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8" r:id="rId5"/>
    <p:sldId id="260" r:id="rId6"/>
    <p:sldId id="263" r:id="rId7"/>
    <p:sldId id="278" r:id="rId8"/>
    <p:sldId id="262" r:id="rId9"/>
    <p:sldId id="264" r:id="rId10"/>
    <p:sldId id="279" r:id="rId11"/>
    <p:sldId id="266" r:id="rId12"/>
    <p:sldId id="265" r:id="rId13"/>
    <p:sldId id="280" r:id="rId14"/>
    <p:sldId id="273" r:id="rId15"/>
    <p:sldId id="282" r:id="rId16"/>
    <p:sldId id="267" r:id="rId17"/>
    <p:sldId id="268" r:id="rId18"/>
    <p:sldId id="277" r:id="rId19"/>
    <p:sldId id="274" r:id="rId20"/>
    <p:sldId id="283" r:id="rId21"/>
    <p:sldId id="275" r:id="rId22"/>
    <p:sldId id="276" r:id="rId23"/>
    <p:sldId id="271" r:id="rId24"/>
    <p:sldId id="270" r:id="rId25"/>
    <p:sldId id="281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95654-CB50-1CBA-872E-573A8707E1F1}" v="49" dt="2021-10-11T13:15:33.227"/>
    <p1510:client id="{E3F67A7A-75D3-404B-BC05-3870D72DF26D}" v="768" dt="2021-10-11T14:13:00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tond Sandor Kirei" userId="S::botond.kirei@campus.utcluj.ro::4fba4e54-7911-4a46-885c-c3f9138b918f" providerId="AD" clId="Web-{3F695654-CB50-1CBA-872E-573A8707E1F1}"/>
    <pc:docChg chg="modSld">
      <pc:chgData name="Botond Sandor Kirei" userId="S::botond.kirei@campus.utcluj.ro::4fba4e54-7911-4a46-885c-c3f9138b918f" providerId="AD" clId="Web-{3F695654-CB50-1CBA-872E-573A8707E1F1}" dt="2021-10-11T13:15:24.414" v="45"/>
      <pc:docMkLst>
        <pc:docMk/>
      </pc:docMkLst>
      <pc:sldChg chg="modSp">
        <pc:chgData name="Botond Sandor Kirei" userId="S::botond.kirei@campus.utcluj.ro::4fba4e54-7911-4a46-885c-c3f9138b918f" providerId="AD" clId="Web-{3F695654-CB50-1CBA-872E-573A8707E1F1}" dt="2021-10-11T13:15:24.414" v="45"/>
        <pc:sldMkLst>
          <pc:docMk/>
          <pc:sldMk cId="0" sldId="282"/>
        </pc:sldMkLst>
        <pc:graphicFrameChg chg="mod modGraphic">
          <ac:chgData name="Botond Sandor Kirei" userId="S::botond.kirei@campus.utcluj.ro::4fba4e54-7911-4a46-885c-c3f9138b918f" providerId="AD" clId="Web-{3F695654-CB50-1CBA-872E-573A8707E1F1}" dt="2021-10-11T13:15:24.414" v="45"/>
          <ac:graphicFrameMkLst>
            <pc:docMk/>
            <pc:sldMk cId="0" sldId="282"/>
            <ac:graphicFrameMk id="14" creationId="{B5553748-F211-40B5-ADB0-BD3A9509EC98}"/>
          </ac:graphicFrameMkLst>
        </pc:graphicFrameChg>
      </pc:sldChg>
    </pc:docChg>
  </pc:docChgLst>
  <pc:docChgLst>
    <pc:chgData name="Botond Sandor Kirei" userId="S::botond.kirei@campus.utcluj.ro::4fba4e54-7911-4a46-885c-c3f9138b918f" providerId="AD" clId="Web-{E3F67A7A-75D3-404B-BC05-3870D72DF26D}"/>
    <pc:docChg chg="modSld">
      <pc:chgData name="Botond Sandor Kirei" userId="S::botond.kirei@campus.utcluj.ro::4fba4e54-7911-4a46-885c-c3f9138b918f" providerId="AD" clId="Web-{E3F67A7A-75D3-404B-BC05-3870D72DF26D}" dt="2021-10-11T14:13:00.655" v="728" actId="1076"/>
      <pc:docMkLst>
        <pc:docMk/>
      </pc:docMkLst>
      <pc:sldChg chg="modSp">
        <pc:chgData name="Botond Sandor Kirei" userId="S::botond.kirei@campus.utcluj.ro::4fba4e54-7911-4a46-885c-c3f9138b918f" providerId="AD" clId="Web-{E3F67A7A-75D3-404B-BC05-3870D72DF26D}" dt="2021-10-11T13:46:32.749" v="6" actId="20577"/>
        <pc:sldMkLst>
          <pc:docMk/>
          <pc:sldMk cId="0" sldId="268"/>
        </pc:sldMkLst>
        <pc:spChg chg="mod">
          <ac:chgData name="Botond Sandor Kirei" userId="S::botond.kirei@campus.utcluj.ro::4fba4e54-7911-4a46-885c-c3f9138b918f" providerId="AD" clId="Web-{E3F67A7A-75D3-404B-BC05-3870D72DF26D}" dt="2021-10-11T13:46:32.749" v="6" actId="20577"/>
          <ac:spMkLst>
            <pc:docMk/>
            <pc:sldMk cId="0" sldId="268"/>
            <ac:spMk id="3" creationId="{0A8309E8-090E-4346-8A00-65E4FB6DDE6C}"/>
          </ac:spMkLst>
        </pc:spChg>
      </pc:sldChg>
      <pc:sldChg chg="modSp">
        <pc:chgData name="Botond Sandor Kirei" userId="S::botond.kirei@campus.utcluj.ro::4fba4e54-7911-4a46-885c-c3f9138b918f" providerId="AD" clId="Web-{E3F67A7A-75D3-404B-BC05-3870D72DF26D}" dt="2021-10-11T14:06:40.945" v="416" actId="20577"/>
        <pc:sldMkLst>
          <pc:docMk/>
          <pc:sldMk cId="0" sldId="272"/>
        </pc:sldMkLst>
        <pc:spChg chg="mod">
          <ac:chgData name="Botond Sandor Kirei" userId="S::botond.kirei@campus.utcluj.ro::4fba4e54-7911-4a46-885c-c3f9138b918f" providerId="AD" clId="Web-{E3F67A7A-75D3-404B-BC05-3870D72DF26D}" dt="2021-10-11T14:06:40.945" v="416" actId="20577"/>
          <ac:spMkLst>
            <pc:docMk/>
            <pc:sldMk cId="0" sldId="272"/>
            <ac:spMk id="30723" creationId="{09B0580E-4298-4408-BEAA-0BC0FCF35DB5}"/>
          </ac:spMkLst>
        </pc:spChg>
      </pc:sldChg>
      <pc:sldChg chg="modSp">
        <pc:chgData name="Botond Sandor Kirei" userId="S::botond.kirei@campus.utcluj.ro::4fba4e54-7911-4a46-885c-c3f9138b918f" providerId="AD" clId="Web-{E3F67A7A-75D3-404B-BC05-3870D72DF26D}" dt="2021-10-11T13:50:20.003" v="148" actId="1076"/>
        <pc:sldMkLst>
          <pc:docMk/>
          <pc:sldMk cId="0" sldId="274"/>
        </pc:sldMkLst>
        <pc:spChg chg="mod">
          <ac:chgData name="Botond Sandor Kirei" userId="S::botond.kirei@campus.utcluj.ro::4fba4e54-7911-4a46-885c-c3f9138b918f" providerId="AD" clId="Web-{E3F67A7A-75D3-404B-BC05-3870D72DF26D}" dt="2021-10-11T13:50:20.003" v="148" actId="1076"/>
          <ac:spMkLst>
            <pc:docMk/>
            <pc:sldMk cId="0" sldId="274"/>
            <ac:spMk id="6" creationId="{66FA50B2-2402-4931-8C95-A1BB832AF668}"/>
          </ac:spMkLst>
        </pc:spChg>
        <pc:spChg chg="mod">
          <ac:chgData name="Botond Sandor Kirei" userId="S::botond.kirei@campus.utcluj.ro::4fba4e54-7911-4a46-885c-c3f9138b918f" providerId="AD" clId="Web-{E3F67A7A-75D3-404B-BC05-3870D72DF26D}" dt="2021-10-11T13:50:14.331" v="147" actId="20577"/>
          <ac:spMkLst>
            <pc:docMk/>
            <pc:sldMk cId="0" sldId="274"/>
            <ac:spMk id="21507" creationId="{83312ECB-2F5D-487D-8E73-D891025EA315}"/>
          </ac:spMkLst>
        </pc:spChg>
      </pc:sldChg>
      <pc:sldChg chg="modSp">
        <pc:chgData name="Botond Sandor Kirei" userId="S::botond.kirei@campus.utcluj.ro::4fba4e54-7911-4a46-885c-c3f9138b918f" providerId="AD" clId="Web-{E3F67A7A-75D3-404B-BC05-3870D72DF26D}" dt="2021-10-11T13:56:02.682" v="196"/>
        <pc:sldMkLst>
          <pc:docMk/>
          <pc:sldMk cId="0" sldId="275"/>
        </pc:sldMkLst>
        <pc:graphicFrameChg chg="mod modGraphic">
          <ac:chgData name="Botond Sandor Kirei" userId="S::botond.kirei@campus.utcluj.ro::4fba4e54-7911-4a46-885c-c3f9138b918f" providerId="AD" clId="Web-{E3F67A7A-75D3-404B-BC05-3870D72DF26D}" dt="2021-10-11T13:56:02.682" v="196"/>
          <ac:graphicFrameMkLst>
            <pc:docMk/>
            <pc:sldMk cId="0" sldId="275"/>
            <ac:graphicFrameMk id="7" creationId="{6E53032D-731A-415A-97CD-DCEA2ED656A5}"/>
          </ac:graphicFrameMkLst>
        </pc:graphicFrameChg>
      </pc:sldChg>
      <pc:sldChg chg="modSp">
        <pc:chgData name="Botond Sandor Kirei" userId="S::botond.kirei@campus.utcluj.ro::4fba4e54-7911-4a46-885c-c3f9138b918f" providerId="AD" clId="Web-{E3F67A7A-75D3-404B-BC05-3870D72DF26D}" dt="2021-10-11T13:57:43.574" v="246"/>
        <pc:sldMkLst>
          <pc:docMk/>
          <pc:sldMk cId="0" sldId="276"/>
        </pc:sldMkLst>
        <pc:graphicFrameChg chg="mod modGraphic">
          <ac:chgData name="Botond Sandor Kirei" userId="S::botond.kirei@campus.utcluj.ro::4fba4e54-7911-4a46-885c-c3f9138b918f" providerId="AD" clId="Web-{E3F67A7A-75D3-404B-BC05-3870D72DF26D}" dt="2021-10-11T13:57:43.574" v="246"/>
          <ac:graphicFrameMkLst>
            <pc:docMk/>
            <pc:sldMk cId="0" sldId="276"/>
            <ac:graphicFrameMk id="5" creationId="{3ED39813-AB95-42A6-9532-BE17C8D9190A}"/>
          </ac:graphicFrameMkLst>
        </pc:graphicFrameChg>
      </pc:sldChg>
      <pc:sldChg chg="addSp delSp modSp">
        <pc:chgData name="Botond Sandor Kirei" userId="S::botond.kirei@campus.utcluj.ro::4fba4e54-7911-4a46-885c-c3f9138b918f" providerId="AD" clId="Web-{E3F67A7A-75D3-404B-BC05-3870D72DF26D}" dt="2021-10-11T14:13:00.655" v="728" actId="1076"/>
        <pc:sldMkLst>
          <pc:docMk/>
          <pc:sldMk cId="0" sldId="283"/>
        </pc:sldMkLst>
        <pc:spChg chg="add del mod">
          <ac:chgData name="Botond Sandor Kirei" userId="S::botond.kirei@campus.utcluj.ro::4fba4e54-7911-4a46-885c-c3f9138b918f" providerId="AD" clId="Web-{E3F67A7A-75D3-404B-BC05-3870D72DF26D}" dt="2021-10-11T14:11:36.826" v="637"/>
          <ac:spMkLst>
            <pc:docMk/>
            <pc:sldMk cId="0" sldId="283"/>
            <ac:spMk id="5" creationId="{4C36F15B-8759-4934-87A8-633587F192EE}"/>
          </ac:spMkLst>
        </pc:spChg>
        <pc:spChg chg="add">
          <ac:chgData name="Botond Sandor Kirei" userId="S::botond.kirei@campus.utcluj.ro::4fba4e54-7911-4a46-885c-c3f9138b918f" providerId="AD" clId="Web-{E3F67A7A-75D3-404B-BC05-3870D72DF26D}" dt="2021-10-11T14:12:56.124" v="725"/>
          <ac:spMkLst>
            <pc:docMk/>
            <pc:sldMk cId="0" sldId="283"/>
            <ac:spMk id="8" creationId="{BBC0C8E3-FD57-4509-B0F8-714E30E0DC83}"/>
          </ac:spMkLst>
        </pc:spChg>
        <pc:spChg chg="mod">
          <ac:chgData name="Botond Sandor Kirei" userId="S::botond.kirei@campus.utcluj.ro::4fba4e54-7911-4a46-885c-c3f9138b918f" providerId="AD" clId="Web-{E3F67A7A-75D3-404B-BC05-3870D72DF26D}" dt="2021-10-11T14:12:58.796" v="727" actId="20577"/>
          <ac:spMkLst>
            <pc:docMk/>
            <pc:sldMk cId="0" sldId="283"/>
            <ac:spMk id="23555" creationId="{054667CD-DB6C-4077-8F92-2366A52EF31B}"/>
          </ac:spMkLst>
        </pc:spChg>
        <pc:graphicFrameChg chg="add mod modGraphic">
          <ac:chgData name="Botond Sandor Kirei" userId="S::botond.kirei@campus.utcluj.ro::4fba4e54-7911-4a46-885c-c3f9138b918f" providerId="AD" clId="Web-{E3F67A7A-75D3-404B-BC05-3870D72DF26D}" dt="2021-10-11T14:12:52.140" v="724"/>
          <ac:graphicFrameMkLst>
            <pc:docMk/>
            <pc:sldMk cId="0" sldId="283"/>
            <ac:graphicFrameMk id="4" creationId="{F585B877-A269-41CF-A0CC-42544189A4C3}"/>
          </ac:graphicFrameMkLst>
        </pc:graphicFrameChg>
        <pc:graphicFrameChg chg="add del mod modGraphic">
          <ac:chgData name="Botond Sandor Kirei" userId="S::botond.kirei@campus.utcluj.ro::4fba4e54-7911-4a46-885c-c3f9138b918f" providerId="AD" clId="Web-{E3F67A7A-75D3-404B-BC05-3870D72DF26D}" dt="2021-10-11T14:13:00.655" v="728" actId="1076"/>
          <ac:graphicFrameMkLst>
            <pc:docMk/>
            <pc:sldMk cId="0" sldId="283"/>
            <ac:graphicFrameMk id="10" creationId="{312B21E1-B912-48FD-980C-B14AC2E7F56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3C4CDD-5EA5-4E18-BF81-FE18E0D40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E66BC-EEEB-4D23-9D10-866435EB41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DAEA79-7D4E-4BC3-BC8F-B1D55B820E1B}" type="datetimeFigureOut">
              <a:rPr lang="en-US"/>
              <a:pPr>
                <a:defRPr/>
              </a:pPr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DFEE1-2CB6-46E6-A31B-7FBD3FD51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0A1E-CDDE-487A-87A9-36727E01B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02EB65-AB7B-4253-8B75-0EE219462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9A520D-A2CC-4788-B884-4C4B03A642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EAA51-6399-47AD-808E-F910219EF3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F46FF1-B7C7-458F-9470-704B1B38D669}" type="datetimeFigureOut">
              <a:rPr lang="en-US"/>
              <a:pPr>
                <a:defRPr/>
              </a:pPr>
              <a:t>10/11/2021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B5D9C1-8915-4EFC-BD10-B78732B6F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44C9B5-8269-4C37-AA6F-493232F9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9FD1-8F58-4091-BA63-22CCC9C7F2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C5AA-0C2B-4117-942B-A0FAA815F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AD2475-08B0-4673-B9C5-8C6A9DE1A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964F4A4-17EF-40E9-BD46-D93525D5BB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0613FA1-1ADF-4F14-84DD-533780879C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C0F5AAD-B298-4B95-A777-A30B584F6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B6C50-FA75-4CBC-A0BE-E08DDE76AD7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1EA003D0-38C6-4B71-865E-3541ACCDCD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988C314-F922-40EE-9EC0-DB656FC6AF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7C94530-D740-452A-B247-B831DAA9E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F7CAD4-A0D7-4EFB-B631-A6AE320F1F6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8A4C-53A2-4A64-B13C-A7565F5F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44-0721-4CBE-9F8C-CB7D535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8F09-6BB0-4CF4-BF91-139CFA2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1678-1E07-439B-A8EE-507A03B38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4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CC58-FE5A-4632-BE75-616D00E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EBDC-7418-4EB0-87FB-EB9E5E2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C8F5-2C0E-450F-85E3-10E65463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FB7ED-8C0C-43D8-B5D3-FA09B1136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FF9A-0BC1-42C1-8356-3169458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3742-C250-467F-8619-D1A4D8A6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D724-A3DC-4F4D-A98B-15BE64C0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A98E4-8B02-441D-8304-651547DA2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7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563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4F714D-E358-4CDD-9421-74C94DD292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48B2C2-24FB-40EB-AAB4-FF94AB2B9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8837B-C41F-4DC8-9B3B-F71F8034B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24AF-18FE-4A74-BDD7-B18D1D5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1EAE-013E-4E12-BDF8-F5D35A85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C09D-8F6F-4C21-B164-B3A5A172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4009-AB29-4E4E-A14C-7655D02AC8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86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5C70C6-9AA4-4C76-807C-FFCE8D8F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96CFB1-A2AB-452D-98F9-5414301D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528A57-F037-4129-A5C7-9FC20A04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D306-F41B-4143-8D61-ECDE6D30F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8EB20D-5004-4953-AD90-816B19F2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DEDFF2-7D8A-42DD-B6BE-AD5D0B07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78C071-FECD-4D90-B373-5F98F8DD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CDA97-05E9-4B94-A99F-38070A087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8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7B410F-ED1E-405D-AEE4-A819CCF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FCC1A6-6BF4-4625-87FF-F7C356E0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6FAE66-3DFF-4882-8E02-2D27D9D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4F32C-9584-4D70-BBB0-FEBFD8057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519DBE-D1A6-44CE-9DF7-6D5DBAC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E88F8B-2A6D-4E00-9DDF-42BF292D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4589BF-B06C-46E3-A0D1-BB53182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8B26-B05C-4A08-A98B-171D083C0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8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0391C5-7FC1-43FB-8CF5-C7389FCC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2D2928-560C-4DEC-984A-D9C8066B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882B9-161E-4C9E-8CF8-2A82DF2F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7B9F6-53E4-41A2-B1B2-1CCEBE7D3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8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EDA672-5632-40D7-9DE9-5F963BA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0ED6EC-38DA-4D2C-A630-20A4789D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A0B7FB-09AE-4559-920F-3FACD92C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9E01-18BA-499E-BED3-ED0B73627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66333A-5BFA-431D-9DC1-26C90FF288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A169F19-9CC2-4C3C-A77A-69837AA160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5D56-85D4-47A5-8E41-0848541C5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B60F-6AC0-41FA-BE6B-B597841FD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F392-14FB-4531-9C92-A5FE0D5A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13DBB-D30C-499E-B043-02CDF01F3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2D72804-D78F-49AE-8F83-1849CB03E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Limbajul de descriere harware VHDL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86AA-4CCB-47B3-A8AC-ADBF74E5D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Suport</a:t>
            </a:r>
            <a:r>
              <a:rPr lang="en-US" dirty="0"/>
              <a:t> PSHDL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5921-FBA3-43E9-B746-B75D6975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4. </a:t>
            </a:r>
            <a:r>
              <a:rPr lang="en-US" altLang="en-US" b="1" dirty="0" err="1"/>
              <a:t>Tipuri</a:t>
            </a:r>
            <a:r>
              <a:rPr lang="en-US" altLang="en-US" b="1" dirty="0"/>
              <a:t> de date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C6B479B-516B-4D94-A662-6E34F167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257800"/>
          </a:xfrm>
        </p:spPr>
        <p:txBody>
          <a:bodyPr/>
          <a:lstStyle/>
          <a:p>
            <a:pPr eaLnBrk="1" hangingPunct="1"/>
            <a:r>
              <a:rPr lang="en-US" altLang="en-US"/>
              <a:t>std_logic </a:t>
            </a:r>
            <a:r>
              <a:rPr lang="ro-RO" altLang="en-US"/>
              <a:t>este un subtip s std_ulogic: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subtype std_logic is resolved std_ulogic</a:t>
            </a:r>
            <a:r>
              <a:rPr lang="ro-RO" altLang="en-US">
                <a:solidFill>
                  <a:srgbClr val="C00000"/>
                </a:solidFill>
              </a:rPr>
              <a:t>;</a:t>
            </a:r>
            <a:endParaRPr lang="en-US" altLang="en-US">
              <a:solidFill>
                <a:srgbClr val="C00000"/>
              </a:solidFill>
            </a:endParaRPr>
          </a:p>
          <a:p>
            <a:pPr eaLnBrk="1" hangingPunct="1"/>
            <a:r>
              <a:rPr lang="ro-RO" altLang="en-US"/>
              <a:t>Tabelul de rezoluție</a:t>
            </a:r>
            <a:r>
              <a:rPr lang="en-US" altLang="en-US"/>
              <a:t> and</a:t>
            </a:r>
            <a:endParaRPr lang="ro-RO" altLang="en-US"/>
          </a:p>
          <a:p>
            <a:pPr eaLnBrk="1" hangingPunct="1"/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5AD8-49CF-4EAA-9B48-DFA30B80E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960A7C80-AC7A-4092-A88C-3F18BB6B8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E4176-E169-4FED-B826-FB0B9017639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89C4EF-84A6-4BB6-8D52-6AA2FEE230FC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019425"/>
          <a:ext cx="5486400" cy="333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Z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H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-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Z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Z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H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H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H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W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ro-RO" sz="1800" dirty="0"/>
                        <a:t>-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2CCDC4-E332-4EF1-B77D-4C0C19A62C75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7C3-D672-4BC2-AD21-C2C99460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347-4456-4A65-8F02-C8B96CF6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0" y="1062038"/>
            <a:ext cx="73152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Vectori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dirty="0"/>
              <a:t>Vectorii sunt o colecție de obiecte de aceeași tip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dirty="0"/>
              <a:t>Por fi de 1D sau 2D, ordin mai mare nu este sintetizabil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endParaRPr lang="ro-RO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TYPE row IS ARRAY (7 DOWNTO 0) OF STD_LOGIC;</a:t>
            </a:r>
            <a:endParaRPr lang="ro-RO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ro-RO" dirty="0"/>
              <a:t>Se definește un vector pe line</a:t>
            </a:r>
            <a:r>
              <a:rPr lang="en-US" dirty="0"/>
              <a:t> (1D) </a:t>
            </a:r>
            <a:r>
              <a:rPr lang="ro-RO" dirty="0"/>
              <a:t>cu 8 elemente de tip</a:t>
            </a:r>
            <a:r>
              <a:rPr lang="en-US" dirty="0"/>
              <a:t> STD_LOGIC </a:t>
            </a:r>
            <a:r>
              <a:rPr lang="ro-RO" dirty="0"/>
              <a:t>cu cel mia semnificativ bit pe partea stîngă</a:t>
            </a:r>
            <a:r>
              <a:rPr lang="en-US" dirty="0"/>
              <a:t>.</a:t>
            </a:r>
            <a:endParaRPr lang="ro-RO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 TYPE matrix IS ARRAY (0 TO 3) OF row; – </a:t>
            </a:r>
            <a:endParaRPr lang="ro-RO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ro-RO" dirty="0"/>
              <a:t>Definește o matrice de</a:t>
            </a:r>
            <a:r>
              <a:rPr lang="en-US" dirty="0"/>
              <a:t> 1Dx1D</a:t>
            </a:r>
            <a:r>
              <a:rPr lang="ro-RO" dirty="0"/>
              <a:t>, aceasta avînd 4 liniii pe fiecare linie conținînd un vectro de 8 valori.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SIGNAL x: matrix; </a:t>
            </a:r>
            <a:endParaRPr lang="ro-RO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– </a:t>
            </a:r>
            <a:r>
              <a:rPr lang="ro-RO" dirty="0"/>
              <a:t>definește un semnal cu dimensiunea 1Dx1Dș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D2DE-7061-4A36-8B84-F12B42CB8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DFB6CF25-FFA6-4BD1-BAB5-2FE8D4ECE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DB299-6D18-4BD7-A4AC-A290B44120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370D9-E794-4734-A19D-B15240831948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1899-D326-4957-B12B-E8EC2399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5</a:t>
            </a:r>
            <a:r>
              <a:rPr lang="en-US" b="1" dirty="0"/>
              <a:t>. </a:t>
            </a:r>
            <a:r>
              <a:rPr lang="en-US" b="1" dirty="0" err="1"/>
              <a:t>Declara</a:t>
            </a:r>
            <a:r>
              <a:rPr lang="ro-RO" b="1" dirty="0"/>
              <a:t>ț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modulelor</a:t>
            </a:r>
            <a:r>
              <a:rPr lang="en-US" b="1" dirty="0"/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61450A5-261A-42E2-B605-0B26C124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91400" cy="3962400"/>
          </a:xfrm>
        </p:spPr>
        <p:txBody>
          <a:bodyPr/>
          <a:lstStyle/>
          <a:p>
            <a:pPr eaLnBrk="1" hangingPunct="1"/>
            <a:r>
              <a:rPr lang="en-US" altLang="en-US" sz="2200"/>
              <a:t>Modulele pot fi considerate structurile de sintaxa care incapsuleaza un circuit digital</a:t>
            </a:r>
            <a:endParaRPr lang="ro-RO" altLang="en-US" sz="2200"/>
          </a:p>
          <a:p>
            <a:pPr eaLnBrk="1" hangingPunct="1"/>
            <a:r>
              <a:rPr lang="ro-RO" altLang="en-US" sz="2200"/>
              <a:t>Modulul se poate parametriza (generic)</a:t>
            </a:r>
          </a:p>
          <a:p>
            <a:pPr eaLnBrk="1" hangingPunct="1"/>
            <a:r>
              <a:rPr lang="en-US" altLang="en-US" sz="2200"/>
              <a:t>directiile semnalelor</a:t>
            </a:r>
            <a:r>
              <a:rPr lang="ro-RO" altLang="en-US" sz="2200"/>
              <a:t> se afla în lista port</a:t>
            </a:r>
          </a:p>
          <a:p>
            <a:pPr lvl="1" eaLnBrk="1" hangingPunct="1"/>
            <a:r>
              <a:rPr lang="ro-RO" altLang="en-US" sz="1800"/>
              <a:t>Direcția semnalelor</a:t>
            </a:r>
            <a:r>
              <a:rPr lang="en-US" altLang="en-US" sz="1800"/>
              <a:t>: input (semnal de intare), output (semnale de iesire), inout (semnal bidirectional)</a:t>
            </a:r>
            <a:endParaRPr lang="ro-RO" altLang="en-US" sz="1800"/>
          </a:p>
          <a:p>
            <a:pPr lvl="1" eaLnBrk="1" hangingPunct="1"/>
            <a:r>
              <a:rPr lang="ro-RO" altLang="en-US" sz="1800"/>
              <a:t>Tipul semnalelor</a:t>
            </a:r>
            <a:endParaRPr lang="en-US" altLang="en-US" sz="1800"/>
          </a:p>
          <a:p>
            <a:pPr eaLnBrk="1" hangingPunct="1"/>
            <a:r>
              <a:rPr lang="en-US" altLang="en-US" sz="2000"/>
              <a:t>Daca nu este precizat directia semnalului atunci implicit este de input.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4A8A5-CCF5-4E43-9A7A-82986405C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4B1A27E1-5D8C-4A7E-91C0-4CB2F7D25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3DD9F-ABAF-4092-BA68-A0CE674C528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46575-9CD2-423F-8FB7-9EAD3F0A9CB8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5553748-F211-40B5-ADB0-BD3A9509E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9492"/>
              </p:ext>
            </p:extLst>
          </p:nvPr>
        </p:nvGraphicFramePr>
        <p:xfrm>
          <a:off x="2438400" y="2362200"/>
          <a:ext cx="5845175" cy="357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14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library IEEE;</a:t>
                      </a:r>
                    </a:p>
                    <a:p>
                      <a:r>
                        <a:rPr lang="en-US" sz="1800" dirty="0"/>
                        <a:t>Use IEEE.std_logic_1164.all ;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Entity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and2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is</a:t>
                      </a: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Generic (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: =‘0’)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8" marR="91418" marT="45722" marB="457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4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Port ( 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a, b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: in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: out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:= </a:t>
                      </a:r>
                      <a:r>
                        <a:rPr lang="en-US" sz="1800" b="0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End entity;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6">
                <a:tc gridSpan="2">
                  <a:txBody>
                    <a:bodyPr/>
                    <a:lstStyle/>
                    <a:p>
                      <a:r>
                        <a:rPr lang="en-US" sz="1800" b="1" dirty="0"/>
                        <a:t>Architecture</a:t>
                      </a:r>
                      <a:r>
                        <a:rPr lang="en-US" sz="1800" dirty="0"/>
                        <a:t> behave </a:t>
                      </a:r>
                      <a:r>
                        <a:rPr lang="en-US" sz="1800" b="1" dirty="0"/>
                        <a:t>of</a:t>
                      </a:r>
                      <a:r>
                        <a:rPr lang="en-US" sz="1800" dirty="0"/>
                        <a:t> and2 </a:t>
                      </a:r>
                      <a:r>
                        <a:rPr lang="en-US" sz="1800" b="1" dirty="0"/>
                        <a:t>is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dirty="0"/>
                        <a:t>Begin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 y &lt;= a and b;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6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End architecture;</a:t>
                      </a:r>
                    </a:p>
                  </a:txBody>
                  <a:tcPr marL="91418" marR="9141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334640-C9EF-4B6B-BFE0-35A00270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5</a:t>
            </a:r>
            <a:r>
              <a:rPr lang="en-US" b="1" dirty="0"/>
              <a:t>. </a:t>
            </a:r>
            <a:r>
              <a:rPr lang="en-US" b="1" dirty="0" err="1"/>
              <a:t>Declara</a:t>
            </a:r>
            <a:r>
              <a:rPr lang="ro-RO" b="1" dirty="0"/>
              <a:t>ț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modulelor</a:t>
            </a:r>
            <a:r>
              <a:rPr lang="en-US" b="1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40C1-64C6-45F9-8E9E-B5E531705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7424" name="Slide Number Placeholder 5">
            <a:extLst>
              <a:ext uri="{FF2B5EF4-FFF2-40B4-BE49-F238E27FC236}">
                <a16:creationId xmlns:a16="http://schemas.microsoft.com/office/drawing/2014/main" id="{CEEBB96B-5AA9-46F5-B9C3-BBB521691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C7F91-5A2A-4F57-BF82-DDE2EFFAC3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B1D8E3-3946-4490-B015-F70977E1B0D3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7C55-5320-48B3-9229-02A5C8E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 </a:t>
            </a:r>
            <a:r>
              <a:rPr lang="ro-RO" b="1" dirty="0"/>
              <a:t>Instrucțiuni concurente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DD7E-90E2-44A8-A134-51D9FEA7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Instrucțiunile concrente sunt folosite de simulator pentru modelarea/simularea circuitelor digitale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.1. </a:t>
            </a:r>
            <a:r>
              <a:rPr lang="ro-RO" b="1" dirty="0"/>
              <a:t>Atribuibuirea semnalelor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Ex: 	</a:t>
            </a:r>
            <a:r>
              <a:rPr lang="en-US" dirty="0">
                <a:solidFill>
                  <a:srgbClr val="C00000"/>
                </a:solidFill>
              </a:rPr>
              <a:t>x &lt;= a AND b;</a:t>
            </a:r>
            <a:endParaRPr lang="ro-RO" dirty="0">
              <a:solidFill>
                <a:srgbClr val="C0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Este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</a:t>
            </a:r>
            <a:r>
              <a:rPr lang="en-US" dirty="0" err="1"/>
              <a:t>combinationale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6.2 Atribuirea selectivă a semnalelor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Selectează</a:t>
            </a:r>
            <a:r>
              <a:rPr lang="en-US" dirty="0"/>
              <a:t> 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expresii</a:t>
            </a:r>
            <a:r>
              <a:rPr lang="en-US" dirty="0"/>
              <a:t> </a:t>
            </a:r>
            <a:r>
              <a:rPr lang="en-US" dirty="0" err="1"/>
              <a:t>selectate</a:t>
            </a:r>
            <a:r>
              <a:rPr lang="en-US" dirty="0"/>
              <a:t>. Nu se </a:t>
            </a:r>
            <a:r>
              <a:rPr lang="en-US" dirty="0" err="1"/>
              <a:t>acordă</a:t>
            </a:r>
            <a:r>
              <a:rPr lang="en-US" dirty="0"/>
              <a:t> </a:t>
            </a:r>
            <a:r>
              <a:rPr lang="en-US" dirty="0" err="1"/>
              <a:t>prioritate</a:t>
            </a:r>
            <a:r>
              <a:rPr lang="en-US" dirty="0"/>
              <a:t> </a:t>
            </a:r>
            <a:r>
              <a:rPr lang="en-US" dirty="0" err="1"/>
              <a:t>niciunei</a:t>
            </a:r>
            <a:r>
              <a:rPr lang="en-US" dirty="0"/>
              <a:t> </a:t>
            </a:r>
            <a:r>
              <a:rPr lang="en-US" dirty="0" err="1"/>
              <a:t>expresii</a:t>
            </a:r>
            <a:r>
              <a:rPr lang="en-US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instrucțiune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executată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un </a:t>
            </a:r>
            <a:r>
              <a:rPr lang="en-US" dirty="0" err="1"/>
              <a:t>semnal</a:t>
            </a:r>
            <a:r>
              <a:rPr lang="en-US" dirty="0"/>
              <a:t> din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se </a:t>
            </a:r>
            <a:r>
              <a:rPr lang="en-US" dirty="0" err="1"/>
              <a:t>schimbă</a:t>
            </a:r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8CE1-E119-47CD-A535-09CECC858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17F6086A-CFA3-4636-9328-39A6E2C1D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B692E-80E7-482A-8605-C9D8055D9FA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070C6-3087-45F1-A293-56486F2B0B3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44E-D3B4-4C36-A362-45D57119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 </a:t>
            </a:r>
            <a:r>
              <a:rPr lang="ro-RO" b="1" dirty="0"/>
              <a:t>Instrucțiuni concurente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09E8-090E-4346-8A00-65E4FB6D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.2. </a:t>
            </a:r>
            <a:r>
              <a:rPr lang="ro-RO" b="1" dirty="0"/>
              <a:t>Atribuirea selectivă a semnalelor	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b="1" dirty="0"/>
              <a:t>Ex: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WITH </a:t>
            </a:r>
            <a:r>
              <a:rPr lang="en-US" dirty="0" err="1"/>
              <a:t>sel</a:t>
            </a:r>
            <a:r>
              <a:rPr lang="en-US" dirty="0"/>
              <a:t> SELECT </a:t>
            </a:r>
            <a:endParaRPr lang="ro-RO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dirty="0"/>
              <a:t>	</a:t>
            </a:r>
            <a:r>
              <a:rPr lang="en-US" dirty="0"/>
              <a:t>z &lt;= in0 WHEN "00", </a:t>
            </a:r>
            <a:endParaRPr lang="ro-RO" dirty="0"/>
          </a:p>
          <a:p>
            <a:pPr marL="514350" lvl="1" indent="0" eaLnBrk="1" fontAlgn="auto" hangingPunct="1">
              <a:spcAft>
                <a:spcPts val="0"/>
              </a:spcAft>
              <a:buNone/>
              <a:defRPr/>
            </a:pPr>
            <a:r>
              <a:rPr lang="ro-RO" dirty="0"/>
              <a:t>	        </a:t>
            </a:r>
            <a:r>
              <a:rPr lang="en-US" dirty="0"/>
              <a:t>in1 WHEN "01", </a:t>
            </a:r>
            <a:endParaRPr lang="ro-RO" dirty="0"/>
          </a:p>
          <a:p>
            <a:pPr marL="514350" lvl="1" indent="0" eaLnBrk="1" fontAlgn="auto" hangingPunct="1">
              <a:spcAft>
                <a:spcPts val="0"/>
              </a:spcAft>
              <a:buNone/>
              <a:defRPr/>
            </a:pPr>
            <a:r>
              <a:rPr lang="ro-RO" dirty="0"/>
              <a:t>              </a:t>
            </a:r>
            <a:r>
              <a:rPr lang="en-US" dirty="0"/>
              <a:t>in2 WHEN "10", </a:t>
            </a:r>
            <a:endParaRPr lang="ro-RO" dirty="0"/>
          </a:p>
          <a:p>
            <a:pPr marL="514350" lvl="1" indent="0" eaLnBrk="1" fontAlgn="auto" hangingPunct="1">
              <a:spcAft>
                <a:spcPts val="0"/>
              </a:spcAft>
              <a:buNone/>
              <a:defRPr/>
            </a:pPr>
            <a:r>
              <a:rPr lang="ro-RO" dirty="0"/>
              <a:t>              </a:t>
            </a:r>
            <a:r>
              <a:rPr lang="en-US" dirty="0"/>
              <a:t>in3 WHEN OTHERS;</a:t>
            </a:r>
            <a:endParaRPr lang="ro-RO" dirty="0"/>
          </a:p>
          <a:p>
            <a:pPr marL="571500" indent="-457200"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.3. </a:t>
            </a:r>
            <a:r>
              <a:rPr lang="ro-RO" b="1" dirty="0"/>
              <a:t>Atribuirea condiționată a semnalelor	</a:t>
            </a:r>
          </a:p>
          <a:p>
            <a:pPr marL="971550" lvl="1" indent="-457200" eaLnBrk="1" fontAlgn="auto" hangingPunct="1">
              <a:spcAft>
                <a:spcPts val="0"/>
              </a:spcAft>
              <a:defRPr/>
            </a:pPr>
            <a:r>
              <a:rPr lang="ro-RO" b="1" dirty="0"/>
              <a:t>Ex: </a:t>
            </a:r>
            <a:r>
              <a:rPr lang="ro-RO" dirty="0"/>
              <a:t>z </a:t>
            </a:r>
            <a:r>
              <a:rPr lang="en-US" dirty="0"/>
              <a:t>&lt;= ‘a’ </a:t>
            </a:r>
            <a:r>
              <a:rPr lang="en-US" b="1" dirty="0"/>
              <a:t>when </a:t>
            </a:r>
            <a:r>
              <a:rPr lang="en-US" dirty="0" err="1"/>
              <a:t>sel</a:t>
            </a:r>
            <a:r>
              <a:rPr lang="en-US" dirty="0"/>
              <a:t>=1 </a:t>
            </a:r>
            <a:r>
              <a:rPr lang="en-US" b="1" dirty="0"/>
              <a:t>else</a:t>
            </a:r>
            <a:r>
              <a:rPr lang="en-US" dirty="0"/>
              <a:t> ‘b’;</a:t>
            </a:r>
            <a:endParaRPr lang="ro-RO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o-RO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1FA519-CFC3-4CA8-8ED2-875BA9781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FE958BA5-A639-4BE6-9A77-2E9E98AB5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4C6DA-00A1-42D9-A05C-3B97C886C6E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6047A1-2D3B-42FC-A02D-1D7DDA40B524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53C8-5238-43FA-9EC8-9DA8598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6</a:t>
            </a:r>
            <a:r>
              <a:rPr lang="en-US" b="1" dirty="0"/>
              <a:t>. </a:t>
            </a:r>
            <a:r>
              <a:rPr lang="ro-RO" b="1" dirty="0"/>
              <a:t>Instrucțiuni concurente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D27B-4146-4C54-8C1B-CD1DA1C7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863" y="1249363"/>
            <a:ext cx="7010400" cy="53340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6.</a:t>
            </a:r>
            <a:r>
              <a:rPr lang="ro-RO" b="1" dirty="0"/>
              <a:t>4</a:t>
            </a:r>
            <a:r>
              <a:rPr lang="en-US" b="1" dirty="0"/>
              <a:t>. </a:t>
            </a:r>
            <a:r>
              <a:rPr lang="en-US" b="1" dirty="0" err="1"/>
              <a:t>atribuiri</a:t>
            </a:r>
            <a:r>
              <a:rPr lang="en-US" b="1" dirty="0"/>
              <a:t> </a:t>
            </a:r>
            <a:r>
              <a:rPr lang="en-US" b="1" dirty="0" err="1"/>
              <a:t>secventiale</a:t>
            </a:r>
            <a:r>
              <a:rPr lang="en-US" b="1" dirty="0"/>
              <a:t> - </a:t>
            </a:r>
            <a:r>
              <a:rPr lang="ro-RO" b="1" dirty="0"/>
              <a:t>process</a:t>
            </a:r>
            <a:r>
              <a:rPr lang="en-US" b="1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dirty="0"/>
              <a:t>Sunt folosite pentru a modela comportament secvenșial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sensitivitate</a:t>
            </a:r>
            <a:r>
              <a:rPr lang="en-US" dirty="0"/>
              <a:t> sunt </a:t>
            </a:r>
            <a:r>
              <a:rPr lang="en-US" dirty="0" err="1"/>
              <a:t>specificate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la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caroia</a:t>
            </a:r>
            <a:r>
              <a:rPr lang="en-US" dirty="0"/>
              <a:t> </a:t>
            </a:r>
            <a:r>
              <a:rPr lang="en-US" dirty="0" err="1"/>
              <a:t>seva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procesul</a:t>
            </a: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instruct’iuni</a:t>
            </a:r>
            <a:r>
              <a:rPr lang="en-US" dirty="0"/>
              <a:t> de </a:t>
            </a:r>
            <a:r>
              <a:rPr lang="en-US" dirty="0" err="1"/>
              <a:t>ramificare</a:t>
            </a:r>
            <a:r>
              <a:rPr lang="en-US" dirty="0"/>
              <a:t>, </a:t>
            </a:r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atribuire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semnale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C3CC35-24AC-4FDF-A80F-3CA72760E4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1FA9DBDC-F5CD-4F4F-A707-E9825AB6E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CECF1-5779-4D4A-ABEB-9FA3A76CA4E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DB30BE-2626-473C-9158-FD59FD2275A9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3124200"/>
          <a:ext cx="4605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r>
                        <a:rPr lang="ro-RO" sz="1800" dirty="0"/>
                        <a:t>Process</a:t>
                      </a:r>
                      <a:endParaRPr lang="en-US" sz="1800" dirty="0"/>
                    </a:p>
                  </a:txBody>
                  <a:tcPr marL="91426" marR="91426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lista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semnalelor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sensitivitate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L="91426" marR="91426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2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declaratii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semnale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variabile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constante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functii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proceduri</a:t>
                      </a:r>
                      <a:r>
                        <a:rPr lang="en-US" sz="1800" dirty="0"/>
                        <a:t> </a:t>
                      </a:r>
                    </a:p>
                    <a:p>
                      <a:r>
                        <a:rPr lang="en-US" sz="1800" b="1" dirty="0"/>
                        <a:t>begin</a:t>
                      </a:r>
                    </a:p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secventiale</a:t>
                      </a:r>
                      <a:endParaRPr lang="en-US" sz="1800" dirty="0"/>
                    </a:p>
                    <a:p>
                      <a:r>
                        <a:rPr lang="en-US" sz="1800" b="1" dirty="0"/>
                        <a:t>end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process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L="91426" marR="91426" marT="45718" marB="4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504B85-BEC2-49AC-B5BC-2BB3F4150397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5FD3-D429-49A9-B17F-C3B57922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ro-RO" b="1" dirty="0"/>
              <a:t>6</a:t>
            </a:r>
            <a:r>
              <a:rPr lang="en-US" b="1" dirty="0"/>
              <a:t>. </a:t>
            </a:r>
            <a:r>
              <a:rPr lang="ro-RO" b="1" dirty="0"/>
              <a:t>Instrucțiuni concurente</a:t>
            </a:r>
            <a:endParaRPr lang="en-US" altLang="en-US" b="1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3312ECB-2F5D-487D-8E73-D891025E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3650"/>
            <a:ext cx="7010400" cy="399415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6.5. </a:t>
            </a:r>
            <a:r>
              <a:rPr lang="en-US" altLang="en-US" sz="2400" b="1" dirty="0" err="1"/>
              <a:t>Instantierea</a:t>
            </a:r>
            <a:r>
              <a:rPr lang="ro-RO" altLang="en-US" sz="2400" b="1" dirty="0"/>
              <a:t> modulelor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apelarea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submodulelor</a:t>
            </a:r>
            <a:r>
              <a:rPr lang="ro-RO" altLang="en-US" sz="2400" b="1" dirty="0"/>
              <a:t>)</a:t>
            </a:r>
            <a:endParaRPr lang="ro-RO" altLang="en-US" sz="2200" dirty="0"/>
          </a:p>
          <a:p>
            <a:pPr lvl="1"/>
            <a:r>
              <a:rPr lang="ro-RO" altLang="en-US" sz="2000" b="1" dirty="0">
                <a:cs typeface="Calibri"/>
              </a:rPr>
              <a:t>Entitatea:</a:t>
            </a:r>
          </a:p>
          <a:p>
            <a:pPr lvl="2"/>
            <a:r>
              <a:rPr lang="ro-RO" altLang="en-US" sz="1400" dirty="0" err="1">
                <a:solidFill>
                  <a:srgbClr val="C00000"/>
                </a:solidFill>
              </a:rPr>
              <a:t>Entity</a:t>
            </a:r>
            <a:r>
              <a:rPr lang="ro-RO" altLang="en-US" sz="1400" dirty="0">
                <a:solidFill>
                  <a:srgbClr val="C00000"/>
                </a:solidFill>
              </a:rPr>
              <a:t> </a:t>
            </a:r>
          </a:p>
          <a:p>
            <a:pPr lvl="2"/>
            <a:r>
              <a:rPr lang="ro-RO" altLang="en-US" sz="1400" dirty="0">
                <a:solidFill>
                  <a:srgbClr val="C00000"/>
                </a:solidFill>
              </a:rPr>
              <a:t>Generic (</a:t>
            </a:r>
            <a:r>
              <a:rPr lang="ro-RO" altLang="en-US" sz="1400" dirty="0" err="1">
                <a:solidFill>
                  <a:srgbClr val="C00000"/>
                </a:solidFill>
              </a:rPr>
              <a:t>initial_value</a:t>
            </a:r>
            <a:r>
              <a:rPr lang="ro-RO" altLang="en-US" sz="1400" dirty="0">
                <a:solidFill>
                  <a:srgbClr val="C00000"/>
                </a:solidFill>
              </a:rPr>
              <a:t> : </a:t>
            </a:r>
            <a:r>
              <a:rPr lang="ro-RO" altLang="en-US" sz="1400" dirty="0" err="1">
                <a:solidFill>
                  <a:srgbClr val="C00000"/>
                </a:solidFill>
              </a:rPr>
              <a:t>std_logic</a:t>
            </a:r>
            <a:r>
              <a:rPr lang="ro-RO" altLang="en-US" sz="1400" dirty="0">
                <a:solidFill>
                  <a:srgbClr val="C00000"/>
                </a:solidFill>
              </a:rPr>
              <a:t> := '0')</a:t>
            </a:r>
          </a:p>
          <a:p>
            <a:pPr lvl="2"/>
            <a:r>
              <a:rPr lang="ro-RO" altLang="en-US" sz="1400" dirty="0">
                <a:solidFill>
                  <a:srgbClr val="C00000"/>
                </a:solidFill>
              </a:rPr>
              <a:t>Port (</a:t>
            </a:r>
            <a:r>
              <a:rPr lang="ro-RO" altLang="en-US" sz="1400" dirty="0" err="1">
                <a:solidFill>
                  <a:srgbClr val="C00000"/>
                </a:solidFill>
              </a:rPr>
              <a:t>sel</a:t>
            </a:r>
            <a:r>
              <a:rPr lang="ro-RO" altLang="en-US" sz="1400" dirty="0">
                <a:solidFill>
                  <a:srgbClr val="C00000"/>
                </a:solidFill>
              </a:rPr>
              <a:t> : in </a:t>
            </a:r>
            <a:r>
              <a:rPr lang="ro-RO" altLang="en-US" sz="1400" dirty="0" err="1">
                <a:solidFill>
                  <a:srgbClr val="C00000"/>
                </a:solidFill>
              </a:rPr>
              <a:t>std_logic_vector</a:t>
            </a:r>
            <a:r>
              <a:rPr lang="ro-RO" altLang="en-US" sz="1400" dirty="0">
                <a:solidFill>
                  <a:srgbClr val="C00000"/>
                </a:solidFill>
              </a:rPr>
              <a:t>(1 </a:t>
            </a:r>
            <a:r>
              <a:rPr lang="ro-RO" altLang="en-US" sz="1400" dirty="0" err="1">
                <a:solidFill>
                  <a:srgbClr val="C00000"/>
                </a:solidFill>
              </a:rPr>
              <a:t>downto</a:t>
            </a:r>
            <a:r>
              <a:rPr lang="ro-RO" altLang="en-US" sz="1400" dirty="0">
                <a:solidFill>
                  <a:srgbClr val="C00000"/>
                </a:solidFill>
              </a:rPr>
              <a:t> 0);</a:t>
            </a:r>
          </a:p>
          <a:p>
            <a:pPr lvl="2"/>
            <a:r>
              <a:rPr lang="ro-RO" altLang="en-US" sz="1400" dirty="0">
                <a:solidFill>
                  <a:srgbClr val="C00000"/>
                </a:solidFill>
              </a:rPr>
              <a:t>          In1, in2, in3, in4 : in </a:t>
            </a:r>
            <a:r>
              <a:rPr lang="ro-RO" altLang="en-US" sz="1400" dirty="0" err="1">
                <a:solidFill>
                  <a:srgbClr val="C00000"/>
                </a:solidFill>
              </a:rPr>
              <a:t>std_logic</a:t>
            </a:r>
            <a:r>
              <a:rPr lang="ro-RO" altLang="en-US" sz="1400" dirty="0">
                <a:solidFill>
                  <a:srgbClr val="C00000"/>
                </a:solidFill>
              </a:rPr>
              <a:t>;</a:t>
            </a:r>
            <a:endParaRPr lang="ro-RO" altLang="en-US" sz="1400" dirty="0">
              <a:solidFill>
                <a:srgbClr val="C00000"/>
              </a:solidFill>
              <a:cs typeface="Calibri"/>
            </a:endParaRPr>
          </a:p>
          <a:p>
            <a:pPr lvl="2"/>
            <a:r>
              <a:rPr lang="ro-RO" altLang="en-US" sz="1400" dirty="0">
                <a:solidFill>
                  <a:srgbClr val="C00000"/>
                </a:solidFill>
              </a:rPr>
              <a:t>          Q: out </a:t>
            </a:r>
            <a:r>
              <a:rPr lang="ro-RO" altLang="en-US" sz="1400" dirty="0" err="1">
                <a:solidFill>
                  <a:srgbClr val="C00000"/>
                </a:solidFill>
              </a:rPr>
              <a:t>std_logic</a:t>
            </a:r>
            <a:r>
              <a:rPr lang="ro-RO" altLang="en-US" sz="1400" dirty="0">
                <a:solidFill>
                  <a:srgbClr val="C00000"/>
                </a:solidFill>
              </a:rPr>
              <a:t>);</a:t>
            </a:r>
            <a:endParaRPr lang="ro-RO" altLang="en-US" sz="1400" dirty="0">
              <a:solidFill>
                <a:srgbClr val="C00000"/>
              </a:solidFill>
              <a:cs typeface="Calibri"/>
            </a:endParaRPr>
          </a:p>
          <a:p>
            <a:pPr lvl="2"/>
            <a:r>
              <a:rPr lang="ro-RO" altLang="en-US" sz="1400" dirty="0" err="1">
                <a:solidFill>
                  <a:srgbClr val="C00000"/>
                </a:solidFill>
              </a:rPr>
              <a:t>End</a:t>
            </a:r>
            <a:r>
              <a:rPr lang="ro-RO" altLang="en-US" sz="1400" dirty="0">
                <a:solidFill>
                  <a:srgbClr val="C00000"/>
                </a:solidFill>
              </a:rPr>
              <a:t> </a:t>
            </a:r>
            <a:r>
              <a:rPr lang="ro-RO" altLang="en-US" sz="1400" dirty="0" err="1">
                <a:solidFill>
                  <a:srgbClr val="C00000"/>
                </a:solidFill>
              </a:rPr>
              <a:t>entity</a:t>
            </a:r>
            <a:r>
              <a:rPr lang="ro-RO" altLang="en-US" sz="1400" dirty="0">
                <a:solidFill>
                  <a:srgbClr val="C00000"/>
                </a:solidFill>
              </a:rPr>
              <a:t>;</a:t>
            </a:r>
          </a:p>
          <a:p>
            <a:pPr lvl="1" eaLnBrk="1" hangingPunct="1"/>
            <a:r>
              <a:rPr lang="ro-RO" altLang="en-US" sz="1800" dirty="0"/>
              <a:t>Explicitarea porturilor</a:t>
            </a:r>
            <a:endParaRPr lang="en-US" altLang="en-US" sz="1800" dirty="0"/>
          </a:p>
          <a:p>
            <a:pPr lvl="2" eaLnBrk="1" hangingPunct="1"/>
            <a:r>
              <a:rPr lang="en-US" altLang="en-US" sz="1400" dirty="0" err="1">
                <a:solidFill>
                  <a:srgbClr val="C00000"/>
                </a:solidFill>
              </a:rPr>
              <a:t>Eticheta</a:t>
            </a:r>
            <a:r>
              <a:rPr lang="en-US" altLang="en-US" sz="1400" dirty="0">
                <a:solidFill>
                  <a:srgbClr val="C00000"/>
                </a:solidFill>
              </a:rPr>
              <a:t> : mux generic map (</a:t>
            </a:r>
            <a:r>
              <a:rPr lang="en-US" altLang="en-US" sz="1400" dirty="0" err="1">
                <a:solidFill>
                  <a:srgbClr val="C00000"/>
                </a:solidFill>
              </a:rPr>
              <a:t>initial_value</a:t>
            </a:r>
            <a:r>
              <a:rPr lang="en-US" altLang="en-US" sz="1400" dirty="0">
                <a:solidFill>
                  <a:srgbClr val="C00000"/>
                </a:solidFill>
              </a:rPr>
              <a:t> =&gt;'1') Port map (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Sel =&gt; "00",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In1 =&gt; '1',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In2 =&gt; '0',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In3 =&gt; '1',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In4 =&gt; '0',</a:t>
            </a:r>
            <a:endParaRPr lang="en-US" altLang="en-US" sz="1400" dirty="0">
              <a:solidFill>
                <a:srgbClr val="C00000"/>
              </a:solidFill>
              <a:cs typeface="Calibri"/>
            </a:endParaRPr>
          </a:p>
          <a:p>
            <a:pPr lvl="2" eaLnBrk="1" hangingPunct="1"/>
            <a:r>
              <a:rPr lang="en-US" altLang="en-US" sz="1400" dirty="0">
                <a:solidFill>
                  <a:srgbClr val="C00000"/>
                </a:solidFill>
              </a:rPr>
              <a:t>Q =&gt; out); </a:t>
            </a:r>
            <a:endParaRPr lang="ro-RO" altLang="en-US" sz="1400">
              <a:solidFill>
                <a:srgbClr val="C00000"/>
              </a:solidFill>
            </a:endParaRPr>
          </a:p>
          <a:p>
            <a:pPr lvl="1" eaLnBrk="1" hangingPunct="1"/>
            <a:r>
              <a:rPr lang="ro-RO" altLang="en-US" sz="1800" dirty="0" err="1"/>
              <a:t>Fara</a:t>
            </a:r>
            <a:r>
              <a:rPr lang="ro-RO" altLang="en-US" sz="1800" dirty="0"/>
              <a:t> explicitarea porturilor</a:t>
            </a:r>
            <a:r>
              <a:rPr lang="en-US" altLang="en-US" sz="1800" dirty="0"/>
              <a:t>:</a:t>
            </a:r>
            <a:endParaRPr lang="en-US" altLang="en-US" sz="1800" dirty="0">
              <a:cs typeface="Calibri"/>
            </a:endParaRPr>
          </a:p>
          <a:p>
            <a:pPr lvl="2" eaLnBrk="1" hangingPunct="1"/>
            <a:r>
              <a:rPr lang="en-US" altLang="en-US" sz="1400" dirty="0" err="1">
                <a:solidFill>
                  <a:srgbClr val="C00000"/>
                </a:solidFill>
              </a:rPr>
              <a:t>Eticheta</a:t>
            </a:r>
            <a:r>
              <a:rPr lang="en-US" altLang="en-US" sz="1400" dirty="0">
                <a:solidFill>
                  <a:srgbClr val="C00000"/>
                </a:solidFill>
              </a:rPr>
              <a:t> : mux generic map ('1') Port map ("00",'1','0','1'',0',out); </a:t>
            </a:r>
            <a:endParaRPr lang="en-US" altLang="en-US" sz="1400" dirty="0"/>
          </a:p>
          <a:p>
            <a:pPr lvl="1" eaLnBrk="1" hangingPunct="1"/>
            <a:r>
              <a:rPr lang="en-US" altLang="en-US" sz="1800" dirty="0" err="1"/>
              <a:t>Variantele</a:t>
            </a:r>
            <a:r>
              <a:rPr lang="en-US" altLang="en-US" sz="1800" dirty="0"/>
              <a:t> nu se pot </a:t>
            </a:r>
            <a:r>
              <a:rPr lang="en-US" altLang="en-US" sz="1800" dirty="0" err="1"/>
              <a:t>amesteca</a:t>
            </a:r>
            <a:endParaRPr lang="en-US" altLang="en-US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50B2-2402-4931-8C95-A1BB832AF6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22812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B7C9A8AF-B98E-439F-8CA5-877C70317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EDAC1-4F16-4A80-A71F-4950FC66204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7DEE64-CADB-463F-A20B-787BD0B406BC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013D-6113-4376-AF9D-340EA9AB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ro-RO" b="1" dirty="0"/>
              <a:t>7</a:t>
            </a:r>
            <a:r>
              <a:rPr lang="en-US" b="1" dirty="0"/>
              <a:t>.</a:t>
            </a:r>
            <a:r>
              <a:rPr lang="ro-RO" b="1" dirty="0"/>
              <a:t> Funcții și proceduri</a:t>
            </a:r>
            <a:r>
              <a:rPr lang="en-US" b="1" dirty="0"/>
              <a:t> </a:t>
            </a:r>
            <a:endParaRPr lang="en-US" altLang="en-US" b="1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54667CD-DB6C-4077-8F92-2366A52E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3650"/>
            <a:ext cx="7010400" cy="3994150"/>
          </a:xfrm>
        </p:spPr>
        <p:txBody>
          <a:bodyPr/>
          <a:lstStyle/>
          <a:p>
            <a:pPr eaLnBrk="1" hangingPunct="1"/>
            <a:r>
              <a:rPr lang="ro-RO" altLang="en-US" sz="2400" b="1" dirty="0"/>
              <a:t>7.1</a:t>
            </a:r>
            <a:r>
              <a:rPr lang="en-US" altLang="en-US" sz="2400" b="1" dirty="0"/>
              <a:t>. </a:t>
            </a:r>
            <a:r>
              <a:rPr lang="ro-RO" altLang="en-US" sz="2400" b="1" dirty="0"/>
              <a:t>Funcții</a:t>
            </a:r>
          </a:p>
          <a:p>
            <a:pPr eaLnBrk="1" hangingPunct="1"/>
            <a:endParaRPr lang="ro-RO" altLang="en-US" sz="2400" b="1"/>
          </a:p>
          <a:p>
            <a:pPr eaLnBrk="1" hangingPunct="1"/>
            <a:endParaRPr lang="ro-RO" altLang="en-US" sz="2400" b="1"/>
          </a:p>
          <a:p>
            <a:pPr eaLnBrk="1" hangingPunct="1"/>
            <a:endParaRPr lang="ro-RO" altLang="en-US" sz="2400" b="1"/>
          </a:p>
          <a:p>
            <a:pPr eaLnBrk="1" hangingPunct="1"/>
            <a:endParaRPr lang="ro-RO" altLang="en-US" sz="2400" b="1"/>
          </a:p>
          <a:p>
            <a:endParaRPr lang="ro-RO" altLang="en-US" sz="2400" b="1" dirty="0">
              <a:cs typeface="Calibri"/>
            </a:endParaRPr>
          </a:p>
          <a:p>
            <a:pPr eaLnBrk="1" hangingPunct="1"/>
            <a:endParaRPr lang="ro-RO" altLang="en-US" sz="2400" b="1"/>
          </a:p>
          <a:p>
            <a:pPr eaLnBrk="1" hangingPunct="1"/>
            <a:r>
              <a:rPr lang="ro-RO" altLang="en-US" sz="2400" b="1" dirty="0"/>
              <a:t>7.2 Proceduri</a:t>
            </a:r>
            <a:endParaRPr lang="ro-RO" altLang="en-US" sz="2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8A07-D4B7-4F5C-9B26-679301E62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CECD190D-B2E9-4A66-8A76-502DB82A1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9A522-EE51-4DC0-A17F-5512CBD3BD0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351CDB-B891-47F9-A0B5-02592495E504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85B877-A269-41CF-A0CC-42544189A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65451"/>
              </p:ext>
            </p:extLst>
          </p:nvPr>
        </p:nvGraphicFramePr>
        <p:xfrm>
          <a:off x="2321859" y="1797424"/>
          <a:ext cx="6007274" cy="21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285">
                <a:tc>
                  <a:txBody>
                    <a:bodyPr/>
                    <a:lstStyle/>
                    <a:p>
                      <a:r>
                        <a:rPr lang="ro-RO" sz="1800" dirty="0" err="1"/>
                        <a:t>function</a:t>
                      </a:r>
                    </a:p>
                  </a:txBody>
                  <a:tcPr marL="91426" marR="91426" marT="45718" marB="4571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lista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semnalelor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variabilelor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intrare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iesire</a:t>
                      </a:r>
                      <a:r>
                        <a:rPr lang="en-US" sz="1800" dirty="0"/>
                        <a:t>}</a:t>
                      </a:r>
                      <a:endParaRPr lang="en-US"/>
                    </a:p>
                  </a:txBody>
                  <a:tcPr marL="91426" marR="91426" marT="45718" marB="4571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17" marB="45717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noProof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tipul_returnat</a:t>
                      </a:r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is</a:t>
                      </a:r>
                    </a:p>
                  </a:txBody>
                  <a:tcPr marL="91426" marR="91426" marT="45717" marB="45717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77040"/>
                  </a:ext>
                </a:extLst>
              </a:tr>
              <a:tr h="1281931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declaratii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semnale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variabile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constante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functii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proceduri</a:t>
                      </a:r>
                      <a:r>
                        <a:rPr lang="en-US" sz="1800" dirty="0"/>
                        <a:t> </a:t>
                      </a:r>
                    </a:p>
                    <a:p>
                      <a:r>
                        <a:rPr lang="en-US" sz="1800" b="1" dirty="0"/>
                        <a:t>begin</a:t>
                      </a:r>
                    </a:p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secventiale</a:t>
                      </a:r>
                      <a:endParaRPr lang="en-US" sz="1800" dirty="0"/>
                    </a:p>
                    <a:p>
                      <a:pPr lvl="0">
                        <a:buNone/>
                      </a:pPr>
                      <a:r>
                        <a:rPr lang="en-US" sz="1800" dirty="0"/>
                        <a:t>-- return </a:t>
                      </a:r>
                      <a:r>
                        <a:rPr lang="en-US" sz="1800" dirty="0" err="1"/>
                        <a:t>valoare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b="1" dirty="0"/>
                        <a:t>end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function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L="91426" marR="91426" marT="45718" marB="4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2B21E1-B912-48FD-980C-B14AC2E7F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4557"/>
              </p:ext>
            </p:extLst>
          </p:nvPr>
        </p:nvGraphicFramePr>
        <p:xfrm>
          <a:off x="2312894" y="4899212"/>
          <a:ext cx="6007274" cy="164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285">
                <a:tc>
                  <a:txBody>
                    <a:bodyPr/>
                    <a:lstStyle/>
                    <a:p>
                      <a:r>
                        <a:rPr lang="ro-RO" sz="1800" dirty="0" err="1"/>
                        <a:t>procedure</a:t>
                      </a:r>
                    </a:p>
                  </a:txBody>
                  <a:tcPr marL="91426" marR="91426" marT="45718" marB="4571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lista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semnalelor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variabilelor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intrare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iesire</a:t>
                      </a:r>
                      <a:r>
                        <a:rPr lang="en-US" sz="1800" dirty="0"/>
                        <a:t>} is</a:t>
                      </a:r>
                      <a:endParaRPr lang="en-US" dirty="0"/>
                    </a:p>
                  </a:txBody>
                  <a:tcPr marL="91426" marR="91426" marT="45718" marB="4571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931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declaratii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semnale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variabile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constante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functii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proceduri</a:t>
                      </a:r>
                      <a:r>
                        <a:rPr lang="en-US" sz="1800" dirty="0"/>
                        <a:t> </a:t>
                      </a:r>
                    </a:p>
                    <a:p>
                      <a:r>
                        <a:rPr lang="en-US" sz="1800" b="1" dirty="0"/>
                        <a:t>begin</a:t>
                      </a:r>
                    </a:p>
                    <a:p>
                      <a:r>
                        <a:rPr lang="en-US" sz="1800" dirty="0"/>
                        <a:t>--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secventiale</a:t>
                      </a:r>
                      <a:endParaRPr lang="en-US" sz="1800" dirty="0"/>
                    </a:p>
                    <a:p>
                      <a:r>
                        <a:rPr lang="en-US" sz="1800" b="1" dirty="0"/>
                        <a:t>end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procedure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L="91426" marR="91426" marT="45718" marB="4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C0C8E3-FD57-4509-B0F8-714E30E0DC83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A31-8E68-4DF7-B2A3-240F3364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8. </a:t>
            </a:r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ramificare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12DB-5C77-4EC3-913D-1831AE5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4343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8.1 </a:t>
            </a:r>
            <a:r>
              <a:rPr lang="en-US" b="1" dirty="0" err="1"/>
              <a:t>Instructiunea</a:t>
            </a:r>
            <a:r>
              <a:rPr lang="en-US" b="1" dirty="0"/>
              <a:t> if…</a:t>
            </a:r>
            <a:r>
              <a:rPr lang="en-US" b="1" dirty="0" err="1"/>
              <a:t>elsif</a:t>
            </a:r>
            <a:r>
              <a:rPr lang="en-US" b="1" dirty="0"/>
              <a:t>…else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 err="1"/>
              <a:t>bistabil</a:t>
            </a:r>
            <a:r>
              <a:rPr lang="en-US" dirty="0"/>
              <a:t> cu reset (</a:t>
            </a:r>
            <a:r>
              <a:rPr lang="en-US" dirty="0" err="1"/>
              <a:t>activ</a:t>
            </a:r>
            <a:r>
              <a:rPr lang="en-US" dirty="0"/>
              <a:t> pe zero)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8.2 </a:t>
            </a:r>
            <a:r>
              <a:rPr lang="en-US" b="1" dirty="0" err="1"/>
              <a:t>Instructiunea</a:t>
            </a:r>
            <a:r>
              <a:rPr lang="en-US" b="1" dirty="0"/>
              <a:t> ‘?’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multiplexor 2:1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8F6E-D06D-44FC-9062-76607BAC1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5C1F9648-59FE-43D2-B1A4-ABD2F5824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25D66-6E8F-47FA-9627-68E7006B768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53032D-731A-415A-97CD-DCEA2ED6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7394"/>
              </p:ext>
            </p:extLst>
          </p:nvPr>
        </p:nvGraphicFramePr>
        <p:xfrm>
          <a:off x="2017058" y="1981200"/>
          <a:ext cx="6633882" cy="513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3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library IEEE;</a:t>
                      </a:r>
                    </a:p>
                    <a:p>
                      <a:r>
                        <a:rPr lang="en-US" sz="1800" dirty="0"/>
                        <a:t>Use IEEE.std_logic_1164.all ;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936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ro-RO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ro-RO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bistabil_cu_reset</a:t>
                      </a:r>
                      <a:r>
                        <a:rPr lang="ro-RO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2" indent="0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Port (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rst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: in 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std_logic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 : in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std_logic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q : out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std_logic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o-RO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2" indent="0">
                        <a:buNone/>
                      </a:pPr>
                      <a:r>
                        <a:rPr lang="ro-RO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ro-RO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ro-RO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7">
                <a:tc gridSpan="2"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Architecture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behave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bistabil_cu_reset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536">
                <a:tc gridSpan="2"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b="1" dirty="0"/>
                        <a:t>Process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rst</a:t>
                      </a:r>
                      <a:r>
                        <a:rPr lang="en-US" sz="1800" dirty="0"/>
                        <a:t>)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dirty="0"/>
                        <a:t>Begin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dirty="0"/>
                        <a:t>If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rst</a:t>
                      </a:r>
                      <a:r>
                        <a:rPr lang="en-US" sz="1800" dirty="0"/>
                        <a:t> = '1' </a:t>
                      </a:r>
                      <a:r>
                        <a:rPr lang="en-US" sz="1800" b="1" dirty="0"/>
                        <a:t>then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dirty="0"/>
                        <a:t>   q&lt;= '0';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dirty="0" err="1"/>
                        <a:t>Elsif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rising_edge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) </a:t>
                      </a:r>
                      <a:r>
                        <a:rPr lang="en-US" sz="1800" b="1" dirty="0"/>
                        <a:t>then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dirty="0"/>
                        <a:t>   q &lt;= d;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dirty="0"/>
                        <a:t>End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if</a:t>
                      </a:r>
                      <a:r>
                        <a:rPr lang="en-US" sz="1800" dirty="0"/>
                        <a:t>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process;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7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End architecture</a:t>
                      </a:r>
                      <a:r>
                        <a:rPr lang="ro-RO" sz="1800" b="1" dirty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8EB6D-B3DB-42FF-829F-F35425DA32E4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5B1926F-E89E-42E3-91BE-DCECFA33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en-US" sz="2800"/>
              <a:t>Introducere</a:t>
            </a:r>
            <a:endParaRPr lang="en-US" altLang="en-US" sz="28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219AB94-D971-4D79-9C3B-B66A2A93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VHDL </a:t>
            </a:r>
            <a:r>
              <a:rPr lang="en-US" altLang="en-US"/>
              <a:t>(VHSIC Hardware Description Language)</a:t>
            </a:r>
          </a:p>
          <a:p>
            <a:pPr eaLnBrk="1" hangingPunct="1"/>
            <a:r>
              <a:rPr lang="en-US" altLang="en-US" sz="2900"/>
              <a:t>Ultimul standard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0777-8C87-43D6-932C-C2E8FF2B3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6BE4BF9B-1109-4708-AD18-FF9244E58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7AC3D-5FA2-4A5D-8D5C-87D90C18EE0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CC5D0D-FB95-4F2C-B678-641AB7547A96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VHDL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</a:t>
                      </a:r>
                      <a:r>
                        <a:rPr lang="en-US" sz="1800" dirty="0" err="1"/>
                        <a:t>Librării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pachete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0939-04A5-439A-B2CD-37A396D8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8. </a:t>
            </a:r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ramificare</a:t>
            </a:r>
            <a:endParaRPr 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194B510-4DD5-4556-BAA7-4CBEFB51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830263"/>
            <a:ext cx="70104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8.2. Instructiunea case 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FBB1-94AB-4DFF-8489-93B38DDAB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ECFB7150-910C-46E1-8570-074FA06F5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90D61-B315-4557-80F2-EE6DB8CE920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39813-AB95-42A6-9532-BE17C8D9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88948"/>
              </p:ext>
            </p:extLst>
          </p:nvPr>
        </p:nvGraphicFramePr>
        <p:xfrm>
          <a:off x="2259013" y="1409700"/>
          <a:ext cx="5845175" cy="549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2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library IEEE;</a:t>
                      </a:r>
                    </a:p>
                    <a:p>
                      <a:r>
                        <a:rPr lang="en-US" sz="1800" dirty="0"/>
                        <a:t>Use IEEE.std_logic_1164.all ;</a:t>
                      </a:r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Entity mux is</a:t>
                      </a: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Generic (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: =‘0’)</a:t>
                      </a:r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8" marR="91418" marT="45733" marB="4573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Port (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sel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: in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i1, i2, i3,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i4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: in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std_logic_vector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(1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downto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0);</a:t>
                      </a:r>
                      <a:endParaRPr lang="en-US" sz="18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q : out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std_logic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:=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8">
                <a:tc gridSpan="2">
                  <a:txBody>
                    <a:bodyPr/>
                    <a:lstStyle/>
                    <a:p>
                      <a:r>
                        <a:rPr lang="en-US" sz="1800" b="1" dirty="0"/>
                        <a:t>Architecture</a:t>
                      </a:r>
                      <a:r>
                        <a:rPr lang="en-US" sz="1800" dirty="0"/>
                        <a:t> behave </a:t>
                      </a:r>
                      <a:r>
                        <a:rPr lang="en-US" sz="1800" b="1" dirty="0"/>
                        <a:t>of </a:t>
                      </a:r>
                      <a:r>
                        <a:rPr lang="en-US" sz="1800" dirty="0"/>
                        <a:t>mux </a:t>
                      </a:r>
                      <a:r>
                        <a:rPr lang="en-US" sz="1800" b="1" dirty="0"/>
                        <a:t>is</a:t>
                      </a:r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648">
                <a:tc gridSpan="2">
                  <a:txBody>
                    <a:bodyPr/>
                    <a:lstStyle/>
                    <a:p>
                      <a:r>
                        <a:rPr lang="en-US" sz="1800" b="1" dirty="0"/>
                        <a:t>process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aseline="0" dirty="0"/>
                        <a:t>(</a:t>
                      </a:r>
                      <a:r>
                        <a:rPr lang="en-US" sz="1800" baseline="0" dirty="0" err="1"/>
                        <a:t>sel</a:t>
                      </a:r>
                      <a:r>
                        <a:rPr lang="en-US" sz="1800" baseline="0" dirty="0"/>
                        <a:t>, i1, i2, i3, i4)</a:t>
                      </a:r>
                    </a:p>
                    <a:p>
                      <a:r>
                        <a:rPr lang="en-US" sz="1800" b="1" baseline="0" dirty="0"/>
                        <a:t>begin</a:t>
                      </a:r>
                    </a:p>
                    <a:p>
                      <a:pPr lvl="0" algn="l"/>
                      <a:r>
                        <a:rPr lang="en-US" sz="1800" dirty="0"/>
                        <a:t>    </a:t>
                      </a:r>
                      <a:r>
                        <a:rPr lang="en-US" sz="1800" b="1" dirty="0"/>
                        <a:t>case </a:t>
                      </a:r>
                      <a:r>
                        <a:rPr lang="en-US" sz="1800" dirty="0" err="1"/>
                        <a:t>sel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is </a:t>
                      </a:r>
                    </a:p>
                    <a:p>
                      <a:r>
                        <a:rPr lang="en-US" sz="1800" dirty="0"/>
                        <a:t>          when "00" =&gt; q</a:t>
                      </a:r>
                      <a:r>
                        <a:rPr lang="en-US" sz="1800" baseline="0" dirty="0"/>
                        <a:t> &lt;= i1;</a:t>
                      </a:r>
                    </a:p>
                    <a:p>
                      <a:r>
                        <a:rPr lang="en-US" sz="1800" dirty="0"/>
                        <a:t>          when "01" =&gt; q</a:t>
                      </a:r>
                      <a:r>
                        <a:rPr lang="en-US" sz="1800" baseline="0" dirty="0"/>
                        <a:t> &lt;= i2;</a:t>
                      </a:r>
                    </a:p>
                    <a:p>
                      <a:r>
                        <a:rPr lang="en-US" sz="1800" dirty="0"/>
                        <a:t>          when "10" =&gt; q</a:t>
                      </a:r>
                      <a:r>
                        <a:rPr lang="en-US" sz="1800" baseline="0" dirty="0"/>
                        <a:t> &lt;= i3;</a:t>
                      </a:r>
                      <a:r>
                        <a:rPr lang="en-US" sz="1800" dirty="0"/>
                        <a:t> </a:t>
                      </a:r>
                    </a:p>
                    <a:p>
                      <a:r>
                        <a:rPr lang="en-US" sz="1800" dirty="0"/>
                        <a:t>          when others =&gt; q</a:t>
                      </a:r>
                      <a:r>
                        <a:rPr lang="en-US" sz="1800" baseline="0" dirty="0"/>
                        <a:t> &lt;= i4;</a:t>
                      </a:r>
                    </a:p>
                    <a:p>
                      <a:r>
                        <a:rPr lang="en-US" sz="1800" baseline="0" dirty="0"/>
                        <a:t>    </a:t>
                      </a:r>
                      <a:r>
                        <a:rPr lang="en-US" sz="1800" b="1" baseline="0" dirty="0"/>
                        <a:t>end case</a:t>
                      </a:r>
                      <a:r>
                        <a:rPr lang="en-US" sz="1800" baseline="0" dirty="0"/>
                        <a:t>;</a:t>
                      </a:r>
                    </a:p>
                    <a:p>
                      <a:r>
                        <a:rPr lang="en-US" sz="1800" b="1" baseline="0" dirty="0"/>
                        <a:t>End process</a:t>
                      </a:r>
                      <a:r>
                        <a:rPr lang="en-US" sz="1800" baseline="0" dirty="0"/>
                        <a:t>;</a:t>
                      </a:r>
                      <a:endParaRPr lang="en-US" sz="1800" dirty="0"/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3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End architecture;</a:t>
                      </a:r>
                    </a:p>
                  </a:txBody>
                  <a:tcPr marL="91418" marR="9141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BC29DC-25E2-41DC-AFE1-E4E78EAECC42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28F6-52E7-4BFF-A32E-A3839183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9. </a:t>
            </a:r>
            <a:r>
              <a:rPr lang="en-US" altLang="en-US" b="1" dirty="0" err="1"/>
              <a:t>Operatori</a:t>
            </a:r>
            <a:endParaRPr lang="en-US" altLang="en-US" b="1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45CC60E-C02F-4793-B5EE-34A9F7D1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b="1" dirty="0"/>
              <a:t>9.1. </a:t>
            </a:r>
            <a:r>
              <a:rPr lang="en-US" altLang="en-US" b="1" dirty="0" err="1"/>
              <a:t>Operatori</a:t>
            </a:r>
            <a:r>
              <a:rPr lang="en-US" altLang="en-US" b="1" dirty="0"/>
              <a:t> </a:t>
            </a:r>
            <a:r>
              <a:rPr lang="en-US" altLang="en-US" b="1" dirty="0" err="1"/>
              <a:t>logici</a:t>
            </a:r>
            <a:endParaRPr lang="en-US" altLang="en-US" b="1" dirty="0"/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D95F9-BAD4-4D47-8741-E8EA26848A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76A82595-0191-4533-AD02-1914D80AA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D881C-F1B9-45DF-8D46-9A15ACC7D59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4" name="Picture 4">
            <a:extLst>
              <a:ext uri="{FF2B5EF4-FFF2-40B4-BE49-F238E27FC236}">
                <a16:creationId xmlns:a16="http://schemas.microsoft.com/office/drawing/2014/main" id="{3427E9B3-25FE-49C3-BDC6-24A0869A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6237288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ECB992-7C8E-4DA3-9F74-051EF01D0918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Operatori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961-103A-4EE9-981A-B1358E4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9. </a:t>
            </a:r>
            <a:r>
              <a:rPr lang="en-US" altLang="en-US" b="1" dirty="0" err="1"/>
              <a:t>Operatori</a:t>
            </a:r>
            <a:endParaRPr lang="en-US" altLang="en-US" b="1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BE72B41-B48B-4390-9845-89D85CFA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9.2. Operatori aritmetici</a:t>
            </a:r>
          </a:p>
          <a:p>
            <a:pPr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7B60-7E50-486B-8787-E6598349BD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A15F885D-5D62-48C4-B87D-0DA150E5B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7645F-34B7-461F-BF8F-340FAF64F2D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8" name="Picture 4">
            <a:extLst>
              <a:ext uri="{FF2B5EF4-FFF2-40B4-BE49-F238E27FC236}">
                <a16:creationId xmlns:a16="http://schemas.microsoft.com/office/drawing/2014/main" id="{956B3CD9-F436-455A-87A4-CF59ADA8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59025"/>
            <a:ext cx="6491287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3062CE-6E52-41F5-924B-506709CDCB4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Operatori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0E00-49E2-44A3-97A7-0DDD6B10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9. </a:t>
            </a:r>
            <a:r>
              <a:rPr lang="en-US" altLang="en-US" b="1" dirty="0" err="1"/>
              <a:t>Operatori</a:t>
            </a:r>
            <a:endParaRPr lang="en-US" altLang="en-US" b="1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0B63803-6C1A-4C6D-A172-234267BB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9.</a:t>
            </a:r>
            <a:r>
              <a:rPr lang="ro-RO" altLang="en-US" b="1"/>
              <a:t>3</a:t>
            </a:r>
            <a:r>
              <a:rPr lang="en-US" altLang="en-US" b="1"/>
              <a:t>. Operatori relationali</a:t>
            </a:r>
          </a:p>
          <a:p>
            <a:pPr eaLnBrk="1" hangingPunct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9EB5-ABC8-45D5-9965-3B8119CB6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97E90A81-CC97-4BC1-A8BD-BE532C8DB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8F421-B5E1-48E1-881C-1F6BE11F04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F2C5D907-A58E-4347-A65D-53FA3399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3059113"/>
            <a:ext cx="739775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7157CC-4469-4079-998B-4168766587DF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Operatori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76F1-8BDC-4E69-8DE2-FC3F695B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9. </a:t>
            </a:r>
            <a:r>
              <a:rPr lang="en-US" altLang="en-US" b="1" dirty="0" err="1"/>
              <a:t>Operatori</a:t>
            </a:r>
            <a:endParaRPr lang="en-US" altLang="en-US" b="1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9B0580E-4298-4408-BEAA-0BC0FCF3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400" b="1" dirty="0"/>
              <a:t>9.4. </a:t>
            </a:r>
            <a:r>
              <a:rPr lang="en-US" altLang="en-US" sz="2400" b="1" dirty="0" err="1"/>
              <a:t>Operatorul</a:t>
            </a:r>
            <a:r>
              <a:rPr lang="en-US" altLang="en-US" sz="2400" b="1" dirty="0"/>
              <a:t> de </a:t>
            </a:r>
            <a:r>
              <a:rPr lang="en-US" altLang="en-US" sz="2400" b="1" dirty="0" err="1"/>
              <a:t>concatenare</a:t>
            </a:r>
            <a:r>
              <a:rPr lang="en-US" altLang="en-US" sz="2400" b="1" dirty="0"/>
              <a:t> &amp;</a:t>
            </a:r>
            <a:endParaRPr lang="en-US" altLang="en-US" sz="2400" b="1" dirty="0">
              <a:cs typeface="Calibri"/>
            </a:endParaRPr>
          </a:p>
          <a:p>
            <a:pPr lvl="2" eaLnBrk="1" hangingPunct="1"/>
            <a:r>
              <a:rPr lang="en-US" altLang="en-US" sz="2000" dirty="0" err="1"/>
              <a:t>Sintaxa</a:t>
            </a:r>
            <a:r>
              <a:rPr lang="en-US" altLang="en-US" sz="2000" dirty="0"/>
              <a:t>:  </a:t>
            </a:r>
            <a:endParaRPr lang="en-US" altLang="en-US" sz="2000" dirty="0">
              <a:cs typeface="Calibri"/>
            </a:endParaRPr>
          </a:p>
          <a:p>
            <a:pPr lvl="3"/>
            <a:r>
              <a:rPr lang="en-US" altLang="en-US" sz="1800" dirty="0">
                <a:cs typeface="Calibri"/>
              </a:rPr>
              <a:t>Signal val1, val2 : </a:t>
            </a:r>
            <a:r>
              <a:rPr lang="en-US" altLang="en-US" sz="1800" dirty="0" err="1">
                <a:cs typeface="Calibri"/>
              </a:rPr>
              <a:t>std_logic</a:t>
            </a:r>
            <a:r>
              <a:rPr lang="en-US" altLang="en-US" sz="1800" dirty="0">
                <a:cs typeface="Calibri"/>
              </a:rPr>
              <a:t>;</a:t>
            </a:r>
          </a:p>
          <a:p>
            <a:pPr lvl="3"/>
            <a:r>
              <a:rPr lang="en-US" altLang="en-US" sz="1800" dirty="0">
                <a:cs typeface="Calibri"/>
              </a:rPr>
              <a:t>Signal </a:t>
            </a:r>
            <a:r>
              <a:rPr lang="en-US" altLang="en-US" sz="1800" dirty="0" err="1">
                <a:cs typeface="Calibri"/>
              </a:rPr>
              <a:t>val</a:t>
            </a:r>
            <a:r>
              <a:rPr lang="en-US" altLang="en-US" sz="1800" dirty="0">
                <a:cs typeface="Calibri"/>
              </a:rPr>
              <a:t>: </a:t>
            </a:r>
            <a:r>
              <a:rPr lang="en-US" altLang="en-US" sz="1800" dirty="0" err="1">
                <a:cs typeface="Calibri"/>
              </a:rPr>
              <a:t>std_logic_vector</a:t>
            </a:r>
            <a:r>
              <a:rPr lang="en-US" altLang="en-US" sz="1800" dirty="0">
                <a:cs typeface="Calibri"/>
              </a:rPr>
              <a:t>(1 </a:t>
            </a:r>
            <a:r>
              <a:rPr lang="en-US" altLang="en-US" sz="1800" dirty="0" err="1">
                <a:cs typeface="Calibri"/>
              </a:rPr>
              <a:t>downto</a:t>
            </a:r>
            <a:r>
              <a:rPr lang="en-US" altLang="en-US" sz="1800" dirty="0">
                <a:cs typeface="Calibri"/>
              </a:rPr>
              <a:t> 0);</a:t>
            </a:r>
          </a:p>
          <a:p>
            <a:pPr lvl="3"/>
            <a:r>
              <a:rPr lang="en-US" altLang="en-US" sz="1800" dirty="0">
                <a:cs typeface="Calibri"/>
              </a:rPr>
              <a:t>...</a:t>
            </a:r>
          </a:p>
          <a:p>
            <a:pPr lvl="3"/>
            <a:r>
              <a:rPr lang="en-US" altLang="en-US" sz="1800" dirty="0" err="1"/>
              <a:t>val</a:t>
            </a:r>
            <a:r>
              <a:rPr lang="en-US" altLang="en-US" sz="1800" dirty="0"/>
              <a:t> &lt;= val1 &amp; val2; </a:t>
            </a:r>
            <a:br>
              <a:rPr lang="en-US" altLang="en-US" sz="1800" dirty="0"/>
            </a:br>
            <a:r>
              <a:rPr lang="en-US" altLang="en-US" sz="1800" dirty="0"/>
              <a:t>&lt;=&gt; </a:t>
            </a:r>
            <a:r>
              <a:rPr lang="en-US" altLang="en-US" sz="1800" dirty="0" err="1"/>
              <a:t>val</a:t>
            </a:r>
            <a:r>
              <a:rPr lang="en-US" altLang="en-US" sz="1800" dirty="0"/>
              <a:t>(1) &lt;= val1; </a:t>
            </a:r>
            <a:r>
              <a:rPr lang="en-US" altLang="en-US" sz="1800" dirty="0" err="1"/>
              <a:t>val</a:t>
            </a:r>
            <a:r>
              <a:rPr lang="en-US" altLang="en-US" sz="1800" dirty="0"/>
              <a:t>(0) &lt;= val2;</a:t>
            </a:r>
            <a:endParaRPr lang="en-US" sz="1800">
              <a:cs typeface="Calibri"/>
            </a:endParaRPr>
          </a:p>
          <a:p>
            <a:pPr lvl="1" eaLnBrk="1" hangingPunct="1"/>
            <a:r>
              <a:rPr lang="en-US" altLang="en-US" sz="2400" b="1" dirty="0"/>
              <a:t>9.5. </a:t>
            </a:r>
            <a:r>
              <a:rPr lang="en-US" altLang="en-US" sz="2400" b="1" dirty="0" err="1"/>
              <a:t>Operatorul</a:t>
            </a:r>
            <a:r>
              <a:rPr lang="en-US" altLang="en-US" sz="2400" b="1" dirty="0"/>
              <a:t> de </a:t>
            </a:r>
            <a:r>
              <a:rPr lang="en-US" altLang="en-US" sz="2400" b="1" dirty="0" err="1"/>
              <a:t>concatenare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repetat</a:t>
            </a:r>
            <a:r>
              <a:rPr lang="ro-RO" altLang="en-US" sz="2400" b="1" dirty="0"/>
              <a:t>ă</a:t>
            </a:r>
            <a:endParaRPr lang="en-US" altLang="en-US" sz="2400" b="1" dirty="0">
              <a:cs typeface="Calibri"/>
            </a:endParaRPr>
          </a:p>
          <a:p>
            <a:pPr lvl="2" eaLnBrk="1" hangingPunct="1"/>
            <a:r>
              <a:rPr lang="en-US" altLang="en-US" sz="2000" dirty="0"/>
              <a:t>(Others =&gt; '</a:t>
            </a:r>
            <a:r>
              <a:rPr lang="ro-RO" altLang="en-US" sz="2000" dirty="0"/>
              <a:t>0'</a:t>
            </a:r>
            <a:r>
              <a:rPr lang="en-US" altLang="en-US" sz="2000" dirty="0"/>
              <a:t>)</a:t>
            </a:r>
            <a:endParaRPr lang="en-US" altLang="en-US" sz="2000" dirty="0">
              <a:cs typeface="Calibri"/>
            </a:endParaRPr>
          </a:p>
          <a:p>
            <a:pPr lvl="2"/>
            <a:r>
              <a:rPr lang="en-US" altLang="en-US" sz="2000" dirty="0">
                <a:cs typeface="Calibri"/>
              </a:rPr>
              <a:t>Signal </a:t>
            </a:r>
            <a:r>
              <a:rPr lang="en-US" altLang="en-US" sz="2000" dirty="0" err="1">
                <a:cs typeface="Calibri"/>
              </a:rPr>
              <a:t>val</a:t>
            </a:r>
            <a:r>
              <a:rPr lang="en-US" altLang="en-US" sz="2000" dirty="0">
                <a:cs typeface="Calibri"/>
              </a:rPr>
              <a:t>: </a:t>
            </a:r>
            <a:r>
              <a:rPr lang="en-US" altLang="en-US" sz="2000" dirty="0" err="1">
                <a:cs typeface="Calibri"/>
              </a:rPr>
              <a:t>std_logic_vector</a:t>
            </a:r>
            <a:r>
              <a:rPr lang="en-US" altLang="en-US" sz="2000" dirty="0">
                <a:cs typeface="Calibri"/>
              </a:rPr>
              <a:t>(31 </a:t>
            </a:r>
            <a:r>
              <a:rPr lang="en-US" altLang="en-US" sz="2000" dirty="0" err="1">
                <a:cs typeface="Calibri"/>
              </a:rPr>
              <a:t>downto</a:t>
            </a:r>
            <a:r>
              <a:rPr lang="en-US" altLang="en-US" sz="2000" dirty="0">
                <a:cs typeface="Calibri"/>
              </a:rPr>
              <a:t> 0);</a:t>
            </a:r>
          </a:p>
          <a:p>
            <a:pPr lvl="2"/>
            <a:r>
              <a:rPr lang="en-US" altLang="en-US" sz="2000" dirty="0">
                <a:cs typeface="Calibri"/>
              </a:rPr>
              <a:t>Val &lt;= "0000000000000000</a:t>
            </a:r>
            <a:r>
              <a:rPr lang="en-US" sz="2000" dirty="0">
                <a:ea typeface="+mn-lt"/>
                <a:cs typeface="+mn-lt"/>
              </a:rPr>
              <a:t>0000000000000000"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Val &lt;= x"00000000";</a:t>
            </a:r>
          </a:p>
          <a:p>
            <a:pPr lvl="2"/>
            <a:r>
              <a:rPr lang="en-US" sz="2000" dirty="0">
                <a:cs typeface="Calibri"/>
              </a:rPr>
              <a:t>Val &lt;= (others =&gt; '0');</a:t>
            </a:r>
          </a:p>
          <a:p>
            <a:pPr eaLnBrk="1" hangingPunct="1"/>
            <a:endParaRPr lang="en-US" altLang="en-US" sz="2800" dirty="0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6007-64EA-4E7A-89FF-3EBDE6A7F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03BC7B6B-6BAA-446F-AFF9-679CF42A6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4D01E-47DE-4214-BBBD-C6BC06D1C84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CDDACB-56D7-43A4-9B1A-541B70FD0F7F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modulelor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țiuni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concurente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Instructiuni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ramificare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Operatori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B7EE-4B49-4935-B07C-17D61705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1. </a:t>
            </a:r>
            <a:r>
              <a:rPr lang="en-US" b="1" dirty="0" err="1"/>
              <a:t>Elemente</a:t>
            </a:r>
            <a:r>
              <a:rPr lang="en-US" b="1" dirty="0"/>
              <a:t> </a:t>
            </a:r>
            <a:r>
              <a:rPr lang="en-US" b="1" dirty="0" err="1"/>
              <a:t>lexicale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FF83-EC87-45BB-93E7-79AF202F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comentariu</a:t>
            </a:r>
            <a:r>
              <a:rPr lang="en-US" dirty="0"/>
              <a:t> pe o </a:t>
            </a:r>
            <a:r>
              <a:rPr lang="en-US" dirty="0" err="1"/>
              <a:t>linie</a:t>
            </a:r>
            <a:r>
              <a:rPr lang="en-US" dirty="0"/>
              <a:t>: </a:t>
            </a:r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-- comment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 </a:t>
            </a:r>
            <a:r>
              <a:rPr lang="en-US" dirty="0" err="1"/>
              <a:t>exsit</a:t>
            </a:r>
            <a:r>
              <a:rPr lang="ro-RO" dirty="0"/>
              <a:t>ă </a:t>
            </a:r>
            <a:r>
              <a:rPr lang="en-US" dirty="0" err="1"/>
              <a:t>comentariu</a:t>
            </a:r>
            <a:r>
              <a:rPr lang="en-US" dirty="0"/>
              <a:t> pe </a:t>
            </a:r>
            <a:r>
              <a:rPr lang="en-US" dirty="0" err="1"/>
              <a:t>linii</a:t>
            </a:r>
            <a:r>
              <a:rPr lang="en-US" dirty="0"/>
              <a:t> multiple</a:t>
            </a:r>
            <a:endParaRPr lang="ro-RO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incheierea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: </a:t>
            </a:r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Denumirile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,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modulelor</a:t>
            </a:r>
            <a:r>
              <a:rPr lang="en-US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caracter</a:t>
            </a:r>
            <a:r>
              <a:rPr lang="en-US" dirty="0"/>
              <a:t> (‘</a:t>
            </a:r>
            <a:r>
              <a:rPr lang="en-US" dirty="0" err="1"/>
              <a:t>a’..’z</a:t>
            </a:r>
            <a:r>
              <a:rPr lang="en-US" dirty="0"/>
              <a:t>’; ‘A’..’Z’)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nu pot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(</a:t>
            </a:r>
            <a:r>
              <a:rPr lang="en-US" dirty="0" err="1"/>
              <a:t>spatiu</a:t>
            </a:r>
            <a:r>
              <a:rPr lang="en-US" dirty="0"/>
              <a:t>, dies, sharp etc.)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rezervate</a:t>
            </a:r>
            <a:r>
              <a:rPr lang="en-US" dirty="0"/>
              <a:t> care </a:t>
            </a:r>
            <a:r>
              <a:rPr lang="en-US" dirty="0" err="1"/>
              <a:t>iarasi</a:t>
            </a:r>
            <a:r>
              <a:rPr lang="en-US" dirty="0"/>
              <a:t> nu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denumiri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: </a:t>
            </a:r>
            <a:r>
              <a:rPr lang="ro-RO" dirty="0"/>
              <a:t>entity</a:t>
            </a:r>
            <a:r>
              <a:rPr lang="en-US" dirty="0"/>
              <a:t>, </a:t>
            </a:r>
            <a:r>
              <a:rPr lang="ro-RO" dirty="0"/>
              <a:t>architecture</a:t>
            </a:r>
            <a:r>
              <a:rPr lang="en-US" dirty="0"/>
              <a:t>, integer, </a:t>
            </a:r>
            <a:r>
              <a:rPr lang="ro-RO" dirty="0"/>
              <a:t>port</a:t>
            </a:r>
            <a:r>
              <a:rPr lang="en-US" dirty="0"/>
              <a:t>, </a:t>
            </a:r>
            <a:r>
              <a:rPr lang="ro-RO" dirty="0"/>
              <a:t>generic</a:t>
            </a:r>
            <a:r>
              <a:rPr lang="en-US" dirty="0"/>
              <a:t>, </a:t>
            </a:r>
            <a:r>
              <a:rPr lang="ro-RO" dirty="0"/>
              <a:t>process</a:t>
            </a:r>
            <a:r>
              <a:rPr lang="en-US" dirty="0"/>
              <a:t>, </a:t>
            </a:r>
            <a:r>
              <a:rPr lang="ro-RO" dirty="0"/>
              <a:t>component</a:t>
            </a:r>
            <a:r>
              <a:rPr lang="en-US" dirty="0"/>
              <a:t>, begin, end, if, else, case, etc.(sunt </a:t>
            </a:r>
            <a:r>
              <a:rPr lang="en-US" dirty="0" err="1"/>
              <a:t>vreo</a:t>
            </a:r>
            <a:r>
              <a:rPr lang="en-US" dirty="0"/>
              <a:t> 100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denumiri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: “</a:t>
            </a:r>
            <a:r>
              <a:rPr lang="en-US" dirty="0">
                <a:solidFill>
                  <a:srgbClr val="C00000"/>
                </a:solidFill>
              </a:rPr>
              <a:t>var1</a:t>
            </a:r>
            <a:r>
              <a:rPr lang="en-US" dirty="0"/>
              <a:t>”, “</a:t>
            </a:r>
            <a:r>
              <a:rPr lang="en-US" dirty="0">
                <a:solidFill>
                  <a:srgbClr val="C00000"/>
                </a:solidFill>
              </a:rPr>
              <a:t>var2</a:t>
            </a:r>
            <a:r>
              <a:rPr lang="en-US" dirty="0"/>
              <a:t>”, “</a:t>
            </a:r>
            <a:r>
              <a:rPr lang="en-US" dirty="0">
                <a:solidFill>
                  <a:srgbClr val="C00000"/>
                </a:solidFill>
              </a:rPr>
              <a:t>ABC</a:t>
            </a:r>
            <a:r>
              <a:rPr lang="en-US" dirty="0"/>
              <a:t>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denumiri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: “1var”, “</a:t>
            </a:r>
            <a:r>
              <a:rPr lang="en-US" dirty="0" err="1"/>
              <a:t>var</a:t>
            </a:r>
            <a:r>
              <a:rPr lang="en-US" dirty="0"/>
              <a:t>-wrong”, “</a:t>
            </a:r>
            <a:r>
              <a:rPr lang="en-US" dirty="0" err="1"/>
              <a:t>abc</a:t>
            </a:r>
            <a:r>
              <a:rPr lang="en-US" dirty="0"/>
              <a:t>*”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“case </a:t>
            </a:r>
            <a:r>
              <a:rPr lang="ro-RO" dirty="0"/>
              <a:t>in</a:t>
            </a:r>
            <a:r>
              <a:rPr lang="en-US" dirty="0"/>
              <a:t>sensitive” –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ro-RO" dirty="0"/>
              <a:t>nu </a:t>
            </a:r>
            <a:r>
              <a:rPr lang="en-US" dirty="0"/>
              <a:t>se face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2AAF-AB3F-480D-BF2F-A191D28D73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07493AC1-CA4B-49A5-AA35-B20D58619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F8479-6E36-4B06-B291-5C710CD252C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5BCDB-1932-46E7-902C-6D8683F53B4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</a:t>
                      </a:r>
                      <a:r>
                        <a:rPr lang="en-US" sz="1800" dirty="0" err="1"/>
                        <a:t>Librării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pachete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B926-6272-4FEE-8740-918A3FB6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638"/>
            <a:ext cx="7467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2. </a:t>
            </a:r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“program” </a:t>
            </a:r>
            <a:r>
              <a:rPr lang="ro-RO" b="1" dirty="0"/>
              <a:t>VHDL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2527-CC0B-4E3F-AD56-E024B067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13716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Notatii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in </a:t>
            </a:r>
            <a:r>
              <a:rPr lang="en-US" dirty="0" err="1"/>
              <a:t>sintaxa</a:t>
            </a:r>
            <a:r>
              <a:rPr lang="en-US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intre</a:t>
            </a:r>
            <a:r>
              <a:rPr lang="en-US" dirty="0"/>
              <a:t> ‘&lt;‘ </a:t>
            </a:r>
            <a:r>
              <a:rPr lang="en-US" dirty="0" err="1"/>
              <a:t>si</a:t>
            </a:r>
            <a:r>
              <a:rPr lang="en-US" dirty="0"/>
              <a:t> ‘&gt;’ </a:t>
            </a:r>
            <a:r>
              <a:rPr lang="en-US" dirty="0" err="1"/>
              <a:t>sunt</a:t>
            </a:r>
            <a:r>
              <a:rPr lang="en-US" dirty="0"/>
              <a:t>  </a:t>
            </a:r>
            <a:r>
              <a:rPr lang="en-US" dirty="0" err="1"/>
              <a:t>trecute</a:t>
            </a:r>
            <a:r>
              <a:rPr lang="en-US" dirty="0"/>
              <a:t> </a:t>
            </a:r>
            <a:r>
              <a:rPr lang="en-US" dirty="0" err="1"/>
              <a:t>campuri</a:t>
            </a:r>
            <a:r>
              <a:rPr lang="en-US" dirty="0"/>
              <a:t> </a:t>
            </a:r>
            <a:r>
              <a:rPr lang="en-US" dirty="0" err="1"/>
              <a:t>obligatorii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intre</a:t>
            </a:r>
            <a:r>
              <a:rPr lang="en-US" dirty="0"/>
              <a:t> ‘{‘ </a:t>
            </a:r>
            <a:r>
              <a:rPr lang="en-US" dirty="0" err="1"/>
              <a:t>si</a:t>
            </a:r>
            <a:r>
              <a:rPr lang="en-US" dirty="0"/>
              <a:t> ‘}’ </a:t>
            </a:r>
            <a:r>
              <a:rPr lang="en-US" dirty="0" err="1"/>
              <a:t>sunt</a:t>
            </a:r>
            <a:r>
              <a:rPr lang="en-US" dirty="0"/>
              <a:t>  </a:t>
            </a:r>
            <a:r>
              <a:rPr lang="en-US" dirty="0" err="1"/>
              <a:t>trecute</a:t>
            </a:r>
            <a:r>
              <a:rPr lang="en-US" dirty="0"/>
              <a:t> </a:t>
            </a:r>
            <a:r>
              <a:rPr lang="en-US" dirty="0" err="1"/>
              <a:t>campuri</a:t>
            </a:r>
            <a:r>
              <a:rPr lang="en-US" dirty="0"/>
              <a:t> </a:t>
            </a:r>
            <a:r>
              <a:rPr lang="en-US" dirty="0" err="1"/>
              <a:t>optionale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7E8B8-65D5-461B-91D9-79884B40F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8197" name="Slide Number Placeholder 3">
            <a:extLst>
              <a:ext uri="{FF2B5EF4-FFF2-40B4-BE49-F238E27FC236}">
                <a16:creationId xmlns:a16="http://schemas.microsoft.com/office/drawing/2014/main" id="{6D88E191-DE86-4C53-A6A6-BC45B7553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832F4-72EB-4C15-9CAB-4E47A0A4629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A42055-1F5E-4814-AB38-013856E5004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2362200"/>
          <a:ext cx="5943600" cy="389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ro-RO" sz="1400" b="1" dirty="0">
                          <a:solidFill>
                            <a:schemeClr val="tx1"/>
                          </a:solidFill>
                        </a:rPr>
                        <a:t>librării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}   </a:t>
                      </a:r>
                      <a:r>
                        <a:rPr lang="ro-RO" sz="1400" b="0" dirty="0">
                          <a:solidFill>
                            <a:schemeClr val="tx1"/>
                          </a:solidFill>
                        </a:rPr>
                        <a:t>-- cu declarații de date și funcții tule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&lt;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nume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modul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interfata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modulului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( {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parametrilor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} ); }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( {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argumentelor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semnalelor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</a:rPr>
                        <a:t>intrare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</a:rPr>
                        <a:t>iesire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}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);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begin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   --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instructiuni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concurente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; --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folosit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pentru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specificatia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modulului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{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{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nume_modul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}};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19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&lt;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nume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architecture&gt;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&lt;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nume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modul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is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{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declaratii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semnale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interne;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componente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constante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variabile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tipuri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functii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proceduri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begin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472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corpul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programului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instuctiuni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concurente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instantieri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 module;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atribuiri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semnale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procese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architecture;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1DE0D0-4E77-4C9E-9C3C-18F0F2EE8DE0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</a:t>
                      </a:r>
                      <a:r>
                        <a:rPr lang="en-US" sz="1800" dirty="0" err="1"/>
                        <a:t>Librării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pachete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0A89-A36B-4AEB-BF61-DB39588F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Ex:  - </a:t>
            </a:r>
            <a:r>
              <a:rPr lang="en-US" sz="2800" dirty="0" err="1"/>
              <a:t>Mesajul</a:t>
            </a:r>
            <a:r>
              <a:rPr lang="en-US" sz="2800" dirty="0"/>
              <a:t> “Hello World”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afisat</a:t>
            </a:r>
            <a:r>
              <a:rPr lang="en-US" sz="2800" dirty="0"/>
              <a:t> in </a:t>
            </a:r>
            <a:r>
              <a:rPr lang="en-US" sz="2800" dirty="0" err="1"/>
              <a:t>consola</a:t>
            </a:r>
            <a:r>
              <a:rPr lang="en-US" sz="2800" dirty="0"/>
              <a:t> </a:t>
            </a:r>
            <a:r>
              <a:rPr lang="en-US" sz="2800" dirty="0" err="1"/>
              <a:t>programului</a:t>
            </a:r>
            <a:r>
              <a:rPr lang="en-US" sz="2800" dirty="0"/>
              <a:t> de </a:t>
            </a:r>
            <a:r>
              <a:rPr lang="en-US" sz="2800" dirty="0" err="1"/>
              <a:t>simulare</a:t>
            </a:r>
            <a:r>
              <a:rPr lang="en-US" sz="2800" dirty="0"/>
              <a:t>;</a:t>
            </a:r>
            <a:endParaRPr lang="ro-RO" sz="2800" dirty="0"/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-- library IEEE;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-- use IEEE.std_logic_1164.all;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ro-RO" sz="2800" b="1" dirty="0" err="1">
                <a:solidFill>
                  <a:srgbClr val="C00000"/>
                </a:solidFill>
              </a:rPr>
              <a:t>entity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first_program</a:t>
            </a:r>
            <a:r>
              <a:rPr lang="ro-RO" sz="2800" dirty="0">
                <a:solidFill>
                  <a:srgbClr val="C00000"/>
                </a:solidFill>
              </a:rPr>
              <a:t> </a:t>
            </a:r>
            <a:r>
              <a:rPr lang="ro-RO" sz="2800" b="1" dirty="0" err="1">
                <a:solidFill>
                  <a:srgbClr val="C00000"/>
                </a:solidFill>
              </a:rPr>
              <a:t>is</a:t>
            </a:r>
            <a:endParaRPr lang="ro-RO" sz="2800" b="1" dirty="0">
              <a:solidFill>
                <a:srgbClr val="C00000"/>
              </a:solidFill>
            </a:endParaRP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e</a:t>
            </a:r>
            <a:r>
              <a:rPr lang="ro-RO" sz="2800" b="1" dirty="0" err="1">
                <a:solidFill>
                  <a:srgbClr val="C00000"/>
                </a:solidFill>
              </a:rPr>
              <a:t>nd</a:t>
            </a:r>
            <a:r>
              <a:rPr lang="en-US" sz="2800" b="1" dirty="0">
                <a:solidFill>
                  <a:srgbClr val="C00000"/>
                </a:solidFill>
              </a:rPr>
              <a:t> entity</a:t>
            </a:r>
            <a:r>
              <a:rPr lang="en-US" sz="2800" dirty="0">
                <a:solidFill>
                  <a:srgbClr val="C00000"/>
                </a:solidFill>
              </a:rPr>
              <a:t>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-- end;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-- end </a:t>
            </a:r>
            <a:r>
              <a:rPr lang="en-US" sz="2800" dirty="0" err="1"/>
              <a:t>first_program</a:t>
            </a:r>
            <a:r>
              <a:rPr lang="en-US" sz="2800" dirty="0"/>
              <a:t>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-- end entity </a:t>
            </a:r>
            <a:r>
              <a:rPr lang="en-US" sz="2800" dirty="0" err="1"/>
              <a:t>first_program</a:t>
            </a:r>
            <a:r>
              <a:rPr lang="en-US" sz="2800" dirty="0"/>
              <a:t>;</a:t>
            </a:r>
            <a:endParaRPr lang="ro-RO" sz="2800" dirty="0"/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sz="2800" dirty="0">
                <a:solidFill>
                  <a:srgbClr val="C00000"/>
                </a:solidFill>
              </a:rPr>
              <a:t>	</a:t>
            </a:r>
            <a:r>
              <a:rPr lang="ro-RO" sz="2800" b="1" dirty="0" err="1">
                <a:solidFill>
                  <a:srgbClr val="C00000"/>
                </a:solidFill>
              </a:rPr>
              <a:t>architecture</a:t>
            </a:r>
            <a:r>
              <a:rPr lang="en-US" sz="2800" dirty="0">
                <a:solidFill>
                  <a:srgbClr val="C00000"/>
                </a:solidFill>
              </a:rPr>
              <a:t> hello </a:t>
            </a:r>
            <a:r>
              <a:rPr lang="en-US" sz="2800" b="1" dirty="0">
                <a:solidFill>
                  <a:srgbClr val="C00000"/>
                </a:solidFill>
              </a:rPr>
              <a:t>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first_program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is</a:t>
            </a:r>
            <a:endParaRPr lang="ro-RO" sz="2800" b="1" dirty="0">
              <a:solidFill>
                <a:srgbClr val="C00000"/>
              </a:solidFill>
            </a:endParaRP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sz="2800" dirty="0">
                <a:solidFill>
                  <a:srgbClr val="C00000"/>
                </a:solidFill>
              </a:rPr>
              <a:t>	</a:t>
            </a:r>
            <a:r>
              <a:rPr lang="ro-RO" sz="2800" b="1" dirty="0" err="1">
                <a:solidFill>
                  <a:srgbClr val="C00000"/>
                </a:solidFill>
              </a:rPr>
              <a:t>begin</a:t>
            </a:r>
            <a:endParaRPr lang="en-US" sz="2800" b="1" dirty="0">
              <a:solidFill>
                <a:srgbClr val="C00000"/>
              </a:solidFill>
            </a:endParaRP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	   example : </a:t>
            </a:r>
            <a:r>
              <a:rPr lang="ro-RO" sz="2800" b="1" dirty="0" err="1">
                <a:solidFill>
                  <a:srgbClr val="C00000"/>
                </a:solidFill>
              </a:rPr>
              <a:t>process</a:t>
            </a:r>
            <a:r>
              <a:rPr lang="ro-RO" sz="2800" dirty="0">
                <a:solidFill>
                  <a:srgbClr val="C00000"/>
                </a:solidFill>
              </a:rPr>
              <a:t> </a:t>
            </a:r>
            <a:r>
              <a:rPr lang="ro-RO" sz="2800" b="1" dirty="0" err="1">
                <a:solidFill>
                  <a:srgbClr val="C00000"/>
                </a:solidFill>
              </a:rPr>
              <a:t>begin</a:t>
            </a:r>
            <a:endParaRPr lang="ro-RO" sz="2800" b="1" dirty="0">
              <a:solidFill>
                <a:srgbClr val="C00000"/>
              </a:solidFill>
            </a:endParaRP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   </a:t>
            </a:r>
            <a:r>
              <a:rPr lang="ro-RO" sz="2800" b="1" dirty="0" err="1">
                <a:solidFill>
                  <a:srgbClr val="C00000"/>
                </a:solidFill>
              </a:rPr>
              <a:t>assert</a:t>
            </a:r>
            <a:r>
              <a:rPr lang="ro-RO" sz="2800" dirty="0">
                <a:solidFill>
                  <a:srgbClr val="C00000"/>
                </a:solidFill>
              </a:rPr>
              <a:t> false </a:t>
            </a:r>
            <a:r>
              <a:rPr lang="ro-RO" sz="2800" b="1" dirty="0">
                <a:solidFill>
                  <a:srgbClr val="C00000"/>
                </a:solidFill>
              </a:rPr>
              <a:t>report</a:t>
            </a:r>
            <a:r>
              <a:rPr lang="ro-RO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“Hello World” </a:t>
            </a:r>
            <a:r>
              <a:rPr lang="en-US" sz="2800" b="1" dirty="0">
                <a:solidFill>
                  <a:srgbClr val="C00000"/>
                </a:solidFill>
              </a:rPr>
              <a:t>severity</a:t>
            </a:r>
            <a:r>
              <a:rPr lang="en-US" sz="2800" dirty="0">
                <a:solidFill>
                  <a:srgbClr val="C00000"/>
                </a:solidFill>
              </a:rPr>
              <a:t> failure;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	   </a:t>
            </a:r>
            <a:r>
              <a:rPr lang="en-US" sz="2800" b="1" dirty="0">
                <a:solidFill>
                  <a:srgbClr val="C00000"/>
                </a:solidFill>
              </a:rPr>
              <a:t>end process</a:t>
            </a:r>
            <a:r>
              <a:rPr lang="en-US" sz="2800" dirty="0">
                <a:solidFill>
                  <a:srgbClr val="C00000"/>
                </a:solidFill>
              </a:rPr>
              <a:t>;</a:t>
            </a:r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end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architecture;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40972F-2EC1-4A57-9CF8-9AAF48FD9C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AF98B7B-F7AC-451E-9F59-412D69BFF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90996-EE92-4A58-9AF0-580B65FEFED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0BD548-F0BD-41A5-9632-F2E052E6D909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</a:t>
                      </a:r>
                      <a:r>
                        <a:rPr lang="en-US" sz="1800" dirty="0" err="1"/>
                        <a:t>Librării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și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pachete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0B18A2A-0B00-448A-BDA2-C8C07AEE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638"/>
            <a:ext cx="73914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2. </a:t>
            </a:r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“program” </a:t>
            </a:r>
            <a:r>
              <a:rPr lang="ro-RO" b="1" dirty="0"/>
              <a:t>VHDL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A29D-F50B-47AC-873C-F23DBC58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3. </a:t>
            </a:r>
            <a:r>
              <a:rPr lang="ro-RO" altLang="en-US" b="1" dirty="0"/>
              <a:t>Librării și pachete</a:t>
            </a:r>
            <a:endParaRPr lang="en-US" altLang="en-US" b="1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5EC1220-77CE-46DA-B697-C657B4D4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altLang="en-US"/>
              <a:t>pachetele sunt containere în care se pot defini constante, tipuri noi de date, funcții, proceduri și componente</a:t>
            </a:r>
          </a:p>
          <a:p>
            <a:pPr eaLnBrk="1" hangingPunct="1"/>
            <a:r>
              <a:rPr lang="ro-RO" altLang="en-US"/>
              <a:t>Pachetele se pot parametriza</a:t>
            </a:r>
          </a:p>
          <a:p>
            <a:pPr eaLnBrk="1" hangingPunct="1"/>
            <a:r>
              <a:rPr lang="ro-RO" altLang="en-US"/>
              <a:t>Instanțierea pachetelor se găsesc în librării</a:t>
            </a:r>
          </a:p>
          <a:p>
            <a:pPr eaLnBrk="1" hangingPunct="1"/>
            <a:r>
              <a:rPr lang="ro-RO" altLang="en-US"/>
              <a:t>Librăriile pot conține unul sau mai multe pachete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7C0B-0EC2-4767-8CD1-6625F0F017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CA117A81-8BC0-41FF-8ED7-9BA32311A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8778B-4E72-4BA9-A36D-785ADB9A3AB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A4F804-367F-4FEE-A3FE-7D0B6753A39F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A58C-C613-4966-8D01-4C96E36A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/>
              <a:t>4. </a:t>
            </a:r>
            <a:r>
              <a:rPr lang="en-US" altLang="en-US" b="1" dirty="0" err="1"/>
              <a:t>Tipuri</a:t>
            </a:r>
            <a:r>
              <a:rPr lang="en-US" altLang="en-US" b="1" dirty="0"/>
              <a:t> de date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4D84004-3FC8-4C23-BEEE-BB5346AB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914400" lvl="2" indent="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687B-7C2A-40EE-8EA3-D75B9A4D7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638D0815-CF93-4A79-806C-1ED11F694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1FF57-541C-4F14-98A6-6B0423EA62D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1270" name="Picture 8">
            <a:extLst>
              <a:ext uri="{FF2B5EF4-FFF2-40B4-BE49-F238E27FC236}">
                <a16:creationId xmlns:a16="http://schemas.microsoft.com/office/drawing/2014/main" id="{D63865CB-4C4C-4CC6-B06A-5CB747B8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676400"/>
            <a:ext cx="67183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4036BE-2075-4D57-AFC9-DCAE60203430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1058-16C8-4F71-9A4D-1481B260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2FE2-0D02-496D-A143-8C0724AA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/>
              <a:t>Tipuri definite in librăria std (implicit inclus)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dirty="0"/>
              <a:t>Bit</a:t>
            </a:r>
            <a:r>
              <a:rPr lang="en-US" dirty="0"/>
              <a:t> (‘0’, ‘1’)</a:t>
            </a:r>
            <a:endParaRPr lang="ro-RO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SIGNAL x: BIT;</a:t>
            </a:r>
            <a:r>
              <a:rPr lang="ro-RO" dirty="0"/>
              <a:t> -- declarație pentru un semnal pe un bit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ro-RO" dirty="0"/>
              <a:t>x </a:t>
            </a:r>
            <a:r>
              <a:rPr lang="en-US" dirty="0"/>
              <a:t>&lt;= ‘0’;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BOOLEAN (TRUE, FALSE)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Example: Variable VAR1: </a:t>
            </a:r>
            <a:r>
              <a:rPr lang="en-US" dirty="0" err="1"/>
              <a:t>boolean</a:t>
            </a:r>
            <a:r>
              <a:rPr lang="en-US" dirty="0"/>
              <a:t> := FALSE;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INTEGER (32 bit, -2,147,483,647 to +2,147,483,647)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Example: signal SUM: integer range 0 to 256 :=16;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REAL (from -1.0E38 to +1.0E38)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– Example: constant Pi : real := 3.14159;</a:t>
            </a:r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65A5-510B-4F5B-89C4-CD7FBDE7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4C5D5468-3E39-473A-9A2D-26C1E91DA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7D021-4FD2-480E-AA9A-A097982F584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BDF30-6133-40B2-8638-14D5126DE338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CC00-98D0-4C0F-85DB-B807DE6E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B3F7-45D2-4C82-9F70-256E89DC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66800"/>
            <a:ext cx="7620000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L</a:t>
            </a:r>
            <a:r>
              <a:rPr lang="en-US" dirty="0" err="1"/>
              <a:t>ibr</a:t>
            </a:r>
            <a:r>
              <a:rPr lang="ro-RO" dirty="0"/>
              <a:t>ăria </a:t>
            </a:r>
            <a:r>
              <a:rPr lang="ro-RO" b="1" dirty="0"/>
              <a:t>std_logic_1164  </a:t>
            </a:r>
            <a:r>
              <a:rPr lang="ro-RO" dirty="0"/>
              <a:t>(apare cu standardul IEEE 1164) sunt declarate tipurile std_logic și std_ulogic (potrivit pentru modelarea stărilor dintr-un sistem digital real)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Tipul </a:t>
            </a:r>
            <a:r>
              <a:rPr lang="en-US" b="1" dirty="0" err="1"/>
              <a:t>std_ulogic</a:t>
            </a:r>
            <a:r>
              <a:rPr lang="en-US" b="1" dirty="0"/>
              <a:t> </a:t>
            </a:r>
            <a:r>
              <a:rPr lang="en-US" dirty="0"/>
              <a:t>(standard unresolved logic)</a:t>
            </a:r>
            <a:r>
              <a:rPr lang="ro-RO" dirty="0"/>
              <a:t> poate lua 9 valori: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o-RO" dirty="0"/>
              <a:t>1. </a:t>
            </a:r>
            <a:r>
              <a:rPr lang="en-US" dirty="0"/>
              <a:t>'U' – uninitialized (default value)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2. 'X' - strong drive, unknown logic value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3. '0' - strong drive, logic zero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4. '1' - strong drive, logic one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5. 'Z' - high impedance (for tri-state logic</a:t>
            </a:r>
            <a:r>
              <a:rPr lang="ro-RO" dirty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6. 'W' - weak drive, unknown logic value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7. 'L' - weak drive, logic zero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8. 'H' - weak drive, logic one </a:t>
            </a:r>
            <a:endParaRPr lang="ro-RO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9. '-' - don't care</a:t>
            </a:r>
            <a:endParaRPr lang="ro-RO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Ex: </a:t>
            </a:r>
            <a:r>
              <a:rPr lang="en-US" dirty="0"/>
              <a:t>SIGNAL x: STD_</a:t>
            </a:r>
            <a:r>
              <a:rPr lang="ro-RO" dirty="0"/>
              <a:t>U</a:t>
            </a:r>
            <a:r>
              <a:rPr lang="en-US" dirty="0"/>
              <a:t>LOGIC</a:t>
            </a:r>
            <a:r>
              <a:rPr lang="ro-RO" dirty="0"/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Este un semnale „nerezolvat” (unresolved):Semnalele de tip de date nerezolvate nu pot avea mai multe multe surse (legarea mai multor surse duce la eroare de complilare)</a:t>
            </a:r>
            <a:endParaRPr lang="en-US" dirty="0"/>
          </a:p>
          <a:p>
            <a:pPr marL="5143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F6AFE-6A7F-4157-AC56-590DB72F4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C71BB36A-A103-4D7E-B8F9-DFCD43614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E71C4-83D6-4A6C-8835-5AEB84CE37D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2B0A65-6D79-4FB1-9F5F-F040EF99C0DE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programelor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VHDL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Librării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Tipuri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de date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Instruc</a:t>
                      </a:r>
                      <a:r>
                        <a:rPr lang="ro-RO" sz="1800" dirty="0" err="1"/>
                        <a:t>țiuni</a:t>
                      </a:r>
                      <a:r>
                        <a:rPr lang="ro-RO" sz="1800" dirty="0"/>
                        <a:t> concurente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Func</a:t>
                      </a:r>
                      <a:r>
                        <a:rPr lang="ro-RO" sz="1800" dirty="0"/>
                        <a:t>ții și </a:t>
                      </a:r>
                      <a:r>
                        <a:rPr lang="en-US" sz="1800" dirty="0"/>
                        <a:t> </a:t>
                      </a:r>
                      <a:r>
                        <a:rPr lang="ro-RO" sz="1800" dirty="0"/>
                        <a:t>proceduri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2B7EAA7728A4FA80A5CCAFE8D7EAF" ma:contentTypeVersion="7" ma:contentTypeDescription="Create a new document." ma:contentTypeScope="" ma:versionID="2ab94a365bfa1994e0a3cd7f58b52e47">
  <xsd:schema xmlns:xsd="http://www.w3.org/2001/XMLSchema" xmlns:xs="http://www.w3.org/2001/XMLSchema" xmlns:p="http://schemas.microsoft.com/office/2006/metadata/properties" xmlns:ns2="9557458c-24b5-4c97-84ed-4c402655f54f" targetNamespace="http://schemas.microsoft.com/office/2006/metadata/properties" ma:root="true" ma:fieldsID="a83dc7f03c39a516932053d26ea7174c" ns2:_="">
    <xsd:import namespace="9557458c-24b5-4c97-84ed-4c402655f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7458c-24b5-4c97-84ed-4c402655f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45D0C-34F4-456B-B611-042398345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7458c-24b5-4c97-84ed-4c402655f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5A93D9-AA36-484E-BD71-41E73CD325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2859</Words>
  <Application>Microsoft Office PowerPoint</Application>
  <PresentationFormat>On-screen Show (4:3)</PresentationFormat>
  <Paragraphs>602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Limbajul de descriere harware VHDL</vt:lpstr>
      <vt:lpstr>Introducere</vt:lpstr>
      <vt:lpstr>1. Elemente lexicale</vt:lpstr>
      <vt:lpstr>2. Structura unui “program” VHDL</vt:lpstr>
      <vt:lpstr>2. Structura unui “program” VHDL</vt:lpstr>
      <vt:lpstr>3. Librării și pachete</vt:lpstr>
      <vt:lpstr>4. Tipuri de date</vt:lpstr>
      <vt:lpstr>4. Tipuri de date</vt:lpstr>
      <vt:lpstr>4. Tipuri de date</vt:lpstr>
      <vt:lpstr>4. Tipuri de date</vt:lpstr>
      <vt:lpstr>4. Tipuri de date</vt:lpstr>
      <vt:lpstr>5. Declarația modulelor </vt:lpstr>
      <vt:lpstr>5. Declarația modulelor </vt:lpstr>
      <vt:lpstr>6. Instrucțiuni concurente</vt:lpstr>
      <vt:lpstr>6. Instrucțiuni concurente</vt:lpstr>
      <vt:lpstr>6. Instrucțiuni concurente</vt:lpstr>
      <vt:lpstr>6. Instrucțiuni concurente</vt:lpstr>
      <vt:lpstr>7. Funcții și proceduri </vt:lpstr>
      <vt:lpstr>8. Instructiuni de ramificare</vt:lpstr>
      <vt:lpstr>8. Instructiuni de ramificare</vt:lpstr>
      <vt:lpstr>9. Operatori</vt:lpstr>
      <vt:lpstr>9. Operatori</vt:lpstr>
      <vt:lpstr>9. Operatori</vt:lpstr>
      <vt:lpstr>9. Operatori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Limbajul de descriere harware Verilog</dc:title>
  <dc:creator>Botee</dc:creator>
  <cp:lastModifiedBy>Botond Kirei</cp:lastModifiedBy>
  <cp:revision>207</cp:revision>
  <dcterms:created xsi:type="dcterms:W3CDTF">2011-02-20T11:33:51Z</dcterms:created>
  <dcterms:modified xsi:type="dcterms:W3CDTF">2021-10-11T14:13:05Z</dcterms:modified>
</cp:coreProperties>
</file>