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61" r:id="rId6"/>
    <p:sldId id="258" r:id="rId7"/>
    <p:sldId id="260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77" r:id="rId16"/>
    <p:sldId id="269" r:id="rId17"/>
    <p:sldId id="273" r:id="rId18"/>
    <p:sldId id="274" r:id="rId19"/>
    <p:sldId id="275" r:id="rId20"/>
    <p:sldId id="276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4F16AB-0E50-4731-A547-31F1F18E0C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7FB3-8F6C-4AA1-AE0D-17EFAF47C0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E5703F-0B88-4EBA-A043-D48D7F7EB8F4}" type="datetimeFigureOut">
              <a:rPr lang="en-US"/>
              <a:pPr>
                <a:defRPr/>
              </a:pPr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D9C73-48D7-409A-99A2-044118244A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39EF8-CF36-4D0F-8854-83E6787EA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EF23CC-1111-4264-B1F3-81E328D3C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3A64B2-6893-491C-B0AF-D0B71A4F8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24B8C-C0AF-48BD-BF4E-A4AB7620B5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1BD105-3F75-4F25-BD4A-BE3C23286BD7}" type="datetimeFigureOut">
              <a:rPr lang="en-US"/>
              <a:pPr>
                <a:defRPr/>
              </a:pPr>
              <a:t>10/11/2021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E2013E-DA9B-4CF8-9A51-3EA92F2D4C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1E16F9-95DC-4F27-B765-AF4523B0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3AB9-4560-46AB-AB91-056E7795A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A148F-30E8-4F13-BB99-859301178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E608FA-770C-4F0D-A12E-45CE98C59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A081019-5389-44B2-9AFE-978D8CFE18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1B9A7198-0B18-4AA0-92B5-B547E36A44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528CB6E-5A8D-4FFE-973F-563BEA78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38F53D-6D55-435F-B924-8398B83239F9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1A9C706-3925-4D0B-A239-CD1A9A0A8F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AF2DB737-AD75-4CD8-AE99-A893B896D8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5A6A6F8-B9A9-4402-A251-E42C440C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36D88B-AAC6-45C6-8BFD-16BBE1292F3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F514-DAF4-4E57-A329-9F4CD99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0FB2-ED2D-4B55-AC7B-A3733F1E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3B58-68DB-4343-8E46-CD3B00BA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F49D-196E-4C78-ADA8-3A652A02D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8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490B-51B7-4D95-9B21-E8EC4470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3FBB-296A-4D45-9E31-B7DFE5F6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96A7-5408-40B8-ABB3-48275E95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3657-8721-419C-A925-160D4ADD2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80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1AB2-7AF5-4F8D-B4CC-B5BEDCB7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B379-B057-4470-A1F4-A8E8692D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EDE7-D5EB-48EE-B4DC-46297EB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3466C-705C-4F6C-8E01-C9B04DB89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7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563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2CD330-DE56-4255-81B8-983F6544A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64D3A8-5FDA-4E1E-A678-9DA976D2B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0057A2-4A69-4631-B655-5B25390CD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8D17-0F39-4F04-B197-C87C3AE4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7042-7F10-4727-8C8E-4D36D00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E03C-C541-4E04-8BAE-C168826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44EC0-7F13-42E6-B193-25F27657D8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992056-2CC9-4D5E-A083-F57A724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5D0D33-3812-403E-92BC-4EAA26BF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CEAEA-6E7F-4B53-A9C0-AF9FA88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E6FE-12D6-4EB2-B28A-6BD930287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5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AD400E-C0CE-4686-A6E2-D9DDE8C3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9B44C9-15C3-4554-B8B1-A1B338F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E4CE18-0BFE-4B93-A373-8C424697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2A9EA-71C9-4CE6-B67A-3CF942D93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8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53ED7D-64F4-43AA-B30E-00525681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8C6122-AF0F-4084-B121-4F7BBEB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7CD81D-85A9-4557-8EC3-CF4DE3A1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554-6C96-4FED-8EC5-317A0C2C2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D799229-C813-4755-8FFC-1E0B972F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8D6DC0-1058-4307-9DC5-766974E2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06CC84-B8A6-449E-A9E8-FBE2D76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F9BD0-91AA-4F4E-80F2-E2F340484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68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EABD99-8497-4F17-8BF3-4256591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C4E03F-4861-4C2B-8945-BFCF6816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A7E19E-36DC-47C3-A455-755D8B6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6899-A5F0-429E-8D19-D3C92B98F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3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5536F5-9583-4CCC-A87F-1EAAB22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FC9FD0-7BEB-4FB0-BCA8-9158D188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85184-D31E-42D5-9A15-31EA65E1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2EF2-EB48-492B-A81E-38FEBD0592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4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C52E1EB-A3DD-4B46-95B2-2006E42C6F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18E8B3E-7B20-4122-8389-29F74539F0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4A48-68FB-418D-8824-1ACC0030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1056-4D4E-4865-8021-B815561E1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5CDD-8BA3-43FA-AAC3-D28AE4E3B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DE05951-171F-4780-9490-AC438065B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A1718F6-9875-4FF7-9A92-C2C51737E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Limbajul de descriere harware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138F4-196D-42A0-AC4C-B5DEA5576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orele</a:t>
            </a:r>
            <a:r>
              <a:rPr lang="en-US" dirty="0"/>
              <a:t> de PSHDL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D1BE-CC12-49E9-82C6-D0040122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D710-0804-4741-B786-14117B03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257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4.2. </a:t>
            </a:r>
            <a:r>
              <a:rPr lang="en-US" b="1" dirty="0" err="1"/>
              <a:t>Tipuri</a:t>
            </a:r>
            <a:r>
              <a:rPr lang="en-US" b="1" dirty="0"/>
              <a:t> de date </a:t>
            </a:r>
            <a:r>
              <a:rPr lang="en-US" b="1" dirty="0" err="1"/>
              <a:t>numerice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integer 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integer &lt;</a:t>
            </a:r>
            <a:r>
              <a:rPr lang="en-US" dirty="0" err="1"/>
              <a:t>nume_variabila</a:t>
            </a:r>
            <a:r>
              <a:rPr lang="en-US" dirty="0"/>
              <a:t>&gt; {= </a:t>
            </a:r>
            <a:r>
              <a:rPr lang="en-US" dirty="0" err="1"/>
              <a:t>valoare_initiala</a:t>
            </a:r>
            <a:r>
              <a:rPr lang="en-US" dirty="0"/>
              <a:t>};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integer i;</a:t>
            </a:r>
            <a:r>
              <a:rPr lang="en-US" dirty="0"/>
              <a:t> //</a:t>
            </a:r>
            <a:r>
              <a:rPr lang="en-US" dirty="0" err="1"/>
              <a:t>echivalent</a:t>
            </a:r>
            <a:r>
              <a:rPr lang="en-US" dirty="0"/>
              <a:t> cu </a:t>
            </a:r>
            <a:r>
              <a:rPr lang="en-US" dirty="0" err="1"/>
              <a:t>reg</a:t>
            </a:r>
            <a:r>
              <a:rPr lang="en-US" dirty="0"/>
              <a:t> [31:0] i;</a:t>
            </a:r>
          </a:p>
          <a:p>
            <a:pPr marL="18288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integer k=100;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real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real &lt;</a:t>
            </a:r>
            <a:r>
              <a:rPr lang="en-US" dirty="0" err="1"/>
              <a:t>nume_variabila</a:t>
            </a:r>
            <a:r>
              <a:rPr lang="en-US" dirty="0"/>
              <a:t>&gt; {= </a:t>
            </a:r>
            <a:r>
              <a:rPr lang="en-US" dirty="0" err="1"/>
              <a:t>valoare_numerica</a:t>
            </a:r>
            <a:r>
              <a:rPr lang="en-US" dirty="0"/>
              <a:t>};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real r= 0.6; </a:t>
            </a:r>
            <a:r>
              <a:rPr lang="en-US" dirty="0"/>
              <a:t>//r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gestionat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in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virgulei</a:t>
            </a:r>
            <a:r>
              <a:rPr lang="en-US" dirty="0"/>
              <a:t> </a:t>
            </a:r>
            <a:r>
              <a:rPr lang="en-US" dirty="0" err="1"/>
              <a:t>flotante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parameter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parameter &lt;</a:t>
            </a:r>
            <a:r>
              <a:rPr lang="en-US" dirty="0" err="1"/>
              <a:t>nume_variabila</a:t>
            </a:r>
            <a:r>
              <a:rPr lang="en-US" dirty="0"/>
              <a:t> = </a:t>
            </a:r>
            <a:r>
              <a:rPr lang="en-US" dirty="0" err="1"/>
              <a:t>valoare_numerica</a:t>
            </a:r>
            <a:r>
              <a:rPr lang="en-US" dirty="0"/>
              <a:t>&gt;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Ex. //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;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in </a:t>
            </a:r>
            <a:r>
              <a:rPr lang="en-US" dirty="0" err="1"/>
              <a:t>parametrizarea</a:t>
            </a:r>
            <a:r>
              <a:rPr lang="en-US" dirty="0"/>
              <a:t> //</a:t>
            </a:r>
            <a:r>
              <a:rPr lang="en-US" dirty="0" err="1"/>
              <a:t>modulelor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latimilor</a:t>
            </a:r>
            <a:r>
              <a:rPr lang="en-US" dirty="0"/>
              <a:t> de </a:t>
            </a:r>
            <a:r>
              <a:rPr lang="en-US" dirty="0" err="1"/>
              <a:t>semnal</a:t>
            </a: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	</a:t>
            </a:r>
            <a:r>
              <a:rPr lang="en-US" dirty="0">
                <a:solidFill>
                  <a:srgbClr val="C00000"/>
                </a:solidFill>
              </a:rPr>
              <a:t>parameter </a:t>
            </a:r>
            <a:r>
              <a:rPr lang="en-US" dirty="0" err="1">
                <a:solidFill>
                  <a:srgbClr val="C00000"/>
                </a:solidFill>
              </a:rPr>
              <a:t>latime</a:t>
            </a:r>
            <a:r>
              <a:rPr lang="en-US" dirty="0">
                <a:solidFill>
                  <a:srgbClr val="C00000"/>
                </a:solidFill>
              </a:rPr>
              <a:t>=8;</a:t>
            </a:r>
          </a:p>
          <a:p>
            <a:pPr marL="1828800" lvl="4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wire [latime-1:0] mag; </a:t>
            </a:r>
            <a:r>
              <a:rPr lang="en-US" dirty="0"/>
              <a:t>//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realizeaza</a:t>
            </a:r>
            <a:r>
              <a:rPr lang="en-US" dirty="0"/>
              <a:t> </a:t>
            </a:r>
            <a:r>
              <a:rPr lang="en-US" dirty="0" err="1"/>
              <a:t>parametrizarea</a:t>
            </a:r>
            <a:r>
              <a:rPr lang="en-US" dirty="0"/>
              <a:t> </a:t>
            </a:r>
            <a:r>
              <a:rPr lang="en-US" dirty="0" err="1"/>
              <a:t>latimi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01D0-DD08-482F-BDCB-F7B636C44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A872B1B6-6B0A-4EC8-8219-44AC242D5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71993-330F-4182-BBC6-3600BCBFD7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4B1B09-30D6-431E-A963-506D7C6EC2E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Tipuri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date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18B0-4AAF-4E0E-A7B9-E0DAA081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361B-37AF-49AA-A3CF-5EC990B3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5. </a:t>
            </a:r>
            <a:r>
              <a:rPr lang="en-US" b="1" dirty="0" err="1"/>
              <a:t>Atribuiri</a:t>
            </a:r>
            <a:r>
              <a:rPr lang="en-US" b="1" dirty="0"/>
              <a:t> de </a:t>
            </a:r>
            <a:r>
              <a:rPr lang="en-US" b="1" dirty="0" err="1"/>
              <a:t>valori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5.1. </a:t>
            </a:r>
            <a:r>
              <a:rPr lang="en-US" b="1" dirty="0" err="1"/>
              <a:t>Atribuiri</a:t>
            </a:r>
            <a:r>
              <a:rPr lang="en-US" b="1" dirty="0"/>
              <a:t> </a:t>
            </a:r>
            <a:r>
              <a:rPr lang="en-US" b="1" dirty="0" err="1"/>
              <a:t>paralele</a:t>
            </a:r>
            <a:r>
              <a:rPr lang="en-US" b="1" dirty="0"/>
              <a:t> - assign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cu assign se pot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numai</a:t>
            </a:r>
            <a:r>
              <a:rPr lang="en-US" dirty="0">
                <a:solidFill>
                  <a:srgbClr val="C00000"/>
                </a:solidFill>
              </a:rPr>
              <a:t> la </a:t>
            </a:r>
            <a:r>
              <a:rPr lang="en-US" dirty="0" err="1">
                <a:solidFill>
                  <a:srgbClr val="C00000"/>
                </a:solidFill>
              </a:rPr>
              <a:t>variabile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semnale</a:t>
            </a:r>
            <a:r>
              <a:rPr lang="en-US" dirty="0">
                <a:solidFill>
                  <a:srgbClr val="C00000"/>
                </a:solidFill>
              </a:rPr>
              <a:t>) de tip wire</a:t>
            </a:r>
            <a:r>
              <a:rPr lang="en-US" dirty="0"/>
              <a:t>.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Ex: 	</a:t>
            </a:r>
            <a:r>
              <a:rPr lang="en-US" dirty="0">
                <a:solidFill>
                  <a:srgbClr val="C00000"/>
                </a:solidFill>
              </a:rPr>
              <a:t>wire w;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assign w=1’b0;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Este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</a:t>
            </a:r>
            <a:r>
              <a:rPr lang="en-US" dirty="0" err="1"/>
              <a:t>combinationale</a:t>
            </a:r>
            <a:r>
              <a:rPr lang="en-US" dirty="0"/>
              <a:t>. </a:t>
            </a:r>
            <a:r>
              <a:rPr lang="en-US" dirty="0" err="1"/>
              <a:t>Exemplu</a:t>
            </a:r>
            <a:r>
              <a:rPr lang="en-US" dirty="0"/>
              <a:t>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Ex: 	</a:t>
            </a:r>
            <a:r>
              <a:rPr lang="en-US" dirty="0">
                <a:solidFill>
                  <a:srgbClr val="C00000"/>
                </a:solidFill>
              </a:rPr>
              <a:t>wire </a:t>
            </a:r>
            <a:r>
              <a:rPr lang="en-US" dirty="0" err="1">
                <a:solidFill>
                  <a:srgbClr val="C00000"/>
                </a:solidFill>
              </a:rPr>
              <a:t>a,b,c,d,s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s=</a:t>
            </a:r>
            <a:r>
              <a:rPr lang="en-US" dirty="0" err="1">
                <a:solidFill>
                  <a:srgbClr val="C00000"/>
                </a:solidFill>
              </a:rPr>
              <a:t>a&amp;b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d=</a:t>
            </a:r>
            <a:r>
              <a:rPr lang="en-US" dirty="0" err="1">
                <a:solidFill>
                  <a:srgbClr val="C00000"/>
                </a:solidFill>
              </a:rPr>
              <a:t>s|c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executate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/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</a:t>
            </a:r>
            <a:r>
              <a:rPr lang="en-US" dirty="0" err="1"/>
              <a:t>executat</a:t>
            </a:r>
            <a:r>
              <a:rPr lang="en-US" dirty="0"/>
              <a:t> in mod </a:t>
            </a:r>
            <a:r>
              <a:rPr lang="en-US" dirty="0" err="1"/>
              <a:t>concurent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163A-4509-4710-B895-1E584DF325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FA5B8536-2ADC-4E91-A606-2064E3B044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EBAD3-6E38-41AA-A895-D8BBB80D2F7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B5E354-D8B8-4045-B65A-0772C29750B4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Atribuiri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valori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14" name="TextBox 6">
            <a:extLst>
              <a:ext uri="{FF2B5EF4-FFF2-40B4-BE49-F238E27FC236}">
                <a16:creationId xmlns:a16="http://schemas.microsoft.com/office/drawing/2014/main" id="{1F5095CB-5B51-4875-BE6F-CF75BAB5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20E5C-4EF9-4E71-BA06-FDA50365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84713"/>
            <a:ext cx="3048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assign d=s|c;</a:t>
            </a:r>
          </a:p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assign s=a&amp;b;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2D1A-E9FC-445C-B587-E9736707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2109-423E-431C-B378-C53754E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4724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5. </a:t>
            </a:r>
            <a:r>
              <a:rPr lang="en-US" b="1" dirty="0" err="1"/>
              <a:t>Atribuiri</a:t>
            </a:r>
            <a:r>
              <a:rPr lang="en-US" b="1" dirty="0"/>
              <a:t> de </a:t>
            </a:r>
            <a:r>
              <a:rPr lang="en-US" b="1" dirty="0" err="1"/>
              <a:t>valori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5.2. </a:t>
            </a:r>
            <a:r>
              <a:rPr lang="en-US" b="1" dirty="0" err="1"/>
              <a:t>atribuiri</a:t>
            </a:r>
            <a:r>
              <a:rPr lang="en-US" b="1" dirty="0"/>
              <a:t> </a:t>
            </a:r>
            <a:r>
              <a:rPr lang="en-US" b="1" dirty="0" err="1"/>
              <a:t>secventiale</a:t>
            </a:r>
            <a:r>
              <a:rPr lang="en-US" b="1" dirty="0"/>
              <a:t> - always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Cu always se pot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numai</a:t>
            </a:r>
            <a:r>
              <a:rPr lang="en-US" dirty="0">
                <a:solidFill>
                  <a:srgbClr val="C00000"/>
                </a:solidFill>
              </a:rPr>
              <a:t> la </a:t>
            </a:r>
            <a:r>
              <a:rPr lang="en-US" dirty="0" err="1">
                <a:solidFill>
                  <a:srgbClr val="C00000"/>
                </a:solidFill>
              </a:rPr>
              <a:t>variabilele</a:t>
            </a:r>
            <a:r>
              <a:rPr lang="en-US" dirty="0">
                <a:solidFill>
                  <a:srgbClr val="C00000"/>
                </a:solidFill>
              </a:rPr>
              <a:t> de tip </a:t>
            </a:r>
            <a:r>
              <a:rPr lang="en-US" dirty="0" err="1">
                <a:solidFill>
                  <a:srgbClr val="C00000"/>
                </a:solidFill>
              </a:rPr>
              <a:t>registru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Structura</a:t>
            </a:r>
            <a:r>
              <a:rPr lang="en-US" dirty="0"/>
              <a:t> always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executat</a:t>
            </a:r>
            <a:r>
              <a:rPr lang="en-US" dirty="0"/>
              <a:t> la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evenimetului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evenimentelor</a:t>
            </a:r>
            <a:r>
              <a:rPr lang="en-US" dirty="0"/>
              <a:t>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76C2A-C320-4301-BA2E-8CEB15DF8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B38B3C0E-0E3D-43FF-9C4F-1B2B3C5C9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286B6-71A6-4AB8-ABB6-D6240BB410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573924-A9A1-4352-8689-B250A0C2ECF1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667000"/>
          <a:ext cx="4572000" cy="17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7">
                <a:tc>
                  <a:txBody>
                    <a:bodyPr/>
                    <a:lstStyle/>
                    <a:p>
                      <a:r>
                        <a:rPr lang="en-US" sz="1800" dirty="0"/>
                        <a:t>always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&lt;event&gt;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7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{begin} </a:t>
                      </a:r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secventiale</a:t>
                      </a:r>
                      <a:r>
                        <a:rPr lang="en-US" sz="1800" dirty="0"/>
                        <a:t>}</a:t>
                      </a:r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6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{end} //</a:t>
                      </a:r>
                      <a:r>
                        <a:rPr lang="en-US" sz="1800" dirty="0" err="1"/>
                        <a:t>daca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este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numai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singura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instructiune</a:t>
                      </a:r>
                      <a:r>
                        <a:rPr lang="en-US" sz="1800" dirty="0"/>
                        <a:t>       //</a:t>
                      </a:r>
                      <a:r>
                        <a:rPr lang="en-US" sz="1800" dirty="0" err="1"/>
                        <a:t>atunci</a:t>
                      </a:r>
                      <a:r>
                        <a:rPr lang="en-US" sz="1800" dirty="0"/>
                        <a:t> ‘begin’ </a:t>
                      </a:r>
                      <a:r>
                        <a:rPr lang="en-US" sz="1800" dirty="0" err="1"/>
                        <a:t>si</a:t>
                      </a:r>
                      <a:r>
                        <a:rPr lang="en-US" sz="1800" dirty="0"/>
                        <a:t> ‘end’ pot </a:t>
                      </a:r>
                      <a:r>
                        <a:rPr lang="en-US" sz="1800" dirty="0" err="1"/>
                        <a:t>lipsi</a:t>
                      </a:r>
                      <a:endParaRPr lang="en-US" sz="1800" dirty="0"/>
                    </a:p>
                  </a:txBody>
                  <a:tcPr marT="45728" marB="4572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14B23D-AF5D-4D9E-8916-9180F5A2064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Atribuiri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valori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C30C8-7445-41F9-BFAF-123EB6B2ADDF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5486400"/>
          <a:ext cx="5410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@(semnal1) //</a:t>
                      </a:r>
                      <a:r>
                        <a:rPr lang="en-US" dirty="0" err="1"/>
                        <a:t>lista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sensitivitate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semnal2=semnal1; //semnal2 de tip </a:t>
                      </a:r>
                      <a:r>
                        <a:rPr lang="en-US" dirty="0" err="1"/>
                        <a:t>registru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2143-46A9-463E-B2D5-C57C6EF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9AD8-EC5B-42FE-9971-420C3796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53340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/>
              <a:t>5. </a:t>
            </a:r>
            <a:r>
              <a:rPr lang="en-US" sz="3000" b="1" dirty="0" err="1"/>
              <a:t>Atribuiri</a:t>
            </a:r>
            <a:r>
              <a:rPr lang="en-US" sz="3000" b="1" dirty="0"/>
              <a:t> de </a:t>
            </a:r>
            <a:r>
              <a:rPr lang="en-US" sz="3000" b="1" dirty="0" err="1"/>
              <a:t>valori</a:t>
            </a:r>
            <a:endParaRPr lang="en-US" sz="3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5.2. </a:t>
            </a:r>
            <a:r>
              <a:rPr lang="en-US" b="1" dirty="0" err="1"/>
              <a:t>atribuiri</a:t>
            </a:r>
            <a:r>
              <a:rPr lang="en-US" b="1" dirty="0"/>
              <a:t> </a:t>
            </a:r>
            <a:r>
              <a:rPr lang="en-US" b="1" dirty="0" err="1"/>
              <a:t>secventiale</a:t>
            </a:r>
            <a:r>
              <a:rPr lang="en-US" b="1" dirty="0"/>
              <a:t> - always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In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sensitivitate</a:t>
            </a:r>
            <a:r>
              <a:rPr lang="en-US" dirty="0"/>
              <a:t> </a:t>
            </a:r>
            <a:r>
              <a:rPr lang="en-US" dirty="0" err="1"/>
              <a:t>adeseori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specificatori</a:t>
            </a:r>
            <a:r>
              <a:rPr lang="en-US" dirty="0"/>
              <a:t> de front </a:t>
            </a:r>
            <a:r>
              <a:rPr lang="en-US" dirty="0" err="1"/>
              <a:t>crescator</a:t>
            </a:r>
            <a:r>
              <a:rPr lang="en-US" dirty="0"/>
              <a:t> (</a:t>
            </a:r>
            <a:r>
              <a:rPr lang="en-US" dirty="0" err="1"/>
              <a:t>posedge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(</a:t>
            </a:r>
            <a:r>
              <a:rPr lang="en-US" dirty="0" err="1"/>
              <a:t>negedge</a:t>
            </a:r>
            <a:r>
              <a:rPr lang="en-US" dirty="0"/>
              <a:t>)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semnal</a:t>
            </a: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Intarzierile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se pot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evenimente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atribuirea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o </a:t>
            </a:r>
            <a:r>
              <a:rPr lang="en-US" dirty="0" err="1"/>
              <a:t>inteziere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‘10’ </a:t>
            </a:r>
            <a:r>
              <a:rPr lang="en-US" dirty="0" err="1"/>
              <a:t>pasi</a:t>
            </a:r>
            <a:r>
              <a:rPr lang="en-US" dirty="0"/>
              <a:t> de </a:t>
            </a:r>
            <a:r>
              <a:rPr lang="en-US" dirty="0" err="1"/>
              <a:t>simulare</a:t>
            </a:r>
            <a:r>
              <a:rPr lang="en-US" dirty="0"/>
              <a:t>; </a:t>
            </a:r>
            <a:r>
              <a:rPr lang="en-US" dirty="0" err="1"/>
              <a:t>instuctiunea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de tact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290A82-DAC9-4393-A070-8F943C72A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282BB86D-6FEA-44E7-9485-3668798449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EA45B-5991-4838-9FEA-7CB47B271C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1EE08-5D32-4DC2-A9CA-846AF1F855EC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727325"/>
          <a:ext cx="4572000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91">
                <a:tc>
                  <a:txBody>
                    <a:bodyPr/>
                    <a:lstStyle/>
                    <a:p>
                      <a:r>
                        <a:rPr lang="en-US" sz="1800" dirty="0"/>
                        <a:t>always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@(</a:t>
                      </a:r>
                      <a:r>
                        <a:rPr lang="en-US" sz="1800" dirty="0" err="1"/>
                        <a:t>posedge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84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A&lt;=B; // </a:t>
                      </a:r>
                      <a:r>
                        <a:rPr lang="en-US" sz="1800" dirty="0" err="1"/>
                        <a:t>atribuirea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este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executata</a:t>
                      </a:r>
                      <a:r>
                        <a:rPr lang="en-US" sz="1800" baseline="0" dirty="0"/>
                        <a:t> la </a:t>
                      </a:r>
                      <a:r>
                        <a:rPr lang="en-US" sz="1800" baseline="0" dirty="0" err="1"/>
                        <a:t>frontul</a:t>
                      </a:r>
                      <a:r>
                        <a:rPr lang="en-US" sz="1800" baseline="0" dirty="0"/>
                        <a:t>      </a:t>
                      </a:r>
                    </a:p>
                    <a:p>
                      <a:r>
                        <a:rPr lang="en-US" sz="1800" baseline="0" dirty="0"/>
                        <a:t>         //</a:t>
                      </a:r>
                      <a:r>
                        <a:rPr lang="en-US" sz="1800" baseline="0" dirty="0" err="1"/>
                        <a:t>crescator</a:t>
                      </a:r>
                      <a:r>
                        <a:rPr lang="en-US" sz="1800" baseline="0" dirty="0"/>
                        <a:t> a </a:t>
                      </a:r>
                      <a:r>
                        <a:rPr lang="en-US" sz="1800" baseline="0" dirty="0" err="1"/>
                        <a:t>semnalului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numit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clk</a:t>
                      </a:r>
                      <a:endParaRPr lang="en-US" sz="1800" dirty="0"/>
                    </a:p>
                  </a:txBody>
                  <a:tcPr marT="45749" marB="4574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320C81-9F8B-49BE-9722-A74E795D1013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Atribuiri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valori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9E43E-CEAA-46A9-8FC6-B3A17AB82CE2}"/>
              </a:ext>
            </a:extLst>
          </p:cNvPr>
          <p:cNvGraphicFramePr>
            <a:graphicFrameLocks noGrp="1"/>
          </p:cNvGraphicFramePr>
          <p:nvPr/>
        </p:nvGraphicFramePr>
        <p:xfrm>
          <a:off x="2827338" y="4211638"/>
          <a:ext cx="5257800" cy="110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49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`timescale 1ns / 100ps</a:t>
                      </a:r>
                    </a:p>
                  </a:txBody>
                  <a:tcPr marT="45669" marB="45669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always</a:t>
                      </a:r>
                    </a:p>
                  </a:txBody>
                  <a:tcPr marT="45669" marB="456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#(10) //o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intareziere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de 10 ns</a:t>
                      </a:r>
                    </a:p>
                  </a:txBody>
                  <a:tcPr marT="45669" marB="45669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27">
                <a:tc gridSpan="2">
                  <a:txBody>
                    <a:bodyPr/>
                    <a:lstStyle/>
                    <a:p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&lt;=~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; //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variabila</a:t>
                      </a:r>
                      <a:r>
                        <a:rPr lang="en-US" sz="1800" dirty="0"/>
                        <a:t> de tip </a:t>
                      </a:r>
                      <a:r>
                        <a:rPr lang="en-US" sz="1800" dirty="0" err="1"/>
                        <a:t>registru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T="45669" marB="4566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0EB1-72D3-42AF-BBC2-66B0D44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BC13C4-C3D2-4B21-AEEA-6178FD0EF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2132013"/>
          <a:ext cx="70104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19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>
                          <a:effectLst/>
                        </a:rPr>
                        <a:t>Blocking assignment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Non-blocking assignment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673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reg</a:t>
                      </a:r>
                      <a:r>
                        <a:rPr lang="en-US" sz="1800" b="1" dirty="0">
                          <a:effectLst/>
                        </a:rPr>
                        <a:t> a=0,b=1, c;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always @(</a:t>
                      </a:r>
                      <a:r>
                        <a:rPr lang="en-US" sz="1800" b="1" dirty="0" err="1">
                          <a:effectLst/>
                        </a:rPr>
                        <a:t>posedge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clk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begin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b=a;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c=b;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end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//La </a:t>
                      </a:r>
                      <a:r>
                        <a:rPr lang="en-US" sz="1800" b="1" dirty="0" err="1">
                          <a:effectLst/>
                        </a:rPr>
                        <a:t>atribuiri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blocate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simulatorul</a:t>
                      </a:r>
                      <a:r>
                        <a:rPr lang="en-US" sz="1800" b="1" dirty="0">
                          <a:effectLst/>
                        </a:rPr>
                        <a:t> //</a:t>
                      </a:r>
                      <a:r>
                        <a:rPr lang="en-US" sz="1800" b="1" dirty="0" err="1">
                          <a:effectLst/>
                        </a:rPr>
                        <a:t>atribuie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valoarea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noua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instantaneu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reg</a:t>
                      </a:r>
                      <a:r>
                        <a:rPr lang="en-US" sz="1800" b="1" dirty="0">
                          <a:effectLst/>
                        </a:rPr>
                        <a:t> a=0,b=1, c;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always @(</a:t>
                      </a:r>
                      <a:r>
                        <a:rPr lang="en-US" sz="1800" b="1" dirty="0" err="1">
                          <a:effectLst/>
                        </a:rPr>
                        <a:t>posedge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clk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begin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b&lt;=a;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c&lt;=b;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end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//La </a:t>
                      </a:r>
                      <a:r>
                        <a:rPr lang="en-US" sz="1800" b="1" dirty="0" err="1">
                          <a:effectLst/>
                        </a:rPr>
                        <a:t>atribuirile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neblocate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simulatorul</a:t>
                      </a:r>
                      <a:r>
                        <a:rPr lang="en-US" sz="1800" b="1" dirty="0">
                          <a:effectLst/>
                        </a:rPr>
                        <a:t> //</a:t>
                      </a:r>
                      <a:r>
                        <a:rPr lang="en-US" sz="1800" b="1" dirty="0" err="1">
                          <a:effectLst/>
                        </a:rPr>
                        <a:t>atribuie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valorile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numai</a:t>
                      </a:r>
                      <a:r>
                        <a:rPr lang="en-US" sz="1800" b="1" dirty="0">
                          <a:effectLst/>
                        </a:rPr>
                        <a:t> la </a:t>
                      </a:r>
                      <a:r>
                        <a:rPr lang="en-US" sz="1800" b="1" dirty="0" err="1">
                          <a:effectLst/>
                        </a:rPr>
                        <a:t>sfarsitul</a:t>
                      </a:r>
                      <a:r>
                        <a:rPr lang="en-US" sz="1800" b="1" dirty="0">
                          <a:effectLst/>
                        </a:rPr>
                        <a:t> //</a:t>
                      </a:r>
                      <a:r>
                        <a:rPr lang="en-US" sz="1800" b="1" dirty="0" err="1">
                          <a:effectLst/>
                        </a:rPr>
                        <a:t>procesului</a:t>
                      </a:r>
                      <a:r>
                        <a:rPr lang="en-US" sz="1800" b="1" dirty="0">
                          <a:effectLst/>
                        </a:rPr>
                        <a:t> (</a:t>
                      </a:r>
                      <a:r>
                        <a:rPr lang="en-US" sz="1800" b="1" dirty="0" err="1">
                          <a:effectLst/>
                        </a:rPr>
                        <a:t>cand</a:t>
                      </a:r>
                      <a:r>
                        <a:rPr lang="en-US" sz="1800" b="1" dirty="0">
                          <a:effectLst/>
                        </a:rPr>
                        <a:t> a </a:t>
                      </a:r>
                      <a:r>
                        <a:rPr lang="en-US" sz="1800" b="1" dirty="0" err="1">
                          <a:effectLst/>
                        </a:rPr>
                        <a:t>ajuns</a:t>
                      </a:r>
                      <a:r>
                        <a:rPr lang="en-US" sz="1800" b="1" dirty="0">
                          <a:effectLst/>
                        </a:rPr>
                        <a:t> la </a:t>
                      </a:r>
                      <a:r>
                        <a:rPr lang="en-US" sz="1800" b="1" dirty="0" err="1">
                          <a:effectLst/>
                        </a:rPr>
                        <a:t>linia</a:t>
                      </a:r>
                      <a:r>
                        <a:rPr lang="en-US" sz="1800" b="1" dirty="0">
                          <a:effectLst/>
                        </a:rPr>
                        <a:t> ‘end’)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077"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Diferenta</a:t>
                      </a:r>
                      <a:r>
                        <a:rPr lang="en-US" sz="1800" b="1" dirty="0">
                          <a:effectLst/>
                        </a:rPr>
                        <a:t> de </a:t>
                      </a:r>
                      <a:r>
                        <a:rPr lang="en-US" sz="1800" b="1" dirty="0" err="1">
                          <a:effectLst/>
                        </a:rPr>
                        <a:t>functionalitate</a:t>
                      </a:r>
                      <a:r>
                        <a:rPr lang="en-US" sz="1800" b="1" dirty="0">
                          <a:effectLst/>
                        </a:rPr>
                        <a:t>: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a	b	c</a:t>
                      </a:r>
                    </a:p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init</a:t>
                      </a:r>
                      <a:r>
                        <a:rPr lang="en-US" sz="1800" b="1" dirty="0">
                          <a:effectLst/>
                        </a:rPr>
                        <a:t>	0	1	x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0	0	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Diferenta</a:t>
                      </a:r>
                      <a:r>
                        <a:rPr lang="en-US" sz="1800" b="1" dirty="0">
                          <a:effectLst/>
                        </a:rPr>
                        <a:t> de </a:t>
                      </a:r>
                      <a:r>
                        <a:rPr lang="en-US" sz="1800" b="1" dirty="0" err="1">
                          <a:effectLst/>
                        </a:rPr>
                        <a:t>functionalitate</a:t>
                      </a:r>
                      <a:r>
                        <a:rPr lang="en-US" sz="1800" b="1" dirty="0">
                          <a:effectLst/>
                        </a:rPr>
                        <a:t>: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a	b	c</a:t>
                      </a:r>
                    </a:p>
                    <a:p>
                      <a:pPr marL="0" marR="0"/>
                      <a:r>
                        <a:rPr lang="en-US" sz="1800" b="1" dirty="0" err="1">
                          <a:effectLst/>
                        </a:rPr>
                        <a:t>init</a:t>
                      </a:r>
                      <a:r>
                        <a:rPr lang="en-US" sz="1800" b="1" dirty="0">
                          <a:effectLst/>
                        </a:rPr>
                        <a:t>	0	1	x</a:t>
                      </a:r>
                    </a:p>
                    <a:p>
                      <a:pPr marL="0" marR="0"/>
                      <a:r>
                        <a:rPr lang="en-US" sz="1800" b="1" dirty="0">
                          <a:effectLst/>
                        </a:rPr>
                        <a:t>	0	0	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256" marR="61256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C1D6-C77A-413C-9979-B19737C9C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9474" name="Slide Number Placeholder 2">
            <a:extLst>
              <a:ext uri="{FF2B5EF4-FFF2-40B4-BE49-F238E27FC236}">
                <a16:creationId xmlns:a16="http://schemas.microsoft.com/office/drawing/2014/main" id="{4314B852-98B8-4BA2-8363-0725AC904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A9EF7-0596-4B1B-A388-642FABC55BD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75" name="Content Placeholder 2">
            <a:extLst>
              <a:ext uri="{FF2B5EF4-FFF2-40B4-BE49-F238E27FC236}">
                <a16:creationId xmlns:a16="http://schemas.microsoft.com/office/drawing/2014/main" id="{627DCA81-ACB2-498F-97A9-E0DC4653D59F}"/>
              </a:ext>
            </a:extLst>
          </p:cNvPr>
          <p:cNvSpPr txBox="1">
            <a:spLocks/>
          </p:cNvSpPr>
          <p:nvPr/>
        </p:nvSpPr>
        <p:spPr bwMode="auto">
          <a:xfrm>
            <a:off x="1676400" y="1066800"/>
            <a:ext cx="7010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5. Atribuiri de valori</a:t>
            </a:r>
          </a:p>
          <a:p>
            <a:pPr lvl="1" eaLnBrk="1" hangingPunct="1"/>
            <a:r>
              <a:rPr lang="en-US" altLang="en-US" sz="2400" b="1"/>
              <a:t>5.2. atribuiri secventiale - always</a:t>
            </a:r>
            <a:endParaRPr lang="en-US" altLang="en-US" sz="24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798261-4467-4F4F-B818-8D000AC2AFF6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5.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Atribuiri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valori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EC1B8D-0B16-476E-A473-CB25509C4A6E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990725"/>
          <a:ext cx="6096000" cy="441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3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`timescale</a:t>
                      </a:r>
                      <a:r>
                        <a:rPr lang="en-US" sz="1800" baseline="0" dirty="0"/>
                        <a:t> 1ns / 100 </a:t>
                      </a:r>
                      <a:r>
                        <a:rPr lang="en-US" sz="1800" baseline="0" dirty="0" err="1"/>
                        <a:t>ps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module mux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#(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parameter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= 0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7" marB="457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(input wire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[1:0]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sel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input  i1, i2, i3,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i4,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output 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q =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3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//</a:t>
                      </a:r>
                      <a:r>
                        <a:rPr lang="en-US" sz="1800" dirty="0" err="1"/>
                        <a:t>declaratii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optionale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97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always</a:t>
                      </a:r>
                      <a:r>
                        <a:rPr lang="en-US" sz="1800" baseline="0" dirty="0"/>
                        <a:t> @(</a:t>
                      </a:r>
                      <a:r>
                        <a:rPr lang="en-US" sz="1800" baseline="0" dirty="0" err="1"/>
                        <a:t>sel</a:t>
                      </a:r>
                      <a:r>
                        <a:rPr lang="en-US" sz="1800" baseline="0" dirty="0"/>
                        <a:t>, i1, i2, i3, i4)</a:t>
                      </a:r>
                    </a:p>
                    <a:p>
                      <a:r>
                        <a:rPr lang="en-US" sz="1800" dirty="0"/>
                        <a:t>    case </a:t>
                      </a:r>
                      <a:r>
                        <a:rPr lang="en-US" sz="1800" dirty="0" err="1"/>
                        <a:t>sel</a:t>
                      </a:r>
                      <a:r>
                        <a:rPr lang="en-US" sz="1800" dirty="0"/>
                        <a:t>:</a:t>
                      </a:r>
                    </a:p>
                    <a:p>
                      <a:r>
                        <a:rPr lang="en-US" sz="1800" dirty="0"/>
                        <a:t>          2’b00: q</a:t>
                      </a:r>
                      <a:r>
                        <a:rPr lang="en-US" sz="1800" baseline="0" dirty="0"/>
                        <a:t> = i1;</a:t>
                      </a:r>
                    </a:p>
                    <a:p>
                      <a:r>
                        <a:rPr lang="en-US" sz="1800" dirty="0"/>
                        <a:t>          2’b01: q</a:t>
                      </a:r>
                      <a:r>
                        <a:rPr lang="en-US" sz="1800" baseline="0" dirty="0"/>
                        <a:t> = i2;</a:t>
                      </a:r>
                    </a:p>
                    <a:p>
                      <a:r>
                        <a:rPr lang="en-US" sz="1800" baseline="0" dirty="0"/>
                        <a:t>          2’b10: q = i3;</a:t>
                      </a:r>
                    </a:p>
                    <a:p>
                      <a:r>
                        <a:rPr lang="en-US" sz="1800" baseline="0" dirty="0"/>
                        <a:t>          2’b11: q= i4;</a:t>
                      </a:r>
                    </a:p>
                    <a:p>
                      <a:r>
                        <a:rPr lang="en-US" sz="1800" baseline="0" dirty="0"/>
                        <a:t>    </a:t>
                      </a:r>
                      <a:r>
                        <a:rPr lang="en-US" sz="1800" baseline="0" dirty="0" err="1"/>
                        <a:t>endcase</a:t>
                      </a:r>
                      <a:r>
                        <a:rPr lang="en-US" sz="1800" baseline="0" dirty="0"/>
                        <a:t>;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3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endmodule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0926E82-0540-4FA2-A416-0C23EAD2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8F4C-3D84-45B1-904D-EF2289A9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91400" cy="99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6. </a:t>
            </a:r>
            <a:r>
              <a:rPr lang="en-US" sz="2000" b="1" dirty="0" err="1"/>
              <a:t>Declaratia</a:t>
            </a:r>
            <a:r>
              <a:rPr lang="en-US" sz="2000" b="1" dirty="0"/>
              <a:t> </a:t>
            </a:r>
            <a:r>
              <a:rPr lang="en-US" sz="2000" b="1" dirty="0" err="1"/>
              <a:t>modulelor</a:t>
            </a:r>
            <a:r>
              <a:rPr lang="en-US" sz="2000" b="1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Modulele</a:t>
            </a:r>
            <a:r>
              <a:rPr lang="en-US" sz="1800" dirty="0"/>
              <a:t> pot fi considerate </a:t>
            </a:r>
            <a:r>
              <a:rPr lang="en-US" sz="1800" dirty="0" err="1"/>
              <a:t>structurile</a:t>
            </a:r>
            <a:r>
              <a:rPr lang="en-US" sz="1800" dirty="0"/>
              <a:t> de </a:t>
            </a:r>
            <a:r>
              <a:rPr lang="en-US" sz="1800" dirty="0" err="1"/>
              <a:t>sintaxa</a:t>
            </a:r>
            <a:r>
              <a:rPr lang="en-US" sz="1800" dirty="0"/>
              <a:t> care </a:t>
            </a:r>
            <a:r>
              <a:rPr lang="en-US" sz="1800" dirty="0" err="1"/>
              <a:t>incapsuleaza</a:t>
            </a:r>
            <a:r>
              <a:rPr lang="en-US" sz="1800" dirty="0"/>
              <a:t> un circuit digital.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DD208-CBD5-4D18-BD6A-4D70D4A06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0497" name="Slide Number Placeholder 5">
            <a:extLst>
              <a:ext uri="{FF2B5EF4-FFF2-40B4-BE49-F238E27FC236}">
                <a16:creationId xmlns:a16="http://schemas.microsoft.com/office/drawing/2014/main" id="{CEC498B1-87DB-4255-8FE8-97E7F4158E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6A720-1CF7-49F9-BF96-C2FFA563D3E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498" name="TextBox 4">
            <a:extLst>
              <a:ext uri="{FF2B5EF4-FFF2-40B4-BE49-F238E27FC236}">
                <a16:creationId xmlns:a16="http://schemas.microsoft.com/office/drawing/2014/main" id="{D43672F4-3E6D-43F4-A45A-74FFBDD6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4971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Directia semnalului (portului)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3E0C57-F6FF-4DB7-B968-F36289F372F9}"/>
              </a:ext>
            </a:extLst>
          </p:cNvPr>
          <p:cNvCxnSpPr>
            <a:stCxn id="20498" idx="1"/>
          </p:cNvCxnSpPr>
          <p:nvPr/>
        </p:nvCxnSpPr>
        <p:spPr>
          <a:xfrm flipH="1" flipV="1">
            <a:off x="2362200" y="2976563"/>
            <a:ext cx="2667000" cy="1258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0" name="TextBox 8">
            <a:extLst>
              <a:ext uri="{FF2B5EF4-FFF2-40B4-BE49-F238E27FC236}">
                <a16:creationId xmlns:a16="http://schemas.microsoft.com/office/drawing/2014/main" id="{7BA591A8-AB59-425E-B182-64672BCD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861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Tipul semnalului (portului)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2554B-43BE-4C56-91AC-3F2C03285728}"/>
              </a:ext>
            </a:extLst>
          </p:cNvPr>
          <p:cNvCxnSpPr/>
          <p:nvPr/>
        </p:nvCxnSpPr>
        <p:spPr>
          <a:xfrm flipH="1" flipV="1">
            <a:off x="3200400" y="2976563"/>
            <a:ext cx="1752600" cy="300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TextBox 11">
            <a:extLst>
              <a:ext uri="{FF2B5EF4-FFF2-40B4-BE49-F238E27FC236}">
                <a16:creationId xmlns:a16="http://schemas.microsoft.com/office/drawing/2014/main" id="{3641634A-83C8-441C-85BF-3819B741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16213"/>
            <a:ext cx="365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Numele semnalului (portului)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148A64-9341-4950-801B-08982286C28B}"/>
              </a:ext>
            </a:extLst>
          </p:cNvPr>
          <p:cNvCxnSpPr/>
          <p:nvPr/>
        </p:nvCxnSpPr>
        <p:spPr>
          <a:xfrm flipH="1">
            <a:off x="4038600" y="290036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C1E7F-0141-430F-94EA-0208F609F854}"/>
              </a:ext>
            </a:extLst>
          </p:cNvPr>
          <p:cNvGraphicFramePr>
            <a:graphicFrameLocks noGrp="1"/>
          </p:cNvGraphicFramePr>
          <p:nvPr/>
        </p:nvGraphicFramePr>
        <p:xfrm>
          <a:off x="26988" y="-1270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Declaratia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modulelor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4428-56B2-4C80-BEB1-8B73504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C32D-7678-4BA8-A093-0C318D91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6. </a:t>
            </a:r>
            <a:r>
              <a:rPr lang="en-US" sz="2400" b="1" dirty="0" err="1"/>
              <a:t>Declaratia</a:t>
            </a:r>
            <a:r>
              <a:rPr lang="en-US" sz="2400" b="1" dirty="0"/>
              <a:t> </a:t>
            </a:r>
            <a:r>
              <a:rPr lang="en-US" sz="2400" b="1" dirty="0" err="1"/>
              <a:t>modulelor</a:t>
            </a:r>
            <a:r>
              <a:rPr lang="en-US" sz="2400" b="1" dirty="0"/>
              <a:t> (</a:t>
            </a:r>
            <a:r>
              <a:rPr lang="en-US" sz="2400" b="1" dirty="0" err="1"/>
              <a:t>continuare</a:t>
            </a:r>
            <a:r>
              <a:rPr lang="en-US" sz="2400" b="1" dirty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 err="1"/>
              <a:t>directiile</a:t>
            </a:r>
            <a:r>
              <a:rPr lang="en-US" sz="2000" dirty="0"/>
              <a:t> </a:t>
            </a:r>
            <a:r>
              <a:rPr lang="en-US" sz="2000" dirty="0" err="1"/>
              <a:t>semnalelor</a:t>
            </a:r>
            <a:r>
              <a:rPr lang="en-US" sz="2000" dirty="0"/>
              <a:t>: input (</a:t>
            </a:r>
            <a:r>
              <a:rPr lang="en-US" sz="2000" dirty="0" err="1"/>
              <a:t>semnal</a:t>
            </a:r>
            <a:r>
              <a:rPr lang="en-US" sz="2000" dirty="0"/>
              <a:t> de </a:t>
            </a:r>
            <a:r>
              <a:rPr lang="en-US" sz="2000" dirty="0" err="1"/>
              <a:t>intare</a:t>
            </a:r>
            <a:r>
              <a:rPr lang="en-US" sz="2000" dirty="0"/>
              <a:t>), output (</a:t>
            </a:r>
            <a:r>
              <a:rPr lang="en-US" sz="2000" dirty="0" err="1"/>
              <a:t>semnale</a:t>
            </a:r>
            <a:r>
              <a:rPr lang="en-US" sz="2000" dirty="0"/>
              <a:t> de </a:t>
            </a:r>
            <a:r>
              <a:rPr lang="en-US" sz="2000" dirty="0" err="1"/>
              <a:t>iesire</a:t>
            </a:r>
            <a:r>
              <a:rPr lang="en-US" sz="2000" dirty="0"/>
              <a:t>), </a:t>
            </a:r>
            <a:r>
              <a:rPr lang="en-US" sz="2000" dirty="0" err="1"/>
              <a:t>inout</a:t>
            </a:r>
            <a:r>
              <a:rPr lang="en-US" sz="2000" dirty="0"/>
              <a:t> (</a:t>
            </a:r>
            <a:r>
              <a:rPr lang="en-US" sz="2000" dirty="0" err="1"/>
              <a:t>semnal</a:t>
            </a:r>
            <a:r>
              <a:rPr lang="en-US" sz="2000" dirty="0"/>
              <a:t> bidirectional)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Daca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precizat</a:t>
            </a:r>
            <a:r>
              <a:rPr lang="en-US" sz="1800" dirty="0"/>
              <a:t> </a:t>
            </a: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semnalului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implicit </a:t>
            </a:r>
            <a:r>
              <a:rPr lang="en-US" sz="1800" dirty="0" err="1"/>
              <a:t>este</a:t>
            </a:r>
            <a:r>
              <a:rPr lang="en-US" sz="1800" dirty="0"/>
              <a:t> de tip wire </a:t>
            </a:r>
            <a:r>
              <a:rPr lang="en-US" sz="1800" dirty="0" err="1"/>
              <a:t>pe</a:t>
            </a:r>
            <a:r>
              <a:rPr lang="en-US" sz="1800" dirty="0"/>
              <a:t> un </a:t>
            </a:r>
            <a:r>
              <a:rPr lang="en-US" sz="1800" dirty="0" err="1"/>
              <a:t>singur</a:t>
            </a:r>
            <a:r>
              <a:rPr lang="en-US" sz="1800" dirty="0"/>
              <a:t> bit.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Daca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precizat</a:t>
            </a:r>
            <a:r>
              <a:rPr lang="en-US" sz="1800" dirty="0"/>
              <a:t> </a:t>
            </a:r>
            <a:r>
              <a:rPr lang="en-US" sz="1800" dirty="0" err="1"/>
              <a:t>nici</a:t>
            </a:r>
            <a:r>
              <a:rPr lang="en-US" sz="1800" dirty="0"/>
              <a:t> </a:t>
            </a:r>
            <a:r>
              <a:rPr lang="en-US" sz="1800" dirty="0" err="1"/>
              <a:t>directia</a:t>
            </a:r>
            <a:r>
              <a:rPr lang="en-US" sz="1800" dirty="0"/>
              <a:t> </a:t>
            </a:r>
            <a:r>
              <a:rPr lang="en-US" sz="1800" dirty="0" err="1"/>
              <a:t>nici</a:t>
            </a:r>
            <a:r>
              <a:rPr lang="en-US" sz="1800" dirty="0"/>
              <a:t> </a:t>
            </a: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semnalului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</a:t>
            </a:r>
            <a:r>
              <a:rPr lang="en-US" sz="1800" dirty="0" err="1"/>
              <a:t>semnalul</a:t>
            </a:r>
            <a:r>
              <a:rPr lang="en-US" sz="1800" dirty="0"/>
              <a:t> se  ‘</a:t>
            </a:r>
            <a:r>
              <a:rPr lang="en-US" sz="1800" dirty="0" err="1"/>
              <a:t>mosteneste</a:t>
            </a:r>
            <a:r>
              <a:rPr lang="en-US" sz="1800" dirty="0"/>
              <a:t>’ </a:t>
            </a:r>
            <a:r>
              <a:rPr lang="en-US" sz="1800" dirty="0" err="1"/>
              <a:t>directia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semnalului</a:t>
            </a:r>
            <a:r>
              <a:rPr lang="en-US" sz="1800" dirty="0"/>
              <a:t> anterior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7. </a:t>
            </a:r>
            <a:r>
              <a:rPr lang="en-US" sz="2400" b="1" dirty="0" err="1"/>
              <a:t>Instantierea</a:t>
            </a:r>
            <a:r>
              <a:rPr lang="en-US" sz="2400" b="1" dirty="0"/>
              <a:t> (</a:t>
            </a:r>
            <a:r>
              <a:rPr lang="en-US" sz="2400" b="1" dirty="0" err="1"/>
              <a:t>apelarea</a:t>
            </a:r>
            <a:r>
              <a:rPr lang="en-US" sz="2400" b="1" dirty="0"/>
              <a:t>) </a:t>
            </a:r>
            <a:r>
              <a:rPr lang="en-US" sz="2400" b="1" dirty="0" err="1"/>
              <a:t>subprogramelor</a:t>
            </a:r>
            <a:endParaRPr lang="en-US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Varianta</a:t>
            </a:r>
            <a:r>
              <a:rPr lang="en-US" sz="1800" dirty="0"/>
              <a:t> 1: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400" dirty="0">
                <a:solidFill>
                  <a:srgbClr val="C00000"/>
                </a:solidFill>
              </a:rPr>
              <a:t>mux # (1) (3,1,0,1,0,out); </a:t>
            </a:r>
            <a:r>
              <a:rPr lang="en-US" sz="1400" dirty="0"/>
              <a:t>//se </a:t>
            </a:r>
            <a:r>
              <a:rPr lang="en-US" sz="1400" dirty="0" err="1"/>
              <a:t>transmite</a:t>
            </a:r>
            <a:r>
              <a:rPr lang="en-US" sz="1400" dirty="0"/>
              <a:t> </a:t>
            </a:r>
            <a:r>
              <a:rPr lang="en-US" sz="1400" dirty="0" err="1"/>
              <a:t>valoarea</a:t>
            </a:r>
            <a:r>
              <a:rPr lang="en-US" sz="1400" dirty="0"/>
              <a:t> 1 </a:t>
            </a:r>
            <a:r>
              <a:rPr lang="en-US" sz="1400" dirty="0" err="1"/>
              <a:t>paramterului</a:t>
            </a:r>
            <a:r>
              <a:rPr lang="en-US" sz="1400" dirty="0"/>
              <a:t> </a:t>
            </a:r>
            <a:r>
              <a:rPr lang="en-US" sz="1400" dirty="0" err="1"/>
              <a:t>initial_value</a:t>
            </a:r>
            <a:r>
              <a:rPr lang="en-US" sz="1400" dirty="0"/>
              <a:t>,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		//</a:t>
            </a:r>
            <a:r>
              <a:rPr lang="en-US" sz="1400" dirty="0" err="1"/>
              <a:t>valorile</a:t>
            </a:r>
            <a:r>
              <a:rPr lang="en-US" sz="1400" dirty="0"/>
              <a:t> </a:t>
            </a:r>
            <a:r>
              <a:rPr lang="en-US" sz="1400" dirty="0" err="1"/>
              <a:t>argumentelor</a:t>
            </a:r>
            <a:r>
              <a:rPr lang="en-US" sz="1400" dirty="0"/>
              <a:t> </a:t>
            </a:r>
            <a:r>
              <a:rPr lang="en-US" sz="1400" dirty="0" err="1"/>
              <a:t>sunt</a:t>
            </a:r>
            <a:r>
              <a:rPr lang="en-US" sz="1400" dirty="0"/>
              <a:t> </a:t>
            </a:r>
            <a:r>
              <a:rPr lang="en-US" sz="1400" dirty="0" err="1"/>
              <a:t>transmise</a:t>
            </a:r>
            <a:r>
              <a:rPr lang="en-US" sz="1400" dirty="0"/>
              <a:t> la </a:t>
            </a:r>
            <a:r>
              <a:rPr lang="en-US" sz="1400" dirty="0" err="1"/>
              <a:t>semnalele</a:t>
            </a:r>
            <a:r>
              <a:rPr lang="en-US" sz="1400" dirty="0"/>
              <a:t> de </a:t>
            </a:r>
            <a:r>
              <a:rPr lang="en-US" sz="1400" dirty="0" err="1"/>
              <a:t>intrare</a:t>
            </a:r>
            <a:r>
              <a:rPr lang="en-US" sz="1400" dirty="0"/>
              <a:t> in 		//</a:t>
            </a:r>
            <a:r>
              <a:rPr lang="en-US" sz="1400" dirty="0" err="1"/>
              <a:t>ordinea</a:t>
            </a:r>
            <a:r>
              <a:rPr lang="en-US" sz="1400" dirty="0"/>
              <a:t> </a:t>
            </a:r>
            <a:r>
              <a:rPr lang="en-US" sz="1400" dirty="0" err="1"/>
              <a:t>declaratiei</a:t>
            </a:r>
            <a:r>
              <a:rPr lang="en-US" sz="1400" dirty="0"/>
              <a:t>, </a:t>
            </a:r>
            <a:r>
              <a:rPr lang="en-US" sz="1400" dirty="0" err="1"/>
              <a:t>aduca</a:t>
            </a:r>
            <a:r>
              <a:rPr lang="en-US" sz="1400" dirty="0"/>
              <a:t> </a:t>
            </a:r>
            <a:r>
              <a:rPr lang="en-US" sz="1400" dirty="0" err="1"/>
              <a:t>sel</a:t>
            </a:r>
            <a:r>
              <a:rPr lang="en-US" sz="1400" dirty="0"/>
              <a:t> =3, i1=1, i2=0, i3=1, i4=5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		//</a:t>
            </a:r>
            <a:r>
              <a:rPr lang="en-US" sz="1400" dirty="0" err="1"/>
              <a:t>valoarea</a:t>
            </a:r>
            <a:r>
              <a:rPr lang="en-US" sz="1400" dirty="0"/>
              <a:t> </a:t>
            </a:r>
            <a:r>
              <a:rPr lang="en-US" sz="1400" dirty="0" err="1"/>
              <a:t>returnata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atribuit</a:t>
            </a:r>
            <a:r>
              <a:rPr lang="en-US" sz="1400" dirty="0"/>
              <a:t> </a:t>
            </a:r>
            <a:r>
              <a:rPr lang="en-US" sz="1400" dirty="0" err="1"/>
              <a:t>semnalului</a:t>
            </a:r>
            <a:r>
              <a:rPr lang="en-US" sz="1400" dirty="0"/>
              <a:t> out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Varianta</a:t>
            </a:r>
            <a:r>
              <a:rPr lang="en-US" sz="1800" dirty="0"/>
              <a:t> 2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1400" dirty="0">
                <a:solidFill>
                  <a:srgbClr val="C00000"/>
                </a:solidFill>
              </a:rPr>
              <a:t>mux #(1) (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C00000"/>
                </a:solidFill>
              </a:rPr>
              <a:t>. q (out),</a:t>
            </a:r>
            <a:r>
              <a:rPr lang="en-US" sz="1400" dirty="0"/>
              <a:t>	// </a:t>
            </a:r>
            <a:r>
              <a:rPr lang="en-US" sz="1400" dirty="0" err="1"/>
              <a:t>aici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scris</a:t>
            </a:r>
            <a:r>
              <a:rPr lang="en-US" sz="1400" dirty="0"/>
              <a:t> explicit </a:t>
            </a:r>
            <a:r>
              <a:rPr lang="en-US" sz="1400" dirty="0" err="1"/>
              <a:t>fiecare</a:t>
            </a:r>
            <a:r>
              <a:rPr lang="en-US" sz="1400" dirty="0"/>
              <a:t> port </a:t>
            </a:r>
            <a:r>
              <a:rPr lang="en-US" sz="1400" dirty="0" err="1"/>
              <a:t>unde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legat</a:t>
            </a:r>
            <a:endParaRPr lang="en-US" sz="1400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C00000"/>
                </a:solidFill>
              </a:rPr>
              <a:t>. i1 (1),</a:t>
            </a:r>
            <a:r>
              <a:rPr lang="en-US" sz="1400" dirty="0"/>
              <a:t>	//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citirea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usoare</a:t>
            </a:r>
            <a:r>
              <a:rPr lang="en-US" sz="1400" dirty="0"/>
              <a:t>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C00000"/>
                </a:solidFill>
              </a:rPr>
              <a:t>. i2 (0),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C00000"/>
                </a:solidFill>
              </a:rPr>
              <a:t>	. i3 (1),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C00000"/>
                </a:solidFill>
              </a:rPr>
              <a:t>	. i4 (0),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C00000"/>
                </a:solidFill>
              </a:rPr>
              <a:t>	. </a:t>
            </a:r>
            <a:r>
              <a:rPr lang="en-US" sz="1400" dirty="0" err="1">
                <a:solidFill>
                  <a:srgbClr val="C00000"/>
                </a:solidFill>
              </a:rPr>
              <a:t>sel</a:t>
            </a:r>
            <a:r>
              <a:rPr lang="en-US" sz="1400" dirty="0">
                <a:solidFill>
                  <a:srgbClr val="C00000"/>
                </a:solidFill>
              </a:rPr>
              <a:t> (3)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C00000"/>
                </a:solidFill>
              </a:rPr>
              <a:t>	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err="1"/>
              <a:t>Variantele</a:t>
            </a:r>
            <a:r>
              <a:rPr lang="en-US" sz="1800" dirty="0"/>
              <a:t> nu se pot </a:t>
            </a:r>
            <a:r>
              <a:rPr lang="en-US" sz="1800" dirty="0" err="1"/>
              <a:t>amesteca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F0E10-FEB2-4BB3-BD03-EFFBA7B64D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DDA6A657-A9BE-49B2-A892-984601DF5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9B4F5-218C-45FA-A1B4-F078604FD40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B9B5C7-0B18-4987-BDD5-15C684B0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Declaratia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modulelor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7.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Apelarea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modulelor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2831-01D9-4D6F-AEB7-95FA1FF3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0D1C-E327-44ED-B738-A7AA0487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43434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8. </a:t>
            </a:r>
            <a:r>
              <a:rPr lang="en-US" dirty="0" err="1"/>
              <a:t>Instructiuni</a:t>
            </a:r>
            <a:r>
              <a:rPr lang="en-US" dirty="0"/>
              <a:t> de </a:t>
            </a:r>
            <a:r>
              <a:rPr lang="en-US" dirty="0" err="1"/>
              <a:t>ramificare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8.1 </a:t>
            </a:r>
            <a:r>
              <a:rPr lang="en-US" b="1" dirty="0" err="1"/>
              <a:t>Instructiunea</a:t>
            </a:r>
            <a:r>
              <a:rPr lang="en-US" b="1" dirty="0"/>
              <a:t> if…else if…else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 err="1"/>
              <a:t>bistabil</a:t>
            </a:r>
            <a:r>
              <a:rPr lang="en-US" dirty="0"/>
              <a:t> cu reset (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zero)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8.2 </a:t>
            </a:r>
            <a:r>
              <a:rPr lang="en-US" b="1" dirty="0" err="1"/>
              <a:t>Instructiunea</a:t>
            </a:r>
            <a:r>
              <a:rPr lang="en-US" b="1" dirty="0"/>
              <a:t> ‘?’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multiplexor 2:1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30579-C420-44AE-849A-B994B1DA5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C775BE0B-BCF8-45B4-809C-7F3D47472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41919-C14C-44E3-8137-53850E7B26A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8EDA3E-9A4C-4801-BFB3-BA4B6AC4A538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8.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Instructiuni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ramificare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35B2F9-150D-4B27-ABC0-C8A9699D2884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2209800"/>
          <a:ext cx="6629400" cy="202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dirty="0"/>
                        <a:t>module </a:t>
                      </a:r>
                      <a:r>
                        <a:rPr lang="en-US" sz="1800" dirty="0" err="1"/>
                        <a:t>bistabil_cu_reset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//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lista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parametrilor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este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optional</a:t>
                      </a:r>
                    </a:p>
                  </a:txBody>
                  <a:tcPr marT="45727" marB="457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 gridSpan="2"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(input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clk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, input reset, input D, output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Q);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43">
                <a:tc gridSpan="2"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dirty="0"/>
                        <a:t>always @(</a:t>
                      </a:r>
                      <a:r>
                        <a:rPr lang="en-US" sz="1800" dirty="0" err="1"/>
                        <a:t>posedge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clk</a:t>
                      </a:r>
                      <a:r>
                        <a:rPr lang="en-US" sz="1800" dirty="0"/>
                        <a:t>) 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dirty="0"/>
                        <a:t>if (!reset) Q&lt;=0;</a:t>
                      </a:r>
                    </a:p>
                    <a:p>
                      <a:pPr marL="0" lvl="2" indent="0">
                        <a:buNone/>
                      </a:pPr>
                      <a:r>
                        <a:rPr lang="en-US" sz="1800" dirty="0"/>
                        <a:t>else Q&lt;=D;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endmodule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E07AE-F079-49AF-8759-8759B13B21A6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572000"/>
          <a:ext cx="3810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marL="0" lvl="2" indent="0">
                        <a:buNone/>
                      </a:pPr>
                      <a:r>
                        <a:rPr lang="en-US" sz="1800" dirty="0"/>
                        <a:t>module mux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 gridSpan="2">
                  <a:txBody>
                    <a:bodyPr/>
                    <a:lstStyle/>
                    <a:p>
                      <a:pPr marL="0" lvl="2" indent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(input A, input I1, input I2, output Q);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 gridSpan="2">
                  <a:txBody>
                    <a:bodyPr/>
                    <a:lstStyle/>
                    <a:p>
                      <a:pPr marL="0" lvl="2" indent="0"/>
                      <a:r>
                        <a:rPr lang="en-US" sz="1800" dirty="0"/>
                        <a:t>assign Q=(A)? I2:I1;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endmodule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11E-7F0F-4893-9400-77844A7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83F2-01E5-4838-8B15-7360356E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010400" cy="685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8.3. </a:t>
            </a:r>
            <a:r>
              <a:rPr lang="en-US" b="1" dirty="0" err="1"/>
              <a:t>Instructiunea</a:t>
            </a:r>
            <a:r>
              <a:rPr lang="en-US" b="1" dirty="0"/>
              <a:t> case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punctul</a:t>
            </a:r>
            <a:r>
              <a:rPr lang="en-US" dirty="0"/>
              <a:t> 6.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6B637-2DD2-414E-965A-ECADC1AFC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057851D5-F2BC-45D5-B34B-68875F6E3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D82A5-C5AF-4BCF-9202-A254A559DA1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EDF0A5-9E26-4857-AF67-29AB05D3C48E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8.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Instructiuni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de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ramificare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FA310-A44A-4A83-8722-CAFA7724FB87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985963"/>
          <a:ext cx="6096000" cy="441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3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`timescale</a:t>
                      </a:r>
                      <a:r>
                        <a:rPr lang="en-US" sz="1800" baseline="0" dirty="0"/>
                        <a:t> 1ns / 100 </a:t>
                      </a:r>
                      <a:r>
                        <a:rPr lang="en-US" sz="1800" baseline="0" dirty="0" err="1"/>
                        <a:t>ps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module mux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#(</a:t>
                      </a:r>
                      <a:r>
                        <a:rPr lang="en-US" sz="1800" b="1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parameter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= 0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7" marB="457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3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(input wire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[1:0]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sel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input  i1, i2, i3, 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i4,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output 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reg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q = </a:t>
                      </a:r>
                      <a:r>
                        <a:rPr lang="en-US" sz="1800" b="1" baseline="0" dirty="0" err="1">
                          <a:solidFill>
                            <a:schemeClr val="bg1"/>
                          </a:solidFill>
                        </a:rPr>
                        <a:t>initial_value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3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//</a:t>
                      </a:r>
                      <a:r>
                        <a:rPr lang="en-US" sz="1800" dirty="0" err="1"/>
                        <a:t>declaratii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optionale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97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always</a:t>
                      </a:r>
                      <a:r>
                        <a:rPr lang="en-US" sz="1800" baseline="0" dirty="0"/>
                        <a:t> @(</a:t>
                      </a:r>
                      <a:r>
                        <a:rPr lang="en-US" sz="1800" baseline="0" dirty="0" err="1"/>
                        <a:t>sel</a:t>
                      </a:r>
                      <a:r>
                        <a:rPr lang="en-US" sz="1800" baseline="0" dirty="0"/>
                        <a:t>, i1, i2, i3, i4)</a:t>
                      </a:r>
                    </a:p>
                    <a:p>
                      <a:r>
                        <a:rPr lang="en-US" sz="1800" dirty="0"/>
                        <a:t>    case </a:t>
                      </a:r>
                      <a:r>
                        <a:rPr lang="en-US" sz="1800" dirty="0" err="1"/>
                        <a:t>sel</a:t>
                      </a:r>
                      <a:r>
                        <a:rPr lang="en-US" sz="1800" dirty="0"/>
                        <a:t>:</a:t>
                      </a:r>
                    </a:p>
                    <a:p>
                      <a:r>
                        <a:rPr lang="en-US" sz="1800" dirty="0"/>
                        <a:t>          2’b00: q</a:t>
                      </a:r>
                      <a:r>
                        <a:rPr lang="en-US" sz="1800" baseline="0" dirty="0"/>
                        <a:t> = i1;</a:t>
                      </a:r>
                    </a:p>
                    <a:p>
                      <a:r>
                        <a:rPr lang="en-US" sz="1800" dirty="0"/>
                        <a:t>          2’b01: q</a:t>
                      </a:r>
                      <a:r>
                        <a:rPr lang="en-US" sz="1800" baseline="0" dirty="0"/>
                        <a:t> = i2;</a:t>
                      </a:r>
                    </a:p>
                    <a:p>
                      <a:r>
                        <a:rPr lang="en-US" sz="1800" baseline="0" dirty="0"/>
                        <a:t>          2’b10: q = i3;</a:t>
                      </a:r>
                    </a:p>
                    <a:p>
                      <a:r>
                        <a:rPr lang="en-US" sz="1800" baseline="0" dirty="0"/>
                        <a:t>          2’b11: q= i4;</a:t>
                      </a:r>
                    </a:p>
                    <a:p>
                      <a:r>
                        <a:rPr lang="en-US" sz="1800" baseline="0" dirty="0"/>
                        <a:t>    </a:t>
                      </a:r>
                      <a:r>
                        <a:rPr lang="en-US" sz="1800" baseline="0" dirty="0" err="1"/>
                        <a:t>endcase</a:t>
                      </a:r>
                      <a:r>
                        <a:rPr lang="en-US" sz="1800" baseline="0" dirty="0"/>
                        <a:t>;</a:t>
                      </a:r>
                      <a:endParaRPr lang="en-US" sz="1800" dirty="0"/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3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endmodule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CEFD-DCAD-4A4D-8408-BF7547EE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9138-A946-4217-AE74-938824CC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9. </a:t>
            </a:r>
            <a:r>
              <a:rPr lang="en-US" b="1" dirty="0" err="1"/>
              <a:t>Operatori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9.1. </a:t>
            </a:r>
            <a:r>
              <a:rPr lang="en-US" b="1" dirty="0" err="1"/>
              <a:t>Operatori</a:t>
            </a:r>
            <a:r>
              <a:rPr lang="en-US" b="1" dirty="0"/>
              <a:t> </a:t>
            </a:r>
            <a:r>
              <a:rPr lang="en-US" b="1" dirty="0" err="1"/>
              <a:t>aritmetici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Adunare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+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Scadere</a:t>
            </a:r>
            <a:r>
              <a:rPr lang="en-US" dirty="0"/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-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Inmultire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*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Impartire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/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9.2. </a:t>
            </a:r>
            <a:r>
              <a:rPr lang="en-US" b="1" dirty="0" err="1"/>
              <a:t>Operatori</a:t>
            </a:r>
            <a:r>
              <a:rPr lang="en-US" b="1" dirty="0"/>
              <a:t> bit-cu-bit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Si: </a:t>
            </a:r>
            <a:r>
              <a:rPr lang="en-US" dirty="0">
                <a:solidFill>
                  <a:srgbClr val="C00000"/>
                </a:solidFill>
              </a:rPr>
              <a:t>&amp;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Sau</a:t>
            </a:r>
            <a:r>
              <a:rPr lang="en-US" dirty="0"/>
              <a:t>:</a:t>
            </a:r>
            <a:r>
              <a:rPr lang="en-US" dirty="0">
                <a:solidFill>
                  <a:srgbClr val="C00000"/>
                </a:solidFill>
              </a:rPr>
              <a:t>|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^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Negat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~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	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[3:0] r=4’b0101;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wire </a:t>
            </a:r>
            <a:r>
              <a:rPr lang="en-US" dirty="0" err="1">
                <a:solidFill>
                  <a:srgbClr val="C00000"/>
                </a:solidFill>
              </a:rPr>
              <a:t>a,b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wire [3:0] d;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a=&amp;r; // a = 0 &amp; 1 &amp; 0 &amp; 1=0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b=|r; // b= 0 | 1 | 0 | 1=1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wire [3:0] c;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c= ~r; // c=4’b1010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d= </a:t>
            </a:r>
            <a:r>
              <a:rPr lang="en-US" dirty="0" err="1">
                <a:solidFill>
                  <a:srgbClr val="C00000"/>
                </a:solidFill>
              </a:rPr>
              <a:t>r^r</a:t>
            </a:r>
            <a:r>
              <a:rPr lang="en-US" dirty="0">
                <a:solidFill>
                  <a:srgbClr val="C00000"/>
                </a:solidFill>
              </a:rPr>
              <a:t>; // d[3] = r[3]^r[3], d[2] = r[2]^r[2] …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4188-CD4A-4A8B-87F6-009714519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C4032668-53DC-4E4A-9163-DC058A5F9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E877A-AFAE-470C-8F52-4B1E6290D4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166209-5053-4E44-84B0-78C76CEDC75B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9.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Operatori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5B26841-FFC8-4FCD-B75F-2804788F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Metodele de proiectare a circuitelor digitale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1831-EB06-4E6B-90D7-626BB16C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1. </a:t>
            </a:r>
            <a:r>
              <a:rPr lang="en-US" dirty="0" err="1"/>
              <a:t>Desenarea</a:t>
            </a:r>
            <a:r>
              <a:rPr lang="en-US" dirty="0"/>
              <a:t> </a:t>
            </a:r>
            <a:r>
              <a:rPr lang="en-US" dirty="0" err="1"/>
              <a:t>schemelor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</a:t>
            </a:r>
            <a:r>
              <a:rPr lang="en-US" dirty="0" err="1"/>
              <a:t>utilizand</a:t>
            </a:r>
            <a:r>
              <a:rPr lang="en-US" dirty="0"/>
              <a:t> un editor de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(Capture CIS)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schematica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nu </a:t>
            </a:r>
            <a:r>
              <a:rPr lang="en-US" dirty="0" err="1">
                <a:solidFill>
                  <a:srgbClr val="C00000"/>
                </a:solidFill>
              </a:rPr>
              <a:t>faciliteaza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verificarea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logica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 err="1"/>
              <a:t>circuitelor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Metoda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circuite</a:t>
            </a:r>
            <a:r>
              <a:rPr lang="en-US" dirty="0"/>
              <a:t> cu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redus</a:t>
            </a:r>
            <a:r>
              <a:rPr lang="en-US" dirty="0"/>
              <a:t> de </a:t>
            </a:r>
            <a:r>
              <a:rPr lang="en-US" dirty="0" err="1"/>
              <a:t>transistoare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2.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structurala</a:t>
            </a:r>
            <a:r>
              <a:rPr lang="en-US" dirty="0"/>
              <a:t>/</a:t>
            </a:r>
            <a:r>
              <a:rPr lang="en-US" dirty="0" err="1"/>
              <a:t>comportamentala</a:t>
            </a:r>
            <a:r>
              <a:rPr lang="en-US" dirty="0"/>
              <a:t> a </a:t>
            </a:r>
            <a:r>
              <a:rPr lang="en-US" dirty="0" err="1"/>
              <a:t>circuitului</a:t>
            </a:r>
            <a:r>
              <a:rPr lang="en-US" dirty="0"/>
              <a:t> cu un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descriere</a:t>
            </a:r>
            <a:r>
              <a:rPr lang="en-US" dirty="0"/>
              <a:t> hardware (hardware description language - HDL),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schemele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genrate</a:t>
            </a:r>
            <a:r>
              <a:rPr lang="en-US" dirty="0"/>
              <a:t> de un program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aparitia</a:t>
            </a:r>
            <a:r>
              <a:rPr lang="en-US" dirty="0"/>
              <a:t> </a:t>
            </a:r>
            <a:r>
              <a:rPr lang="en-US" dirty="0" err="1"/>
              <a:t>limbajelor</a:t>
            </a:r>
            <a:r>
              <a:rPr lang="en-US" dirty="0"/>
              <a:t> HDL s-au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utiliaterele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sinteza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a </a:t>
            </a:r>
            <a:r>
              <a:rPr lang="en-US" dirty="0" err="1"/>
              <a:t>circuitelor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sinteza</a:t>
            </a:r>
            <a:r>
              <a:rPr lang="en-US" dirty="0"/>
              <a:t> </a:t>
            </a:r>
            <a:r>
              <a:rPr lang="en-US" dirty="0" err="1"/>
              <a:t>circuitelor</a:t>
            </a:r>
            <a:r>
              <a:rPr lang="en-US" dirty="0"/>
              <a:t> se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descrierii</a:t>
            </a:r>
            <a:r>
              <a:rPr lang="en-US" dirty="0"/>
              <a:t> </a:t>
            </a:r>
            <a:r>
              <a:rPr lang="en-US" dirty="0" err="1"/>
              <a:t>comportamentala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diagrama</a:t>
            </a:r>
            <a:r>
              <a:rPr lang="en-US" dirty="0"/>
              <a:t>/schema </a:t>
            </a:r>
            <a:r>
              <a:rPr lang="en-US" dirty="0" err="1"/>
              <a:t>electrica</a:t>
            </a:r>
            <a:r>
              <a:rPr lang="en-US" dirty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2010: Intel a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8-Core Xeon Nehalem-EX – 2.3 </a:t>
            </a:r>
            <a:r>
              <a:rPr lang="en-US" dirty="0" err="1">
                <a:solidFill>
                  <a:srgbClr val="C00000"/>
                </a:solidFill>
              </a:rPr>
              <a:t>bilioane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tranzistoare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cu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ridicata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imposibil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limbajelor</a:t>
            </a:r>
            <a:r>
              <a:rPr lang="en-US" dirty="0"/>
              <a:t> HDL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14FEF-E89A-4D42-9D25-8E20DE3EC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6EC24DDF-6B0B-491A-95F9-0254F1573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ACB3D-583B-407D-A69B-E5AC5A4B148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CEE9E9-7547-4C89-B80C-CD3584DEA0D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7B93-A9FF-4E52-A72B-D52F4539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7DAE-8BEB-453D-89DC-E0F9381E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9. </a:t>
            </a:r>
            <a:r>
              <a:rPr lang="en-US" b="1" dirty="0" err="1"/>
              <a:t>Operatori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9.3. </a:t>
            </a:r>
            <a:r>
              <a:rPr lang="en-US" b="1" dirty="0" err="1"/>
              <a:t>Operatori</a:t>
            </a:r>
            <a:r>
              <a:rPr lang="en-US" b="1" dirty="0"/>
              <a:t> </a:t>
            </a:r>
            <a:r>
              <a:rPr lang="en-US" b="1" dirty="0" err="1"/>
              <a:t>logici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Negare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!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 logic: </a:t>
            </a:r>
            <a:r>
              <a:rPr lang="en-US" dirty="0">
                <a:solidFill>
                  <a:srgbClr val="C00000"/>
                </a:solidFill>
              </a:rPr>
              <a:t>&amp;&amp;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Sau</a:t>
            </a:r>
            <a:r>
              <a:rPr lang="en-US" dirty="0"/>
              <a:t> logic: </a:t>
            </a:r>
            <a:r>
              <a:rPr lang="en-US" dirty="0">
                <a:solidFill>
                  <a:srgbClr val="C00000"/>
                </a:solidFill>
              </a:rPr>
              <a:t>||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Egal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==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Diferit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!=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Mai </a:t>
            </a:r>
            <a:r>
              <a:rPr lang="en-US" dirty="0" err="1"/>
              <a:t>mic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Mai mare: 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Mai </a:t>
            </a:r>
            <a:r>
              <a:rPr lang="en-US" dirty="0" err="1"/>
              <a:t>mic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&lt;=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Mai mare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&gt;=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	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[3:0] r1 = 4’b0101;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[1:0] r2 = 2’b0;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wire w;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w= r1 &amp;&amp; r2; //w=0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 </a:t>
            </a:r>
            <a:r>
              <a:rPr lang="en-US" dirty="0" err="1"/>
              <a:t>logici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bit.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diferita</a:t>
            </a:r>
            <a:r>
              <a:rPr lang="en-US" dirty="0"/>
              <a:t> de zero </a:t>
            </a:r>
            <a:r>
              <a:rPr lang="en-US" dirty="0" err="1"/>
              <a:t>atunci</a:t>
            </a:r>
            <a:r>
              <a:rPr lang="en-US" dirty="0"/>
              <a:t> 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adevar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“true”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daca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0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adevar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“false”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3487-70C2-46FA-B3FF-17E81A3BC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AE7B7499-3E03-4ED3-AD96-815531B24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7E99F-D264-4CAE-AB43-580797D7F3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7970E6-C506-4CB1-A29B-389EA24CD51A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9.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Operatori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3BA2-7B5B-45BC-9D26-BA4F892B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BF-8C5C-44BB-B0D6-D13D2140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9. </a:t>
            </a:r>
            <a:r>
              <a:rPr lang="en-US" b="1" dirty="0" err="1"/>
              <a:t>Operatori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9.4. </a:t>
            </a:r>
            <a:r>
              <a:rPr lang="en-US" b="1" dirty="0" err="1"/>
              <a:t>Operatorul</a:t>
            </a:r>
            <a:r>
              <a:rPr lang="en-US" b="1" dirty="0"/>
              <a:t> de </a:t>
            </a:r>
            <a:r>
              <a:rPr lang="en-US" b="1" dirty="0" err="1"/>
              <a:t>concatenare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 </a:t>
            </a:r>
            <a:r>
              <a:rPr lang="en-US" dirty="0" err="1"/>
              <a:t>val</a:t>
            </a:r>
            <a:r>
              <a:rPr lang="en-US" dirty="0"/>
              <a:t> = {val1, val2,..}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	//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registri</a:t>
            </a:r>
            <a:r>
              <a:rPr lang="en-US" dirty="0"/>
              <a:t> </a:t>
            </a:r>
            <a:r>
              <a:rPr lang="en-US" dirty="0" err="1"/>
              <a:t>declarati</a:t>
            </a:r>
            <a:r>
              <a:rPr lang="en-US" dirty="0"/>
              <a:t> in </a:t>
            </a:r>
            <a:r>
              <a:rPr lang="en-US" dirty="0" err="1"/>
              <a:t>paragraful</a:t>
            </a:r>
            <a:r>
              <a:rPr lang="en-US" dirty="0"/>
              <a:t> 6.3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wire [5:0] 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dirty="0"/>
              <a:t>//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concatenam</a:t>
            </a:r>
            <a:r>
              <a:rPr lang="en-US" dirty="0"/>
              <a:t> r1 </a:t>
            </a:r>
            <a:r>
              <a:rPr lang="en-US" dirty="0" err="1"/>
              <a:t>si</a:t>
            </a:r>
            <a:r>
              <a:rPr lang="en-US" dirty="0"/>
              <a:t> r2 			//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un </a:t>
            </a:r>
            <a:r>
              <a:rPr lang="en-US" dirty="0" err="1"/>
              <a:t>semnal</a:t>
            </a:r>
            <a:r>
              <a:rPr lang="en-US" dirty="0"/>
              <a:t> 			//</a:t>
            </a:r>
            <a:r>
              <a:rPr lang="en-US" dirty="0" err="1"/>
              <a:t>pe</a:t>
            </a:r>
            <a:r>
              <a:rPr lang="en-US" dirty="0"/>
              <a:t> 6 </a:t>
            </a:r>
            <a:r>
              <a:rPr lang="en-US" dirty="0" err="1"/>
              <a:t>biti</a:t>
            </a: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assign 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>
                <a:solidFill>
                  <a:srgbClr val="C00000"/>
                </a:solidFill>
              </a:rPr>
              <a:t> = {r1,r2}; </a:t>
            </a:r>
            <a:r>
              <a:rPr lang="en-US" dirty="0"/>
              <a:t>// </a:t>
            </a:r>
            <a:r>
              <a:rPr lang="en-US" dirty="0" err="1"/>
              <a:t>concat</a:t>
            </a:r>
            <a:r>
              <a:rPr lang="en-US" dirty="0"/>
              <a:t> = 6’b010100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utilize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concatenare</a:t>
            </a:r>
            <a:r>
              <a:rPr lang="en-US" dirty="0"/>
              <a:t> </a:t>
            </a:r>
            <a:r>
              <a:rPr lang="en-US" dirty="0" err="1"/>
              <a:t>repetata</a:t>
            </a:r>
            <a:r>
              <a:rPr lang="en-US" dirty="0"/>
              <a:t>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assign </a:t>
            </a:r>
            <a:r>
              <a:rPr lang="en-US" dirty="0" err="1">
                <a:solidFill>
                  <a:srgbClr val="C00000"/>
                </a:solidFill>
              </a:rPr>
              <a:t>concat</a:t>
            </a:r>
            <a:r>
              <a:rPr lang="en-US" dirty="0">
                <a:solidFill>
                  <a:srgbClr val="C00000"/>
                </a:solidFill>
              </a:rPr>
              <a:t> = 6{1’b0}; </a:t>
            </a:r>
            <a:r>
              <a:rPr lang="en-US" dirty="0"/>
              <a:t>//</a:t>
            </a:r>
            <a:r>
              <a:rPr lang="en-US" dirty="0" err="1"/>
              <a:t>valoare</a:t>
            </a:r>
            <a:r>
              <a:rPr lang="en-US" dirty="0"/>
              <a:t> de 0 </a:t>
            </a:r>
            <a:r>
              <a:rPr lang="en-US" dirty="0" err="1"/>
              <a:t>pe</a:t>
            </a:r>
            <a:r>
              <a:rPr lang="en-US" dirty="0"/>
              <a:t> un bit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concatenat</a:t>
            </a:r>
            <a:r>
              <a:rPr lang="en-US" dirty="0"/>
              <a:t> de 6 </a:t>
            </a:r>
            <a:r>
              <a:rPr lang="en-US" dirty="0" err="1"/>
              <a:t>ori</a:t>
            </a:r>
            <a:r>
              <a:rPr lang="en-US" dirty="0"/>
              <a:t>; </a:t>
            </a:r>
            <a:r>
              <a:rPr lang="en-US" dirty="0" err="1"/>
              <a:t>concat</a:t>
            </a:r>
            <a:r>
              <a:rPr lang="en-US" dirty="0"/>
              <a:t> =6’b000000;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9.5. </a:t>
            </a:r>
            <a:r>
              <a:rPr lang="en-US" b="1" dirty="0" err="1"/>
              <a:t>Operatori</a:t>
            </a:r>
            <a:r>
              <a:rPr lang="en-US" b="1" dirty="0"/>
              <a:t> de </a:t>
            </a:r>
            <a:r>
              <a:rPr lang="en-US" b="1" dirty="0" err="1"/>
              <a:t>deplasare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Deplasare</a:t>
            </a:r>
            <a:r>
              <a:rPr lang="en-US" dirty="0"/>
              <a:t> le </a:t>
            </a:r>
            <a:r>
              <a:rPr lang="en-US" dirty="0" err="1"/>
              <a:t>stanga</a:t>
            </a:r>
            <a:r>
              <a:rPr lang="en-US" dirty="0"/>
              <a:t>:   </a:t>
            </a:r>
            <a:r>
              <a:rPr lang="en-US" dirty="0">
                <a:solidFill>
                  <a:srgbClr val="C00000"/>
                </a:solidFill>
              </a:rPr>
              <a:t>&lt;&lt;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Deplasare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&gt;&gt;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	</a:t>
            </a:r>
            <a:r>
              <a:rPr lang="en-US" dirty="0">
                <a:solidFill>
                  <a:srgbClr val="C00000"/>
                </a:solidFill>
              </a:rPr>
              <a:t>wire [5:0] </a:t>
            </a:r>
            <a:r>
              <a:rPr lang="en-US" dirty="0" err="1">
                <a:solidFill>
                  <a:srgbClr val="C00000"/>
                </a:solidFill>
              </a:rPr>
              <a:t>depl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assign </a:t>
            </a:r>
            <a:r>
              <a:rPr lang="en-US" dirty="0" err="1">
                <a:solidFill>
                  <a:srgbClr val="C00000"/>
                </a:solidFill>
              </a:rPr>
              <a:t>depl</a:t>
            </a:r>
            <a:r>
              <a:rPr lang="en-US" dirty="0">
                <a:solidFill>
                  <a:srgbClr val="C00000"/>
                </a:solidFill>
              </a:rPr>
              <a:t>=r1&lt;&lt;2;</a:t>
            </a:r>
            <a:r>
              <a:rPr lang="en-US" dirty="0"/>
              <a:t> //</a:t>
            </a:r>
            <a:r>
              <a:rPr lang="en-US" dirty="0" err="1"/>
              <a:t>depl</a:t>
            </a:r>
            <a:r>
              <a:rPr lang="en-US" dirty="0"/>
              <a:t> = 6’b010100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F212-E891-4C7C-AA40-099885BD3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E000DC6F-0B3B-4442-9BF8-D727B5903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2CB20-FAB4-48CB-B883-9FC009E5D50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AF71C1-4BCC-41A8-881C-66D94596BA37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9.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Operatori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D035842-740A-4F2A-B671-86D3AFC3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Trecutul, prezentul si viitorul limbajelor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B88D-290C-47D8-BE11-95AAADE0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239000" cy="51816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/>
              <a:t>Trecutul</a:t>
            </a:r>
            <a:endParaRPr lang="en-US" sz="4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300" dirty="0"/>
              <a:t>Au </a:t>
            </a:r>
            <a:r>
              <a:rPr lang="en-US" sz="3300" dirty="0" err="1"/>
              <a:t>aparut</a:t>
            </a:r>
            <a:r>
              <a:rPr lang="en-US" sz="3300" dirty="0"/>
              <a:t> in </a:t>
            </a:r>
            <a:r>
              <a:rPr lang="en-US" sz="3300" dirty="0" err="1"/>
              <a:t>anii</a:t>
            </a:r>
            <a:r>
              <a:rPr lang="en-US" sz="3300" dirty="0"/>
              <a:t> 1980;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300" dirty="0" err="1"/>
              <a:t>scopul</a:t>
            </a:r>
            <a:r>
              <a:rPr lang="en-US" sz="3300" dirty="0"/>
              <a:t> initial era </a:t>
            </a:r>
            <a:r>
              <a:rPr lang="en-US" sz="3300" dirty="0" err="1"/>
              <a:t>descrierea</a:t>
            </a:r>
            <a:r>
              <a:rPr lang="en-US" sz="3300" dirty="0"/>
              <a:t> </a:t>
            </a:r>
            <a:r>
              <a:rPr lang="en-US" sz="3300" dirty="0" err="1"/>
              <a:t>comportamentului</a:t>
            </a:r>
            <a:r>
              <a:rPr lang="en-US" sz="3300" dirty="0"/>
              <a:t> </a:t>
            </a:r>
            <a:r>
              <a:rPr lang="en-US" sz="3300" dirty="0" err="1"/>
              <a:t>circuitelor</a:t>
            </a:r>
            <a:r>
              <a:rPr lang="en-US" sz="3300" dirty="0"/>
              <a:t> </a:t>
            </a:r>
            <a:r>
              <a:rPr lang="en-US" sz="3300" dirty="0" err="1"/>
              <a:t>digitale</a:t>
            </a:r>
            <a:r>
              <a:rPr lang="en-US" sz="3300" dirty="0"/>
              <a:t>, </a:t>
            </a:r>
            <a:r>
              <a:rPr lang="en-US" sz="3300" dirty="0" err="1"/>
              <a:t>pentru</a:t>
            </a:r>
            <a:r>
              <a:rPr lang="en-US" sz="3300" dirty="0"/>
              <a:t> a </a:t>
            </a:r>
            <a:r>
              <a:rPr lang="en-US" sz="3300" dirty="0" err="1"/>
              <a:t>inlocui</a:t>
            </a:r>
            <a:r>
              <a:rPr lang="en-US" sz="3300" dirty="0"/>
              <a:t> </a:t>
            </a:r>
            <a:r>
              <a:rPr lang="en-US" sz="3300" dirty="0" err="1"/>
              <a:t>manualele</a:t>
            </a:r>
            <a:r>
              <a:rPr lang="en-US" sz="3300" dirty="0"/>
              <a:t> de </a:t>
            </a:r>
            <a:r>
              <a:rPr lang="en-US" sz="3300" dirty="0" err="1"/>
              <a:t>utilizare</a:t>
            </a:r>
            <a:r>
              <a:rPr lang="en-US" sz="3300" dirty="0"/>
              <a:t>; </a:t>
            </a:r>
            <a:r>
              <a:rPr lang="en-US" sz="3300" dirty="0" err="1"/>
              <a:t>descrierile</a:t>
            </a:r>
            <a:r>
              <a:rPr lang="en-US" sz="3300" dirty="0"/>
              <a:t> </a:t>
            </a:r>
            <a:r>
              <a:rPr lang="en-US" sz="3300" dirty="0" err="1"/>
              <a:t>urmau</a:t>
            </a:r>
            <a:r>
              <a:rPr lang="en-US" sz="3300" dirty="0"/>
              <a:t> a fi </a:t>
            </a:r>
            <a:r>
              <a:rPr lang="en-US" sz="3300" dirty="0" err="1"/>
              <a:t>utilizate</a:t>
            </a:r>
            <a:r>
              <a:rPr lang="en-US" sz="3300" dirty="0"/>
              <a:t> in </a:t>
            </a:r>
            <a:r>
              <a:rPr lang="en-US" sz="3300" dirty="0" err="1"/>
              <a:t>simularile</a:t>
            </a:r>
            <a:r>
              <a:rPr lang="en-US" sz="3300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300" dirty="0"/>
              <a:t>In </a:t>
            </a:r>
            <a:r>
              <a:rPr lang="en-US" sz="3300" dirty="0" err="1"/>
              <a:t>paralel</a:t>
            </a:r>
            <a:r>
              <a:rPr lang="en-US" sz="3300" dirty="0"/>
              <a:t> s-au </a:t>
            </a:r>
            <a:r>
              <a:rPr lang="en-US" sz="3300" dirty="0" err="1"/>
              <a:t>dezvoltat</a:t>
            </a:r>
            <a:r>
              <a:rPr lang="en-US" sz="3300" dirty="0"/>
              <a:t> </a:t>
            </a:r>
            <a:r>
              <a:rPr lang="en-US" sz="3300" dirty="0" err="1"/>
              <a:t>uneltele</a:t>
            </a:r>
            <a:r>
              <a:rPr lang="en-US" sz="3300" dirty="0"/>
              <a:t> </a:t>
            </a:r>
            <a:r>
              <a:rPr lang="en-US" sz="3300" dirty="0" err="1"/>
              <a:t>pentru</a:t>
            </a:r>
            <a:r>
              <a:rPr lang="en-US" sz="3300" dirty="0"/>
              <a:t> </a:t>
            </a:r>
            <a:r>
              <a:rPr lang="en-US" sz="3300" dirty="0" err="1"/>
              <a:t>sinteza</a:t>
            </a:r>
            <a:r>
              <a:rPr lang="en-US" sz="3300" dirty="0"/>
              <a:t> </a:t>
            </a:r>
            <a:r>
              <a:rPr lang="en-US" sz="3300" dirty="0" err="1"/>
              <a:t>circuitelor</a:t>
            </a:r>
            <a:r>
              <a:rPr lang="en-US" sz="3300" dirty="0"/>
              <a:t> </a:t>
            </a:r>
            <a:r>
              <a:rPr lang="en-US" sz="3300" dirty="0" err="1"/>
              <a:t>logice</a:t>
            </a:r>
            <a:r>
              <a:rPr lang="en-US" sz="3300" dirty="0"/>
              <a:t> </a:t>
            </a:r>
            <a:r>
              <a:rPr lang="en-US" sz="3300" dirty="0" err="1"/>
              <a:t>si</a:t>
            </a:r>
            <a:r>
              <a:rPr lang="en-US" sz="3300" dirty="0"/>
              <a:t> s-au </a:t>
            </a:r>
            <a:r>
              <a:rPr lang="en-US" sz="3300" dirty="0" err="1"/>
              <a:t>dezvoltat</a:t>
            </a:r>
            <a:r>
              <a:rPr lang="en-US" sz="3300" dirty="0"/>
              <a:t> </a:t>
            </a:r>
            <a:r>
              <a:rPr lang="en-US" sz="3300" dirty="0" err="1"/>
              <a:t>circuitele</a:t>
            </a:r>
            <a:r>
              <a:rPr lang="en-US" sz="3300" dirty="0"/>
              <a:t> </a:t>
            </a:r>
            <a:r>
              <a:rPr lang="en-US" sz="3300" dirty="0" err="1"/>
              <a:t>digitale</a:t>
            </a:r>
            <a:r>
              <a:rPr lang="en-US" sz="3300" dirty="0"/>
              <a:t> </a:t>
            </a:r>
            <a:r>
              <a:rPr lang="en-US" sz="3300" dirty="0" err="1"/>
              <a:t>configurabile</a:t>
            </a:r>
            <a:r>
              <a:rPr lang="en-US" sz="3300" dirty="0"/>
              <a:t> (PLA, CPLD, FPGA)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/>
              <a:t>Prezentul</a:t>
            </a:r>
            <a:endParaRPr lang="en-US" sz="4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300" dirty="0" err="1">
                <a:solidFill>
                  <a:srgbClr val="C00000"/>
                </a:solidFill>
              </a:rPr>
              <a:t>Puternic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utilizat</a:t>
            </a:r>
            <a:r>
              <a:rPr lang="en-US" sz="3300" dirty="0">
                <a:solidFill>
                  <a:srgbClr val="C00000"/>
                </a:solidFill>
              </a:rPr>
              <a:t> in </a:t>
            </a:r>
            <a:r>
              <a:rPr lang="en-US" sz="3300" dirty="0" err="1">
                <a:solidFill>
                  <a:srgbClr val="C00000"/>
                </a:solidFill>
              </a:rPr>
              <a:t>dezvoltarea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sistemelor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digitale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si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circuitelor</a:t>
            </a:r>
            <a:r>
              <a:rPr lang="en-US" sz="3300" dirty="0">
                <a:solidFill>
                  <a:srgbClr val="C00000"/>
                </a:solidFill>
              </a:rPr>
              <a:t> dedicate </a:t>
            </a:r>
            <a:r>
              <a:rPr lang="en-US" sz="3300" dirty="0" err="1">
                <a:solidFill>
                  <a:srgbClr val="C00000"/>
                </a:solidFill>
              </a:rPr>
              <a:t>aplicatiilor</a:t>
            </a:r>
            <a:r>
              <a:rPr lang="en-US" sz="3300" dirty="0">
                <a:solidFill>
                  <a:srgbClr val="C00000"/>
                </a:solidFill>
              </a:rPr>
              <a:t> </a:t>
            </a:r>
            <a:r>
              <a:rPr lang="en-US" sz="3300" dirty="0" err="1">
                <a:solidFill>
                  <a:srgbClr val="C00000"/>
                </a:solidFill>
              </a:rPr>
              <a:t>specifice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/>
              <a:t>(Application Specific Integrated Circuits - ASIC) de ex. </a:t>
            </a:r>
            <a:r>
              <a:rPr lang="en-US" sz="3300" dirty="0" err="1"/>
              <a:t>memorii</a:t>
            </a:r>
            <a:r>
              <a:rPr lang="en-US" sz="3300" dirty="0"/>
              <a:t>, </a:t>
            </a:r>
            <a:r>
              <a:rPr lang="en-US" sz="3300" dirty="0" err="1"/>
              <a:t>procesoare</a:t>
            </a:r>
            <a:r>
              <a:rPr lang="en-US" sz="3300" dirty="0"/>
              <a:t>, </a:t>
            </a:r>
            <a:r>
              <a:rPr lang="en-US" sz="3300" dirty="0" err="1"/>
              <a:t>acceleratoare</a:t>
            </a:r>
            <a:r>
              <a:rPr lang="en-US" sz="3300" dirty="0"/>
              <a:t> </a:t>
            </a:r>
            <a:r>
              <a:rPr lang="en-US" sz="3300" dirty="0" err="1"/>
              <a:t>grafice</a:t>
            </a:r>
            <a:r>
              <a:rPr lang="en-US" sz="3300" dirty="0"/>
              <a:t>, ci. </a:t>
            </a:r>
            <a:r>
              <a:rPr lang="en-US" sz="3300" dirty="0" err="1"/>
              <a:t>pentru</a:t>
            </a:r>
            <a:r>
              <a:rPr lang="en-US" sz="3300" dirty="0"/>
              <a:t> </a:t>
            </a:r>
            <a:r>
              <a:rPr lang="en-US" sz="3300" dirty="0" err="1"/>
              <a:t>prelucrarea</a:t>
            </a:r>
            <a:r>
              <a:rPr lang="en-US" sz="3300" dirty="0"/>
              <a:t> </a:t>
            </a:r>
            <a:r>
              <a:rPr lang="en-US" sz="3300" dirty="0" err="1"/>
              <a:t>semnalelor</a:t>
            </a:r>
            <a:r>
              <a:rPr lang="en-US" sz="3300" dirty="0"/>
              <a:t> audio/video, ci. LAN, ci. WLAN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3400" dirty="0" err="1">
                <a:solidFill>
                  <a:srgbClr val="C00000"/>
                </a:solidFill>
              </a:rPr>
              <a:t>Proiectare</a:t>
            </a:r>
            <a:r>
              <a:rPr lang="en-US" sz="3400" dirty="0"/>
              <a:t>: </a:t>
            </a:r>
            <a:r>
              <a:rPr lang="en-US" sz="3400" dirty="0" err="1"/>
              <a:t>utilizand</a:t>
            </a:r>
            <a:r>
              <a:rPr lang="en-US" sz="3400" dirty="0"/>
              <a:t> </a:t>
            </a:r>
            <a:r>
              <a:rPr lang="en-US" sz="3400" dirty="0" err="1"/>
              <a:t>unelte</a:t>
            </a:r>
            <a:r>
              <a:rPr lang="en-US" sz="3400" dirty="0"/>
              <a:t> </a:t>
            </a:r>
            <a:r>
              <a:rPr lang="en-US" sz="3400" dirty="0" err="1"/>
              <a:t>automatizate</a:t>
            </a:r>
            <a:r>
              <a:rPr lang="en-US" sz="3400" dirty="0"/>
              <a:t> </a:t>
            </a:r>
            <a:r>
              <a:rPr lang="en-US" sz="3400" dirty="0" err="1"/>
              <a:t>circuitele</a:t>
            </a:r>
            <a:r>
              <a:rPr lang="en-US" sz="3400" dirty="0"/>
              <a:t> </a:t>
            </a:r>
            <a:r>
              <a:rPr lang="en-US" sz="3400" dirty="0" err="1"/>
              <a:t>digitale</a:t>
            </a:r>
            <a:r>
              <a:rPr lang="en-US" sz="3400" dirty="0"/>
              <a:t> </a:t>
            </a:r>
            <a:r>
              <a:rPr lang="en-US" sz="3400" dirty="0" err="1"/>
              <a:t>sunt</a:t>
            </a:r>
            <a:r>
              <a:rPr lang="en-US" sz="3400" dirty="0"/>
              <a:t> </a:t>
            </a:r>
            <a:r>
              <a:rPr lang="en-US" sz="3400" dirty="0" err="1"/>
              <a:t>sintetizate</a:t>
            </a:r>
            <a:r>
              <a:rPr lang="en-US" sz="3400" dirty="0"/>
              <a:t>  din </a:t>
            </a:r>
            <a:r>
              <a:rPr lang="en-US" sz="3400" dirty="0" err="1"/>
              <a:t>descrierile</a:t>
            </a:r>
            <a:r>
              <a:rPr lang="en-US" sz="3400" dirty="0"/>
              <a:t> HDL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3400" dirty="0" err="1">
                <a:solidFill>
                  <a:srgbClr val="C00000"/>
                </a:solidFill>
              </a:rPr>
              <a:t>Verificare</a:t>
            </a:r>
            <a:r>
              <a:rPr lang="en-US" sz="3400" dirty="0"/>
              <a:t>: </a:t>
            </a:r>
            <a:r>
              <a:rPr lang="en-US" sz="3400" dirty="0" err="1"/>
              <a:t>circuitele</a:t>
            </a:r>
            <a:r>
              <a:rPr lang="en-US" sz="3400" dirty="0"/>
              <a:t> </a:t>
            </a:r>
            <a:r>
              <a:rPr lang="en-US" sz="3400" dirty="0" err="1"/>
              <a:t>sintetizate</a:t>
            </a:r>
            <a:r>
              <a:rPr lang="en-US" sz="3400" dirty="0"/>
              <a:t>  se pot </a:t>
            </a:r>
            <a:r>
              <a:rPr lang="en-US" sz="3400" dirty="0" err="1"/>
              <a:t>descarca</a:t>
            </a:r>
            <a:r>
              <a:rPr lang="en-US" sz="3400" dirty="0"/>
              <a:t> </a:t>
            </a:r>
            <a:r>
              <a:rPr lang="en-US" sz="3400" dirty="0" err="1"/>
              <a:t>pe</a:t>
            </a:r>
            <a:r>
              <a:rPr lang="en-US" sz="3400" dirty="0"/>
              <a:t> </a:t>
            </a:r>
            <a:r>
              <a:rPr lang="en-US" sz="3400" dirty="0" err="1"/>
              <a:t>arii</a:t>
            </a:r>
            <a:r>
              <a:rPr lang="en-US" sz="3400" dirty="0"/>
              <a:t> </a:t>
            </a:r>
            <a:r>
              <a:rPr lang="en-US" sz="3400" dirty="0" err="1"/>
              <a:t>logice</a:t>
            </a:r>
            <a:r>
              <a:rPr lang="en-US" sz="3400" dirty="0"/>
              <a:t> </a:t>
            </a:r>
            <a:r>
              <a:rPr lang="en-US" sz="3400" dirty="0" err="1"/>
              <a:t>programabile</a:t>
            </a:r>
            <a:r>
              <a:rPr lang="en-US" sz="3400" dirty="0"/>
              <a:t> =&gt; </a:t>
            </a:r>
            <a:r>
              <a:rPr lang="en-US" sz="3400" dirty="0" err="1"/>
              <a:t>functionalitatile</a:t>
            </a:r>
            <a:r>
              <a:rPr lang="en-US" sz="3400" dirty="0"/>
              <a:t> </a:t>
            </a:r>
            <a:r>
              <a:rPr lang="en-US" sz="3400" dirty="0" err="1"/>
              <a:t>primare</a:t>
            </a:r>
            <a:r>
              <a:rPr lang="en-US" sz="3400" dirty="0"/>
              <a:t> </a:t>
            </a:r>
            <a:r>
              <a:rPr lang="en-US" sz="3400" dirty="0" err="1"/>
              <a:t>sunt</a:t>
            </a:r>
            <a:r>
              <a:rPr lang="en-US" sz="3400" dirty="0"/>
              <a:t> testate </a:t>
            </a:r>
            <a:r>
              <a:rPr lang="en-US" sz="3400" dirty="0" err="1"/>
              <a:t>inainte</a:t>
            </a:r>
            <a:r>
              <a:rPr lang="en-US" sz="3400" dirty="0"/>
              <a:t> de </a:t>
            </a:r>
            <a:r>
              <a:rPr lang="en-US" sz="3400" dirty="0" err="1"/>
              <a:t>integrare</a:t>
            </a:r>
            <a:endParaRPr lang="en-US" sz="3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90F5-E285-46DB-9281-99D04EDA5D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04D2F6B7-1DA2-447A-8305-2BC71C9EF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47ADB-B241-4577-8B74-AAFFB1ECD4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3B38FB-A8C5-4788-B69A-FB5BA2C0A3BD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C0117C9-8A79-4B18-BF71-34602378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Trecutul, prezentul si viitorul limbajelor HDL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6D33-6E51-4EAC-AB48-0957AECB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029200"/>
          </a:xfrm>
        </p:spPr>
        <p:txBody>
          <a:bodyPr rtlCol="0">
            <a:normAutofit fontScale="70000" lnSpcReduction="2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Cele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utilizate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limbaje</a:t>
            </a:r>
            <a:r>
              <a:rPr lang="en-US" dirty="0">
                <a:solidFill>
                  <a:srgbClr val="C00000"/>
                </a:solidFill>
              </a:rPr>
              <a:t> HDL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Verilog </a:t>
            </a:r>
            <a:r>
              <a:rPr lang="en-US" dirty="0"/>
              <a:t>(</a:t>
            </a:r>
            <a:r>
              <a:rPr lang="en-US" dirty="0" err="1"/>
              <a:t>VERIfication</a:t>
            </a:r>
            <a:r>
              <a:rPr lang="en-US" dirty="0"/>
              <a:t> </a:t>
            </a:r>
            <a:r>
              <a:rPr lang="en-US" dirty="0" err="1"/>
              <a:t>LOGic</a:t>
            </a:r>
            <a:r>
              <a:rPr lang="en-US" dirty="0"/>
              <a:t>), </a:t>
            </a:r>
            <a:r>
              <a:rPr lang="en-US" dirty="0">
                <a:solidFill>
                  <a:srgbClr val="C00000"/>
                </a:solidFill>
              </a:rPr>
              <a:t>VHDL </a:t>
            </a:r>
            <a:r>
              <a:rPr lang="en-US" dirty="0"/>
              <a:t>(VHSIC Hardware Description Language) </a:t>
            </a:r>
            <a:r>
              <a:rPr lang="en-US" dirty="0" err="1"/>
              <a:t>si</a:t>
            </a:r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SystemC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(o </a:t>
            </a:r>
            <a:r>
              <a:rPr lang="en-US" dirty="0" err="1"/>
              <a:t>librarie</a:t>
            </a:r>
            <a:r>
              <a:rPr lang="en-US" dirty="0"/>
              <a:t> C/C++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descrieri</a:t>
            </a:r>
            <a:r>
              <a:rPr lang="en-US" dirty="0"/>
              <a:t> hardware)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limbaje</a:t>
            </a:r>
            <a:r>
              <a:rPr lang="en-US" dirty="0"/>
              <a:t> </a:t>
            </a:r>
            <a:r>
              <a:rPr lang="en-US" dirty="0" err="1"/>
              <a:t>interpretate</a:t>
            </a:r>
            <a:r>
              <a:rPr lang="en-US" dirty="0"/>
              <a:t> (nu </a:t>
            </a:r>
            <a:r>
              <a:rPr lang="en-US" dirty="0" err="1"/>
              <a:t>compilate</a:t>
            </a:r>
            <a:r>
              <a:rPr lang="en-US" dirty="0"/>
              <a:t>, 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limbajelor</a:t>
            </a:r>
            <a:r>
              <a:rPr lang="en-US" dirty="0"/>
              <a:t> cu </a:t>
            </a:r>
            <a:r>
              <a:rPr lang="en-US" dirty="0" err="1"/>
              <a:t>uz</a:t>
            </a:r>
            <a:r>
              <a:rPr lang="en-US" dirty="0"/>
              <a:t> general C/C++ </a:t>
            </a:r>
            <a:r>
              <a:rPr lang="en-US" dirty="0" err="1"/>
              <a:t>sau</a:t>
            </a:r>
            <a:r>
              <a:rPr lang="en-US" dirty="0"/>
              <a:t> Pascal)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programele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simulare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au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ridicata</a:t>
            </a:r>
            <a:r>
              <a:rPr lang="en-US" dirty="0"/>
              <a:t> in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limbajelor</a:t>
            </a:r>
            <a:r>
              <a:rPr lang="en-US" dirty="0"/>
              <a:t>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ModelSim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de la Mentor Graphics,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Verilog-XL de la Cadence,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/>
              <a:t>Viitorul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in care </a:t>
            </a:r>
            <a:r>
              <a:rPr lang="en-US" dirty="0" err="1"/>
              <a:t>circuitele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en-US" dirty="0"/>
              <a:t> 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naste</a:t>
            </a:r>
            <a:r>
              <a:rPr lang="en-US" dirty="0"/>
              <a:t> </a:t>
            </a:r>
            <a:r>
              <a:rPr lang="en-US" dirty="0" err="1"/>
              <a:t>necesiatatea</a:t>
            </a:r>
            <a:r>
              <a:rPr lang="en-US" dirty="0"/>
              <a:t> de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in </a:t>
            </a:r>
            <a:r>
              <a:rPr lang="en-US" dirty="0" err="1"/>
              <a:t>situatii</a:t>
            </a:r>
            <a:r>
              <a:rPr lang="en-US" dirty="0"/>
              <a:t> (</a:t>
            </a:r>
            <a:r>
              <a:rPr lang="en-US" dirty="0" err="1"/>
              <a:t>scenarii</a:t>
            </a:r>
            <a:r>
              <a:rPr lang="en-US" dirty="0"/>
              <a:t>)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limbajele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verificare</a:t>
            </a:r>
            <a:r>
              <a:rPr lang="en-US" dirty="0">
                <a:solidFill>
                  <a:srgbClr val="C00000"/>
                </a:solidFill>
              </a:rPr>
              <a:t> hardware </a:t>
            </a:r>
            <a:r>
              <a:rPr lang="en-US" dirty="0"/>
              <a:t>(hardware verification languages -HVL), de ex. </a:t>
            </a:r>
            <a:r>
              <a:rPr lang="en-US" dirty="0" err="1"/>
              <a:t>OpenVera</a:t>
            </a:r>
            <a:r>
              <a:rPr lang="en-US" dirty="0"/>
              <a:t>, 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SystemVerilog</a:t>
            </a:r>
            <a:r>
              <a:rPr lang="en-US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SystemVerilog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incorporeaza</a:t>
            </a:r>
            <a:r>
              <a:rPr lang="en-US" dirty="0"/>
              <a:t> </a:t>
            </a:r>
            <a:r>
              <a:rPr lang="en-US" dirty="0" err="1"/>
              <a:t>capacitatile</a:t>
            </a:r>
            <a:r>
              <a:rPr lang="en-US" dirty="0"/>
              <a:t> </a:t>
            </a:r>
            <a:r>
              <a:rPr lang="en-US" dirty="0" err="1"/>
              <a:t>limbajelor</a:t>
            </a:r>
            <a:r>
              <a:rPr lang="en-US" dirty="0"/>
              <a:t> HDL </a:t>
            </a:r>
            <a:r>
              <a:rPr lang="en-US" dirty="0" err="1"/>
              <a:t>si</a:t>
            </a:r>
            <a:r>
              <a:rPr lang="en-US" dirty="0"/>
              <a:t> HVL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standard</a:t>
            </a:r>
            <a:r>
              <a:rPr lang="en-US" sz="29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A4087-8893-4B77-B750-6F60FA690E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D51EAA70-958D-4316-B7AF-23881FF22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284DD-97F9-4CE7-8595-8686C62FBF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2DAA2-A91E-4662-9D7C-6171D6F03137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381E-F89A-4199-88BE-87871656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C9AF-9B78-4032-A6FF-A36BFE8E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66800"/>
            <a:ext cx="7315200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1. </a:t>
            </a:r>
            <a:r>
              <a:rPr lang="en-US" b="1" dirty="0" err="1"/>
              <a:t>Elemente</a:t>
            </a:r>
            <a:r>
              <a:rPr lang="en-US" b="1" dirty="0"/>
              <a:t> </a:t>
            </a:r>
            <a:r>
              <a:rPr lang="en-US" b="1" dirty="0" err="1"/>
              <a:t>lexicale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comentariu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: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// comment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comentariu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multiple</a:t>
            </a:r>
            <a:r>
              <a:rPr lang="en-US" dirty="0">
                <a:solidFill>
                  <a:schemeClr val="accent1"/>
                </a:solidFill>
              </a:rPr>
              <a:t>: 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/* comment*/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incheierea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: 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Denumirile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, </a:t>
            </a:r>
            <a:r>
              <a:rPr lang="en-US" dirty="0" err="1"/>
              <a:t>constantelor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modulelor</a:t>
            </a:r>
            <a:r>
              <a:rPr lang="en-US" dirty="0"/>
              <a:t>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caracter</a:t>
            </a:r>
            <a:r>
              <a:rPr lang="en-US" dirty="0"/>
              <a:t> (‘</a:t>
            </a:r>
            <a:r>
              <a:rPr lang="en-US" dirty="0" err="1"/>
              <a:t>a’..’z</a:t>
            </a:r>
            <a:r>
              <a:rPr lang="en-US" dirty="0"/>
              <a:t>’; ‘A’..’Z’)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nu pot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(</a:t>
            </a:r>
            <a:r>
              <a:rPr lang="en-US" dirty="0" err="1"/>
              <a:t>spatiu</a:t>
            </a:r>
            <a:r>
              <a:rPr lang="en-US" dirty="0"/>
              <a:t>, dies, sharp etc.)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rezervate</a:t>
            </a:r>
            <a:r>
              <a:rPr lang="en-US" dirty="0"/>
              <a:t> care </a:t>
            </a:r>
            <a:r>
              <a:rPr lang="en-US" dirty="0" err="1"/>
              <a:t>iarasi</a:t>
            </a:r>
            <a:r>
              <a:rPr lang="en-US" dirty="0"/>
              <a:t> nu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denumiri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: wire, </a:t>
            </a:r>
            <a:r>
              <a:rPr lang="en-US" dirty="0" err="1"/>
              <a:t>reg</a:t>
            </a:r>
            <a:r>
              <a:rPr lang="en-US" dirty="0"/>
              <a:t>, integer, parameter, assign, always, module, begin, end, if, else, case, </a:t>
            </a:r>
            <a:r>
              <a:rPr lang="en-US" dirty="0" err="1"/>
              <a:t>casex</a:t>
            </a:r>
            <a:r>
              <a:rPr lang="en-US" dirty="0"/>
              <a:t> etc.(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vreo</a:t>
            </a:r>
            <a:r>
              <a:rPr lang="en-US" dirty="0"/>
              <a:t> 100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denumiri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: “</a:t>
            </a:r>
            <a:r>
              <a:rPr lang="en-US" dirty="0">
                <a:solidFill>
                  <a:srgbClr val="C00000"/>
                </a:solidFill>
              </a:rPr>
              <a:t>var1</a:t>
            </a:r>
            <a:r>
              <a:rPr lang="en-US" dirty="0"/>
              <a:t>”, “</a:t>
            </a:r>
            <a:r>
              <a:rPr lang="en-US" dirty="0">
                <a:solidFill>
                  <a:srgbClr val="C00000"/>
                </a:solidFill>
              </a:rPr>
              <a:t>var2</a:t>
            </a:r>
            <a:r>
              <a:rPr lang="en-US" dirty="0"/>
              <a:t>”, “</a:t>
            </a:r>
            <a:r>
              <a:rPr lang="en-US" dirty="0">
                <a:solidFill>
                  <a:srgbClr val="C00000"/>
                </a:solidFill>
              </a:rPr>
              <a:t>ABC</a:t>
            </a:r>
            <a:r>
              <a:rPr lang="en-US" dirty="0"/>
              <a:t>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denumiri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: “1var”, “</a:t>
            </a:r>
            <a:r>
              <a:rPr lang="en-US" dirty="0" err="1"/>
              <a:t>var</a:t>
            </a:r>
            <a:r>
              <a:rPr lang="en-US" dirty="0"/>
              <a:t>-wrong”, “</a:t>
            </a:r>
            <a:r>
              <a:rPr lang="en-US" dirty="0" err="1"/>
              <a:t>abc</a:t>
            </a:r>
            <a:r>
              <a:rPr lang="en-US" dirty="0"/>
              <a:t>*”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“case sensitive” – </a:t>
            </a:r>
            <a:r>
              <a:rPr lang="en-US" dirty="0" err="1"/>
              <a:t>adica</a:t>
            </a:r>
            <a:r>
              <a:rPr lang="en-US" dirty="0"/>
              <a:t> se face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6894-2172-4F3E-B1DC-C98651BF0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DFDAAD5F-A3D1-48C1-BB31-699348FA6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82B31D-C17A-4699-9066-F8D0F039328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D53E93-09F9-42CF-846C-FC4F4E457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Elemente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lexicale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4980-FAB7-49F5-94D6-31F476A5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0B83-8CCD-4EFF-AD71-BE8914B2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2. </a:t>
            </a:r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“program” Verilog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/>
              <a:t>Notatii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in </a:t>
            </a:r>
            <a:r>
              <a:rPr lang="en-US" dirty="0" err="1"/>
              <a:t>sintaxa</a:t>
            </a:r>
            <a:r>
              <a:rPr lang="en-US" dirty="0"/>
              <a:t>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intre</a:t>
            </a:r>
            <a:r>
              <a:rPr lang="en-US" dirty="0"/>
              <a:t> ‘&lt;‘ </a:t>
            </a:r>
            <a:r>
              <a:rPr lang="en-US" dirty="0" err="1"/>
              <a:t>si</a:t>
            </a:r>
            <a:r>
              <a:rPr lang="en-US" dirty="0"/>
              <a:t> ‘&gt;’ </a:t>
            </a:r>
            <a:r>
              <a:rPr lang="en-US" dirty="0" err="1"/>
              <a:t>sunt</a:t>
            </a:r>
            <a:r>
              <a:rPr lang="en-US" dirty="0"/>
              <a:t>  </a:t>
            </a:r>
            <a:r>
              <a:rPr lang="en-US" dirty="0" err="1"/>
              <a:t>trecute</a:t>
            </a:r>
            <a:r>
              <a:rPr lang="en-US" dirty="0"/>
              <a:t> </a:t>
            </a:r>
            <a:r>
              <a:rPr lang="en-US" dirty="0" err="1"/>
              <a:t>campuri</a:t>
            </a:r>
            <a:r>
              <a:rPr lang="en-US" dirty="0"/>
              <a:t> </a:t>
            </a:r>
            <a:r>
              <a:rPr lang="en-US" dirty="0" err="1"/>
              <a:t>obligatorii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intre</a:t>
            </a:r>
            <a:r>
              <a:rPr lang="en-US" dirty="0"/>
              <a:t> ‘{‘ </a:t>
            </a:r>
            <a:r>
              <a:rPr lang="en-US" dirty="0" err="1"/>
              <a:t>si</a:t>
            </a:r>
            <a:r>
              <a:rPr lang="en-US" dirty="0"/>
              <a:t> ‘}’ </a:t>
            </a:r>
            <a:r>
              <a:rPr lang="en-US" dirty="0" err="1"/>
              <a:t>sunt</a:t>
            </a:r>
            <a:r>
              <a:rPr lang="en-US" dirty="0"/>
              <a:t>  </a:t>
            </a:r>
            <a:r>
              <a:rPr lang="en-US" dirty="0" err="1"/>
              <a:t>trecute</a:t>
            </a:r>
            <a:r>
              <a:rPr lang="en-US" dirty="0"/>
              <a:t> </a:t>
            </a:r>
            <a:r>
              <a:rPr lang="en-US" dirty="0" err="1"/>
              <a:t>campuri</a:t>
            </a:r>
            <a:r>
              <a:rPr lang="en-US" dirty="0"/>
              <a:t> </a:t>
            </a:r>
            <a:r>
              <a:rPr lang="en-US" dirty="0" err="1"/>
              <a:t>optionale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715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Ex:   </a:t>
            </a:r>
            <a:r>
              <a:rPr lang="en-US" sz="2400" dirty="0">
                <a:solidFill>
                  <a:srgbClr val="C00000"/>
                </a:solidFill>
              </a:rPr>
              <a:t>module </a:t>
            </a:r>
            <a:r>
              <a:rPr lang="en-US" sz="2400" dirty="0" err="1">
                <a:solidFill>
                  <a:srgbClr val="C00000"/>
                </a:solidFill>
              </a:rPr>
              <a:t>first_program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>
                <a:solidFill>
                  <a:srgbClr val="C00000"/>
                </a:solidFill>
              </a:rPr>
              <a:t>initial  $</a:t>
            </a:r>
            <a:r>
              <a:rPr lang="en-US" sz="2400" dirty="0">
                <a:solidFill>
                  <a:srgbClr val="C00000"/>
                </a:solidFill>
              </a:rPr>
              <a:t>display(“Hello World”);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endmodule</a:t>
            </a:r>
            <a:endParaRPr lang="en-US" sz="2400" dirty="0">
              <a:solidFill>
                <a:srgbClr val="C00000"/>
              </a:solidFill>
            </a:endParaRPr>
          </a:p>
          <a:p>
            <a:pPr marL="85725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100" dirty="0"/>
              <a:t>- </a:t>
            </a:r>
            <a:r>
              <a:rPr lang="en-US" sz="2100" dirty="0" err="1"/>
              <a:t>Mesajul</a:t>
            </a:r>
            <a:r>
              <a:rPr lang="en-US" sz="2100" dirty="0"/>
              <a:t> “Hello World” </a:t>
            </a:r>
            <a:r>
              <a:rPr lang="en-US" sz="2100" dirty="0" err="1"/>
              <a:t>este</a:t>
            </a:r>
            <a:r>
              <a:rPr lang="en-US" sz="2100" dirty="0"/>
              <a:t> </a:t>
            </a:r>
            <a:r>
              <a:rPr lang="en-US" sz="2100" dirty="0" err="1"/>
              <a:t>afisat</a:t>
            </a:r>
            <a:r>
              <a:rPr lang="en-US" sz="2100" dirty="0"/>
              <a:t> in </a:t>
            </a:r>
            <a:r>
              <a:rPr lang="en-US" sz="2100" dirty="0" err="1"/>
              <a:t>consola</a:t>
            </a:r>
            <a:r>
              <a:rPr lang="en-US" sz="2100" dirty="0"/>
              <a:t> </a:t>
            </a:r>
            <a:r>
              <a:rPr lang="en-US" sz="2100" dirty="0" err="1"/>
              <a:t>programului</a:t>
            </a:r>
            <a:r>
              <a:rPr lang="en-US" sz="2100" dirty="0"/>
              <a:t> de </a:t>
            </a:r>
            <a:r>
              <a:rPr lang="en-US" sz="2100" dirty="0" err="1"/>
              <a:t>simulare</a:t>
            </a:r>
            <a:r>
              <a:rPr lang="en-US" sz="2100" dirty="0"/>
              <a:t>;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A584C5-DA31-40C9-9553-823E3C5E6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1269" name="Slide Number Placeholder 3">
            <a:extLst>
              <a:ext uri="{FF2B5EF4-FFF2-40B4-BE49-F238E27FC236}">
                <a16:creationId xmlns:a16="http://schemas.microsoft.com/office/drawing/2014/main" id="{75CD16C0-E256-4B1F-BC25-CC117FCA1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585EB-DAED-4F1A-B1A8-782944EABB3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B1D3C6-4644-4146-8697-E097DBC984A1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514600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{directive de </a:t>
                      </a:r>
                      <a:r>
                        <a:rPr lang="en-US" sz="1400" dirty="0" err="1"/>
                        <a:t>compilare</a:t>
                      </a:r>
                      <a:r>
                        <a:rPr lang="en-US" sz="1400" dirty="0"/>
                        <a:t>}   //directive de </a:t>
                      </a:r>
                      <a:r>
                        <a:rPr lang="en-US" sz="1400" dirty="0" err="1"/>
                        <a:t>preprocesare</a:t>
                      </a:r>
                      <a:endParaRPr lang="en-US" sz="14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module &lt;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nume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modul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{#(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lista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parametrilor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)}   //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antetul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programului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{(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lista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argumentelor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semnalelor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intrare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/>
                          </a:solidFill>
                        </a:rPr>
                        <a:t>iesire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)};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declaratii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semnale</a:t>
                      </a:r>
                      <a:r>
                        <a:rPr lang="en-US" sz="1400" dirty="0"/>
                        <a:t> interne;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parametri</a:t>
                      </a:r>
                      <a:r>
                        <a:rPr lang="en-US" sz="1400" baseline="0" dirty="0"/>
                        <a:t> locale</a:t>
                      </a:r>
                      <a:r>
                        <a:rPr lang="en-US" sz="1400" dirty="0"/>
                        <a:t>}  //</a:t>
                      </a:r>
                      <a:r>
                        <a:rPr lang="en-US" sz="1400" dirty="0" err="1"/>
                        <a:t>corpul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programului</a:t>
                      </a:r>
                      <a:endParaRPr lang="en-US" sz="1400" dirty="0"/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corpul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programului</a:t>
                      </a:r>
                      <a:r>
                        <a:rPr lang="en-US" sz="1400" dirty="0"/>
                        <a:t>; </a:t>
                      </a:r>
                      <a:r>
                        <a:rPr lang="en-US" sz="1400" dirty="0" err="1"/>
                        <a:t>instuctiuni</a:t>
                      </a:r>
                      <a:r>
                        <a:rPr lang="en-US" sz="1400" dirty="0"/>
                        <a:t>}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endmodule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802EC-7215-400C-B260-24D99076A376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Structura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FF0000"/>
                          </a:solidFill>
                        </a:rPr>
                        <a:t>programelor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Verilog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97C-1B65-4B3A-B18F-2F3EE86C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1F98-13DB-4A45-895D-92EB9E35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3. Directive de </a:t>
            </a:r>
            <a:r>
              <a:rPr lang="en-US" b="1" dirty="0" err="1"/>
              <a:t>compilare</a:t>
            </a:r>
            <a:endParaRPr 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`include “&lt;</a:t>
            </a:r>
            <a:r>
              <a:rPr lang="en-US" dirty="0" err="1"/>
              <a:t>nume_fisier</a:t>
            </a:r>
            <a:r>
              <a:rPr lang="en-US" dirty="0"/>
              <a:t>&gt;”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copiaza</a:t>
            </a:r>
            <a:r>
              <a:rPr lang="en-US" dirty="0"/>
              <a:t> in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fisiereului</a:t>
            </a:r>
            <a:r>
              <a:rPr lang="en-US" dirty="0"/>
              <a:t> “</a:t>
            </a:r>
            <a:r>
              <a:rPr lang="en-US" dirty="0" err="1"/>
              <a:t>nume_fisier</a:t>
            </a:r>
            <a:r>
              <a:rPr lang="en-US" dirty="0"/>
              <a:t>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Este </a:t>
            </a:r>
            <a:r>
              <a:rPr lang="en-US" dirty="0" err="1"/>
              <a:t>vorba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o </a:t>
            </a:r>
            <a:r>
              <a:rPr lang="en-US" dirty="0" err="1"/>
              <a:t>simpla</a:t>
            </a:r>
            <a:r>
              <a:rPr lang="en-US" dirty="0"/>
              <a:t> </a:t>
            </a:r>
            <a:r>
              <a:rPr lang="en-US" dirty="0" err="1"/>
              <a:t>inserare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`include “address.inc”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`define &lt;string&gt; &lt;</a:t>
            </a:r>
            <a:r>
              <a:rPr lang="en-US" dirty="0" err="1"/>
              <a:t>valoare</a:t>
            </a:r>
            <a:r>
              <a:rPr lang="en-US" dirty="0"/>
              <a:t>&gt;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inclocuieste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de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 in </a:t>
            </a:r>
            <a:r>
              <a:rPr lang="en-US" dirty="0" err="1"/>
              <a:t>campul</a:t>
            </a:r>
            <a:r>
              <a:rPr lang="en-US" dirty="0"/>
              <a:t> de argument &lt;string&gt; cu </a:t>
            </a:r>
            <a:r>
              <a:rPr lang="en-US" dirty="0" err="1"/>
              <a:t>campul</a:t>
            </a:r>
            <a:r>
              <a:rPr lang="en-US" dirty="0"/>
              <a:t> de argument &lt;</a:t>
            </a:r>
            <a:r>
              <a:rPr lang="en-US" dirty="0" err="1"/>
              <a:t>valoare</a:t>
            </a:r>
            <a:r>
              <a:rPr lang="en-US" dirty="0"/>
              <a:t>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err="1"/>
              <a:t>utlizat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constantelor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`define CONST 10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`timescale &lt;</a:t>
            </a:r>
            <a:r>
              <a:rPr lang="en-US" dirty="0" err="1"/>
              <a:t>pasul_de_simulare</a:t>
            </a:r>
            <a:r>
              <a:rPr lang="en-US" dirty="0"/>
              <a:t>&gt; / &lt;</a:t>
            </a:r>
            <a:r>
              <a:rPr lang="en-US" dirty="0" err="1"/>
              <a:t>rezolutie</a:t>
            </a:r>
            <a:r>
              <a:rPr lang="en-US" dirty="0"/>
              <a:t>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 se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simulatorului</a:t>
            </a:r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pasului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rezolutia</a:t>
            </a:r>
            <a:r>
              <a:rPr lang="en-US" dirty="0"/>
              <a:t> de </a:t>
            </a:r>
            <a:r>
              <a:rPr lang="en-US" dirty="0" err="1"/>
              <a:t>simluare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`timescale 1ns/100ps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Observatii</a:t>
            </a:r>
            <a:r>
              <a:rPr lang="en-US" dirty="0"/>
              <a:t>: </a:t>
            </a:r>
          </a:p>
          <a:p>
            <a:pPr lvl="5">
              <a:defRPr/>
            </a:pPr>
            <a:r>
              <a:rPr lang="en-US" dirty="0" err="1"/>
              <a:t>directivele</a:t>
            </a:r>
            <a:r>
              <a:rPr lang="en-US" dirty="0"/>
              <a:t> de </a:t>
            </a:r>
            <a:r>
              <a:rPr lang="en-US" dirty="0" err="1"/>
              <a:t>compilare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urmatire</a:t>
            </a:r>
            <a:r>
              <a:rPr lang="en-US" dirty="0"/>
              <a:t> de “;”</a:t>
            </a:r>
          </a:p>
          <a:p>
            <a:pPr lvl="5">
              <a:defRPr/>
            </a:pPr>
            <a:r>
              <a:rPr lang="en-US" dirty="0" err="1"/>
              <a:t>Pentru</a:t>
            </a:r>
            <a:r>
              <a:rPr lang="en-US" dirty="0"/>
              <a:t> `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backquote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63BA-3F7C-4E0A-9B5E-F937944A5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57656464-C11C-4728-B5F7-F5A9A3D65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E0DA2-A22B-44E7-A932-8187AB0857A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53FFB-2B0E-4F4F-809E-7B23FEA82D26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3. Directive de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compilare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4. </a:t>
                      </a:r>
                      <a:r>
                        <a:rPr lang="en-US" sz="1800" dirty="0" err="1"/>
                        <a:t>Tipuri</a:t>
                      </a:r>
                      <a:r>
                        <a:rPr lang="en-US" sz="1800" baseline="0" dirty="0"/>
                        <a:t> de date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9D3F-36F7-415D-8EDC-BFD02F1A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58AD-EABD-4EA4-B1F9-BE09DBD6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4.1. </a:t>
            </a:r>
            <a:r>
              <a:rPr lang="en-US" b="1" dirty="0" err="1"/>
              <a:t>Tipuri</a:t>
            </a:r>
            <a:r>
              <a:rPr lang="en-US" b="1" dirty="0"/>
              <a:t> de date </a:t>
            </a:r>
            <a:r>
              <a:rPr lang="en-US" b="1" dirty="0" err="1"/>
              <a:t>fizice</a:t>
            </a:r>
            <a:endParaRPr lang="en-US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reg</a:t>
            </a:r>
            <a:endParaRPr lang="en-US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</a:t>
            </a:r>
            <a:r>
              <a:rPr lang="en-US" dirty="0" err="1"/>
              <a:t>reg</a:t>
            </a:r>
            <a:r>
              <a:rPr lang="en-US" dirty="0"/>
              <a:t> &lt;</a:t>
            </a:r>
            <a:r>
              <a:rPr lang="en-US" dirty="0" err="1"/>
              <a:t>nume_variabila</a:t>
            </a:r>
            <a:r>
              <a:rPr lang="en-US" dirty="0"/>
              <a:t>&gt; { = </a:t>
            </a:r>
            <a:r>
              <a:rPr lang="en-US" dirty="0" err="1"/>
              <a:t>valoare_numerica</a:t>
            </a:r>
            <a:r>
              <a:rPr lang="en-US" dirty="0"/>
              <a:t>};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declaratia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(</a:t>
            </a:r>
            <a:r>
              <a:rPr lang="en-US" dirty="0" err="1"/>
              <a:t>semnalelor</a:t>
            </a:r>
            <a:r>
              <a:rPr lang="en-US" dirty="0"/>
              <a:t>) care </a:t>
            </a:r>
            <a:r>
              <a:rPr lang="en-US" dirty="0" err="1"/>
              <a:t>descriu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(</a:t>
            </a:r>
            <a:r>
              <a:rPr lang="en-US" dirty="0" err="1"/>
              <a:t>bistabile</a:t>
            </a:r>
            <a:r>
              <a:rPr lang="en-US" dirty="0"/>
              <a:t>, </a:t>
            </a:r>
            <a:r>
              <a:rPr lang="en-US" dirty="0" err="1"/>
              <a:t>memorii</a:t>
            </a:r>
            <a:r>
              <a:rPr lang="en-US" dirty="0"/>
              <a:t>, </a:t>
            </a:r>
            <a:r>
              <a:rPr lang="en-US" dirty="0" err="1"/>
              <a:t>registri</a:t>
            </a:r>
            <a:r>
              <a:rPr lang="en-US" dirty="0"/>
              <a:t>, automate </a:t>
            </a:r>
            <a:r>
              <a:rPr lang="en-US" dirty="0" err="1"/>
              <a:t>secventiale</a:t>
            </a:r>
            <a:r>
              <a:rPr lang="en-US" dirty="0"/>
              <a:t> finite, etc.)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r1;</a:t>
            </a:r>
            <a:r>
              <a:rPr lang="en-US" dirty="0"/>
              <a:t>//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</a:t>
            </a:r>
            <a:r>
              <a:rPr lang="en-US" dirty="0" err="1"/>
              <a:t>registru</a:t>
            </a:r>
            <a:r>
              <a:rPr lang="en-US" dirty="0"/>
              <a:t> </a:t>
            </a:r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r1 = 0; </a:t>
            </a:r>
            <a:r>
              <a:rPr lang="en-US" dirty="0"/>
              <a:t>//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</a:t>
            </a:r>
            <a:r>
              <a:rPr lang="en-US" dirty="0" err="1"/>
              <a:t>registru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initializarea</a:t>
            </a:r>
            <a:r>
              <a:rPr lang="en-US" dirty="0"/>
              <a:t> </a:t>
            </a:r>
            <a:r>
              <a:rPr lang="en-US" dirty="0" err="1"/>
              <a:t>valorii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wire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wire &lt;</a:t>
            </a:r>
            <a:r>
              <a:rPr lang="en-US" dirty="0" err="1"/>
              <a:t>nume_variabila</a:t>
            </a:r>
            <a:r>
              <a:rPr lang="en-US" dirty="0"/>
              <a:t>&gt; { = </a:t>
            </a:r>
            <a:r>
              <a:rPr lang="en-US" dirty="0" err="1"/>
              <a:t>valoare_numerica</a:t>
            </a:r>
            <a:r>
              <a:rPr lang="en-US" dirty="0"/>
              <a:t>};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un </a:t>
            </a:r>
            <a:r>
              <a:rPr lang="en-US" dirty="0" err="1"/>
              <a:t>semnal</a:t>
            </a:r>
            <a:r>
              <a:rPr lang="en-US" dirty="0"/>
              <a:t> de </a:t>
            </a:r>
            <a:r>
              <a:rPr lang="en-US" dirty="0" err="1"/>
              <a:t>interconectare</a:t>
            </a:r>
            <a:endParaRPr lang="en-US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wire w; </a:t>
            </a:r>
            <a:r>
              <a:rPr lang="en-US" dirty="0"/>
              <a:t>//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fir </a:t>
            </a:r>
            <a:r>
              <a:rPr lang="en-US" dirty="0" err="1"/>
              <a:t>simplu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Variabilele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de tip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wire </a:t>
            </a:r>
            <a:r>
              <a:rPr lang="en-US" dirty="0" err="1"/>
              <a:t>pe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bit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1 logic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0 logic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Z </a:t>
            </a:r>
            <a:r>
              <a:rPr lang="en-US" dirty="0" err="1"/>
              <a:t>inalta</a:t>
            </a:r>
            <a:r>
              <a:rPr lang="en-US" dirty="0"/>
              <a:t> </a:t>
            </a:r>
            <a:r>
              <a:rPr lang="en-US" dirty="0" err="1"/>
              <a:t>impedanta</a:t>
            </a:r>
            <a:endParaRPr lang="en-US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X </a:t>
            </a:r>
            <a:r>
              <a:rPr lang="en-US" dirty="0" err="1"/>
              <a:t>nedefinit</a:t>
            </a: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6050-BFF5-4851-A141-3315982BC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344F80AD-15C1-4EBF-BACD-0C2E7041A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CBCB6-3431-4EE2-AFE7-64FF8C8B364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CFF1CA-0D73-4C3A-AB7A-17EBE44A8596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Tipuri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date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FAB-D848-463F-8ACD-DB36D21D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Limbajul</a:t>
            </a:r>
            <a:r>
              <a:rPr lang="en-US" dirty="0"/>
              <a:t>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BFEE-09D3-4ABE-8CA0-B78FAD16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66800"/>
            <a:ext cx="76200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4. </a:t>
            </a:r>
            <a:r>
              <a:rPr lang="en-US" b="1" dirty="0" err="1"/>
              <a:t>Tipuri</a:t>
            </a:r>
            <a:r>
              <a:rPr lang="en-US" b="1" dirty="0"/>
              <a:t> de date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4.1. </a:t>
            </a:r>
            <a:r>
              <a:rPr lang="en-US" b="1" dirty="0" err="1"/>
              <a:t>Tipuri</a:t>
            </a:r>
            <a:r>
              <a:rPr lang="en-US" b="1" dirty="0"/>
              <a:t> de date </a:t>
            </a:r>
            <a:r>
              <a:rPr lang="en-US" b="1" dirty="0" err="1"/>
              <a:t>fizice</a:t>
            </a:r>
            <a:r>
              <a:rPr lang="en-US" b="1" dirty="0"/>
              <a:t> (</a:t>
            </a:r>
            <a:r>
              <a:rPr lang="en-US" b="1" dirty="0" err="1"/>
              <a:t>continuare</a:t>
            </a:r>
            <a:r>
              <a:rPr lang="en-US" b="1" dirty="0"/>
              <a:t>)</a:t>
            </a: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Se pot </a:t>
            </a:r>
            <a:r>
              <a:rPr lang="en-US" dirty="0" err="1"/>
              <a:t>declara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:</a:t>
            </a:r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[7:0] r2;</a:t>
            </a:r>
            <a:r>
              <a:rPr lang="en-US" dirty="0"/>
              <a:t>//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de tip </a:t>
            </a:r>
            <a:r>
              <a:rPr lang="en-US" dirty="0" err="1"/>
              <a:t>registru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8 </a:t>
            </a:r>
            <a:r>
              <a:rPr lang="en-US" dirty="0" err="1"/>
              <a:t>biti</a:t>
            </a: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>
                <a:solidFill>
                  <a:srgbClr val="C00000"/>
                </a:solidFill>
              </a:rPr>
              <a:t>reg</a:t>
            </a:r>
            <a:r>
              <a:rPr lang="en-US" dirty="0">
                <a:solidFill>
                  <a:srgbClr val="C00000"/>
                </a:solidFill>
              </a:rPr>
              <a:t> [7:0] </a:t>
            </a:r>
            <a:r>
              <a:rPr lang="en-US" dirty="0" err="1">
                <a:solidFill>
                  <a:srgbClr val="C00000"/>
                </a:solidFill>
              </a:rPr>
              <a:t>vect</a:t>
            </a:r>
            <a:r>
              <a:rPr lang="en-US" dirty="0">
                <a:solidFill>
                  <a:srgbClr val="C00000"/>
                </a:solidFill>
              </a:rPr>
              <a:t> [9:0] ;</a:t>
            </a:r>
            <a:r>
              <a:rPr lang="en-US" dirty="0"/>
              <a:t>//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vector de 10 </a:t>
            </a:r>
            <a:r>
              <a:rPr lang="en-US" dirty="0" err="1"/>
              <a:t>elemente</a:t>
            </a:r>
            <a:r>
              <a:rPr lang="en-US" dirty="0"/>
              <a:t>, //</a:t>
            </a:r>
            <a:r>
              <a:rPr lang="en-US" dirty="0" err="1"/>
              <a:t>fiecare</a:t>
            </a:r>
            <a:r>
              <a:rPr lang="en-US" dirty="0"/>
              <a:t> element  </a:t>
            </a:r>
            <a:r>
              <a:rPr lang="en-US" dirty="0" err="1"/>
              <a:t>fiind</a:t>
            </a:r>
            <a:r>
              <a:rPr lang="en-US" dirty="0"/>
              <a:t> un </a:t>
            </a:r>
            <a:r>
              <a:rPr lang="en-US" dirty="0" err="1"/>
              <a:t>registru</a:t>
            </a:r>
            <a:r>
              <a:rPr lang="en-US" dirty="0"/>
              <a:t> de 8 </a:t>
            </a:r>
            <a:r>
              <a:rPr lang="en-US" dirty="0" err="1"/>
              <a:t>biti</a:t>
            </a:r>
            <a:r>
              <a:rPr lang="en-US" dirty="0"/>
              <a:t>;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//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memoriilor</a:t>
            </a: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wire [7:0] mag;</a:t>
            </a:r>
            <a:r>
              <a:rPr lang="en-US" dirty="0"/>
              <a:t>//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magistrale</a:t>
            </a:r>
            <a:r>
              <a:rPr lang="en-US" dirty="0"/>
              <a:t> de </a:t>
            </a:r>
            <a:r>
              <a:rPr lang="en-US" dirty="0" err="1"/>
              <a:t>latimea</a:t>
            </a:r>
            <a:r>
              <a:rPr lang="en-US" dirty="0"/>
              <a:t> 8</a:t>
            </a:r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//se pot </a:t>
            </a:r>
            <a:r>
              <a:rPr lang="en-US" dirty="0" err="1"/>
              <a:t>declara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de tip ‘wire’ </a:t>
            </a:r>
            <a:r>
              <a:rPr lang="en-US" dirty="0" err="1"/>
              <a:t>dar</a:t>
            </a:r>
            <a:r>
              <a:rPr lang="en-US" dirty="0"/>
              <a:t> nu se </a:t>
            </a:r>
            <a:r>
              <a:rPr lang="en-US" dirty="0" err="1"/>
              <a:t>utilizeaza</a:t>
            </a:r>
            <a:r>
              <a:rPr lang="en-US" dirty="0"/>
              <a:t>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: 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err="1"/>
              <a:t>Sintaxa</a:t>
            </a:r>
            <a:r>
              <a:rPr lang="en-US" dirty="0"/>
              <a:t>: &lt;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biti</a:t>
            </a:r>
            <a:r>
              <a:rPr lang="en-US" dirty="0"/>
              <a:t>&gt; ’&lt;</a:t>
            </a:r>
            <a:r>
              <a:rPr lang="en-US" dirty="0" err="1"/>
              <a:t>Baza</a:t>
            </a:r>
            <a:r>
              <a:rPr lang="en-US" dirty="0"/>
              <a:t>  de </a:t>
            </a:r>
            <a:r>
              <a:rPr lang="en-US" dirty="0" err="1"/>
              <a:t>numeratie</a:t>
            </a:r>
            <a:r>
              <a:rPr lang="en-US" dirty="0"/>
              <a:t>&gt;&lt;</a:t>
            </a:r>
            <a:r>
              <a:rPr lang="en-US" dirty="0" err="1"/>
              <a:t>valoare</a:t>
            </a:r>
            <a:r>
              <a:rPr lang="en-US" dirty="0"/>
              <a:t>&gt;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/>
              <a:t>Ex: </a:t>
            </a:r>
            <a:r>
              <a:rPr lang="en-US" dirty="0">
                <a:solidFill>
                  <a:srgbClr val="C00000"/>
                </a:solidFill>
              </a:rPr>
              <a:t> 4’b0101 </a:t>
            </a:r>
            <a:r>
              <a:rPr lang="en-US" dirty="0"/>
              <a:t>//o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4 </a:t>
            </a:r>
            <a:r>
              <a:rPr lang="en-US" dirty="0" err="1"/>
              <a:t>biti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binara</a:t>
            </a: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4’d5         </a:t>
            </a:r>
            <a:r>
              <a:rPr lang="en-US" dirty="0"/>
              <a:t>//o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4 </a:t>
            </a:r>
            <a:r>
              <a:rPr lang="en-US" dirty="0" err="1"/>
              <a:t>biti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decimal</a:t>
            </a:r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   </a:t>
            </a:r>
            <a:r>
              <a:rPr lang="en-US" dirty="0">
                <a:solidFill>
                  <a:srgbClr val="C00000"/>
                </a:solidFill>
              </a:rPr>
              <a:t>8’h77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    //o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 8 </a:t>
            </a:r>
            <a:r>
              <a:rPr lang="en-US" dirty="0" err="1"/>
              <a:t>biti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hexadecimal</a:t>
            </a:r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3716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A0ABE-5390-4C79-8215-2D314F728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Suport Proiect SD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26DE5866-8C3D-434C-80E6-C5F40C5AA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4EF6E7-0FD0-4CD8-B394-CF35A289494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30BBD-B6A9-4495-9129-B17601E71569}"/>
              </a:ext>
            </a:extLst>
          </p:cNvPr>
          <p:cNvGraphicFramePr>
            <a:graphicFrameLocks noGrp="1"/>
          </p:cNvGraphicFramePr>
          <p:nvPr/>
        </p:nvGraphicFramePr>
        <p:xfrm>
          <a:off x="0" y="6350"/>
          <a:ext cx="1524000" cy="68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67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</a:t>
                      </a: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1. </a:t>
                      </a:r>
                      <a:r>
                        <a:rPr lang="en-US" sz="1800" dirty="0" err="1"/>
                        <a:t>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lexicale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2. </a:t>
                      </a:r>
                      <a:r>
                        <a:rPr lang="en-US" sz="1800" dirty="0" err="1"/>
                        <a:t>Structura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programelor</a:t>
                      </a:r>
                      <a:r>
                        <a:rPr lang="en-US" sz="1800" baseline="0" dirty="0"/>
                        <a:t> Verilog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3. Directive de </a:t>
                      </a:r>
                      <a:r>
                        <a:rPr lang="en-US" sz="1800" dirty="0" err="1"/>
                        <a:t>compilare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Tipuri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 de date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5.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Atribuiri</a:t>
                      </a:r>
                      <a:r>
                        <a:rPr lang="en-US" sz="1800" baseline="0" dirty="0"/>
                        <a:t> de </a:t>
                      </a:r>
                      <a:r>
                        <a:rPr lang="en-US" sz="1800" baseline="0" dirty="0" err="1"/>
                        <a:t>valori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6. </a:t>
                      </a:r>
                      <a:r>
                        <a:rPr lang="en-US" sz="1800" dirty="0" err="1"/>
                        <a:t>Declaratia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325">
                <a:tc>
                  <a:txBody>
                    <a:bodyPr/>
                    <a:lstStyle/>
                    <a:p>
                      <a:r>
                        <a:rPr lang="en-US" sz="1800" dirty="0"/>
                        <a:t>7. </a:t>
                      </a:r>
                      <a:r>
                        <a:rPr lang="en-US" sz="1800" dirty="0" err="1"/>
                        <a:t>Apelarea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modulelor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6179">
                <a:tc>
                  <a:txBody>
                    <a:bodyPr/>
                    <a:lstStyle/>
                    <a:p>
                      <a:r>
                        <a:rPr lang="en-US" sz="1800" dirty="0"/>
                        <a:t>8. </a:t>
                      </a:r>
                      <a:r>
                        <a:rPr lang="en-US" sz="1800" dirty="0" err="1"/>
                        <a:t>Instructiuni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ramificare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670">
                <a:tc>
                  <a:txBody>
                    <a:bodyPr/>
                    <a:lstStyle/>
                    <a:p>
                      <a:r>
                        <a:rPr lang="en-US" sz="1800" dirty="0"/>
                        <a:t>9. </a:t>
                      </a:r>
                      <a:r>
                        <a:rPr lang="en-US" sz="1800" dirty="0" err="1"/>
                        <a:t>Operatori</a:t>
                      </a:r>
                      <a:endParaRPr lang="en-US" sz="1800" dirty="0"/>
                    </a:p>
                  </a:txBody>
                  <a:tcPr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2B7EAA7728A4FA80A5CCAFE8D7EAF" ma:contentTypeVersion="7" ma:contentTypeDescription="Create a new document." ma:contentTypeScope="" ma:versionID="2ab94a365bfa1994e0a3cd7f58b52e47">
  <xsd:schema xmlns:xsd="http://www.w3.org/2001/XMLSchema" xmlns:xs="http://www.w3.org/2001/XMLSchema" xmlns:p="http://schemas.microsoft.com/office/2006/metadata/properties" xmlns:ns2="9557458c-24b5-4c97-84ed-4c402655f54f" targetNamespace="http://schemas.microsoft.com/office/2006/metadata/properties" ma:root="true" ma:fieldsID="a83dc7f03c39a516932053d26ea7174c" ns2:_="">
    <xsd:import namespace="9557458c-24b5-4c97-84ed-4c402655f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7458c-24b5-4c97-84ed-4c402655f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AE6F15-DF5F-4687-BAD0-9BEB52AD8D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BF04C2-720F-4312-8D3B-9DB4E68FD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7458c-24b5-4c97-84ed-4c402655f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3538</Words>
  <Application>Microsoft Office PowerPoint</Application>
  <PresentationFormat>On-screen Show (4:3)</PresentationFormat>
  <Paragraphs>596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Limbajul de descriere harware Verilog</vt:lpstr>
      <vt:lpstr>Metodele de proiectare a circuitelor digitale</vt:lpstr>
      <vt:lpstr>Trecutul, prezentul si viitorul limbajelor HDL</vt:lpstr>
      <vt:lpstr>Trecutul, prezentul si viitorul limbajelor HDL (2)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  <vt:lpstr>Limbajul Verilog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Limbajul de descriere harware Verilog</dc:title>
  <dc:creator>Botee</dc:creator>
  <cp:lastModifiedBy>Botond Kirei</cp:lastModifiedBy>
  <cp:revision>74</cp:revision>
  <dcterms:created xsi:type="dcterms:W3CDTF">2011-02-20T11:33:51Z</dcterms:created>
  <dcterms:modified xsi:type="dcterms:W3CDTF">2021-10-11T14:15:41Z</dcterms:modified>
</cp:coreProperties>
</file>