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1" r:id="rId5"/>
    <p:sldId id="260" r:id="rId6"/>
    <p:sldId id="262" r:id="rId7"/>
    <p:sldId id="264" r:id="rId8"/>
    <p:sldId id="265" r:id="rId9"/>
    <p:sldId id="263" r:id="rId10"/>
    <p:sldId id="266" r:id="rId11"/>
    <p:sldId id="268" r:id="rId12"/>
    <p:sldId id="269" r:id="rId13"/>
    <p:sldId id="26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33933-582C-4547-A923-F7A6644B469A}"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7511C-90EF-4544-ADB5-75AD36F31CA8}" type="slidenum">
              <a:rPr lang="en-US" smtClean="0"/>
              <a:t>‹#›</a:t>
            </a:fld>
            <a:endParaRPr lang="en-US"/>
          </a:p>
        </p:txBody>
      </p:sp>
    </p:spTree>
    <p:extLst>
      <p:ext uri="{BB962C8B-B14F-4D97-AF65-F5344CB8AC3E}">
        <p14:creationId xmlns:p14="http://schemas.microsoft.com/office/powerpoint/2010/main" val="137350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E7511C-90EF-4544-ADB5-75AD36F31CA8}" type="slidenum">
              <a:rPr lang="en-US" smtClean="0"/>
              <a:t>14</a:t>
            </a:fld>
            <a:endParaRPr lang="en-US"/>
          </a:p>
        </p:txBody>
      </p:sp>
    </p:spTree>
    <p:extLst>
      <p:ext uri="{BB962C8B-B14F-4D97-AF65-F5344CB8AC3E}">
        <p14:creationId xmlns:p14="http://schemas.microsoft.com/office/powerpoint/2010/main" val="13488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2C9BC-D7DE-4DC6-B711-5D40A840DAEA}" type="datetimeFigureOut">
              <a:rPr lang="en-US" smtClean="0"/>
              <a:t>1/12/2020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27D9C7-5257-45E0-A5EC-C7DA6437997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25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C9BC-D7DE-4DC6-B711-5D40A840DAE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D9C7-5257-45E0-A5EC-C7DA6437997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45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C9BC-D7DE-4DC6-B711-5D40A840DAE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D9C7-5257-45E0-A5EC-C7DA6437997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9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C9BC-D7DE-4DC6-B711-5D40A840DAE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D9C7-5257-45E0-A5EC-C7DA6437997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73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2C9BC-D7DE-4DC6-B711-5D40A840DAEA}"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7D9C7-5257-45E0-A5EC-C7DA6437997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593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2C9BC-D7DE-4DC6-B711-5D40A840DAEA}"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D9C7-5257-45E0-A5EC-C7DA6437997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30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2C9BC-D7DE-4DC6-B711-5D40A840DAEA}"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7D9C7-5257-45E0-A5EC-C7DA6437997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03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2C9BC-D7DE-4DC6-B711-5D40A840DAEA}"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7D9C7-5257-45E0-A5EC-C7DA6437997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324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2C9BC-D7DE-4DC6-B711-5D40A840DAEA}"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7D9C7-5257-45E0-A5EC-C7DA64379974}" type="slidenum">
              <a:rPr lang="en-US" smtClean="0"/>
              <a:t>‹#›</a:t>
            </a:fld>
            <a:endParaRPr lang="en-US"/>
          </a:p>
        </p:txBody>
      </p:sp>
    </p:spTree>
    <p:extLst>
      <p:ext uri="{BB962C8B-B14F-4D97-AF65-F5344CB8AC3E}">
        <p14:creationId xmlns:p14="http://schemas.microsoft.com/office/powerpoint/2010/main" val="28192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2C9BC-D7DE-4DC6-B711-5D40A840DAEA}"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7D9C7-5257-45E0-A5EC-C7DA6437997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284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712C9BC-D7DE-4DC6-B711-5D40A840DAEA}" type="datetimeFigureOut">
              <a:rPr lang="en-US" smtClean="0"/>
              <a:t>1/12/2020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27D9C7-5257-45E0-A5EC-C7DA6437997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85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12C9BC-D7DE-4DC6-B711-5D40A840DAEA}" type="datetimeFigureOut">
              <a:rPr lang="en-US" smtClean="0"/>
              <a:t>1/12/2020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27D9C7-5257-45E0-A5EC-C7DA6437997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14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xeltek.com/resources/technical-articles/memory-device-types/introduction-to-programmable-ic-memory-types/" TargetMode="External"/><Relationship Id="rId7" Type="http://schemas.openxmlformats.org/officeDocument/2006/relationships/hyperlink" Target="https://www.eng.uwo.ca/people/wwang/ece616a/616_extra/notes_web/1_dintro.pdf" TargetMode="External"/><Relationship Id="rId2" Type="http://schemas.openxmlformats.org/officeDocument/2006/relationships/hyperlink" Target="https://faculty.kfupm.edu.sa/COE/mayez/ps-coe202/core/Lesson6_1.pdf" TargetMode="External"/><Relationship Id="rId1" Type="http://schemas.openxmlformats.org/officeDocument/2006/relationships/slideLayout" Target="../slideLayouts/slideLayout2.xml"/><Relationship Id="rId6" Type="http://schemas.openxmlformats.org/officeDocument/2006/relationships/hyperlink" Target="https://inahza.files.wordpress.com/2012/03/4-ic-design-methodology-student.pdf" TargetMode="External"/><Relationship Id="rId5" Type="http://schemas.openxmlformats.org/officeDocument/2006/relationships/hyperlink" Target="https://en.wikipedia.org/wiki/Gate_array" TargetMode="External"/><Relationship Id="rId4" Type="http://schemas.openxmlformats.org/officeDocument/2006/relationships/hyperlink" Target="https://en.wikipedia.org/wiki/Microcontroller" TargetMode="Externa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D94B-5E3E-4318-89E6-B61C6485710B}"/>
              </a:ext>
            </a:extLst>
          </p:cNvPr>
          <p:cNvSpPr>
            <a:spLocks noGrp="1"/>
          </p:cNvSpPr>
          <p:nvPr>
            <p:ph type="title"/>
          </p:nvPr>
        </p:nvSpPr>
        <p:spPr>
          <a:xfrm>
            <a:off x="1900849" y="3013435"/>
            <a:ext cx="9603275" cy="1049235"/>
          </a:xfrm>
        </p:spPr>
        <p:txBody>
          <a:bodyPr>
            <a:normAutofit fontScale="90000"/>
          </a:bodyPr>
          <a:lstStyle/>
          <a:p>
            <a:r>
              <a:rPr lang="ro-RO" i="1" u="sng" dirty="0"/>
              <a:t>Stiluri de proiectare a sistemelor digitale integrate</a:t>
            </a:r>
            <a:br>
              <a:rPr lang="en-US" dirty="0"/>
            </a:br>
            <a:endParaRPr lang="en-US" dirty="0"/>
          </a:p>
        </p:txBody>
      </p:sp>
      <p:pic>
        <p:nvPicPr>
          <p:cNvPr id="1026" name="Picture 1" descr="Sigla_UTCN">
            <a:extLst>
              <a:ext uri="{FF2B5EF4-FFF2-40B4-BE49-F238E27FC236}">
                <a16:creationId xmlns:a16="http://schemas.microsoft.com/office/drawing/2014/main" id="{78D05E9C-D868-455E-9486-2168208DA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064" y="-124629"/>
            <a:ext cx="2376488" cy="1689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0CF4FB2-3C6D-4802-B7FE-587EE8E17FD4}"/>
              </a:ext>
            </a:extLst>
          </p:cNvPr>
          <p:cNvSpPr/>
          <p:nvPr/>
        </p:nvSpPr>
        <p:spPr>
          <a:xfrm>
            <a:off x="3346629" y="250728"/>
            <a:ext cx="6095999" cy="423834"/>
          </a:xfrm>
          <a:prstGeom prst="rect">
            <a:avLst/>
          </a:prstGeom>
        </p:spPr>
        <p:txBody>
          <a:bodyPr wrap="square">
            <a:spAutoFit/>
          </a:bodyPr>
          <a:lstStyle/>
          <a:p>
            <a:pPr algn="ctr">
              <a:lnSpc>
                <a:spcPct val="115000"/>
              </a:lnSpc>
              <a:spcAft>
                <a:spcPts val="1000"/>
              </a:spcAft>
            </a:pPr>
            <a:r>
              <a:rPr lang="ro-RO" sz="2000" b="1" dirty="0">
                <a:latin typeface="Times New Roman" panose="02020603050405020304" pitchFamily="18" charset="0"/>
                <a:ea typeface="Calibri" panose="020F0502020204030204" pitchFamily="34" charset="0"/>
                <a:cs typeface="Times New Roman" panose="02020603050405020304" pitchFamily="18" charset="0"/>
              </a:rPr>
              <a:t>Proiectarea sistemelor digitale cu instructiuni HDL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ADFD819F-5B97-449E-9A4A-5D7AAB6C716F}"/>
              </a:ext>
            </a:extLst>
          </p:cNvPr>
          <p:cNvSpPr/>
          <p:nvPr/>
        </p:nvSpPr>
        <p:spPr>
          <a:xfrm>
            <a:off x="5850194" y="5147921"/>
            <a:ext cx="6096000" cy="956993"/>
          </a:xfrm>
          <a:prstGeom prst="rect">
            <a:avLst/>
          </a:prstGeom>
        </p:spPr>
        <p:txBody>
          <a:bodyPr>
            <a:spAutoFit/>
          </a:bodyPr>
          <a:lstStyle/>
          <a:p>
            <a:pPr algn="r">
              <a:lnSpc>
                <a:spcPct val="115000"/>
              </a:lnSpc>
            </a:pPr>
            <a:r>
              <a:rPr lang="ro-RO" sz="3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pPr>
            <a:r>
              <a:rPr lang="ro-RO" b="1" dirty="0">
                <a:latin typeface="Times New Roman" panose="02020603050405020304" pitchFamily="18" charset="0"/>
                <a:ea typeface="Calibri" panose="020F0502020204030204" pitchFamily="34" charset="0"/>
                <a:cs typeface="Times New Roman" panose="02020603050405020304" pitchFamily="18" charset="0"/>
              </a:rPr>
              <a:t>Student: </a:t>
            </a:r>
            <a:r>
              <a:rPr lang="ro-RO" dirty="0">
                <a:latin typeface="Times New Roman" panose="02020603050405020304" pitchFamily="18" charset="0"/>
                <a:ea typeface="Calibri" panose="020F0502020204030204" pitchFamily="34" charset="0"/>
                <a:cs typeface="Times New Roman" panose="02020603050405020304" pitchFamily="18" charset="0"/>
              </a:rPr>
              <a:t>Tripon (Borzan) Camelia-Maria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F86F58B-EB72-4818-8F07-E81EBCA9089F}"/>
              </a:ext>
            </a:extLst>
          </p:cNvPr>
          <p:cNvSpPr/>
          <p:nvPr/>
        </p:nvSpPr>
        <p:spPr>
          <a:xfrm>
            <a:off x="5706159" y="1369129"/>
            <a:ext cx="1133644" cy="390684"/>
          </a:xfrm>
          <a:prstGeom prst="rect">
            <a:avLst/>
          </a:prstGeom>
        </p:spPr>
        <p:txBody>
          <a:bodyPr wrap="none">
            <a:spAutoFit/>
          </a:bodyPr>
          <a:lstStyle/>
          <a:p>
            <a:pPr algn="ctr">
              <a:lnSpc>
                <a:spcPct val="115000"/>
              </a:lnSpc>
              <a:spcAft>
                <a:spcPts val="1000"/>
              </a:spcAft>
            </a:pPr>
            <a:r>
              <a:rPr lang="ro-RO" i="1" u="sng" dirty="0">
                <a:latin typeface="Times New Roman" panose="02020603050405020304" pitchFamily="18" charset="0"/>
                <a:ea typeface="Calibri" panose="020F0502020204030204" pitchFamily="34" charset="0"/>
                <a:cs typeface="Times New Roman" panose="02020603050405020304" pitchFamily="18" charset="0"/>
              </a:rPr>
              <a:t>PROIECT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108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D936-E1BF-4F2D-91B0-D4044583E23F}"/>
              </a:ext>
            </a:extLst>
          </p:cNvPr>
          <p:cNvSpPr>
            <a:spLocks noGrp="1"/>
          </p:cNvSpPr>
          <p:nvPr>
            <p:ph type="title"/>
          </p:nvPr>
        </p:nvSpPr>
        <p:spPr/>
        <p:txBody>
          <a:bodyPr/>
          <a:lstStyle/>
          <a:p>
            <a:r>
              <a:rPr lang="ro-RO" b="1" dirty="0"/>
              <a:t>1.5.3.1 Programable IC</a:t>
            </a:r>
            <a:br>
              <a:rPr lang="en-US" dirty="0"/>
            </a:br>
            <a:endParaRPr lang="en-US" dirty="0"/>
          </a:p>
        </p:txBody>
      </p:sp>
      <p:sp>
        <p:nvSpPr>
          <p:cNvPr id="3" name="Content Placeholder 2">
            <a:extLst>
              <a:ext uri="{FF2B5EF4-FFF2-40B4-BE49-F238E27FC236}">
                <a16:creationId xmlns:a16="http://schemas.microsoft.com/office/drawing/2014/main" id="{AFCDF8DF-B56C-4FD5-9538-2A75668EFE7A}"/>
              </a:ext>
            </a:extLst>
          </p:cNvPr>
          <p:cNvSpPr>
            <a:spLocks noGrp="1"/>
          </p:cNvSpPr>
          <p:nvPr>
            <p:ph idx="1"/>
          </p:nvPr>
        </p:nvSpPr>
        <p:spPr>
          <a:xfrm>
            <a:off x="0" y="2175935"/>
            <a:ext cx="2499402" cy="3450613"/>
          </a:xfrm>
        </p:spPr>
        <p:txBody>
          <a:bodyPr>
            <a:normAutofit/>
          </a:bodyPr>
          <a:lstStyle/>
          <a:p>
            <a:r>
              <a:rPr lang="ro-RO" sz="1800" b="1" dirty="0">
                <a:latin typeface="Times New Roman" panose="02020603050405020304" pitchFamily="18" charset="0"/>
                <a:cs typeface="Times New Roman" panose="02020603050405020304" pitchFamily="18" charset="0"/>
              </a:rPr>
              <a:t>1.5.3.1 .1 PLD</a:t>
            </a:r>
            <a:endParaRPr lang="en-US" sz="1800" dirty="0">
              <a:latin typeface="Times New Roman" panose="02020603050405020304" pitchFamily="18" charset="0"/>
              <a:cs typeface="Times New Roman" panose="02020603050405020304" pitchFamily="18" charset="0"/>
            </a:endParaRPr>
          </a:p>
          <a:p>
            <a:pPr marL="0" indent="0">
              <a:buNone/>
            </a:pPr>
            <a:r>
              <a:rPr lang="ro-RO" sz="1800" dirty="0">
                <a:latin typeface="Times New Roman" panose="02020603050405020304" pitchFamily="18" charset="0"/>
                <a:cs typeface="Times New Roman" panose="02020603050405020304" pitchFamily="18" charset="0"/>
              </a:rPr>
              <a:t>Un dispozitiv logic programabil (PLD) este o componentă electronică folosită pentru a construi circuite digitale reconfigurabile. </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76270CC9-C180-4A42-BFD5-2C15D8DC65C6}"/>
              </a:ext>
            </a:extLst>
          </p:cNvPr>
          <p:cNvSpPr/>
          <p:nvPr/>
        </p:nvSpPr>
        <p:spPr>
          <a:xfrm>
            <a:off x="2641382" y="2236511"/>
            <a:ext cx="3048000" cy="2939074"/>
          </a:xfrm>
          <a:prstGeom prst="rect">
            <a:avLst/>
          </a:prstGeom>
        </p:spPr>
        <p:txBody>
          <a:bodyPr wrap="square">
            <a:spAutoFit/>
          </a:bodyPr>
          <a:lstStyle/>
          <a:p>
            <a:pPr indent="457200" algn="just">
              <a:lnSpc>
                <a:spcPct val="115000"/>
              </a:lnSpc>
            </a:pPr>
            <a:r>
              <a:rPr lang="ro-RO" b="1" dirty="0">
                <a:latin typeface="Times New Roman" panose="02020603050405020304" pitchFamily="18" charset="0"/>
                <a:ea typeface="Calibri" panose="020F0502020204030204" pitchFamily="34" charset="0"/>
                <a:cs typeface="Times New Roman" panose="02020603050405020304" pitchFamily="18" charset="0"/>
              </a:rPr>
              <a:t>1.5.3.1.2 FPGA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Un array gate-programmable câmp (FPGA) este un circuit integrat conceput pentru a fi configurat de către un client sau un proiectant după fabricare - de aici termenul „programabil pe câmp”.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C163F5F-F5C9-4CB8-ABE0-99916A1B8A97}"/>
              </a:ext>
            </a:extLst>
          </p:cNvPr>
          <p:cNvSpPr/>
          <p:nvPr/>
        </p:nvSpPr>
        <p:spPr>
          <a:xfrm>
            <a:off x="6096000" y="2311154"/>
            <a:ext cx="2499402" cy="1918282"/>
          </a:xfrm>
          <a:prstGeom prst="rect">
            <a:avLst/>
          </a:prstGeom>
        </p:spPr>
        <p:txBody>
          <a:bodyPr wrap="none">
            <a:spAutoFit/>
          </a:bodyPr>
          <a:lstStyle/>
          <a:p>
            <a:pPr indent="457200" algn="just">
              <a:lnSpc>
                <a:spcPct val="115000"/>
              </a:lnSpc>
            </a:pPr>
            <a:r>
              <a:rPr lang="ro-RO" b="1" dirty="0">
                <a:latin typeface="Times New Roman" panose="02020603050405020304" pitchFamily="18" charset="0"/>
                <a:ea typeface="Calibri" panose="020F0502020204030204" pitchFamily="34" charset="0"/>
                <a:cs typeface="Times New Roman" panose="02020603050405020304" pitchFamily="18" charset="0"/>
              </a:rPr>
              <a:t>1.5.3.1.3 Memories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eriod"/>
            </a:pPr>
            <a:r>
              <a:rPr lang="ro-RO" dirty="0">
                <a:latin typeface="Times New Roman" panose="02020603050405020304" pitchFamily="18" charset="0"/>
                <a:cs typeface="Times New Roman" panose="02020603050405020304" pitchFamily="18" charset="0"/>
              </a:rPr>
              <a:t>Memoria EPROM </a:t>
            </a:r>
            <a:endParaRPr lang="en-US" dirty="0">
              <a:latin typeface="Times New Roman" panose="02020603050405020304" pitchFamily="18" charset="0"/>
              <a:cs typeface="Times New Roman" panose="02020603050405020304" pitchFamily="18" charset="0"/>
            </a:endParaRPr>
          </a:p>
          <a:p>
            <a:pPr marL="342900" indent="-342900" algn="just">
              <a:lnSpc>
                <a:spcPct val="115000"/>
              </a:lnSpc>
              <a:buAutoNum type="arabicPeriod"/>
            </a:pPr>
            <a:r>
              <a:rPr lang="ro-RO" dirty="0">
                <a:latin typeface="Times New Roman" panose="02020603050405020304" pitchFamily="18" charset="0"/>
                <a:cs typeface="Times New Roman" panose="02020603050405020304" pitchFamily="18" charset="0"/>
              </a:rPr>
              <a:t>Memoria EEPROM</a:t>
            </a:r>
            <a:endParaRPr lang="en-US" dirty="0">
              <a:latin typeface="Times New Roman" panose="02020603050405020304" pitchFamily="18" charset="0"/>
              <a:cs typeface="Times New Roman" panose="02020603050405020304" pitchFamily="18" charset="0"/>
            </a:endParaRPr>
          </a:p>
          <a:p>
            <a:pPr marL="342900" indent="-342900" algn="just">
              <a:lnSpc>
                <a:spcPct val="115000"/>
              </a:lnSpc>
              <a:buFontTx/>
              <a:buAutoNum type="arabicPeriod"/>
            </a:pPr>
            <a:r>
              <a:rPr lang="ro-RO" dirty="0">
                <a:latin typeface="Times New Roman" panose="02020603050405020304" pitchFamily="18" charset="0"/>
                <a:cs typeface="Times New Roman" panose="02020603050405020304" pitchFamily="18" charset="0"/>
              </a:rPr>
              <a:t>Memoria OTP</a:t>
            </a:r>
            <a:endParaRPr lang="en-US" dirty="0">
              <a:latin typeface="Times New Roman" panose="02020603050405020304" pitchFamily="18" charset="0"/>
              <a:cs typeface="Times New Roman" panose="02020603050405020304" pitchFamily="18" charset="0"/>
            </a:endParaRPr>
          </a:p>
          <a:p>
            <a:pPr marL="342900" indent="-342900" algn="just">
              <a:lnSpc>
                <a:spcPct val="115000"/>
              </a:lnSpc>
              <a:buFontTx/>
              <a:buAutoNum type="arabicPeriod"/>
            </a:pPr>
            <a:r>
              <a:rPr lang="ro-RO" dirty="0">
                <a:latin typeface="Times New Roman" panose="02020603050405020304" pitchFamily="18" charset="0"/>
                <a:cs typeface="Times New Roman" panose="02020603050405020304" pitchFamily="18" charset="0"/>
              </a:rPr>
              <a:t>Memoria FLESH</a:t>
            </a:r>
            <a:endParaRPr lang="en-US" dirty="0">
              <a:latin typeface="Times New Roman" panose="02020603050405020304" pitchFamily="18" charset="0"/>
              <a:cs typeface="Times New Roman" panose="02020603050405020304" pitchFamily="18" charset="0"/>
            </a:endParaRPr>
          </a:p>
          <a:p>
            <a:pPr marL="342900" indent="-342900" algn="just">
              <a:lnSpc>
                <a:spcPct val="115000"/>
              </a:lnSpc>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FE6F200-7054-4625-AADA-5E1F606A122D}"/>
              </a:ext>
            </a:extLst>
          </p:cNvPr>
          <p:cNvSpPr/>
          <p:nvPr/>
        </p:nvSpPr>
        <p:spPr>
          <a:xfrm>
            <a:off x="8595402" y="2190255"/>
            <a:ext cx="3596598" cy="3180871"/>
          </a:xfrm>
          <a:prstGeom prst="rect">
            <a:avLst/>
          </a:prstGeom>
        </p:spPr>
        <p:txBody>
          <a:bodyPr wrap="square">
            <a:spAutoFit/>
          </a:bodyPr>
          <a:lstStyle/>
          <a:p>
            <a:pPr indent="457200" algn="just">
              <a:lnSpc>
                <a:spcPct val="115000"/>
              </a:lnSpc>
            </a:pPr>
            <a:r>
              <a:rPr lang="ro-RO" b="1" dirty="0">
                <a:latin typeface="Times New Roman" panose="02020603050405020304" pitchFamily="18" charset="0"/>
                <a:ea typeface="Calibri" panose="020F0502020204030204" pitchFamily="34" charset="0"/>
                <a:cs typeface="Times New Roman" panose="02020603050405020304" pitchFamily="18" charset="0"/>
              </a:rPr>
              <a:t>1.5.3.1.4 MCU</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ro-RO" dirty="0">
                <a:latin typeface="Times New Roman" panose="02020603050405020304" pitchFamily="18" charset="0"/>
                <a:ea typeface="Calibri" panose="020F0502020204030204" pitchFamily="34" charset="0"/>
              </a:rPr>
              <a:t>Un microcontroler (MCU pentru unitatea de microcontroler) este un mic computer de pe un singur circuit integrat de oxid de metal-semiconductor (MOS). În terminologia modernă, este similar cu un sistem pe un cip (SoC), dar mai puțin sofisticat decât; un SoC poate include un microcontroler ca una dintre componentele sale. </a:t>
            </a:r>
            <a:endParaRPr lang="en-US" dirty="0"/>
          </a:p>
        </p:txBody>
      </p:sp>
      <p:cxnSp>
        <p:nvCxnSpPr>
          <p:cNvPr id="8" name="Straight Arrow Connector 7">
            <a:extLst>
              <a:ext uri="{FF2B5EF4-FFF2-40B4-BE49-F238E27FC236}">
                <a16:creationId xmlns:a16="http://schemas.microsoft.com/office/drawing/2014/main" id="{CBD94DE0-4DF2-4C4B-ACE9-2AA0F8799522}"/>
              </a:ext>
            </a:extLst>
          </p:cNvPr>
          <p:cNvCxnSpPr/>
          <p:nvPr/>
        </p:nvCxnSpPr>
        <p:spPr>
          <a:xfrm flipH="1">
            <a:off x="1249701" y="1329136"/>
            <a:ext cx="1249701" cy="73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0884F1-C043-446C-80F7-3169C79646AE}"/>
              </a:ext>
            </a:extLst>
          </p:cNvPr>
          <p:cNvCxnSpPr/>
          <p:nvPr/>
        </p:nvCxnSpPr>
        <p:spPr>
          <a:xfrm>
            <a:off x="3460652" y="1329136"/>
            <a:ext cx="309490" cy="86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0F1B097-8141-4379-B04A-FDF7A6FA9434}"/>
              </a:ext>
            </a:extLst>
          </p:cNvPr>
          <p:cNvCxnSpPr/>
          <p:nvPr/>
        </p:nvCxnSpPr>
        <p:spPr>
          <a:xfrm>
            <a:off x="5233182" y="1329136"/>
            <a:ext cx="1754465" cy="90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9B2A2A-D9CD-4143-9DEC-567D4B2138A3}"/>
              </a:ext>
            </a:extLst>
          </p:cNvPr>
          <p:cNvCxnSpPr/>
          <p:nvPr/>
        </p:nvCxnSpPr>
        <p:spPr>
          <a:xfrm>
            <a:off x="6676162" y="1329136"/>
            <a:ext cx="2580380" cy="86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81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A010-6539-47D2-BA4F-348938FE1127}"/>
              </a:ext>
            </a:extLst>
          </p:cNvPr>
          <p:cNvSpPr>
            <a:spLocks noGrp="1"/>
          </p:cNvSpPr>
          <p:nvPr>
            <p:ph type="title"/>
          </p:nvPr>
        </p:nvSpPr>
        <p:spPr/>
        <p:txBody>
          <a:bodyPr/>
          <a:lstStyle/>
          <a:p>
            <a:r>
              <a:rPr lang="ro-RO" b="1" dirty="0"/>
              <a:t>1.5.3.2 SEMI CUSTOM IC</a:t>
            </a:r>
            <a:endParaRPr lang="en-US" dirty="0"/>
          </a:p>
        </p:txBody>
      </p:sp>
      <p:sp>
        <p:nvSpPr>
          <p:cNvPr id="3" name="Content Placeholder 2">
            <a:extLst>
              <a:ext uri="{FF2B5EF4-FFF2-40B4-BE49-F238E27FC236}">
                <a16:creationId xmlns:a16="http://schemas.microsoft.com/office/drawing/2014/main" id="{0201C03D-0737-44DB-B8A8-41164EF0DBB1}"/>
              </a:ext>
            </a:extLst>
          </p:cNvPr>
          <p:cNvSpPr>
            <a:spLocks noGrp="1"/>
          </p:cNvSpPr>
          <p:nvPr>
            <p:ph idx="1"/>
          </p:nvPr>
        </p:nvSpPr>
        <p:spPr/>
        <p:txBody>
          <a:bodyPr/>
          <a:lstStyle/>
          <a:p>
            <a:pPr algn="just"/>
            <a:r>
              <a:rPr lang="ro-RO" dirty="0"/>
              <a:t>Tehnologia Semicustom-IC ar putea reprezenta echivalentul de înaltă tehnologie al proverbialului Piatră filosofală a lui Ben Franklin. Datorită convergenței îmbunătățirii rapide a tehnologiilor de fabricare a siliciului, de proiectare-automatizare și de ambalare a cipurilor, acum puteți crea cu ușurință CI-uri de schimb rapid, ieftine și bine caracterizate, fără a proiecta direct măști geometrice detaliate.</a:t>
            </a:r>
            <a:endParaRPr lang="en-US" dirty="0"/>
          </a:p>
        </p:txBody>
      </p:sp>
      <p:sp>
        <p:nvSpPr>
          <p:cNvPr id="5" name="Rectangle 4">
            <a:extLst>
              <a:ext uri="{FF2B5EF4-FFF2-40B4-BE49-F238E27FC236}">
                <a16:creationId xmlns:a16="http://schemas.microsoft.com/office/drawing/2014/main" id="{BE1618A1-8BF5-4FF5-AD0E-4A8695CC7B99}"/>
              </a:ext>
            </a:extLst>
          </p:cNvPr>
          <p:cNvSpPr/>
          <p:nvPr/>
        </p:nvSpPr>
        <p:spPr>
          <a:xfrm>
            <a:off x="307144" y="4330986"/>
            <a:ext cx="11577711" cy="1665071"/>
          </a:xfrm>
          <a:prstGeom prst="rect">
            <a:avLst/>
          </a:prstGeom>
        </p:spPr>
        <p:txBody>
          <a:bodyPr wrap="square">
            <a:spAutoFit/>
          </a:bodyPr>
          <a:lstStyle/>
          <a:p>
            <a:pPr>
              <a:lnSpc>
                <a:spcPct val="115000"/>
              </a:lnSpc>
            </a:pPr>
            <a:r>
              <a:rPr lang="ro-RO" b="1" dirty="0"/>
              <a:t>1.5.3.2.1. Array Gate Programable (FPGA)</a:t>
            </a:r>
            <a:endParaRPr lang="en-US" dirty="0"/>
          </a:p>
          <a:p>
            <a:pPr algn="just">
              <a:lnSpc>
                <a:spcPct val="115000"/>
              </a:lnSpc>
            </a:pPr>
            <a:r>
              <a:rPr lang="ro-RO" dirty="0"/>
              <a:t>Chipurile FPGA complet fabricate care conțin mii de porți logice sau chiar mai multe, cu interconectări programabile, sunt disponibile utilizatorilor pentru programarea hardware personalizată pentru a realiza funcționalitatea dorită. Acest stil de design oferă un mijloc pentru prototiparea rapidă și, de asemenea, pentru un design rentabil de cip, în special pentru aplicațiile cu volum redus.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213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EC73C-E957-4D0F-BB8A-34E3AFB5BE00}"/>
              </a:ext>
            </a:extLst>
          </p:cNvPr>
          <p:cNvSpPr>
            <a:spLocks noGrp="1"/>
          </p:cNvSpPr>
          <p:nvPr>
            <p:ph idx="1"/>
          </p:nvPr>
        </p:nvSpPr>
        <p:spPr>
          <a:xfrm>
            <a:off x="134118" y="1367029"/>
            <a:ext cx="7903436" cy="3450613"/>
          </a:xfrm>
        </p:spPr>
        <p:txBody>
          <a:bodyPr>
            <a:normAutofit fontScale="92500" lnSpcReduction="10000"/>
          </a:bodyPr>
          <a:lstStyle/>
          <a:p>
            <a:r>
              <a:rPr lang="ro-RO" b="1" dirty="0"/>
              <a:t>1.5.3.2.2. Proiectare Array Gate </a:t>
            </a:r>
            <a:endParaRPr lang="en-US" dirty="0"/>
          </a:p>
          <a:p>
            <a:r>
              <a:rPr lang="ro-RO" dirty="0"/>
              <a:t>Având în vedere capacitatea de prototipare rapidă, tabloul de poartă (GA) vine după FPGA. În timp ce implementarea de proiectare a cipului FPGA se face cu programarea utilizatorului, cea a tabloului de poartă se face cu proiectarea și prelucrarea măștilor metalice. Implementarea tabloului Gate necesită un proces de fabricație în două etape: Prima fază, care se bazează pe măști generice (standard), are ca rezultat o serie de tranzistoare necomise pe fiecare cip GA. Aceste jetoane necommise pot fi stocate pentru o personalizare ulterioară, care este completată prin definirea interconectărilor metalice între tranzistoarele matricei (Fig. 1.15). </a:t>
            </a:r>
            <a:endParaRPr lang="en-US" dirty="0"/>
          </a:p>
        </p:txBody>
      </p:sp>
      <p:pic>
        <p:nvPicPr>
          <p:cNvPr id="7170" name="Picture 2">
            <a:extLst>
              <a:ext uri="{FF2B5EF4-FFF2-40B4-BE49-F238E27FC236}">
                <a16:creationId xmlns:a16="http://schemas.microsoft.com/office/drawing/2014/main" id="{EF226EB7-7E3D-4B10-B47B-5890C0C95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165" y="1988307"/>
            <a:ext cx="370729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D80F127-E678-473C-BE0E-A7B17B72FE17}"/>
              </a:ext>
            </a:extLst>
          </p:cNvPr>
          <p:cNvSpPr/>
          <p:nvPr/>
        </p:nvSpPr>
        <p:spPr>
          <a:xfrm>
            <a:off x="7545991" y="4502907"/>
            <a:ext cx="4827639" cy="709233"/>
          </a:xfrm>
          <a:prstGeom prst="rect">
            <a:avLst/>
          </a:prstGeom>
        </p:spPr>
        <p:txBody>
          <a:bodyPr wrap="square">
            <a:spAutoFit/>
          </a:bodyPr>
          <a:lstStyle/>
          <a:p>
            <a:pPr algn="ctr">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Fig.15 Etapele de procesare de bază necesare pentru implementarea tabloului de porți.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19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1B1B-2E7C-437A-8C6B-B455E5051062}"/>
              </a:ext>
            </a:extLst>
          </p:cNvPr>
          <p:cNvSpPr>
            <a:spLocks noGrp="1"/>
          </p:cNvSpPr>
          <p:nvPr>
            <p:ph type="title"/>
          </p:nvPr>
        </p:nvSpPr>
        <p:spPr/>
        <p:txBody>
          <a:bodyPr>
            <a:normAutofit fontScale="90000"/>
          </a:bodyPr>
          <a:lstStyle/>
          <a:p>
            <a:r>
              <a:rPr lang="ro-RO" b="1" dirty="0"/>
              <a:t>1.5.3.3 Cell Based IC (Proiectare bazată pe celule standard)</a:t>
            </a:r>
            <a:br>
              <a:rPr lang="en-US" dirty="0"/>
            </a:br>
            <a:endParaRPr lang="en-US" dirty="0"/>
          </a:p>
        </p:txBody>
      </p:sp>
      <p:sp>
        <p:nvSpPr>
          <p:cNvPr id="3" name="Content Placeholder 2">
            <a:extLst>
              <a:ext uri="{FF2B5EF4-FFF2-40B4-BE49-F238E27FC236}">
                <a16:creationId xmlns:a16="http://schemas.microsoft.com/office/drawing/2014/main" id="{E65AB1AC-F8FC-44F7-9858-5BAE0BAEFD27}"/>
              </a:ext>
            </a:extLst>
          </p:cNvPr>
          <p:cNvSpPr>
            <a:spLocks noGrp="1"/>
          </p:cNvSpPr>
          <p:nvPr>
            <p:ph idx="1"/>
          </p:nvPr>
        </p:nvSpPr>
        <p:spPr>
          <a:xfrm>
            <a:off x="389696" y="2163216"/>
            <a:ext cx="4845982" cy="3450613"/>
          </a:xfrm>
        </p:spPr>
        <p:txBody>
          <a:bodyPr>
            <a:normAutofit fontScale="70000" lnSpcReduction="20000"/>
          </a:bodyPr>
          <a:lstStyle/>
          <a:p>
            <a:r>
              <a:rPr lang="ro-RO" dirty="0"/>
              <a:t>Designul bazat pe celule standard este unul dintre cele mai răspândite stiluri de design complet personalizate care necesită dezvoltarea unui set complet de măști personalizate. Celula standard se mai numește și policelă. În acest stil de design, toate celulele logice utilizate în mod obișnuit sunt dezvoltate, caracterizate și stocate într-o </a:t>
            </a:r>
            <a:r>
              <a:rPr lang="ro-RO" dirty="0">
                <a:latin typeface="Times New Roman" panose="02020603050405020304" pitchFamily="18" charset="0"/>
                <a:cs typeface="Times New Roman" panose="02020603050405020304" pitchFamily="18" charset="0"/>
              </a:rPr>
              <a:t>bibliotecă</a:t>
            </a:r>
            <a:r>
              <a:rPr lang="ro-RO" dirty="0"/>
              <a:t> de celule standard. O bibliotecă tipică poate conține câteva sute de celule, inclusiv invertoare, porți NAND, porți NOR, AOI complexe, porți OAI, zăvoare D și flip-flops. Fiecare tip de poartă poate avea mai multe implementări pentru a oferi o capacitate de conducere adecvată pentru diferite ventilatoare.</a:t>
            </a:r>
            <a:endParaRPr lang="en-US" dirty="0"/>
          </a:p>
        </p:txBody>
      </p:sp>
      <p:sp>
        <p:nvSpPr>
          <p:cNvPr id="4" name="Rectangle 3">
            <a:extLst>
              <a:ext uri="{FF2B5EF4-FFF2-40B4-BE49-F238E27FC236}">
                <a16:creationId xmlns:a16="http://schemas.microsoft.com/office/drawing/2014/main" id="{D07E4B3F-BA31-4616-98E1-5F04BD942507}"/>
              </a:ext>
            </a:extLst>
          </p:cNvPr>
          <p:cNvSpPr/>
          <p:nvPr/>
        </p:nvSpPr>
        <p:spPr>
          <a:xfrm>
            <a:off x="5706304" y="2163216"/>
            <a:ext cx="6096000" cy="2058705"/>
          </a:xfrm>
          <a:prstGeom prst="rect">
            <a:avLst/>
          </a:prstGeom>
        </p:spPr>
        <p:txBody>
          <a:bodyPr>
            <a:spAutoFit/>
          </a:bodyPr>
          <a:lstStyle/>
          <a:p>
            <a:pPr indent="228600" algn="just">
              <a:lnSpc>
                <a:spcPct val="115000"/>
              </a:lnSpc>
            </a:pPr>
            <a:r>
              <a:rPr lang="ro-RO" sz="1400" dirty="0">
                <a:latin typeface="Times New Roman" panose="02020603050405020304" pitchFamily="18" charset="0"/>
                <a:ea typeface="Calibri" panose="020F0502020204030204" pitchFamily="34" charset="0"/>
                <a:cs typeface="Times New Roman" panose="02020603050405020304" pitchFamily="18" charset="0"/>
              </a:rPr>
              <a:t>Caracterizarea fiecărei celule se face pentru mai multe categorii diferite. Se compune din: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timpul de întârziere vs. capacitatea de încărcare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model de simulare de circuit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model de simulare a timpului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model de simulare a defecțiunilor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date celulare pentru loc și rută</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ro-RO" sz="1400" dirty="0">
                <a:latin typeface="Times New Roman" panose="02020603050405020304" pitchFamily="18" charset="0"/>
                <a:ea typeface="Calibri" panose="020F0502020204030204" pitchFamily="34" charset="0"/>
                <a:cs typeface="Times New Roman" panose="02020603050405020304" pitchFamily="18" charset="0"/>
              </a:rPr>
              <a:t>date de mască</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959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0C5-35D7-40C8-B9A1-4A24873F4B19}"/>
              </a:ext>
            </a:extLst>
          </p:cNvPr>
          <p:cNvSpPr>
            <a:spLocks noGrp="1"/>
          </p:cNvSpPr>
          <p:nvPr>
            <p:ph type="title"/>
          </p:nvPr>
        </p:nvSpPr>
        <p:spPr/>
        <p:txBody>
          <a:bodyPr>
            <a:normAutofit fontScale="90000"/>
          </a:bodyPr>
          <a:lstStyle/>
          <a:p>
            <a:r>
              <a:rPr lang="ro-RO" b="1" dirty="0"/>
              <a:t>1.5.3.4 Full custom IC (Design complet personalizat )</a:t>
            </a:r>
            <a:br>
              <a:rPr lang="en-US" dirty="0"/>
            </a:br>
            <a:endParaRPr lang="en-US" dirty="0"/>
          </a:p>
        </p:txBody>
      </p:sp>
      <p:sp>
        <p:nvSpPr>
          <p:cNvPr id="3" name="Content Placeholder 2">
            <a:extLst>
              <a:ext uri="{FF2B5EF4-FFF2-40B4-BE49-F238E27FC236}">
                <a16:creationId xmlns:a16="http://schemas.microsoft.com/office/drawing/2014/main" id="{B0A8EF7B-7F59-4362-8E01-44716E847959}"/>
              </a:ext>
            </a:extLst>
          </p:cNvPr>
          <p:cNvSpPr>
            <a:spLocks noGrp="1"/>
          </p:cNvSpPr>
          <p:nvPr>
            <p:ph idx="1"/>
          </p:nvPr>
        </p:nvSpPr>
        <p:spPr>
          <a:xfrm>
            <a:off x="0" y="1853754"/>
            <a:ext cx="8384345" cy="3541007"/>
          </a:xfrm>
        </p:spPr>
        <p:txBody>
          <a:bodyPr>
            <a:noAutofit/>
          </a:bodyPr>
          <a:lstStyle/>
          <a:p>
            <a:pPr algn="just"/>
            <a:r>
              <a:rPr lang="ro-RO" sz="1400" dirty="0">
                <a:latin typeface="Times New Roman" panose="02020603050405020304" pitchFamily="18" charset="0"/>
                <a:cs typeface="Times New Roman" panose="02020603050405020304" pitchFamily="18" charset="0"/>
              </a:rPr>
              <a:t>Deși designul bazat pe celule standard este adesea numit design complet personalizat, într-un sens strict, este ceva mai puțin decât personalizat complet, deoarece celulele sunt pre-proiectate pentru utilizare generală și aceleași celule sunt utilizate în multe modele de cip diferite. Într-un design personalizat mai complet, întregul design al măștii este realizat din nou, fără a utiliza nicio bibliotecă. Cu toate acestea, costul de dezvoltare al unui astfel de stil de design devine totuși prohibitiv. Astfel, conceptul de reutilizare a designului devine popular pentru a reduce timpul ciclului de proiectare și costurile de dezvoltare. Cel mai riguros design complet personalizat poate fi designul unei celule de memorie, fie ea statică sau dinamică. Deoarece se reproduce același design de aspect, nu ar exista nicio alternativă la proiectarea cipurilor de memorie de înaltă densitate. Pentru proiectarea cipurilor logice, un compromis bun poate fi obținut folosind o combinație de stiluri de design diferite pe același cip, cum ar fi celule standard, celule de cale de date și PLA-uri. În planul real personalizat, în care geometria, orientarea și plasarea fiecărui tranzistor sunt realizate individual de către proiectant, productivitatea proiectării este de obicei foarte scăzută - de obicei între 10 și 20 de tranzistoare pe zi, pe proiectant.</a:t>
            </a:r>
            <a:endParaRPr lang="en-US" sz="14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BE5D5F40-CCCB-482D-AEB7-C471AECFD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061" y="1371339"/>
            <a:ext cx="2905884" cy="363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3DA0894-4F1D-43DF-AD7D-B7549C9F9819}"/>
              </a:ext>
            </a:extLst>
          </p:cNvPr>
          <p:cNvSpPr/>
          <p:nvPr/>
        </p:nvSpPr>
        <p:spPr>
          <a:xfrm>
            <a:off x="8481448" y="5025699"/>
            <a:ext cx="3807655" cy="1027782"/>
          </a:xfrm>
          <a:prstGeom prst="rect">
            <a:avLst/>
          </a:prstGeom>
        </p:spPr>
        <p:txBody>
          <a:bodyPr wrap="square">
            <a:spAutoFit/>
          </a:bodyPr>
          <a:lstStyle/>
          <a:p>
            <a:pPr algn="ctr">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Fig.25 Dispunerea măștii a cipului de microprocesor Intel 486, ca exemplu de proiectare personalizată.</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641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3F16-EBAE-4528-9D03-B8D8B784C694}"/>
              </a:ext>
            </a:extLst>
          </p:cNvPr>
          <p:cNvSpPr>
            <a:spLocks noGrp="1"/>
          </p:cNvSpPr>
          <p:nvPr>
            <p:ph type="title"/>
          </p:nvPr>
        </p:nvSpPr>
        <p:spPr/>
        <p:txBody>
          <a:bodyPr>
            <a:normAutofit fontScale="90000"/>
          </a:bodyPr>
          <a:lstStyle/>
          <a:p>
            <a:pPr algn="ctr"/>
            <a:r>
              <a:rPr lang="ro-RO" dirty="0"/>
              <a:t>BIBLIOGRAFIE</a:t>
            </a:r>
            <a:br>
              <a:rPr lang="en-US" dirty="0"/>
            </a:br>
            <a:r>
              <a:rPr lang="ro-RO" dirty="0"/>
              <a:t> </a:t>
            </a:r>
            <a:br>
              <a:rPr lang="en-US" dirty="0"/>
            </a:br>
            <a:endParaRPr lang="en-US" dirty="0"/>
          </a:p>
        </p:txBody>
      </p:sp>
      <p:sp>
        <p:nvSpPr>
          <p:cNvPr id="3" name="Content Placeholder 2">
            <a:extLst>
              <a:ext uri="{FF2B5EF4-FFF2-40B4-BE49-F238E27FC236}">
                <a16:creationId xmlns:a16="http://schemas.microsoft.com/office/drawing/2014/main" id="{DBE49B65-9EBC-4AC5-A3EA-35F8B6C0A9D2}"/>
              </a:ext>
            </a:extLst>
          </p:cNvPr>
          <p:cNvSpPr>
            <a:spLocks noGrp="1"/>
          </p:cNvSpPr>
          <p:nvPr>
            <p:ph idx="1"/>
          </p:nvPr>
        </p:nvSpPr>
        <p:spPr/>
        <p:txBody>
          <a:bodyPr>
            <a:normAutofit/>
          </a:bodyPr>
          <a:lstStyle/>
          <a:p>
            <a:r>
              <a:rPr lang="ro-RO" u="sng" dirty="0">
                <a:hlinkClick r:id="rId2"/>
              </a:rPr>
              <a:t>https://faculty.kfupm.edu.sa/COE/mayez/ps-coe202/core/Lesson6_1.pdf</a:t>
            </a:r>
            <a:r>
              <a:rPr lang="ro-RO" dirty="0"/>
              <a:t> </a:t>
            </a:r>
            <a:endParaRPr lang="en-US" dirty="0"/>
          </a:p>
          <a:p>
            <a:r>
              <a:rPr lang="ro-RO" u="sng" dirty="0">
                <a:hlinkClick r:id="rId3"/>
              </a:rPr>
              <a:t>https://www.xeltek.com/resources/technical-articles/memory-device-types/introduction-to-programmable-ic-memory-types/</a:t>
            </a:r>
            <a:r>
              <a:rPr lang="ro-RO" dirty="0"/>
              <a:t> </a:t>
            </a:r>
            <a:endParaRPr lang="en-US" dirty="0"/>
          </a:p>
          <a:p>
            <a:r>
              <a:rPr lang="ro-RO" u="sng" dirty="0">
                <a:hlinkClick r:id="rId4"/>
              </a:rPr>
              <a:t>https://en.wikipedia.org/wiki/Microcontroller</a:t>
            </a:r>
            <a:r>
              <a:rPr lang="ro-RO" dirty="0"/>
              <a:t> </a:t>
            </a:r>
            <a:endParaRPr lang="en-US" dirty="0"/>
          </a:p>
          <a:p>
            <a:r>
              <a:rPr lang="ro-RO" u="sng" dirty="0">
                <a:hlinkClick r:id="rId5"/>
              </a:rPr>
              <a:t>https://en.wikipedia.org/wiki/Gate_array</a:t>
            </a:r>
            <a:r>
              <a:rPr lang="ro-RO" dirty="0"/>
              <a:t> </a:t>
            </a:r>
            <a:endParaRPr lang="en-US" dirty="0"/>
          </a:p>
          <a:p>
            <a:r>
              <a:rPr lang="ro-RO" u="sng" dirty="0">
                <a:hlinkClick r:id="rId6"/>
              </a:rPr>
              <a:t>https://inahza.files.wordpress.com/2012/03/4-ic-design-methodology-student.pdf</a:t>
            </a:r>
            <a:r>
              <a:rPr lang="ro-RO" dirty="0"/>
              <a:t> </a:t>
            </a:r>
            <a:endParaRPr lang="en-US" dirty="0"/>
          </a:p>
          <a:p>
            <a:r>
              <a:rPr lang="ro-RO" u="sng" dirty="0">
                <a:hlinkClick r:id="rId7"/>
              </a:rPr>
              <a:t>https://www.eng.uwo.ca/people/wwang/ece616a/616_extra/notes_web/1_dintro.pdf</a:t>
            </a:r>
            <a:r>
              <a:rPr lang="ro-RO" dirty="0"/>
              <a:t> </a:t>
            </a:r>
            <a:endParaRPr lang="en-US" dirty="0"/>
          </a:p>
          <a:p>
            <a:endParaRPr lang="en-US" dirty="0"/>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1D42A82A-6D81-4069-99E2-4E1B236CE503}"/>
                  </a:ext>
                </a:extLst>
              </p:cNvPr>
              <p:cNvGraphicFramePr>
                <a:graphicFrameLocks noChangeAspect="1"/>
              </p:cNvGraphicFramePr>
              <p:nvPr>
                <p:extLst>
                  <p:ext uri="{D42A27DB-BD31-4B8C-83A1-F6EECF244321}">
                    <p14:modId xmlns:p14="http://schemas.microsoft.com/office/powerpoint/2010/main" val="2493831010"/>
                  </p:ext>
                </p:extLst>
              </p:nvPr>
            </p:nvGraphicFramePr>
            <p:xfrm>
              <a:off x="-2733356" y="4201930"/>
              <a:ext cx="3048000" cy="1714500"/>
            </p:xfrm>
            <a:graphic>
              <a:graphicData uri="http://schemas.microsoft.com/office/powerpoint/2016/slidezoom">
                <pslz:sldZm>
                  <pslz:sldZmObj sldId="271" cId="1111107264">
                    <pslz:zmPr id="{8F90A506-9F2A-4377-BA44-71F534E1071E}"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9" action="ppaction://hlinksldjump"/>
                <a:extLst>
                  <a:ext uri="{FF2B5EF4-FFF2-40B4-BE49-F238E27FC236}">
                    <a16:creationId xmlns:a16="http://schemas.microsoft.com/office/drawing/2014/main" id="{1D42A82A-6D81-4069-99E2-4E1B236CE503}"/>
                  </a:ext>
                </a:extLst>
              </p:cNvPr>
              <p:cNvPicPr>
                <a:picLocks noGrp="1" noRot="1" noChangeAspect="1" noMove="1" noResize="1" noEditPoints="1" noAdjustHandles="1" noChangeArrowheads="1" noChangeShapeType="1"/>
              </p:cNvPicPr>
              <p:nvPr/>
            </p:nvPicPr>
            <p:blipFill>
              <a:blip r:embed="rId8"/>
              <a:stretch>
                <a:fillRect/>
              </a:stretch>
            </p:blipFill>
            <p:spPr>
              <a:xfrm>
                <a:off x="-2733356" y="42019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1110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78AD-E736-43DD-AA78-636450000593}"/>
              </a:ext>
            </a:extLst>
          </p:cNvPr>
          <p:cNvSpPr>
            <a:spLocks noGrp="1"/>
          </p:cNvSpPr>
          <p:nvPr>
            <p:ph type="title"/>
          </p:nvPr>
        </p:nvSpPr>
        <p:spPr>
          <a:xfrm>
            <a:off x="691923" y="576038"/>
            <a:ext cx="9603275" cy="1049235"/>
          </a:xfrm>
        </p:spPr>
        <p:txBody>
          <a:bodyPr/>
          <a:lstStyle/>
          <a:p>
            <a:pPr algn="ctr"/>
            <a:r>
              <a:rPr lang="ro-RO" b="1" dirty="0"/>
              <a:t>CUPRINS</a:t>
            </a:r>
            <a:br>
              <a:rPr lang="en-US" dirty="0"/>
            </a:br>
            <a:endParaRPr lang="en-US" dirty="0"/>
          </a:p>
        </p:txBody>
      </p:sp>
      <p:sp>
        <p:nvSpPr>
          <p:cNvPr id="3" name="Content Placeholder 2">
            <a:extLst>
              <a:ext uri="{FF2B5EF4-FFF2-40B4-BE49-F238E27FC236}">
                <a16:creationId xmlns:a16="http://schemas.microsoft.com/office/drawing/2014/main" id="{5A31B6E2-F9EE-4799-A480-72C07AD6A4CB}"/>
              </a:ext>
            </a:extLst>
          </p:cNvPr>
          <p:cNvSpPr>
            <a:spLocks noGrp="1"/>
          </p:cNvSpPr>
          <p:nvPr>
            <p:ph idx="1"/>
          </p:nvPr>
        </p:nvSpPr>
        <p:spPr>
          <a:xfrm>
            <a:off x="1237958" y="1973529"/>
            <a:ext cx="3432516" cy="3450613"/>
          </a:xfrm>
        </p:spPr>
        <p:txBody>
          <a:bodyPr>
            <a:normAutofit/>
          </a:bodyPr>
          <a:lstStyle/>
          <a:p>
            <a:pPr marL="0" indent="0">
              <a:buNone/>
            </a:pPr>
            <a:r>
              <a:rPr lang="ro-RO" sz="1800" dirty="0"/>
              <a:t>1.1 Perspectiva istorică </a:t>
            </a:r>
            <a:endParaRPr lang="en-US" sz="1800" dirty="0"/>
          </a:p>
          <a:p>
            <a:pPr marL="0" indent="0">
              <a:buNone/>
            </a:pPr>
            <a:r>
              <a:rPr lang="ro-RO" sz="1800" dirty="0"/>
              <a:t>1.2 Flux de proiectare VLSI</a:t>
            </a:r>
            <a:endParaRPr lang="en-US" sz="1800" dirty="0"/>
          </a:p>
          <a:p>
            <a:pPr marL="0" indent="0">
              <a:buNone/>
            </a:pPr>
            <a:r>
              <a:rPr lang="ro-RO" sz="1800" dirty="0"/>
              <a:t>1.3 Ierarhie de proiectare</a:t>
            </a:r>
            <a:endParaRPr lang="en-US" sz="1800" dirty="0"/>
          </a:p>
          <a:p>
            <a:pPr marL="0" indent="0">
              <a:buNone/>
            </a:pPr>
            <a:r>
              <a:rPr lang="ro-RO" sz="1800" dirty="0"/>
              <a:t>1.4 Conceptele de regularitate, modularitate și localitate</a:t>
            </a:r>
            <a:endParaRPr lang="en-US" sz="1800" dirty="0"/>
          </a:p>
        </p:txBody>
      </p:sp>
      <p:sp>
        <p:nvSpPr>
          <p:cNvPr id="4" name="Rectangle 3">
            <a:extLst>
              <a:ext uri="{FF2B5EF4-FFF2-40B4-BE49-F238E27FC236}">
                <a16:creationId xmlns:a16="http://schemas.microsoft.com/office/drawing/2014/main" id="{12EAA557-12C3-4102-BC45-A38E61ADE0EE}"/>
              </a:ext>
            </a:extLst>
          </p:cNvPr>
          <p:cNvSpPr/>
          <p:nvPr/>
        </p:nvSpPr>
        <p:spPr>
          <a:xfrm>
            <a:off x="1237958" y="4070053"/>
            <a:ext cx="2862783" cy="1983428"/>
          </a:xfrm>
          <a:prstGeom prst="rect">
            <a:avLst/>
          </a:prstGeom>
        </p:spPr>
        <p:txBody>
          <a:bodyPr wrap="square">
            <a:spAutoFit/>
          </a:bodyPr>
          <a:lstStyle/>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1.5 stiluri de design VLSI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	1.5.1 Standard 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	1.5.2 ASSP</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		1.5.2.1. LAN 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		1.5.2.2. USART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453028C-758E-440E-A3A0-47B6CF6A2EFD}"/>
              </a:ext>
            </a:extLst>
          </p:cNvPr>
          <p:cNvSpPr/>
          <p:nvPr/>
        </p:nvSpPr>
        <p:spPr>
          <a:xfrm>
            <a:off x="6543814" y="1594477"/>
            <a:ext cx="4811152" cy="4208716"/>
          </a:xfrm>
          <a:prstGeom prst="rect">
            <a:avLst/>
          </a:prstGeom>
        </p:spPr>
        <p:txBody>
          <a:bodyPr wrap="square">
            <a:spAutoFit/>
          </a:bodyPr>
          <a:lstStyle/>
          <a:p>
            <a:pPr algn="just">
              <a:lnSpc>
                <a:spcPct val="115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1.5.3 ASIC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1.5.3.1 Programable 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1.5.3.1.1. PLD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1.5.3.1.2. FPGA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1.5.3.1.3. Memories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1.5.3.1.4. MCU</a:t>
            </a:r>
            <a:br>
              <a:rPr lang="ro-RO" dirty="0">
                <a:latin typeface="Times New Roman" panose="02020603050405020304" pitchFamily="18" charset="0"/>
                <a:ea typeface="Calibri" panose="020F0502020204030204" pitchFamily="34" charset="0"/>
                <a:cs typeface="Times New Roman" panose="02020603050405020304" pitchFamily="18" charset="0"/>
              </a:rPr>
            </a:br>
            <a:r>
              <a:rPr lang="ro-RO" dirty="0">
                <a:latin typeface="Times New Roman" panose="02020603050405020304" pitchFamily="18" charset="0"/>
                <a:ea typeface="Calibri" panose="020F0502020204030204" pitchFamily="34" charset="0"/>
                <a:cs typeface="Times New Roman" panose="02020603050405020304" pitchFamily="18" charset="0"/>
              </a:rPr>
              <a:t>1.5.3.2 Semi Custom 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1.5.3.2.1. Gate Array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1.5.3.2.2. Proiectare Array Gate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1.5.3.3 Custom IC (Cell based IC)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1.5.3.4 Full Custom IC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15000"/>
              </a:lnSpc>
              <a:spcBef>
                <a:spcPts val="0"/>
              </a:spcBef>
              <a:spcAft>
                <a:spcPts val="0"/>
              </a:spcAft>
            </a:pPr>
            <a:r>
              <a:rPr lang="ro-RO" dirty="0">
                <a:latin typeface="Times New Roman" panose="02020603050405020304" pitchFamily="18" charset="0"/>
                <a:ea typeface="Calibri" panose="020F0502020204030204" pitchFamily="34" charset="0"/>
                <a:cs typeface="Times New Roman" panose="02020603050405020304" pitchFamily="18" charset="0"/>
              </a:rPr>
              <a:t>BIBLIOGRAFIE</a:t>
            </a:r>
            <a:endParaRPr lang="en-US" dirty="0"/>
          </a:p>
        </p:txBody>
      </p:sp>
    </p:spTree>
    <p:extLst>
      <p:ext uri="{BB962C8B-B14F-4D97-AF65-F5344CB8AC3E}">
        <p14:creationId xmlns:p14="http://schemas.microsoft.com/office/powerpoint/2010/main" val="21977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E98A-8CDC-4132-9400-F70686CBBAA2}"/>
              </a:ext>
            </a:extLst>
          </p:cNvPr>
          <p:cNvSpPr>
            <a:spLocks noGrp="1"/>
          </p:cNvSpPr>
          <p:nvPr>
            <p:ph type="title"/>
          </p:nvPr>
        </p:nvSpPr>
        <p:spPr/>
        <p:txBody>
          <a:bodyPr/>
          <a:lstStyle/>
          <a:p>
            <a:r>
              <a:rPr lang="ro-RO" b="1" dirty="0"/>
              <a:t>1.1 Perspectiva istorică</a:t>
            </a:r>
            <a:endParaRPr lang="en-US" dirty="0"/>
          </a:p>
        </p:txBody>
      </p:sp>
      <p:sp>
        <p:nvSpPr>
          <p:cNvPr id="3" name="Content Placeholder 2">
            <a:extLst>
              <a:ext uri="{FF2B5EF4-FFF2-40B4-BE49-F238E27FC236}">
                <a16:creationId xmlns:a16="http://schemas.microsoft.com/office/drawing/2014/main" id="{4339D827-17A1-4676-B101-5DA9989334A8}"/>
              </a:ext>
            </a:extLst>
          </p:cNvPr>
          <p:cNvSpPr>
            <a:spLocks noGrp="1"/>
          </p:cNvSpPr>
          <p:nvPr>
            <p:ph idx="1"/>
          </p:nvPr>
        </p:nvSpPr>
        <p:spPr/>
        <p:txBody>
          <a:bodyPr/>
          <a:lstStyle/>
          <a:p>
            <a:pPr algn="just"/>
            <a:r>
              <a:rPr lang="ro-RO" dirty="0"/>
              <a:t>Industria electronică a înregistrat o crestere fenomenală în ultimele două decenii, în principal datorită progreselor rapide în tehnologiile de integrare, proiectarea sistemelor la scară largă - pe scurt, datorită aparitiei VLSI. Numărul de aplicatii ale circuitelor integrate în calcule, telecomunicatii si electronice de înaltă performantă a crescut constant si într-un ritm foarte rapid. </a:t>
            </a:r>
            <a:endParaRPr lang="en-US" dirty="0"/>
          </a:p>
        </p:txBody>
      </p:sp>
      <p:pic>
        <p:nvPicPr>
          <p:cNvPr id="2050" name="Picture 2">
            <a:extLst>
              <a:ext uri="{FF2B5EF4-FFF2-40B4-BE49-F238E27FC236}">
                <a16:creationId xmlns:a16="http://schemas.microsoft.com/office/drawing/2014/main" id="{07C6B46A-F7C5-4A39-8703-0049DE6ED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935" y="4024165"/>
            <a:ext cx="3489188" cy="196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C80A3AA-4E27-4D5F-A404-CEAF2313D322}"/>
              </a:ext>
            </a:extLst>
          </p:cNvPr>
          <p:cNvSpPr/>
          <p:nvPr/>
        </p:nvSpPr>
        <p:spPr>
          <a:xfrm>
            <a:off x="5123989" y="4457246"/>
            <a:ext cx="6096000" cy="709233"/>
          </a:xfrm>
          <a:prstGeom prst="rect">
            <a:avLst/>
          </a:prstGeom>
        </p:spPr>
        <p:txBody>
          <a:bodyPr>
            <a:spAutoFit/>
          </a:bodyPr>
          <a:lstStyle/>
          <a:p>
            <a:pPr algn="ctr">
              <a:lnSpc>
                <a:spcPct val="115000"/>
              </a:lnSpc>
            </a:pPr>
            <a:r>
              <a:rPr lang="ro-RO" dirty="0">
                <a:latin typeface="Times New Roman" panose="02020603050405020304" pitchFamily="18" charset="0"/>
                <a:ea typeface="Calibri" panose="020F0502020204030204" pitchFamily="34" charset="0"/>
                <a:cs typeface="Times New Roman" panose="02020603050405020304" pitchFamily="18" charset="0"/>
              </a:rPr>
              <a:t>Fig.1 Evolutia densitătii de integrare si a mărimii minime a caracteristicilor, asa cum se vede la începutul anilor '80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266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25AF-B518-4914-9257-BCE27AF001D2}"/>
              </a:ext>
            </a:extLst>
          </p:cNvPr>
          <p:cNvSpPr>
            <a:spLocks noGrp="1"/>
          </p:cNvSpPr>
          <p:nvPr>
            <p:ph type="title"/>
          </p:nvPr>
        </p:nvSpPr>
        <p:spPr>
          <a:xfrm>
            <a:off x="3604844" y="954723"/>
            <a:ext cx="9603275" cy="1049235"/>
          </a:xfrm>
        </p:spPr>
        <p:txBody>
          <a:bodyPr/>
          <a:lstStyle/>
          <a:p>
            <a:r>
              <a:rPr lang="ro-RO" b="1" dirty="0"/>
              <a:t>1.2 Flux de proiectare VLSI</a:t>
            </a:r>
            <a:br>
              <a:rPr lang="en-US" dirty="0"/>
            </a:br>
            <a:endParaRPr lang="en-US" dirty="0"/>
          </a:p>
        </p:txBody>
      </p:sp>
      <p:sp>
        <p:nvSpPr>
          <p:cNvPr id="3" name="Content Placeholder 2">
            <a:extLst>
              <a:ext uri="{FF2B5EF4-FFF2-40B4-BE49-F238E27FC236}">
                <a16:creationId xmlns:a16="http://schemas.microsoft.com/office/drawing/2014/main" id="{8E2C139D-1790-442B-80B0-0497B2532919}"/>
              </a:ext>
            </a:extLst>
          </p:cNvPr>
          <p:cNvSpPr>
            <a:spLocks noGrp="1"/>
          </p:cNvSpPr>
          <p:nvPr>
            <p:ph idx="1"/>
          </p:nvPr>
        </p:nvSpPr>
        <p:spPr>
          <a:xfrm>
            <a:off x="3731341" y="2003958"/>
            <a:ext cx="7150489" cy="3450613"/>
          </a:xfrm>
        </p:spPr>
        <p:txBody>
          <a:bodyPr>
            <a:normAutofit fontScale="77500" lnSpcReduction="20000"/>
          </a:bodyPr>
          <a:lstStyle/>
          <a:p>
            <a:r>
              <a:rPr lang="ro-RO" dirty="0"/>
              <a:t>Fluxul de proiectare porneste de la algoritmul care descrie comportamentul cipului tintă. Arhitectura corespunzătoare a procesorului este definită pentru prima dată. Acesta este mapat pe suprafata cipului prin planificarea podelei.</a:t>
            </a:r>
            <a:endParaRPr lang="en-US" dirty="0"/>
          </a:p>
          <a:p>
            <a:r>
              <a:rPr lang="ro-RO" dirty="0"/>
              <a:t> Următoarea evolutie de proiectare în domeniul comportamental defineste masini cu stare finită (FSM) care sunt implementate structural cu module functionale, cum ar fi registre si unităti logice aritmetice (ALU). Aceste module sunt apoi plasate geometric pe suprafata cipului folosind instrumente CAD pentru plasarea automată a modulelor urmată de rutare, cu scopul de a reduce zona de interconectare si întârzierile semnalului. </a:t>
            </a:r>
            <a:endParaRPr lang="en-US" dirty="0"/>
          </a:p>
          <a:p>
            <a:r>
              <a:rPr lang="ro-RO" dirty="0"/>
              <a:t>A treia evolutie începe cu o descriere a modulului comportamental. În această etapă, cipul este descris în termeni de porti logice, care pot fi plasate si interconectate folosind un program de plasare si rutare a celulelor. </a:t>
            </a:r>
            <a:endParaRPr lang="en-US" dirty="0"/>
          </a:p>
          <a:p>
            <a:endParaRPr lang="en-US" dirty="0"/>
          </a:p>
          <a:p>
            <a:endParaRPr lang="en-US" dirty="0"/>
          </a:p>
        </p:txBody>
      </p:sp>
      <p:pic>
        <p:nvPicPr>
          <p:cNvPr id="3074" name="Picture 2">
            <a:extLst>
              <a:ext uri="{FF2B5EF4-FFF2-40B4-BE49-F238E27FC236}">
                <a16:creationId xmlns:a16="http://schemas.microsoft.com/office/drawing/2014/main" id="{5B1D8124-2CE6-4D15-AB34-8FCAABCB8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2" y="321941"/>
            <a:ext cx="3154363"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71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BBA3-653D-4AF3-872D-388A29955AC6}"/>
              </a:ext>
            </a:extLst>
          </p:cNvPr>
          <p:cNvSpPr>
            <a:spLocks noGrp="1"/>
          </p:cNvSpPr>
          <p:nvPr>
            <p:ph type="title"/>
          </p:nvPr>
        </p:nvSpPr>
        <p:spPr/>
        <p:txBody>
          <a:bodyPr/>
          <a:lstStyle/>
          <a:p>
            <a:r>
              <a:rPr lang="ro-RO" b="1" dirty="0"/>
              <a:t>1.3 Ierarhie de proiectare</a:t>
            </a:r>
            <a:br>
              <a:rPr lang="en-US" dirty="0"/>
            </a:br>
            <a:endParaRPr lang="en-US" dirty="0"/>
          </a:p>
        </p:txBody>
      </p:sp>
      <p:sp>
        <p:nvSpPr>
          <p:cNvPr id="3" name="Content Placeholder 2">
            <a:extLst>
              <a:ext uri="{FF2B5EF4-FFF2-40B4-BE49-F238E27FC236}">
                <a16:creationId xmlns:a16="http://schemas.microsoft.com/office/drawing/2014/main" id="{829452DF-62ED-4C79-A14C-4E9AE63CA154}"/>
              </a:ext>
            </a:extLst>
          </p:cNvPr>
          <p:cNvSpPr>
            <a:spLocks noGrp="1"/>
          </p:cNvSpPr>
          <p:nvPr>
            <p:ph idx="1"/>
          </p:nvPr>
        </p:nvSpPr>
        <p:spPr>
          <a:xfrm>
            <a:off x="275895" y="2148954"/>
            <a:ext cx="9603275" cy="3450613"/>
          </a:xfrm>
        </p:spPr>
        <p:txBody>
          <a:bodyPr/>
          <a:lstStyle/>
          <a:p>
            <a:r>
              <a:rPr lang="ro-RO" dirty="0"/>
              <a:t>Ca un exemplu de ierarhie structurală, Fig. 5 arată descompunerea structurală a unui adaos de patru biti CMOS în componentele sale. Adăugatorul poate fi descompus progresiv în aditivi de un bit, circuite de transport si sumă separate si, în final, în porti logice individuale. La acest nivel inferior al ierarhiei, proiectarea unui circuit simplu care realizează o functie booleană bine definită este mult mai usor de gestionat decât la nivelurile superioare ale ierarhiei.</a:t>
            </a:r>
            <a:endParaRPr lang="en-US" dirty="0"/>
          </a:p>
          <a:p>
            <a:endParaRPr lang="en-US" dirty="0"/>
          </a:p>
        </p:txBody>
      </p:sp>
      <p:pic>
        <p:nvPicPr>
          <p:cNvPr id="4098" name="Picture 2">
            <a:extLst>
              <a:ext uri="{FF2B5EF4-FFF2-40B4-BE49-F238E27FC236}">
                <a16:creationId xmlns:a16="http://schemas.microsoft.com/office/drawing/2014/main" id="{DD420E74-F77D-4CBA-AA6B-09ACD808A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544" y="1996281"/>
            <a:ext cx="2270125"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589D495-1174-411E-8D6D-C18DCB14B0A4}"/>
              </a:ext>
            </a:extLst>
          </p:cNvPr>
          <p:cNvSpPr/>
          <p:nvPr/>
        </p:nvSpPr>
        <p:spPr>
          <a:xfrm>
            <a:off x="10412968" y="4861718"/>
            <a:ext cx="723275" cy="369332"/>
          </a:xfrm>
          <a:prstGeom prst="rect">
            <a:avLst/>
          </a:prstGeom>
        </p:spPr>
        <p:txBody>
          <a:bodyPr wrap="none">
            <a:spAutoFit/>
          </a:bodyPr>
          <a:lstStyle/>
          <a:p>
            <a:r>
              <a:rPr lang="ro-RO" dirty="0">
                <a:latin typeface="Times New Roman" panose="02020603050405020304" pitchFamily="18" charset="0"/>
                <a:ea typeface="Calibri" panose="020F0502020204030204" pitchFamily="34" charset="0"/>
              </a:rPr>
              <a:t>Fig.5 </a:t>
            </a:r>
            <a:endParaRPr lang="en-US" dirty="0"/>
          </a:p>
        </p:txBody>
      </p:sp>
    </p:spTree>
    <p:extLst>
      <p:ext uri="{BB962C8B-B14F-4D97-AF65-F5344CB8AC3E}">
        <p14:creationId xmlns:p14="http://schemas.microsoft.com/office/powerpoint/2010/main" val="20484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A552-40B9-4B47-8ABE-08A0075A34A5}"/>
              </a:ext>
            </a:extLst>
          </p:cNvPr>
          <p:cNvSpPr>
            <a:spLocks noGrp="1"/>
          </p:cNvSpPr>
          <p:nvPr>
            <p:ph type="title"/>
          </p:nvPr>
        </p:nvSpPr>
        <p:spPr>
          <a:xfrm>
            <a:off x="450167" y="804519"/>
            <a:ext cx="10604688" cy="1049235"/>
          </a:xfrm>
        </p:spPr>
        <p:txBody>
          <a:bodyPr>
            <a:normAutofit fontScale="90000"/>
          </a:bodyPr>
          <a:lstStyle/>
          <a:p>
            <a:r>
              <a:rPr lang="ro-RO" b="1" dirty="0"/>
              <a:t>1.4 Conceptele de regularitate, modularitate si localitate</a:t>
            </a:r>
            <a:br>
              <a:rPr lang="en-US" dirty="0"/>
            </a:br>
            <a:endParaRPr lang="en-US" dirty="0"/>
          </a:p>
        </p:txBody>
      </p:sp>
      <p:sp>
        <p:nvSpPr>
          <p:cNvPr id="3" name="Content Placeholder 2">
            <a:extLst>
              <a:ext uri="{FF2B5EF4-FFF2-40B4-BE49-F238E27FC236}">
                <a16:creationId xmlns:a16="http://schemas.microsoft.com/office/drawing/2014/main" id="{57B594BE-3578-4399-BF85-8E7B76B301C8}"/>
              </a:ext>
            </a:extLst>
          </p:cNvPr>
          <p:cNvSpPr>
            <a:spLocks noGrp="1"/>
          </p:cNvSpPr>
          <p:nvPr>
            <p:ph idx="1"/>
          </p:nvPr>
        </p:nvSpPr>
        <p:spPr/>
        <p:txBody>
          <a:bodyPr>
            <a:normAutofit fontScale="77500" lnSpcReduction="20000"/>
          </a:bodyPr>
          <a:lstStyle/>
          <a:p>
            <a:r>
              <a:rPr lang="ro-RO" dirty="0"/>
              <a:t>Abordarea de proiectare ierarhică reduce complexitatea proiectării prin împărtirea sistemului mare în mai multe sub-module. De obicei, sunt necesare si alte concepte de proiectare si abordări de proiectare pentru a simplifica procesul. </a:t>
            </a:r>
            <a:endParaRPr lang="en-US" dirty="0"/>
          </a:p>
          <a:p>
            <a:r>
              <a:rPr lang="ro-RO" dirty="0"/>
              <a:t>Regularitatea înseamnă că descompunerea ierarhică a unui sistem mare ar trebui să conducă nu numai la blocuri simple, ci si similare, pe cât posibil. </a:t>
            </a:r>
            <a:endParaRPr lang="en-US" dirty="0"/>
          </a:p>
          <a:p>
            <a:r>
              <a:rPr lang="ro-RO" dirty="0"/>
              <a:t>Modularitatea în proiectare înseamnă că diversele blocuri functionale care alcătuiesc un sistem mai mare trebuie să aibă functii si interfete bine definite. Modularitatea permite ca fiecare bloc sau modul să poată fi proiectat relativ independent unul de celălalt, deoarece nu există o ambiguitate în legătură cu functia si interfata de semnal a acestor blocuri. Toate blocurile pot fi combinate cu usurintă la sfârsitul procesului de proiectare, pentru a forma sistemul mare. Conceptul de modularitate permite paralelizarea procesului de proiectare. De asemenea, permite utilizarea modulelor generice în diferite modele - functionalitatea bine definită si interfata de semnal permit designul plug-and-play.</a:t>
            </a:r>
            <a:endParaRPr lang="en-US" dirty="0"/>
          </a:p>
          <a:p>
            <a:endParaRPr lang="en-US" dirty="0"/>
          </a:p>
        </p:txBody>
      </p:sp>
    </p:spTree>
    <p:extLst>
      <p:ext uri="{BB962C8B-B14F-4D97-AF65-F5344CB8AC3E}">
        <p14:creationId xmlns:p14="http://schemas.microsoft.com/office/powerpoint/2010/main" val="275218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034E-CB53-4DDC-AA13-9087320DD97E}"/>
              </a:ext>
            </a:extLst>
          </p:cNvPr>
          <p:cNvSpPr>
            <a:spLocks noGrp="1"/>
          </p:cNvSpPr>
          <p:nvPr>
            <p:ph type="title"/>
          </p:nvPr>
        </p:nvSpPr>
        <p:spPr/>
        <p:txBody>
          <a:bodyPr/>
          <a:lstStyle/>
          <a:p>
            <a:r>
              <a:rPr lang="ro-RO" b="1" dirty="0"/>
              <a:t>1.5 Stiluri de design VLSI</a:t>
            </a:r>
            <a:br>
              <a:rPr lang="en-US" dirty="0"/>
            </a:br>
            <a:endParaRPr lang="en-US" dirty="0"/>
          </a:p>
        </p:txBody>
      </p:sp>
      <p:sp>
        <p:nvSpPr>
          <p:cNvPr id="3" name="Content Placeholder 2">
            <a:extLst>
              <a:ext uri="{FF2B5EF4-FFF2-40B4-BE49-F238E27FC236}">
                <a16:creationId xmlns:a16="http://schemas.microsoft.com/office/drawing/2014/main" id="{CEB09522-B4E4-41DE-875A-CD276E36FDD0}"/>
              </a:ext>
            </a:extLst>
          </p:cNvPr>
          <p:cNvSpPr>
            <a:spLocks noGrp="1"/>
          </p:cNvSpPr>
          <p:nvPr>
            <p:ph idx="1"/>
          </p:nvPr>
        </p:nvSpPr>
        <p:spPr>
          <a:xfrm>
            <a:off x="271904" y="2181054"/>
            <a:ext cx="5291185" cy="3450613"/>
          </a:xfrm>
        </p:spPr>
        <p:txBody>
          <a:bodyPr/>
          <a:lstStyle/>
          <a:p>
            <a:r>
              <a:rPr lang="ro-RO" dirty="0"/>
              <a:t>Mai multe stiluri de proiectare pot fi luate în considerare pentru implementarea cipului de algoritmi sau functii logice specificate. Fiecare stil de design are propriile sale merite si neajunsuri, astfel încât designerii trebuie să facă o alegere adecvată pentru a oferi functionalitatea la costuri reduse.</a:t>
            </a:r>
            <a:endParaRPr lang="en-US" dirty="0"/>
          </a:p>
          <a:p>
            <a:endParaRPr lang="en-US" dirty="0"/>
          </a:p>
        </p:txBody>
      </p:sp>
      <p:pic>
        <p:nvPicPr>
          <p:cNvPr id="5122" name="Picture 2">
            <a:extLst>
              <a:ext uri="{FF2B5EF4-FFF2-40B4-BE49-F238E27FC236}">
                <a16:creationId xmlns:a16="http://schemas.microsoft.com/office/drawing/2014/main" id="{439684A1-37B9-45C7-A471-BC6C0304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7" y="2016441"/>
            <a:ext cx="6264275"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56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ACEB-FCCE-4803-9887-AB93899767C7}"/>
              </a:ext>
            </a:extLst>
          </p:cNvPr>
          <p:cNvSpPr>
            <a:spLocks noGrp="1"/>
          </p:cNvSpPr>
          <p:nvPr>
            <p:ph type="title"/>
          </p:nvPr>
        </p:nvSpPr>
        <p:spPr/>
        <p:txBody>
          <a:bodyPr/>
          <a:lstStyle/>
          <a:p>
            <a:r>
              <a:rPr lang="ro-RO" b="1" dirty="0"/>
              <a:t>1.5.1. Standard IC</a:t>
            </a:r>
            <a:br>
              <a:rPr lang="en-US" dirty="0"/>
            </a:br>
            <a:endParaRPr lang="en-US" dirty="0"/>
          </a:p>
        </p:txBody>
      </p:sp>
      <p:sp>
        <p:nvSpPr>
          <p:cNvPr id="3" name="Content Placeholder 2">
            <a:extLst>
              <a:ext uri="{FF2B5EF4-FFF2-40B4-BE49-F238E27FC236}">
                <a16:creationId xmlns:a16="http://schemas.microsoft.com/office/drawing/2014/main" id="{0A866E5F-9769-479D-8D90-6CDDD137002A}"/>
              </a:ext>
            </a:extLst>
          </p:cNvPr>
          <p:cNvSpPr>
            <a:spLocks noGrp="1"/>
          </p:cNvSpPr>
          <p:nvPr>
            <p:ph idx="1"/>
          </p:nvPr>
        </p:nvSpPr>
        <p:spPr>
          <a:xfrm>
            <a:off x="157351" y="2057935"/>
            <a:ext cx="3767535" cy="3450613"/>
          </a:xfrm>
        </p:spPr>
        <p:txBody>
          <a:bodyPr>
            <a:normAutofit fontScale="92500" lnSpcReduction="20000"/>
          </a:bodyPr>
          <a:lstStyle/>
          <a:p>
            <a:r>
              <a:rPr lang="ro-RO" b="1" dirty="0"/>
              <a:t>1.5.2. ASSP</a:t>
            </a:r>
            <a:endParaRPr lang="en-US" dirty="0"/>
          </a:p>
          <a:p>
            <a:r>
              <a:rPr lang="ro-RO" dirty="0"/>
              <a:t>Un produs standard specific aplicației (ASSP) este un circuit integrat (IC) dedicat unei piețe de aplicații specifice și vândut mai multor utilizatori. Un tip de logică programabilă încorporată, ASSP combină produse digitale, cu semnal mixt și analog. Când este vândut unui singur utilizator, Gartner</a:t>
            </a:r>
            <a:endParaRPr lang="en-US" dirty="0"/>
          </a:p>
          <a:p>
            <a:endParaRPr lang="en-US" dirty="0"/>
          </a:p>
        </p:txBody>
      </p:sp>
      <p:sp>
        <p:nvSpPr>
          <p:cNvPr id="4" name="Rectangle 1">
            <a:extLst>
              <a:ext uri="{FF2B5EF4-FFF2-40B4-BE49-F238E27FC236}">
                <a16:creationId xmlns:a16="http://schemas.microsoft.com/office/drawing/2014/main" id="{ACD08705-0AB3-4C34-8A72-DAFB28C0858F}"/>
              </a:ext>
            </a:extLst>
          </p:cNvPr>
          <p:cNvSpPr>
            <a:spLocks noChangeArrowheads="1"/>
          </p:cNvSpPr>
          <p:nvPr/>
        </p:nvSpPr>
        <p:spPr bwMode="auto">
          <a:xfrm>
            <a:off x="4656406" y="2034203"/>
            <a:ext cx="659774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1.5.2.1. LAN IC</a:t>
            </a:r>
            <a:endParaRPr kumimoji="0" lang="ro-RO" altLang="en-US" sz="1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altLang="en-US" sz="1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Chipurile LAN asigură conectivitate LAN fără rețea locală (LAN) într-o platformă sistem pe chip. Un cip LAN este un dispozitiv dintr-o rețea Ethernet care transmite informații și oferă funcții Ethernet, inclusiv PHYceivers și control acces MAC (MAC). Ethernet este un sistem pentru conectarea computerelor dintr-o clădire prin utilizarea hardware-ului care rulează de la mașină la mașină. Hardware-ul care conectează computerele este cipuri LAN și cablare. Chipurile LAN pot, de asemenea, cripta și decripta pachetele, deoarece sunt trimise sau primite fără a crește latența pentru pachetele necriptate.	        </a:t>
            </a:r>
            <a:endParaRPr kumimoji="0" lang="en-US" altLang="en-US" sz="1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altLang="en-US" sz="14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1.5.2.2. USART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altLang="en-US" sz="1400" b="1"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Un USART</a:t>
            </a:r>
            <a:r>
              <a:rPr kumimoji="0" lang="ro-RO" altLang="en-US" sz="14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(receptor / emițător sincron universal / asincron) este o îngrijire a microcipului care facilitează comunicarea prin portul serial al computerului utilizând protocolul RS-232C.</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87B1F953-E4D5-4FF9-937C-2F12BCAC11C4}"/>
              </a:ext>
            </a:extLst>
          </p:cNvPr>
          <p:cNvCxnSpPr/>
          <p:nvPr/>
        </p:nvCxnSpPr>
        <p:spPr>
          <a:xfrm flipV="1">
            <a:off x="3798277" y="2222695"/>
            <a:ext cx="1069145" cy="133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D6BEC4-A167-4B88-9BDE-01992D6D4CFF}"/>
              </a:ext>
            </a:extLst>
          </p:cNvPr>
          <p:cNvCxnSpPr>
            <a:cxnSpLocks/>
          </p:cNvCxnSpPr>
          <p:nvPr/>
        </p:nvCxnSpPr>
        <p:spPr>
          <a:xfrm>
            <a:off x="3784209" y="3573194"/>
            <a:ext cx="1083213" cy="56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83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4FBF-670A-468A-AC2D-F6E23500C28B}"/>
              </a:ext>
            </a:extLst>
          </p:cNvPr>
          <p:cNvSpPr>
            <a:spLocks noGrp="1"/>
          </p:cNvSpPr>
          <p:nvPr>
            <p:ph type="title"/>
          </p:nvPr>
        </p:nvSpPr>
        <p:spPr>
          <a:xfrm>
            <a:off x="1409376" y="1321317"/>
            <a:ext cx="10407486" cy="1049235"/>
          </a:xfrm>
        </p:spPr>
        <p:txBody>
          <a:bodyPr>
            <a:normAutofit fontScale="90000"/>
          </a:bodyPr>
          <a:lstStyle/>
          <a:p>
            <a:r>
              <a:rPr lang="ro-RO" b="1" dirty="0"/>
              <a:t>1.5.3. ASIC</a:t>
            </a:r>
            <a:br>
              <a:rPr lang="en-US" dirty="0"/>
            </a:br>
            <a:br>
              <a:rPr lang="en-US" dirty="0"/>
            </a:br>
            <a:endParaRPr lang="en-US" dirty="0"/>
          </a:p>
        </p:txBody>
      </p:sp>
      <p:sp>
        <p:nvSpPr>
          <p:cNvPr id="3" name="Content Placeholder 2">
            <a:extLst>
              <a:ext uri="{FF2B5EF4-FFF2-40B4-BE49-F238E27FC236}">
                <a16:creationId xmlns:a16="http://schemas.microsoft.com/office/drawing/2014/main" id="{E8EFBA3F-E38E-4436-9E68-0EEFE157EB58}"/>
              </a:ext>
            </a:extLst>
          </p:cNvPr>
          <p:cNvSpPr>
            <a:spLocks noGrp="1"/>
          </p:cNvSpPr>
          <p:nvPr>
            <p:ph idx="1"/>
          </p:nvPr>
        </p:nvSpPr>
        <p:spPr>
          <a:xfrm>
            <a:off x="621585" y="2086070"/>
            <a:ext cx="10942057" cy="3450613"/>
          </a:xfrm>
        </p:spPr>
        <p:txBody>
          <a:bodyPr/>
          <a:lstStyle/>
          <a:p>
            <a:r>
              <a:rPr lang="ro-RO" dirty="0"/>
              <a:t>Este un circuit integrat dezvoltat pentru o anumită utilizare, spre deosebire de un dispozitiv cu scop general.</a:t>
            </a:r>
            <a:endParaRPr lang="en-US" dirty="0"/>
          </a:p>
          <a:p>
            <a:r>
              <a:rPr lang="ro-RO" dirty="0"/>
              <a:t>Un ASIC (prescurtare din engleză : Application Specific Integrated Circuit) este un circuit integrat special produs pentru o anumită aplicaţie, civilă sau militară, cu alte cuvinte "specializat". În general, acest tip de circuite grupează un număr mare de funcţiuni unice, create pe măsură conform cerinţelor concrete. Un exemplu tipic din domeniul militar sunt acele cipuri dintr-o rachetă sau un satelit care prelucrează imagini în "timp real".</a:t>
            </a:r>
            <a:endParaRPr lang="en-US" dirty="0"/>
          </a:p>
          <a:p>
            <a:endParaRPr lang="en-US" dirty="0"/>
          </a:p>
          <a:p>
            <a:endParaRPr lang="en-US" dirty="0"/>
          </a:p>
        </p:txBody>
      </p:sp>
    </p:spTree>
    <p:extLst>
      <p:ext uri="{BB962C8B-B14F-4D97-AF65-F5344CB8AC3E}">
        <p14:creationId xmlns:p14="http://schemas.microsoft.com/office/powerpoint/2010/main" val="19641581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TotalTime>
  <Words>1892</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 New Roman</vt:lpstr>
      <vt:lpstr>Gallery</vt:lpstr>
      <vt:lpstr>Stiluri de proiectare a sistemelor digitale integrate </vt:lpstr>
      <vt:lpstr>CUPRINS </vt:lpstr>
      <vt:lpstr>1.1 Perspectiva istorică</vt:lpstr>
      <vt:lpstr>1.2 Flux de proiectare VLSI </vt:lpstr>
      <vt:lpstr>1.3 Ierarhie de proiectare </vt:lpstr>
      <vt:lpstr>1.4 Conceptele de regularitate, modularitate si localitate </vt:lpstr>
      <vt:lpstr>1.5 Stiluri de design VLSI </vt:lpstr>
      <vt:lpstr>1.5.1. Standard IC </vt:lpstr>
      <vt:lpstr>1.5.3. ASIC  </vt:lpstr>
      <vt:lpstr>1.5.3.1 Programable IC </vt:lpstr>
      <vt:lpstr>1.5.3.2 SEMI CUSTOM IC</vt:lpstr>
      <vt:lpstr>PowerPoint Presentation</vt:lpstr>
      <vt:lpstr>1.5.3.3 Cell Based IC (Proiectare bazată pe celule standard) </vt:lpstr>
      <vt:lpstr>1.5.3.4 Full custom IC (Design complet personalizat ) </vt:lpstr>
      <vt:lpstr>BIBLIOGRAFIE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Stiluri de proiectare a sistemelor digitale integrate</dc:title>
  <dc:creator>Camelia</dc:creator>
  <cp:lastModifiedBy>Camelia</cp:lastModifiedBy>
  <cp:revision>7</cp:revision>
  <dcterms:created xsi:type="dcterms:W3CDTF">2020-01-12T14:19:50Z</dcterms:created>
  <dcterms:modified xsi:type="dcterms:W3CDTF">2020-01-12T15:00:16Z</dcterms:modified>
</cp:coreProperties>
</file>