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"/>
  </p:notesMasterIdLst>
  <p:sldIdLst>
    <p:sldId id="256" r:id="rId2"/>
  </p:sldIdLst>
  <p:sldSz cx="32918400" cy="51206400"/>
  <p:notesSz cx="43434000" cy="8732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5200" kern="1200">
        <a:solidFill>
          <a:schemeClr val="tx1"/>
        </a:solidFill>
        <a:latin typeface="Arial" charset="0"/>
        <a:ea typeface="+mn-ea"/>
        <a:cs typeface="+mn-cs"/>
      </a:defRPr>
    </a:lvl1pPr>
    <a:lvl2pPr marL="322263" indent="134938" algn="l" rtl="0" fontAlgn="base">
      <a:spcBef>
        <a:spcPct val="0"/>
      </a:spcBef>
      <a:spcAft>
        <a:spcPct val="0"/>
      </a:spcAft>
      <a:defRPr sz="5200" kern="1200">
        <a:solidFill>
          <a:schemeClr val="tx1"/>
        </a:solidFill>
        <a:latin typeface="Arial" charset="0"/>
        <a:ea typeface="+mn-ea"/>
        <a:cs typeface="+mn-cs"/>
      </a:defRPr>
    </a:lvl2pPr>
    <a:lvl3pPr marL="646113" indent="268288" algn="l" rtl="0" fontAlgn="base">
      <a:spcBef>
        <a:spcPct val="0"/>
      </a:spcBef>
      <a:spcAft>
        <a:spcPct val="0"/>
      </a:spcAft>
      <a:defRPr sz="5200" kern="1200">
        <a:solidFill>
          <a:schemeClr val="tx1"/>
        </a:solidFill>
        <a:latin typeface="Arial" charset="0"/>
        <a:ea typeface="+mn-ea"/>
        <a:cs typeface="+mn-cs"/>
      </a:defRPr>
    </a:lvl3pPr>
    <a:lvl4pPr marL="969963" indent="401638" algn="l" rtl="0" fontAlgn="base">
      <a:spcBef>
        <a:spcPct val="0"/>
      </a:spcBef>
      <a:spcAft>
        <a:spcPct val="0"/>
      </a:spcAft>
      <a:defRPr sz="5200" kern="1200">
        <a:solidFill>
          <a:schemeClr val="tx1"/>
        </a:solidFill>
        <a:latin typeface="Arial" charset="0"/>
        <a:ea typeface="+mn-ea"/>
        <a:cs typeface="+mn-cs"/>
      </a:defRPr>
    </a:lvl4pPr>
    <a:lvl5pPr marL="1293813" indent="534988" algn="l" rtl="0" fontAlgn="base">
      <a:spcBef>
        <a:spcPct val="0"/>
      </a:spcBef>
      <a:spcAft>
        <a:spcPct val="0"/>
      </a:spcAft>
      <a:defRPr sz="5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5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5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5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5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0066FF"/>
    <a:srgbClr val="009200"/>
    <a:srgbClr val="8A0000"/>
    <a:srgbClr val="C6E8DD"/>
    <a:srgbClr val="E4F4EF"/>
    <a:srgbClr val="FF0000"/>
    <a:srgbClr val="3333FF"/>
    <a:srgbClr val="B2244D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50000" autoAdjust="0"/>
  </p:normalViewPr>
  <p:slideViewPr>
    <p:cSldViewPr snapToGrid="0">
      <p:cViewPr>
        <p:scale>
          <a:sx n="30" d="100"/>
          <a:sy n="30" d="100"/>
        </p:scale>
        <p:origin x="2394" y="-200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821400" cy="436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603075" y="0"/>
            <a:ext cx="18821400" cy="436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0F6430-71F1-4878-9ACC-BE337941B655}" type="datetimeFigureOut">
              <a:rPr lang="en-US"/>
              <a:pPr>
                <a:defRPr/>
              </a:pPr>
              <a:t>7/12/2017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75" y="6550025"/>
            <a:ext cx="21050250" cy="32746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343400" y="41479788"/>
            <a:ext cx="34747200" cy="392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943700"/>
            <a:ext cx="18821400" cy="436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603075" y="82943700"/>
            <a:ext cx="18821400" cy="436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F475758-9664-4B64-B3B7-95C6F5F657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7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75" y="6550025"/>
            <a:ext cx="21050250" cy="3274695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Results of thesis: Nucleotide diversity between the </a:t>
            </a:r>
            <a:r>
              <a:rPr lang="en-US" i="1"/>
              <a:t>vif, vpr, tat </a:t>
            </a:r>
            <a:r>
              <a:rPr lang="en-US"/>
              <a:t>(1</a:t>
            </a:r>
            <a:r>
              <a:rPr lang="en-US" baseline="30000"/>
              <a:t>st</a:t>
            </a:r>
            <a:r>
              <a:rPr lang="en-US"/>
              <a:t> exon), and </a:t>
            </a:r>
            <a:r>
              <a:rPr lang="en-US" i="1"/>
              <a:t>rev</a:t>
            </a:r>
            <a:r>
              <a:rPr lang="en-US"/>
              <a:t> (1</a:t>
            </a:r>
            <a:r>
              <a:rPr lang="en-US" baseline="30000"/>
              <a:t>st</a:t>
            </a:r>
            <a:r>
              <a:rPr lang="en-US"/>
              <a:t> exon) isolates was significantly higher than the diversity of the samples to the consensus sequence (: </a:t>
            </a:r>
            <a:r>
              <a:rPr lang="en-US" i="1"/>
              <a:t>vif </a:t>
            </a:r>
            <a:r>
              <a:rPr lang="en-US"/>
              <a:t>(</a:t>
            </a:r>
            <a:r>
              <a:rPr lang="en-US" i="1"/>
              <a:t>p</a:t>
            </a:r>
            <a:r>
              <a:rPr lang="en-US"/>
              <a:t>&lt;0.0001), </a:t>
            </a:r>
            <a:r>
              <a:rPr lang="en-US" i="1"/>
              <a:t>vpr</a:t>
            </a:r>
            <a:r>
              <a:rPr lang="en-US"/>
              <a:t> (</a:t>
            </a:r>
            <a:r>
              <a:rPr lang="en-US" i="1"/>
              <a:t>p</a:t>
            </a:r>
            <a:r>
              <a:rPr lang="en-US"/>
              <a:t>&lt;0.0001), </a:t>
            </a:r>
            <a:r>
              <a:rPr lang="en-US" i="1"/>
              <a:t>tat</a:t>
            </a:r>
            <a:r>
              <a:rPr lang="en-US"/>
              <a:t> (</a:t>
            </a:r>
            <a:r>
              <a:rPr lang="en-US" i="1"/>
              <a:t>p</a:t>
            </a:r>
            <a:r>
              <a:rPr lang="en-US"/>
              <a:t>=0.0004), and </a:t>
            </a:r>
            <a:r>
              <a:rPr lang="en-US" i="1"/>
              <a:t>rev</a:t>
            </a:r>
            <a:r>
              <a:rPr lang="en-US"/>
              <a:t>(</a:t>
            </a:r>
            <a:r>
              <a:rPr lang="en-US" i="1"/>
              <a:t>p</a:t>
            </a:r>
            <a:r>
              <a:rPr lang="en-US"/>
              <a:t>=0.0029). </a:t>
            </a:r>
          </a:p>
          <a:p>
            <a:pPr eaLnBrk="1" hangingPunct="1"/>
            <a:r>
              <a:rPr lang="en-US"/>
              <a:t> Two tailed t-tests were used to calculate differences in nucleotide diversity between samples and compared to consensus for each gene.  </a:t>
            </a:r>
          </a:p>
          <a:p>
            <a:pPr eaLnBrk="1" hangingPunct="1"/>
            <a:r>
              <a:rPr lang="en-US"/>
              <a:t>Don’t use lineages…..distances to consenus is and between samples remove from poster use thesis</a:t>
            </a:r>
          </a:p>
          <a:p>
            <a:pPr eaLnBrk="1" hangingPunct="1"/>
            <a:r>
              <a:rPr lang="en-US"/>
              <a:t>V10 short sentences differences in viral load</a:t>
            </a:r>
          </a:p>
          <a:p>
            <a:pPr eaLnBrk="1" hangingPunct="1"/>
            <a:r>
              <a:rPr lang="en-US"/>
              <a:t>Column how many per study were used in table …….</a:t>
            </a:r>
          </a:p>
          <a:p>
            <a:pPr eaLnBrk="1" hangingPunct="1"/>
            <a:r>
              <a:rPr lang="en-US"/>
              <a:t>Makes dead virus…..viral protein….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Mentoin criteria for 3 to 1 controls</a:t>
            </a:r>
          </a:p>
          <a:p>
            <a:pPr eaLnBrk="1" hangingPunct="1"/>
            <a:r>
              <a:rPr lang="en-US"/>
              <a:t>Randomly selected……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Small number of sequences and short length of sequences did not allow analysis for bootstrap values ; re-run w/ bootstrap….re-calculate threshold should be 80; cluster w/ subtype c w/ high boostrap values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9" y="15905696"/>
            <a:ext cx="27979687" cy="10979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4" y="29018448"/>
            <a:ext cx="23043356" cy="13083117"/>
          </a:xfrm>
        </p:spPr>
        <p:txBody>
          <a:bodyPr/>
          <a:lstStyle>
            <a:lvl1pPr marL="0" indent="0" algn="ctr">
              <a:buNone/>
              <a:defRPr/>
            </a:lvl1pPr>
            <a:lvl2pPr marL="323835" indent="0" algn="ctr">
              <a:buNone/>
              <a:defRPr/>
            </a:lvl2pPr>
            <a:lvl3pPr marL="647670" indent="0" algn="ctr">
              <a:buNone/>
              <a:defRPr/>
            </a:lvl3pPr>
            <a:lvl4pPr marL="971504" indent="0" algn="ctr">
              <a:buNone/>
              <a:defRPr/>
            </a:lvl4pPr>
            <a:lvl5pPr marL="1295339" indent="0" algn="ctr">
              <a:buNone/>
              <a:defRPr/>
            </a:lvl5pPr>
            <a:lvl6pPr marL="1619174" indent="0" algn="ctr">
              <a:buNone/>
              <a:defRPr/>
            </a:lvl6pPr>
            <a:lvl7pPr marL="1943009" indent="0" algn="ctr">
              <a:buNone/>
              <a:defRPr/>
            </a:lvl7pPr>
            <a:lvl8pPr marL="2266843" indent="0" algn="ctr">
              <a:buNone/>
              <a:defRPr/>
            </a:lvl8pPr>
            <a:lvl9pPr marL="25906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579B5-619F-4514-9071-19DCC4C74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C81A5-7ED8-4CE1-A9DD-75F70DFD1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079" y="2052116"/>
            <a:ext cx="7406878" cy="43690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5" y="2052116"/>
            <a:ext cx="22106335" cy="43690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52A4F-2569-43F4-A70C-EB9F08FF2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55644-1F71-433F-A426-C4B01A6BD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8" y="32904119"/>
            <a:ext cx="27980879" cy="10171642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8" y="21702718"/>
            <a:ext cx="27980879" cy="11201400"/>
          </a:xfrm>
        </p:spPr>
        <p:txBody>
          <a:bodyPr anchor="b"/>
          <a:lstStyle>
            <a:lvl1pPr marL="0" indent="0">
              <a:buNone/>
              <a:defRPr sz="1400"/>
            </a:lvl1pPr>
            <a:lvl2pPr marL="323835" indent="0">
              <a:buNone/>
              <a:defRPr sz="1300"/>
            </a:lvl2pPr>
            <a:lvl3pPr marL="647670" indent="0">
              <a:buNone/>
              <a:defRPr sz="1100"/>
            </a:lvl3pPr>
            <a:lvl4pPr marL="971504" indent="0">
              <a:buNone/>
              <a:defRPr sz="1000"/>
            </a:lvl4pPr>
            <a:lvl5pPr marL="1295339" indent="0">
              <a:buNone/>
              <a:defRPr sz="1000"/>
            </a:lvl5pPr>
            <a:lvl6pPr marL="1619174" indent="0">
              <a:buNone/>
              <a:defRPr sz="1000"/>
            </a:lvl6pPr>
            <a:lvl7pPr marL="1943009" indent="0">
              <a:buNone/>
              <a:defRPr sz="1000"/>
            </a:lvl7pPr>
            <a:lvl8pPr marL="2266843" indent="0">
              <a:buNone/>
              <a:defRPr sz="1000"/>
            </a:lvl8pPr>
            <a:lvl9pPr marL="25906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3757E-2CE9-4B5B-96F5-A3C8F910E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444" y="11949647"/>
            <a:ext cx="14756606" cy="3379311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0" y="11949647"/>
            <a:ext cx="14756606" cy="3379311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CA1AB-1311-4550-A952-39AFCC90A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5" y="11460704"/>
            <a:ext cx="14544676" cy="477837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835" indent="0">
              <a:buNone/>
              <a:defRPr sz="1400" b="1"/>
            </a:lvl2pPr>
            <a:lvl3pPr marL="647670" indent="0">
              <a:buNone/>
              <a:defRPr sz="1300" b="1"/>
            </a:lvl3pPr>
            <a:lvl4pPr marL="971504" indent="0">
              <a:buNone/>
              <a:defRPr sz="1100" b="1"/>
            </a:lvl4pPr>
            <a:lvl5pPr marL="1295339" indent="0">
              <a:buNone/>
              <a:defRPr sz="1100" b="1"/>
            </a:lvl5pPr>
            <a:lvl6pPr marL="1619174" indent="0">
              <a:buNone/>
              <a:defRPr sz="1100" b="1"/>
            </a:lvl6pPr>
            <a:lvl7pPr marL="1943009" indent="0">
              <a:buNone/>
              <a:defRPr sz="1100" b="1"/>
            </a:lvl7pPr>
            <a:lvl8pPr marL="2266843" indent="0">
              <a:buNone/>
              <a:defRPr sz="1100" b="1"/>
            </a:lvl8pPr>
            <a:lvl9pPr marL="2590678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5" y="16239076"/>
            <a:ext cx="14544676" cy="2950368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9" y="11460704"/>
            <a:ext cx="14550628" cy="477837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835" indent="0">
              <a:buNone/>
              <a:defRPr sz="1400" b="1"/>
            </a:lvl2pPr>
            <a:lvl3pPr marL="647670" indent="0">
              <a:buNone/>
              <a:defRPr sz="1300" b="1"/>
            </a:lvl3pPr>
            <a:lvl4pPr marL="971504" indent="0">
              <a:buNone/>
              <a:defRPr sz="1100" b="1"/>
            </a:lvl4pPr>
            <a:lvl5pPr marL="1295339" indent="0">
              <a:buNone/>
              <a:defRPr sz="1100" b="1"/>
            </a:lvl5pPr>
            <a:lvl6pPr marL="1619174" indent="0">
              <a:buNone/>
              <a:defRPr sz="1100" b="1"/>
            </a:lvl6pPr>
            <a:lvl7pPr marL="1943009" indent="0">
              <a:buNone/>
              <a:defRPr sz="1100" b="1"/>
            </a:lvl7pPr>
            <a:lvl8pPr marL="2266843" indent="0">
              <a:buNone/>
              <a:defRPr sz="1100" b="1"/>
            </a:lvl8pPr>
            <a:lvl9pPr marL="2590678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9" y="16239076"/>
            <a:ext cx="14550628" cy="2950368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5480D-9188-40BC-8BE8-215EE1974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C776B-AB18-4C0B-9614-BAF5F8657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AB171-A09F-43EA-AF3A-02D9C44DAF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2037297"/>
            <a:ext cx="10829926" cy="8678864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2037302"/>
            <a:ext cx="18402300" cy="43705464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4" y="10716158"/>
            <a:ext cx="10829926" cy="35026600"/>
          </a:xfrm>
        </p:spPr>
        <p:txBody>
          <a:bodyPr/>
          <a:lstStyle>
            <a:lvl1pPr marL="0" indent="0">
              <a:buNone/>
              <a:defRPr sz="1000"/>
            </a:lvl1pPr>
            <a:lvl2pPr marL="323835" indent="0">
              <a:buNone/>
              <a:defRPr sz="800"/>
            </a:lvl2pPr>
            <a:lvl3pPr marL="647670" indent="0">
              <a:buNone/>
              <a:defRPr sz="700"/>
            </a:lvl3pPr>
            <a:lvl4pPr marL="971504" indent="0">
              <a:buNone/>
              <a:defRPr sz="600"/>
            </a:lvl4pPr>
            <a:lvl5pPr marL="1295339" indent="0">
              <a:buNone/>
              <a:defRPr sz="600"/>
            </a:lvl5pPr>
            <a:lvl6pPr marL="1619174" indent="0">
              <a:buNone/>
              <a:defRPr sz="600"/>
            </a:lvl6pPr>
            <a:lvl7pPr marL="1943009" indent="0">
              <a:buNone/>
              <a:defRPr sz="600"/>
            </a:lvl7pPr>
            <a:lvl8pPr marL="2266843" indent="0">
              <a:buNone/>
              <a:defRPr sz="600"/>
            </a:lvl8pPr>
            <a:lvl9pPr marL="2590678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F23A3-F6A0-4962-B901-C886353BE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9" y="35845233"/>
            <a:ext cx="19751278" cy="423015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9" y="4574652"/>
            <a:ext cx="19751278" cy="30726061"/>
          </a:xfrm>
        </p:spPr>
        <p:txBody>
          <a:bodyPr/>
          <a:lstStyle>
            <a:lvl1pPr marL="0" indent="0">
              <a:buNone/>
              <a:defRPr sz="2300"/>
            </a:lvl1pPr>
            <a:lvl2pPr marL="323835" indent="0">
              <a:buNone/>
              <a:defRPr sz="2000"/>
            </a:lvl2pPr>
            <a:lvl3pPr marL="647670" indent="0">
              <a:buNone/>
              <a:defRPr sz="1700"/>
            </a:lvl3pPr>
            <a:lvl4pPr marL="971504" indent="0">
              <a:buNone/>
              <a:defRPr sz="1400"/>
            </a:lvl4pPr>
            <a:lvl5pPr marL="1295339" indent="0">
              <a:buNone/>
              <a:defRPr sz="1400"/>
            </a:lvl5pPr>
            <a:lvl6pPr marL="1619174" indent="0">
              <a:buNone/>
              <a:defRPr sz="1400"/>
            </a:lvl6pPr>
            <a:lvl7pPr marL="1943009" indent="0">
              <a:buNone/>
              <a:defRPr sz="1400"/>
            </a:lvl7pPr>
            <a:lvl8pPr marL="2266843" indent="0">
              <a:buNone/>
              <a:defRPr sz="1400"/>
            </a:lvl8pPr>
            <a:lvl9pPr marL="2590678" indent="0">
              <a:buNone/>
              <a:defRPr sz="14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9" y="40075383"/>
            <a:ext cx="19751278" cy="6011861"/>
          </a:xfrm>
        </p:spPr>
        <p:txBody>
          <a:bodyPr/>
          <a:lstStyle>
            <a:lvl1pPr marL="0" indent="0">
              <a:buNone/>
              <a:defRPr sz="1000"/>
            </a:lvl1pPr>
            <a:lvl2pPr marL="323835" indent="0">
              <a:buNone/>
              <a:defRPr sz="800"/>
            </a:lvl2pPr>
            <a:lvl3pPr marL="647670" indent="0">
              <a:buNone/>
              <a:defRPr sz="700"/>
            </a:lvl3pPr>
            <a:lvl4pPr marL="971504" indent="0">
              <a:buNone/>
              <a:defRPr sz="600"/>
            </a:lvl4pPr>
            <a:lvl5pPr marL="1295339" indent="0">
              <a:buNone/>
              <a:defRPr sz="600"/>
            </a:lvl5pPr>
            <a:lvl6pPr marL="1619174" indent="0">
              <a:buNone/>
              <a:defRPr sz="600"/>
            </a:lvl6pPr>
            <a:lvl7pPr marL="1943009" indent="0">
              <a:buNone/>
              <a:defRPr sz="600"/>
            </a:lvl7pPr>
            <a:lvl8pPr marL="2266843" indent="0">
              <a:buNone/>
              <a:defRPr sz="600"/>
            </a:lvl8pPr>
            <a:lvl9pPr marL="2590678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3B59B-5119-401D-825B-6AC9315E8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2052108"/>
            <a:ext cx="29627512" cy="85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66464" tIns="133232" rIns="266464" bIns="1332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11949643"/>
            <a:ext cx="29627512" cy="3379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66464" tIns="133232" rIns="266464" bIns="1332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238" y="46631755"/>
            <a:ext cx="7681912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6464" tIns="133232" rIns="266464" bIns="133232" numCol="1" anchor="t" anchorCtr="0" compatLnSpc="1">
            <a:prstTxWarp prst="textNoShape">
              <a:avLst/>
            </a:prstTxWarp>
          </a:bodyPr>
          <a:lstStyle>
            <a:lvl1pPr>
              <a:defRPr sz="4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46631755"/>
            <a:ext cx="10425112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6464" tIns="133232" rIns="266464" bIns="133232" numCol="1" anchor="t" anchorCtr="0" compatLnSpc="1">
            <a:prstTxWarp prst="textNoShape">
              <a:avLst/>
            </a:prstTxWarp>
          </a:bodyPr>
          <a:lstStyle>
            <a:lvl1pPr algn="ctr">
              <a:defRPr sz="4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46631755"/>
            <a:ext cx="7681912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6464" tIns="133232" rIns="266464" bIns="133232" numCol="1" anchor="t" anchorCtr="0" compatLnSpc="1">
            <a:prstTxWarp prst="textNoShape">
              <a:avLst/>
            </a:prstTxWarp>
          </a:bodyPr>
          <a:lstStyle>
            <a:lvl1pPr algn="r">
              <a:defRPr sz="4100"/>
            </a:lvl1pPr>
          </a:lstStyle>
          <a:p>
            <a:pPr>
              <a:defRPr/>
            </a:pPr>
            <a:fld id="{F0DCDDD8-E3A0-4F10-A10A-F9196FE23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63825" rtl="0" eaLnBrk="0" fontAlgn="base" hangingPunct="0">
        <a:spcBef>
          <a:spcPct val="0"/>
        </a:spcBef>
        <a:spcAft>
          <a:spcPct val="0"/>
        </a:spcAft>
        <a:defRPr sz="1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663825" rtl="0" eaLnBrk="0" fontAlgn="base" hangingPunct="0">
        <a:spcBef>
          <a:spcPct val="0"/>
        </a:spcBef>
        <a:spcAft>
          <a:spcPct val="0"/>
        </a:spcAft>
        <a:defRPr sz="12800">
          <a:solidFill>
            <a:schemeClr val="tx2"/>
          </a:solidFill>
          <a:latin typeface="Arial" charset="0"/>
        </a:defRPr>
      </a:lvl2pPr>
      <a:lvl3pPr algn="ctr" defTabSz="2663825" rtl="0" eaLnBrk="0" fontAlgn="base" hangingPunct="0">
        <a:spcBef>
          <a:spcPct val="0"/>
        </a:spcBef>
        <a:spcAft>
          <a:spcPct val="0"/>
        </a:spcAft>
        <a:defRPr sz="12800">
          <a:solidFill>
            <a:schemeClr val="tx2"/>
          </a:solidFill>
          <a:latin typeface="Arial" charset="0"/>
        </a:defRPr>
      </a:lvl3pPr>
      <a:lvl4pPr algn="ctr" defTabSz="2663825" rtl="0" eaLnBrk="0" fontAlgn="base" hangingPunct="0">
        <a:spcBef>
          <a:spcPct val="0"/>
        </a:spcBef>
        <a:spcAft>
          <a:spcPct val="0"/>
        </a:spcAft>
        <a:defRPr sz="12800">
          <a:solidFill>
            <a:schemeClr val="tx2"/>
          </a:solidFill>
          <a:latin typeface="Arial" charset="0"/>
        </a:defRPr>
      </a:lvl4pPr>
      <a:lvl5pPr algn="ctr" defTabSz="2663825" rtl="0" eaLnBrk="0" fontAlgn="base" hangingPunct="0">
        <a:spcBef>
          <a:spcPct val="0"/>
        </a:spcBef>
        <a:spcAft>
          <a:spcPct val="0"/>
        </a:spcAft>
        <a:defRPr sz="12800">
          <a:solidFill>
            <a:schemeClr val="tx2"/>
          </a:solidFill>
          <a:latin typeface="Arial" charset="0"/>
        </a:defRPr>
      </a:lvl5pPr>
      <a:lvl6pPr marL="323835" algn="ctr" defTabSz="2664890" rtl="0" fontAlgn="base">
        <a:spcBef>
          <a:spcPct val="0"/>
        </a:spcBef>
        <a:spcAft>
          <a:spcPct val="0"/>
        </a:spcAft>
        <a:defRPr sz="12800">
          <a:solidFill>
            <a:schemeClr val="tx2"/>
          </a:solidFill>
          <a:latin typeface="Arial" charset="0"/>
        </a:defRPr>
      </a:lvl6pPr>
      <a:lvl7pPr marL="647670" algn="ctr" defTabSz="2664890" rtl="0" fontAlgn="base">
        <a:spcBef>
          <a:spcPct val="0"/>
        </a:spcBef>
        <a:spcAft>
          <a:spcPct val="0"/>
        </a:spcAft>
        <a:defRPr sz="12800">
          <a:solidFill>
            <a:schemeClr val="tx2"/>
          </a:solidFill>
          <a:latin typeface="Arial" charset="0"/>
        </a:defRPr>
      </a:lvl7pPr>
      <a:lvl8pPr marL="971504" algn="ctr" defTabSz="2664890" rtl="0" fontAlgn="base">
        <a:spcBef>
          <a:spcPct val="0"/>
        </a:spcBef>
        <a:spcAft>
          <a:spcPct val="0"/>
        </a:spcAft>
        <a:defRPr sz="12800">
          <a:solidFill>
            <a:schemeClr val="tx2"/>
          </a:solidFill>
          <a:latin typeface="Arial" charset="0"/>
        </a:defRPr>
      </a:lvl8pPr>
      <a:lvl9pPr marL="1295339" algn="ctr" defTabSz="2664890" rtl="0" fontAlgn="base">
        <a:spcBef>
          <a:spcPct val="0"/>
        </a:spcBef>
        <a:spcAft>
          <a:spcPct val="0"/>
        </a:spcAft>
        <a:defRPr sz="12800">
          <a:solidFill>
            <a:schemeClr val="tx2"/>
          </a:solidFill>
          <a:latin typeface="Arial" charset="0"/>
        </a:defRPr>
      </a:lvl9pPr>
    </p:titleStyle>
    <p:bodyStyle>
      <a:lvl1pPr marL="998538" indent="-998538" algn="l" defTabSz="2663825" rtl="0" eaLnBrk="0" fontAlgn="base" hangingPunct="0">
        <a:spcBef>
          <a:spcPct val="20000"/>
        </a:spcBef>
        <a:spcAft>
          <a:spcPct val="0"/>
        </a:spcAft>
        <a:buChar char="•"/>
        <a:defRPr sz="9300">
          <a:solidFill>
            <a:schemeClr val="tx1"/>
          </a:solidFill>
          <a:latin typeface="+mn-lt"/>
          <a:ea typeface="+mn-ea"/>
          <a:cs typeface="+mn-cs"/>
        </a:defRPr>
      </a:lvl1pPr>
      <a:lvl2pPr marL="2163763" indent="-831850" algn="l" defTabSz="2663825" rtl="0" eaLnBrk="0" fontAlgn="base" hangingPunct="0">
        <a:spcBef>
          <a:spcPct val="20000"/>
        </a:spcBef>
        <a:spcAft>
          <a:spcPct val="0"/>
        </a:spcAft>
        <a:buChar char="–"/>
        <a:defRPr sz="8100">
          <a:solidFill>
            <a:schemeClr val="tx1"/>
          </a:solidFill>
          <a:latin typeface="+mn-lt"/>
        </a:defRPr>
      </a:lvl2pPr>
      <a:lvl3pPr marL="3328988" indent="-665163" algn="l" defTabSz="2663825" rtl="0" eaLnBrk="0" fontAlgn="base" hangingPunct="0">
        <a:spcBef>
          <a:spcPct val="20000"/>
        </a:spcBef>
        <a:spcAft>
          <a:spcPct val="0"/>
        </a:spcAft>
        <a:buChar char="•"/>
        <a:defRPr sz="7000">
          <a:solidFill>
            <a:schemeClr val="tx1"/>
          </a:solidFill>
          <a:latin typeface="+mn-lt"/>
        </a:defRPr>
      </a:lvl3pPr>
      <a:lvl4pPr marL="4662488" indent="-665163" algn="l" defTabSz="2663825" rtl="0" eaLnBrk="0" fontAlgn="base" hangingPunct="0">
        <a:spcBef>
          <a:spcPct val="20000"/>
        </a:spcBef>
        <a:spcAft>
          <a:spcPct val="0"/>
        </a:spcAft>
        <a:buChar char="–"/>
        <a:defRPr sz="5800">
          <a:solidFill>
            <a:schemeClr val="tx1"/>
          </a:solidFill>
          <a:latin typeface="+mn-lt"/>
        </a:defRPr>
      </a:lvl4pPr>
      <a:lvl5pPr marL="5994400" indent="-665163" algn="l" defTabSz="2663825" rtl="0" eaLnBrk="0" fontAlgn="base" hangingPunct="0">
        <a:spcBef>
          <a:spcPct val="20000"/>
        </a:spcBef>
        <a:spcAft>
          <a:spcPct val="0"/>
        </a:spcAft>
        <a:buChar char="»"/>
        <a:defRPr sz="5800">
          <a:solidFill>
            <a:schemeClr val="tx1"/>
          </a:solidFill>
          <a:latin typeface="+mn-lt"/>
        </a:defRPr>
      </a:lvl5pPr>
      <a:lvl6pPr marL="6319276" indent="-665660" algn="l" defTabSz="2664890" rtl="0" fontAlgn="base">
        <a:spcBef>
          <a:spcPct val="20000"/>
        </a:spcBef>
        <a:spcAft>
          <a:spcPct val="0"/>
        </a:spcAft>
        <a:buChar char="»"/>
        <a:defRPr sz="5800">
          <a:solidFill>
            <a:schemeClr val="tx1"/>
          </a:solidFill>
          <a:latin typeface="+mn-lt"/>
        </a:defRPr>
      </a:lvl6pPr>
      <a:lvl7pPr marL="6643110" indent="-665660" algn="l" defTabSz="2664890" rtl="0" fontAlgn="base">
        <a:spcBef>
          <a:spcPct val="20000"/>
        </a:spcBef>
        <a:spcAft>
          <a:spcPct val="0"/>
        </a:spcAft>
        <a:buChar char="»"/>
        <a:defRPr sz="5800">
          <a:solidFill>
            <a:schemeClr val="tx1"/>
          </a:solidFill>
          <a:latin typeface="+mn-lt"/>
        </a:defRPr>
      </a:lvl7pPr>
      <a:lvl8pPr marL="6966945" indent="-665660" algn="l" defTabSz="2664890" rtl="0" fontAlgn="base">
        <a:spcBef>
          <a:spcPct val="20000"/>
        </a:spcBef>
        <a:spcAft>
          <a:spcPct val="0"/>
        </a:spcAft>
        <a:buChar char="»"/>
        <a:defRPr sz="5800">
          <a:solidFill>
            <a:schemeClr val="tx1"/>
          </a:solidFill>
          <a:latin typeface="+mn-lt"/>
        </a:defRPr>
      </a:lvl8pPr>
      <a:lvl9pPr marL="7290780" indent="-665660" algn="l" defTabSz="2664890" rtl="0" fontAlgn="base">
        <a:spcBef>
          <a:spcPct val="20000"/>
        </a:spcBef>
        <a:spcAft>
          <a:spcPct val="0"/>
        </a:spcAft>
        <a:buChar char="»"/>
        <a:defRPr sz="5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476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35" algn="l" defTabSz="6476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7670" algn="l" defTabSz="6476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1504" algn="l" defTabSz="6476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339" algn="l" defTabSz="6476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19174" algn="l" defTabSz="6476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3009" algn="l" defTabSz="6476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66843" algn="l" defTabSz="6476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678" algn="l" defTabSz="64767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16600697" y="7472174"/>
            <a:ext cx="15818215" cy="1371155"/>
          </a:xfrm>
          <a:prstGeom prst="rect">
            <a:avLst/>
          </a:prstGeom>
          <a:noFill/>
          <a:ln w="76200" cmpd="sng">
            <a:noFill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13470" tIns="156735" rIns="313470" bIns="156735" anchor="t"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ZA" sz="2800" dirty="0"/>
              <a:t>After adjustment for age and gender, any religious affiliation was significantly associated with lower HIV prevalence (PR: 0.88; 95%CI: 0.83-0.95) </a:t>
            </a:r>
            <a:r>
              <a:rPr lang="en-ZA" sz="2800" b="1" dirty="0"/>
              <a:t>(Table 2)</a:t>
            </a:r>
            <a:r>
              <a:rPr lang="en-ZA" sz="2800" dirty="0"/>
              <a:t>. </a:t>
            </a: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3500236" y="424776"/>
            <a:ext cx="24747300" cy="200840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2663825" rtl="0" eaLnBrk="0" fontAlgn="base" hangingPunct="0">
              <a:spcBef>
                <a:spcPct val="0"/>
              </a:spcBef>
              <a:spcAft>
                <a:spcPct val="0"/>
              </a:spcAft>
              <a:defRPr sz="1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2663825" rtl="0" eaLnBrk="0" fontAlgn="base" hangingPunct="0">
              <a:spcBef>
                <a:spcPct val="0"/>
              </a:spcBef>
              <a:spcAft>
                <a:spcPct val="0"/>
              </a:spcAft>
              <a:defRPr sz="12800">
                <a:solidFill>
                  <a:schemeClr val="tx2"/>
                </a:solidFill>
                <a:latin typeface="Arial" charset="0"/>
              </a:defRPr>
            </a:lvl2pPr>
            <a:lvl3pPr algn="ctr" defTabSz="2663825" rtl="0" eaLnBrk="0" fontAlgn="base" hangingPunct="0">
              <a:spcBef>
                <a:spcPct val="0"/>
              </a:spcBef>
              <a:spcAft>
                <a:spcPct val="0"/>
              </a:spcAft>
              <a:defRPr sz="12800">
                <a:solidFill>
                  <a:schemeClr val="tx2"/>
                </a:solidFill>
                <a:latin typeface="Arial" charset="0"/>
              </a:defRPr>
            </a:lvl3pPr>
            <a:lvl4pPr algn="ctr" defTabSz="2663825" rtl="0" eaLnBrk="0" fontAlgn="base" hangingPunct="0">
              <a:spcBef>
                <a:spcPct val="0"/>
              </a:spcBef>
              <a:spcAft>
                <a:spcPct val="0"/>
              </a:spcAft>
              <a:defRPr sz="12800">
                <a:solidFill>
                  <a:schemeClr val="tx2"/>
                </a:solidFill>
                <a:latin typeface="Arial" charset="0"/>
              </a:defRPr>
            </a:lvl4pPr>
            <a:lvl5pPr algn="ctr" defTabSz="2663825" rtl="0" eaLnBrk="0" fontAlgn="base" hangingPunct="0">
              <a:spcBef>
                <a:spcPct val="0"/>
              </a:spcBef>
              <a:spcAft>
                <a:spcPct val="0"/>
              </a:spcAft>
              <a:defRPr sz="12800">
                <a:solidFill>
                  <a:schemeClr val="tx2"/>
                </a:solidFill>
                <a:latin typeface="Arial" charset="0"/>
              </a:defRPr>
            </a:lvl5pPr>
            <a:lvl6pPr marL="323835" algn="ctr" defTabSz="2664890" rtl="0" fontAlgn="base">
              <a:spcBef>
                <a:spcPct val="0"/>
              </a:spcBef>
              <a:spcAft>
                <a:spcPct val="0"/>
              </a:spcAft>
              <a:defRPr sz="12800">
                <a:solidFill>
                  <a:schemeClr val="tx2"/>
                </a:solidFill>
                <a:latin typeface="Arial" charset="0"/>
              </a:defRPr>
            </a:lvl6pPr>
            <a:lvl7pPr marL="647670" algn="ctr" defTabSz="2664890" rtl="0" fontAlgn="base">
              <a:spcBef>
                <a:spcPct val="0"/>
              </a:spcBef>
              <a:spcAft>
                <a:spcPct val="0"/>
              </a:spcAft>
              <a:defRPr sz="12800">
                <a:solidFill>
                  <a:schemeClr val="tx2"/>
                </a:solidFill>
                <a:latin typeface="Arial" charset="0"/>
              </a:defRPr>
            </a:lvl7pPr>
            <a:lvl8pPr marL="971504" algn="ctr" defTabSz="2664890" rtl="0" fontAlgn="base">
              <a:spcBef>
                <a:spcPct val="0"/>
              </a:spcBef>
              <a:spcAft>
                <a:spcPct val="0"/>
              </a:spcAft>
              <a:defRPr sz="12800">
                <a:solidFill>
                  <a:schemeClr val="tx2"/>
                </a:solidFill>
                <a:latin typeface="Arial" charset="0"/>
              </a:defRPr>
            </a:lvl8pPr>
            <a:lvl9pPr marL="1295339" algn="ctr" defTabSz="2664890" rtl="0" fontAlgn="base">
              <a:spcBef>
                <a:spcPct val="0"/>
              </a:spcBef>
              <a:spcAft>
                <a:spcPct val="0"/>
              </a:spcAft>
              <a:defRPr sz="128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ZA" sz="5400" b="1" dirty="0"/>
              <a:t>RELIGIOUS AFFILIATION AND UPTAKE OF HIV TESTING, TREATMENT AND VIRAL SUPPRESSION IN BOTSWANA</a:t>
            </a:r>
            <a:endParaRPr lang="en-ZA" sz="5400" dirty="0"/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28430416" y="2206772"/>
            <a:ext cx="37208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Poster # </a:t>
            </a:r>
            <a:r>
              <a:rPr lang="en-ZA" sz="2800" b="1" u="sng" dirty="0"/>
              <a:t>TUPEC0869</a:t>
            </a:r>
            <a:endParaRPr lang="en-US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02562" y="23699954"/>
            <a:ext cx="1546835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800" b="1" dirty="0"/>
          </a:p>
        </p:txBody>
      </p:sp>
      <p:pic>
        <p:nvPicPr>
          <p:cNvPr id="43" name="Picture 34" descr="new_bhp_lines_07_lowres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908" y="208782"/>
            <a:ext cx="3133469" cy="122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Rectangle 45"/>
          <p:cNvSpPr/>
          <p:nvPr/>
        </p:nvSpPr>
        <p:spPr>
          <a:xfrm>
            <a:off x="16600698" y="35973080"/>
            <a:ext cx="15992459" cy="5096166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0896" tIns="155448" rIns="310896" bIns="155448"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schemeClr val="tx1"/>
                </a:solidFill>
              </a:rPr>
              <a:t>Religious affiliation was significantly associated with increased uptake of HIV testing, treatment and viral suppression in Botswana.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schemeClr val="tx1"/>
                </a:solidFill>
              </a:rPr>
              <a:t>Compared with non-religious HIV-infected participants, members of Apostolic, </a:t>
            </a:r>
            <a:r>
              <a:rPr lang="en-ZA" sz="2800" dirty="0" smtClean="0">
                <a:solidFill>
                  <a:schemeClr val="tx1"/>
                </a:solidFill>
              </a:rPr>
              <a:t>Pentecostal</a:t>
            </a:r>
            <a:r>
              <a:rPr lang="en-ZA" sz="2800" dirty="0">
                <a:solidFill>
                  <a:schemeClr val="tx1"/>
                </a:solidFill>
              </a:rPr>
              <a:t>, and ZCC religious denominations were positively associated with higher probability of meeting the combined UNAIDS 90-90-90 target.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schemeClr val="tx1"/>
                </a:solidFill>
              </a:rPr>
              <a:t>More work is needed to understand facilitators for and barriers to uptake of HIV prevention interventions across different religious </a:t>
            </a:r>
            <a:r>
              <a:rPr lang="en-ZA" sz="2800" dirty="0" smtClean="0">
                <a:solidFill>
                  <a:schemeClr val="tx1"/>
                </a:solidFill>
              </a:rPr>
              <a:t>denominations.</a:t>
            </a:r>
            <a:endParaRPr lang="en-ZA" sz="2800" dirty="0">
              <a:solidFill>
                <a:schemeClr val="tx1"/>
              </a:solidFill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schemeClr val="tx1"/>
                </a:solidFill>
              </a:rPr>
              <a:t>Botswana should consider leveraging on the high prevalence of religiosity among its citizens to accelerate progress to reach the UNAIDS 90-90-90 targets by 2020.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647142" y="47353281"/>
            <a:ext cx="15946016" cy="3680123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0896" tIns="155448" rIns="310896" bIns="155448" anchor="ctr"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We would like to acknowledge the study participants, </a:t>
            </a:r>
            <a:r>
              <a:rPr lang="en-US" sz="2800" dirty="0" err="1">
                <a:solidFill>
                  <a:srgbClr val="000000"/>
                </a:solidFill>
              </a:rPr>
              <a:t>Ya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Tsie</a:t>
            </a:r>
            <a:r>
              <a:rPr lang="en-US" sz="2800" dirty="0">
                <a:solidFill>
                  <a:srgbClr val="000000"/>
                </a:solidFill>
              </a:rPr>
              <a:t> field teams, community leadership as well as </a:t>
            </a:r>
            <a:r>
              <a:rPr lang="en-US" sz="2800" dirty="0" smtClean="0">
                <a:solidFill>
                  <a:srgbClr val="000000"/>
                </a:solidFill>
              </a:rPr>
              <a:t>support </a:t>
            </a:r>
            <a:r>
              <a:rPr lang="en-US" sz="2800" dirty="0">
                <a:solidFill>
                  <a:srgbClr val="000000"/>
                </a:solidFill>
              </a:rPr>
              <a:t>from the Government of Botswana and the Botswana-Harvard-HIV Reference Laboratory staff. We also thank the Botswana Ministry of Health and the Centers for Disease Control and Prevention Botswana.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BCPP is funded by the President’s Emergency Fund for AIDS Relief (PEPFAR</a:t>
            </a:r>
            <a:r>
              <a:rPr lang="en-US" sz="2800" dirty="0" smtClean="0">
                <a:solidFill>
                  <a:srgbClr val="000000"/>
                </a:solidFill>
              </a:rPr>
              <a:t>) through the U.S. Centers for Disease Control </a:t>
            </a:r>
            <a:r>
              <a:rPr lang="en-US" sz="2800" smtClean="0">
                <a:solidFill>
                  <a:srgbClr val="000000"/>
                </a:solidFill>
              </a:rPr>
              <a:t>and Prevention. </a:t>
            </a:r>
            <a:endParaRPr lang="en-US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The study is registered at ClinicalTrials.gov (NCT01965470).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85306" y="15752870"/>
            <a:ext cx="15711819" cy="203748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10896" tIns="155448" rIns="310896" bIns="155448" anchor="ctr" anchorCtr="0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schemeClr val="tx1"/>
                </a:solidFill>
              </a:rPr>
              <a:t>The Botswana Combination Prevention Project (BCPP) is </a:t>
            </a:r>
            <a:r>
              <a:rPr lang="en-ZA" sz="2800" dirty="0" smtClean="0">
                <a:solidFill>
                  <a:schemeClr val="tx1"/>
                </a:solidFill>
              </a:rPr>
              <a:t>a </a:t>
            </a:r>
            <a:r>
              <a:rPr lang="en-ZA" sz="2800" dirty="0">
                <a:solidFill>
                  <a:schemeClr val="tx1"/>
                </a:solidFill>
              </a:rPr>
              <a:t>large, ongoing community-randomized HIV prevention trial in Botswana. A baseline household survey was administered from Oct 2013 to Nov 2015 in 30 peri-urban and rural communities with an average population of 6,000 residents </a:t>
            </a:r>
            <a:r>
              <a:rPr lang="en-ZA" sz="2800" b="1" dirty="0">
                <a:solidFill>
                  <a:schemeClr val="tx1"/>
                </a:solidFill>
              </a:rPr>
              <a:t>(Figure 1)</a:t>
            </a:r>
            <a:r>
              <a:rPr lang="en-ZA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6526741" y="6220110"/>
            <a:ext cx="16096201" cy="1012672"/>
          </a:xfrm>
          <a:prstGeom prst="rect">
            <a:avLst/>
          </a:prstGeom>
          <a:solidFill>
            <a:srgbClr val="0066FF"/>
          </a:solidFill>
          <a:ln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b="1" dirty="0"/>
              <a:t>RESULTS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4268197" y="2284968"/>
            <a:ext cx="23848168" cy="3360965"/>
          </a:xfrm>
          <a:prstGeom prst="rect">
            <a:avLst/>
          </a:prstGeom>
        </p:spPr>
        <p:txBody>
          <a:bodyPr/>
          <a:lstStyle>
            <a:lvl1pPr marL="998538" indent="-998538" algn="l" defTabSz="26638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9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3763" indent="-831850" algn="l" defTabSz="26638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8100">
                <a:solidFill>
                  <a:schemeClr val="tx1"/>
                </a:solidFill>
                <a:latin typeface="+mn-lt"/>
              </a:defRPr>
            </a:lvl2pPr>
            <a:lvl3pPr marL="3328988" indent="-665163" algn="l" defTabSz="26638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7000">
                <a:solidFill>
                  <a:schemeClr val="tx1"/>
                </a:solidFill>
                <a:latin typeface="+mn-lt"/>
              </a:defRPr>
            </a:lvl3pPr>
            <a:lvl4pPr marL="4662488" indent="-665163" algn="l" defTabSz="26638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5800">
                <a:solidFill>
                  <a:schemeClr val="tx1"/>
                </a:solidFill>
                <a:latin typeface="+mn-lt"/>
              </a:defRPr>
            </a:lvl4pPr>
            <a:lvl5pPr marL="5994400" indent="-665163" algn="l" defTabSz="26638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800">
                <a:solidFill>
                  <a:schemeClr val="tx1"/>
                </a:solidFill>
                <a:latin typeface="+mn-lt"/>
              </a:defRPr>
            </a:lvl5pPr>
            <a:lvl6pPr marL="6319276" indent="-665660" algn="l" defTabSz="2664890" rtl="0" fontAlgn="base">
              <a:spcBef>
                <a:spcPct val="20000"/>
              </a:spcBef>
              <a:spcAft>
                <a:spcPct val="0"/>
              </a:spcAft>
              <a:buChar char="»"/>
              <a:defRPr sz="5800">
                <a:solidFill>
                  <a:schemeClr val="tx1"/>
                </a:solidFill>
                <a:latin typeface="+mn-lt"/>
              </a:defRPr>
            </a:lvl6pPr>
            <a:lvl7pPr marL="6643110" indent="-665660" algn="l" defTabSz="2664890" rtl="0" fontAlgn="base">
              <a:spcBef>
                <a:spcPct val="20000"/>
              </a:spcBef>
              <a:spcAft>
                <a:spcPct val="0"/>
              </a:spcAft>
              <a:buChar char="»"/>
              <a:defRPr sz="5800">
                <a:solidFill>
                  <a:schemeClr val="tx1"/>
                </a:solidFill>
                <a:latin typeface="+mn-lt"/>
              </a:defRPr>
            </a:lvl7pPr>
            <a:lvl8pPr marL="6966945" indent="-665660" algn="l" defTabSz="2664890" rtl="0" fontAlgn="base">
              <a:spcBef>
                <a:spcPct val="20000"/>
              </a:spcBef>
              <a:spcAft>
                <a:spcPct val="0"/>
              </a:spcAft>
              <a:buChar char="»"/>
              <a:defRPr sz="5800">
                <a:solidFill>
                  <a:schemeClr val="tx1"/>
                </a:solidFill>
                <a:latin typeface="+mn-lt"/>
              </a:defRPr>
            </a:lvl8pPr>
            <a:lvl9pPr marL="7290780" indent="-665660" algn="l" defTabSz="2664890" rtl="0" fontAlgn="base">
              <a:spcBef>
                <a:spcPct val="20000"/>
              </a:spcBef>
              <a:spcAft>
                <a:spcPct val="0"/>
              </a:spcAft>
              <a:buChar char="»"/>
              <a:defRPr sz="5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ZA" sz="3600" dirty="0"/>
              <a:t>Mompati Mmalane</a:t>
            </a:r>
            <a:r>
              <a:rPr lang="en-ZA" sz="3600" baseline="30000" dirty="0"/>
              <a:t>1</a:t>
            </a:r>
            <a:r>
              <a:rPr lang="en-ZA" sz="3600" dirty="0"/>
              <a:t>, Jean Leidner</a:t>
            </a:r>
            <a:r>
              <a:rPr lang="en-ZA" sz="3600" baseline="30000" dirty="0"/>
              <a:t>2</a:t>
            </a:r>
            <a:r>
              <a:rPr lang="en-ZA" sz="3600" dirty="0"/>
              <a:t>, </a:t>
            </a:r>
            <a:r>
              <a:rPr lang="en-ZA" sz="3600" dirty="0" err="1"/>
              <a:t>Nealia</a:t>
            </a:r>
            <a:r>
              <a:rPr lang="en-ZA" sz="3600" dirty="0"/>
              <a:t> Khan</a:t>
            </a:r>
            <a:r>
              <a:rPr lang="en-ZA" sz="3600" baseline="30000" dirty="0"/>
              <a:t>3</a:t>
            </a:r>
            <a:r>
              <a:rPr lang="en-ZA" sz="3600" dirty="0"/>
              <a:t>, Molly Pretorius Holme</a:t>
            </a:r>
            <a:r>
              <a:rPr lang="en-ZA" sz="3600" baseline="30000" dirty="0"/>
              <a:t>3</a:t>
            </a:r>
            <a:r>
              <a:rPr lang="en-ZA" sz="3600" dirty="0"/>
              <a:t>, </a:t>
            </a:r>
            <a:r>
              <a:rPr lang="en-ZA" sz="3600" dirty="0" err="1"/>
              <a:t>Baraedi</a:t>
            </a:r>
            <a:r>
              <a:rPr lang="en-ZA" sz="3600" dirty="0"/>
              <a:t> W. Sento</a:t>
            </a:r>
            <a:r>
              <a:rPr lang="en-ZA" sz="3600" baseline="30000" dirty="0"/>
              <a:t>4</a:t>
            </a:r>
            <a:r>
              <a:rPr lang="en-ZA" sz="3600" dirty="0"/>
              <a:t>,</a:t>
            </a:r>
          </a:p>
          <a:p>
            <a:pPr marL="0" indent="0" algn="ctr">
              <a:buNone/>
            </a:pPr>
            <a:r>
              <a:rPr lang="en-ZA" sz="3600" dirty="0"/>
              <a:t> Mary Grace Alwano</a:t>
            </a:r>
            <a:r>
              <a:rPr lang="en-ZA" sz="3600" baseline="30000" dirty="0"/>
              <a:t>5</a:t>
            </a:r>
            <a:r>
              <a:rPr lang="en-ZA" sz="3600" dirty="0"/>
              <a:t>, Joseph Makhema</a:t>
            </a:r>
            <a:r>
              <a:rPr lang="en-ZA" sz="3600" baseline="30000" dirty="0"/>
              <a:t>1</a:t>
            </a:r>
            <a:r>
              <a:rPr lang="en-ZA" sz="3600" dirty="0"/>
              <a:t>, </a:t>
            </a:r>
            <a:r>
              <a:rPr lang="en-ZA" sz="3600" dirty="0" err="1"/>
              <a:t>Thandie</a:t>
            </a:r>
            <a:r>
              <a:rPr lang="en-ZA" sz="3600" dirty="0"/>
              <a:t> Phindela</a:t>
            </a:r>
            <a:r>
              <a:rPr lang="en-ZA" sz="3600" baseline="30000" dirty="0"/>
              <a:t>6</a:t>
            </a:r>
            <a:r>
              <a:rPr lang="en-ZA" sz="3600" dirty="0"/>
              <a:t>, Kara Bennett</a:t>
            </a:r>
            <a:r>
              <a:rPr lang="en-ZA" sz="3600" baseline="30000" dirty="0"/>
              <a:t>7</a:t>
            </a:r>
            <a:r>
              <a:rPr lang="en-ZA" sz="3600" dirty="0"/>
              <a:t>, Kathleen E. Wirth</a:t>
            </a:r>
            <a:r>
              <a:rPr lang="en-ZA" sz="3600" baseline="30000" dirty="0"/>
              <a:t>3,8</a:t>
            </a:r>
            <a:endParaRPr lang="en-ZA" sz="3600" dirty="0"/>
          </a:p>
          <a:p>
            <a:pPr marL="0" indent="0" algn="ctr">
              <a:buNone/>
            </a:pPr>
            <a:endParaRPr lang="en-US" sz="3200" kern="0" baseline="30000" dirty="0"/>
          </a:p>
          <a:p>
            <a:pPr marL="0" indent="0" algn="ctr">
              <a:buNone/>
            </a:pPr>
            <a:r>
              <a:rPr lang="en-ZA" sz="2400" baseline="30000" dirty="0"/>
              <a:t>1</a:t>
            </a:r>
            <a:r>
              <a:rPr lang="en-ZA" sz="2400" dirty="0"/>
              <a:t>Botswana Harvard AIDS Institute Partnership, Gaborone, Botswana; </a:t>
            </a:r>
            <a:r>
              <a:rPr lang="en-ZA" sz="2400" baseline="30000" dirty="0"/>
              <a:t>2</a:t>
            </a:r>
            <a:r>
              <a:rPr lang="en-ZA" sz="2400" dirty="0"/>
              <a:t>Goodtables Consulting, </a:t>
            </a:r>
            <a:r>
              <a:rPr lang="en-ZA" sz="2400" dirty="0" smtClean="0"/>
              <a:t>Norman, </a:t>
            </a:r>
            <a:r>
              <a:rPr lang="en-ZA" sz="2400" dirty="0"/>
              <a:t>OK, USA; </a:t>
            </a:r>
            <a:r>
              <a:rPr lang="en-ZA" sz="2400" baseline="30000" dirty="0"/>
              <a:t>3</a:t>
            </a:r>
            <a:r>
              <a:rPr lang="en-ZA" sz="2400" dirty="0"/>
              <a:t>Department of Immunology and Infectious Diseases, Harvard T.H. Chan School of Public Health, Boston, MA, USA; </a:t>
            </a:r>
            <a:r>
              <a:rPr lang="en-ZA" sz="2400" baseline="30000" dirty="0"/>
              <a:t>4</a:t>
            </a:r>
            <a:r>
              <a:rPr lang="en-ZA" sz="2400" dirty="0"/>
              <a:t>Tebelopele HIV Testing and </a:t>
            </a:r>
            <a:r>
              <a:rPr lang="en-ZA" sz="2400" dirty="0" err="1"/>
              <a:t>Counseling</a:t>
            </a:r>
            <a:r>
              <a:rPr lang="en-ZA" sz="2400" dirty="0"/>
              <a:t> Center, Gaborone, Botswana; </a:t>
            </a:r>
            <a:r>
              <a:rPr lang="en-ZA" sz="2400" baseline="30000" dirty="0"/>
              <a:t>5</a:t>
            </a:r>
            <a:r>
              <a:rPr lang="en-ZA" sz="2400" dirty="0"/>
              <a:t>Center for Disease Control and Prevention, Gaborone, Botswana; </a:t>
            </a:r>
            <a:r>
              <a:rPr lang="en-ZA" sz="2400" baseline="30000" dirty="0"/>
              <a:t>6</a:t>
            </a:r>
            <a:r>
              <a:rPr lang="en-ZA" sz="2400" dirty="0"/>
              <a:t>Ministry of Health, Gaborone, Botswana; </a:t>
            </a:r>
            <a:r>
              <a:rPr lang="en-ZA" sz="2400" baseline="30000" dirty="0"/>
              <a:t>7</a:t>
            </a:r>
            <a:r>
              <a:rPr lang="en-ZA" sz="2400" dirty="0"/>
              <a:t>Bennett Statistical Consulting </a:t>
            </a:r>
            <a:r>
              <a:rPr lang="en-ZA" sz="2400" dirty="0" err="1"/>
              <a:t>Inc</a:t>
            </a:r>
            <a:r>
              <a:rPr lang="en-ZA" sz="2400"/>
              <a:t>, </a:t>
            </a:r>
            <a:r>
              <a:rPr lang="en-ZA" sz="2400" smtClean="0"/>
              <a:t>Ballston </a:t>
            </a:r>
            <a:r>
              <a:rPr lang="en-ZA" sz="2400" dirty="0" smtClean="0"/>
              <a:t>Lake, </a:t>
            </a:r>
            <a:r>
              <a:rPr lang="en-ZA" sz="2400" dirty="0"/>
              <a:t>NY, USA; </a:t>
            </a:r>
          </a:p>
          <a:p>
            <a:pPr marL="0" indent="0" algn="ctr">
              <a:buNone/>
            </a:pPr>
            <a:r>
              <a:rPr lang="en-ZA" sz="2400" baseline="30000" dirty="0"/>
              <a:t>8</a:t>
            </a:r>
            <a:r>
              <a:rPr lang="en-ZA" sz="2400" dirty="0"/>
              <a:t>Department of Epidemiology, Harvard T.H. Chan School of Public Health, Boston, MA, USA </a:t>
            </a:r>
          </a:p>
        </p:txBody>
      </p:sp>
      <p:pic>
        <p:nvPicPr>
          <p:cNvPr id="45" name="Picture 850" descr="Macintosh HD:Users:moth:Desktop:HSPH-logo_hrz_RGB_300_4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62" y="1737481"/>
            <a:ext cx="7323166" cy="97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/>
          <p:cNvPicPr preferRelativeResize="0"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2"/>
          <a:stretch/>
        </p:blipFill>
        <p:spPr bwMode="auto">
          <a:xfrm>
            <a:off x="2705941" y="18513152"/>
            <a:ext cx="11470400" cy="8647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6" t="3397" r="9837"/>
          <a:stretch/>
        </p:blipFill>
        <p:spPr>
          <a:xfrm>
            <a:off x="28154046" y="482345"/>
            <a:ext cx="4311311" cy="1803064"/>
          </a:xfrm>
          <a:prstGeom prst="rect">
            <a:avLst/>
          </a:prstGeom>
        </p:spPr>
      </p:pic>
      <p:pic>
        <p:nvPicPr>
          <p:cNvPr id="58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266" y="3273153"/>
            <a:ext cx="1865370" cy="231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5766" y="2791496"/>
            <a:ext cx="2158761" cy="1680349"/>
          </a:xfrm>
          <a:prstGeom prst="rect">
            <a:avLst/>
          </a:prstGeom>
        </p:spPr>
      </p:pic>
      <p:pic>
        <p:nvPicPr>
          <p:cNvPr id="64" name="Picture 63" descr="1280px-US_CDC_logo.svg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66" y="4741394"/>
            <a:ext cx="2122315" cy="1251038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18779" y="7350954"/>
            <a:ext cx="15652137" cy="6966063"/>
          </a:xfrm>
          <a:prstGeom prst="rect">
            <a:avLst/>
          </a:prstGeom>
          <a:noFill/>
          <a:ln w="76200" cmpd="sng">
            <a:noFill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13470" tIns="156735" rIns="313470" bIns="156735" anchor="ctr"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HIV infection is a chronic condition associated with high levels of stigma and hopelessness which can lead to depression.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HIV-infected individuals may seek religion and spirituality as a coping strategy.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Attitudes toward testing for and treatment of HIV infection may differ across different religious </a:t>
            </a:r>
            <a:r>
              <a:rPr lang="en-US" sz="2800" dirty="0" smtClean="0"/>
              <a:t>denominations </a:t>
            </a:r>
            <a:r>
              <a:rPr lang="en-US" sz="2800" dirty="0"/>
              <a:t>depending on their doctrines and teachings.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Botswana, with the 3</a:t>
            </a:r>
            <a:r>
              <a:rPr lang="en-US" sz="2800" baseline="30000" dirty="0"/>
              <a:t>rd</a:t>
            </a:r>
            <a:r>
              <a:rPr lang="en-US" sz="2800" dirty="0"/>
              <a:t> highest HIV prevalence in the world, has about 70% of its population estimated to belong to some religious group.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Religious practices may influence HIV-related health-seeking behaviors like HIV testing,  initiation of antiretroviral therapy (ART), and adherence to ART.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dirty="0"/>
              <a:t>We sought to examine the relationship between religious affiliation, HIV prevalence and uptake of HIV testing, treatment and viral suppression.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8780" y="6240521"/>
            <a:ext cx="15706259" cy="992261"/>
          </a:xfrm>
          <a:prstGeom prst="rect">
            <a:avLst/>
          </a:prstGeom>
          <a:solidFill>
            <a:srgbClr val="0066FF"/>
          </a:solidFill>
          <a:ln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b="1" dirty="0"/>
              <a:t>BACKGROUND AND OBJECTIVE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18779" y="14504896"/>
            <a:ext cx="15716308" cy="917248"/>
          </a:xfrm>
          <a:prstGeom prst="rect">
            <a:avLst/>
          </a:prstGeom>
          <a:solidFill>
            <a:srgbClr val="0066FF"/>
          </a:solidFill>
          <a:ln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b="1" dirty="0"/>
              <a:t>METHODS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779" y="17909855"/>
            <a:ext cx="15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Figure 1. Map of 30 pair-matched communities participating in the BCPP</a:t>
            </a:r>
            <a:endParaRPr lang="en-ZA" sz="3200" b="1" dirty="0"/>
          </a:p>
        </p:txBody>
      </p:sp>
      <p:sp>
        <p:nvSpPr>
          <p:cNvPr id="49" name="Rectangle 48"/>
          <p:cNvSpPr/>
          <p:nvPr/>
        </p:nvSpPr>
        <p:spPr>
          <a:xfrm>
            <a:off x="16559902" y="46302657"/>
            <a:ext cx="16074049" cy="933096"/>
          </a:xfrm>
          <a:prstGeom prst="rect">
            <a:avLst/>
          </a:prstGeom>
          <a:solidFill>
            <a:srgbClr val="0066FF"/>
          </a:solidFill>
          <a:ln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b="1" dirty="0"/>
              <a:t>ACKNOWLEDGEMENTS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6600697" y="41229285"/>
            <a:ext cx="15992459" cy="912751"/>
          </a:xfrm>
          <a:prstGeom prst="rect">
            <a:avLst/>
          </a:prstGeom>
          <a:solidFill>
            <a:srgbClr val="0066FF"/>
          </a:solidFill>
          <a:ln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4987" y="37591429"/>
            <a:ext cx="15832459" cy="11481069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sz="2800" dirty="0">
              <a:noFill/>
            </a:endParaRPr>
          </a:p>
          <a:p>
            <a:endParaRPr lang="en-US" sz="2800" b="1" u="sng" dirty="0">
              <a:noFill/>
            </a:endParaRPr>
          </a:p>
          <a:p>
            <a:r>
              <a:rPr lang="en-US" sz="2800" dirty="0">
                <a:noFill/>
              </a:rPr>
              <a:t> </a:t>
            </a:r>
            <a:endParaRPr lang="en-ZA" sz="2800" dirty="0">
              <a:noFill/>
            </a:endParaRPr>
          </a:p>
          <a:p>
            <a:r>
              <a:rPr lang="en-US" sz="2800" dirty="0">
                <a:noFill/>
              </a:rPr>
              <a:t>							</a:t>
            </a:r>
          </a:p>
          <a:p>
            <a:r>
              <a:rPr lang="en-US" sz="2800" dirty="0">
                <a:noFill/>
              </a:rPr>
              <a:t>											</a:t>
            </a:r>
          </a:p>
          <a:p>
            <a:endParaRPr lang="en-US" sz="2800" dirty="0">
              <a:noFill/>
            </a:endParaRPr>
          </a:p>
          <a:p>
            <a:endParaRPr lang="en-US" sz="2800" dirty="0">
              <a:noFill/>
            </a:endParaRPr>
          </a:p>
          <a:p>
            <a:endParaRPr lang="en-US" sz="2800" dirty="0">
              <a:noFill/>
            </a:endParaRPr>
          </a:p>
          <a:p>
            <a:endParaRPr lang="en-US" sz="2800" dirty="0">
              <a:noFill/>
            </a:endParaRPr>
          </a:p>
          <a:p>
            <a:endParaRPr lang="en-US" sz="2800" dirty="0">
              <a:noFill/>
            </a:endParaRPr>
          </a:p>
          <a:p>
            <a:endParaRPr lang="en-US" sz="2800" dirty="0">
              <a:noFill/>
            </a:endParaRPr>
          </a:p>
          <a:p>
            <a:endParaRPr lang="en-US" sz="2800" dirty="0">
              <a:noFill/>
            </a:endParaRPr>
          </a:p>
          <a:p>
            <a:endParaRPr lang="en-US" sz="2800" dirty="0">
              <a:noFill/>
            </a:endParaRPr>
          </a:p>
          <a:p>
            <a:endParaRPr lang="en-US" sz="2800" dirty="0">
              <a:noFill/>
            </a:endParaRPr>
          </a:p>
          <a:p>
            <a:endParaRPr lang="en-US" sz="2800" dirty="0">
              <a:noFill/>
            </a:endParaRPr>
          </a:p>
          <a:p>
            <a:endParaRPr lang="en-US" sz="2800" dirty="0">
              <a:noFill/>
            </a:endParaRPr>
          </a:p>
          <a:p>
            <a:endParaRPr lang="en-US" sz="2800" dirty="0">
              <a:noFill/>
            </a:endParaRPr>
          </a:p>
          <a:p>
            <a:endParaRPr lang="en-US" sz="2800" dirty="0">
              <a:noFill/>
            </a:endParaRPr>
          </a:p>
          <a:p>
            <a:endParaRPr lang="en-US" sz="2800" dirty="0">
              <a:noFill/>
            </a:endParaRPr>
          </a:p>
          <a:p>
            <a:endParaRPr lang="en-US" sz="2800" dirty="0">
              <a:noFill/>
            </a:endParaRPr>
          </a:p>
          <a:p>
            <a:endParaRPr lang="en-US" sz="2800" dirty="0">
              <a:noFill/>
            </a:endParaRPr>
          </a:p>
          <a:p>
            <a:endParaRPr lang="en-US" sz="2800" dirty="0">
              <a:noFill/>
            </a:endParaRPr>
          </a:p>
          <a:p>
            <a:endParaRPr lang="en-US" sz="2800" dirty="0">
              <a:noFill/>
            </a:endParaRPr>
          </a:p>
          <a:p>
            <a:r>
              <a:rPr lang="en-US" sz="2800" dirty="0">
                <a:noFill/>
              </a:rPr>
              <a:t>									</a:t>
            </a:r>
          </a:p>
          <a:p>
            <a:endParaRPr lang="en-US" sz="2800" dirty="0">
              <a:noFill/>
            </a:endParaRPr>
          </a:p>
          <a:p>
            <a:endParaRPr lang="en-US" sz="2800" dirty="0">
              <a:noFill/>
            </a:endParaRPr>
          </a:p>
          <a:p>
            <a:endParaRPr lang="en-US" sz="2800" dirty="0">
              <a:noFill/>
            </a:endParaRPr>
          </a:p>
          <a:p>
            <a:endParaRPr lang="en-US" sz="2800" dirty="0">
              <a:noFill/>
            </a:endParaRPr>
          </a:p>
          <a:p>
            <a:endParaRPr lang="en-US" sz="2800" dirty="0">
              <a:noFill/>
            </a:endParaRPr>
          </a:p>
          <a:p>
            <a:endParaRPr lang="en-US" sz="2800" dirty="0">
              <a:noFill/>
            </a:endParaRPr>
          </a:p>
          <a:p>
            <a:endParaRPr lang="en-US" sz="2800" dirty="0">
              <a:noFill/>
            </a:endParaRPr>
          </a:p>
          <a:p>
            <a:endParaRPr lang="en-US" sz="2800" dirty="0">
              <a:noFill/>
            </a:endParaRPr>
          </a:p>
          <a:p>
            <a:r>
              <a:rPr lang="en-US" sz="2800" dirty="0">
                <a:noFill/>
              </a:rPr>
              <a:t>											</a:t>
            </a:r>
          </a:p>
          <a:p>
            <a:endParaRPr lang="en-US" sz="2800" dirty="0">
              <a:noFill/>
            </a:endParaRPr>
          </a:p>
          <a:p>
            <a:r>
              <a:rPr lang="en-US" sz="2800" dirty="0">
                <a:noFill/>
              </a:rPr>
              <a:t>											</a:t>
            </a:r>
            <a:endParaRPr lang="en-ZA" sz="2800" dirty="0">
              <a:noFill/>
            </a:endParaRPr>
          </a:p>
          <a:p>
            <a:endParaRPr lang="en-US" sz="2800" dirty="0">
              <a:noFill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7123" y="34793509"/>
            <a:ext cx="15678346" cy="954205"/>
          </a:xfrm>
          <a:prstGeom prst="rect">
            <a:avLst/>
          </a:prstGeom>
          <a:solidFill>
            <a:srgbClr val="0066FF"/>
          </a:solidFill>
          <a:ln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</a:rPr>
              <a:t>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0886"/>
              </p:ext>
            </p:extLst>
          </p:nvPr>
        </p:nvGraphicFramePr>
        <p:xfrm>
          <a:off x="955758" y="37115875"/>
          <a:ext cx="14804387" cy="13234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890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72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060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179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6625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2100" b="1" dirty="0">
                        <a:solidFill>
                          <a:sysClr val="windowText" lastClr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solidFill>
                            <a:sysClr val="windowText" lastClr="000000"/>
                          </a:solidFill>
                          <a:effectLst/>
                        </a:rPr>
                        <a:t>Religious affiliation</a:t>
                      </a:r>
                      <a:endParaRPr lang="en-US" sz="2100" b="1" dirty="0">
                        <a:solidFill>
                          <a:sysClr val="windowText" lastClr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3249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Characteristic (n with data) </a:t>
                      </a: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Total</a:t>
                      </a:r>
                      <a:br>
                        <a:rPr lang="en-US" sz="2100" b="1" dirty="0">
                          <a:effectLst/>
                        </a:rPr>
                      </a:br>
                      <a:r>
                        <a:rPr lang="en-US" sz="2100" b="1" dirty="0">
                          <a:solidFill>
                            <a:schemeClr val="tx1"/>
                          </a:solidFill>
                          <a:effectLst/>
                        </a:rPr>
                        <a:t>(N=12,602)</a:t>
                      </a:r>
                      <a:endParaRPr lang="en-US" sz="2100" b="1" dirty="0"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Non-religious</a:t>
                      </a:r>
                      <a:br>
                        <a:rPr lang="en-US" sz="2100" b="1" dirty="0">
                          <a:effectLst/>
                        </a:rPr>
                      </a:br>
                      <a:r>
                        <a:rPr lang="en-US" sz="2100" b="1" dirty="0">
                          <a:effectLst/>
                        </a:rPr>
                        <a:t>(N=3,968)</a:t>
                      </a: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Religious</a:t>
                      </a:r>
                      <a:br>
                        <a:rPr lang="en-US" sz="2100" b="1" dirty="0">
                          <a:effectLst/>
                        </a:rPr>
                      </a:br>
                      <a:r>
                        <a:rPr lang="en-US" sz="2100" b="1" dirty="0">
                          <a:effectLst/>
                        </a:rPr>
                        <a:t>(N=8,634)</a:t>
                      </a: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Gender (n=12,602)</a:t>
                      </a: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Male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4,557 (36%)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2,278 (57%)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2,279 (26%)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Geographical region (n=12,602)</a:t>
                      </a: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Central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3,344 (27%)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1,182 (30%)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2,162 (25%)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 </a:t>
                      </a: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Northern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4,671 (37%)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1,369 (35%)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3,302 (38%)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 </a:t>
                      </a: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Southern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4,587 (36%)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1,417 (36%)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3,170 (37%)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Highest education level (n=12,527)</a:t>
                      </a: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Non-formal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1,350 (11%)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452 (11%)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898 (11%)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Primary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2,473 (20%)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668 (17%)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1,805 (21%)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 </a:t>
                      </a: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Junior Secondary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4,659 (37%)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1,631(41%)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3,028 (35%)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7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 </a:t>
                      </a: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Senior Secondary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2,192 (18%)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710 (18%)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1,482 (17%)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7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1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+mn-lt"/>
                          <a:ea typeface="Times New Roman" charset="0"/>
                        </a:rPr>
                        <a:t>Higher than Senior</a:t>
                      </a: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+mn-lt"/>
                          <a:ea typeface="Times New Roman" charset="0"/>
                        </a:rPr>
                        <a:t>1,853 (15%)</a:t>
                      </a: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+mn-lt"/>
                          <a:ea typeface="Times New Roman" charset="0"/>
                        </a:rPr>
                        <a:t>484 (12%)</a:t>
                      </a: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+mn-lt"/>
                          <a:ea typeface="Times New Roman" charset="0"/>
                        </a:rPr>
                        <a:t>1,369 (16%)</a:t>
                      </a: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7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Age at interview (n=12,602)</a:t>
                      </a: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16-19 years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1,372 (11%)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455 (12%)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917 (11%)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7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 </a:t>
                      </a: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20-29 years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3,839 (31%)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1,474 (37%)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2,365 (27%)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7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 </a:t>
                      </a: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30-39 years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3,053 (24%)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1,002 (25%)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2,051 (24%)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47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 </a:t>
                      </a: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40-49 years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2,017 (16%)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529 (13%)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1,488 (17%)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47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 </a:t>
                      </a: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50-59 years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1,712 (14%)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376 (10%)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1,336 (16%)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47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 </a:t>
                      </a: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60-64 years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609 (5%)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132 (3%)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477 (6%)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47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Currently not working (n=12,597)</a:t>
                      </a: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Yes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8,748</a:t>
                      </a:r>
                      <a:r>
                        <a:rPr lang="en-US" sz="2100" baseline="0" dirty="0">
                          <a:effectLst/>
                        </a:rPr>
                        <a:t> </a:t>
                      </a:r>
                      <a:r>
                        <a:rPr lang="en-US" sz="2100" dirty="0">
                          <a:effectLst/>
                        </a:rPr>
                        <a:t>(70%)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2,837 (72%)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5,911 (69%)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47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Marital status (n=12,598)</a:t>
                      </a: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Single and never married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9,913 (79%)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3,508 (88%)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6,405 (74%)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47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1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+mn-lt"/>
                          <a:ea typeface="Times New Roman" charset="0"/>
                        </a:rPr>
                        <a:t>Married</a:t>
                      </a: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+mn-lt"/>
                          <a:ea typeface="Times New Roman" charset="0"/>
                        </a:rPr>
                        <a:t>2,080 (17%)</a:t>
                      </a: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+mn-lt"/>
                          <a:ea typeface="Times New Roman" charset="0"/>
                        </a:rPr>
                        <a:t>370 (9%)</a:t>
                      </a: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+mn-lt"/>
                          <a:ea typeface="Times New Roman" charset="0"/>
                        </a:rPr>
                        <a:t>1,710 (20%)</a:t>
                      </a: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47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 </a:t>
                      </a: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Widowed, divorced, or separated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605 (5%)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90 (2%)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515 (6%)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419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Number partners, past 1 year (n=11,963)</a:t>
                      </a: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/>
                        <a:t>0</a:t>
                      </a: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/>
                        <a:t>2,601 (22%)</a:t>
                      </a: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/>
                        <a:t>764 (20%)</a:t>
                      </a: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/>
                        <a:t>1,837 (22%)</a:t>
                      </a: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47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6,485 (54%)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1,945 (51%)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4,540 (55%)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146802"/>
                  </a:ext>
                </a:extLst>
              </a:tr>
              <a:tr h="47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2 or more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2,877 (24%)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1,071 (28%)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1,806 (22%)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4226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Multiple and concurrent partners </a:t>
                      </a:r>
                      <a:r>
                        <a:rPr lang="en-US" sz="2100" b="1" baseline="0" dirty="0">
                          <a:effectLst/>
                        </a:rPr>
                        <a:t>(n=9,361)</a:t>
                      </a: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/>
                        <a:t>Yes</a:t>
                      </a: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/>
                        <a:t>2,769 (30%)</a:t>
                      </a: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/>
                        <a:t>1,033 (34%)</a:t>
                      </a: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/>
                        <a:t>1,736 (27%)</a:t>
                      </a: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47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Inconsistent condom use</a:t>
                      </a:r>
                      <a:r>
                        <a:rPr lang="en-US" sz="2100" b="1" baseline="0" dirty="0">
                          <a:effectLst/>
                        </a:rPr>
                        <a:t> </a:t>
                      </a:r>
                      <a:r>
                        <a:rPr lang="en-US" sz="2100" b="1" dirty="0">
                          <a:effectLst/>
                        </a:rPr>
                        <a:t>(n=9,076)</a:t>
                      </a: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Yes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5,188 (57%)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1,638 (56%)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3,550 (58%)</a:t>
                      </a:r>
                      <a:endParaRPr lang="en-US" sz="2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47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Male and circumcised (n=4,556)</a:t>
                      </a:r>
                      <a:endParaRPr lang="en-US" sz="2100" b="1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/>
                        <a:t>Yes</a:t>
                      </a:r>
                      <a:endParaRPr lang="en-US" sz="2100" dirty="0">
                        <a:effectLst/>
                        <a:highlight>
                          <a:srgbClr val="FFFF00"/>
                        </a:highlight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/>
                        <a:t>1,430 (31%)</a:t>
                      </a:r>
                    </a:p>
                  </a:txBody>
                  <a:tcPr marL="42545" marR="425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/>
                        <a:t>647 (28%)</a:t>
                      </a: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/>
                        <a:t>783 (34%)</a:t>
                      </a:r>
                    </a:p>
                  </a:txBody>
                  <a:tcPr marL="42545" marR="42545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98945" y="36326506"/>
            <a:ext cx="15745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Table 1. Baseline characteristics of N=12,602 participants with religious affiliation data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146209" y="8743892"/>
            <a:ext cx="12848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Table 2. Univariable and multivariable-adjusted associations between HIV infection status by religious affiliation and denomination.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734666" y="2317673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ZA" sz="2800" dirty="0"/>
          </a:p>
        </p:txBody>
      </p:sp>
      <p:sp>
        <p:nvSpPr>
          <p:cNvPr id="68" name="Rectangle 67"/>
          <p:cNvSpPr/>
          <p:nvPr/>
        </p:nvSpPr>
        <p:spPr>
          <a:xfrm>
            <a:off x="16554256" y="34769836"/>
            <a:ext cx="16068686" cy="965386"/>
          </a:xfrm>
          <a:prstGeom prst="rect">
            <a:avLst/>
          </a:prstGeom>
          <a:solidFill>
            <a:srgbClr val="0066FF"/>
          </a:solidFill>
          <a:ln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526741" y="42320642"/>
            <a:ext cx="16096201" cy="3704158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0896" tIns="155448" rIns="310896" bIns="155448" anchor="ctr"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schemeClr val="tx1"/>
                </a:solidFill>
              </a:rPr>
              <a:t>Assessment of religiosity was coarse; detailed information on history and frequency of attendance and participation in religious activities was not available.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schemeClr val="tx1"/>
                </a:solidFill>
              </a:rPr>
              <a:t>Although we adjusted for age and gender, confounding due to unmeasured factors could bias our findings.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schemeClr val="tx1"/>
                </a:solidFill>
              </a:rPr>
              <a:t>Information on both religious affiliation and HIV status, treatment, and viral suppression was obtained at the same time-point. Therefore, we are unable to </a:t>
            </a:r>
            <a:r>
              <a:rPr lang="en-ZA" sz="2800" dirty="0" smtClean="0">
                <a:solidFill>
                  <a:schemeClr val="tx1"/>
                </a:solidFill>
              </a:rPr>
              <a:t>confirm </a:t>
            </a:r>
            <a:r>
              <a:rPr lang="en-ZA" sz="2800" dirty="0">
                <a:solidFill>
                  <a:schemeClr val="tx1"/>
                </a:solidFill>
              </a:rPr>
              <a:t>whether religious affiliation </a:t>
            </a:r>
            <a:r>
              <a:rPr lang="en-ZA" sz="2800" dirty="0" smtClean="0">
                <a:solidFill>
                  <a:schemeClr val="tx1"/>
                </a:solidFill>
              </a:rPr>
              <a:t>was established prior </a:t>
            </a:r>
            <a:r>
              <a:rPr lang="en-ZA" sz="2800" dirty="0">
                <a:solidFill>
                  <a:schemeClr val="tx1"/>
                </a:solidFill>
              </a:rPr>
              <a:t>to </a:t>
            </a:r>
            <a:r>
              <a:rPr lang="en-ZA" sz="2800" dirty="0" smtClean="0">
                <a:solidFill>
                  <a:schemeClr val="tx1"/>
                </a:solidFill>
              </a:rPr>
              <a:t>or after HIV </a:t>
            </a:r>
            <a:r>
              <a:rPr lang="en-ZA" sz="2800" dirty="0">
                <a:solidFill>
                  <a:schemeClr val="tx1"/>
                </a:solidFill>
              </a:rPr>
              <a:t>infection </a:t>
            </a:r>
            <a:r>
              <a:rPr lang="en-ZA" sz="2800" dirty="0" smtClean="0">
                <a:solidFill>
                  <a:schemeClr val="tx1"/>
                </a:solidFill>
              </a:rPr>
              <a:t>(</a:t>
            </a:r>
            <a:r>
              <a:rPr lang="en-ZA" sz="2800" dirty="0">
                <a:solidFill>
                  <a:schemeClr val="tx1"/>
                </a:solidFill>
              </a:rPr>
              <a:t>i.e. reverse causation</a:t>
            </a:r>
            <a:r>
              <a:rPr lang="en-ZA" sz="2800" dirty="0" smtClean="0">
                <a:solidFill>
                  <a:schemeClr val="tx1"/>
                </a:solidFill>
              </a:rPr>
              <a:t>).</a:t>
            </a:r>
            <a:endParaRPr lang="en-ZA" sz="28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4B5A9CD3-29FD-4555-83C5-D6A77BFCF337}"/>
              </a:ext>
            </a:extLst>
          </p:cNvPr>
          <p:cNvSpPr/>
          <p:nvPr/>
        </p:nvSpPr>
        <p:spPr>
          <a:xfrm>
            <a:off x="497123" y="27431763"/>
            <a:ext cx="15813606" cy="7146572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10896" tIns="155448" rIns="310896" bIns="155448" anchor="ctr" anchorCtr="0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schemeClr val="tx1"/>
                </a:solidFill>
              </a:rPr>
              <a:t>All consenting Botswana citizens or spouses of citizens aged 16-64 years in a 20% random sample of all households in each community were enrolled.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schemeClr val="tx1"/>
                </a:solidFill>
              </a:rPr>
              <a:t>Self-reported religious affiliation and denomination was collected on all subjects. Among HIV-infected subjects, documentation of prior diagnosis and treatment status was obtained.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schemeClr val="tx1"/>
                </a:solidFill>
              </a:rPr>
              <a:t>Blood was taken for HIV testing (in the absence of prior documentation of a positive HIV status), and for viral load measurement, which was done on all patients who were HIV-infected, irrespective of prior knowledge of HIV status.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schemeClr val="tx1"/>
                </a:solidFill>
              </a:rPr>
              <a:t>Achievement of the combined UNAIDS 90-90-90 targets was defined as the proportion of all HIV-infected participants diagnosed and on treatment with an HIV-1 RNA &lt;400 copies/</a:t>
            </a:r>
            <a:r>
              <a:rPr lang="en-ZA" sz="2800" dirty="0" err="1">
                <a:solidFill>
                  <a:schemeClr val="tx1"/>
                </a:solidFill>
              </a:rPr>
              <a:t>mL.</a:t>
            </a:r>
            <a:r>
              <a:rPr lang="en-ZA" sz="28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schemeClr val="tx1"/>
                </a:solidFill>
              </a:rPr>
              <a:t>Modified Poisson generalized estimating equations were used to obtain univariable and multivariable-adjusted prevalence ratios (PR) and 95% confidence intervals (CI) for the associations between religious affiliation and (a) HIV status and (b) binary outcome indicating achievement of the combined UNAIDS 90-90-90 target.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8E7EC73-7137-4AAA-B0D6-5E282DBB5DA0}"/>
              </a:ext>
            </a:extLst>
          </p:cNvPr>
          <p:cNvSpPr/>
          <p:nvPr/>
        </p:nvSpPr>
        <p:spPr bwMode="auto">
          <a:xfrm>
            <a:off x="518779" y="15682940"/>
            <a:ext cx="15716044" cy="18895396"/>
          </a:xfrm>
          <a:prstGeom prst="rect">
            <a:avLst/>
          </a:prstGeom>
          <a:noFill/>
          <a:ln w="76200" cap="flat" cmpd="sng" algn="ctr">
            <a:solidFill>
              <a:srgbClr val="B4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>
              <a:ln w="12700"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57D93BD2-AC17-4850-A459-DB238A0A8FF1}"/>
              </a:ext>
            </a:extLst>
          </p:cNvPr>
          <p:cNvSpPr/>
          <p:nvPr/>
        </p:nvSpPr>
        <p:spPr bwMode="auto">
          <a:xfrm>
            <a:off x="518779" y="7420661"/>
            <a:ext cx="15738667" cy="6822787"/>
          </a:xfrm>
          <a:prstGeom prst="rect">
            <a:avLst/>
          </a:prstGeom>
          <a:noFill/>
          <a:ln w="76200" cap="flat" cmpd="sng" algn="ctr">
            <a:solidFill>
              <a:srgbClr val="B4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>
              <a:ln w="12700"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058E7BF8-E593-44B6-B602-C54B77B646B3}"/>
              </a:ext>
            </a:extLst>
          </p:cNvPr>
          <p:cNvSpPr/>
          <p:nvPr/>
        </p:nvSpPr>
        <p:spPr bwMode="auto">
          <a:xfrm flipV="1">
            <a:off x="513887" y="35962885"/>
            <a:ext cx="15716044" cy="15070519"/>
          </a:xfrm>
          <a:prstGeom prst="rect">
            <a:avLst/>
          </a:prstGeom>
          <a:noFill/>
          <a:ln w="76200" cap="flat" cmpd="sng" algn="ctr">
            <a:solidFill>
              <a:srgbClr val="B4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>
              <a:ln w="12700"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xmlns="" id="{23E14757-272E-4ABE-9D43-E1DD5D1F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03728"/>
              </p:ext>
            </p:extLst>
          </p:nvPr>
        </p:nvGraphicFramePr>
        <p:xfrm>
          <a:off x="18146208" y="9609800"/>
          <a:ext cx="12848778" cy="5316616"/>
        </p:xfrm>
        <a:graphic>
          <a:graphicData uri="http://schemas.openxmlformats.org/drawingml/2006/table">
            <a:tbl>
              <a:tblPr/>
              <a:tblGrid>
                <a:gridCol w="27393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16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25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614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25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2573">
                  <a:extLst>
                    <a:ext uri="{9D8B030D-6E8A-4147-A177-3AD203B41FA5}">
                      <a16:colId xmlns:a16="http://schemas.microsoft.com/office/drawing/2014/main" xmlns="" val="4227365810"/>
                    </a:ext>
                  </a:extLst>
                </a:gridCol>
                <a:gridCol w="1461452">
                  <a:extLst>
                    <a:ext uri="{9D8B030D-6E8A-4147-A177-3AD203B41FA5}">
                      <a16:colId xmlns:a16="http://schemas.microsoft.com/office/drawing/2014/main" xmlns="" val="3608230261"/>
                    </a:ext>
                  </a:extLst>
                </a:gridCol>
                <a:gridCol w="992573">
                  <a:extLst>
                    <a:ext uri="{9D8B030D-6E8A-4147-A177-3AD203B41FA5}">
                      <a16:colId xmlns:a16="http://schemas.microsoft.com/office/drawing/2014/main" xmlns="" val="526641760"/>
                    </a:ext>
                  </a:extLst>
                </a:gridCol>
              </a:tblGrid>
              <a:tr h="476625">
                <a:tc gridSpan="2"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Univariable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endParaRPr lang="en-US" sz="2100" b="1" dirty="0">
                        <a:solidFill>
                          <a:sysClr val="windowText" lastClr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Times New Roman" charset="0"/>
                        </a:rPr>
                        <a:t>Multivariable-adjusted*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endParaRPr lang="en-US" sz="2100" b="1" dirty="0">
                        <a:solidFill>
                          <a:sysClr val="windowText" lastClr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endParaRPr lang="en-US" sz="2100" b="1" dirty="0">
                        <a:solidFill>
                          <a:sysClr val="windowText" lastClr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0366">
                <a:tc gridSpan="2"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Characteristic (n with data) </a:t>
                      </a:r>
                      <a:endParaRPr lang="en-US" sz="1800" b="1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charset="0"/>
                        </a:rPr>
                        <a:t>PR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charset="0"/>
                        </a:rPr>
                        <a:t>(95% CI)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+mn-lt"/>
                          <a:ea typeface="Times New Roman" charset="0"/>
                        </a:rPr>
                        <a:t>P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charset="0"/>
                        </a:rPr>
                        <a:t>PR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charset="0"/>
                        </a:rPr>
                        <a:t>(95% CI)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+mn-lt"/>
                          <a:ea typeface="Times New Roman" charset="0"/>
                        </a:rPr>
                        <a:t>P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6625"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Religious affiliation</a:t>
                      </a:r>
                      <a:endParaRPr lang="en-US" sz="1800" b="1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Non-religious</a:t>
                      </a: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charset="0"/>
                        </a:rPr>
                        <a:t>1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charset="0"/>
                        </a:rPr>
                        <a:t>(ref)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charset="0"/>
                        </a:rPr>
                        <a:t>0.01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charset="0"/>
                        </a:rPr>
                        <a:t>1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charset="0"/>
                        </a:rPr>
                        <a:t>(ref)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charset="0"/>
                        </a:rPr>
                        <a:t>0.004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625"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endParaRPr lang="en-US" sz="1800" b="1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Religious</a:t>
                      </a: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Times New Roman" charset="0"/>
                        </a:rPr>
                        <a:t>1.12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Times New Roman" charset="0"/>
                        </a:rPr>
                        <a:t>(1.03-1.2)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Times New Roman" charset="0"/>
                        </a:rPr>
                        <a:t>0.89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Times New Roman" charset="0"/>
                        </a:rPr>
                        <a:t>(0.83-0.95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2194677"/>
                  </a:ext>
                </a:extLst>
              </a:tr>
              <a:tr h="476625"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Religious denomination</a:t>
                      </a:r>
                      <a:endParaRPr lang="en-US" sz="1800" b="1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Non-religious</a:t>
                      </a: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/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(ref)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0.002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(ref)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charset="0"/>
                        </a:rPr>
                        <a:t>0.002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6625"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 </a:t>
                      </a:r>
                      <a:endParaRPr lang="en-US" sz="1800" b="1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Apostolic</a:t>
                      </a:r>
                      <a:endParaRPr lang="en-ZA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4064" marR="8406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1.22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(1.11-1.34)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(0.89-1.03)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6625"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endParaRPr lang="en-US" sz="1800" b="1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Catholic</a:t>
                      </a:r>
                      <a:endParaRPr lang="en-ZA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4064" marR="8406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(0.75-1.05)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(0.6-0.8)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8851533"/>
                  </a:ext>
                </a:extLst>
              </a:tr>
              <a:tr h="476625"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endParaRPr lang="en-US" sz="1800" b="1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Protestant</a:t>
                      </a:r>
                      <a:endParaRPr lang="en-ZA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4064" marR="8406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(0.89-1.14)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(0.75-0.96)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3198157"/>
                  </a:ext>
                </a:extLst>
              </a:tr>
              <a:tr h="476625"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endParaRPr lang="en-US" sz="1800" b="1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Other</a:t>
                      </a:r>
                      <a:endParaRPr lang="en-ZA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4064" marR="8406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(0.66-0.99)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(0.56-0.81)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6062502"/>
                  </a:ext>
                </a:extLst>
              </a:tr>
              <a:tr h="476625"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endParaRPr lang="en-US" sz="1800" b="1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Pentecostal</a:t>
                      </a:r>
                      <a:endParaRPr lang="en-ZA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4064" marR="8406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(0.81-1.01)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(0.74-0.89)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5543964"/>
                  </a:ext>
                </a:extLst>
              </a:tr>
              <a:tr h="476625"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 </a:t>
                      </a:r>
                      <a:endParaRPr lang="en-US" sz="1800" b="1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Zion Christian Church (ZCC)</a:t>
                      </a:r>
                      <a:endParaRPr lang="en-ZA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4064" marR="8406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1.29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(1.15-1.44)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(0.85-1.03)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BDF91CA7-1293-4EA9-81BD-944C7A3C5B23}"/>
              </a:ext>
            </a:extLst>
          </p:cNvPr>
          <p:cNvSpPr/>
          <p:nvPr/>
        </p:nvSpPr>
        <p:spPr bwMode="auto">
          <a:xfrm flipV="1">
            <a:off x="16554256" y="47394902"/>
            <a:ext cx="16038902" cy="3638501"/>
          </a:xfrm>
          <a:prstGeom prst="rect">
            <a:avLst/>
          </a:prstGeom>
          <a:noFill/>
          <a:ln w="76200" cap="flat" cmpd="sng" algn="ctr">
            <a:solidFill>
              <a:srgbClr val="B4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>
              <a:ln w="12700"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A67E6D00-4915-404C-A53B-3F7D234BEB1D}"/>
              </a:ext>
            </a:extLst>
          </p:cNvPr>
          <p:cNvSpPr/>
          <p:nvPr/>
        </p:nvSpPr>
        <p:spPr bwMode="auto">
          <a:xfrm flipV="1">
            <a:off x="16554256" y="42340095"/>
            <a:ext cx="16038902" cy="3788467"/>
          </a:xfrm>
          <a:prstGeom prst="rect">
            <a:avLst/>
          </a:prstGeom>
          <a:noFill/>
          <a:ln w="76200" cap="flat" cmpd="sng" algn="ctr">
            <a:solidFill>
              <a:srgbClr val="B4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>
              <a:ln w="12700"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4B72F64-1026-4F64-8C0D-7A1CC04D092B}"/>
              </a:ext>
            </a:extLst>
          </p:cNvPr>
          <p:cNvSpPr/>
          <p:nvPr/>
        </p:nvSpPr>
        <p:spPr bwMode="auto">
          <a:xfrm flipV="1">
            <a:off x="16600699" y="35961559"/>
            <a:ext cx="15992459" cy="5107687"/>
          </a:xfrm>
          <a:prstGeom prst="rect">
            <a:avLst/>
          </a:prstGeom>
          <a:noFill/>
          <a:ln w="76200" cap="flat" cmpd="sng" algn="ctr">
            <a:solidFill>
              <a:srgbClr val="B4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>
              <a:ln w="12700"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2" name="Rectangle 5">
            <a:extLst>
              <a:ext uri="{FF2B5EF4-FFF2-40B4-BE49-F238E27FC236}">
                <a16:creationId xmlns:a16="http://schemas.microsoft.com/office/drawing/2014/main" xmlns="" id="{81DC4694-7A67-4F82-8426-0B5584EE3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1041" y="15058351"/>
            <a:ext cx="15818215" cy="3414574"/>
          </a:xfrm>
          <a:prstGeom prst="rect">
            <a:avLst/>
          </a:prstGeom>
          <a:noFill/>
          <a:ln w="76200" cmpd="sng">
            <a:noFill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13470" tIns="156735" rIns="313470" bIns="156735" anchor="t"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ZA" sz="2800" dirty="0"/>
              <a:t>In univariable analyses, any religious affiliation was positively and significantly associated with achievement of the combined UNAIDS 90-90-90 target (P&lt;0.001); the association remained significant after adjustment (PR: 1.08; 95%CI: 1.02-1.14) </a:t>
            </a:r>
            <a:r>
              <a:rPr lang="en-ZA" sz="2800" b="1" dirty="0"/>
              <a:t>(Table 3).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ZA" sz="2800" dirty="0">
                <a:solidFill>
                  <a:schemeClr val="tx1"/>
                </a:solidFill>
              </a:rPr>
              <a:t>Similarly, in adjusted analyses affiliation with Apostolic, Pentecostal and Zion Christian Church religious denominations (as compared to no affiliation) was significantly associated with a 7%, 9%, and 13% higher absolute probability of meeting the combined UNAIDS 90-90-90 target.</a:t>
            </a:r>
            <a:endParaRPr lang="en-ZA" sz="2800" b="1" dirty="0">
              <a:solidFill>
                <a:schemeClr val="tx1"/>
              </a:solidFill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endParaRPr lang="en-ZA" sz="2800" b="1" dirty="0"/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xmlns="" id="{1DA3DB87-7311-4C4B-989A-9014562C9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701971"/>
              </p:ext>
            </p:extLst>
          </p:nvPr>
        </p:nvGraphicFramePr>
        <p:xfrm>
          <a:off x="18089525" y="19554916"/>
          <a:ext cx="12848778" cy="5316616"/>
        </p:xfrm>
        <a:graphic>
          <a:graphicData uri="http://schemas.openxmlformats.org/drawingml/2006/table">
            <a:tbl>
              <a:tblPr/>
              <a:tblGrid>
                <a:gridCol w="27393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16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25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614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25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2573">
                  <a:extLst>
                    <a:ext uri="{9D8B030D-6E8A-4147-A177-3AD203B41FA5}">
                      <a16:colId xmlns:a16="http://schemas.microsoft.com/office/drawing/2014/main" xmlns="" val="4227365810"/>
                    </a:ext>
                  </a:extLst>
                </a:gridCol>
                <a:gridCol w="1461452">
                  <a:extLst>
                    <a:ext uri="{9D8B030D-6E8A-4147-A177-3AD203B41FA5}">
                      <a16:colId xmlns:a16="http://schemas.microsoft.com/office/drawing/2014/main" xmlns="" val="3608230261"/>
                    </a:ext>
                  </a:extLst>
                </a:gridCol>
                <a:gridCol w="992573">
                  <a:extLst>
                    <a:ext uri="{9D8B030D-6E8A-4147-A177-3AD203B41FA5}">
                      <a16:colId xmlns:a16="http://schemas.microsoft.com/office/drawing/2014/main" xmlns="" val="526641760"/>
                    </a:ext>
                  </a:extLst>
                </a:gridCol>
              </a:tblGrid>
              <a:tr h="476625">
                <a:tc gridSpan="2"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Univariable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endParaRPr lang="en-US" sz="2100" b="1" dirty="0">
                        <a:solidFill>
                          <a:sysClr val="windowText" lastClr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Times New Roman" charset="0"/>
                        </a:rPr>
                        <a:t>Multivariable-adjusted*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endParaRPr lang="en-US" sz="2100" b="1" dirty="0">
                        <a:solidFill>
                          <a:sysClr val="windowText" lastClr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endParaRPr lang="en-US" sz="2100" b="1" dirty="0">
                        <a:solidFill>
                          <a:sysClr val="windowText" lastClr="000000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42545" marR="42545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0366">
                <a:tc gridSpan="2"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Characteristic (n with data) </a:t>
                      </a:r>
                      <a:endParaRPr lang="en-US" sz="1800" b="1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charset="0"/>
                        </a:rPr>
                        <a:t>PR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charset="0"/>
                        </a:rPr>
                        <a:t>(95% CI)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+mn-lt"/>
                          <a:ea typeface="Times New Roman" charset="0"/>
                        </a:rPr>
                        <a:t>P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charset="0"/>
                        </a:rPr>
                        <a:t>PR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charset="0"/>
                        </a:rPr>
                        <a:t>(95% CI)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+mn-lt"/>
                          <a:ea typeface="Times New Roman" charset="0"/>
                        </a:rPr>
                        <a:t>P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6625"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Religious affiliation</a:t>
                      </a:r>
                      <a:endParaRPr lang="en-US" sz="1800" b="1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Non-religious</a:t>
                      </a: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charset="0"/>
                        </a:rPr>
                        <a:t>1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charset="0"/>
                        </a:rPr>
                        <a:t>(ref)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charset="0"/>
                        </a:rPr>
                        <a:t>0.001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charset="0"/>
                        </a:rPr>
                        <a:t>1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charset="0"/>
                        </a:rPr>
                        <a:t>(ref)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charset="0"/>
                        </a:rPr>
                        <a:t>0.02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625"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endParaRPr lang="en-US" sz="1800" b="1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Religious</a:t>
                      </a: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Times New Roman" charset="0"/>
                        </a:rPr>
                        <a:t>1.14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Times New Roman" charset="0"/>
                        </a:rPr>
                        <a:t>(1.08-1.2)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Times New Roman" charset="0"/>
                        </a:rPr>
                        <a:t>1.08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Times New Roman" charset="0"/>
                        </a:rPr>
                        <a:t>(1.02-1.14)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2194677"/>
                  </a:ext>
                </a:extLst>
              </a:tr>
              <a:tr h="476625"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Religious denomination</a:t>
                      </a:r>
                      <a:endParaRPr lang="en-US" sz="1800" b="1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Non-religious</a:t>
                      </a: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/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(ref)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0.02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(ref)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charset="0"/>
                        </a:rPr>
                        <a:t>0.08</a:t>
                      </a: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6625"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 </a:t>
                      </a:r>
                      <a:endParaRPr lang="en-US" sz="1800" b="1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Apostolic</a:t>
                      </a:r>
                      <a:endParaRPr lang="en-ZA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4064" marR="8406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1.11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(1.06-1.18)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1.07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(1.01-1.12)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6625"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endParaRPr lang="en-US" sz="1800" b="1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Catholic</a:t>
                      </a:r>
                      <a:endParaRPr lang="en-ZA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4064" marR="8406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(0.97-1.23)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(0.9-1.12)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8851533"/>
                  </a:ext>
                </a:extLst>
              </a:tr>
              <a:tr h="476625"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endParaRPr lang="en-US" sz="1800" b="1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Protestant</a:t>
                      </a:r>
                      <a:endParaRPr lang="en-ZA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4064" marR="8406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1.14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(1.02-1.28)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(0.96-1.21)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3198157"/>
                  </a:ext>
                </a:extLst>
              </a:tr>
              <a:tr h="476625"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endParaRPr lang="en-US" sz="1800" b="1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Other</a:t>
                      </a:r>
                      <a:endParaRPr lang="en-ZA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4064" marR="8406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(0.96-1.27)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(0.91-1.19)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6062502"/>
                  </a:ext>
                </a:extLst>
              </a:tr>
              <a:tr h="476625"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endParaRPr lang="en-US" sz="1800" b="1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Pentecostal</a:t>
                      </a:r>
                      <a:endParaRPr lang="en-ZA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4064" marR="8406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1.13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(1.04-1.22)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1.09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(1.01-1.17)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5543964"/>
                  </a:ext>
                </a:extLst>
              </a:tr>
              <a:tr h="476625"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 </a:t>
                      </a:r>
                      <a:endParaRPr lang="en-US" sz="1800" b="1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Zion Christian Church (ZCC)</a:t>
                      </a:r>
                      <a:endParaRPr lang="en-ZA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4064" marR="84064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(1.13-1.31)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1.13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(1.05-1.21)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23835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47670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97150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29533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619174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943009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266843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590678" algn="l" defTabSz="647670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charset="0"/>
                      </a:endParaRPr>
                    </a:p>
                  </a:txBody>
                  <a:tcPr marL="42545" marR="42545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9D9F22E-43EC-4F59-BBDF-7F860C921A3F}"/>
              </a:ext>
            </a:extLst>
          </p:cNvPr>
          <p:cNvSpPr txBox="1"/>
          <p:nvPr/>
        </p:nvSpPr>
        <p:spPr>
          <a:xfrm>
            <a:off x="18089525" y="18690440"/>
            <a:ext cx="12848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Table 3. Univariable and multivariable-adjusted associations between achievement of combined UNAIDS 90-90-90 target by religious affiliation and denomination.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3A633606-CD22-4C7C-B21E-27CB0A461C11}"/>
              </a:ext>
            </a:extLst>
          </p:cNvPr>
          <p:cNvSpPr/>
          <p:nvPr/>
        </p:nvSpPr>
        <p:spPr bwMode="auto">
          <a:xfrm>
            <a:off x="16526933" y="7420661"/>
            <a:ext cx="16096009" cy="27131660"/>
          </a:xfrm>
          <a:prstGeom prst="rect">
            <a:avLst/>
          </a:prstGeom>
          <a:noFill/>
          <a:ln w="76200" cap="flat" cmpd="sng" algn="ctr">
            <a:solidFill>
              <a:srgbClr val="B4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>
              <a:ln w="12700"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FE58BABE-94A9-4648-A692-D9486DC70F29}"/>
              </a:ext>
            </a:extLst>
          </p:cNvPr>
          <p:cNvSpPr txBox="1"/>
          <p:nvPr/>
        </p:nvSpPr>
        <p:spPr>
          <a:xfrm>
            <a:off x="18089526" y="25349818"/>
            <a:ext cx="12810294" cy="844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Figure 2. Adjusted prevalence of achievement of combined UNAIDS 90-90-90 target by religious affiliation and denomination.</a:t>
            </a:r>
          </a:p>
        </p:txBody>
      </p:sp>
      <p:pic>
        <p:nvPicPr>
          <p:cNvPr id="47" name="Picture 4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A9EB5251-3656-4CC9-9404-90DC5778011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985" y="26116190"/>
            <a:ext cx="11189638" cy="83922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51114</TotalTime>
  <Words>1785</Words>
  <Application>Microsoft Office PowerPoint</Application>
  <PresentationFormat>Custom</PresentationFormat>
  <Paragraphs>342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PowerPoint Presentation</vt:lpstr>
    </vt:vector>
  </TitlesOfParts>
  <Company>MedMedia Solutions</Company>
  <LinksUpToDate>false</LinksUpToDate>
  <SharedDoc>false</SharedDoc>
  <HyperlinkBase>http://www.medmediasolutions.com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scientific posters</dc:title>
  <dc:creator>Sikhulile Moyo_EDCTP</dc:creator>
  <cp:lastModifiedBy>mmalane</cp:lastModifiedBy>
  <cp:revision>639</cp:revision>
  <cp:lastPrinted>2017-06-21T09:50:44Z</cp:lastPrinted>
  <dcterms:created xsi:type="dcterms:W3CDTF">2006-02-18T23:11:39Z</dcterms:created>
  <dcterms:modified xsi:type="dcterms:W3CDTF">2017-07-12T16:03:29Z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Stan Coffman</vt:lpwstr>
  </property>
</Properties>
</file>