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3.xml" ContentType="application/vnd.ms-office.webextension+xml"/>
  <Override PartName="/ppt/notesSlides/notesSlide11.xml" ContentType="application/vnd.openxmlformats-officedocument.presentationml.notesSlide+xml"/>
  <Override PartName="/ppt/webextensions/webextension4.xml" ContentType="application/vnd.ms-office.webextension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2"/>
  </p:notesMasterIdLst>
  <p:sldIdLst>
    <p:sldId id="361" r:id="rId2"/>
    <p:sldId id="458" r:id="rId3"/>
    <p:sldId id="386" r:id="rId4"/>
    <p:sldId id="453" r:id="rId5"/>
    <p:sldId id="454" r:id="rId6"/>
    <p:sldId id="460" r:id="rId7"/>
    <p:sldId id="437" r:id="rId8"/>
    <p:sldId id="462" r:id="rId9"/>
    <p:sldId id="455" r:id="rId10"/>
    <p:sldId id="456" r:id="rId11"/>
    <p:sldId id="459" r:id="rId12"/>
    <p:sldId id="461" r:id="rId13"/>
    <p:sldId id="463" r:id="rId14"/>
    <p:sldId id="464" r:id="rId15"/>
    <p:sldId id="465" r:id="rId16"/>
    <p:sldId id="451" r:id="rId17"/>
    <p:sldId id="452" r:id="rId18"/>
    <p:sldId id="438" r:id="rId19"/>
    <p:sldId id="445" r:id="rId20"/>
    <p:sldId id="468" r:id="rId21"/>
    <p:sldId id="469" r:id="rId22"/>
    <p:sldId id="470" r:id="rId23"/>
    <p:sldId id="466" r:id="rId24"/>
    <p:sldId id="439" r:id="rId25"/>
    <p:sldId id="446" r:id="rId26"/>
    <p:sldId id="467" r:id="rId27"/>
    <p:sldId id="440" r:id="rId28"/>
    <p:sldId id="441" r:id="rId29"/>
    <p:sldId id="447" r:id="rId30"/>
    <p:sldId id="44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22D94C-F61B-4D20-9377-5C3E23CA0B4E}">
          <p14:sldIdLst>
            <p14:sldId id="361"/>
            <p14:sldId id="458"/>
            <p14:sldId id="386"/>
            <p14:sldId id="453"/>
            <p14:sldId id="454"/>
            <p14:sldId id="460"/>
            <p14:sldId id="437"/>
            <p14:sldId id="462"/>
            <p14:sldId id="455"/>
            <p14:sldId id="456"/>
            <p14:sldId id="459"/>
            <p14:sldId id="461"/>
            <p14:sldId id="463"/>
            <p14:sldId id="464"/>
            <p14:sldId id="465"/>
            <p14:sldId id="451"/>
            <p14:sldId id="452"/>
            <p14:sldId id="438"/>
            <p14:sldId id="445"/>
            <p14:sldId id="468"/>
            <p14:sldId id="469"/>
            <p14:sldId id="470"/>
            <p14:sldId id="466"/>
            <p14:sldId id="439"/>
            <p14:sldId id="446"/>
            <p14:sldId id="467"/>
            <p14:sldId id="440"/>
            <p14:sldId id="441"/>
            <p14:sldId id="447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etz Botterweck" initials="gb" lastIdx="5" clrIdx="0">
    <p:extLst>
      <p:ext uri="{19B8F6BF-5375-455C-9EA6-DF929625EA0E}">
        <p15:presenceInfo xmlns:p15="http://schemas.microsoft.com/office/powerpoint/2012/main" userId="Goetz Botterwe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CC"/>
    <a:srgbClr val="2F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69186" autoAdjust="0"/>
  </p:normalViewPr>
  <p:slideViewPr>
    <p:cSldViewPr snapToGrid="0">
      <p:cViewPr>
        <p:scale>
          <a:sx n="75" d="100"/>
          <a:sy n="75" d="100"/>
        </p:scale>
        <p:origin x="1758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ML Engineer</c:v>
                </c:pt>
                <c:pt idx="1">
                  <c:v>Data Scientist</c:v>
                </c:pt>
                <c:pt idx="2">
                  <c:v>Research Scientist</c:v>
                </c:pt>
                <c:pt idx="3">
                  <c:v>Software Engineer</c:v>
                </c:pt>
                <c:pt idx="4">
                  <c:v>Software Architect</c:v>
                </c:pt>
                <c:pt idx="5">
                  <c:v>Database Admin</c:v>
                </c:pt>
                <c:pt idx="6">
                  <c:v>Web Developer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143900</c:v>
                </c:pt>
                <c:pt idx="1">
                  <c:v>126400</c:v>
                </c:pt>
                <c:pt idx="2">
                  <c:v>74500</c:v>
                </c:pt>
                <c:pt idx="3">
                  <c:v>107000</c:v>
                </c:pt>
                <c:pt idx="4">
                  <c:v>138600</c:v>
                </c:pt>
                <c:pt idx="5">
                  <c:v>93900</c:v>
                </c:pt>
                <c:pt idx="6">
                  <c:v>76400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E-454A-83F5-623BC432A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8542304"/>
        <c:axId val="2078541888"/>
      </c:barChart>
      <c:catAx>
        <c:axId val="207854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541888"/>
        <c:crosses val="autoZero"/>
        <c:auto val="1"/>
        <c:lblAlgn val="ctr"/>
        <c:lblOffset val="100"/>
        <c:noMultiLvlLbl val="0"/>
      </c:catAx>
      <c:valAx>
        <c:axId val="20785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54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A3F7-760D-4BA7-B827-55B71526876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9474B-ACDC-4112-87CE-1D7E7EEC5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1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2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probably use it many times a day without even noticing it.</a:t>
            </a:r>
          </a:p>
          <a:p>
            <a:endParaRPr lang="en-US" smtClean="0"/>
          </a:p>
          <a:p>
            <a:r>
              <a:rPr lang="en-US" smtClean="0"/>
              <a:t>Every time that use Google search the web, And the machine suggests search terms</a:t>
            </a:r>
          </a:p>
          <a:p>
            <a:endParaRPr lang="en-US" smtClean="0"/>
          </a:p>
          <a:p>
            <a:r>
              <a:rPr lang="en-US" smtClean="0"/>
              <a:t>Algorithms has</a:t>
            </a:r>
            <a:r>
              <a:rPr lang="en-US" baseline="0" smtClean="0"/>
              <a:t> learned how to rank web pages.</a:t>
            </a:r>
          </a:p>
          <a:p>
            <a:endParaRPr lang="en-US" smtClean="0"/>
          </a:p>
          <a:p>
            <a:r>
              <a:rPr lang="en-US" smtClean="0"/>
              <a:t>Recognise</a:t>
            </a:r>
            <a:r>
              <a:rPr lang="en-US" baseline="0" smtClean="0"/>
              <a:t> friends in Facebook</a:t>
            </a:r>
          </a:p>
          <a:p>
            <a:endParaRPr lang="en-US" baseline="0" smtClean="0"/>
          </a:p>
          <a:p>
            <a:r>
              <a:rPr lang="en-US" baseline="0" smtClean="0"/>
              <a:t>Spam filtering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http://engineering.case.edu/centers/ccipd/research/computational-diagnostics</a:t>
            </a:r>
          </a:p>
          <a:p>
            <a:r>
              <a:rPr lang="en-US" smtClean="0"/>
              <a:t>https://www.therobotreport.com/uc-berkeley-opens-self-driving-dataset-bdd100k/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6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features, infinite number of features,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6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0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474B-ACDC-4112-87CE-1D7E7EEC5C4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7C52-73F0-46E9-8ACD-55E5B0727224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94" y="6097586"/>
            <a:ext cx="1448411" cy="649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383377"/>
            <a:ext cx="2180186" cy="3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econd small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2400"/>
            <a:ext cx="6631200" cy="488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8400" y="1292400"/>
            <a:ext cx="3726000" cy="488156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97E-0B46-4EA3-9450-ED0D81D90A29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1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813"/>
            <a:ext cx="6629400" cy="4883150"/>
          </a:xfrm>
        </p:spPr>
        <p:txBody>
          <a:bodyPr>
            <a:normAutofit/>
          </a:bodyPr>
          <a:lstStyle>
            <a:lvl1pPr marL="0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1pPr>
            <a:lvl2pPr marL="358775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2pPr>
            <a:lvl3pPr marL="715963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3pPr>
            <a:lvl4pPr marL="1074738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4pPr>
            <a:lvl5pPr marL="1433513" indent="0" defTabSz="538163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9524" y="1293813"/>
            <a:ext cx="3724275" cy="488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16A1-B387-434C-9971-46746DD88D9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813"/>
            <a:ext cx="10515600" cy="4883150"/>
          </a:xfrm>
        </p:spPr>
        <p:txBody>
          <a:bodyPr>
            <a:normAutofit/>
          </a:bodyPr>
          <a:lstStyle>
            <a:lvl1pPr marL="0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1pPr>
            <a:lvl2pPr marL="358775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/>
              <a:defRPr sz="2000">
                <a:latin typeface="Consolas" panose="020B0609020204030204" pitchFamily="49" charset="0"/>
              </a:defRPr>
            </a:lvl2pPr>
            <a:lvl3pPr marL="715963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3pPr>
            <a:lvl4pPr marL="1074738" indent="0" defTabSz="358775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4pPr>
            <a:lvl5pPr marL="1433513" indent="0" defTabSz="538163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10D-2882-488F-B196-326BE8E877A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wo fil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812"/>
            <a:ext cx="6629400" cy="187359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8775" algn="l"/>
                <a:tab pos="715963" algn="l"/>
                <a:tab pos="1074738" algn="l"/>
                <a:tab pos="1433513" algn="l"/>
                <a:tab pos="1790700" algn="l"/>
                <a:tab pos="2149475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9524" y="1293813"/>
            <a:ext cx="3724275" cy="488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ABD-33A1-4466-A7B7-707832A0271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3167406"/>
            <a:ext cx="6629400" cy="30095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wo files, 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90" y="1008851"/>
            <a:ext cx="3888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7364-A426-4ACA-BB74-2423CBDB1D0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168422" y="1008848"/>
            <a:ext cx="3888000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154" y="1008851"/>
            <a:ext cx="3852000" cy="5168108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8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wo files, 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7" y="1008851"/>
            <a:ext cx="59436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0E66-6063-4F1B-B2DF-27A6F448556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34471" y="1008848"/>
            <a:ext cx="5942684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5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three files, 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7" y="1008851"/>
            <a:ext cx="3934152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492-2190-49E1-AD68-ADF4CF657C6A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127951" y="1008848"/>
            <a:ext cx="393354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143609" y="1008848"/>
            <a:ext cx="393354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39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four files, no rendi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7" y="1008851"/>
            <a:ext cx="2950561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D97-A96B-4E03-ADDF-F8E8009F7D8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124342" y="1008847"/>
            <a:ext cx="295010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136542" y="1008846"/>
            <a:ext cx="295010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7155" y="-497149"/>
            <a:ext cx="17755" cy="283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9148743" y="1008845"/>
            <a:ext cx="2950106" cy="5168111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one file, 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" y="1008851"/>
            <a:ext cx="5904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1ED0-6941-42B8-96A2-08F86CDB72A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62" y="1008854"/>
            <a:ext cx="5904000" cy="5168108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66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(one file, vertical, two rendi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" y="1008851"/>
            <a:ext cx="5904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E635-7A88-48E8-A1E6-9B5C00D93A7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62" y="1008851"/>
            <a:ext cx="2899962" cy="338217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182100" y="1008851"/>
            <a:ext cx="2899962" cy="338217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6635-8482-4274-96AF-3876575E38A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6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Example (one file, vertical, four rendi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64"/>
            <a:ext cx="10515600" cy="7493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" y="1008851"/>
            <a:ext cx="5904000" cy="5168111"/>
          </a:xfr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1pPr>
            <a:lvl2pPr marL="17462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2pPr>
            <a:lvl3pPr marL="363538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3pPr>
            <a:lvl4pPr marL="53816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4pPr>
            <a:lvl5pPr marL="714375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	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23DB-363A-4BE1-8352-A5F953D169BB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62" y="1008851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182100" y="1008851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78062" y="3654818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182100" y="3654818"/>
            <a:ext cx="2899962" cy="2522144"/>
          </a:xfrm>
        </p:spPr>
        <p:txBody>
          <a:bodyPr vert="horz" lIns="36000" tIns="36000" rIns="36000" bIns="36000" rtlCol="0">
            <a:normAutofit/>
          </a:bodyPr>
          <a:lstStyle>
            <a:lvl1pPr marL="0" indent="0">
              <a:buNone/>
              <a:defRPr lang="en-US" sz="2000" dirty="0" smtClean="0">
                <a:latin typeface="Consolas" panose="020B0609020204030204" pitchFamily="49" charset="0"/>
              </a:defRPr>
            </a:lvl1pPr>
            <a:lvl2pPr>
              <a:defRPr lang="en-US" sz="2000" dirty="0" smtClean="0">
                <a:latin typeface="Consolas" panose="020B0609020204030204" pitchFamily="49" charset="0"/>
              </a:defRPr>
            </a:lvl2pPr>
            <a:lvl3pPr>
              <a:defRPr lang="en-US" dirty="0" smtClean="0">
                <a:latin typeface="Consolas" panose="020B0609020204030204" pitchFamily="49" charset="0"/>
              </a:defRPr>
            </a:lvl3pPr>
            <a:lvl4pPr>
              <a:defRPr lang="en-US" sz="2000" dirty="0" smtClean="0">
                <a:latin typeface="Consolas" panose="020B0609020204030204" pitchFamily="49" charset="0"/>
              </a:defRPr>
            </a:lvl4pPr>
            <a:lvl5pPr>
              <a:defRPr lang="en-US" sz="2000" dirty="0">
                <a:latin typeface="Consolas" panose="020B0609020204030204" pitchFamily="49" charset="0"/>
              </a:defRPr>
            </a:lvl5pPr>
          </a:lstStyle>
          <a:p>
            <a:pPr marL="228600" lvl="0" indent="-2286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tabLst>
                <a:tab pos="174625" algn="l"/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Edit Master text styles</a:t>
            </a:r>
          </a:p>
          <a:p>
            <a:pPr marL="174625" lvl="1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63538" algn="l"/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Second level</a:t>
            </a:r>
          </a:p>
          <a:p>
            <a:pPr marL="363538" lvl="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538163" algn="l"/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Third level</a:t>
            </a:r>
          </a:p>
          <a:p>
            <a:pPr marL="538163" lvl="3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Fourth level</a:t>
            </a:r>
          </a:p>
          <a:p>
            <a:pPr marL="714375" lvl="4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715963" algn="l"/>
                <a:tab pos="901700" algn="l"/>
                <a:tab pos="1074738" algn="l"/>
                <a:tab pos="1252538" algn="l"/>
                <a:tab pos="1433513" algn="l"/>
                <a:tab pos="1616075" algn="l"/>
                <a:tab pos="1790700" algn="l"/>
              </a:tabLst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3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A59-CB3C-43A3-8E4B-5630E3B3837F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486-E3C3-419B-B7FA-B89E4364C4E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7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3B9B-1B3B-4DDD-8A0B-3FB3D06345E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02B-E1F7-438E-A675-B548A691AD8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41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0214-4754-4F20-975A-BFE21A1D924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4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B27A-D527-4B05-A6AE-1C50C758FC7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0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246B-02AF-4E5A-AB00-6570E50D5C9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23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1" y="6453189"/>
            <a:ext cx="3469217" cy="268287"/>
          </a:xfrm>
        </p:spPr>
        <p:txBody>
          <a:bodyPr/>
          <a:lstStyle>
            <a:lvl1pPr>
              <a:defRPr/>
            </a:lvl1pPr>
          </a:lstStyle>
          <a:p>
            <a:fld id="{36876AA9-2009-48EE-91C7-8A388A3EEC48}" type="datetime1">
              <a:rPr lang="en-US" altLang="en-US" smtClean="0"/>
              <a:t>11/15/18</a:t>
            </a:fld>
            <a:endParaRPr lang="de-D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53189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 to Machine Learning, 16 Nov 2018</a:t>
            </a:r>
            <a:endParaRPr lang="de-D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53189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fld id="{14618A47-2CE0-4F84-9639-D2933B3FE59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05558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1" y="6453189"/>
            <a:ext cx="3469217" cy="268287"/>
          </a:xfrm>
        </p:spPr>
        <p:txBody>
          <a:bodyPr/>
          <a:lstStyle>
            <a:lvl1pPr>
              <a:defRPr/>
            </a:lvl1pPr>
          </a:lstStyle>
          <a:p>
            <a:fld id="{5F1786A9-4F4C-4DD8-9805-EA59AA31585C}" type="datetime1">
              <a:rPr lang="en-US" altLang="en-US" smtClean="0"/>
              <a:t>11/15/18</a:t>
            </a:fld>
            <a:endParaRPr lang="de-DE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453189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 to Machine Learning, 16 Nov 2018</a:t>
            </a:r>
            <a:endParaRPr lang="de-D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453189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fld id="{4BA53102-30D5-4C9D-A5C6-9744D8732FF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355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6547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E51D-4093-4FDD-8711-8FD84F3148AF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1" y="6453189"/>
            <a:ext cx="3469217" cy="268287"/>
          </a:xfrm>
        </p:spPr>
        <p:txBody>
          <a:bodyPr/>
          <a:lstStyle>
            <a:lvl1pPr>
              <a:defRPr/>
            </a:lvl1pPr>
          </a:lstStyle>
          <a:p>
            <a:fld id="{F79A70BC-7CA3-446C-9410-C086BCB6045B}" type="datetime1">
              <a:rPr lang="en-US" altLang="en-US" smtClean="0"/>
              <a:t>11/15/18</a:t>
            </a:fld>
            <a:endParaRPr lang="de-D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53189"/>
            <a:ext cx="38608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 to Machine Learning, 16 Nov 2018</a:t>
            </a:r>
            <a:endParaRPr lang="de-D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53189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fld id="{28594528-A50E-41D7-8577-B93B26C3F43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487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)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6547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5173211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4C0-39A2-410D-A85C-25AEE507E133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80589" y="844062"/>
            <a:ext cx="5173211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7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)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94"/>
            <a:ext cx="10515600" cy="65478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44062"/>
            <a:ext cx="337754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586-88FA-438E-BCC9-90B5B17C118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07230" y="844059"/>
            <a:ext cx="337754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7976260" y="844059"/>
            <a:ext cx="3377540" cy="533290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3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9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6913C-A604-4F57-98E2-DA05766B9CF5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3D748-511C-42DE-9A56-05B60C680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6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95685F-95C9-4488-ADC2-672867AEE50A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3D748-511C-42DE-9A56-05B60C680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4E1EC8-59F8-41F5-B3E2-D6CE623B00B0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3D748-511C-42DE-9A56-05B60C680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6ED-1468-4F43-A9F4-F828462BB7E4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8359-C682-4C87-8207-B44E4B3192D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D748-511C-42DE-9A56-05B60C68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0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87" r:id="rId3"/>
    <p:sldLayoutId id="2147483798" r:id="rId4"/>
    <p:sldLayoutId id="2147483799" r:id="rId5"/>
    <p:sldLayoutId id="2147483791" r:id="rId6"/>
    <p:sldLayoutId id="2147483792" r:id="rId7"/>
    <p:sldLayoutId id="2147483769" r:id="rId8"/>
    <p:sldLayoutId id="2147483770" r:id="rId9"/>
    <p:sldLayoutId id="2147483790" r:id="rId10"/>
    <p:sldLayoutId id="2147483779" r:id="rId11"/>
    <p:sldLayoutId id="2147483788" r:id="rId12"/>
    <p:sldLayoutId id="2147483785" r:id="rId13"/>
    <p:sldLayoutId id="2147483786" r:id="rId14"/>
    <p:sldLayoutId id="2147483795" r:id="rId15"/>
    <p:sldLayoutId id="2147483796" r:id="rId16"/>
    <p:sldLayoutId id="2147483797" r:id="rId17"/>
    <p:sldLayoutId id="2147483789" r:id="rId18"/>
    <p:sldLayoutId id="2147483793" r:id="rId19"/>
    <p:sldLayoutId id="2147483794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82" r:id="rId28"/>
    <p:sldLayoutId id="2147483783" r:id="rId29"/>
    <p:sldLayoutId id="2147483784" r:id="rId3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de-DE" dirty="0" smtClean="0"/>
              <a:t>Introduction to</a:t>
            </a:r>
            <a:br>
              <a:rPr lang="de-DE" dirty="0" smtClean="0"/>
            </a:br>
            <a:r>
              <a:rPr lang="de-DE" dirty="0" smtClean="0"/>
              <a:t>Machine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de-DE" dirty="0" smtClean="0"/>
              <a:t>Goetz Botterweck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Machine Learning?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7469"/>
            <a:ext cx="2726401" cy="204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4" r="2339"/>
          <a:stretch/>
        </p:blipFill>
        <p:spPr>
          <a:xfrm>
            <a:off x="8459883" y="1157469"/>
            <a:ext cx="2893917" cy="2430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00" y="1157469"/>
            <a:ext cx="3636029" cy="204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87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Just learning the algorithms is not enough.</a:t>
            </a:r>
          </a:p>
          <a:p>
            <a:r>
              <a:rPr lang="en-US" smtClean="0"/>
              <a:t>How to solve problems? Get things to work?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Origins of Machine Learning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Grew out of work in Artificial Intelligence</a:t>
            </a:r>
          </a:p>
          <a:p>
            <a:pPr lvl="1"/>
            <a:r>
              <a:rPr lang="en-US" smtClean="0"/>
              <a:t>We can program machines to do solve certain problems algorithmicly eg. sort data, find shortest path in a graph</a:t>
            </a:r>
          </a:p>
          <a:p>
            <a:pPr lvl="1"/>
            <a:r>
              <a:rPr lang="en-US" smtClean="0"/>
              <a:t>Other interesting problems are more difficult to “encode” in traditional programming.</a:t>
            </a:r>
          </a:p>
          <a:p>
            <a:pPr lvl="1"/>
            <a:r>
              <a:rPr lang="en-US" smtClean="0"/>
              <a:t>Idea: Machine has to learn completing the  task by itself.</a:t>
            </a:r>
          </a:p>
          <a:p>
            <a:r>
              <a:rPr lang="en-US" smtClean="0"/>
              <a:t>Based on recent advances in computer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Examples of Machine Learning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mining</a:t>
            </a:r>
          </a:p>
          <a:p>
            <a:pPr lvl="1"/>
            <a:r>
              <a:rPr lang="en-US" smtClean="0"/>
              <a:t>Large datasets, from growth of the web + automation</a:t>
            </a:r>
          </a:p>
          <a:p>
            <a:pPr lvl="1"/>
            <a:r>
              <a:rPr lang="en-US" smtClean="0"/>
              <a:t>e.g., web usage data, electronic medical records, computational biology, data sets in engineering </a:t>
            </a:r>
          </a:p>
          <a:p>
            <a:r>
              <a:rPr lang="en-US" smtClean="0"/>
              <a:t>Applications that cannot be programmed</a:t>
            </a:r>
          </a:p>
          <a:p>
            <a:pPr lvl="1"/>
            <a:r>
              <a:rPr lang="en-US" smtClean="0"/>
              <a:t>Autonomous helicopter</a:t>
            </a:r>
            <a:endParaRPr lang="en-US"/>
          </a:p>
          <a:p>
            <a:pPr lvl="1"/>
            <a:r>
              <a:rPr lang="en-US" smtClean="0"/>
              <a:t>Handwriting recognition</a:t>
            </a:r>
          </a:p>
          <a:p>
            <a:pPr lvl="1"/>
            <a:r>
              <a:rPr lang="en-US" smtClean="0"/>
              <a:t>Natural Language Processing</a:t>
            </a:r>
          </a:p>
          <a:p>
            <a:pPr lvl="1"/>
            <a:r>
              <a:rPr lang="en-US" smtClean="0"/>
              <a:t>Computer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82" y="3206959"/>
            <a:ext cx="2247418" cy="1044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36" y="4430459"/>
            <a:ext cx="310286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Examples</a:t>
            </a:r>
            <a:r>
              <a:rPr lang="en-US" smtClean="0"/>
              <a:t> of Machine Learning Applications (2)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Self-customizing programs</a:t>
            </a:r>
          </a:p>
          <a:p>
            <a:pPr lvl="1"/>
            <a:r>
              <a:rPr lang="en-US" smtClean="0"/>
              <a:t>E.g., Amazon web store, Netflix movie recommendations</a:t>
            </a:r>
          </a:p>
          <a:p>
            <a:r>
              <a:rPr lang="en-US" smtClean="0"/>
              <a:t>Understanding human learning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Annual Salary</a:t>
            </a:r>
            <a:br>
              <a:rPr lang="en-US" smtClean="0"/>
            </a:br>
            <a:r>
              <a:rPr lang="en-US" sz="1800" smtClean="0"/>
              <a:t>src: indeed.com, average USD/year across USA, 15 Nov 2018</a:t>
            </a:r>
            <a:endParaRPr lang="en-US" sz="320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3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8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Experience E</a:t>
            </a:r>
          </a:p>
          <a:p>
            <a:r>
              <a:rPr lang="en-GB" dirty="0" smtClean="0"/>
              <a:t>Task T</a:t>
            </a:r>
          </a:p>
          <a:p>
            <a:r>
              <a:rPr lang="en-GB" dirty="0" smtClean="0"/>
              <a:t>Performance measure 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Kinds of Machine Learning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– we </a:t>
            </a:r>
            <a:r>
              <a:rPr lang="en-US" dirty="0"/>
              <a:t>teach the algorithm</a:t>
            </a:r>
          </a:p>
          <a:p>
            <a:r>
              <a:rPr lang="en-US" dirty="0" smtClean="0"/>
              <a:t>Unsupervised </a:t>
            </a:r>
            <a:r>
              <a:rPr lang="en-US" dirty="0"/>
              <a:t>learning </a:t>
            </a:r>
            <a:r>
              <a:rPr lang="en-US" dirty="0" smtClean="0"/>
              <a:t>– we </a:t>
            </a:r>
            <a:r>
              <a:rPr lang="en-US" dirty="0"/>
              <a:t>let it learn by itself</a:t>
            </a:r>
          </a:p>
          <a:p>
            <a:r>
              <a:rPr lang="en-GB" dirty="0" smtClean="0"/>
              <a:t>Reinforcement </a:t>
            </a:r>
            <a:r>
              <a:rPr lang="en-GB" dirty="0"/>
              <a:t>learning</a:t>
            </a:r>
          </a:p>
          <a:p>
            <a:r>
              <a:rPr lang="en-GB" dirty="0" smtClean="0"/>
              <a:t>Recommender </a:t>
            </a:r>
            <a:r>
              <a:rPr lang="en-GB" dirty="0"/>
              <a:t>systems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Supervised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Supervised Learning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Right </a:t>
            </a:r>
            <a:r>
              <a:rPr lang="en-US" dirty="0"/>
              <a:t>answers are given </a:t>
            </a:r>
            <a:r>
              <a:rPr lang="en-US"/>
              <a:t>to </a:t>
            </a:r>
            <a:r>
              <a:rPr lang="en-US" smtClean="0"/>
              <a:t>the algorithm</a:t>
            </a:r>
            <a:endParaRPr lang="en-US" dirty="0"/>
          </a:p>
          <a:p>
            <a:r>
              <a:rPr lang="en-US" smtClean="0"/>
              <a:t>Regression</a:t>
            </a:r>
            <a:r>
              <a:rPr lang="en-US" dirty="0"/>
              <a:t>: predict continuous </a:t>
            </a:r>
            <a:r>
              <a:rPr lang="en-US"/>
              <a:t>valued </a:t>
            </a:r>
            <a:r>
              <a:rPr lang="en-US" smtClean="0"/>
              <a:t>output (e.g., price)</a:t>
            </a:r>
            <a:endParaRPr lang="en-US" dirty="0"/>
          </a:p>
          <a:p>
            <a:r>
              <a:rPr lang="en-GB" smtClean="0"/>
              <a:t>Classification</a:t>
            </a:r>
            <a:r>
              <a:rPr lang="en-GB" dirty="0"/>
              <a:t>: discrete </a:t>
            </a:r>
            <a:r>
              <a:rPr lang="en-GB"/>
              <a:t>valued </a:t>
            </a:r>
            <a:r>
              <a:rPr lang="en-GB" smtClean="0"/>
              <a:t>output (e.g., medical test 0 or 1)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1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182544"/>
                  </p:ext>
                </p:extLst>
              </p:nvPr>
            </p:nvGraphicFramePr>
            <p:xfrm>
              <a:off x="838201" y="844061"/>
              <a:ext cx="10515600" cy="53329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844061"/>
                <a:ext cx="10515600" cy="533290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Mentimeter Test Run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Housing Price Prediction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05" y="1476212"/>
            <a:ext cx="6665989" cy="4069088"/>
          </a:xfrm>
        </p:spPr>
      </p:pic>
    </p:spTree>
    <p:extLst>
      <p:ext uri="{BB962C8B-B14F-4D97-AF65-F5344CB8AC3E}">
        <p14:creationId xmlns:p14="http://schemas.microsoft.com/office/powerpoint/2010/main" val="43006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Breast Cancer (malignant, benign)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33" y="2648933"/>
            <a:ext cx="4649733" cy="1723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8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Breast Cancer (malignant, benign)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45" y="1972275"/>
            <a:ext cx="4686309" cy="3076962"/>
          </a:xfrm>
        </p:spPr>
      </p:pic>
    </p:spTree>
    <p:extLst>
      <p:ext uri="{BB962C8B-B14F-4D97-AF65-F5344CB8AC3E}">
        <p14:creationId xmlns:p14="http://schemas.microsoft.com/office/powerpoint/2010/main" val="400585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1" y="95495"/>
              <a:ext cx="10515600" cy="60814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95495"/>
                <a:ext cx="10515600" cy="608146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Unsupervised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6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Unsupervised Learning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clustering, automatically finding structure</a:t>
            </a:r>
          </a:p>
          <a:p>
            <a:r>
              <a:rPr lang="en-GB" i="1" dirty="0"/>
              <a:t>cocktail party problem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1" y="95495"/>
              <a:ext cx="10515600" cy="60814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95495"/>
                <a:ext cx="10515600" cy="608146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Methods and Strategies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36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3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Learning, Online Course in Coursera, Andrew Ng, </a:t>
            </a:r>
            <a:r>
              <a:rPr lang="en-GB" dirty="0" err="1" smtClean="0"/>
              <a:t>Standford</a:t>
            </a:r>
            <a:r>
              <a:rPr lang="en-GB" dirty="0"/>
              <a:t> University,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www.coursera.org/learn/machine-learning</a:t>
            </a:r>
            <a:endParaRPr lang="en-GB" dirty="0" smtClean="0"/>
          </a:p>
          <a:p>
            <a:r>
              <a:rPr lang="en-US" smtClean="0"/>
              <a:t>Mitchell (2017</a:t>
            </a:r>
            <a:r>
              <a:rPr lang="en-US"/>
              <a:t>) </a:t>
            </a:r>
            <a:r>
              <a:rPr lang="en-US"/>
              <a:t>Machine </a:t>
            </a:r>
            <a:r>
              <a:rPr lang="en-US" smtClean="0"/>
              <a:t>Learning, McGraw Hill</a:t>
            </a:r>
            <a:endParaRPr lang="en-US"/>
          </a:p>
          <a:p>
            <a:r>
              <a:rPr lang="en-US" smtClean="0"/>
              <a:t>Gèron (2017) Hands-On </a:t>
            </a:r>
            <a:r>
              <a:rPr lang="en-US"/>
              <a:t>Machine Learning with Scikit-Learn and Tensor Flow: Concepts, Tools, and Techniques to Build </a:t>
            </a:r>
            <a:r>
              <a:rPr lang="en-US"/>
              <a:t>Intelligent </a:t>
            </a:r>
            <a:r>
              <a:rPr lang="en-US" smtClean="0"/>
              <a:t>Systems, </a:t>
            </a:r>
            <a:r>
              <a:rPr lang="en-US"/>
              <a:t>O’Reilly</a:t>
            </a:r>
            <a:r>
              <a:rPr lang="en-US" smtClean="0"/>
              <a:t> </a:t>
            </a:r>
            <a:endParaRPr lang="en-US"/>
          </a:p>
          <a:p>
            <a:r>
              <a:rPr lang="en-US" smtClean="0"/>
              <a:t>Müller and Guido (2016) Introduction </a:t>
            </a:r>
            <a:r>
              <a:rPr lang="en-US"/>
              <a:t>to Machine Learning with Python: A Guide for </a:t>
            </a:r>
            <a:r>
              <a:rPr lang="en-US"/>
              <a:t>Data </a:t>
            </a:r>
            <a:r>
              <a:rPr lang="en-US" smtClean="0"/>
              <a:t>Scientists, O’Reilly</a:t>
            </a:r>
          </a:p>
          <a:p>
            <a:endParaRPr lang="en-US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713" y="1825625"/>
            <a:ext cx="4538573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8850516">
            <a:off x="1489222" y="2828286"/>
            <a:ext cx="769625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smtClean="0"/>
              <a:t>To be updated.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223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Cognitive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On successful completion of this module, students should be able to:</a:t>
            </a:r>
          </a:p>
          <a:p>
            <a:pPr marL="723900" indent="-723900">
              <a:buNone/>
            </a:pPr>
            <a:r>
              <a:rPr lang="en-GB" b="1" dirty="0"/>
              <a:t>LO1.</a:t>
            </a:r>
            <a:r>
              <a:rPr lang="en-GB" dirty="0"/>
              <a:t>	</a:t>
            </a:r>
            <a:r>
              <a:rPr lang="en-GB" i="1" dirty="0"/>
              <a:t>Explain</a:t>
            </a:r>
            <a:r>
              <a:rPr lang="en-GB" dirty="0"/>
              <a:t> </a:t>
            </a:r>
            <a:r>
              <a:rPr lang="en-GB" b="1" dirty="0"/>
              <a:t>basic concepts, techniques, and possible applications </a:t>
            </a:r>
            <a:r>
              <a:rPr lang="en-GB" dirty="0"/>
              <a:t>of machine learning</a:t>
            </a:r>
          </a:p>
          <a:p>
            <a:pPr marL="723900" indent="-723900">
              <a:buNone/>
            </a:pPr>
            <a:r>
              <a:rPr lang="en-GB" b="1" dirty="0"/>
              <a:t>LO2.</a:t>
            </a:r>
            <a:r>
              <a:rPr lang="en-GB" dirty="0"/>
              <a:t>	</a:t>
            </a:r>
            <a:r>
              <a:rPr lang="en-GB" b="1" i="1" dirty="0"/>
              <a:t>Analyse</a:t>
            </a:r>
            <a:r>
              <a:rPr lang="en-GB" b="1" dirty="0"/>
              <a:t> a given problem </a:t>
            </a:r>
            <a:r>
              <a:rPr lang="en-GB" dirty="0"/>
              <a:t>to </a:t>
            </a:r>
            <a:r>
              <a:rPr lang="en-GB" i="1" dirty="0"/>
              <a:t>choose</a:t>
            </a:r>
            <a:r>
              <a:rPr lang="en-GB" dirty="0"/>
              <a:t> and </a:t>
            </a:r>
            <a:r>
              <a:rPr lang="en-GB" i="1" dirty="0"/>
              <a:t>apply</a:t>
            </a:r>
            <a:r>
              <a:rPr lang="en-GB" dirty="0"/>
              <a:t> an appropriate machine learning technique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LO3.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Explain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design considerations and trade-offs associated with choosing and applying machine learning techniques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LO4.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Evaluate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 given machine learning approach (technique + chosen set-up) with respect to fitness for a given problem and give recommendations on how to improve results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LO5.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apply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relevant best practices for machine learning projects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LO6.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Develop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an implementation of the main steps of selected ML techniques in a programming language, including the translation from conceptual algorithms into code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Affective (Attitudes and Values) 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LO7.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Appreciate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the design challenges associated with machine learning problems, including awareness of non-technical aspects (ethics, privacy, societal effects)</a:t>
            </a:r>
          </a:p>
          <a:p>
            <a:pPr marL="723900" indent="-723900"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LO8.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Participate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in </a:t>
            </a:r>
            <a:r>
              <a:rPr lang="en-GB" u="sng" dirty="0">
                <a:solidFill>
                  <a:schemeClr val="bg1">
                    <a:lumMod val="75000"/>
                  </a:schemeClr>
                </a:solidFill>
              </a:rPr>
              <a:t>team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activities in the design process (e.g., collaborating to find, evaluate, and improve potential solutions)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Acknowledgement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Inspired by </a:t>
            </a:r>
            <a:r>
              <a:rPr lang="en-US" smtClean="0"/>
              <a:t>and using material from </a:t>
            </a:r>
            <a:br>
              <a:rPr lang="en-US" smtClean="0"/>
            </a:br>
            <a:r>
              <a:rPr lang="en-US" smtClean="0"/>
              <a:t>“Machine </a:t>
            </a:r>
            <a:r>
              <a:rPr lang="en-US" smtClean="0"/>
              <a:t>Learning”, </a:t>
            </a:r>
            <a:r>
              <a:rPr lang="en-US" smtClean="0"/>
              <a:t>online course </a:t>
            </a:r>
            <a:r>
              <a:rPr lang="en-US" smtClean="0"/>
              <a:t>by Andrew Ng, Standford University, offered on Coursera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What is Machine Learning?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0607379"/>
                  </p:ext>
                </p:extLst>
              </p:nvPr>
            </p:nvGraphicFramePr>
            <p:xfrm>
              <a:off x="838201" y="95495"/>
              <a:ext cx="10515600" cy="60814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95495"/>
                <a:ext cx="10515600" cy="608146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Machine Learning?</a:t>
            </a:r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89" y="1120510"/>
            <a:ext cx="3515811" cy="187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Machine Learning, 16 Nov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D748-511C-42DE-9A56-05B60C680E34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5367" t="31166" r="24293" b="11696"/>
          <a:stretch/>
        </p:blipFill>
        <p:spPr>
          <a:xfrm>
            <a:off x="838200" y="1120509"/>
            <a:ext cx="2961976" cy="2606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2" y="1120510"/>
            <a:ext cx="3083439" cy="135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5133"/>
            <a:ext cx="2880360" cy="20543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28" y="4610367"/>
            <a:ext cx="5135843" cy="1745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52" y="2873358"/>
            <a:ext cx="2774709" cy="17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r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1BA"/>
      </a:accent1>
      <a:accent2>
        <a:srgbClr val="80BF00"/>
      </a:accent2>
      <a:accent3>
        <a:srgbClr val="C6203E"/>
      </a:accent3>
      <a:accent4>
        <a:srgbClr val="F09609"/>
      </a:accent4>
      <a:accent5>
        <a:srgbClr val="18222E"/>
      </a:accent5>
      <a:accent6>
        <a:srgbClr val="A6A5A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webextension1.xml><?xml version="1.0" encoding="utf-8"?>
<we:webextension xmlns:we="http://schemas.microsoft.com/office/webextensions/webextension/2010/11" id="{61B58354-8465-4B4D-A76C-87E453DEFB0D}">
  <we:reference id="WA104379261" version="2.0.0.1" store="en-US" storeType="OMEX"/>
  <we:alternateReferences/>
  <we:properties>
    <we:property name="mentimeter_ppt_series_id" value="&quot;c01938d07db6f1c1c50fdae03efe8415&quot;"/>
    <we:property name="mentimeter_ppt_question_id" value="&quot;cde1a6e4dff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488E377-4802-4D51-947E-858B755A89B5}">
  <we:reference id="WA104379261" version="2.0.0.1" store="en-US" storeType="OMEX"/>
  <we:alternateReferences/>
  <we:properties>
    <we:property name="mentimeter_ppt_series_id" value="&quot;c01938d07db6f1c1c50fdae03efe8415&quot;"/>
    <we:property name="mentimeter_ppt_question_id" value="&quot;a6ff0aa5a7dd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D07B11C-0706-4AB4-B175-476706E09FF2}">
  <we:reference id="WA104379261" version="2.0.0.1" store="en-US" storeType="OMEX"/>
  <we:alternateReferences/>
  <we:properties>
    <we:property name="mentimeter_ppt_question_id" value="&quot;f7d4f8bd0f8a&quot;"/>
    <we:property name="mentimeter_ppt_series_id" value="&quot;c01938d07db6f1c1c50fdae03efe8415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94852C-6F07-47EA-88FA-B50907D077BF}">
  <we:reference id="WA104379261" version="2.0.0.1" store="en-US" storeType="OMEX"/>
  <we:alternateReferences/>
  <we:properties>
    <we:property name="mentimeter_ppt_series_id" value="&quot;c01938d07db6f1c1c50fdae03efe8415&quot;"/>
    <we:property name="mentimeter_ppt_question_id" value="&quot;3f6bb0f8c06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15545</TotalTime>
  <Words>698</Words>
  <Application>Microsoft Office PowerPoint</Application>
  <PresentationFormat>Widescreen</PresentationFormat>
  <Paragraphs>149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Introduction to Machine Learning</vt:lpstr>
      <vt:lpstr>Mentimeter Test Run</vt:lpstr>
      <vt:lpstr>1. Overview</vt:lpstr>
      <vt:lpstr>Overview</vt:lpstr>
      <vt:lpstr>Learning Objectives</vt:lpstr>
      <vt:lpstr>Acknowledgement</vt:lpstr>
      <vt:lpstr>2. What is Machine Learning?</vt:lpstr>
      <vt:lpstr>PowerPoint Presentation</vt:lpstr>
      <vt:lpstr>What is Machine Learning?</vt:lpstr>
      <vt:lpstr>What is Machine Learning?</vt:lpstr>
      <vt:lpstr>PowerPoint Presentation</vt:lpstr>
      <vt:lpstr>Origins of Machine Learning</vt:lpstr>
      <vt:lpstr>Examples of Machine Learning Applications</vt:lpstr>
      <vt:lpstr>Examples of Machine Learning Applications (2)</vt:lpstr>
      <vt:lpstr>Annual Salary src: indeed.com, average USD/year across USA, 15 Nov 2018</vt:lpstr>
      <vt:lpstr>PowerPoint Presentation</vt:lpstr>
      <vt:lpstr>Kinds of Machine Learning Approaches</vt:lpstr>
      <vt:lpstr>3. Supervised Learning</vt:lpstr>
      <vt:lpstr>Supervised Learning</vt:lpstr>
      <vt:lpstr>Housing Price Prediction</vt:lpstr>
      <vt:lpstr>Breast Cancer (malignant, benign)</vt:lpstr>
      <vt:lpstr>Breast Cancer (malignant, benign)</vt:lpstr>
      <vt:lpstr>PowerPoint Presentation</vt:lpstr>
      <vt:lpstr>4. Unsupervised Learning</vt:lpstr>
      <vt:lpstr>Unsupervised Learning</vt:lpstr>
      <vt:lpstr>PowerPoint Presentation</vt:lpstr>
      <vt:lpstr>5. Methods and Strategies</vt:lpstr>
      <vt:lpstr>6. Summary</vt:lpstr>
      <vt:lpstr>Resources</vt:lpstr>
      <vt:lpstr>Resources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Goetz Botterweck</dc:creator>
  <cp:lastModifiedBy>Goetz Botterweck</cp:lastModifiedBy>
  <cp:revision>848</cp:revision>
  <dcterms:created xsi:type="dcterms:W3CDTF">2017-08-28T19:24:03Z</dcterms:created>
  <dcterms:modified xsi:type="dcterms:W3CDTF">2018-11-15T21:41:22Z</dcterms:modified>
</cp:coreProperties>
</file>