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Lst>
  <p:notesMasterIdLst>
    <p:notesMasterId r:id="rId64"/>
  </p:notesMasterIdLst>
  <p:sldIdLst>
    <p:sldId id="256" r:id="rId3"/>
    <p:sldId id="337" r:id="rId4"/>
    <p:sldId id="336" r:id="rId5"/>
    <p:sldId id="335" r:id="rId6"/>
    <p:sldId id="338" r:id="rId7"/>
    <p:sldId id="339" r:id="rId8"/>
    <p:sldId id="341" r:id="rId9"/>
    <p:sldId id="342" r:id="rId10"/>
    <p:sldId id="259" r:id="rId11"/>
    <p:sldId id="260" r:id="rId12"/>
    <p:sldId id="267" r:id="rId13"/>
    <p:sldId id="261" r:id="rId14"/>
    <p:sldId id="269" r:id="rId15"/>
    <p:sldId id="311" r:id="rId16"/>
    <p:sldId id="271" r:id="rId17"/>
    <p:sldId id="312" r:id="rId18"/>
    <p:sldId id="272" r:id="rId19"/>
    <p:sldId id="270" r:id="rId20"/>
    <p:sldId id="273" r:id="rId21"/>
    <p:sldId id="289" r:id="rId22"/>
    <p:sldId id="276" r:id="rId23"/>
    <p:sldId id="291" r:id="rId24"/>
    <p:sldId id="277" r:id="rId25"/>
    <p:sldId id="279" r:id="rId26"/>
    <p:sldId id="315" r:id="rId27"/>
    <p:sldId id="317"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292" r:id="rId43"/>
    <p:sldId id="294" r:id="rId44"/>
    <p:sldId id="293" r:id="rId45"/>
    <p:sldId id="295" r:id="rId46"/>
    <p:sldId id="296" r:id="rId47"/>
    <p:sldId id="297" r:id="rId48"/>
    <p:sldId id="298" r:id="rId49"/>
    <p:sldId id="300" r:id="rId50"/>
    <p:sldId id="301" r:id="rId51"/>
    <p:sldId id="310" r:id="rId52"/>
    <p:sldId id="302" r:id="rId53"/>
    <p:sldId id="303" r:id="rId54"/>
    <p:sldId id="304" r:id="rId55"/>
    <p:sldId id="305" r:id="rId56"/>
    <p:sldId id="306" r:id="rId57"/>
    <p:sldId id="307" r:id="rId58"/>
    <p:sldId id="333" r:id="rId59"/>
    <p:sldId id="308" r:id="rId60"/>
    <p:sldId id="309" r:id="rId61"/>
    <p:sldId id="334" r:id="rId62"/>
    <p:sldId id="280" r:id="rId63"/>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38" autoAdjust="0"/>
  </p:normalViewPr>
  <p:slideViewPr>
    <p:cSldViewPr>
      <p:cViewPr varScale="1">
        <p:scale>
          <a:sx n="72" d="100"/>
          <a:sy n="72" d="100"/>
        </p:scale>
        <p:origin x="-1905"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54F614A-5DA0-45D2-A5DD-1D2007FCD3C1}" type="slidenum">
              <a:rPr lang="en-US" altLang="zh-CN"/>
              <a:pPr/>
              <a:t>‹#›</a:t>
            </a:fld>
            <a:endParaRPr lang="en-US" altLang="zh-CN"/>
          </a:p>
        </p:txBody>
      </p:sp>
    </p:spTree>
    <p:extLst>
      <p:ext uri="{BB962C8B-B14F-4D97-AF65-F5344CB8AC3E}">
        <p14:creationId xmlns:p14="http://schemas.microsoft.com/office/powerpoint/2010/main" val="34569293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zh.wikipedia.org/wiki/OpenAL" TargetMode="External"/><Relationship Id="rId3" Type="http://schemas.openxmlformats.org/officeDocument/2006/relationships/hyperlink" Target="http://zh.wikipedia.org/wiki/CPU" TargetMode="External"/><Relationship Id="rId7" Type="http://schemas.openxmlformats.org/officeDocument/2006/relationships/hyperlink" Target="http://zh.wikipedia.org/wiki/OpenG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zh.wikipedia.org/wiki/%E5%B9%B6%E8%A1%8C%E8%AE%A1%E7%AE%97" TargetMode="External"/><Relationship Id="rId5" Type="http://schemas.openxmlformats.org/officeDocument/2006/relationships/hyperlink" Target="http://zh.wikipedia.org/wiki/C99" TargetMode="External"/><Relationship Id="rId4" Type="http://schemas.openxmlformats.org/officeDocument/2006/relationships/hyperlink" Target="http://zh.wikipedia.org/wiki/GPU" TargetMode="External"/><Relationship Id="rId9" Type="http://schemas.openxmlformats.org/officeDocument/2006/relationships/hyperlink" Target="http://zh.wikipedia.org/wiki/Khronos_Group"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ech.tom.com/zhuanti/IBM_zwk.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tech.tom.com/zhuanti/chuangye_dc.html" TargetMode="External"/><Relationship Id="rId5" Type="http://schemas.openxmlformats.org/officeDocument/2006/relationships/hyperlink" Target="http://search.tom.com/search.php?word=%E5%9E%84%E6%96%AD%20domain:tom.com" TargetMode="External"/><Relationship Id="rId4" Type="http://schemas.openxmlformats.org/officeDocument/2006/relationships/hyperlink" Target="http://tech.tom.com/zhuanti/amd_ati.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pc.pcgames.com.cn/corefit/1001/1817763_9.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en.wikipedia.org/wiki/GJK" TargetMode="External"/><Relationship Id="rId3" Type="http://schemas.openxmlformats.org/officeDocument/2006/relationships/hyperlink" Target="http://en.wikipedia.org/wiki/Free_software" TargetMode="External"/><Relationship Id="rId7" Type="http://schemas.openxmlformats.org/officeDocument/2006/relationships/hyperlink" Target="http://en.wikipedia.org/wiki/Havok_(software)"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www.gzip.org/zlib/zlib_license.html" TargetMode="External"/><Relationship Id="rId11" Type="http://schemas.openxmlformats.org/officeDocument/2006/relationships/hyperlink" Target="http://en.wikipedia.org/wiki/Blender_(software)" TargetMode="External"/><Relationship Id="rId5" Type="http://schemas.openxmlformats.org/officeDocument/2006/relationships/hyperlink" Target="http://en.wikipedia.org/wiki/Sourceforge" TargetMode="External"/><Relationship Id="rId10" Type="http://schemas.openxmlformats.org/officeDocument/2006/relationships/hyperlink" Target="http://en.wikipedia.org/wiki/Rigid_body_dynamics"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COLLADA"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Real-time_compu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n.wikipedia.org/wiki/Computer_game" TargetMode="External"/><Relationship Id="rId4" Type="http://schemas.openxmlformats.org/officeDocument/2006/relationships/hyperlink" Target="http://en.wikipedia.org/wiki/Dynamical_simulation"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en.wikipedia.org/wiki/Gpu" TargetMode="External"/><Relationship Id="rId3" Type="http://schemas.openxmlformats.org/officeDocument/2006/relationships/hyperlink" Target="http://en.wikipedia.org/wiki/Irrlicht_Engine" TargetMode="External"/><Relationship Id="rId7" Type="http://schemas.openxmlformats.org/officeDocument/2006/relationships/hyperlink" Target="http://en.wikipedia.org/wiki/Multi-core"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www.newtondynamics.com/forum" TargetMode="External"/><Relationship Id="rId5" Type="http://schemas.openxmlformats.org/officeDocument/2006/relationships/hyperlink" Target="http://www.mobygames.com/developer/sheet/view/by_year/developerId,7571/" TargetMode="External"/><Relationship Id="rId4" Type="http://schemas.openxmlformats.org/officeDocument/2006/relationships/hyperlink" Target="http://en.wikipedia.org/wiki/OGRE_3D"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trueaxis.com/product.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3" Type="http://schemas.openxmlformats.org/officeDocument/2006/relationships/hyperlink" Target="http://en.wikipedia.org/wiki/SDK" TargetMode="External"/><Relationship Id="rId18" Type="http://schemas.openxmlformats.org/officeDocument/2006/relationships/hyperlink" Target="http://en.wikipedia.org/wiki/Xbox_360" TargetMode="External"/><Relationship Id="rId26" Type="http://schemas.openxmlformats.org/officeDocument/2006/relationships/hyperlink" Target="http://en.wikipedia.org/wiki/Apple_Inc." TargetMode="External"/><Relationship Id="rId39" Type="http://schemas.openxmlformats.org/officeDocument/2006/relationships/hyperlink" Target="http://en.wikipedia.org/wiki/StarCraft_II" TargetMode="External"/><Relationship Id="rId21" Type="http://schemas.openxmlformats.org/officeDocument/2006/relationships/hyperlink" Target="http://en.wikipedia.org/wiki/Wii" TargetMode="External"/><Relationship Id="rId34" Type="http://schemas.openxmlformats.org/officeDocument/2006/relationships/hyperlink" Target="http://en.wikipedia.org/wiki/THQ" TargetMode="External"/><Relationship Id="rId42" Type="http://schemas.openxmlformats.org/officeDocument/2006/relationships/hyperlink" Target="http://en.wikipedia.org/wiki/3ds_max" TargetMode="External"/><Relationship Id="rId7" Type="http://schemas.openxmlformats.org/officeDocument/2006/relationships/hyperlink" Target="http://en.wikipedia.org/wiki/Video_game" TargetMode="External"/><Relationship Id="rId2" Type="http://schemas.openxmlformats.org/officeDocument/2006/relationships/slide" Target="../slides/slide55.xml"/><Relationship Id="rId16" Type="http://schemas.openxmlformats.org/officeDocument/2006/relationships/hyperlink" Target="http://en.wikipedia.org/wiki/Windows" TargetMode="External"/><Relationship Id="rId20" Type="http://schemas.openxmlformats.org/officeDocument/2006/relationships/hyperlink" Target="http://en.wikipedia.org/wiki/GameCube" TargetMode="External"/><Relationship Id="rId29" Type="http://schemas.openxmlformats.org/officeDocument/2006/relationships/hyperlink" Target="http://en.wikipedia.org/wiki/C_(programming_language)" TargetMode="External"/><Relationship Id="rId41" Type="http://schemas.openxmlformats.org/officeDocument/2006/relationships/hyperlink" Target="http://en.wikipedia.org/wiki/Autodesk_Media_and_Entertainment" TargetMode="External"/><Relationship Id="rId1" Type="http://schemas.openxmlformats.org/officeDocument/2006/relationships/notesMaster" Target="../notesMasters/notesMaster1.xml"/><Relationship Id="rId6" Type="http://schemas.openxmlformats.org/officeDocument/2006/relationships/hyperlink" Target="http://en.wikipedia.org/wiki/Computer_game" TargetMode="External"/><Relationship Id="rId11" Type="http://schemas.openxmlformats.org/officeDocument/2006/relationships/hyperlink" Target="http://en.wikipedia.org/wiki/Shader_Model_3.0" TargetMode="External"/><Relationship Id="rId24" Type="http://schemas.openxmlformats.org/officeDocument/2006/relationships/hyperlink" Target="http://en.wikipedia.org/wiki/PlayStation_3" TargetMode="External"/><Relationship Id="rId32" Type="http://schemas.openxmlformats.org/officeDocument/2006/relationships/hyperlink" Target="http://en.wikipedia.org/w/index.php?title=Havok_(software)&amp;action=edit&amp;section=2" TargetMode="External"/><Relationship Id="rId37" Type="http://schemas.openxmlformats.org/officeDocument/2006/relationships/hyperlink" Target="http://en.wikipedia.org/wiki/Havok_(software)#_note-0" TargetMode="External"/><Relationship Id="rId40" Type="http://schemas.openxmlformats.org/officeDocument/2006/relationships/hyperlink" Target="http://en.wikipedia.org/wiki/Havok_(software)#_note-1" TargetMode="External"/><Relationship Id="rId5" Type="http://schemas.openxmlformats.org/officeDocument/2006/relationships/hyperlink" Target="http://en.wikipedia.org/wiki/Havok_(company)" TargetMode="External"/><Relationship Id="rId15" Type="http://schemas.openxmlformats.org/officeDocument/2006/relationships/hyperlink" Target="http://en.wikipedia.org/wiki/Microsoft" TargetMode="External"/><Relationship Id="rId23" Type="http://schemas.openxmlformats.org/officeDocument/2006/relationships/hyperlink" Target="http://en.wikipedia.org/wiki/PlayStation_2" TargetMode="External"/><Relationship Id="rId28" Type="http://schemas.openxmlformats.org/officeDocument/2006/relationships/hyperlink" Target="http://en.wikipedia.org/wiki/Linux" TargetMode="External"/><Relationship Id="rId36" Type="http://schemas.openxmlformats.org/officeDocument/2006/relationships/hyperlink" Target="http://en.wikipedia.org/wiki/Company_of_Heroes" TargetMode="External"/><Relationship Id="rId10" Type="http://schemas.openxmlformats.org/officeDocument/2006/relationships/hyperlink" Target="http://en.wikipedia.org/wiki/Animation" TargetMode="External"/><Relationship Id="rId19" Type="http://schemas.openxmlformats.org/officeDocument/2006/relationships/hyperlink" Target="http://en.wikipedia.org/wiki/Nintendo" TargetMode="External"/><Relationship Id="rId31" Type="http://schemas.openxmlformats.org/officeDocument/2006/relationships/hyperlink" Target="http://en.wikipedia.org/wiki/Compiler" TargetMode="External"/><Relationship Id="rId44" Type="http://schemas.openxmlformats.org/officeDocument/2006/relationships/hyperlink" Target="http://en.wikipedia.org/wiki/Maya_(software)"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Ragdoll_physics" TargetMode="External"/><Relationship Id="rId14" Type="http://schemas.openxmlformats.org/officeDocument/2006/relationships/hyperlink" Target="http://en.wikipedia.org/wiki/Game_Developers_Conference" TargetMode="External"/><Relationship Id="rId22" Type="http://schemas.openxmlformats.org/officeDocument/2006/relationships/hyperlink" Target="http://en.wikipedia.org/wiki/Sony" TargetMode="External"/><Relationship Id="rId27" Type="http://schemas.openxmlformats.org/officeDocument/2006/relationships/hyperlink" Target="http://en.wikipedia.org/wiki/Mac_OS_X" TargetMode="External"/><Relationship Id="rId30" Type="http://schemas.openxmlformats.org/officeDocument/2006/relationships/hyperlink" Target="http://en.wikipedia.org/wiki/C++" TargetMode="External"/><Relationship Id="rId35" Type="http://schemas.openxmlformats.org/officeDocument/2006/relationships/hyperlink" Target="http://en.wikipedia.org/wiki/Real-time_strategy" TargetMode="External"/><Relationship Id="rId43" Type="http://schemas.openxmlformats.org/officeDocument/2006/relationships/hyperlink" Target="http://en.wikipedia.org/wiki/Reactor_(Havok)" TargetMode="External"/><Relationship Id="rId8" Type="http://schemas.openxmlformats.org/officeDocument/2006/relationships/hyperlink" Target="http://en.wikipedia.org/wiki/Dynamical_simulation" TargetMode="External"/><Relationship Id="rId3" Type="http://schemas.openxmlformats.org/officeDocument/2006/relationships/hyperlink" Target="http://en.wikipedia.org/wiki/Middleware" TargetMode="External"/><Relationship Id="rId12" Type="http://schemas.openxmlformats.org/officeDocument/2006/relationships/hyperlink" Target="http://en.wikipedia.org/wiki/GPU" TargetMode="External"/><Relationship Id="rId17" Type="http://schemas.openxmlformats.org/officeDocument/2006/relationships/hyperlink" Target="http://en.wikipedia.org/wiki/Xbox" TargetMode="External"/><Relationship Id="rId25" Type="http://schemas.openxmlformats.org/officeDocument/2006/relationships/hyperlink" Target="http://en.wikipedia.org/wiki/PlayStation_Portable" TargetMode="External"/><Relationship Id="rId33" Type="http://schemas.openxmlformats.org/officeDocument/2006/relationships/hyperlink" Target="http://en.wikipedia.org/wiki/First-person_shooter" TargetMode="External"/><Relationship Id="rId38" Type="http://schemas.openxmlformats.org/officeDocument/2006/relationships/hyperlink" Target="http://en.wikipedia.org/wiki/Blizzard_Entertain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en.wikipedia.org/wiki/AGEIA" TargetMode="External"/><Relationship Id="rId7" Type="http://schemas.openxmlformats.org/officeDocument/2006/relationships/hyperlink" Target="http://en.wikipedia.org/wiki/Havok_(software)#_note-2"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en.wikipedia.org/wiki/NVIDIA" TargetMode="External"/><Relationship Id="rId5" Type="http://schemas.openxmlformats.org/officeDocument/2006/relationships/hyperlink" Target="http://en.wikipedia.org/wiki/ATI" TargetMode="External"/><Relationship Id="rId4" Type="http://schemas.openxmlformats.org/officeDocument/2006/relationships/hyperlink" Target="http://en.wikipedia.org/wiki/PhysX"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en.wikipedia.org/wiki/Realtime" TargetMode="External"/><Relationship Id="rId2" Type="http://schemas.openxmlformats.org/officeDocument/2006/relationships/slide" Target="../slides/slide58.xml"/><Relationship Id="rId1" Type="http://schemas.openxmlformats.org/officeDocument/2006/relationships/notesMaster" Target="../notesMasters/notesMaster1.xml"/><Relationship Id="rId5" Type="http://schemas.openxmlformats.org/officeDocument/2006/relationships/hyperlink" Target="http://en.wikipedia.org/wiki/Middleware" TargetMode="External"/><Relationship Id="rId4" Type="http://schemas.openxmlformats.org/officeDocument/2006/relationships/hyperlink" Target="http://en.wikipedia.org/wiki/Physics_engine"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cm-labs.com/images/M1A2-4.p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2.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3.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ow.pcgames.com.c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gpc.pcgames.com.cn/corefit/1001/1817763_1.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83FE3-6ABC-4BCE-AB23-8D74D97F4551}" type="slidenum">
              <a:rPr lang="en-US" altLang="zh-CN"/>
              <a:pPr/>
              <a:t>1</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5AD43-7844-499D-8201-623ADA09D640}" type="slidenum">
              <a:rPr lang="en-US" altLang="zh-CN"/>
              <a:pPr/>
              <a:t>16</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2F82A-CF4B-45D6-AF03-7CEEB77AAFBF}" type="slidenum">
              <a:rPr lang="en-US" altLang="zh-CN"/>
              <a:pPr/>
              <a:t>17</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28D69-2372-47BA-8627-42DEF3F2C04A}" type="slidenum">
              <a:rPr lang="en-US" altLang="zh-CN"/>
              <a:pPr/>
              <a:t>18</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AB5C4-0B76-45DC-9037-E2A5E0FD7054}" type="slidenum">
              <a:rPr lang="en-US" altLang="zh-CN"/>
              <a:pPr/>
              <a:t>19</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ltLang="zh-CN"/>
              <a:t>SLI </a:t>
            </a:r>
            <a:r>
              <a:rPr lang="zh-CN" altLang="en-US"/>
              <a:t>全称</a:t>
            </a:r>
            <a:r>
              <a:rPr lang="en-US" altLang="zh-CN"/>
              <a:t>Scalable Link Interface</a:t>
            </a:r>
            <a:r>
              <a:rPr lang="zh-CN" altLang="en-US"/>
              <a:t>，是</a:t>
            </a:r>
            <a:r>
              <a:rPr lang="en-US" altLang="zh-CN"/>
              <a:t>nVIDIA</a:t>
            </a:r>
            <a:r>
              <a:rPr lang="zh-CN" altLang="en-US"/>
              <a:t>公司于今年</a:t>
            </a:r>
            <a:r>
              <a:rPr lang="en-US" altLang="zh-CN"/>
              <a:t>6</a:t>
            </a:r>
            <a:r>
              <a:rPr lang="zh-CN" altLang="en-US"/>
              <a:t>月</a:t>
            </a:r>
            <a:r>
              <a:rPr lang="en-US" altLang="zh-CN"/>
              <a:t>28</a:t>
            </a:r>
            <a:r>
              <a:rPr lang="zh-CN" altLang="en-US"/>
              <a:t>日推出的一种革命性技术。能让多块</a:t>
            </a:r>
            <a:r>
              <a:rPr lang="en-US" altLang="zh-CN"/>
              <a:t>NVIDIA GeForce6</a:t>
            </a:r>
            <a:r>
              <a:rPr lang="zh-CN" altLang="en-US"/>
              <a:t>系列或者</a:t>
            </a:r>
            <a:r>
              <a:rPr lang="en-US" altLang="zh-CN"/>
              <a:t>NVIDIA Quadro</a:t>
            </a:r>
            <a:r>
              <a:rPr lang="zh-CN" altLang="en-US"/>
              <a:t>显卡工作在一台个人计算机或工作站上，从而极大地提升图形性能。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FEB16-5047-4A94-81A7-887F19666D05}" type="slidenum">
              <a:rPr lang="en-US" altLang="zh-CN"/>
              <a:pPr/>
              <a:t>20</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0CDF0-8750-4CA1-B670-AFC24701EF97}" type="slidenum">
              <a:rPr lang="en-US" altLang="zh-CN"/>
              <a:pPr/>
              <a:t>21</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A8C09-2687-43F7-A864-E3D4DEEA5B66}" type="slidenum">
              <a:rPr lang="en-US" altLang="zh-CN"/>
              <a:pPr/>
              <a:t>22</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4363B-0584-4F45-81AC-3180A077A28B}" type="slidenum">
              <a:rPr lang="en-US" altLang="zh-CN"/>
              <a:pPr/>
              <a:t>23</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zh-CN"/>
              <a:t>Havok FX</a:t>
            </a:r>
            <a:r>
              <a:rPr lang="zh-CN" altLang="en-US"/>
              <a:t>将物理数据转换为</a:t>
            </a:r>
            <a:r>
              <a:rPr lang="en-US" altLang="zh-CN"/>
              <a:t>Direct3D</a:t>
            </a:r>
            <a:r>
              <a:rPr lang="zh-CN" altLang="en-US"/>
              <a:t>数据，从而使任何</a:t>
            </a:r>
            <a:r>
              <a:rPr lang="en-US" altLang="zh-CN"/>
              <a:t>Shader Model 3.0</a:t>
            </a:r>
            <a:r>
              <a:rPr lang="zh-CN" altLang="en-US"/>
              <a:t>显卡都可以直接运算。而</a:t>
            </a:r>
            <a:r>
              <a:rPr lang="en-US" altLang="zh-CN"/>
              <a:t>ATI</a:t>
            </a:r>
            <a:r>
              <a:rPr lang="zh-CN" altLang="en-US"/>
              <a:t>的最新</a:t>
            </a:r>
            <a:r>
              <a:rPr lang="en-US" altLang="zh-CN"/>
              <a:t>API</a:t>
            </a:r>
            <a:r>
              <a:rPr lang="zh-CN" altLang="en-US"/>
              <a:t>可以让开发商使用</a:t>
            </a:r>
            <a:r>
              <a:rPr lang="en-US" altLang="zh-CN"/>
              <a:t>GPU</a:t>
            </a:r>
            <a:r>
              <a:rPr lang="zh-CN" altLang="en-US"/>
              <a:t>来加强运算多种物理或浮点数据，从而直接运算物理数据。开发人员可以开发出多种软 件使显卡加强不同能力来应对不同运用。这种高自由的开放性</a:t>
            </a:r>
            <a:r>
              <a:rPr lang="en-US" altLang="zh-CN"/>
              <a:t>API</a:t>
            </a:r>
            <a:r>
              <a:rPr lang="zh-CN" altLang="en-US"/>
              <a:t>使它受到了欢迎。但是</a:t>
            </a:r>
            <a:r>
              <a:rPr lang="en-US" altLang="zh-CN"/>
              <a:t>ATI</a:t>
            </a:r>
            <a:r>
              <a:rPr lang="zh-CN" altLang="en-US"/>
              <a:t>的这一方案也需要专门的开发团队支持，如果是拥有</a:t>
            </a:r>
            <a:r>
              <a:rPr lang="en-US" altLang="zh-CN"/>
              <a:t>Havok FX</a:t>
            </a:r>
            <a:r>
              <a:rPr lang="zh-CN" altLang="en-US"/>
              <a:t>的厂商会比较方便，而没有</a:t>
            </a:r>
            <a:r>
              <a:rPr lang="en-US" altLang="zh-CN"/>
              <a:t>Havok FX</a:t>
            </a:r>
            <a:r>
              <a:rPr lang="zh-CN" altLang="en-US"/>
              <a:t>的厂商就只有自己设计复杂的转换程序了。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602BC-290A-401C-AED0-B8AE579E9BC1}" type="slidenum">
              <a:rPr lang="en-US" altLang="zh-CN"/>
              <a:pPr/>
              <a:t>24</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ltLang="zh-CN" sz="1200" b="1"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 </a:t>
            </a:r>
            <a:r>
              <a:rPr lang="en-US" altLang="zh-CN" sz="1200" b="0" i="0" kern="1200" dirty="0" smtClean="0">
                <a:solidFill>
                  <a:schemeClr val="tx1"/>
                </a:solidFill>
                <a:latin typeface="Arial" charset="0"/>
                <a:ea typeface="宋体" pitchFamily="2" charset="-122"/>
                <a:cs typeface="+mn-cs"/>
              </a:rPr>
              <a:t>(</a:t>
            </a:r>
            <a:r>
              <a:rPr lang="en-US" altLang="zh-CN" sz="1200" b="1" i="0" kern="1200" dirty="0" smtClean="0">
                <a:solidFill>
                  <a:schemeClr val="tx1"/>
                </a:solidFill>
                <a:latin typeface="Arial" charset="0"/>
                <a:ea typeface="宋体" pitchFamily="2" charset="-122"/>
                <a:cs typeface="+mn-cs"/>
              </a:rPr>
              <a:t>Open</a:t>
            </a:r>
            <a:r>
              <a:rPr lang="zh-CN" altLang="en-US" sz="1200" b="0" i="0" kern="1200" dirty="0" smtClean="0">
                <a:solidFill>
                  <a:schemeClr val="tx1"/>
                </a:solidFill>
                <a:latin typeface="Arial" charset="0"/>
                <a:ea typeface="宋体" pitchFamily="2" charset="-122"/>
                <a:cs typeface="+mn-cs"/>
              </a:rPr>
              <a:t> </a:t>
            </a:r>
            <a:r>
              <a:rPr lang="en-US" altLang="zh-CN" sz="1200" b="1" i="0" kern="1200" dirty="0" smtClean="0">
                <a:solidFill>
                  <a:schemeClr val="tx1"/>
                </a:solidFill>
                <a:latin typeface="Arial" charset="0"/>
                <a:ea typeface="宋体" pitchFamily="2" charset="-122"/>
                <a:cs typeface="+mn-cs"/>
              </a:rPr>
              <a:t>C</a:t>
            </a:r>
            <a:r>
              <a:rPr lang="en-US" altLang="zh-CN" sz="1200" b="0" i="0" kern="1200" dirty="0" smtClean="0">
                <a:solidFill>
                  <a:schemeClr val="tx1"/>
                </a:solidFill>
                <a:latin typeface="Arial" charset="0"/>
                <a:ea typeface="宋体" pitchFamily="2" charset="-122"/>
                <a:cs typeface="+mn-cs"/>
              </a:rPr>
              <a:t>omputing </a:t>
            </a:r>
            <a:r>
              <a:rPr lang="en-US" altLang="zh-CN" sz="1200" b="1" i="0" kern="1200" dirty="0" smtClean="0">
                <a:solidFill>
                  <a:schemeClr val="tx1"/>
                </a:solidFill>
                <a:latin typeface="Arial" charset="0"/>
                <a:ea typeface="宋体" pitchFamily="2" charset="-122"/>
                <a:cs typeface="+mn-cs"/>
              </a:rPr>
              <a:t>L</a:t>
            </a:r>
            <a:r>
              <a:rPr lang="en-US" altLang="zh-CN" sz="1200" b="0" i="0" kern="1200" dirty="0" smtClean="0">
                <a:solidFill>
                  <a:schemeClr val="tx1"/>
                </a:solidFill>
                <a:latin typeface="Arial" charset="0"/>
                <a:ea typeface="宋体" pitchFamily="2" charset="-122"/>
                <a:cs typeface="+mn-cs"/>
              </a:rPr>
              <a:t>anguage</a:t>
            </a:r>
            <a:r>
              <a:rPr lang="zh-CN" altLang="en-US" sz="1200" b="0" i="0" kern="1200" dirty="0" smtClean="0">
                <a:solidFill>
                  <a:schemeClr val="tx1"/>
                </a:solidFill>
                <a:latin typeface="Arial" charset="0"/>
                <a:ea typeface="宋体" pitchFamily="2" charset="-122"/>
                <a:cs typeface="+mn-cs"/>
              </a:rPr>
              <a:t>，开放计算语言</a:t>
            </a:r>
            <a:r>
              <a:rPr lang="en-US" altLang="zh-CN" sz="1200" b="0" i="0" kern="1200" dirty="0" smtClean="0">
                <a:solidFill>
                  <a:schemeClr val="tx1"/>
                </a:solidFill>
                <a:latin typeface="Arial" charset="0"/>
                <a:ea typeface="宋体" pitchFamily="2" charset="-122"/>
                <a:cs typeface="+mn-cs"/>
              </a:rPr>
              <a:t>) </a:t>
            </a:r>
            <a:r>
              <a:rPr lang="zh-CN" altLang="en-US" sz="1200" b="0" i="0" kern="1200" dirty="0" smtClean="0">
                <a:solidFill>
                  <a:schemeClr val="tx1"/>
                </a:solidFill>
                <a:latin typeface="Arial" charset="0"/>
                <a:ea typeface="宋体" pitchFamily="2" charset="-122"/>
                <a:cs typeface="+mn-cs"/>
              </a:rPr>
              <a:t>是一个为异构平台编写程序的框架，此异构平台可由</a:t>
            </a:r>
            <a:r>
              <a:rPr lang="en-US" altLang="zh-CN" sz="1200" b="0" i="0" u="none" strike="noStrike" kern="1200" dirty="0" smtClean="0">
                <a:solidFill>
                  <a:schemeClr val="tx1"/>
                </a:solidFill>
                <a:latin typeface="Arial" charset="0"/>
                <a:ea typeface="宋体" pitchFamily="2" charset="-122"/>
                <a:cs typeface="+mn-cs"/>
                <a:hlinkClick r:id="rId3" tooltip="CPU"/>
              </a:rPr>
              <a:t>CPU</a:t>
            </a:r>
            <a:r>
              <a:rPr lang="zh-CN" altLang="en-US" sz="1200" b="0" i="0" kern="1200" dirty="0" smtClean="0">
                <a:solidFill>
                  <a:schemeClr val="tx1"/>
                </a:solidFill>
                <a:latin typeface="Arial" charset="0"/>
                <a:ea typeface="宋体" pitchFamily="2" charset="-122"/>
                <a:cs typeface="+mn-cs"/>
              </a:rPr>
              <a:t>，</a:t>
            </a:r>
            <a:r>
              <a:rPr lang="en-US" altLang="zh-CN" sz="1200" b="0" i="0" u="none" strike="noStrike" kern="1200" dirty="0" smtClean="0">
                <a:solidFill>
                  <a:schemeClr val="tx1"/>
                </a:solidFill>
                <a:latin typeface="Arial" charset="0"/>
                <a:ea typeface="宋体" pitchFamily="2" charset="-122"/>
                <a:cs typeface="+mn-cs"/>
                <a:hlinkClick r:id="rId4" tooltip="GPU"/>
              </a:rPr>
              <a:t>GPU</a:t>
            </a:r>
            <a:r>
              <a:rPr lang="zh-CN" altLang="en-US" sz="1200" b="0" i="0" kern="1200" dirty="0" smtClean="0">
                <a:solidFill>
                  <a:schemeClr val="tx1"/>
                </a:solidFill>
                <a:latin typeface="Arial" charset="0"/>
                <a:ea typeface="宋体" pitchFamily="2" charset="-122"/>
                <a:cs typeface="+mn-cs"/>
              </a:rPr>
              <a:t>或其他类型的处理器组成。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由一门用于编写</a:t>
            </a:r>
            <a:r>
              <a:rPr lang="en-US" altLang="zh-CN" sz="1200" b="0" i="0" kern="1200" dirty="0" smtClean="0">
                <a:solidFill>
                  <a:schemeClr val="tx1"/>
                </a:solidFill>
                <a:latin typeface="Arial" charset="0"/>
                <a:ea typeface="宋体" pitchFamily="2" charset="-122"/>
                <a:cs typeface="+mn-cs"/>
              </a:rPr>
              <a:t>kernels </a:t>
            </a:r>
            <a:r>
              <a:rPr lang="zh-CN" altLang="en-US" sz="1200" b="0" i="0" kern="1200" dirty="0" smtClean="0">
                <a:solidFill>
                  <a:schemeClr val="tx1"/>
                </a:solidFill>
                <a:latin typeface="Arial" charset="0"/>
                <a:ea typeface="宋体" pitchFamily="2" charset="-122"/>
                <a:cs typeface="+mn-cs"/>
              </a:rPr>
              <a:t>（在</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设备上运行的函数）的语言（基于</a:t>
            </a:r>
            <a:r>
              <a:rPr lang="en-US" altLang="zh-CN" sz="1200" b="0" i="0" u="none" strike="noStrike" kern="1200" dirty="0" smtClean="0">
                <a:solidFill>
                  <a:schemeClr val="tx1"/>
                </a:solidFill>
                <a:latin typeface="Arial" charset="0"/>
                <a:ea typeface="宋体" pitchFamily="2" charset="-122"/>
                <a:cs typeface="+mn-cs"/>
                <a:hlinkClick r:id="rId5" tooltip="C99"/>
              </a:rPr>
              <a:t>C99</a:t>
            </a:r>
            <a:r>
              <a:rPr lang="zh-CN" altLang="en-US" sz="1200" b="0" i="0" kern="1200" dirty="0" smtClean="0">
                <a:solidFill>
                  <a:schemeClr val="tx1"/>
                </a:solidFill>
                <a:latin typeface="Arial" charset="0"/>
                <a:ea typeface="宋体" pitchFamily="2" charset="-122"/>
                <a:cs typeface="+mn-cs"/>
              </a:rPr>
              <a:t>）和一组用于定义并控制平台的</a:t>
            </a:r>
            <a:r>
              <a:rPr lang="en-US" altLang="zh-CN" sz="1200" b="0" i="0" kern="1200" dirty="0" smtClean="0">
                <a:solidFill>
                  <a:schemeClr val="tx1"/>
                </a:solidFill>
                <a:latin typeface="Arial" charset="0"/>
                <a:ea typeface="宋体" pitchFamily="2" charset="-122"/>
                <a:cs typeface="+mn-cs"/>
              </a:rPr>
              <a:t>API</a:t>
            </a:r>
            <a:r>
              <a:rPr lang="zh-CN" altLang="en-US" sz="1200" b="0" i="0" kern="1200" dirty="0" smtClean="0">
                <a:solidFill>
                  <a:schemeClr val="tx1"/>
                </a:solidFill>
                <a:latin typeface="Arial" charset="0"/>
                <a:ea typeface="宋体" pitchFamily="2" charset="-122"/>
                <a:cs typeface="+mn-cs"/>
              </a:rPr>
              <a:t>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提供了基于任务分区和数据分区的</a:t>
            </a:r>
            <a:r>
              <a:rPr lang="zh-CN" altLang="en-US" sz="1200" b="0" i="0" u="none" strike="noStrike" kern="1200" dirty="0" smtClean="0">
                <a:solidFill>
                  <a:schemeClr val="tx1"/>
                </a:solidFill>
                <a:latin typeface="Arial" charset="0"/>
                <a:ea typeface="宋体" pitchFamily="2" charset="-122"/>
                <a:cs typeface="+mn-cs"/>
                <a:hlinkClick r:id="rId6" tooltip="并行计算"/>
              </a:rPr>
              <a:t>并行计算</a:t>
            </a:r>
            <a:r>
              <a:rPr lang="zh-CN" altLang="en-US" sz="1200" b="0" i="0" kern="1200" dirty="0" smtClean="0">
                <a:solidFill>
                  <a:schemeClr val="tx1"/>
                </a:solidFill>
                <a:latin typeface="Arial" charset="0"/>
                <a:ea typeface="宋体" pitchFamily="2" charset="-122"/>
                <a:cs typeface="+mn-cs"/>
              </a:rPr>
              <a:t>机制。</a:t>
            </a:r>
          </a:p>
          <a:p>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类似于另外两个开放的工业标准</a:t>
            </a:r>
            <a:r>
              <a:rPr lang="en-US" altLang="zh-CN" sz="1200" b="0" i="0" u="none" strike="noStrike" kern="1200" dirty="0" smtClean="0">
                <a:solidFill>
                  <a:schemeClr val="tx1"/>
                </a:solidFill>
                <a:latin typeface="Arial" charset="0"/>
                <a:ea typeface="宋体" pitchFamily="2" charset="-122"/>
                <a:cs typeface="+mn-cs"/>
                <a:hlinkClick r:id="rId7" tooltip="OpenGL"/>
              </a:rPr>
              <a:t>OpenGL</a:t>
            </a:r>
            <a:r>
              <a:rPr lang="zh-CN" altLang="en-US" sz="1200" b="0" i="0" kern="1200" dirty="0" smtClean="0">
                <a:solidFill>
                  <a:schemeClr val="tx1"/>
                </a:solidFill>
                <a:latin typeface="Arial" charset="0"/>
                <a:ea typeface="宋体" pitchFamily="2" charset="-122"/>
                <a:cs typeface="+mn-cs"/>
              </a:rPr>
              <a:t>和</a:t>
            </a:r>
            <a:r>
              <a:rPr lang="en-US" altLang="zh-CN" sz="1200" b="0" i="0" u="none" strike="noStrike" kern="1200" dirty="0" err="1" smtClean="0">
                <a:solidFill>
                  <a:schemeClr val="tx1"/>
                </a:solidFill>
                <a:latin typeface="Arial" charset="0"/>
                <a:ea typeface="宋体" pitchFamily="2" charset="-122"/>
                <a:cs typeface="+mn-cs"/>
                <a:hlinkClick r:id="rId8" tooltip="OpenAL"/>
              </a:rPr>
              <a:t>OpenAL</a:t>
            </a:r>
            <a:r>
              <a:rPr lang="zh-CN" altLang="en-US" sz="1200" b="0" i="0" kern="1200" dirty="0" smtClean="0">
                <a:solidFill>
                  <a:schemeClr val="tx1"/>
                </a:solidFill>
                <a:latin typeface="Arial" charset="0"/>
                <a:ea typeface="宋体" pitchFamily="2" charset="-122"/>
                <a:cs typeface="+mn-cs"/>
              </a:rPr>
              <a:t>，这两个标准分别用于三维图形和计算机音频方面。</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扩展了</a:t>
            </a:r>
            <a:r>
              <a:rPr lang="en-US" altLang="zh-CN" sz="1200" b="0" i="0" kern="1200" dirty="0" smtClean="0">
                <a:solidFill>
                  <a:schemeClr val="tx1"/>
                </a:solidFill>
                <a:latin typeface="Arial" charset="0"/>
                <a:ea typeface="宋体" pitchFamily="2" charset="-122"/>
                <a:cs typeface="+mn-cs"/>
              </a:rPr>
              <a:t>GPU</a:t>
            </a:r>
            <a:r>
              <a:rPr lang="zh-CN" altLang="en-US" sz="1200" b="0" i="0" kern="1200" dirty="0" smtClean="0">
                <a:solidFill>
                  <a:schemeClr val="tx1"/>
                </a:solidFill>
                <a:latin typeface="Arial" charset="0"/>
                <a:ea typeface="宋体" pitchFamily="2" charset="-122"/>
                <a:cs typeface="+mn-cs"/>
              </a:rPr>
              <a:t>用于图形生成之外的能力。</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由非盈利性技术组织</a:t>
            </a:r>
            <a:r>
              <a:rPr lang="en-US" altLang="zh-CN" sz="1200" b="0" i="0" u="none" strike="noStrike" kern="1200" dirty="0" err="1" smtClean="0">
                <a:solidFill>
                  <a:schemeClr val="tx1"/>
                </a:solidFill>
                <a:latin typeface="Arial" charset="0"/>
                <a:ea typeface="宋体" pitchFamily="2" charset="-122"/>
                <a:cs typeface="+mn-cs"/>
                <a:hlinkClick r:id="rId9" tooltip="Khronos Group"/>
              </a:rPr>
              <a:t>Khronos</a:t>
            </a:r>
            <a:r>
              <a:rPr lang="en-US" altLang="zh-CN" sz="1200" b="0" i="0" u="none" strike="noStrike" kern="1200" dirty="0" smtClean="0">
                <a:solidFill>
                  <a:schemeClr val="tx1"/>
                </a:solidFill>
                <a:latin typeface="Arial" charset="0"/>
                <a:ea typeface="宋体" pitchFamily="2" charset="-122"/>
                <a:cs typeface="+mn-cs"/>
                <a:hlinkClick r:id="rId9" tooltip="Khronos Group"/>
              </a:rPr>
              <a:t> Group</a:t>
            </a:r>
            <a:r>
              <a:rPr lang="zh-CN" altLang="en-US" sz="1200" b="0" i="0" kern="1200" dirty="0" smtClean="0">
                <a:solidFill>
                  <a:schemeClr val="tx1"/>
                </a:solidFill>
                <a:latin typeface="Arial" charset="0"/>
                <a:ea typeface="宋体" pitchFamily="2" charset="-122"/>
                <a:cs typeface="+mn-cs"/>
              </a:rPr>
              <a:t>掌管。</a:t>
            </a: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B852A-3FA0-4871-A61A-1A0F532B2D5C}" type="slidenum">
              <a:rPr lang="en-US" altLang="zh-CN"/>
              <a:pPr/>
              <a:t>25</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pPr>
              <a:lnSpc>
                <a:spcPct val="80000"/>
              </a:lnSpc>
            </a:pPr>
            <a:r>
              <a:rPr lang="zh-CN" altLang="en-US" sz="800"/>
              <a:t>黄仁勋，美籍华人，</a:t>
            </a:r>
            <a:r>
              <a:rPr lang="en-US" altLang="zh-CN" sz="800"/>
              <a:t>1993 </a:t>
            </a:r>
            <a:r>
              <a:rPr lang="zh-CN" altLang="en-US" sz="800"/>
              <a:t>年创办</a:t>
            </a:r>
            <a:r>
              <a:rPr lang="en-US" altLang="zh-CN" sz="800"/>
              <a:t>NVIDIA ― </a:t>
            </a:r>
            <a:r>
              <a:rPr lang="zh-CN" altLang="en-US" sz="800"/>
              <a:t>今天全球最大显卡芯片厂商。</a:t>
            </a:r>
            <a:r>
              <a:rPr lang="en-US" altLang="zh-CN" sz="800"/>
              <a:t>2001</a:t>
            </a:r>
            <a:r>
              <a:rPr lang="zh-CN" altLang="en-US" sz="800"/>
              <a:t>年黄仁勋在</a:t>
            </a:r>
            <a:r>
              <a:rPr lang="en-US" altLang="zh-CN" sz="800"/>
              <a:t>《</a:t>
            </a:r>
            <a:r>
              <a:rPr lang="zh-CN" altLang="en-US" sz="800"/>
              <a:t>财富</a:t>
            </a:r>
            <a:r>
              <a:rPr lang="en-US" altLang="zh-CN" sz="800"/>
              <a:t>》“40</a:t>
            </a:r>
            <a:r>
              <a:rPr lang="zh-CN" altLang="en-US" sz="800"/>
              <a:t>岁以下最富</a:t>
            </a:r>
            <a:r>
              <a:rPr lang="en-US" altLang="zh-CN" sz="800"/>
              <a:t>40 </a:t>
            </a:r>
            <a:r>
              <a:rPr lang="zh-CN" altLang="en-US" sz="800"/>
              <a:t>人”排名第</a:t>
            </a:r>
            <a:r>
              <a:rPr lang="en-US" altLang="zh-CN" sz="800"/>
              <a:t>12 </a:t>
            </a:r>
            <a:r>
              <a:rPr lang="zh-CN" altLang="en-US" sz="800"/>
              <a:t>位，位列在篮球明星乔丹之前。</a:t>
            </a:r>
          </a:p>
          <a:p>
            <a:pPr>
              <a:lnSpc>
                <a:spcPct val="80000"/>
              </a:lnSpc>
            </a:pPr>
            <a:r>
              <a:rPr lang="zh-CN" altLang="en-US" sz="800"/>
              <a:t>黄仁勋为人不张扬，国内很少有人知道这位杰出华人的成功之路。 </a:t>
            </a:r>
          </a:p>
          <a:p>
            <a:pPr>
              <a:lnSpc>
                <a:spcPct val="80000"/>
              </a:lnSpc>
            </a:pPr>
            <a:r>
              <a:rPr lang="zh-CN" altLang="en-US" sz="800"/>
              <a:t>其实他的成绩已经足够与王安、王嘉廉和杨致远等华人</a:t>
            </a:r>
            <a:r>
              <a:rPr lang="en-US" altLang="zh-CN" sz="800"/>
              <a:t>IT</a:t>
            </a:r>
            <a:r>
              <a:rPr lang="zh-CN" altLang="en-US" sz="800"/>
              <a:t>精英并驾齐驱。</a:t>
            </a:r>
          </a:p>
          <a:p>
            <a:pPr>
              <a:lnSpc>
                <a:spcPct val="80000"/>
              </a:lnSpc>
            </a:pPr>
            <a:r>
              <a:rPr lang="en-US" altLang="zh-CN" sz="800"/>
              <a:t>2006</a:t>
            </a:r>
            <a:r>
              <a:rPr lang="zh-CN" altLang="en-US" sz="800"/>
              <a:t>年</a:t>
            </a:r>
            <a:r>
              <a:rPr lang="en-US" altLang="zh-CN" sz="800"/>
              <a:t>6</a:t>
            </a:r>
            <a:r>
              <a:rPr lang="zh-CN" altLang="en-US" sz="800"/>
              <a:t>月．本报记者在北京专访了来华的黄仁勋，了解到这位神秘华人背后的传奇故事。</a:t>
            </a:r>
            <a:endParaRPr lang="zh-CN" altLang="en-US" sz="800" b="1"/>
          </a:p>
          <a:p>
            <a:pPr>
              <a:lnSpc>
                <a:spcPct val="80000"/>
              </a:lnSpc>
            </a:pPr>
            <a:r>
              <a:rPr lang="zh-CN" altLang="en-US" sz="800" b="1"/>
              <a:t>一个会打乒乓球的中国孩子</a:t>
            </a:r>
            <a:endParaRPr lang="zh-CN" altLang="en-US" sz="800"/>
          </a:p>
          <a:p>
            <a:pPr>
              <a:lnSpc>
                <a:spcPct val="80000"/>
              </a:lnSpc>
            </a:pPr>
            <a:r>
              <a:rPr lang="zh-CN" altLang="en-US" sz="800"/>
              <a:t>黄仁勋是圈子里有名的工作狂，他曾经解释自己为何如此狂热：“为了我们的孩子们，让他们的将来更好一些。”</a:t>
            </a:r>
          </a:p>
          <a:p>
            <a:pPr>
              <a:lnSpc>
                <a:spcPct val="80000"/>
              </a:lnSpc>
            </a:pPr>
            <a:r>
              <a:rPr lang="zh-CN" altLang="en-US" sz="800"/>
              <a:t>回顾黄仁勋的历史，总觉得这个答案另有原因</a:t>
            </a:r>
            <a:r>
              <a:rPr lang="en-US" altLang="zh-CN" sz="800"/>
              <a:t>--</a:t>
            </a:r>
            <a:r>
              <a:rPr lang="zh-CN" altLang="en-US" sz="800"/>
              <a:t>他的童年颇为坎坷。</a:t>
            </a:r>
          </a:p>
          <a:p>
            <a:pPr>
              <a:lnSpc>
                <a:spcPct val="80000"/>
              </a:lnSpc>
            </a:pPr>
            <a:r>
              <a:rPr lang="zh-CN" altLang="en-US" sz="800"/>
              <a:t>黄仁勋是“幼童留美”。</a:t>
            </a:r>
            <a:r>
              <a:rPr lang="en-US" altLang="zh-CN" sz="800"/>
              <a:t>9</a:t>
            </a:r>
            <a:r>
              <a:rPr lang="zh-CN" altLang="en-US" sz="800"/>
              <a:t>岁那年和比自己大一岁的哥哥，被父亲送到了华盛顿州的舅舅家。据他说，当工程师的父亲这样做，主要是出于教育考虑。</a:t>
            </a:r>
          </a:p>
          <a:p>
            <a:pPr>
              <a:lnSpc>
                <a:spcPct val="80000"/>
              </a:lnSpc>
            </a:pPr>
            <a:r>
              <a:rPr lang="zh-CN" altLang="en-US" sz="800"/>
              <a:t>到美国后，舅舅家经济非常困难，很快把小哥俩送到了肯塔基州的一所乡村寄宿学校。</a:t>
            </a:r>
          </a:p>
          <a:p>
            <a:pPr>
              <a:lnSpc>
                <a:spcPct val="80000"/>
              </a:lnSpc>
            </a:pPr>
            <a:r>
              <a:rPr lang="zh-CN" altLang="en-US" sz="800"/>
              <a:t>黄仁勋后来回忆说：这个学校其实更像一所少年教养院，每个孩子都有刀．而室友更是全身刺青。</a:t>
            </a:r>
          </a:p>
          <a:p>
            <a:pPr>
              <a:lnSpc>
                <a:spcPct val="80000"/>
              </a:lnSpc>
            </a:pPr>
            <a:r>
              <a:rPr lang="zh-CN" altLang="en-US" sz="800"/>
              <a:t>多年以后，黄仁勋回忆起这段生活时承认，自己也参与了许多淘气活动，比如爬墙上树、偷吃东西甚至抽烟。但“这危险的一课”并没有让自己变坏，反而学会了坚强和适应环境，他认为这对自己的一生都有好处。</a:t>
            </a:r>
          </a:p>
          <a:p>
            <a:pPr>
              <a:lnSpc>
                <a:spcPct val="80000"/>
              </a:lnSpc>
            </a:pPr>
            <a:r>
              <a:rPr lang="zh-CN" altLang="en-US" sz="800"/>
              <a:t>幸好这样的生活只持续了两年，黄仁勋的父母就来到了美国，他也得以进入正规学校读书。似乎是中国人的专利，黄仁勋的成绩非常优异，并且在乒乓球上显示了过人的天赋</a:t>
            </a:r>
            <a:r>
              <a:rPr lang="en-US" altLang="zh-CN" sz="800"/>
              <a:t>--</a:t>
            </a:r>
            <a:r>
              <a:rPr lang="zh-CN" altLang="en-US" sz="800"/>
              <a:t>他几乎成为职业选手，而他个人的最好成绩则是全美双打第三名。</a:t>
            </a:r>
          </a:p>
          <a:p>
            <a:pPr>
              <a:lnSpc>
                <a:spcPct val="80000"/>
              </a:lnSpc>
            </a:pPr>
            <a:r>
              <a:rPr lang="zh-CN" altLang="en-US" sz="800"/>
              <a:t>但黄仁勋说，因为自己“更热爱技术”，所以在高中联考后就立即从爱好中抽身出来，进入俄勒冈州立大学的电子专业读书，这年他</a:t>
            </a:r>
            <a:r>
              <a:rPr lang="en-US" altLang="zh-CN" sz="800"/>
              <a:t>16 </a:t>
            </a:r>
            <a:r>
              <a:rPr lang="zh-CN" altLang="en-US" sz="800"/>
              <a:t>岁。</a:t>
            </a:r>
            <a:endParaRPr lang="zh-CN" altLang="en-US" sz="800" b="1"/>
          </a:p>
          <a:p>
            <a:pPr>
              <a:lnSpc>
                <a:spcPct val="80000"/>
              </a:lnSpc>
            </a:pPr>
            <a:r>
              <a:rPr lang="zh-CN" altLang="en-US" sz="800" b="1"/>
              <a:t>硅谷之路第一步</a:t>
            </a:r>
            <a:endParaRPr lang="zh-CN" altLang="en-US" sz="800"/>
          </a:p>
          <a:p>
            <a:pPr>
              <a:lnSpc>
                <a:spcPct val="80000"/>
              </a:lnSpc>
            </a:pPr>
            <a:r>
              <a:rPr lang="zh-CN" altLang="en-US" sz="800"/>
              <a:t>黄仁勋讲中文很有意思，严格意义上讲他不太会说中文。在别人讲的时候，他总是很努力地侧耳细 听。然后，他会作出简单的回答。不过仅仅几句话之后，他就仿佛泄了气一般，脸上浮起不好意思的笑容，接着开始讲流利的英语。同时很抱歉地说，自己的中文实 在是不好到家。但当你已经把他当成一个老外的时候，他却又会迸出几句中文。</a:t>
            </a:r>
          </a:p>
          <a:p>
            <a:pPr>
              <a:lnSpc>
                <a:spcPct val="80000"/>
              </a:lnSpc>
            </a:pPr>
            <a:r>
              <a:rPr lang="zh-CN" altLang="en-US" sz="800"/>
              <a:t>如果说语言是一种文化标志，从这个角度去看黄仁勋可能会了解到，他在本质上更是一个美国人。</a:t>
            </a:r>
          </a:p>
          <a:p>
            <a:pPr>
              <a:lnSpc>
                <a:spcPct val="80000"/>
              </a:lnSpc>
            </a:pPr>
            <a:r>
              <a:rPr lang="zh-CN" altLang="en-US" sz="800"/>
              <a:t>那么，对于一个</a:t>
            </a:r>
            <a:r>
              <a:rPr lang="en-US" altLang="zh-CN" sz="800"/>
              <a:t>1983</a:t>
            </a:r>
            <a:r>
              <a:rPr lang="zh-CN" altLang="en-US" sz="800"/>
              <a:t>年大学电子专业毕业的美国青年，他最好的或者说是必然的选择，显然是去硅谷。那时候的硅谷，英特尔和</a:t>
            </a:r>
            <a:r>
              <a:rPr lang="en-US" altLang="zh-CN" sz="800"/>
              <a:t>AMD </a:t>
            </a:r>
            <a:r>
              <a:rPr lang="zh-CN" altLang="en-US" sz="800"/>
              <a:t>还仅仅是众星璀璨的半导体公司中的两个小字辈，而微软也才刚刚把自己的</a:t>
            </a:r>
            <a:r>
              <a:rPr lang="en-US" altLang="zh-CN" sz="800"/>
              <a:t>MS</a:t>
            </a:r>
            <a:r>
              <a:rPr lang="zh-CN" altLang="en-US" sz="800"/>
              <a:t>－</a:t>
            </a:r>
            <a:r>
              <a:rPr lang="en-US" altLang="zh-CN" sz="800"/>
              <a:t>DOS</a:t>
            </a:r>
            <a:r>
              <a:rPr lang="zh-CN" altLang="en-US" sz="800"/>
              <a:t>卖给</a:t>
            </a:r>
            <a:r>
              <a:rPr lang="en-US" altLang="zh-CN" sz="800">
                <a:hlinkClick r:id="rId3"/>
              </a:rPr>
              <a:t>IBM</a:t>
            </a:r>
            <a:r>
              <a:rPr lang="en-US" altLang="zh-CN" sz="800"/>
              <a:t> </a:t>
            </a:r>
            <a:r>
              <a:rPr lang="zh-CN" altLang="en-US" sz="800"/>
              <a:t>，远远还没有显出明星像。而王安的公司则如日中天，为华人青年树立了一个榜样。</a:t>
            </a:r>
          </a:p>
          <a:p>
            <a:pPr>
              <a:lnSpc>
                <a:spcPct val="80000"/>
              </a:lnSpc>
            </a:pPr>
            <a:r>
              <a:rPr lang="zh-CN" altLang="en-US" sz="800"/>
              <a:t>不过，黄仁勋直到</a:t>
            </a:r>
            <a:r>
              <a:rPr lang="en-US" altLang="zh-CN" sz="800"/>
              <a:t>10 </a:t>
            </a:r>
            <a:r>
              <a:rPr lang="zh-CN" altLang="en-US" sz="800"/>
              <a:t>年后才创办自己的公司。对于这件事情，一个未经证实的说法是，黄仁勋对他的妻子</a:t>
            </a:r>
            <a:r>
              <a:rPr lang="en-US" altLang="zh-CN" sz="800"/>
              <a:t>Lori</a:t>
            </a:r>
            <a:r>
              <a:rPr lang="zh-CN" altLang="en-US" sz="800"/>
              <a:t>曾经承诺，自己一定在</a:t>
            </a:r>
            <a:r>
              <a:rPr lang="en-US" altLang="zh-CN" sz="800"/>
              <a:t>30</a:t>
            </a:r>
            <a:r>
              <a:rPr lang="zh-CN" altLang="en-US" sz="800"/>
              <a:t>岁的时候拥有自己的公司。</a:t>
            </a:r>
          </a:p>
          <a:p>
            <a:pPr>
              <a:lnSpc>
                <a:spcPct val="80000"/>
              </a:lnSpc>
            </a:pPr>
            <a:r>
              <a:rPr lang="zh-CN" altLang="en-US" sz="800"/>
              <a:t>黄仁勋硅谷之路的第一步，是加盟</a:t>
            </a:r>
            <a:r>
              <a:rPr lang="en-US" altLang="zh-CN" sz="800">
                <a:hlinkClick r:id="rId4"/>
              </a:rPr>
              <a:t>AMD</a:t>
            </a:r>
            <a:r>
              <a:rPr lang="zh-CN" altLang="en-US" sz="800">
                <a:hlinkClick r:id="rId4"/>
              </a:rPr>
              <a:t>公司</a:t>
            </a:r>
            <a:r>
              <a:rPr lang="zh-CN" altLang="en-US" sz="800"/>
              <a:t>并成为一名芯片设计师，这为他后来创办</a:t>
            </a:r>
            <a:r>
              <a:rPr lang="en-US" altLang="zh-CN" sz="800"/>
              <a:t>NVIDIA</a:t>
            </a:r>
            <a:r>
              <a:rPr lang="zh-CN" altLang="en-US" sz="800"/>
              <a:t>打下了最初的技术基础。两年之后，他跳槽到</a:t>
            </a:r>
            <a:r>
              <a:rPr lang="en-US" altLang="zh-CN" sz="800"/>
              <a:t>LSI Logic</a:t>
            </a:r>
            <a:r>
              <a:rPr lang="zh-CN" altLang="en-US" sz="800"/>
              <a:t>。这也是一家芯片公司，但主打业务并不是</a:t>
            </a:r>
            <a:r>
              <a:rPr lang="en-US" altLang="zh-CN" sz="800"/>
              <a:t>CPU</a:t>
            </a:r>
            <a:r>
              <a:rPr lang="zh-CN" altLang="en-US" sz="800"/>
              <a:t>，而比较倾向于芯片的图形处理。不过在当时无论是</a:t>
            </a:r>
            <a:r>
              <a:rPr lang="en-US" altLang="zh-CN" sz="800"/>
              <a:t>CPU</a:t>
            </a:r>
            <a:r>
              <a:rPr lang="zh-CN" altLang="en-US" sz="800"/>
              <a:t>还是图形芯片，都没有出现如今天这样一两家企业</a:t>
            </a:r>
            <a:r>
              <a:rPr lang="zh-CN" altLang="en-US" sz="800">
                <a:hlinkClick r:id="rId5"/>
              </a:rPr>
              <a:t>垄断</a:t>
            </a:r>
            <a:r>
              <a:rPr lang="zh-CN" altLang="en-US" sz="800"/>
              <a:t>市场的局面，而是群雄逐鹿的格局。与格局相对明朗的行业相比，在这类</a:t>
            </a:r>
            <a:r>
              <a:rPr lang="zh-CN" altLang="en-US" sz="800" b="1">
                <a:hlinkClick r:id="rId6"/>
              </a:rPr>
              <a:t>创业</a:t>
            </a:r>
            <a:r>
              <a:rPr lang="zh-CN" altLang="en-US" sz="800"/>
              <a:t>型的公司里，更容易学会如何把握机会，也更容易尝到何为失败。</a:t>
            </a:r>
          </a:p>
          <a:p>
            <a:pPr>
              <a:lnSpc>
                <a:spcPct val="80000"/>
              </a:lnSpc>
            </a:pPr>
            <a:r>
              <a:rPr lang="zh-CN" altLang="en-US" sz="800"/>
              <a:t>在</a:t>
            </a:r>
            <a:r>
              <a:rPr lang="en-US" altLang="zh-CN" sz="800"/>
              <a:t>LSI Logic</a:t>
            </a:r>
            <a:r>
              <a:rPr lang="zh-CN" altLang="en-US" sz="800"/>
              <a:t>的另一件事情对黄仁勋也很有意义，他在设计部门呆了两年后就要求调到销售部门，并最终成为集成芯片（类似于今天的</a:t>
            </a:r>
            <a:r>
              <a:rPr lang="en-US" altLang="zh-CN" sz="800"/>
              <a:t>SOC</a:t>
            </a:r>
            <a:r>
              <a:rPr lang="zh-CN" altLang="en-US" sz="800"/>
              <a:t>，即一块芯片上集成多重功能）部门的总经理。</a:t>
            </a:r>
          </a:p>
          <a:p>
            <a:pPr>
              <a:lnSpc>
                <a:spcPct val="80000"/>
              </a:lnSpc>
            </a:pPr>
            <a:r>
              <a:rPr lang="zh-CN" altLang="en-US" sz="800"/>
              <a:t>对于这一转变，黄仁勋说：“从工程部转到销售部，这是我曾经作出的最佳职业选择，我逐渐学会了产品的设计开发如何与市场结合。因为我意识到，消费者并不关心你从哪家商学院毕业，他们只关心一件事，你的产品对他有什么好处。”</a:t>
            </a:r>
            <a:endParaRPr lang="zh-CN" altLang="en-US" sz="800" b="1"/>
          </a:p>
          <a:p>
            <a:pPr>
              <a:lnSpc>
                <a:spcPct val="80000"/>
              </a:lnSpc>
            </a:pPr>
            <a:r>
              <a:rPr lang="zh-CN" altLang="en-US" sz="800" b="1"/>
              <a:t>创业与冒险</a:t>
            </a:r>
            <a:endParaRPr lang="zh-CN" altLang="en-US" sz="800"/>
          </a:p>
          <a:p>
            <a:pPr>
              <a:lnSpc>
                <a:spcPct val="80000"/>
              </a:lnSpc>
            </a:pPr>
            <a:r>
              <a:rPr lang="en-US" altLang="zh-CN" sz="800"/>
              <a:t>1992 </a:t>
            </a:r>
            <a:r>
              <a:rPr lang="zh-CN" altLang="en-US" sz="800"/>
              <a:t>年底，两位曾经在</a:t>
            </a:r>
            <a:r>
              <a:rPr lang="en-US" altLang="zh-CN" sz="800"/>
              <a:t>SUN</a:t>
            </a:r>
            <a:r>
              <a:rPr lang="zh-CN" altLang="en-US" sz="800"/>
              <a:t>工作过的技术人员克里斯和普雷艾姆把黄仁勋拉进</a:t>
            </a:r>
            <a:r>
              <a:rPr lang="en-US" altLang="zh-CN" sz="800"/>
              <a:t>NVIDIA</a:t>
            </a:r>
            <a:r>
              <a:rPr lang="zh-CN" altLang="en-US" sz="800"/>
              <a:t>的创业团队。因为既有技术背景又懂销售和管理，黄仁勋被推举担任总裁兼 </a:t>
            </a:r>
            <a:r>
              <a:rPr lang="en-US" altLang="zh-CN" sz="800"/>
              <a:t>CEO</a:t>
            </a:r>
            <a:r>
              <a:rPr lang="zh-CN" altLang="en-US" sz="800"/>
              <a:t>，这两个职务他一直担任至今。而他上班的第一天则是</a:t>
            </a:r>
            <a:r>
              <a:rPr lang="en-US" altLang="zh-CN" sz="800"/>
              <a:t>1993</a:t>
            </a:r>
            <a:r>
              <a:rPr lang="zh-CN" altLang="en-US" sz="800"/>
              <a:t>年的</a:t>
            </a:r>
            <a:r>
              <a:rPr lang="en-US" altLang="zh-CN" sz="800"/>
              <a:t>2</a:t>
            </a:r>
            <a:r>
              <a:rPr lang="zh-CN" altLang="en-US" sz="800"/>
              <a:t>月</a:t>
            </a:r>
            <a:r>
              <a:rPr lang="en-US" altLang="zh-CN" sz="800"/>
              <a:t>17</a:t>
            </a:r>
            <a:r>
              <a:rPr lang="zh-CN" altLang="en-US" sz="800"/>
              <a:t>日，是他</a:t>
            </a:r>
            <a:r>
              <a:rPr lang="en-US" altLang="zh-CN" sz="800"/>
              <a:t>3O</a:t>
            </a:r>
            <a:r>
              <a:rPr lang="zh-CN" altLang="en-US" sz="800"/>
              <a:t>岁的生日，也正好兑现了他对妻子的承诺。</a:t>
            </a:r>
          </a:p>
          <a:p>
            <a:pPr>
              <a:lnSpc>
                <a:spcPct val="80000"/>
              </a:lnSpc>
            </a:pPr>
            <a:r>
              <a:rPr lang="zh-CN" altLang="en-US" sz="800"/>
              <a:t>一个有趣的插曲是，黄仁勋在创办公司时曾经给一位</a:t>
            </a:r>
            <a:r>
              <a:rPr lang="en-US" altLang="zh-CN" sz="800"/>
              <a:t>Bay Area</a:t>
            </a:r>
            <a:r>
              <a:rPr lang="zh-CN" altLang="en-US" sz="800"/>
              <a:t>公司的分析师打电话，想听听对自己准备在图形芯片领域创业的建议。这位叫乔恩的分析师后来回忆说：“当时黄仁勋还专门打电话，咨询关于图形芯片市 场与未来的走势，我告诉他，这个市场还没起步且已经乱成一团了，现在已经有将近</a:t>
            </a:r>
            <a:r>
              <a:rPr lang="en-US" altLang="zh-CN" sz="800"/>
              <a:t>30</a:t>
            </a:r>
            <a:r>
              <a:rPr lang="zh-CN" altLang="en-US" sz="800"/>
              <a:t>家公司，你最好别干这个。”</a:t>
            </a:r>
          </a:p>
          <a:p>
            <a:pPr>
              <a:lnSpc>
                <a:spcPct val="80000"/>
              </a:lnSpc>
            </a:pPr>
            <a:r>
              <a:rPr lang="en-US" altLang="zh-CN" sz="800"/>
              <a:t>NVIDIA</a:t>
            </a:r>
            <a:r>
              <a:rPr lang="zh-CN" altLang="en-US" sz="800"/>
              <a:t>的第一次选择，恰好反映了几位创业者以往的技术经历所给予他们的影响</a:t>
            </a:r>
            <a:r>
              <a:rPr lang="en-US" altLang="zh-CN" sz="800"/>
              <a:t>——</a:t>
            </a:r>
            <a:r>
              <a:rPr lang="zh-CN" altLang="en-US" sz="800"/>
              <a:t>喜欢另辟蹊径。他们选择了当时并不被人看好的正方形成像技术；重视芯片的多功能性，因此选择了集成游戏手柄、声卡等多重功能的思路。</a:t>
            </a:r>
          </a:p>
          <a:p>
            <a:pPr>
              <a:lnSpc>
                <a:spcPct val="80000"/>
              </a:lnSpc>
            </a:pPr>
            <a:r>
              <a:rPr lang="zh-CN" altLang="en-US" sz="800"/>
              <a:t>但这款名为</a:t>
            </a:r>
            <a:r>
              <a:rPr lang="en-US" altLang="zh-CN" sz="800"/>
              <a:t>NV1</a:t>
            </a:r>
            <a:r>
              <a:rPr lang="zh-CN" altLang="en-US" sz="800"/>
              <a:t>的产品并不成功，而且花光了</a:t>
            </a:r>
            <a:r>
              <a:rPr lang="en-US" altLang="zh-CN" sz="800"/>
              <a:t>NVIDIA</a:t>
            </a:r>
            <a:r>
              <a:rPr lang="zh-CN" altLang="en-US" sz="800"/>
              <a:t>筹措来的第一笔投资，黄仁勋只得劝非核心的员工离职，并许诺将来公司情况好转了，再聘他们回来。公司的规模也从</a:t>
            </a:r>
            <a:r>
              <a:rPr lang="en-US" altLang="zh-CN" sz="800"/>
              <a:t>100</a:t>
            </a:r>
            <a:r>
              <a:rPr lang="zh-CN" altLang="en-US" sz="800"/>
              <a:t>多人，一下子变成</a:t>
            </a:r>
            <a:r>
              <a:rPr lang="en-US" altLang="zh-CN" sz="800"/>
              <a:t>3O</a:t>
            </a:r>
            <a:r>
              <a:rPr lang="zh-CN" altLang="en-US" sz="800"/>
              <a:t>多人。</a:t>
            </a:r>
          </a:p>
          <a:p>
            <a:pPr>
              <a:lnSpc>
                <a:spcPct val="80000"/>
              </a:lnSpc>
            </a:pPr>
            <a:r>
              <a:rPr lang="zh-CN" altLang="en-US" sz="800"/>
              <a:t>在危难时刻，挽救黄仁勋的是世嘉公司的</a:t>
            </a:r>
            <a:r>
              <a:rPr lang="en-US" altLang="zh-CN" sz="800"/>
              <a:t>700</a:t>
            </a:r>
            <a:r>
              <a:rPr lang="zh-CN" altLang="en-US" sz="800"/>
              <a:t>万美元订金，这家日本游戏机公司看好 </a:t>
            </a:r>
            <a:r>
              <a:rPr lang="en-US" altLang="zh-CN" sz="800"/>
              <a:t>NVIDIA</a:t>
            </a:r>
            <a:r>
              <a:rPr lang="zh-CN" altLang="en-US" sz="800"/>
              <a:t>芯片对于游戏的良好集成，请他们开发土星游戏机的显示芯片。不幸的是，由于继续固执于正方形技术，</a:t>
            </a:r>
            <a:r>
              <a:rPr lang="en-US" altLang="zh-CN" sz="800"/>
              <a:t>NV2</a:t>
            </a:r>
            <a:r>
              <a:rPr lang="zh-CN" altLang="en-US" sz="800"/>
              <a:t>芯片还没有开发完成就被世嘉放弃。唯 一值得庆幸的是，这</a:t>
            </a:r>
            <a:r>
              <a:rPr lang="en-US" altLang="zh-CN" sz="800"/>
              <a:t>700</a:t>
            </a:r>
            <a:r>
              <a:rPr lang="zh-CN" altLang="en-US" sz="800"/>
              <a:t>万美元帮助</a:t>
            </a:r>
            <a:r>
              <a:rPr lang="en-US" altLang="zh-CN" sz="800"/>
              <a:t>NVIDIA</a:t>
            </a:r>
            <a:r>
              <a:rPr lang="zh-CN" altLang="en-US" sz="800"/>
              <a:t>撑到了</a:t>
            </a:r>
            <a:r>
              <a:rPr lang="en-US" altLang="zh-CN" sz="800"/>
              <a:t>Win95</a:t>
            </a:r>
            <a:r>
              <a:rPr lang="zh-CN" altLang="en-US" sz="800"/>
              <a:t>时代的到来。</a:t>
            </a:r>
          </a:p>
          <a:p>
            <a:pPr>
              <a:lnSpc>
                <a:spcPct val="80000"/>
              </a:lnSpc>
            </a:pPr>
            <a:r>
              <a:rPr lang="en-US" altLang="zh-CN" sz="800"/>
              <a:t>Win95 </a:t>
            </a:r>
            <a:r>
              <a:rPr lang="zh-CN" altLang="en-US" sz="800"/>
              <a:t>时代的第一个骄子并不是黄仁勋，而是开发大名鼎鼎</a:t>
            </a:r>
            <a:r>
              <a:rPr lang="en-US" altLang="zh-CN" sz="800"/>
              <a:t>VOODOO</a:t>
            </a:r>
            <a:r>
              <a:rPr lang="zh-CN" altLang="en-US" sz="800"/>
              <a:t>显卡的</a:t>
            </a:r>
            <a:r>
              <a:rPr lang="en-US" altLang="zh-CN" sz="800"/>
              <a:t>3DFX</a:t>
            </a:r>
            <a:r>
              <a:rPr lang="zh-CN" altLang="en-US" sz="800"/>
              <a:t>公司。但随着电脑图形化时代的到来，显示芯片成为</a:t>
            </a:r>
            <a:r>
              <a:rPr lang="en-US" altLang="zh-CN" sz="800"/>
              <a:t>PC</a:t>
            </a:r>
            <a:r>
              <a:rPr lang="zh-CN" altLang="en-US" sz="800"/>
              <a:t>系统中被注目的焦点，市 场需求空前强烈。而在这个时间点上，诸多的图形卡公司却对微软的</a:t>
            </a:r>
            <a:r>
              <a:rPr lang="en-US" altLang="zh-CN" sz="800"/>
              <a:t>D3D API</a:t>
            </a:r>
            <a:r>
              <a:rPr lang="zh-CN" altLang="en-US" sz="800"/>
              <a:t>接口不以为然，坚持各自开发自己的接口。</a:t>
            </a:r>
          </a:p>
          <a:p>
            <a:pPr>
              <a:lnSpc>
                <a:spcPct val="80000"/>
              </a:lnSpc>
            </a:pPr>
            <a:r>
              <a:rPr lang="zh-CN" altLang="en-US" sz="800"/>
              <a:t>黄仁勋注意到了这个问题．他果断地决定全面支持微软的接口。与此同时，他提出了和摩尔定律并称的显卡芯片领域的“黄氏定律”，即显卡芯片每</a:t>
            </a:r>
            <a:r>
              <a:rPr lang="en-US" altLang="zh-CN" sz="800"/>
              <a:t>6</a:t>
            </a:r>
            <a:r>
              <a:rPr lang="zh-CN" altLang="en-US" sz="800"/>
              <a:t>个月性能提升一倍。</a:t>
            </a:r>
          </a:p>
          <a:p>
            <a:pPr>
              <a:lnSpc>
                <a:spcPct val="80000"/>
              </a:lnSpc>
            </a:pPr>
            <a:r>
              <a:rPr lang="zh-CN" altLang="en-US" sz="800"/>
              <a:t>找对了方向的黄仁勋，在沉默了近</a:t>
            </a:r>
            <a:r>
              <a:rPr lang="en-US" altLang="zh-CN" sz="800"/>
              <a:t>3</a:t>
            </a:r>
            <a:r>
              <a:rPr lang="zh-CN" altLang="en-US" sz="800"/>
              <a:t>年之后推出了</a:t>
            </a:r>
            <a:r>
              <a:rPr lang="en-US" altLang="zh-CN" sz="800"/>
              <a:t>NV3</a:t>
            </a:r>
            <a:r>
              <a:rPr lang="zh-CN" altLang="en-US" sz="800"/>
              <a:t>，即</a:t>
            </a:r>
            <a:r>
              <a:rPr lang="en-US" altLang="zh-CN" sz="800"/>
              <a:t>Riva 128</a:t>
            </a:r>
            <a:r>
              <a:rPr lang="zh-CN" altLang="en-US" sz="800"/>
              <a:t>，并大胆采用当时仍处于试验阶段的</a:t>
            </a:r>
            <a:r>
              <a:rPr lang="en-US" altLang="zh-CN" sz="800"/>
              <a:t>AGP</a:t>
            </a:r>
            <a:r>
              <a:rPr lang="zh-CN" altLang="en-US" sz="800"/>
              <a:t>概念。而不久后的</a:t>
            </a:r>
            <a:r>
              <a:rPr lang="en-US" altLang="zh-CN" sz="800"/>
              <a:t>Riva 128zx</a:t>
            </a:r>
            <a:r>
              <a:rPr lang="zh-CN" altLang="en-US" sz="800"/>
              <a:t>，则是国人都非常熟悉的“小影霸”。并且，报据黄氏定律，他在</a:t>
            </a:r>
            <a:r>
              <a:rPr lang="en-US" altLang="zh-CN" sz="800"/>
              <a:t>1998 </a:t>
            </a:r>
            <a:r>
              <a:rPr lang="zh-CN" altLang="en-US" sz="800"/>
              <a:t>年秋和</a:t>
            </a:r>
            <a:r>
              <a:rPr lang="en-US" altLang="zh-CN" sz="800"/>
              <a:t>1999</a:t>
            </a:r>
            <a:r>
              <a:rPr lang="zh-CN" altLang="en-US" sz="800"/>
              <a:t>年</a:t>
            </a:r>
            <a:r>
              <a:rPr lang="en-US" altLang="zh-CN" sz="800"/>
              <a:t>2</a:t>
            </a:r>
            <a:r>
              <a:rPr lang="zh-CN" altLang="en-US" sz="800"/>
              <a:t>月分别推出了</a:t>
            </a:r>
            <a:r>
              <a:rPr lang="en-US" altLang="zh-CN" sz="800"/>
              <a:t>TNT</a:t>
            </a:r>
            <a:r>
              <a:rPr lang="zh-CN" altLang="en-US" sz="800"/>
              <a:t>和</a:t>
            </a:r>
            <a:r>
              <a:rPr lang="en-US" altLang="zh-CN" sz="800"/>
              <a:t>TNT2</a:t>
            </a:r>
            <a:r>
              <a:rPr lang="zh-CN" altLang="en-US" sz="800"/>
              <a:t>，从此一举占据了显卡芯片市场的主流位置，把所有的竞争对手都挤到边缘领域。同样在</a:t>
            </a:r>
            <a:r>
              <a:rPr lang="en-US" altLang="zh-CN" sz="800"/>
              <a:t>6</a:t>
            </a:r>
            <a:r>
              <a:rPr lang="zh-CN" altLang="en-US" sz="800"/>
              <a:t>个月后，</a:t>
            </a:r>
            <a:r>
              <a:rPr lang="en-US" altLang="zh-CN" sz="800"/>
              <a:t>1999</a:t>
            </a:r>
            <a:r>
              <a:rPr lang="zh-CN" altLang="en-US" sz="800"/>
              <a:t>年 底，黄仁勋又出人意料地推出全新架构的显示芯片．即</a:t>
            </a:r>
            <a:r>
              <a:rPr lang="en-US" altLang="zh-CN" sz="800"/>
              <a:t>GeForce256</a:t>
            </a:r>
            <a:r>
              <a:rPr lang="zh-CN" altLang="en-US" sz="800"/>
              <a:t>，率先将显示芯片业带入</a:t>
            </a:r>
            <a:r>
              <a:rPr lang="en-US" altLang="zh-CN" sz="800"/>
              <a:t>GPU </a:t>
            </a:r>
            <a:r>
              <a:rPr lang="zh-CN" altLang="en-US" sz="800"/>
              <a:t>时代。</a:t>
            </a:r>
          </a:p>
          <a:p>
            <a:pPr>
              <a:lnSpc>
                <a:spcPct val="80000"/>
              </a:lnSpc>
            </a:pPr>
            <a:r>
              <a:rPr lang="zh-CN" altLang="en-US" sz="800"/>
              <a:t>从推出</a:t>
            </a:r>
            <a:r>
              <a:rPr lang="en-US" altLang="zh-CN" sz="800"/>
              <a:t>GPU </a:t>
            </a:r>
            <a:r>
              <a:rPr lang="zh-CN" altLang="en-US" sz="800"/>
              <a:t>概念开始，在此期间虽然经过若干次起伏，但时至今日，黄仁勋仍一直扮演显卡芯片的领跑者角色并从未掉队。</a:t>
            </a:r>
          </a:p>
          <a:p>
            <a:pPr>
              <a:lnSpc>
                <a:spcPct val="80000"/>
              </a:lnSpc>
            </a:pPr>
            <a:r>
              <a:rPr lang="zh-CN" altLang="en-US" sz="800"/>
              <a:t>说到这其中的感受，他又对记者引用了自己打乒乓球的心得：“你要分析对手，还要分析自己。同时，每一天的游戏规则都不一样，你还要分析你目前这个位置的优缺点是什么，你竞争对手的缺点是什么，你要保护增强你的优势，攻击对方的弱点。”</a:t>
            </a:r>
            <a:endParaRPr lang="zh-CN" altLang="en-US" sz="800" b="1"/>
          </a:p>
          <a:p>
            <a:pPr>
              <a:lnSpc>
                <a:spcPct val="80000"/>
              </a:lnSpc>
            </a:pPr>
            <a:r>
              <a:rPr lang="en-US" altLang="zh-CN" sz="800" b="1"/>
              <a:t>NVIDIA </a:t>
            </a:r>
            <a:r>
              <a:rPr lang="zh-CN" altLang="en-US" sz="800" b="1"/>
              <a:t>会做</a:t>
            </a:r>
            <a:r>
              <a:rPr lang="en-US" altLang="zh-CN" sz="800" b="1"/>
              <a:t>CPU </a:t>
            </a:r>
            <a:r>
              <a:rPr lang="zh-CN" altLang="en-US" sz="800" b="1"/>
              <a:t>么？</a:t>
            </a:r>
            <a:endParaRPr lang="zh-CN" altLang="en-US" sz="800"/>
          </a:p>
          <a:p>
            <a:pPr>
              <a:lnSpc>
                <a:spcPct val="80000"/>
              </a:lnSpc>
            </a:pPr>
            <a:r>
              <a:rPr lang="zh-CN" altLang="en-US" sz="800"/>
              <a:t>很久以来，人们都预测</a:t>
            </a:r>
            <a:r>
              <a:rPr lang="en-US" altLang="zh-CN" sz="800"/>
              <a:t>CPU </a:t>
            </a:r>
            <a:r>
              <a:rPr lang="zh-CN" altLang="en-US" sz="800"/>
              <a:t>的发展会取代</a:t>
            </a:r>
            <a:r>
              <a:rPr lang="en-US" altLang="zh-CN" sz="800"/>
              <a:t>GPU </a:t>
            </a:r>
            <a:r>
              <a:rPr lang="zh-CN" altLang="en-US" sz="800"/>
              <a:t>这一专用的图形硬件，就如同许多被</a:t>
            </a:r>
            <a:r>
              <a:rPr lang="en-US" altLang="zh-CN" sz="800"/>
              <a:t>CPU </a:t>
            </a:r>
            <a:r>
              <a:rPr lang="zh-CN" altLang="en-US" sz="800"/>
              <a:t>取代的专用功能</a:t>
            </a:r>
            <a:r>
              <a:rPr lang="en-US" altLang="zh-CN" sz="800"/>
              <a:t>--</a:t>
            </a:r>
            <a:r>
              <a:rPr lang="zh-CN" altLang="en-US" sz="800"/>
              <a:t>从硬件汉卡到硬波表声卡。</a:t>
            </a:r>
          </a:p>
          <a:p>
            <a:pPr>
              <a:lnSpc>
                <a:spcPct val="80000"/>
              </a:lnSpc>
            </a:pPr>
            <a:r>
              <a:rPr lang="zh-CN" altLang="en-US" sz="800"/>
              <a:t>那么，</a:t>
            </a:r>
            <a:r>
              <a:rPr lang="en-US" altLang="zh-CN" sz="800"/>
              <a:t>NVIDIA </a:t>
            </a:r>
            <a:r>
              <a:rPr lang="zh-CN" altLang="en-US" sz="800"/>
              <a:t>会从一家图形芯片公司变成</a:t>
            </a:r>
            <a:r>
              <a:rPr lang="en-US" altLang="zh-CN" sz="800"/>
              <a:t>CPU </a:t>
            </a:r>
            <a:r>
              <a:rPr lang="zh-CN" altLang="en-US" sz="800"/>
              <a:t>公司吗？</a:t>
            </a:r>
          </a:p>
          <a:p>
            <a:pPr>
              <a:lnSpc>
                <a:spcPct val="80000"/>
              </a:lnSpc>
            </a:pPr>
            <a:r>
              <a:rPr lang="zh-CN" altLang="en-US" sz="800"/>
              <a:t>对于这一问题，他并没有否认这种猜想，只是含蓄地说：“一个公司很重要的特点就是要应对市场上一些变化来调整自己。英特尔一开始只是生产存储器的公司。</a:t>
            </a:r>
            <a:r>
              <a:rPr lang="en-US" altLang="zh-CN" sz="800"/>
              <a:t>NVIDIA </a:t>
            </a:r>
            <a:r>
              <a:rPr lang="zh-CN" altLang="en-US" sz="800"/>
              <a:t>现在的产品是</a:t>
            </a:r>
            <a:r>
              <a:rPr lang="en-US" altLang="zh-CN" sz="800"/>
              <a:t>GPU</a:t>
            </a:r>
            <a:r>
              <a:rPr lang="zh-CN" altLang="en-US" sz="800"/>
              <a:t>，将来完全有可能根据客户的需要来调整自己的产品。”</a:t>
            </a:r>
          </a:p>
          <a:p>
            <a:pPr>
              <a:lnSpc>
                <a:spcPct val="80000"/>
              </a:lnSpc>
            </a:pPr>
            <a:r>
              <a:rPr lang="zh-CN" altLang="en-US" sz="800"/>
              <a:t>对于中国，黄仁勋承认，过去的了解很不够，甚至“我的中文都是在美国学的”。但他表示，中国的吸引力非常大。一方面，他发现中国的市场对于高端产品的需求在不断增加，“我们发现这里有非常高端的需求，我们会把最新的和最好的产品及时投入这里的市场”。</a:t>
            </a:r>
          </a:p>
          <a:p>
            <a:pPr>
              <a:lnSpc>
                <a:spcPct val="80000"/>
              </a:lnSpc>
            </a:pPr>
            <a:r>
              <a:rPr lang="zh-CN" altLang="en-US" sz="800"/>
              <a:t>而另一方面，他发现中国的技术人员也非常棒。</a:t>
            </a:r>
            <a:r>
              <a:rPr lang="en-US" altLang="zh-CN" sz="800"/>
              <a:t>NVIDIA </a:t>
            </a:r>
            <a:r>
              <a:rPr lang="zh-CN" altLang="en-US" sz="800"/>
              <a:t>已经在中国设立了两个技术中心，从美国派来最顶尖的技术人员，在中国则是从高校招收一流的毕业生，从事</a:t>
            </a:r>
            <a:r>
              <a:rPr lang="en-US" altLang="zh-CN" sz="800"/>
              <a:t>GPU</a:t>
            </a:r>
            <a:r>
              <a:rPr lang="zh-CN" altLang="en-US" sz="800"/>
              <a:t>的核心设计工作。</a:t>
            </a:r>
          </a:p>
          <a:p>
            <a:pPr>
              <a:lnSpc>
                <a:spcPct val="80000"/>
              </a:lnSpc>
            </a:pPr>
            <a:r>
              <a:rPr lang="zh-CN" altLang="en-US" sz="800"/>
              <a:t>对于中国的年轻人，黄仁勋有一段特别的建议，他说：“如果当初早些年我就能够了解现在已经了 解的知识的话，这恐怕不是一件好事情，那时候我就会恐惧，为什么？如果我当时了解这么多，可能就会意识到开一个公司是非常艰难的。我觉得对于任何人来说。 年轻人最大的动力，或者最大的优势就在于，你一旦想做什么你就马上去做。说这是天真也好，甚至对一些事情的无知也好，有这种勇气和决心就应该去做。”</a:t>
            </a:r>
          </a:p>
          <a:p>
            <a:pPr>
              <a:lnSpc>
                <a:spcPct val="80000"/>
              </a:lnSpc>
            </a:pPr>
            <a:endParaRPr lang="zh-CN" altLang="en-US" sz="800"/>
          </a:p>
          <a:p>
            <a:pPr>
              <a:lnSpc>
                <a:spcPct val="80000"/>
              </a:lnSpc>
            </a:pPr>
            <a:r>
              <a:rPr lang="en-US" altLang="zh-CN" sz="800"/>
              <a:t>=================================================================</a:t>
            </a:r>
          </a:p>
          <a:p>
            <a:pPr>
              <a:lnSpc>
                <a:spcPct val="80000"/>
              </a:lnSpc>
            </a:pPr>
            <a:r>
              <a:rPr lang="zh-CN" altLang="en-US" sz="800"/>
              <a:t>在物理技术方面，</a:t>
            </a:r>
            <a:r>
              <a:rPr lang="en-US" altLang="zh-CN" sz="800"/>
              <a:t>Intel</a:t>
            </a:r>
            <a:r>
              <a:rPr lang="zh-CN" altLang="en-US" sz="800"/>
              <a:t>买下了</a:t>
            </a:r>
            <a:r>
              <a:rPr lang="en-US" altLang="zh-CN" sz="800"/>
              <a:t>Havok</a:t>
            </a:r>
            <a:r>
              <a:rPr lang="zh-CN" altLang="en-US" sz="800"/>
              <a:t>，</a:t>
            </a:r>
            <a:r>
              <a:rPr lang="en-US" altLang="zh-CN" sz="800"/>
              <a:t>NVIDIA</a:t>
            </a:r>
            <a:r>
              <a:rPr lang="zh-CN" altLang="en-US" sz="800"/>
              <a:t>收购了</a:t>
            </a:r>
            <a:r>
              <a:rPr lang="en-US" altLang="zh-CN" sz="800"/>
              <a:t>Ageia</a:t>
            </a:r>
            <a:r>
              <a:rPr lang="zh-CN" altLang="en-US" sz="800"/>
              <a:t>，那么</a:t>
            </a:r>
            <a:r>
              <a:rPr lang="en-US" altLang="zh-CN" sz="800"/>
              <a:t>AMD</a:t>
            </a:r>
            <a:r>
              <a:rPr lang="zh-CN" altLang="en-US" sz="800"/>
              <a:t>又会何去何从呢？尽管</a:t>
            </a:r>
            <a:r>
              <a:rPr lang="en-US" altLang="zh-CN" sz="800"/>
              <a:t>NVIDIA</a:t>
            </a:r>
            <a:r>
              <a:rPr lang="zh-CN" altLang="en-US" sz="800"/>
              <a:t>表示自己的技术是开放的，但</a:t>
            </a:r>
            <a:r>
              <a:rPr lang="en-US" altLang="zh-CN" sz="800"/>
              <a:t>AMD</a:t>
            </a:r>
            <a:r>
              <a:rPr lang="zh-CN" altLang="en-US" sz="800"/>
              <a:t>最终选择了</a:t>
            </a:r>
            <a:r>
              <a:rPr lang="en-US" altLang="zh-CN" sz="800"/>
              <a:t>Intel</a:t>
            </a:r>
            <a:r>
              <a:rPr lang="zh-CN" altLang="en-US" sz="800"/>
              <a:t>旗下的</a:t>
            </a:r>
            <a:r>
              <a:rPr lang="en-US" altLang="zh-CN" sz="800"/>
              <a:t>Havok</a:t>
            </a:r>
            <a:r>
              <a:rPr lang="zh-CN" altLang="en-US" sz="800"/>
              <a:t>。双方今日宣布将联合使用</a:t>
            </a:r>
            <a:r>
              <a:rPr lang="en-US" altLang="zh-CN" sz="800"/>
              <a:t>AMD</a:t>
            </a:r>
            <a:r>
              <a:rPr lang="zh-CN" altLang="en-US" sz="800"/>
              <a:t>处理器、显卡优化游戏物理效果。</a:t>
            </a:r>
          </a:p>
          <a:p>
            <a:pPr>
              <a:lnSpc>
                <a:spcPct val="80000"/>
              </a:lnSpc>
            </a:pPr>
            <a:r>
              <a:rPr lang="en-US" altLang="zh-CN" sz="800"/>
              <a:t>AMD</a:t>
            </a:r>
            <a:r>
              <a:rPr lang="zh-CN" altLang="en-US" sz="800"/>
              <a:t>称，</a:t>
            </a:r>
            <a:r>
              <a:rPr lang="en-US" altLang="zh-CN" sz="800"/>
              <a:t>Havok Physics</a:t>
            </a:r>
            <a:r>
              <a:rPr lang="zh-CN" altLang="en-US" sz="800"/>
              <a:t>在整个</a:t>
            </a:r>
            <a:r>
              <a:rPr lang="en-US" altLang="zh-CN" sz="800"/>
              <a:t>AMD</a:t>
            </a:r>
            <a:r>
              <a:rPr lang="zh-CN" altLang="en-US" sz="800"/>
              <a:t>处理器家族上都表现非常出色，包括最新的</a:t>
            </a:r>
            <a:r>
              <a:rPr lang="en-US" altLang="zh-CN" sz="800"/>
              <a:t>Phenom X4</a:t>
            </a:r>
            <a:r>
              <a:rPr lang="zh-CN" altLang="en-US" sz="800"/>
              <a:t>。作为合作的一部分，</a:t>
            </a:r>
            <a:r>
              <a:rPr lang="en-US" altLang="zh-CN" sz="800"/>
              <a:t>Havok</a:t>
            </a:r>
            <a:r>
              <a:rPr lang="zh-CN" altLang="en-US" sz="800"/>
              <a:t>和</a:t>
            </a:r>
            <a:r>
              <a:rPr lang="en-US" altLang="zh-CN" sz="800"/>
              <a:t>AMD</a:t>
            </a:r>
            <a:r>
              <a:rPr lang="zh-CN" altLang="en-US" sz="800"/>
              <a:t>计划在</a:t>
            </a:r>
            <a:r>
              <a:rPr lang="en-US" altLang="zh-CN" sz="800"/>
              <a:t>AMD x86</a:t>
            </a:r>
            <a:r>
              <a:rPr lang="zh-CN" altLang="en-US" sz="800"/>
              <a:t>处理器上针对</a:t>
            </a:r>
            <a:r>
              <a:rPr lang="en-US" altLang="zh-CN" sz="800"/>
              <a:t>Havok</a:t>
            </a:r>
            <a:r>
              <a:rPr lang="zh-CN" altLang="en-US" sz="800"/>
              <a:t>技术进行全面优化。</a:t>
            </a:r>
          </a:p>
          <a:p>
            <a:pPr>
              <a:lnSpc>
                <a:spcPct val="80000"/>
              </a:lnSpc>
            </a:pPr>
            <a:r>
              <a:rPr lang="zh-CN" altLang="en-US" sz="800"/>
              <a:t>另外，双方还会在今后考虑让</a:t>
            </a:r>
            <a:r>
              <a:rPr lang="en-US" altLang="zh-CN" sz="800"/>
              <a:t>ATI Radeon</a:t>
            </a:r>
            <a:r>
              <a:rPr lang="zh-CN" altLang="en-US" sz="800"/>
              <a:t>显示核心承担部分物理模拟效果，但没有确认</a:t>
            </a:r>
            <a:r>
              <a:rPr lang="en-US" altLang="zh-CN" sz="800"/>
              <a:t>RV770</a:t>
            </a:r>
            <a:r>
              <a:rPr lang="zh-CN" altLang="en-US" sz="800"/>
              <a:t>系列中的“游戏物理处理能力”是否就来自</a:t>
            </a:r>
            <a:r>
              <a:rPr lang="en-US" altLang="zh-CN" sz="800"/>
              <a:t>Havok</a:t>
            </a:r>
            <a:r>
              <a:rPr lang="zh-CN" altLang="en-US" sz="800"/>
              <a:t>。</a:t>
            </a:r>
          </a:p>
          <a:p>
            <a:pPr>
              <a:lnSpc>
                <a:spcPct val="80000"/>
              </a:lnSpc>
            </a:pPr>
            <a:r>
              <a:rPr lang="zh-CN" altLang="en-US" sz="800"/>
              <a:t>可以看出，</a:t>
            </a:r>
            <a:r>
              <a:rPr lang="zh-CN" altLang="en-US" sz="800" b="1"/>
              <a:t>在物理技术发展方面</a:t>
            </a:r>
            <a:r>
              <a:rPr lang="en-US" altLang="zh-CN" sz="800" b="1"/>
              <a:t>AMD</a:t>
            </a:r>
            <a:r>
              <a:rPr lang="zh-CN" altLang="en-US" sz="800" b="1"/>
              <a:t>和</a:t>
            </a:r>
            <a:r>
              <a:rPr lang="en-US" altLang="zh-CN" sz="800" b="1"/>
              <a:t>Intel</a:t>
            </a:r>
            <a:r>
              <a:rPr lang="zh-CN" altLang="en-US" sz="800" b="1"/>
              <a:t>的观点颇有些类似，即主要还是得靠处理器来实现</a:t>
            </a:r>
            <a:r>
              <a:rPr lang="zh-CN" altLang="en-US" sz="800"/>
              <a:t>，而没有自主通用处理器的</a:t>
            </a:r>
            <a:r>
              <a:rPr lang="en-US" altLang="zh-CN" sz="800"/>
              <a:t>NVIDIA</a:t>
            </a:r>
            <a:r>
              <a:rPr lang="zh-CN" altLang="en-US" sz="800"/>
              <a:t>选择显卡也是很自然的。</a:t>
            </a:r>
            <a:r>
              <a:rPr lang="en-US" altLang="zh-CN" sz="800"/>
              <a:t>AMD</a:t>
            </a:r>
            <a:r>
              <a:rPr lang="zh-CN" altLang="en-US" sz="800"/>
              <a:t>还指出，当今游戏体验需要一个平衡的平台，要综合利用处理器和显卡的双方面性能，其中有些对处理器要求比较高，而游戏需要最新的显卡。</a:t>
            </a:r>
          </a:p>
          <a:p>
            <a:pPr>
              <a:lnSpc>
                <a:spcPct val="80000"/>
              </a:lnSpc>
            </a:pPr>
            <a:r>
              <a:rPr lang="zh-CN" altLang="en-US" sz="800"/>
              <a:t>接下来就看各自能发展到什么水准了，只有带来更好的效果、获得更多的游戏支持、实现代价又无需太高才会赢得玩家和市场。</a:t>
            </a:r>
          </a:p>
          <a:p>
            <a:pPr>
              <a:lnSpc>
                <a:spcPct val="80000"/>
              </a:lnSpc>
            </a:pPr>
            <a:r>
              <a:rPr lang="en-US" altLang="zh-CN" sz="800"/>
              <a:t>Havok</a:t>
            </a:r>
            <a:r>
              <a:rPr lang="zh-CN" altLang="en-US" sz="800"/>
              <a:t>于</a:t>
            </a:r>
            <a:r>
              <a:rPr lang="en-US" altLang="zh-CN" sz="800"/>
              <a:t>1998</a:t>
            </a:r>
            <a:r>
              <a:rPr lang="zh-CN" altLang="en-US" sz="800"/>
              <a:t>年成立于都柏林，为游戏、影视产业提供交互式软件和服务，并在物理、动画技术方面居于领先地位，与索尼、任天堂、微软、</a:t>
            </a:r>
            <a:r>
              <a:rPr lang="en-US" altLang="zh-CN" sz="800"/>
              <a:t>EA</a:t>
            </a:r>
            <a:r>
              <a:rPr lang="zh-CN" altLang="en-US" sz="800"/>
              <a:t>、 育碧、</a:t>
            </a:r>
            <a:r>
              <a:rPr lang="en-US" altLang="zh-CN" sz="800"/>
              <a:t>Pandemic Studios</a:t>
            </a:r>
            <a:r>
              <a:rPr lang="zh-CN" altLang="en-US" sz="800"/>
              <a:t>等大型游戏厂商都有合作，其技术被广泛用于</a:t>
            </a:r>
            <a:r>
              <a:rPr lang="en-US" altLang="zh-CN" sz="800"/>
              <a:t>PS2</a:t>
            </a:r>
            <a:r>
              <a:rPr lang="zh-CN" altLang="en-US" sz="800"/>
              <a:t>、</a:t>
            </a:r>
            <a:r>
              <a:rPr lang="en-US" altLang="zh-CN" sz="800"/>
              <a:t>PS3</a:t>
            </a:r>
            <a:r>
              <a:rPr lang="zh-CN" altLang="en-US" sz="800"/>
              <a:t>、</a:t>
            </a:r>
            <a:r>
              <a:rPr lang="en-US" altLang="zh-CN" sz="800"/>
              <a:t>PSP</a:t>
            </a:r>
            <a:r>
              <a:rPr lang="zh-CN" altLang="en-US" sz="800"/>
              <a:t>、</a:t>
            </a:r>
            <a:r>
              <a:rPr lang="en-US" altLang="zh-CN" sz="800"/>
              <a:t>Xbox</a:t>
            </a:r>
            <a:r>
              <a:rPr lang="zh-CN" altLang="en-US" sz="800"/>
              <a:t>、</a:t>
            </a:r>
            <a:r>
              <a:rPr lang="en-US" altLang="zh-CN" sz="800"/>
              <a:t>Xbox 360</a:t>
            </a:r>
            <a:r>
              <a:rPr lang="zh-CN" altLang="en-US" sz="800"/>
              <a:t>、</a:t>
            </a:r>
            <a:r>
              <a:rPr lang="en-US" altLang="zh-CN" sz="800"/>
              <a:t>Wii</a:t>
            </a:r>
            <a:r>
              <a:rPr lang="zh-CN" altLang="en-US" sz="800"/>
              <a:t>、</a:t>
            </a:r>
            <a:r>
              <a:rPr lang="en-US" altLang="zh-CN" sz="800"/>
              <a:t>GC</a:t>
            </a:r>
            <a:r>
              <a:rPr lang="zh-CN" altLang="en-US" sz="800"/>
              <a:t>、</a:t>
            </a:r>
            <a:r>
              <a:rPr lang="en-US" altLang="zh-CN" sz="800"/>
              <a:t>PC</a:t>
            </a:r>
            <a:r>
              <a:rPr lang="zh-CN" altLang="en-US" sz="800"/>
              <a:t>等各种平台，以及</a:t>
            </a:r>
            <a:r>
              <a:rPr lang="en-US" altLang="zh-CN" sz="800"/>
              <a:t>150</a:t>
            </a:r>
            <a:r>
              <a:rPr lang="zh-CN" altLang="en-US" sz="800"/>
              <a:t>多款游戏，比如</a:t>
            </a:r>
            <a:r>
              <a:rPr lang="en-US" altLang="zh-CN" sz="800"/>
              <a:t>《</a:t>
            </a:r>
            <a:r>
              <a:rPr lang="zh-CN" altLang="en-US" sz="800"/>
              <a:t>半条命</a:t>
            </a:r>
            <a:r>
              <a:rPr lang="en-US" altLang="zh-CN" sz="800"/>
              <a:t>2》</a:t>
            </a:r>
            <a:r>
              <a:rPr lang="zh-CN" altLang="en-US" sz="800"/>
              <a:t>、</a:t>
            </a:r>
            <a:r>
              <a:rPr lang="en-US" altLang="zh-CN" sz="800"/>
              <a:t>《BioShock》</a:t>
            </a:r>
            <a:r>
              <a:rPr lang="zh-CN" altLang="en-US" sz="800"/>
              <a:t>、</a:t>
            </a:r>
            <a:r>
              <a:rPr lang="en-US" altLang="zh-CN" sz="800"/>
              <a:t>《</a:t>
            </a:r>
            <a:r>
              <a:rPr lang="zh-CN" altLang="en-US" sz="800"/>
              <a:t>光晕</a:t>
            </a:r>
            <a:r>
              <a:rPr lang="en-US" altLang="zh-CN" sz="800"/>
              <a:t>3》</a:t>
            </a:r>
            <a:r>
              <a:rPr lang="zh-CN" altLang="en-US" sz="800"/>
              <a:t>、</a:t>
            </a:r>
            <a:r>
              <a:rPr lang="en-US" altLang="zh-CN" sz="800"/>
              <a:t>《</a:t>
            </a:r>
            <a:r>
              <a:rPr lang="zh-CN" altLang="en-US" sz="800"/>
              <a:t>枪神</a:t>
            </a:r>
            <a:r>
              <a:rPr lang="en-US" altLang="zh-CN" sz="800"/>
              <a:t>》</a:t>
            </a:r>
            <a:r>
              <a:rPr lang="zh-CN" altLang="en-US" sz="800"/>
              <a:t>、</a:t>
            </a:r>
            <a:r>
              <a:rPr lang="en-US" altLang="zh-CN" sz="800"/>
              <a:t>《</a:t>
            </a:r>
            <a:r>
              <a:rPr lang="zh-CN" altLang="en-US" sz="800"/>
              <a:t>摩托风暴</a:t>
            </a:r>
            <a:r>
              <a:rPr lang="en-US" altLang="zh-CN" sz="800"/>
              <a:t>》</a:t>
            </a:r>
            <a:r>
              <a:rPr lang="zh-CN" altLang="en-US" sz="800"/>
              <a:t>、</a:t>
            </a:r>
            <a:r>
              <a:rPr lang="en-US" altLang="zh-CN" sz="800"/>
              <a:t>《</a:t>
            </a:r>
            <a:r>
              <a:rPr lang="zh-CN" altLang="en-US" sz="800"/>
              <a:t>镇压</a:t>
            </a:r>
            <a:r>
              <a:rPr lang="en-US" altLang="zh-CN" sz="800"/>
              <a:t>》</a:t>
            </a:r>
            <a:r>
              <a:rPr lang="zh-CN" altLang="en-US" sz="800"/>
              <a:t>、 </a:t>
            </a:r>
            <a:r>
              <a:rPr lang="en-US" altLang="zh-CN" sz="800"/>
              <a:t>《</a:t>
            </a:r>
            <a:r>
              <a:rPr lang="zh-CN" altLang="en-US" sz="800"/>
              <a:t>帝国时代</a:t>
            </a:r>
            <a:r>
              <a:rPr lang="en-US" altLang="zh-CN" sz="800"/>
              <a:t>3》</a:t>
            </a:r>
            <a:r>
              <a:rPr lang="zh-CN" altLang="en-US" sz="800"/>
              <a:t>、</a:t>
            </a:r>
            <a:r>
              <a:rPr lang="en-US" altLang="zh-CN" sz="800"/>
              <a:t>《</a:t>
            </a:r>
            <a:r>
              <a:rPr lang="zh-CN" altLang="en-US" sz="800"/>
              <a:t>汽车总动员</a:t>
            </a:r>
            <a:r>
              <a:rPr lang="en-US" altLang="zh-CN" sz="800"/>
              <a:t>》</a:t>
            </a:r>
            <a:r>
              <a:rPr lang="zh-CN" altLang="en-US" sz="800"/>
              <a:t>等等。</a:t>
            </a:r>
            <a:r>
              <a:rPr lang="en-US" altLang="zh-CN" sz="800"/>
              <a:t>2007</a:t>
            </a:r>
            <a:r>
              <a:rPr lang="zh-CN" altLang="en-US" sz="800"/>
              <a:t>年</a:t>
            </a:r>
            <a:r>
              <a:rPr lang="en-US" altLang="zh-CN" sz="800"/>
              <a:t>9</a:t>
            </a:r>
            <a:r>
              <a:rPr lang="zh-CN" altLang="en-US" sz="800"/>
              <a:t>月，</a:t>
            </a:r>
            <a:r>
              <a:rPr lang="en-US" altLang="zh-CN" sz="800"/>
              <a:t>Intel</a:t>
            </a:r>
            <a:r>
              <a:rPr lang="zh-CN" altLang="en-US" sz="800"/>
              <a:t>出资</a:t>
            </a:r>
            <a:r>
              <a:rPr lang="en-US" altLang="zh-CN" sz="800"/>
              <a:t>1.1</a:t>
            </a:r>
            <a:r>
              <a:rPr lang="zh-CN" altLang="en-US" sz="800"/>
              <a:t>亿美元收购了</a:t>
            </a:r>
            <a:r>
              <a:rPr lang="en-US" altLang="zh-CN" sz="800"/>
              <a:t>Havok</a:t>
            </a:r>
            <a:r>
              <a:rPr lang="zh-CN" altLang="en-US" sz="8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8F3DA-A521-44E3-B377-72683EC7CA68}" type="slidenum">
              <a:rPr lang="en-US" altLang="zh-CN"/>
              <a:pPr/>
              <a:t>7</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45C3F-2A12-44C5-A674-F683E1864436}" type="slidenum">
              <a:rPr lang="en-US" altLang="zh-CN"/>
              <a:pPr/>
              <a:t>26</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a:lnSpc>
                <a:spcPct val="80000"/>
              </a:lnSpc>
            </a:pPr>
            <a:r>
              <a:rPr lang="zh-CN" altLang="en-US" sz="1000" dirty="0"/>
              <a:t>在物理技术方面，</a:t>
            </a:r>
            <a:r>
              <a:rPr lang="en-US" altLang="zh-CN" sz="1000" dirty="0"/>
              <a:t>Intel</a:t>
            </a:r>
            <a:r>
              <a:rPr lang="zh-CN" altLang="en-US" sz="1000" dirty="0"/>
              <a:t>买下了</a:t>
            </a:r>
            <a:r>
              <a:rPr lang="en-US" altLang="zh-CN" sz="1000" dirty="0" err="1"/>
              <a:t>Havok</a:t>
            </a:r>
            <a:r>
              <a:rPr lang="zh-CN" altLang="en-US" sz="1000" dirty="0"/>
              <a:t>，</a:t>
            </a:r>
            <a:r>
              <a:rPr lang="en-US" altLang="zh-CN" sz="1000" dirty="0"/>
              <a:t>NVIDIA</a:t>
            </a:r>
            <a:r>
              <a:rPr lang="zh-CN" altLang="en-US" sz="1000" dirty="0"/>
              <a:t>收购了</a:t>
            </a:r>
            <a:r>
              <a:rPr lang="en-US" altLang="zh-CN" sz="1000" dirty="0" err="1"/>
              <a:t>Ageia</a:t>
            </a:r>
            <a:r>
              <a:rPr lang="zh-CN" altLang="en-US" sz="1000" dirty="0"/>
              <a:t>，那么</a:t>
            </a:r>
            <a:r>
              <a:rPr lang="en-US" altLang="zh-CN" sz="1000" dirty="0"/>
              <a:t>AMD</a:t>
            </a:r>
            <a:r>
              <a:rPr lang="zh-CN" altLang="en-US" sz="1000" dirty="0"/>
              <a:t>又会何去何从呢？尽管</a:t>
            </a:r>
            <a:r>
              <a:rPr lang="en-US" altLang="zh-CN" sz="1000" dirty="0"/>
              <a:t>NVIDIA</a:t>
            </a:r>
            <a:r>
              <a:rPr lang="zh-CN" altLang="en-US" sz="1000" dirty="0"/>
              <a:t>表示自己的技术是开放的，但</a:t>
            </a:r>
            <a:r>
              <a:rPr lang="en-US" altLang="zh-CN" sz="1000" dirty="0"/>
              <a:t>AMD</a:t>
            </a:r>
            <a:r>
              <a:rPr lang="zh-CN" altLang="en-US" sz="1000" dirty="0"/>
              <a:t>最终选择了</a:t>
            </a:r>
            <a:r>
              <a:rPr lang="en-US" altLang="zh-CN" sz="1000" dirty="0"/>
              <a:t>Intel</a:t>
            </a:r>
            <a:r>
              <a:rPr lang="zh-CN" altLang="en-US" sz="1000" dirty="0"/>
              <a:t>旗下的</a:t>
            </a:r>
            <a:r>
              <a:rPr lang="en-US" altLang="zh-CN" sz="1000" dirty="0" err="1"/>
              <a:t>Havok</a:t>
            </a:r>
            <a:r>
              <a:rPr lang="zh-CN" altLang="en-US" sz="1000" dirty="0"/>
              <a:t>。双方今日宣布将联合使用</a:t>
            </a:r>
            <a:r>
              <a:rPr lang="en-US" altLang="zh-CN" sz="1000" dirty="0"/>
              <a:t>AMD</a:t>
            </a:r>
            <a:r>
              <a:rPr lang="zh-CN" altLang="en-US" sz="1000" dirty="0"/>
              <a:t>处理器、显卡优化游戏物理效果。</a:t>
            </a:r>
          </a:p>
          <a:p>
            <a:pPr>
              <a:lnSpc>
                <a:spcPct val="80000"/>
              </a:lnSpc>
            </a:pPr>
            <a:r>
              <a:rPr lang="en-US" altLang="zh-CN" sz="1000" dirty="0"/>
              <a:t>AMD</a:t>
            </a:r>
            <a:r>
              <a:rPr lang="zh-CN" altLang="en-US" sz="1000" dirty="0"/>
              <a:t>称，</a:t>
            </a:r>
            <a:r>
              <a:rPr lang="en-US" altLang="zh-CN" sz="1000" dirty="0" err="1"/>
              <a:t>Havok</a:t>
            </a:r>
            <a:r>
              <a:rPr lang="en-US" altLang="zh-CN" sz="1000" dirty="0"/>
              <a:t> Physics</a:t>
            </a:r>
            <a:r>
              <a:rPr lang="zh-CN" altLang="en-US" sz="1000" dirty="0"/>
              <a:t>在整个</a:t>
            </a:r>
            <a:r>
              <a:rPr lang="en-US" altLang="zh-CN" sz="1000" dirty="0"/>
              <a:t>AMD</a:t>
            </a:r>
            <a:r>
              <a:rPr lang="zh-CN" altLang="en-US" sz="1000" dirty="0"/>
              <a:t>处理器家族上都表现非常出色，包括最新的</a:t>
            </a:r>
            <a:r>
              <a:rPr lang="en-US" altLang="zh-CN" sz="1000" dirty="0" err="1"/>
              <a:t>Phenom</a:t>
            </a:r>
            <a:r>
              <a:rPr lang="en-US" altLang="zh-CN" sz="1000" dirty="0"/>
              <a:t> X4</a:t>
            </a:r>
            <a:r>
              <a:rPr lang="zh-CN" altLang="en-US" sz="1000" dirty="0"/>
              <a:t>。作为合作的一部分，</a:t>
            </a:r>
            <a:r>
              <a:rPr lang="en-US" altLang="zh-CN" sz="1000" dirty="0" err="1"/>
              <a:t>Havok</a:t>
            </a:r>
            <a:r>
              <a:rPr lang="zh-CN" altLang="en-US" sz="1000" dirty="0"/>
              <a:t>和</a:t>
            </a:r>
            <a:r>
              <a:rPr lang="en-US" altLang="zh-CN" sz="1000" dirty="0"/>
              <a:t>AMD</a:t>
            </a:r>
            <a:r>
              <a:rPr lang="zh-CN" altLang="en-US" sz="1000" dirty="0"/>
              <a:t>计划在</a:t>
            </a:r>
            <a:r>
              <a:rPr lang="en-US" altLang="zh-CN" sz="1000" dirty="0"/>
              <a:t>AMD x86</a:t>
            </a:r>
            <a:r>
              <a:rPr lang="zh-CN" altLang="en-US" sz="1000" dirty="0"/>
              <a:t>处理器上针对</a:t>
            </a:r>
            <a:r>
              <a:rPr lang="en-US" altLang="zh-CN" sz="1000" dirty="0" err="1"/>
              <a:t>Havok</a:t>
            </a:r>
            <a:r>
              <a:rPr lang="zh-CN" altLang="en-US" sz="1000" dirty="0"/>
              <a:t>技术进行全面优化。</a:t>
            </a:r>
          </a:p>
          <a:p>
            <a:pPr>
              <a:lnSpc>
                <a:spcPct val="80000"/>
              </a:lnSpc>
            </a:pPr>
            <a:r>
              <a:rPr lang="zh-CN" altLang="en-US" sz="1000" dirty="0"/>
              <a:t>另外，双方还会在今后考虑让</a:t>
            </a:r>
            <a:r>
              <a:rPr lang="en-US" altLang="zh-CN" sz="1000" dirty="0"/>
              <a:t>ATI </a:t>
            </a:r>
            <a:r>
              <a:rPr lang="en-US" altLang="zh-CN" sz="1000" dirty="0" err="1"/>
              <a:t>Radeon</a:t>
            </a:r>
            <a:r>
              <a:rPr lang="zh-CN" altLang="en-US" sz="1000" dirty="0"/>
              <a:t>显示核心承担部分物理模拟效果，但没有确认</a:t>
            </a:r>
            <a:r>
              <a:rPr lang="en-US" altLang="zh-CN" sz="1000" dirty="0"/>
              <a:t>RV770</a:t>
            </a:r>
            <a:r>
              <a:rPr lang="zh-CN" altLang="en-US" sz="1000" dirty="0"/>
              <a:t>系列中的“游戏物理处理能力”是否就来自</a:t>
            </a:r>
            <a:r>
              <a:rPr lang="en-US" altLang="zh-CN" sz="1000" dirty="0" err="1"/>
              <a:t>Havok</a:t>
            </a:r>
            <a:r>
              <a:rPr lang="zh-CN" altLang="en-US" sz="1000" dirty="0"/>
              <a:t>。</a:t>
            </a:r>
          </a:p>
          <a:p>
            <a:pPr>
              <a:lnSpc>
                <a:spcPct val="80000"/>
              </a:lnSpc>
            </a:pPr>
            <a:r>
              <a:rPr lang="zh-CN" altLang="en-US" sz="1000" dirty="0"/>
              <a:t>可以看出，</a:t>
            </a:r>
            <a:r>
              <a:rPr lang="zh-CN" altLang="en-US" sz="1000" b="1" dirty="0"/>
              <a:t>在物理技术发展方面</a:t>
            </a:r>
            <a:r>
              <a:rPr lang="en-US" altLang="zh-CN" sz="1000" b="1" dirty="0"/>
              <a:t>AMD</a:t>
            </a:r>
            <a:r>
              <a:rPr lang="zh-CN" altLang="en-US" sz="1000" b="1" dirty="0"/>
              <a:t>和</a:t>
            </a:r>
            <a:r>
              <a:rPr lang="en-US" altLang="zh-CN" sz="1000" b="1" dirty="0"/>
              <a:t>Intel</a:t>
            </a:r>
            <a:r>
              <a:rPr lang="zh-CN" altLang="en-US" sz="1000" b="1" dirty="0"/>
              <a:t>的观点颇有些类似，即主要还是得靠处理器来实现</a:t>
            </a:r>
            <a:r>
              <a:rPr lang="zh-CN" altLang="en-US" sz="1000" dirty="0"/>
              <a:t>，而没有自主通用处理器的</a:t>
            </a:r>
            <a:r>
              <a:rPr lang="en-US" altLang="zh-CN" sz="1000" dirty="0"/>
              <a:t>NVIDIA</a:t>
            </a:r>
            <a:r>
              <a:rPr lang="zh-CN" altLang="en-US" sz="1000" dirty="0"/>
              <a:t>选择显卡也是很自然的。</a:t>
            </a:r>
            <a:r>
              <a:rPr lang="en-US" altLang="zh-CN" sz="1000" dirty="0"/>
              <a:t>AMD</a:t>
            </a:r>
            <a:r>
              <a:rPr lang="zh-CN" altLang="en-US" sz="1000" dirty="0"/>
              <a:t>还指出，当今游戏体验需要一个平衡的平台，要综合利用处理器和显卡的双方面性能，其中有些对处理器要求比较高，而游戏需要最新的显卡。</a:t>
            </a:r>
          </a:p>
          <a:p>
            <a:pPr>
              <a:lnSpc>
                <a:spcPct val="80000"/>
              </a:lnSpc>
            </a:pPr>
            <a:r>
              <a:rPr lang="zh-CN" altLang="en-US" sz="1000" dirty="0"/>
              <a:t>接下来就看各自能发展到什么水准了，只有带来更好的效果、获得更多的游戏支持、实现代价又无需太高才会赢得玩家和市场。</a:t>
            </a:r>
          </a:p>
          <a:p>
            <a:pPr>
              <a:lnSpc>
                <a:spcPct val="80000"/>
              </a:lnSpc>
            </a:pPr>
            <a:r>
              <a:rPr lang="en-US" altLang="zh-CN" sz="1000" dirty="0" err="1"/>
              <a:t>Havok</a:t>
            </a:r>
            <a:r>
              <a:rPr lang="zh-CN" altLang="en-US" sz="1000" dirty="0"/>
              <a:t>于</a:t>
            </a:r>
            <a:r>
              <a:rPr lang="en-US" altLang="zh-CN" sz="1000" dirty="0"/>
              <a:t>1998</a:t>
            </a:r>
            <a:r>
              <a:rPr lang="zh-CN" altLang="en-US" sz="1000" dirty="0"/>
              <a:t>年成立于都柏林，为游戏、影视产业提供交互式软件和服务，并在物理、动画技术方面居于领先地位，与索尼、任天堂、微软、</a:t>
            </a:r>
            <a:r>
              <a:rPr lang="en-US" altLang="zh-CN" sz="1000" dirty="0"/>
              <a:t>EA</a:t>
            </a:r>
            <a:r>
              <a:rPr lang="zh-CN" altLang="en-US" sz="1000" dirty="0"/>
              <a:t>、 育碧、</a:t>
            </a:r>
            <a:r>
              <a:rPr lang="en-US" altLang="zh-CN" sz="1000" dirty="0"/>
              <a:t>Pandemic Studios</a:t>
            </a:r>
            <a:r>
              <a:rPr lang="zh-CN" altLang="en-US" sz="1000" dirty="0"/>
              <a:t>等大型游戏厂商都有合作，其技术被广泛用于</a:t>
            </a:r>
            <a:r>
              <a:rPr lang="en-US" altLang="zh-CN" sz="1000" dirty="0"/>
              <a:t>PS2</a:t>
            </a:r>
            <a:r>
              <a:rPr lang="zh-CN" altLang="en-US" sz="1000" dirty="0"/>
              <a:t>、</a:t>
            </a:r>
            <a:r>
              <a:rPr lang="en-US" altLang="zh-CN" sz="1000" dirty="0"/>
              <a:t>PS3</a:t>
            </a:r>
            <a:r>
              <a:rPr lang="zh-CN" altLang="en-US" sz="1000" dirty="0"/>
              <a:t>、</a:t>
            </a:r>
            <a:r>
              <a:rPr lang="en-US" altLang="zh-CN" sz="1000" dirty="0"/>
              <a:t>PSP</a:t>
            </a:r>
            <a:r>
              <a:rPr lang="zh-CN" altLang="en-US" sz="1000" dirty="0"/>
              <a:t>、</a:t>
            </a:r>
            <a:r>
              <a:rPr lang="en-US" altLang="zh-CN" sz="1000" dirty="0"/>
              <a:t>Xbox</a:t>
            </a:r>
            <a:r>
              <a:rPr lang="zh-CN" altLang="en-US" sz="1000" dirty="0"/>
              <a:t>、</a:t>
            </a:r>
            <a:r>
              <a:rPr lang="en-US" altLang="zh-CN" sz="1000" dirty="0"/>
              <a:t>Xbox 360</a:t>
            </a:r>
            <a:r>
              <a:rPr lang="zh-CN" altLang="en-US" sz="1000" dirty="0"/>
              <a:t>、</a:t>
            </a:r>
            <a:r>
              <a:rPr lang="en-US" altLang="zh-CN" sz="1000" dirty="0" err="1"/>
              <a:t>Wii</a:t>
            </a:r>
            <a:r>
              <a:rPr lang="zh-CN" altLang="en-US" sz="1000" dirty="0"/>
              <a:t>、</a:t>
            </a:r>
            <a:r>
              <a:rPr lang="en-US" altLang="zh-CN" sz="1000" dirty="0"/>
              <a:t>GC</a:t>
            </a:r>
            <a:r>
              <a:rPr lang="zh-CN" altLang="en-US" sz="1000" dirty="0"/>
              <a:t>、</a:t>
            </a:r>
            <a:r>
              <a:rPr lang="en-US" altLang="zh-CN" sz="1000" dirty="0"/>
              <a:t>PC</a:t>
            </a:r>
            <a:r>
              <a:rPr lang="zh-CN" altLang="en-US" sz="1000" dirty="0"/>
              <a:t>等各种平台，以及</a:t>
            </a:r>
            <a:r>
              <a:rPr lang="en-US" altLang="zh-CN" sz="1000" dirty="0"/>
              <a:t>150</a:t>
            </a:r>
            <a:r>
              <a:rPr lang="zh-CN" altLang="en-US" sz="1000" dirty="0"/>
              <a:t>多款游戏，比如</a:t>
            </a:r>
            <a:r>
              <a:rPr lang="en-US" altLang="zh-CN" sz="1000" dirty="0"/>
              <a:t>《</a:t>
            </a:r>
            <a:r>
              <a:rPr lang="zh-CN" altLang="en-US" sz="1000" dirty="0"/>
              <a:t>半条命</a:t>
            </a:r>
            <a:r>
              <a:rPr lang="en-US" altLang="zh-CN" sz="1000" dirty="0"/>
              <a:t>2》</a:t>
            </a:r>
            <a:r>
              <a:rPr lang="zh-CN" altLang="en-US" sz="1000" dirty="0"/>
              <a:t>、</a:t>
            </a:r>
            <a:r>
              <a:rPr lang="en-US" altLang="zh-CN" sz="1000" dirty="0"/>
              <a:t>《</a:t>
            </a:r>
            <a:r>
              <a:rPr lang="en-US" altLang="zh-CN" sz="1000" dirty="0" err="1"/>
              <a:t>BioShock</a:t>
            </a:r>
            <a:r>
              <a:rPr lang="en-US" altLang="zh-CN" sz="1000" dirty="0"/>
              <a:t>》</a:t>
            </a:r>
            <a:r>
              <a:rPr lang="zh-CN" altLang="en-US" sz="1000" dirty="0"/>
              <a:t>、</a:t>
            </a:r>
            <a:r>
              <a:rPr lang="en-US" altLang="zh-CN" sz="1000" dirty="0"/>
              <a:t>《</a:t>
            </a:r>
            <a:r>
              <a:rPr lang="zh-CN" altLang="en-US" sz="1000" dirty="0"/>
              <a:t>光晕</a:t>
            </a:r>
            <a:r>
              <a:rPr lang="en-US" altLang="zh-CN" sz="1000" dirty="0"/>
              <a:t>3》</a:t>
            </a:r>
            <a:r>
              <a:rPr lang="zh-CN" altLang="en-US" sz="1000" dirty="0"/>
              <a:t>、</a:t>
            </a:r>
            <a:r>
              <a:rPr lang="en-US" altLang="zh-CN" sz="1000" dirty="0"/>
              <a:t>《</a:t>
            </a:r>
            <a:r>
              <a:rPr lang="zh-CN" altLang="en-US" sz="1000" dirty="0"/>
              <a:t>枪神</a:t>
            </a:r>
            <a:r>
              <a:rPr lang="en-US" altLang="zh-CN" sz="1000" dirty="0"/>
              <a:t>》</a:t>
            </a:r>
            <a:r>
              <a:rPr lang="zh-CN" altLang="en-US" sz="1000" dirty="0"/>
              <a:t>、</a:t>
            </a:r>
            <a:r>
              <a:rPr lang="en-US" altLang="zh-CN" sz="1000" dirty="0"/>
              <a:t>《</a:t>
            </a:r>
            <a:r>
              <a:rPr lang="zh-CN" altLang="en-US" sz="1000" dirty="0"/>
              <a:t>摩托风暴</a:t>
            </a:r>
            <a:r>
              <a:rPr lang="en-US" altLang="zh-CN" sz="1000" dirty="0"/>
              <a:t>》</a:t>
            </a:r>
            <a:r>
              <a:rPr lang="zh-CN" altLang="en-US" sz="1000" dirty="0"/>
              <a:t>、</a:t>
            </a:r>
            <a:r>
              <a:rPr lang="en-US" altLang="zh-CN" sz="1000" dirty="0"/>
              <a:t>《</a:t>
            </a:r>
            <a:r>
              <a:rPr lang="zh-CN" altLang="en-US" sz="1000" dirty="0"/>
              <a:t>镇压</a:t>
            </a:r>
            <a:r>
              <a:rPr lang="en-US" altLang="zh-CN" sz="1000" dirty="0"/>
              <a:t>》</a:t>
            </a:r>
            <a:r>
              <a:rPr lang="zh-CN" altLang="en-US" sz="1000" dirty="0"/>
              <a:t>、 </a:t>
            </a:r>
            <a:r>
              <a:rPr lang="en-US" altLang="zh-CN" sz="1000" dirty="0"/>
              <a:t>《</a:t>
            </a:r>
            <a:r>
              <a:rPr lang="zh-CN" altLang="en-US" sz="1000" dirty="0"/>
              <a:t>帝国时代</a:t>
            </a:r>
            <a:r>
              <a:rPr lang="en-US" altLang="zh-CN" sz="1000" dirty="0"/>
              <a:t>3》</a:t>
            </a:r>
            <a:r>
              <a:rPr lang="zh-CN" altLang="en-US" sz="1000" dirty="0"/>
              <a:t>、</a:t>
            </a:r>
            <a:r>
              <a:rPr lang="en-US" altLang="zh-CN" sz="1000" dirty="0"/>
              <a:t>《</a:t>
            </a:r>
            <a:r>
              <a:rPr lang="zh-CN" altLang="en-US" sz="1000" dirty="0"/>
              <a:t>汽车总动员</a:t>
            </a:r>
            <a:r>
              <a:rPr lang="en-US" altLang="zh-CN" sz="1000" dirty="0"/>
              <a:t>》</a:t>
            </a:r>
            <a:r>
              <a:rPr lang="zh-CN" altLang="en-US" sz="1000" dirty="0"/>
              <a:t>等等。</a:t>
            </a:r>
            <a:r>
              <a:rPr lang="en-US" altLang="zh-CN" sz="1000" dirty="0"/>
              <a:t>2007</a:t>
            </a:r>
            <a:r>
              <a:rPr lang="zh-CN" altLang="en-US" sz="1000" dirty="0"/>
              <a:t>年</a:t>
            </a:r>
            <a:r>
              <a:rPr lang="en-US" altLang="zh-CN" sz="1000" dirty="0"/>
              <a:t>9</a:t>
            </a:r>
            <a:r>
              <a:rPr lang="zh-CN" altLang="en-US" sz="1000" dirty="0"/>
              <a:t>月，</a:t>
            </a:r>
            <a:r>
              <a:rPr lang="en-US" altLang="zh-CN" sz="1000" dirty="0"/>
              <a:t>Intel</a:t>
            </a:r>
            <a:r>
              <a:rPr lang="zh-CN" altLang="en-US" sz="1000" dirty="0"/>
              <a:t>出资</a:t>
            </a:r>
            <a:r>
              <a:rPr lang="en-US" altLang="zh-CN" sz="1000" dirty="0"/>
              <a:t>1.1</a:t>
            </a:r>
            <a:r>
              <a:rPr lang="zh-CN" altLang="en-US" sz="1000" dirty="0"/>
              <a:t>亿美元收购了</a:t>
            </a:r>
            <a:r>
              <a:rPr lang="en-US" altLang="zh-CN" sz="1000" dirty="0" err="1"/>
              <a:t>Havok</a:t>
            </a:r>
            <a:r>
              <a:rPr lang="zh-CN" altLang="en-US" sz="1000" dirty="0"/>
              <a:t>。</a:t>
            </a:r>
          </a:p>
          <a:p>
            <a:pPr>
              <a:lnSpc>
                <a:spcPct val="80000"/>
              </a:lnSpc>
            </a:pPr>
            <a:r>
              <a:rPr lang="en-US" altLang="zh-CN" sz="1000" dirty="0"/>
              <a:t>=====================================</a:t>
            </a:r>
          </a:p>
          <a:p>
            <a:pPr>
              <a:lnSpc>
                <a:spcPct val="80000"/>
              </a:lnSpc>
            </a:pPr>
            <a:endParaRPr lang="en-US" altLang="zh-CN" sz="1000" dirty="0"/>
          </a:p>
          <a:p>
            <a:pPr>
              <a:lnSpc>
                <a:spcPct val="80000"/>
              </a:lnSpc>
            </a:pPr>
            <a:r>
              <a:rPr lang="zh-CN" altLang="en-US" sz="1000" dirty="0"/>
              <a:t>在</a:t>
            </a:r>
            <a:r>
              <a:rPr lang="en-US" altLang="zh-CN" sz="1000" dirty="0"/>
              <a:t>NVIDIA</a:t>
            </a:r>
            <a:r>
              <a:rPr lang="zh-CN" altLang="en-US" sz="1000" dirty="0"/>
              <a:t>收购</a:t>
            </a:r>
            <a:r>
              <a:rPr lang="en-US" altLang="zh-CN" sz="1000" dirty="0"/>
              <a:t>AGEIA</a:t>
            </a:r>
            <a:r>
              <a:rPr lang="zh-CN" altLang="en-US" sz="1000" dirty="0"/>
              <a:t>后，</a:t>
            </a:r>
            <a:r>
              <a:rPr lang="en-US" altLang="zh-CN" sz="1000" dirty="0"/>
              <a:t>NVIDIA</a:t>
            </a:r>
            <a:r>
              <a:rPr lang="zh-CN" altLang="en-US" sz="1000" dirty="0"/>
              <a:t>取得相关的物理加速技术，即是</a:t>
            </a:r>
            <a:r>
              <a:rPr lang="en-US" altLang="zh-CN" sz="1000" dirty="0" err="1"/>
              <a:t>PhysX</a:t>
            </a:r>
            <a:r>
              <a:rPr lang="zh-CN" altLang="en-US" sz="1000" dirty="0"/>
              <a:t>物理引擎。配合</a:t>
            </a:r>
            <a:r>
              <a:rPr lang="en-US" altLang="zh-CN" sz="1000" dirty="0"/>
              <a:t>CUDA</a:t>
            </a:r>
            <a:r>
              <a:rPr lang="zh-CN" altLang="en-US" sz="1000" dirty="0"/>
              <a:t>技术，显卡可以模拟成一颗</a:t>
            </a:r>
            <a:r>
              <a:rPr lang="en-US" altLang="zh-CN" sz="1000" dirty="0" err="1"/>
              <a:t>PhysX</a:t>
            </a:r>
            <a:r>
              <a:rPr lang="zh-CN" altLang="en-US" sz="1000" dirty="0"/>
              <a:t>物理加速芯片</a:t>
            </a:r>
            <a:r>
              <a:rPr lang="en-US" altLang="zh-CN" sz="1000" dirty="0"/>
              <a:t>[1]</a:t>
            </a:r>
            <a:r>
              <a:rPr lang="zh-CN" altLang="en-US" sz="1000" dirty="0"/>
              <a:t>。目前，全系列的</a:t>
            </a:r>
            <a:r>
              <a:rPr lang="en-US" altLang="zh-CN" sz="1000" dirty="0" err="1"/>
              <a:t>GeForce</a:t>
            </a:r>
            <a:r>
              <a:rPr lang="en-US" altLang="zh-CN" sz="1000" dirty="0"/>
              <a:t> 8</a:t>
            </a:r>
            <a:r>
              <a:rPr lang="zh-CN" altLang="en-US" sz="1000" dirty="0"/>
              <a:t>显示核心都支援</a:t>
            </a:r>
            <a:r>
              <a:rPr lang="en-US" altLang="zh-CN" sz="1000" dirty="0"/>
              <a:t>CUDA</a:t>
            </a:r>
            <a:r>
              <a:rPr lang="zh-CN" altLang="en-US" sz="1000" dirty="0"/>
              <a:t>。而</a:t>
            </a:r>
            <a:r>
              <a:rPr lang="en-US" altLang="zh-CN" sz="1000" dirty="0"/>
              <a:t>NVIDIA</a:t>
            </a:r>
            <a:r>
              <a:rPr lang="zh-CN" altLang="en-US" sz="1000" dirty="0"/>
              <a:t>亦不会再推出任何的物理加速卡，显卡将会取代相关产品。 </a:t>
            </a:r>
          </a:p>
          <a:p>
            <a:pPr>
              <a:lnSpc>
                <a:spcPct val="80000"/>
              </a:lnSpc>
            </a:pPr>
            <a:endParaRPr lang="zh-CN" altLang="en-US" sz="1000" dirty="0"/>
          </a:p>
          <a:p>
            <a:pPr>
              <a:lnSpc>
                <a:spcPct val="80000"/>
              </a:lnSpc>
            </a:pPr>
            <a:r>
              <a:rPr lang="en-US" altLang="zh-CN" sz="1000" b="1" dirty="0"/>
              <a:t>CUDA</a:t>
            </a:r>
            <a:r>
              <a:rPr lang="en-US" altLang="zh-CN" sz="1000" dirty="0"/>
              <a:t>(</a:t>
            </a:r>
            <a:r>
              <a:rPr lang="en-US" altLang="zh-CN" sz="1000" b="1" dirty="0"/>
              <a:t>C</a:t>
            </a:r>
            <a:r>
              <a:rPr lang="en-US" altLang="zh-CN" sz="1000" dirty="0"/>
              <a:t>ompute </a:t>
            </a:r>
            <a:r>
              <a:rPr lang="en-US" altLang="zh-CN" sz="1000" b="1" dirty="0"/>
              <a:t>U</a:t>
            </a:r>
            <a:r>
              <a:rPr lang="en-US" altLang="zh-CN" sz="1000" dirty="0"/>
              <a:t>nified </a:t>
            </a:r>
            <a:r>
              <a:rPr lang="en-US" altLang="zh-CN" sz="1000" b="1" dirty="0"/>
              <a:t>D</a:t>
            </a:r>
            <a:r>
              <a:rPr lang="en-US" altLang="zh-CN" sz="1000" dirty="0"/>
              <a:t>evice </a:t>
            </a:r>
            <a:r>
              <a:rPr lang="en-US" altLang="zh-CN" sz="1000" b="1" dirty="0"/>
              <a:t>A</a:t>
            </a:r>
            <a:r>
              <a:rPr lang="en-US" altLang="zh-CN" sz="1000" dirty="0"/>
              <a:t>rchitecture, </a:t>
            </a:r>
            <a:r>
              <a:rPr lang="zh-CN" altLang="en-US" sz="1000" b="1" dirty="0"/>
              <a:t>计算统一设备架构</a:t>
            </a:r>
            <a:r>
              <a:rPr lang="en-US" altLang="zh-CN" sz="1000" dirty="0"/>
              <a:t>)</a:t>
            </a:r>
            <a:r>
              <a:rPr lang="zh-CN" altLang="en-US" sz="1000" dirty="0"/>
              <a:t>是</a:t>
            </a:r>
            <a:r>
              <a:rPr lang="en-US" altLang="zh-CN" sz="1000" dirty="0"/>
              <a:t>NVIDIA</a:t>
            </a:r>
            <a:r>
              <a:rPr lang="zh-CN" altLang="en-US" sz="1000" dirty="0"/>
              <a:t>所推出的技术，是</a:t>
            </a:r>
            <a:r>
              <a:rPr lang="en-US" altLang="zh-CN" sz="1000" dirty="0"/>
              <a:t>NVIDIA</a:t>
            </a:r>
            <a:r>
              <a:rPr lang="zh-CN" altLang="en-US" sz="1000" dirty="0"/>
              <a:t>的</a:t>
            </a:r>
            <a:r>
              <a:rPr lang="en-US" altLang="zh-CN" sz="1000" dirty="0"/>
              <a:t>GPGPU</a:t>
            </a:r>
            <a:r>
              <a:rPr lang="zh-CN" altLang="en-US" sz="1000" dirty="0"/>
              <a:t>的正式名称。透过这个技术，用家可利用</a:t>
            </a:r>
            <a:r>
              <a:rPr lang="en-US" altLang="zh-CN" sz="1000" dirty="0"/>
              <a:t>NVIDIA</a:t>
            </a:r>
            <a:r>
              <a:rPr lang="zh-CN" altLang="en-US" sz="1000" dirty="0"/>
              <a:t>的</a:t>
            </a:r>
            <a:r>
              <a:rPr lang="en-US" altLang="zh-CN" sz="1000" dirty="0" err="1"/>
              <a:t>GeForce</a:t>
            </a:r>
            <a:r>
              <a:rPr lang="en-US" altLang="zh-CN" sz="1000" dirty="0"/>
              <a:t> 8</a:t>
            </a:r>
            <a:r>
              <a:rPr lang="zh-CN" altLang="en-US" sz="1000" dirty="0"/>
              <a:t>以后的</a:t>
            </a:r>
            <a:r>
              <a:rPr lang="en-US" altLang="zh-CN" sz="1000" dirty="0"/>
              <a:t>GPU</a:t>
            </a:r>
            <a:r>
              <a:rPr lang="zh-CN" altLang="en-US" sz="1000" dirty="0"/>
              <a:t>和较新的</a:t>
            </a:r>
            <a:r>
              <a:rPr lang="en-US" altLang="zh-CN" sz="1000" dirty="0" err="1"/>
              <a:t>Quadro</a:t>
            </a:r>
            <a:r>
              <a:rPr lang="en-US" altLang="zh-CN" sz="1000" dirty="0"/>
              <a:t> GPU</a:t>
            </a:r>
            <a:r>
              <a:rPr lang="zh-CN" altLang="en-US" sz="1000" dirty="0"/>
              <a:t>进行计算。亦是首次可以利用</a:t>
            </a:r>
            <a:r>
              <a:rPr lang="en-US" altLang="zh-CN" sz="1000" dirty="0"/>
              <a:t>GPU</a:t>
            </a:r>
            <a:r>
              <a:rPr lang="zh-CN" altLang="en-US" sz="1000" dirty="0"/>
              <a:t>作为</a:t>
            </a:r>
            <a:r>
              <a:rPr lang="en-US" altLang="zh-CN" sz="1000" dirty="0"/>
              <a:t>C-</a:t>
            </a:r>
            <a:r>
              <a:rPr lang="zh-CN" altLang="en-US" sz="1000" dirty="0"/>
              <a:t>编译器的开发环境。 </a:t>
            </a:r>
          </a:p>
          <a:p>
            <a:pPr>
              <a:lnSpc>
                <a:spcPct val="80000"/>
              </a:lnSpc>
            </a:pPr>
            <a:endParaRPr lang="en-US" altLang="zh-CN"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B0CF5-ECCB-49A3-8B4F-C4CEAA49128A}" type="slidenum">
              <a:rPr lang="en-US" altLang="zh-CN"/>
              <a:pPr/>
              <a:t>27</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zh-CN" altLang="en-US"/>
              <a:t>使用</a:t>
            </a:r>
            <a:r>
              <a:rPr lang="en-US" altLang="zh-CN"/>
              <a:t>PhysX</a:t>
            </a:r>
            <a:r>
              <a:rPr lang="zh-CN" altLang="en-US"/>
              <a:t>的游戏</a:t>
            </a:r>
          </a:p>
          <a:p>
            <a:r>
              <a:rPr lang="en-US" altLang="zh-CN">
                <a:hlinkClick r:id="rId3"/>
              </a:rPr>
              <a:t>http://gpc.pcgames.com.cn/corefit/1001/1817763_9.html</a:t>
            </a:r>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CD7EA-A791-4327-AE4A-F9A340B16FFE}" type="slidenum">
              <a:rPr lang="en-US" altLang="zh-CN"/>
              <a:pPr/>
              <a:t>28</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A7128-A07E-40BB-80F8-B01AA2E30604}" type="slidenum">
              <a:rPr lang="en-US" altLang="zh-CN"/>
              <a:pPr/>
              <a:t>29</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CCD0-AE7E-44A1-8BFE-FBEF70E7C47F}" type="slidenum">
              <a:rPr lang="en-US" altLang="zh-CN"/>
              <a:pPr/>
              <a:t>30</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93E2D-6B10-4048-9458-09EA1481FB05}" type="slidenum">
              <a:rPr lang="en-US" altLang="zh-CN"/>
              <a:pPr/>
              <a:t>31</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52454-D32B-4E4E-A5E3-87D0246E03C6}" type="slidenum">
              <a:rPr lang="en-US" altLang="zh-CN"/>
              <a:pPr/>
              <a:t>32</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554DA-A968-4F04-A1A7-0BAB66EDD39F}" type="slidenum">
              <a:rPr lang="en-US" altLang="zh-CN"/>
              <a:pPr/>
              <a:t>33</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0032B-79B1-4C90-B902-E6089EFDD452}" type="slidenum">
              <a:rPr lang="en-US" altLang="zh-CN"/>
              <a:pPr/>
              <a:t>34</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7614A-EE41-462B-8949-631C0D77A00D}" type="slidenum">
              <a:rPr lang="en-US" altLang="zh-CN"/>
              <a:pPr/>
              <a:t>35</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E9BD2-9F99-4CA3-98C2-886A9CDA113C}" type="slidenum">
              <a:rPr lang="en-US" altLang="zh-CN"/>
              <a:pPr/>
              <a:t>9</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0CE71-9162-4B30-B0B0-1D85D4FF5217}" type="slidenum">
              <a:rPr lang="en-US" altLang="zh-CN"/>
              <a:pPr/>
              <a:t>36</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022C7-90BF-4205-B746-BF5086DAD693}" type="slidenum">
              <a:rPr lang="en-US" altLang="zh-CN"/>
              <a:pPr/>
              <a:t>37</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55D80-2AF9-4385-B8B4-9D0F2751F33F}" type="slidenum">
              <a:rPr lang="en-US" altLang="zh-CN"/>
              <a:pPr/>
              <a:t>38</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FC169-EBEE-4394-A0F1-AA3A454A2C21}" type="slidenum">
              <a:rPr lang="en-US" altLang="zh-CN"/>
              <a:pPr/>
              <a:t>39</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32C74-9681-42CF-8D36-14CD654F141B}" type="slidenum">
              <a:rPr lang="en-US" altLang="zh-CN"/>
              <a:pPr/>
              <a:t>40</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7C099-226E-4891-80D0-75D16A401350}" type="slidenum">
              <a:rPr lang="en-US" altLang="zh-CN"/>
              <a:pPr/>
              <a:t>41</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71E71-3A9C-4BC5-B525-B3765812549F}" type="slidenum">
              <a:rPr lang="en-US" altLang="zh-CN"/>
              <a:pPr/>
              <a:t>42</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CN" b="1"/>
              <a:t>Bullet</a:t>
            </a:r>
            <a:r>
              <a:rPr lang="en-US" altLang="zh-CN"/>
              <a:t> is a </a:t>
            </a:r>
            <a:r>
              <a:rPr lang="en-US" altLang="zh-CN">
                <a:hlinkClick r:id="rId3" tooltip="Free software"/>
              </a:rPr>
              <a:t>free software</a:t>
            </a:r>
            <a:r>
              <a:rPr lang="en-US" altLang="zh-CN"/>
              <a:t> </a:t>
            </a:r>
            <a:r>
              <a:rPr lang="en-US" altLang="zh-CN">
                <a:hlinkClick r:id="rId4" tooltip="Physics engine"/>
              </a:rPr>
              <a:t>physics engine</a:t>
            </a:r>
            <a:r>
              <a:rPr lang="en-US" altLang="zh-CN"/>
              <a:t>, hosted at </a:t>
            </a:r>
            <a:r>
              <a:rPr lang="en-US" altLang="zh-CN">
                <a:hlinkClick r:id="rId5" tooltip="Sourceforge"/>
              </a:rPr>
              <a:t>Sourceforge</a:t>
            </a:r>
            <a:r>
              <a:rPr lang="en-US" altLang="zh-CN"/>
              <a:t>. It uses the </a:t>
            </a:r>
            <a:r>
              <a:rPr lang="en-US" altLang="zh-CN">
                <a:hlinkClick r:id="rId6" tooltip="http://www.gzip.org/zlib/zlib_license.html"/>
              </a:rPr>
              <a:t>zlib license</a:t>
            </a:r>
            <a:r>
              <a:rPr lang="en-US" altLang="zh-CN"/>
              <a:t>, and is therefore free for commercial use. Its author, Erwin Coumans, previously worked for the </a:t>
            </a:r>
            <a:r>
              <a:rPr lang="en-US" altLang="zh-CN">
                <a:hlinkClick r:id="rId7" tooltip="Havok (software)"/>
              </a:rPr>
              <a:t>Havok</a:t>
            </a:r>
            <a:r>
              <a:rPr lang="en-US" altLang="zh-CN"/>
              <a:t> project.</a:t>
            </a:r>
          </a:p>
          <a:p>
            <a:r>
              <a:rPr lang="en-US" altLang="zh-CN"/>
              <a:t>Features:</a:t>
            </a:r>
          </a:p>
          <a:p>
            <a:r>
              <a:rPr lang="en-US" altLang="zh-CN"/>
              <a:t>collision shapes include: Sphere, box, cylinder, cone, convex hull, and triangle mesh </a:t>
            </a:r>
          </a:p>
          <a:p>
            <a:r>
              <a:rPr lang="en-US" altLang="zh-CN"/>
              <a:t>implements </a:t>
            </a:r>
            <a:r>
              <a:rPr lang="en-US" altLang="zh-CN">
                <a:hlinkClick r:id="rId8" tooltip="GJK"/>
              </a:rPr>
              <a:t>GJK</a:t>
            </a:r>
            <a:r>
              <a:rPr lang="en-US" altLang="zh-CN"/>
              <a:t> convex collision detection </a:t>
            </a:r>
          </a:p>
          <a:p>
            <a:r>
              <a:rPr lang="en-US" altLang="zh-CN"/>
              <a:t>swept collision test </a:t>
            </a:r>
          </a:p>
          <a:p>
            <a:r>
              <a:rPr lang="en-US" altLang="zh-CN"/>
              <a:t>continuous Collision Detection </a:t>
            </a:r>
          </a:p>
          <a:p>
            <a:r>
              <a:rPr lang="en-US" altLang="zh-CN"/>
              <a:t>constraints </a:t>
            </a:r>
          </a:p>
          <a:p>
            <a:r>
              <a:rPr lang="en-US" altLang="zh-CN">
                <a:hlinkClick r:id="rId9" tooltip="COLLADA"/>
              </a:rPr>
              <a:t>COLLADA</a:t>
            </a:r>
            <a:r>
              <a:rPr lang="en-US" altLang="zh-CN"/>
              <a:t> 1.4 Physics import </a:t>
            </a:r>
          </a:p>
          <a:p>
            <a:r>
              <a:rPr lang="en-US" altLang="zh-CN"/>
              <a:t>modular approach supports home-brewed physics software </a:t>
            </a:r>
          </a:p>
          <a:p>
            <a:r>
              <a:rPr lang="en-US" altLang="zh-CN"/>
              <a:t>Bullet provides </a:t>
            </a:r>
            <a:r>
              <a:rPr lang="en-US" altLang="zh-CN">
                <a:hlinkClick r:id="rId10" tooltip="Rigid body dynamics"/>
              </a:rPr>
              <a:t>rigid body dynamics</a:t>
            </a:r>
            <a:r>
              <a:rPr lang="en-US" altLang="zh-CN"/>
              <a:t> for the </a:t>
            </a:r>
            <a:r>
              <a:rPr lang="en-US" altLang="zh-CN">
                <a:hlinkClick r:id="rId11" tooltip="Blender (software)"/>
              </a:rPr>
              <a:t>Blender</a:t>
            </a:r>
            <a:r>
              <a:rPr lang="en-US" altLang="zh-CN"/>
              <a:t> 3-D modeling, rendering, and animation package.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2234D-FED4-47B4-8511-06FD55DDD3DB}" type="slidenum">
              <a:rPr lang="en-US" altLang="zh-CN"/>
              <a:pPr/>
              <a:t>43</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93727-E7E9-4F5E-9BBD-AEF3D32585A6}" type="slidenum">
              <a:rPr lang="en-US" altLang="zh-CN"/>
              <a:pPr/>
              <a:t>44</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85EFF-2E04-4BDD-A4E1-EA587D2CB706}" type="slidenum">
              <a:rPr lang="en-US" altLang="zh-CN"/>
              <a:pPr/>
              <a:t>45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CAEE6-CDD6-4B2F-9960-AA64FD4E1243}" type="slidenum">
              <a:rPr lang="en-US" altLang="zh-CN"/>
              <a:pPr/>
              <a:t>10</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zh-CN" altLang="en-US" b="1"/>
              <a:t>摘自</a:t>
            </a:r>
            <a:r>
              <a:rPr lang="en-US" altLang="zh-CN" b="1"/>
              <a:t>Physics engine</a:t>
            </a:r>
          </a:p>
          <a:p>
            <a:r>
              <a:rPr lang="en-US" altLang="zh-CN" b="1"/>
              <a:t>From Wikipedia, the free encyclopedia</a:t>
            </a:r>
          </a:p>
          <a:p>
            <a:endParaRPr lang="en-US" altLang="zh-CN" b="1"/>
          </a:p>
          <a:p>
            <a:endParaRPr lang="en-US" altLang="zh-CN" b="1"/>
          </a:p>
          <a:p>
            <a:r>
              <a:rPr lang="en-US" altLang="zh-CN" b="1"/>
              <a:t>There are generally two classes of physics engines, </a:t>
            </a:r>
            <a:r>
              <a:rPr lang="en-US" altLang="zh-CN" b="1">
                <a:hlinkClick r:id="rId3" tooltip="Real-time computing"/>
              </a:rPr>
              <a:t>real-time</a:t>
            </a:r>
            <a:r>
              <a:rPr lang="en-US" altLang="zh-CN" b="1"/>
              <a:t> and high precision. High precision physics engines (or </a:t>
            </a:r>
            <a:r>
              <a:rPr lang="en-US" altLang="zh-CN" b="1">
                <a:hlinkClick r:id="rId4" tooltip="Dynamical simulation"/>
              </a:rPr>
              <a:t>dynamic simulations</a:t>
            </a:r>
            <a:r>
              <a:rPr lang="en-US" altLang="zh-CN" b="1"/>
              <a:t>) require more processing power to calculate very precise physics and are usually used by scientists and computer animated movies. In video games, or other forms of interactive computing, the physics engine will have to simplify its calculations and lower their accuracy so that they can be performed in time for the game to respond at an appropriate rate for gameplay. This is referred to as real-time physics. </a:t>
            </a:r>
            <a:r>
              <a:rPr lang="en-US" altLang="zh-CN" b="1">
                <a:hlinkClick r:id="rId5" tooltip="Computer game"/>
              </a:rPr>
              <a:t>Computer games</a:t>
            </a:r>
            <a:r>
              <a:rPr lang="en-US" altLang="zh-CN" b="1"/>
              <a:t> use physics engines to ensure realism. Recently, there has been increased interest in the reality of the physics engines in games. This may be the result of advancing processor speeds, allowing the game developer to use realistic physics to add a new level of gameplay while still creating a stunning graphical environment, along with increasing expectations of consumers.</a:t>
            </a:r>
            <a:r>
              <a:rPr lang="en-US" altLang="zh-CN"/>
              <a:t> </a:t>
            </a:r>
            <a:endParaRPr lang="en-US" altLang="zh-CN" b="1"/>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53467-1DE1-44D9-9A0B-FDFAC9EE66A3}" type="slidenum">
              <a:rPr lang="en-US" altLang="zh-CN"/>
              <a:pPr/>
              <a:t>46</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a:t>Tokamak features a unique iterative method for solving constraints. This is claimed to allow developers to make trade-offs between accuracy and speed and provides more predictable processor and memory usage. Tokamak's constraint solver does not involve solving large matrices, there by avoiding memory bandwidth limitations on some game consoles.</a:t>
            </a:r>
          </a:p>
          <a:p>
            <a:r>
              <a:rPr lang="en-US" altLang="zh-CN"/>
              <a:t>The SDK supports a variety of joint types and joint limits and a realistic friction model. Tokamak is optimized for stacking large numbers of objects - a frequently requested feature by game developers. Tokamak provides collision detection for primitives (box, sphere, capsule), combinations of primitives, and arbitrary static triangle meshes. Lightweight 'rigid particles' provide particle effects in games at minimal cost.</a:t>
            </a:r>
          </a:p>
          <a:p>
            <a:r>
              <a:rPr lang="en-US" altLang="zh-CN"/>
              <a:t>Tokamak also supports "Breakage Constructing models" which will break when a collision occurs. Fragments of the original model will automatically be spawned by Tokamak's built-in breakage functionality.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E8843-1159-4E70-AE2F-A5B9273492E2}" type="slidenum">
              <a:rPr lang="en-US" altLang="zh-CN"/>
              <a:pPr/>
              <a:t>47</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6B2BB-0EDF-407B-9AE6-62A050906596}" type="slidenum">
              <a:rPr lang="en-US" altLang="zh-CN"/>
              <a:pPr/>
              <a:t>48</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ltLang="zh-CN"/>
              <a:t>Newton Game Dynamics gets used in a lot of non-commercial, commercial and academic projects. It is a popular choice in the </a:t>
            </a:r>
            <a:r>
              <a:rPr lang="en-US" altLang="zh-CN">
                <a:hlinkClick r:id="rId3" tooltip="Irrlicht Engine"/>
              </a:rPr>
              <a:t>Irrlicht</a:t>
            </a:r>
            <a:r>
              <a:rPr lang="en-US" altLang="zh-CN"/>
              <a:t> and </a:t>
            </a:r>
            <a:r>
              <a:rPr lang="en-US" altLang="zh-CN">
                <a:hlinkClick r:id="rId4" tooltip="OGRE 3D"/>
              </a:rPr>
              <a:t>OGRE</a:t>
            </a:r>
            <a:r>
              <a:rPr lang="en-US" altLang="zh-CN"/>
              <a:t> communities.</a:t>
            </a:r>
          </a:p>
          <a:p>
            <a:r>
              <a:rPr lang="en-US" altLang="zh-CN"/>
              <a:t>The Newton Game Dynamics SDK License allows developers to freely incorporate the engine into personal projects or commercial products so long as credit is given and the engine is distributed solely as part of a compiled software program that is itself not a physics engine. Newton Game Dynamics is actively developed by </a:t>
            </a:r>
            <a:r>
              <a:rPr lang="en-US" altLang="zh-CN">
                <a:hlinkClick r:id="rId5" tooltip="http://www.mobygames.com/developer/sheet/view/by_year/developerId,7571/"/>
              </a:rPr>
              <a:t>Julio Jerez</a:t>
            </a:r>
            <a:r>
              <a:rPr lang="en-US" altLang="zh-CN"/>
              <a:t> who frequents the </a:t>
            </a:r>
            <a:r>
              <a:rPr lang="en-US" altLang="zh-CN">
                <a:hlinkClick r:id="rId6" tooltip="http://www.newtondynamics.com/forum"/>
              </a:rPr>
              <a:t>forums</a:t>
            </a:r>
            <a:r>
              <a:rPr lang="en-US" altLang="zh-CN"/>
              <a:t> on the official website. Currently a new version which will take advantage of </a:t>
            </a:r>
            <a:r>
              <a:rPr lang="en-US" altLang="zh-CN">
                <a:hlinkClick r:id="rId7" tooltip="Multi-core"/>
              </a:rPr>
              <a:t>multi-core cpus</a:t>
            </a:r>
            <a:r>
              <a:rPr lang="en-US" altLang="zh-CN"/>
              <a:t> and </a:t>
            </a:r>
            <a:r>
              <a:rPr lang="en-US" altLang="zh-CN">
                <a:hlinkClick r:id="rId8" tooltip="Gpu"/>
              </a:rPr>
              <a:t>gpus</a:t>
            </a:r>
            <a:r>
              <a:rPr lang="en-US" altLang="zh-CN"/>
              <a:t> is in the works.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9D1D9-A38F-4533-B9BE-8A19B85D11F1}" type="slidenum">
              <a:rPr lang="en-US" altLang="zh-CN"/>
              <a:pPr/>
              <a:t>49</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56FB3-9260-4A5C-9AB7-3FECEB8EC409}" type="slidenum">
              <a:rPr lang="en-US" altLang="zh-CN"/>
              <a:pPr/>
              <a:t>50</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BD6C5-21D4-4B20-ABD0-A9D097F5F282}" type="slidenum">
              <a:rPr lang="en-US" altLang="zh-CN"/>
              <a:pPr/>
              <a:t>51</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a:lnSpc>
                <a:spcPct val="80000"/>
              </a:lnSpc>
            </a:pPr>
            <a:r>
              <a:rPr lang="en-US" altLang="zh-CN" sz="900"/>
              <a:t>SPE </a:t>
            </a:r>
            <a:r>
              <a:rPr lang="zh-CN" altLang="en-US" sz="900"/>
              <a:t>具有以下特性</a:t>
            </a:r>
            <a:r>
              <a:rPr lang="en-US" altLang="zh-CN" sz="900"/>
              <a:t>:</a:t>
            </a:r>
            <a:br>
              <a:rPr lang="en-US" altLang="zh-CN" sz="900"/>
            </a:br>
            <a:r>
              <a:rPr lang="en-US" altLang="zh-CN" sz="900"/>
              <a:t/>
            </a:r>
            <a:br>
              <a:rPr lang="en-US" altLang="zh-CN" sz="900"/>
            </a:br>
            <a:endParaRPr lang="en-US" altLang="zh-CN" sz="900"/>
          </a:p>
          <a:p>
            <a:pPr>
              <a:lnSpc>
                <a:spcPct val="80000"/>
              </a:lnSpc>
            </a:pPr>
            <a:r>
              <a:rPr lang="zh-CN" altLang="en-US" sz="900"/>
              <a:t>使用独创的快速而稳定的“</a:t>
            </a:r>
            <a:r>
              <a:rPr lang="en-US" altLang="zh-CN" sz="900"/>
              <a:t>Edge-Polygon”</a:t>
            </a:r>
            <a:r>
              <a:rPr lang="zh-CN" altLang="en-US" sz="900"/>
              <a:t>碰撞检测算法，使载入模型数据异常简单。</a:t>
            </a:r>
            <a:r>
              <a:rPr lang="en-US" altLang="zh-CN" sz="900"/>
              <a:t>SPE</a:t>
            </a:r>
            <a:r>
              <a:rPr lang="zh-CN" altLang="en-US" sz="900"/>
              <a:t>的碰撞检测系统从一开始就是针对三角形网格（</a:t>
            </a:r>
            <a:r>
              <a:rPr lang="en-US" altLang="zh-CN" sz="900"/>
              <a:t>Tri-Mesh</a:t>
            </a:r>
            <a:r>
              <a:rPr lang="zh-CN" altLang="en-US" sz="900"/>
              <a:t>）而设计，所以用户可以方便地使用</a:t>
            </a:r>
            <a:r>
              <a:rPr lang="en-US" altLang="zh-CN" sz="900"/>
              <a:t>mesh</a:t>
            </a:r>
            <a:r>
              <a:rPr lang="zh-CN" altLang="en-US" sz="900"/>
              <a:t>文件创建任意形状的刚体，</a:t>
            </a:r>
            <a:r>
              <a:rPr lang="en-US" altLang="zh-CN" sz="900"/>
              <a:t>SPE</a:t>
            </a:r>
            <a:r>
              <a:rPr lang="zh-CN" altLang="en-US" sz="900"/>
              <a:t>内部将自动处理所有工作。同时，</a:t>
            </a:r>
            <a:r>
              <a:rPr lang="en-US" altLang="zh-CN" sz="900"/>
              <a:t>SPE</a:t>
            </a:r>
            <a:r>
              <a:rPr lang="zh-CN" altLang="en-US" sz="900"/>
              <a:t>支持球和胶囊两种基本几何形状，方便用户创建粒子特效和</a:t>
            </a:r>
            <a:r>
              <a:rPr lang="en-US" altLang="zh-CN" sz="900"/>
              <a:t>ragdoll</a:t>
            </a:r>
            <a:r>
              <a:rPr lang="zh-CN" altLang="en-US" sz="900"/>
              <a:t>系统。此外，</a:t>
            </a:r>
            <a:r>
              <a:rPr lang="en-US" altLang="zh-CN" sz="900"/>
              <a:t>SPE</a:t>
            </a:r>
            <a:r>
              <a:rPr lang="zh-CN" altLang="en-US" sz="900"/>
              <a:t>支持一定条件下的连续碰撞检测，可以正确地处理大多数情况下的高速运动物体。 </a:t>
            </a:r>
            <a:br>
              <a:rPr lang="zh-CN" altLang="en-US" sz="900"/>
            </a:br>
            <a:r>
              <a:rPr lang="zh-CN" altLang="en-US" sz="900"/>
              <a:t/>
            </a:r>
            <a:br>
              <a:rPr lang="zh-CN" altLang="en-US" sz="900"/>
            </a:br>
            <a:endParaRPr lang="zh-CN" altLang="en-US" sz="900"/>
          </a:p>
          <a:p>
            <a:pPr>
              <a:lnSpc>
                <a:spcPct val="80000"/>
              </a:lnSpc>
            </a:pPr>
            <a:r>
              <a:rPr lang="zh-CN" altLang="en-US" sz="900"/>
              <a:t>碰撞信息分析。</a:t>
            </a:r>
            <a:r>
              <a:rPr lang="en-US" altLang="zh-CN" sz="900"/>
              <a:t>SPE</a:t>
            </a:r>
            <a:r>
              <a:rPr lang="zh-CN" altLang="en-US" sz="900"/>
              <a:t>对碰撞检测系统产生的数据进行智能化分析，为碰撞反应计算提供更可靠更正确的原始数据，极大地提高了系统的稳定性。 </a:t>
            </a:r>
            <a:br>
              <a:rPr lang="zh-CN" altLang="en-US" sz="900"/>
            </a:br>
            <a:r>
              <a:rPr lang="zh-CN" altLang="en-US" sz="900"/>
              <a:t/>
            </a:r>
            <a:br>
              <a:rPr lang="zh-CN" altLang="en-US" sz="900"/>
            </a:br>
            <a:endParaRPr lang="zh-CN" altLang="en-US" sz="900"/>
          </a:p>
          <a:p>
            <a:pPr>
              <a:lnSpc>
                <a:spcPct val="80000"/>
              </a:lnSpc>
            </a:pPr>
            <a:r>
              <a:rPr lang="zh-CN" altLang="en-US" sz="900"/>
              <a:t>稳定的碰撞与接触解决系统。从</a:t>
            </a:r>
            <a:r>
              <a:rPr lang="en-US" altLang="zh-CN" sz="900"/>
              <a:t>1.5</a:t>
            </a:r>
            <a:r>
              <a:rPr lang="zh-CN" altLang="en-US" sz="900"/>
              <a:t>版开始，</a:t>
            </a:r>
            <a:r>
              <a:rPr lang="en-US" altLang="zh-CN" sz="900"/>
              <a:t>SPE</a:t>
            </a:r>
            <a:r>
              <a:rPr lang="zh-CN" altLang="en-US" sz="900"/>
              <a:t>采用全新的解决算法，更正确地计算摩擦与反弹，而且更稳定。 </a:t>
            </a:r>
            <a:br>
              <a:rPr lang="zh-CN" altLang="en-US" sz="900"/>
            </a:br>
            <a:r>
              <a:rPr lang="zh-CN" altLang="en-US" sz="900"/>
              <a:t/>
            </a:r>
            <a:br>
              <a:rPr lang="zh-CN" altLang="en-US" sz="900"/>
            </a:br>
            <a:endParaRPr lang="zh-CN" altLang="en-US" sz="900"/>
          </a:p>
          <a:p>
            <a:pPr>
              <a:lnSpc>
                <a:spcPct val="80000"/>
              </a:lnSpc>
            </a:pPr>
            <a:r>
              <a:rPr lang="en-US" altLang="zh-CN" sz="900"/>
              <a:t>SPE</a:t>
            </a:r>
            <a:r>
              <a:rPr lang="zh-CN" altLang="en-US" sz="900"/>
              <a:t>提供一种稳定的基本</a:t>
            </a:r>
            <a:r>
              <a:rPr lang="en-US" altLang="zh-CN" sz="900"/>
              <a:t>Joint</a:t>
            </a:r>
            <a:r>
              <a:rPr lang="zh-CN" altLang="en-US" sz="900"/>
              <a:t>功能，支持最大距离、弹性系数以及破坏力等参数的配置，用户可以使用它方便地创建各种其他类型的</a:t>
            </a:r>
            <a:r>
              <a:rPr lang="en-US" altLang="zh-CN" sz="900"/>
              <a:t>Joint</a:t>
            </a:r>
            <a:r>
              <a:rPr lang="zh-CN" altLang="en-US" sz="900"/>
              <a:t>。 </a:t>
            </a:r>
            <a:br>
              <a:rPr lang="zh-CN" altLang="en-US" sz="900"/>
            </a:br>
            <a:r>
              <a:rPr lang="zh-CN" altLang="en-US" sz="900"/>
              <a:t/>
            </a:r>
            <a:br>
              <a:rPr lang="zh-CN" altLang="en-US" sz="900"/>
            </a:br>
            <a:endParaRPr lang="zh-CN" altLang="en-US" sz="900"/>
          </a:p>
          <a:p>
            <a:pPr>
              <a:lnSpc>
                <a:spcPct val="80000"/>
              </a:lnSpc>
            </a:pPr>
            <a:r>
              <a:rPr lang="zh-CN" altLang="en-US" sz="900"/>
              <a:t>实时刚体破碎。</a:t>
            </a:r>
            <a:r>
              <a:rPr lang="en-US" altLang="zh-CN" sz="900"/>
              <a:t>(Beta)</a:t>
            </a:r>
            <a:r>
              <a:rPr lang="zh-CN" altLang="en-US" sz="900"/>
              <a:t>。</a:t>
            </a:r>
            <a:r>
              <a:rPr lang="en-US" altLang="zh-CN" sz="900"/>
              <a:t>SPE</a:t>
            </a:r>
            <a:r>
              <a:rPr lang="zh-CN" altLang="en-US" sz="900"/>
              <a:t>提供“形状操作”的功能，任何模型均可被一组平面或另一个模型切成小块，</a:t>
            </a:r>
            <a:r>
              <a:rPr lang="en-US" altLang="zh-CN" sz="900"/>
              <a:t>SPE</a:t>
            </a:r>
            <a:r>
              <a:rPr lang="zh-CN" altLang="en-US" sz="900"/>
              <a:t>生成的模型中包括用于区分原始表面与切面的属性信息，方便用户更合理地渲染出新的形状。目前，可破坏刚体的</a:t>
            </a:r>
            <a:r>
              <a:rPr lang="en-US" altLang="zh-CN" sz="900"/>
              <a:t>API</a:t>
            </a:r>
            <a:r>
              <a:rPr lang="zh-CN" altLang="en-US" sz="900"/>
              <a:t>已经开放，成为全球第一款支持实时刚体破碎的物理引擎。 </a:t>
            </a:r>
          </a:p>
          <a:p>
            <a:pPr>
              <a:lnSpc>
                <a:spcPct val="80000"/>
              </a:lnSpc>
            </a:pPr>
            <a:endParaRPr lang="zh-CN" altLang="en-US" sz="900"/>
          </a:p>
          <a:p>
            <a:pPr>
              <a:lnSpc>
                <a:spcPct val="80000"/>
              </a:lnSpc>
            </a:pPr>
            <a:r>
              <a:rPr lang="zh-CN" altLang="en-US" sz="900"/>
              <a:t>简单易用而人性化的接口，极大地降低了</a:t>
            </a:r>
            <a:r>
              <a:rPr lang="en-US" altLang="zh-CN" sz="900"/>
              <a:t>SPE</a:t>
            </a:r>
            <a:r>
              <a:rPr lang="zh-CN" altLang="en-US" sz="900"/>
              <a:t>与其他软件系统结合的难度，使用户在瞬间即可建立一个具有真实物理属性的世界。 </a:t>
            </a:r>
            <a:br>
              <a:rPr lang="zh-CN" altLang="en-US" sz="900"/>
            </a:br>
            <a:r>
              <a:rPr lang="zh-CN" altLang="en-US" sz="900"/>
              <a:t/>
            </a:r>
            <a:br>
              <a:rPr lang="zh-CN" altLang="en-US" sz="900"/>
            </a:br>
            <a:endParaRPr lang="zh-CN" altLang="en-US" sz="900"/>
          </a:p>
          <a:p>
            <a:pPr>
              <a:lnSpc>
                <a:spcPct val="80000"/>
              </a:lnSpc>
            </a:pPr>
            <a:r>
              <a:rPr lang="zh-CN" altLang="en-US" sz="900"/>
              <a:t>更多的功能正在不断开发中</a:t>
            </a:r>
            <a:r>
              <a:rPr lang="en-US" altLang="zh-CN" sz="90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26F91-35DD-41DA-808E-549DF8601B3A}" type="slidenum">
              <a:rPr lang="en-US" altLang="zh-CN"/>
              <a:pPr/>
              <a:t>52</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77DD-0B5A-4946-AE05-0B46669F44F6}" type="slidenum">
              <a:rPr lang="en-US" altLang="zh-CN"/>
              <a:pPr/>
              <a:t>53</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ltLang="zh-CN"/>
              <a:t>The </a:t>
            </a:r>
            <a:r>
              <a:rPr lang="en-US" altLang="zh-CN" b="1"/>
              <a:t>True Axis Physics SDK</a:t>
            </a:r>
            <a:r>
              <a:rPr lang="en-US" altLang="zh-CN"/>
              <a:t> is a fast and solid real world physics simulation system designed for demanding games and virtual interactive environments. </a:t>
            </a:r>
            <a:br>
              <a:rPr lang="en-US" altLang="zh-CN"/>
            </a:br>
            <a:r>
              <a:rPr lang="en-US" altLang="zh-CN"/>
              <a:t/>
            </a:r>
            <a:br>
              <a:rPr lang="en-US" altLang="zh-CN"/>
            </a:br>
            <a:r>
              <a:rPr lang="en-US" altLang="zh-CN"/>
              <a:t>The SDK is designed from a games developer's perspective. It aims to avoid common issues present in most physics and collision implementations. It aims to give developers the control they need over the way objects behave. </a:t>
            </a:r>
            <a:br>
              <a:rPr lang="en-US" altLang="zh-CN"/>
            </a:br>
            <a:r>
              <a:rPr lang="en-US" altLang="zh-CN"/>
              <a:t/>
            </a:r>
            <a:br>
              <a:rPr lang="en-US" altLang="zh-CN"/>
            </a:br>
            <a:r>
              <a:rPr lang="en-US" altLang="zh-CN"/>
              <a:t>Development of the SDK has drawn on commercial experience in building physics intensive games since 1999. </a:t>
            </a:r>
            <a:br>
              <a:rPr lang="en-US" altLang="zh-CN"/>
            </a:br>
            <a:r>
              <a:rPr lang="en-US" altLang="zh-CN"/>
              <a:t/>
            </a:r>
            <a:br>
              <a:rPr lang="en-US" altLang="zh-CN"/>
            </a:br>
            <a:r>
              <a:rPr lang="en-US" altLang="zh-CN"/>
              <a:t>The SDK features </a:t>
            </a:r>
            <a:r>
              <a:rPr lang="en-US" altLang="zh-CN" b="1"/>
              <a:t>swept collision detection</a:t>
            </a:r>
            <a:r>
              <a:rPr lang="en-US" altLang="zh-CN"/>
              <a:t>, allowing it to handle rapidly changing environments far more effectively than other, non-swept based, physics systems.  It is ideal for games that rely on fast action. It will seamlessly handle collisions between many high velocity entities, such as speedy vehicles or missiles, with out letting them become intersected. Find more about features </a:t>
            </a:r>
            <a:r>
              <a:rPr lang="en-US" altLang="zh-CN">
                <a:hlinkClick r:id="rId3"/>
              </a:rPr>
              <a:t>here</a:t>
            </a:r>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A780F-3ABD-4F3B-AEFE-1E7E0268D7A0}" type="slidenum">
              <a:rPr lang="en-US" altLang="zh-CN"/>
              <a:pPr/>
              <a:t>54</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EEE01-46E1-45AE-9299-3306872CE3FA}" type="slidenum">
              <a:rPr lang="en-US" altLang="zh-CN"/>
              <a:pPr/>
              <a:t>55</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ltLang="zh-CN" sz="1000"/>
              <a:t>better known as simply </a:t>
            </a:r>
            <a:r>
              <a:rPr lang="en-US" altLang="zh-CN" sz="1000" b="1"/>
              <a:t>Havok</a:t>
            </a:r>
            <a:r>
              <a:rPr lang="en-US" altLang="zh-CN" sz="1000"/>
              <a:t>, is a </a:t>
            </a:r>
            <a:r>
              <a:rPr lang="en-US" altLang="zh-CN" sz="1000">
                <a:hlinkClick r:id="rId3" tooltip="Middleware"/>
              </a:rPr>
              <a:t>middleware</a:t>
            </a:r>
            <a:r>
              <a:rPr lang="en-US" altLang="zh-CN" sz="1000"/>
              <a:t> </a:t>
            </a:r>
            <a:r>
              <a:rPr lang="en-US" altLang="zh-CN" sz="1000">
                <a:hlinkClick r:id="rId4" tooltip="Physics engine"/>
              </a:rPr>
              <a:t>physics engine</a:t>
            </a:r>
            <a:r>
              <a:rPr lang="en-US" altLang="zh-CN" sz="1000"/>
              <a:t> developed by Irish company </a:t>
            </a:r>
            <a:r>
              <a:rPr lang="en-US" altLang="zh-CN" sz="1000">
                <a:hlinkClick r:id="rId5" tooltip="Havok (company)"/>
              </a:rPr>
              <a:t>Havok</a:t>
            </a:r>
            <a:r>
              <a:rPr lang="en-US" altLang="zh-CN" sz="1000"/>
              <a:t>. It is designed for </a:t>
            </a:r>
            <a:r>
              <a:rPr lang="en-US" altLang="zh-CN" sz="1000">
                <a:hlinkClick r:id="rId6" tooltip="Computer game"/>
              </a:rPr>
              <a:t>computer</a:t>
            </a:r>
            <a:r>
              <a:rPr lang="en-US" altLang="zh-CN" sz="1000"/>
              <a:t> and </a:t>
            </a:r>
            <a:r>
              <a:rPr lang="en-US" altLang="zh-CN" sz="1000">
                <a:hlinkClick r:id="rId7" tooltip="Video game"/>
              </a:rPr>
              <a:t>video games</a:t>
            </a:r>
            <a:r>
              <a:rPr lang="en-US" altLang="zh-CN" sz="1000"/>
              <a:t> by allowing interaction between objects or other characters in real-time. By using </a:t>
            </a:r>
            <a:r>
              <a:rPr lang="en-US" altLang="zh-CN" sz="1000">
                <a:hlinkClick r:id="rId8" tooltip="Dynamical simulation"/>
              </a:rPr>
              <a:t>dynamical simulation</a:t>
            </a:r>
            <a:r>
              <a:rPr lang="en-US" altLang="zh-CN" sz="1000"/>
              <a:t>, Havok allows for more lifelike worlds and animation, such as </a:t>
            </a:r>
            <a:r>
              <a:rPr lang="en-US" altLang="zh-CN" sz="1000">
                <a:hlinkClick r:id="rId9" tooltip="Ragdoll physics"/>
              </a:rPr>
              <a:t>ragdoll physics</a:t>
            </a:r>
            <a:r>
              <a:rPr lang="en-US" altLang="zh-CN" sz="1000"/>
              <a:t>. The company has also released a Havok </a:t>
            </a:r>
            <a:r>
              <a:rPr lang="en-US" altLang="zh-CN" sz="1000">
                <a:hlinkClick r:id="rId10" tooltip="Animation"/>
              </a:rPr>
              <a:t>Animation</a:t>
            </a:r>
            <a:r>
              <a:rPr lang="en-US" altLang="zh-CN" sz="1000"/>
              <a:t> and Havok FX, which uses </a:t>
            </a:r>
            <a:r>
              <a:rPr lang="en-US" altLang="zh-CN" sz="1000">
                <a:hlinkClick r:id="rId11" tooltip="Shader Model 3.0"/>
              </a:rPr>
              <a:t>Shader Model 3.0</a:t>
            </a:r>
            <a:r>
              <a:rPr lang="en-US" altLang="zh-CN" sz="1000"/>
              <a:t> on consumer </a:t>
            </a:r>
            <a:r>
              <a:rPr lang="en-US" altLang="zh-CN" sz="1000">
                <a:hlinkClick r:id="rId12" tooltip="GPU"/>
              </a:rPr>
              <a:t>GPUs</a:t>
            </a:r>
            <a:r>
              <a:rPr lang="en-US" altLang="zh-CN" sz="1000"/>
              <a:t> for </a:t>
            </a:r>
            <a:r>
              <a:rPr lang="en-US" altLang="zh-CN" sz="1000" i="1"/>
              <a:t>effects physics</a:t>
            </a:r>
            <a:r>
              <a:rPr lang="en-US" altLang="zh-CN" sz="1000"/>
              <a:t> such as smoke. </a:t>
            </a:r>
          </a:p>
          <a:p>
            <a:endParaRPr lang="en-US" altLang="zh-CN" sz="1000"/>
          </a:p>
          <a:p>
            <a:r>
              <a:rPr lang="en-US" altLang="zh-CN" sz="1000" b="1"/>
              <a:t>Platform availability</a:t>
            </a:r>
          </a:p>
          <a:p>
            <a:r>
              <a:rPr lang="en-US" altLang="zh-CN" sz="1000"/>
              <a:t>Version 1.0 of the Havok </a:t>
            </a:r>
            <a:r>
              <a:rPr lang="en-US" altLang="zh-CN" sz="1000">
                <a:hlinkClick r:id="rId13" tooltip="SDK"/>
              </a:rPr>
              <a:t>SDK</a:t>
            </a:r>
            <a:r>
              <a:rPr lang="en-US" altLang="zh-CN" sz="1000"/>
              <a:t> was unveiled at the </a:t>
            </a:r>
            <a:r>
              <a:rPr lang="en-US" altLang="zh-CN" sz="1000">
                <a:hlinkClick r:id="rId14" tooltip="Game Developers Conference"/>
              </a:rPr>
              <a:t>Game Developers Conference</a:t>
            </a:r>
            <a:r>
              <a:rPr lang="en-US" altLang="zh-CN" sz="1000"/>
              <a:t> (GDC) in 2000. It has since evolved into a number of products, mainly Havok Physics version 4.5 released in March 2007. The source code for the engine is distributed after licensing, and is currently known to work on the </a:t>
            </a:r>
            <a:r>
              <a:rPr lang="en-US" altLang="zh-CN" sz="1000">
                <a:hlinkClick r:id="rId15" tooltip="Microsoft"/>
              </a:rPr>
              <a:t>Microsoft</a:t>
            </a:r>
            <a:r>
              <a:rPr lang="en-US" altLang="zh-CN" sz="1000"/>
              <a:t>'s </a:t>
            </a:r>
            <a:r>
              <a:rPr lang="en-US" altLang="zh-CN" sz="1000">
                <a:hlinkClick r:id="rId16" tooltip="Windows"/>
              </a:rPr>
              <a:t>Windows</a:t>
            </a:r>
            <a:r>
              <a:rPr lang="en-US" altLang="zh-CN" sz="1000"/>
              <a:t>, </a:t>
            </a:r>
            <a:r>
              <a:rPr lang="en-US" altLang="zh-CN" sz="1000">
                <a:hlinkClick r:id="rId17" tooltip="Xbox"/>
              </a:rPr>
              <a:t>Xbox</a:t>
            </a:r>
            <a:r>
              <a:rPr lang="en-US" altLang="zh-CN" sz="1000"/>
              <a:t> and </a:t>
            </a:r>
            <a:r>
              <a:rPr lang="en-US" altLang="zh-CN" sz="1000">
                <a:hlinkClick r:id="rId18" tooltip="Xbox 360"/>
              </a:rPr>
              <a:t>Xbox 360</a:t>
            </a:r>
            <a:r>
              <a:rPr lang="en-US" altLang="zh-CN" sz="1000"/>
              <a:t>, </a:t>
            </a:r>
            <a:r>
              <a:rPr lang="en-US" altLang="zh-CN" sz="1000">
                <a:hlinkClick r:id="rId19" tooltip="Nintendo"/>
              </a:rPr>
              <a:t>Nintendo</a:t>
            </a:r>
            <a:r>
              <a:rPr lang="en-US" altLang="zh-CN" sz="1000"/>
              <a:t>'s </a:t>
            </a:r>
            <a:r>
              <a:rPr lang="en-US" altLang="zh-CN" sz="1000">
                <a:hlinkClick r:id="rId20" tooltip="GameCube"/>
              </a:rPr>
              <a:t>GameCube</a:t>
            </a:r>
            <a:r>
              <a:rPr lang="en-US" altLang="zh-CN" sz="1000"/>
              <a:t> and </a:t>
            </a:r>
            <a:r>
              <a:rPr lang="en-US" altLang="zh-CN" sz="1000">
                <a:hlinkClick r:id="rId21" tooltip="Wii"/>
              </a:rPr>
              <a:t>Wii</a:t>
            </a:r>
            <a:r>
              <a:rPr lang="en-US" altLang="zh-CN" sz="1000"/>
              <a:t>, </a:t>
            </a:r>
            <a:r>
              <a:rPr lang="en-US" altLang="zh-CN" sz="1000">
                <a:hlinkClick r:id="rId22" tooltip="Sony"/>
              </a:rPr>
              <a:t>Sony</a:t>
            </a:r>
            <a:r>
              <a:rPr lang="en-US" altLang="zh-CN" sz="1000"/>
              <a:t>'s </a:t>
            </a:r>
            <a:r>
              <a:rPr lang="en-US" altLang="zh-CN" sz="1000">
                <a:hlinkClick r:id="rId23" tooltip="PlayStation 2"/>
              </a:rPr>
              <a:t>PlayStation 2</a:t>
            </a:r>
            <a:r>
              <a:rPr lang="en-US" altLang="zh-CN" sz="1000"/>
              <a:t>, </a:t>
            </a:r>
            <a:r>
              <a:rPr lang="en-US" altLang="zh-CN" sz="1000">
                <a:hlinkClick r:id="rId24" tooltip="PlayStation 3"/>
              </a:rPr>
              <a:t>PlayStation 3</a:t>
            </a:r>
            <a:r>
              <a:rPr lang="en-US" altLang="zh-CN" sz="1000"/>
              <a:t> and </a:t>
            </a:r>
            <a:r>
              <a:rPr lang="en-US" altLang="zh-CN" sz="1000">
                <a:hlinkClick r:id="rId25" tooltip="PlayStation Portable"/>
              </a:rPr>
              <a:t>PlayStation Portable</a:t>
            </a:r>
            <a:r>
              <a:rPr lang="en-US" altLang="zh-CN" sz="1000"/>
              <a:t>, </a:t>
            </a:r>
            <a:r>
              <a:rPr lang="en-US" altLang="zh-CN" sz="1000">
                <a:hlinkClick r:id="rId26" tooltip="Apple Inc."/>
              </a:rPr>
              <a:t>Apple</a:t>
            </a:r>
            <a:r>
              <a:rPr lang="en-US" altLang="zh-CN" sz="1000"/>
              <a:t>'s </a:t>
            </a:r>
            <a:r>
              <a:rPr lang="en-US" altLang="zh-CN" sz="1000">
                <a:hlinkClick r:id="rId27" tooltip="Mac OS X"/>
              </a:rPr>
              <a:t>Mac OS X</a:t>
            </a:r>
            <a:r>
              <a:rPr lang="en-US" altLang="zh-CN" sz="1000"/>
              <a:t>, and on </a:t>
            </a:r>
            <a:r>
              <a:rPr lang="en-US" altLang="zh-CN" sz="1000">
                <a:hlinkClick r:id="rId28" tooltip="Linux"/>
              </a:rPr>
              <a:t>Linux</a:t>
            </a:r>
            <a:r>
              <a:rPr lang="en-US" altLang="zh-CN" sz="1000"/>
              <a:t>. The engine itself is written in </a:t>
            </a:r>
            <a:r>
              <a:rPr lang="en-US" altLang="zh-CN" sz="1000">
                <a:hlinkClick r:id="rId29" tooltip="C (programming language)"/>
              </a:rPr>
              <a:t>C</a:t>
            </a:r>
            <a:r>
              <a:rPr lang="en-US" altLang="zh-CN" sz="1000"/>
              <a:t>/</a:t>
            </a:r>
            <a:r>
              <a:rPr lang="en-US" altLang="zh-CN" sz="1000">
                <a:hlinkClick r:id="rId30" tooltip="C++"/>
              </a:rPr>
              <a:t>C++</a:t>
            </a:r>
            <a:r>
              <a:rPr lang="en-US" altLang="zh-CN" sz="1000"/>
              <a:t>, and remains fairly portable to any system with a compatible C or C++ </a:t>
            </a:r>
            <a:r>
              <a:rPr lang="en-US" altLang="zh-CN" sz="1000">
                <a:hlinkClick r:id="rId31" tooltip="Compiler"/>
              </a:rPr>
              <a:t>compiler</a:t>
            </a:r>
            <a:r>
              <a:rPr lang="en-US" altLang="zh-CN" sz="1000"/>
              <a:t>.</a:t>
            </a:r>
            <a:endParaRPr lang="en-US" altLang="zh-CN" sz="1000" b="1"/>
          </a:p>
          <a:p>
            <a:r>
              <a:rPr lang="en-US" altLang="zh-CN" sz="1000" b="1"/>
              <a:t>[</a:t>
            </a:r>
            <a:r>
              <a:rPr lang="en-US" altLang="zh-CN" sz="1000" b="1">
                <a:hlinkClick r:id="rId32" tooltip="Edit section: Use"/>
              </a:rPr>
              <a:t>edit</a:t>
            </a:r>
            <a:r>
              <a:rPr lang="en-US" altLang="zh-CN" sz="1000" b="1"/>
              <a:t>] Use</a:t>
            </a:r>
          </a:p>
          <a:p>
            <a:r>
              <a:rPr lang="en-US" altLang="zh-CN" sz="1000"/>
              <a:t>Since the SDK's launch in 2000, it has been used in over 150 video and computer games. Those games have primarily been in the </a:t>
            </a:r>
            <a:r>
              <a:rPr lang="en-US" altLang="zh-CN" sz="1000">
                <a:hlinkClick r:id="rId33" tooltip="First-person shooter"/>
              </a:rPr>
              <a:t>first-person shooter</a:t>
            </a:r>
            <a:r>
              <a:rPr lang="en-US" altLang="zh-CN" sz="1000"/>
              <a:t> genre, however it has seen some use in other genres, such as in the </a:t>
            </a:r>
            <a:r>
              <a:rPr lang="en-US" altLang="zh-CN" sz="1000">
                <a:hlinkClick r:id="rId34" tooltip="THQ"/>
              </a:rPr>
              <a:t>THQ</a:t>
            </a:r>
            <a:r>
              <a:rPr lang="en-US" altLang="zh-CN" sz="1000"/>
              <a:t> </a:t>
            </a:r>
            <a:r>
              <a:rPr lang="en-US" altLang="zh-CN" sz="1000">
                <a:hlinkClick r:id="rId35" tooltip="Real-time strategy"/>
              </a:rPr>
              <a:t>real-time strategy</a:t>
            </a:r>
            <a:r>
              <a:rPr lang="en-US" altLang="zh-CN" sz="1000"/>
              <a:t> game, </a:t>
            </a:r>
            <a:r>
              <a:rPr lang="en-US" altLang="zh-CN" sz="1000" i="1">
                <a:hlinkClick r:id="rId36" tooltip="Company of Heroes"/>
              </a:rPr>
              <a:t>Company of Heroes</a:t>
            </a:r>
            <a:r>
              <a:rPr lang="en-US" altLang="zh-CN" sz="1000">
                <a:hlinkClick r:id="rId37"/>
              </a:rPr>
              <a:t>[1]</a:t>
            </a:r>
            <a:r>
              <a:rPr lang="en-US" altLang="zh-CN" sz="1000"/>
              <a:t>, and in </a:t>
            </a:r>
            <a:r>
              <a:rPr lang="en-US" altLang="zh-CN" sz="1000">
                <a:hlinkClick r:id="rId38" tooltip="Blizzard Entertainment"/>
              </a:rPr>
              <a:t>Blizzard Entertainment</a:t>
            </a:r>
            <a:r>
              <a:rPr lang="en-US" altLang="zh-CN" sz="1000"/>
              <a:t>'s newly announced </a:t>
            </a:r>
            <a:r>
              <a:rPr lang="en-US" altLang="zh-CN" sz="1000" i="1">
                <a:hlinkClick r:id="rId39" tooltip="StarCraft II"/>
              </a:rPr>
              <a:t>StarCraft II</a:t>
            </a:r>
            <a:r>
              <a:rPr lang="en-US" altLang="zh-CN" sz="1000"/>
              <a:t>.</a:t>
            </a:r>
            <a:r>
              <a:rPr lang="en-US" altLang="zh-CN" sz="1000">
                <a:hlinkClick r:id="rId40"/>
              </a:rPr>
              <a:t>[2]</a:t>
            </a:r>
            <a:r>
              <a:rPr lang="en-US" altLang="zh-CN" sz="1000"/>
              <a:t> Havok can also be found in </a:t>
            </a:r>
            <a:r>
              <a:rPr lang="en-US" altLang="zh-CN" sz="1000">
                <a:hlinkClick r:id="rId41" tooltip="Autodesk Media and Entertainment"/>
              </a:rPr>
              <a:t>Autodesk Media &amp; Entertainment</a:t>
            </a:r>
            <a:r>
              <a:rPr lang="en-US" altLang="zh-CN" sz="1000"/>
              <a:t>'s </a:t>
            </a:r>
            <a:r>
              <a:rPr lang="en-US" altLang="zh-CN" sz="1000">
                <a:hlinkClick r:id="rId42" tooltip="3ds max"/>
              </a:rPr>
              <a:t>3ds max</a:t>
            </a:r>
            <a:r>
              <a:rPr lang="en-US" altLang="zh-CN" sz="1000"/>
              <a:t> as a bundled plug-in called </a:t>
            </a:r>
            <a:r>
              <a:rPr lang="en-US" altLang="zh-CN" sz="1000">
                <a:hlinkClick r:id="rId43" tooltip="Reactor (Havok)"/>
              </a:rPr>
              <a:t>reactor</a:t>
            </a:r>
            <a:r>
              <a:rPr lang="en-US" altLang="zh-CN" sz="1000"/>
              <a:t>. A plugin for Autodesk Media &amp; Entertainment's </a:t>
            </a:r>
            <a:r>
              <a:rPr lang="en-US" altLang="zh-CN" sz="1000">
                <a:hlinkClick r:id="rId44" tooltip="Maya (software)"/>
              </a:rPr>
              <a:t>Maya</a:t>
            </a:r>
            <a:r>
              <a:rPr lang="en-US" altLang="zh-CN" sz="1000"/>
              <a:t> animation software is also available.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5C732-08AA-43CD-9AEE-030D778E04CE}" type="slidenum">
              <a:rPr lang="en-US" altLang="zh-CN"/>
              <a:pPr/>
              <a:t>11</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5D9432-AE2C-4203-897D-5682B736DF96}" type="slidenum">
              <a:rPr lang="en-US" altLang="zh-CN"/>
              <a:pPr/>
              <a:t>56</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ltLang="zh-CN"/>
              <a:t>Havok's main competitor in the physics acceleration market is </a:t>
            </a:r>
            <a:r>
              <a:rPr lang="en-US" altLang="zh-CN">
                <a:hlinkClick r:id="rId3" tooltip="AGEIA"/>
              </a:rPr>
              <a:t>AGEIA</a:t>
            </a:r>
            <a:r>
              <a:rPr lang="en-US" altLang="zh-CN"/>
              <a:t>, the developers of the </a:t>
            </a:r>
            <a:r>
              <a:rPr lang="en-US" altLang="zh-CN">
                <a:hlinkClick r:id="rId4" tooltip="PhysX"/>
              </a:rPr>
              <a:t>PhysX</a:t>
            </a:r>
            <a:r>
              <a:rPr lang="en-US" altLang="zh-CN"/>
              <a:t> SDK and its companion product, the "physics processing unit" (PPU). The PPU is intended to relieve the central processing unit (CPU) of physics simulation tasks, similar to what the graphics processing unit (GPU) does for 3D-graphics and video calculations. Havok does not have a comparable hardware companion product for its SDK, though the company does sell a specialized kit called Havok FX that makes use of the GPUs in </a:t>
            </a:r>
            <a:r>
              <a:rPr lang="en-US" altLang="zh-CN">
                <a:hlinkClick r:id="rId5" tooltip="ATI"/>
              </a:rPr>
              <a:t>ATI</a:t>
            </a:r>
            <a:r>
              <a:rPr lang="en-US" altLang="zh-CN"/>
              <a:t> and </a:t>
            </a:r>
            <a:r>
              <a:rPr lang="en-US" altLang="zh-CN">
                <a:hlinkClick r:id="rId6" tooltip="NVIDIA"/>
              </a:rPr>
              <a:t>NVIDIA</a:t>
            </a:r>
            <a:r>
              <a:rPr lang="en-US" altLang="zh-CN"/>
              <a:t> videocards for physics simulations.</a:t>
            </a:r>
            <a:r>
              <a:rPr lang="en-US" altLang="zh-CN">
                <a:hlinkClick r:id="rId7"/>
              </a:rPr>
              <a:t>[3]</a:t>
            </a:r>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67DF8-5153-4D33-9CB8-BE87DA9EFD1E}" type="slidenum">
              <a:rPr lang="en-US" altLang="zh-CN"/>
              <a:pPr/>
              <a:t>57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E0C46-7155-4FE0-BF4C-E1423092DB7B}" type="slidenum">
              <a:rPr lang="en-US" altLang="zh-CN"/>
              <a:pPr/>
              <a:t>58</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ltLang="zh-CN" b="1"/>
              <a:t>nV Physics SDK</a:t>
            </a:r>
            <a:r>
              <a:rPr lang="en-US" altLang="zh-CN"/>
              <a:t> is a new </a:t>
            </a:r>
            <a:r>
              <a:rPr lang="en-US" altLang="zh-CN">
                <a:hlinkClick r:id="rId3" tooltip="Realtime"/>
              </a:rPr>
              <a:t>realtime</a:t>
            </a:r>
            <a:r>
              <a:rPr lang="en-US" altLang="zh-CN"/>
              <a:t> </a:t>
            </a:r>
            <a:r>
              <a:rPr lang="en-US" altLang="zh-CN">
                <a:hlinkClick r:id="rId4" tooltip="Physics engine"/>
              </a:rPr>
              <a:t>physics engine</a:t>
            </a:r>
            <a:r>
              <a:rPr lang="en-US" altLang="zh-CN"/>
              <a:t> </a:t>
            </a:r>
            <a:r>
              <a:rPr lang="en-US" altLang="zh-CN">
                <a:hlinkClick r:id="rId5" tooltip="Middleware"/>
              </a:rPr>
              <a:t>middleware</a:t>
            </a:r>
            <a:r>
              <a:rPr lang="en-US" altLang="zh-CN"/>
              <a:t> that is still under development. The development effort started at the start of 2004.</a:t>
            </a:r>
          </a:p>
          <a:p>
            <a:r>
              <a:rPr lang="en-US" altLang="zh-CN"/>
              <a:t>The SDK is promised to be free for non-commercial use.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B8F11-5004-4932-9D32-12A1CC595A75}" type="slidenum">
              <a:rPr lang="en-US" altLang="zh-CN"/>
              <a:pPr/>
              <a:t>59</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tLang="zh-CN"/>
              <a:t>The Vortex Simulation Toolkit is a development platform for physically accurate modeling of ground vehicles, terrain, soil, machines, robots, and other real-world objects.</a:t>
            </a:r>
            <a:endParaRPr lang="en-US" altLang="zh-CN">
              <a:hlinkClick r:id="rId3"/>
            </a:endParaRPr>
          </a:p>
          <a:p>
            <a:r>
              <a:rPr lang="en-US" altLang="zh-CN">
                <a:hlinkClick r:id="rId3"/>
              </a:rPr>
              <a:t> </a:t>
            </a:r>
            <a:r>
              <a:rPr lang="en-US" altLang="zh-CN"/>
              <a:t> </a:t>
            </a:r>
          </a:p>
          <a:p>
            <a:r>
              <a:rPr lang="en-US" altLang="zh-CN"/>
              <a:t>Designed for real-time, interactive simulation, the Vortex Simulation Toolkit strikes a balance between fidelity and speed. It has been proven in applications including operator training, product design and analysis, and path planning for unmanned vehicles.</a:t>
            </a:r>
          </a:p>
          <a:p>
            <a:r>
              <a:rPr lang="en-US" altLang="zh-CN"/>
              <a:t>The Vortex Simulation Toolkit adds accurate physical motion and realistic interactions with all objects in a scene, creating an interactive environment with no artificial restrictions on behavior or interactions.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E4F6-3A53-40E9-98DF-B679CBCD62B2}" type="slidenum">
              <a:rPr lang="en-US" altLang="zh-CN"/>
              <a:pPr/>
              <a:t>60</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A8C88-1441-4BFA-81E2-A1C218A3E996}" type="slidenum">
              <a:rPr lang="en-US" altLang="zh-CN"/>
              <a:pPr/>
              <a:t>61</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DA939-6C33-4DD9-811C-CC4488472AC7}" type="slidenum">
              <a:rPr lang="en-US" altLang="zh-CN"/>
              <a:pPr/>
              <a:t>12</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09F27-01FF-4A91-A95C-FF4B9E1BAF5F}" type="slidenum">
              <a:rPr lang="en-US" altLang="zh-CN"/>
              <a:pPr/>
              <a:t>13</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1B433-3F4F-4476-B3B3-106D13FB98F7}" type="slidenum">
              <a:rPr lang="en-US" altLang="zh-CN"/>
              <a:pPr/>
              <a:t>14</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766FE-CE82-4666-A014-B5CCA2153A17}" type="slidenum">
              <a:rPr lang="en-US" altLang="zh-CN"/>
              <a:pPr/>
              <a:t>15</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zh-CN" altLang="en-US"/>
              <a:t>由于历史原因，现在</a:t>
            </a:r>
            <a:r>
              <a:rPr lang="en-US" altLang="zh-CN"/>
              <a:t>physx</a:t>
            </a:r>
            <a:r>
              <a:rPr lang="zh-CN" altLang="en-US"/>
              <a:t>的</a:t>
            </a:r>
            <a:r>
              <a:rPr lang="en-US" altLang="zh-CN"/>
              <a:t>sdk</a:t>
            </a:r>
            <a:r>
              <a:rPr lang="zh-CN" altLang="en-US"/>
              <a:t>函数命名，仍然以</a:t>
            </a:r>
            <a:r>
              <a:rPr lang="en-US" altLang="zh-CN"/>
              <a:t>NX</a:t>
            </a:r>
            <a:r>
              <a:rPr lang="zh-CN" altLang="en-US"/>
              <a:t>打头。</a:t>
            </a:r>
          </a:p>
          <a:p>
            <a:r>
              <a:rPr lang="en-US" altLang="zh-CN"/>
              <a:t>Havok</a:t>
            </a:r>
            <a:r>
              <a:rPr lang="zh-CN" altLang="en-US"/>
              <a:t>成立于</a:t>
            </a:r>
            <a:r>
              <a:rPr lang="en-US" altLang="zh-CN"/>
              <a:t>1998</a:t>
            </a:r>
            <a:r>
              <a:rPr lang="zh-CN" altLang="en-US"/>
              <a:t>年，主要为游戏开发商提供物理仿真技术，从而使对象能够以更加真实的状态展现。</a:t>
            </a:r>
            <a:r>
              <a:rPr lang="en-US" altLang="zh-CN"/>
              <a:t>AGEIA</a:t>
            </a:r>
            <a:r>
              <a:rPr lang="zh-CN" altLang="en-US"/>
              <a:t>为一家美国的无厂半导体公司（</a:t>
            </a:r>
            <a:r>
              <a:rPr lang="en-US" altLang="zh-CN"/>
              <a:t>Fabless</a:t>
            </a:r>
            <a:r>
              <a:rPr lang="zh-CN" altLang="en-US"/>
              <a:t>），于</a:t>
            </a:r>
            <a:r>
              <a:rPr lang="en-US" altLang="zh-CN"/>
              <a:t>2002</a:t>
            </a:r>
            <a:r>
              <a:rPr lang="zh-CN" altLang="en-US"/>
              <a:t>年由五名技术成员成立，公司名字 </a:t>
            </a:r>
            <a:r>
              <a:rPr lang="en-US" altLang="zh-CN"/>
              <a:t>"AGEIA" </a:t>
            </a:r>
            <a:r>
              <a:rPr lang="zh-CN" altLang="en-US"/>
              <a:t>是取自五名创办人来自的不同地区，分别为美国（</a:t>
            </a:r>
            <a:r>
              <a:rPr lang="en-US" altLang="zh-CN" b="1"/>
              <a:t>A</a:t>
            </a:r>
            <a:r>
              <a:rPr lang="en-US" altLang="zh-CN"/>
              <a:t>merica</a:t>
            </a:r>
            <a:r>
              <a:rPr lang="zh-CN" altLang="en-US"/>
              <a:t>）、德国（</a:t>
            </a:r>
            <a:r>
              <a:rPr lang="en-US" altLang="zh-CN" b="1"/>
              <a:t>G</a:t>
            </a:r>
            <a:r>
              <a:rPr lang="en-US" altLang="zh-CN"/>
              <a:t>ermany</a:t>
            </a:r>
            <a:r>
              <a:rPr lang="zh-CN" altLang="en-US"/>
              <a:t>）、埃及（</a:t>
            </a:r>
            <a:r>
              <a:rPr lang="en-US" altLang="zh-CN" b="1"/>
              <a:t>E</a:t>
            </a:r>
            <a:r>
              <a:rPr lang="en-US" altLang="zh-CN"/>
              <a:t>gypt</a:t>
            </a:r>
            <a:r>
              <a:rPr lang="zh-CN" altLang="en-US"/>
              <a:t>）、印度（</a:t>
            </a:r>
            <a:r>
              <a:rPr lang="en-US" altLang="zh-CN" b="1"/>
              <a:t>I</a:t>
            </a:r>
            <a:r>
              <a:rPr lang="en-US" altLang="zh-CN"/>
              <a:t>ndia</a:t>
            </a:r>
            <a:r>
              <a:rPr lang="zh-CN" altLang="en-US"/>
              <a:t>）和美洲（</a:t>
            </a:r>
            <a:r>
              <a:rPr lang="en-US" altLang="zh-CN" b="1"/>
              <a:t>A</a:t>
            </a:r>
            <a:r>
              <a:rPr lang="en-US" altLang="zh-CN"/>
              <a:t>merica</a:t>
            </a:r>
            <a:r>
              <a:rPr lang="zh-CN" altLang="en-US"/>
              <a:t>）。当年</a:t>
            </a:r>
            <a:r>
              <a:rPr lang="en-US" altLang="zh-CN"/>
              <a:t>Intel</a:t>
            </a:r>
            <a:r>
              <a:rPr lang="zh-CN" altLang="en-US"/>
              <a:t>选择收购</a:t>
            </a:r>
            <a:r>
              <a:rPr lang="en-US" altLang="zh-CN"/>
              <a:t>Havok</a:t>
            </a:r>
            <a:r>
              <a:rPr lang="zh-CN" altLang="en-US"/>
              <a:t>之时，使用</a:t>
            </a:r>
            <a:r>
              <a:rPr lang="en-US" altLang="zh-CN"/>
              <a:t>Havok</a:t>
            </a:r>
            <a:r>
              <a:rPr lang="zh-CN" altLang="en-US"/>
              <a:t>引擎的游戏约为总数量的</a:t>
            </a:r>
            <a:r>
              <a:rPr lang="en-US" altLang="zh-CN"/>
              <a:t>3/4</a:t>
            </a:r>
            <a:r>
              <a:rPr lang="zh-CN" altLang="en-US"/>
              <a:t>款，而使用</a:t>
            </a:r>
            <a:r>
              <a:rPr lang="en-US" altLang="zh-CN"/>
              <a:t>PhysX</a:t>
            </a:r>
            <a:r>
              <a:rPr lang="zh-CN" altLang="en-US"/>
              <a:t>技术的只剩下的</a:t>
            </a:r>
            <a:r>
              <a:rPr lang="en-US" altLang="zh-CN"/>
              <a:t>1/4</a:t>
            </a:r>
            <a:r>
              <a:rPr lang="zh-CN" altLang="en-US"/>
              <a:t>款。诸如</a:t>
            </a:r>
            <a:r>
              <a:rPr lang="en-US" altLang="zh-CN"/>
              <a:t>《</a:t>
            </a:r>
            <a:r>
              <a:rPr lang="zh-CN" altLang="en-US"/>
              <a:t>光晕</a:t>
            </a:r>
            <a:r>
              <a:rPr lang="en-US" altLang="zh-CN"/>
              <a:t>2》</a:t>
            </a:r>
            <a:r>
              <a:rPr lang="zh-CN" altLang="en-US"/>
              <a:t>、</a:t>
            </a:r>
            <a:r>
              <a:rPr lang="en-US" altLang="zh-CN"/>
              <a:t>《</a:t>
            </a:r>
            <a:r>
              <a:rPr lang="zh-CN" altLang="en-US"/>
              <a:t>生化奇兵</a:t>
            </a:r>
            <a:r>
              <a:rPr lang="en-US" altLang="zh-CN"/>
              <a:t>》</a:t>
            </a:r>
            <a:r>
              <a:rPr lang="zh-CN" altLang="en-US"/>
              <a:t>和</a:t>
            </a:r>
            <a:r>
              <a:rPr lang="en-US" altLang="zh-CN"/>
              <a:t>《</a:t>
            </a:r>
            <a:r>
              <a:rPr lang="zh-CN" altLang="en-US"/>
              <a:t>半条命</a:t>
            </a:r>
            <a:r>
              <a:rPr lang="en-US" altLang="zh-CN"/>
              <a:t>2》《</a:t>
            </a:r>
            <a:r>
              <a:rPr lang="zh-CN" altLang="en-US"/>
              <a:t>帝国时代</a:t>
            </a:r>
            <a:r>
              <a:rPr lang="en-US" altLang="zh-CN"/>
              <a:t>3》《</a:t>
            </a:r>
            <a:r>
              <a:rPr lang="zh-CN" altLang="en-US"/>
              <a:t>辐射</a:t>
            </a:r>
            <a:r>
              <a:rPr lang="en-US" altLang="zh-CN"/>
              <a:t>2》</a:t>
            </a:r>
            <a:r>
              <a:rPr lang="zh-CN" altLang="en-US"/>
              <a:t>、</a:t>
            </a:r>
            <a:r>
              <a:rPr lang="en-US" altLang="zh-CN"/>
              <a:t>《</a:t>
            </a:r>
            <a:r>
              <a:rPr lang="zh-CN" altLang="en-US"/>
              <a:t>辐射</a:t>
            </a:r>
            <a:r>
              <a:rPr lang="en-US" altLang="zh-CN"/>
              <a:t>3》</a:t>
            </a:r>
            <a:r>
              <a:rPr lang="zh-CN" altLang="en-US"/>
              <a:t>，甚至</a:t>
            </a:r>
            <a:r>
              <a:rPr lang="en-US" altLang="zh-CN"/>
              <a:t>《</a:t>
            </a:r>
            <a:r>
              <a:rPr lang="zh-CN" altLang="en-US">
                <a:hlinkClick r:id="rId3"/>
              </a:rPr>
              <a:t>魔兽世界</a:t>
            </a:r>
            <a:r>
              <a:rPr lang="en-US" altLang="zh-CN"/>
              <a:t>》 </a:t>
            </a:r>
            <a:r>
              <a:rPr lang="zh-CN" altLang="en-US"/>
              <a:t>均使用到</a:t>
            </a:r>
            <a:r>
              <a:rPr lang="en-US" altLang="zh-CN"/>
              <a:t>Havok</a:t>
            </a:r>
            <a:r>
              <a:rPr lang="zh-CN" altLang="en-US"/>
              <a:t>的物理加速技术。</a:t>
            </a:r>
            <a:r>
              <a:rPr lang="en-US" altLang="zh-CN"/>
              <a:t>PhysX</a:t>
            </a:r>
            <a:r>
              <a:rPr lang="zh-CN" altLang="en-US"/>
              <a:t>在游戏数量和质量上还是离</a:t>
            </a:r>
            <a:r>
              <a:rPr lang="en-US" altLang="zh-CN"/>
              <a:t>Havok</a:t>
            </a:r>
            <a:r>
              <a:rPr lang="zh-CN" altLang="en-US"/>
              <a:t>有一定的差距，况且 </a:t>
            </a:r>
            <a:r>
              <a:rPr lang="en-US" altLang="zh-CN"/>
              <a:t>Havok</a:t>
            </a:r>
            <a:r>
              <a:rPr lang="zh-CN" altLang="en-US"/>
              <a:t>在电影技术方面也是广泛应用。</a:t>
            </a:r>
          </a:p>
          <a:p>
            <a:r>
              <a:rPr lang="zh-CN" altLang="en-US"/>
              <a:t/>
            </a:r>
            <a:br>
              <a:rPr lang="zh-CN" altLang="en-US"/>
            </a:br>
            <a:r>
              <a:rPr lang="zh-CN" altLang="en-US"/>
              <a:t>当然</a:t>
            </a:r>
            <a:r>
              <a:rPr lang="en-US" altLang="zh-CN"/>
              <a:t>AGEIA</a:t>
            </a:r>
            <a:r>
              <a:rPr lang="zh-CN" altLang="en-US"/>
              <a:t>在投奔</a:t>
            </a:r>
            <a:r>
              <a:rPr lang="en-US" altLang="zh-CN"/>
              <a:t>NV</a:t>
            </a:r>
            <a:r>
              <a:rPr lang="zh-CN" altLang="en-US"/>
              <a:t>之后，依仗其财大所粗并贯彻当初在</a:t>
            </a:r>
            <a:r>
              <a:rPr lang="en-US" altLang="zh-CN"/>
              <a:t>AGEIA</a:t>
            </a:r>
            <a:r>
              <a:rPr lang="zh-CN" altLang="en-US"/>
              <a:t>推出</a:t>
            </a:r>
            <a:r>
              <a:rPr lang="en-US" altLang="zh-CN"/>
              <a:t>PPU</a:t>
            </a:r>
            <a:r>
              <a:rPr lang="zh-CN" altLang="en-US"/>
              <a:t>物理卡之际定位到游戏终端的手段，游戏数量也是有所上升，加上强大的宣传手段，</a:t>
            </a:r>
            <a:r>
              <a:rPr lang="en-US" altLang="zh-CN"/>
              <a:t>PhysX of Nvidia</a:t>
            </a:r>
            <a:r>
              <a:rPr lang="zh-CN" altLang="en-US"/>
              <a:t>的知名度更胜一筹。但回头看刚刚走过的</a:t>
            </a:r>
            <a:r>
              <a:rPr lang="en-US" altLang="zh-CN"/>
              <a:t>09</a:t>
            </a:r>
            <a:r>
              <a:rPr lang="zh-CN" altLang="en-US"/>
              <a:t>年，我们可以看到支持</a:t>
            </a:r>
            <a:r>
              <a:rPr lang="en-US" altLang="zh-CN"/>
              <a:t>PhysX</a:t>
            </a:r>
            <a:r>
              <a:rPr lang="zh-CN" altLang="en-US"/>
              <a:t>的游戏并没有留给我们一个深刻的印象，</a:t>
            </a:r>
            <a:r>
              <a:rPr lang="en-US" altLang="zh-CN"/>
              <a:t>《</a:t>
            </a:r>
            <a:r>
              <a:rPr lang="zh-CN" altLang="en-US"/>
              <a:t>蝙蝠侠：阿甘疯人院</a:t>
            </a:r>
            <a:r>
              <a:rPr lang="en-US" altLang="zh-CN"/>
              <a:t>》</a:t>
            </a:r>
            <a:r>
              <a:rPr lang="zh-CN" altLang="en-US"/>
              <a:t>可能是其中最近出色的一部了。 </a:t>
            </a:r>
          </a:p>
          <a:p>
            <a:r>
              <a:rPr lang="en-US" altLang="zh-CN">
                <a:hlinkClick r:id="rId4"/>
              </a:rPr>
              <a:t>http://gpc.pcgames.com.cn/corefit/1001/1817763_1.html</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2.jpe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AD23DB-180B-4E9F-B5CD-7BC45A2B85F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159B3A7-F454-45DD-971F-3C6E300B3F8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E62358-4442-4588-A093-79AE11BB687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Freeform 2"/>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endParaRPr lang="zh-CN" altLang="en-US"/>
          </a:p>
        </p:txBody>
      </p:sp>
      <p:sp>
        <p:nvSpPr>
          <p:cNvPr id="133123" name="Freeform 3"/>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endParaRPr lang="zh-CN" altLang="en-US"/>
          </a:p>
        </p:txBody>
      </p:sp>
      <p:grpSp>
        <p:nvGrpSpPr>
          <p:cNvPr id="133124" name="Group 4"/>
          <p:cNvGrpSpPr>
            <a:grpSpLocks/>
          </p:cNvGrpSpPr>
          <p:nvPr/>
        </p:nvGrpSpPr>
        <p:grpSpPr bwMode="auto">
          <a:xfrm>
            <a:off x="7086600" y="1947863"/>
            <a:ext cx="533400" cy="533400"/>
            <a:chOff x="4752" y="1200"/>
            <a:chExt cx="288" cy="288"/>
          </a:xfrm>
        </p:grpSpPr>
        <p:sp>
          <p:nvSpPr>
            <p:cNvPr id="133125"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133126"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33127" name="Group 7"/>
          <p:cNvGrpSpPr>
            <a:grpSpLocks/>
          </p:cNvGrpSpPr>
          <p:nvPr/>
        </p:nvGrpSpPr>
        <p:grpSpPr bwMode="auto">
          <a:xfrm>
            <a:off x="7620000" y="1371600"/>
            <a:ext cx="914400" cy="914400"/>
            <a:chOff x="4992" y="816"/>
            <a:chExt cx="576" cy="576"/>
          </a:xfrm>
        </p:grpSpPr>
        <p:sp>
          <p:nvSpPr>
            <p:cNvPr id="133128" name="Oval 8"/>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133129"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33130" name="Group 10"/>
          <p:cNvGrpSpPr>
            <a:grpSpLocks/>
          </p:cNvGrpSpPr>
          <p:nvPr/>
        </p:nvGrpSpPr>
        <p:grpSpPr bwMode="auto">
          <a:xfrm>
            <a:off x="304800" y="3429000"/>
            <a:ext cx="1295400" cy="1371600"/>
            <a:chOff x="4992" y="816"/>
            <a:chExt cx="576" cy="576"/>
          </a:xfrm>
        </p:grpSpPr>
        <p:sp>
          <p:nvSpPr>
            <p:cNvPr id="133131" name="Oval 11"/>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133132"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133133" name="Rectangle 13"/>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133134" name="Rectangle 14"/>
          <p:cNvSpPr>
            <a:spLocks noGrp="1" noChangeArrowheads="1"/>
          </p:cNvSpPr>
          <p:nvPr>
            <p:ph type="ftr" sz="quarter" idx="3"/>
          </p:nvPr>
        </p:nvSpPr>
        <p:spPr>
          <a:xfrm>
            <a:off x="3124200" y="6477000"/>
            <a:ext cx="2895600" cy="244475"/>
          </a:xfrm>
        </p:spPr>
        <p:txBody>
          <a:bodyPr/>
          <a:lstStyle>
            <a:lvl1pPr>
              <a:defRPr sz="1200"/>
            </a:lvl1pPr>
          </a:lstStyle>
          <a:p>
            <a:endParaRPr lang="en-US" altLang="zh-CN"/>
          </a:p>
        </p:txBody>
      </p:sp>
      <p:sp>
        <p:nvSpPr>
          <p:cNvPr id="133135" name="Rectangle 15"/>
          <p:cNvSpPr>
            <a:spLocks noGrp="1" noChangeArrowheads="1"/>
          </p:cNvSpPr>
          <p:nvPr>
            <p:ph type="sldNum" sz="quarter" idx="4"/>
          </p:nvPr>
        </p:nvSpPr>
        <p:spPr>
          <a:xfrm>
            <a:off x="6553200" y="6477000"/>
            <a:ext cx="2133600" cy="244475"/>
          </a:xfrm>
        </p:spPr>
        <p:txBody>
          <a:bodyPr/>
          <a:lstStyle>
            <a:lvl1pPr>
              <a:defRPr sz="1200"/>
            </a:lvl1pPr>
          </a:lstStyle>
          <a:p>
            <a:fld id="{690DAE06-6840-4F0C-9EA9-A00C9593C761}" type="slidenum">
              <a:rPr lang="en-US" altLang="zh-CN"/>
              <a:pPr/>
              <a:t>‹#›</a:t>
            </a:fld>
            <a:endParaRPr lang="en-US" altLang="zh-CN"/>
          </a:p>
        </p:txBody>
      </p:sp>
      <p:sp>
        <p:nvSpPr>
          <p:cNvPr id="133136" name="Rectangle 16"/>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133137" name="Rectangle 17"/>
          <p:cNvSpPr>
            <a:spLocks noGrp="1" noChangeArrowheads="1"/>
          </p:cNvSpPr>
          <p:nvPr>
            <p:ph type="subTitle" idx="1"/>
          </p:nvPr>
        </p:nvSpPr>
        <p:spPr bwMode="white">
          <a:xfrm>
            <a:off x="1295400" y="3581400"/>
            <a:ext cx="6705600" cy="1752600"/>
          </a:xfrm>
        </p:spPr>
        <p:txBody>
          <a:bodyPr/>
          <a:lstStyle>
            <a:lvl1pPr marL="0" indent="0" algn="ctr">
              <a:buFont typeface="Wingdings" pitchFamily="2" charset="2"/>
              <a:buNone/>
              <a:defRPr sz="2000"/>
            </a:lvl1pPr>
          </a:lstStyle>
          <a:p>
            <a:r>
              <a:rPr lang="zh-CN" altLang="en-US"/>
              <a:t>单击此处编辑母版副标题样式</a:t>
            </a:r>
          </a:p>
        </p:txBody>
      </p:sp>
      <p:pic>
        <p:nvPicPr>
          <p:cNvPr id="133138" name="Picture 18" descr="XIAOHUI"/>
          <p:cNvPicPr>
            <a:picLocks noChangeAspect="1" noChangeArrowheads="1"/>
          </p:cNvPicPr>
          <p:nvPr/>
        </p:nvPicPr>
        <p:blipFill>
          <a:blip r:embed="rId3" cstate="print"/>
          <a:srcRect/>
          <a:stretch>
            <a:fillRect/>
          </a:stretch>
        </p:blipFill>
        <p:spPr bwMode="auto">
          <a:xfrm>
            <a:off x="2590800" y="695325"/>
            <a:ext cx="4044950" cy="828675"/>
          </a:xfrm>
          <a:prstGeom prst="rect">
            <a:avLst/>
          </a:prstGeom>
          <a:noFill/>
        </p:spPr>
      </p:pic>
      <p:pic>
        <p:nvPicPr>
          <p:cNvPr id="133139" name="Picture 19" descr="cuc_logo"/>
          <p:cNvPicPr>
            <a:picLocks noChangeAspect="1" noChangeArrowheads="1"/>
          </p:cNvPicPr>
          <p:nvPr/>
        </p:nvPicPr>
        <p:blipFill>
          <a:blip r:embed="rId4" cstate="print"/>
          <a:srcRect/>
          <a:stretch>
            <a:fillRect/>
          </a:stretch>
        </p:blipFill>
        <p:spPr bwMode="auto">
          <a:xfrm>
            <a:off x="3505200" y="4562475"/>
            <a:ext cx="2292350" cy="2752725"/>
          </a:xfrm>
          <a:prstGeom prst="rect">
            <a:avLst/>
          </a:prstGeom>
          <a:noFill/>
        </p:spPr>
      </p:pic>
      <p:pic>
        <p:nvPicPr>
          <p:cNvPr id="133140" name="Picture 20" descr="anim logo"/>
          <p:cNvPicPr>
            <a:picLocks noChangeAspect="1" noChangeArrowheads="1"/>
          </p:cNvPicPr>
          <p:nvPr/>
        </p:nvPicPr>
        <p:blipFill>
          <a:blip r:embed="rId5" cstate="print">
            <a:clrChange>
              <a:clrFrom>
                <a:srgbClr val="FDFDFD"/>
              </a:clrFrom>
              <a:clrTo>
                <a:srgbClr val="FDFDFD">
                  <a:alpha val="0"/>
                </a:srgbClr>
              </a:clrTo>
            </a:clrChange>
          </a:blip>
          <a:srcRect l="17282" t="21130" r="21130" b="34602"/>
          <a:stretch>
            <a:fillRect/>
          </a:stretch>
        </p:blipFill>
        <p:spPr bwMode="auto">
          <a:xfrm>
            <a:off x="7467600" y="5638800"/>
            <a:ext cx="1524000" cy="1095375"/>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88621-8506-48DC-AD10-79F22FC5BF9A}"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CB8BA8-7077-4F60-B174-1978F948E6D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62A064-E733-4CBA-ADF1-D2EB16808AE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275EC0C-0F24-4363-8EDF-B18BF8089191}"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52BDAF2-8519-42B3-A2C1-F3F08FD8F118}"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AC89DC2-137C-4FB6-8B5B-D52CD38C70FE}"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DA3205-078F-467F-9A60-6ADFFF23891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16B8A70-6795-44DE-9315-920B11659799}"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44ACFF-90AF-439D-836E-7C90677EE042}"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F37035-DC59-4281-84C2-8BFFB36AE3EF}"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7C440E-7925-468B-AB10-04DDC126E76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4C6DC7-E891-4B6C-AFE5-7E9DCF74B66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AFC4D5-1194-4774-B5ED-296E308EBB3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EE3DEF2-7A82-4636-90AB-DC952FA742F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0FCC6C-D5E4-48E5-905D-FC32EAF89B1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86CE56-AF10-4C53-8E3C-BBF5905BC589}"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8ADA82-0C00-4E0C-BBEB-711D7EE94D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14A4A5-3555-420D-92CC-6A80D9DAC8D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30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3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43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43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9F015095-9847-46E7-AC56-630B996FE34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2098"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32099" name="Image" r:id="rId14" imgW="9561905" imgH="1600000" progId="Photoshop.Image.6">
                  <p:embed/>
                </p:oleObj>
              </mc:Choice>
              <mc:Fallback>
                <p:oleObj name="Image" r:id="rId14" imgW="9561905" imgH="1600000" progId="Photoshop.Image.6">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rgbClr val="65AA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32099" name="Freeform 3"/>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endParaRPr lang="zh-CN" altLang="en-US"/>
          </a:p>
        </p:txBody>
      </p:sp>
      <p:sp>
        <p:nvSpPr>
          <p:cNvPr id="132100" name="Freeform 4"/>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endParaRPr lang="zh-CN" altLang="en-US"/>
          </a:p>
        </p:txBody>
      </p:sp>
      <p:grpSp>
        <p:nvGrpSpPr>
          <p:cNvPr id="132101" name="Group 5"/>
          <p:cNvGrpSpPr>
            <a:grpSpLocks/>
          </p:cNvGrpSpPr>
          <p:nvPr/>
        </p:nvGrpSpPr>
        <p:grpSpPr bwMode="auto">
          <a:xfrm>
            <a:off x="7740650" y="347663"/>
            <a:ext cx="387350" cy="366712"/>
            <a:chOff x="4752" y="1200"/>
            <a:chExt cx="288" cy="288"/>
          </a:xfrm>
        </p:grpSpPr>
        <p:sp>
          <p:nvSpPr>
            <p:cNvPr id="132102"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132103"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32104" name="Group 8"/>
          <p:cNvGrpSpPr>
            <a:grpSpLocks/>
          </p:cNvGrpSpPr>
          <p:nvPr/>
        </p:nvGrpSpPr>
        <p:grpSpPr bwMode="auto">
          <a:xfrm>
            <a:off x="8153400" y="53975"/>
            <a:ext cx="609600" cy="592138"/>
            <a:chOff x="4992" y="816"/>
            <a:chExt cx="576" cy="576"/>
          </a:xfrm>
        </p:grpSpPr>
        <p:sp>
          <p:nvSpPr>
            <p:cNvPr id="132105" name="Oval 9"/>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132106" name="Oval 10"/>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32107" name="Group 11"/>
          <p:cNvGrpSpPr>
            <a:grpSpLocks/>
          </p:cNvGrpSpPr>
          <p:nvPr/>
        </p:nvGrpSpPr>
        <p:grpSpPr bwMode="auto">
          <a:xfrm>
            <a:off x="171450" y="819150"/>
            <a:ext cx="720725" cy="762000"/>
            <a:chOff x="4992" y="816"/>
            <a:chExt cx="576" cy="576"/>
          </a:xfrm>
        </p:grpSpPr>
        <p:sp>
          <p:nvSpPr>
            <p:cNvPr id="132108" name="Oval 12"/>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132109"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132110" name="Rectangle 14"/>
          <p:cNvSpPr>
            <a:spLocks noGrp="1" noChangeArrowheads="1"/>
          </p:cNvSpPr>
          <p:nvPr>
            <p:ph type="body" idx="1"/>
          </p:nvPr>
        </p:nvSpPr>
        <p:spPr bwMode="auto">
          <a:xfrm>
            <a:off x="457200" y="18288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2111" name="Rectangle 15"/>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32112" name="Rectangle 16"/>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32113" name="Rectangle 17"/>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2D77E05-3250-4668-B198-5A608E62BF2E}" type="slidenum">
              <a:rPr lang="en-US" altLang="zh-CN"/>
              <a:pPr/>
              <a:t>‹#›</a:t>
            </a:fld>
            <a:endParaRPr lang="en-US" altLang="zh-CN"/>
          </a:p>
        </p:txBody>
      </p:sp>
      <p:sp>
        <p:nvSpPr>
          <p:cNvPr id="132114" name="Rectangle 18"/>
          <p:cNvSpPr>
            <a:spLocks noGrp="1" noChangeArrowheads="1"/>
          </p:cNvSpPr>
          <p:nvPr>
            <p:ph type="title"/>
          </p:nvPr>
        </p:nvSpPr>
        <p:spPr bwMode="white">
          <a:xfrm>
            <a:off x="914400" y="685800"/>
            <a:ext cx="7391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32115" name="Picture 19" descr="anim logo"/>
          <p:cNvPicPr>
            <a:picLocks noChangeAspect="1" noChangeArrowheads="1"/>
          </p:cNvPicPr>
          <p:nvPr/>
        </p:nvPicPr>
        <p:blipFill>
          <a:blip r:embed="rId16" cstate="print">
            <a:clrChange>
              <a:clrFrom>
                <a:srgbClr val="FDFDFD"/>
              </a:clrFrom>
              <a:clrTo>
                <a:srgbClr val="FDFDFD">
                  <a:alpha val="0"/>
                </a:srgbClr>
              </a:clrTo>
            </a:clrChange>
          </a:blip>
          <a:srcRect l="17282" t="21130" r="21130" b="34602"/>
          <a:stretch>
            <a:fillRect/>
          </a:stretch>
        </p:blipFill>
        <p:spPr bwMode="auto">
          <a:xfrm>
            <a:off x="7467600" y="5638800"/>
            <a:ext cx="1524000" cy="1095375"/>
          </a:xfrm>
          <a:prstGeom prst="rect">
            <a:avLst/>
          </a:prstGeom>
          <a:noFill/>
        </p:spPr>
      </p:pic>
    </p:spTree>
  </p:cSld>
  <p:clrMap bg1="lt1" tx1="dk1" bg2="lt2" tx2="dk2" accent1="accent1" accent2="accent2" accent3="accent3" accent4="accent4" accent5="accent5" accent6="accent6" hlink="hlink" folHlink="folHlink"/>
  <p:sldLayoutIdLst>
    <p:sldLayoutId id="2147483657"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charset="0"/>
        </a:defRPr>
      </a:lvl2pPr>
      <a:lvl3pPr algn="ctr" rtl="0" fontAlgn="base">
        <a:spcBef>
          <a:spcPct val="0"/>
        </a:spcBef>
        <a:spcAft>
          <a:spcPct val="0"/>
        </a:spcAft>
        <a:defRPr sz="3600" b="1">
          <a:solidFill>
            <a:schemeClr val="bg1"/>
          </a:solidFill>
          <a:latin typeface="Arial" charset="0"/>
        </a:defRPr>
      </a:lvl3pPr>
      <a:lvl4pPr algn="ctr" rtl="0" fontAlgn="base">
        <a:spcBef>
          <a:spcPct val="0"/>
        </a:spcBef>
        <a:spcAft>
          <a:spcPct val="0"/>
        </a:spcAft>
        <a:defRPr sz="3600" b="1">
          <a:solidFill>
            <a:schemeClr val="bg1"/>
          </a:solidFill>
          <a:latin typeface="Arial" charset="0"/>
        </a:defRPr>
      </a:lvl4pPr>
      <a:lvl5pPr algn="ctr" rtl="0" fontAlgn="base">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8" Type="http://schemas.openxmlformats.org/officeDocument/2006/relationships/hyperlink" Target="http://jiangwei.cnblogs.com/" TargetMode="External"/><Relationship Id="rId13" Type="http://schemas.openxmlformats.org/officeDocument/2006/relationships/hyperlink" Target="http://en.wikipedia.org/wiki/Meqon" TargetMode="External"/><Relationship Id="rId3" Type="http://schemas.openxmlformats.org/officeDocument/2006/relationships/hyperlink" Target="http://en.wikipedia.org/wiki/Bullet_(software)" TargetMode="External"/><Relationship Id="rId7" Type="http://schemas.openxmlformats.org/officeDocument/2006/relationships/hyperlink" Target="http://en.wikipedia.org/wiki/Tokamak_physics_engine" TargetMode="External"/><Relationship Id="rId12" Type="http://schemas.openxmlformats.org/officeDocument/2006/relationships/hyperlink" Target="http://en.wikipedia.org/wiki/PhysX" TargetMode="External"/><Relationship Id="rId2" Type="http://schemas.openxmlformats.org/officeDocument/2006/relationships/notesSlide" Target="../notesSlides/notesSlide35.xml"/><Relationship Id="rId16" Type="http://schemas.openxmlformats.org/officeDocument/2006/relationships/hyperlink" Target="http://www.cm-labs.com/" TargetMode="External"/><Relationship Id="rId1" Type="http://schemas.openxmlformats.org/officeDocument/2006/relationships/slideLayout" Target="../slideLayouts/slideLayout13.xml"/><Relationship Id="rId6" Type="http://schemas.openxmlformats.org/officeDocument/2006/relationships/hyperlink" Target="http://en.wikipedia.org/wiki/PAL_(software)" TargetMode="External"/><Relationship Id="rId11" Type="http://schemas.openxmlformats.org/officeDocument/2006/relationships/hyperlink" Target="http://trueaxis.com/" TargetMode="External"/><Relationship Id="rId5" Type="http://schemas.openxmlformats.org/officeDocument/2006/relationships/hyperlink" Target="http://en.wikipedia.org/wiki/OPAL_(software)" TargetMode="External"/><Relationship Id="rId15" Type="http://schemas.openxmlformats.org/officeDocument/2006/relationships/hyperlink" Target="http://en.wikipedia.org/wiki/NV_Physics_SDK" TargetMode="External"/><Relationship Id="rId10" Type="http://schemas.openxmlformats.org/officeDocument/2006/relationships/hyperlink" Target="http://www.spehome.com/" TargetMode="External"/><Relationship Id="rId4" Type="http://schemas.openxmlformats.org/officeDocument/2006/relationships/hyperlink" Target="http://en.wikipedia.org/wiki/Open_Dynamics_Engine" TargetMode="External"/><Relationship Id="rId9" Type="http://schemas.openxmlformats.org/officeDocument/2006/relationships/hyperlink" Target="http://en.wikipedia.org/wiki/Newton_Game_Dynamics" TargetMode="External"/><Relationship Id="rId14" Type="http://schemas.openxmlformats.org/officeDocument/2006/relationships/hyperlink" Target="http://en.wikipedia.org/wiki/Havok_(softwar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28436;&#31034;&#28216;&#25103;/&#12298;&#24868;&#24594;&#30340;&#23567;&#40479;&#12299;PC&#29256;&#28216;&#25103;&#28436;&#31034;.flv" TargetMode="Externa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hyperlink" Target="file:///E:\&#9733;&#25945;&#23398;\&#9733;&#28216;&#25103;&#24320;&#21457;&#29289;&#29702;&#23398;\&#29289;&#29702;&#24341;&#25806;\&#20854;&#20182;\Newton&#24320;&#21457;&#30340;&#28216;&#25103;\pool\NGDpool.exe" TargetMode="External"/><Relationship Id="rId3" Type="http://schemas.openxmlformats.org/officeDocument/2006/relationships/hyperlink" Target="file:///E:\&#9733;&#25945;&#23398;\&#9733;&#28216;&#25103;&#24320;&#21457;&#29289;&#29702;&#23398;\&#29289;&#29702;&#24341;&#25806;\&#20854;&#20182;\Newton&#24320;&#21457;&#30340;&#28216;&#25103;\demo05\demo05.exe" TargetMode="External"/><Relationship Id="rId7" Type="http://schemas.openxmlformats.org/officeDocument/2006/relationships/hyperlink" Target="file:///E:\&#9733;&#25945;&#23398;\&#9733;&#28216;&#25103;&#24320;&#21457;&#29289;&#29702;&#23398;\&#29289;&#29702;&#24341;&#25806;\&#20854;&#20182;\Newton&#24320;&#21457;&#30340;&#28216;&#25103;\NGDdemo\GSdemo.exe" TargetMode="External"/><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hyperlink" Target="file:///E:\&#9733;&#25945;&#23398;\&#9733;&#28216;&#25103;&#24320;&#21457;&#29289;&#29702;&#23398;\&#29289;&#29702;&#24341;&#25806;\&#20854;&#20182;\Newton&#24320;&#21457;&#30340;&#28216;&#25103;\newtoncradle\newtoncradle\NewtonCradle.exe" TargetMode="External"/><Relationship Id="rId5" Type="http://schemas.openxmlformats.org/officeDocument/2006/relationships/hyperlink" Target="file:///E:\&#9733;&#25945;&#23398;\&#9733;&#28216;&#25103;&#24320;&#21457;&#29289;&#29702;&#23398;\&#29289;&#29702;&#24341;&#25806;\&#20854;&#20182;\Newton&#24320;&#21457;&#30340;&#28216;&#25103;\MerciorDemo\binary\MeciorTutorial.exe" TargetMode="External"/><Relationship Id="rId4" Type="http://schemas.openxmlformats.org/officeDocument/2006/relationships/hyperlink" Target="file:///E:\&#9733;&#25945;&#23398;\&#9733;&#28216;&#25103;&#24320;&#21457;&#29289;&#29702;&#23398;\&#29289;&#29702;&#24341;&#25806;\&#20854;&#20182;\Newton&#24320;&#21457;&#30340;&#28216;&#25103;\glNewtonCarDemo2\glNewtonCarDemo2.exe" TargetMode="External"/><Relationship Id="rId9" Type="http://schemas.openxmlformats.org/officeDocument/2006/relationships/hyperlink" Target="file:///E:\&#9733;&#25945;&#23398;\&#9733;&#28216;&#25103;&#24320;&#21457;&#29289;&#29702;&#23398;\&#29289;&#29702;&#24341;&#25806;\&#20854;&#20182;\Newton&#24320;&#21457;&#30340;&#28216;&#25103;\StoneTower\NGDtower.exe"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39.jpeg"/><Relationship Id="rId4" Type="http://schemas.openxmlformats.org/officeDocument/2006/relationships/image" Target="../media/image38.jpe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hyperlink" Target="&#21442;&#32771;&#36164;&#26009;/Havok&#28436;&#31034;/Havok%20&#30896;&#25758;%20&#25439;&#22351;&#28436;&#31034;.flv" TargetMode="External"/><Relationship Id="rId7" Type="http://schemas.openxmlformats.org/officeDocument/2006/relationships/hyperlink" Target="&#21442;&#32771;&#36164;&#26009;/Havok&#28436;&#31034;/&#28856;&#26725;%20&#65288;Havok%20&#30896;&#25758;&#32456;&#26497;DEMO&#65289;.flv"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hyperlink" Target="&#21442;&#32771;&#36164;&#26009;/Havok&#28436;&#31034;/Intel&#26071;&#19979;Havok&#29289;&#29702;&#24341;&#25806;%20&#20043;&#8220;&#21018;&#20307;&#30772;&#22351;&#8221;&#28436;&#31034;3.flv" TargetMode="External"/><Relationship Id="rId5" Type="http://schemas.openxmlformats.org/officeDocument/2006/relationships/hyperlink" Target="&#21442;&#32771;&#36164;&#26009;/Havok&#28436;&#31034;/Intel&#26071;&#19979;Havok&#29289;&#29702;&#24341;&#25806;%20&#20043;&#8220;&#24067;&#21305;&#27169;&#25311;&#8221;&#28436;&#31034;.flv" TargetMode="External"/><Relationship Id="rId4" Type="http://schemas.openxmlformats.org/officeDocument/2006/relationships/hyperlink" Target="&#21442;&#32771;&#36164;&#26009;/Havok&#28436;&#31034;/Intel&#26071;&#19979;Havok&#29289;&#29702;&#24341;&#25806;%20%20&#20043;&#8220;&#24067;&#21305;&#27169;&#25311;&#8221;&#28436;&#31034;.flv"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21442;&#32771;&#36164;&#26009;/Nvidia&#28436;&#31034;"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en.wikipedia.org/wiki/Physics_engine"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6" Type="http://schemas.openxmlformats.org/officeDocument/2006/relationships/hyperlink" Target="http://gamerboom.com/archives/30352" TargetMode="External"/><Relationship Id="rId5" Type="http://schemas.openxmlformats.org/officeDocument/2006/relationships/hyperlink" Target="http://game.zol.com.cn/28/280599.html" TargetMode="External"/><Relationship Id="rId4" Type="http://schemas.openxmlformats.org/officeDocument/2006/relationships/hyperlink" Target="http://www.linuxdevcenter.com/pub/a/linux/2001/11/01/physics.html?page=1"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2D&#29289;&#29702;&#24341;&#25806;/sketches.mov" TargetMode="External"/><Relationship Id="rId3" Type="http://schemas.openxmlformats.org/officeDocument/2006/relationships/hyperlink" Target="&#21442;&#32771;&#36164;&#26009;/Box2D/HelloWorld.swf" TargetMode="External"/><Relationship Id="rId7" Type="http://schemas.openxmlformats.org/officeDocument/2006/relationships/hyperlink" Target="../2D&#29289;&#29702;&#24341;&#25806;/smash.mov"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2D&#29289;&#29702;&#24341;&#25806;/pyramid.mov" TargetMode="External"/><Relationship Id="rId5" Type="http://schemas.openxmlformats.org/officeDocument/2006/relationships/hyperlink" Target="../2D&#29289;&#29702;&#24341;&#25806;/machine.mov" TargetMode="External"/><Relationship Id="rId4" Type="http://schemas.openxmlformats.org/officeDocument/2006/relationships/hyperlink" Target="&#21442;&#32771;&#36164;&#26009;/Box2D/PhysTest.sw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29289;&#29702;&#31867;&#28216;&#25103;"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geforce.com/hardware/technology/physx/video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a:t>概述</a:t>
            </a:r>
          </a:p>
        </p:txBody>
      </p:sp>
      <p:sp>
        <p:nvSpPr>
          <p:cNvPr id="5123" name="Rectangle 3"/>
          <p:cNvSpPr>
            <a:spLocks noGrp="1" noChangeArrowheads="1"/>
          </p:cNvSpPr>
          <p:nvPr>
            <p:ph type="subTitle" idx="1"/>
          </p:nvPr>
        </p:nvSpPr>
        <p:spPr>
          <a:xfrm>
            <a:off x="1371600" y="3276600"/>
            <a:ext cx="6705600" cy="3276600"/>
          </a:xfrm>
        </p:spPr>
        <p:txBody>
          <a:bodyPr/>
          <a:lstStyle/>
          <a:p>
            <a:r>
              <a:rPr lang="zh-CN" altLang="en-US" dirty="0"/>
              <a:t>中国传媒大学 动画学院</a:t>
            </a:r>
          </a:p>
          <a:p>
            <a:r>
              <a:rPr lang="zh-CN" altLang="en-US" dirty="0"/>
              <a:t>韩红雷</a:t>
            </a:r>
          </a:p>
          <a:p>
            <a:r>
              <a:rPr lang="zh-CN" altLang="en-US" dirty="0"/>
              <a:t>电话</a:t>
            </a:r>
            <a:r>
              <a:rPr lang="en-US" altLang="zh-CN" dirty="0"/>
              <a:t>:13691414966</a:t>
            </a:r>
            <a:r>
              <a:rPr lang="zh-CN" altLang="en-US" dirty="0"/>
              <a:t>；</a:t>
            </a:r>
            <a:r>
              <a:rPr lang="en-US" altLang="zh-CN" dirty="0"/>
              <a:t>65783415</a:t>
            </a:r>
          </a:p>
          <a:p>
            <a:r>
              <a:rPr lang="en-US" altLang="zh-CN" dirty="0"/>
              <a:t>Email: hanhonglei@cuc.edu.cn</a:t>
            </a:r>
          </a:p>
          <a:p>
            <a:r>
              <a:rPr lang="en-US" altLang="zh-CN" dirty="0"/>
              <a:t>hanhongleipp@gmail.com</a:t>
            </a:r>
            <a:r>
              <a:rPr lang="zh-CN" altLang="en-US" dirty="0"/>
              <a:t>（备用</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t>物理在游戏中的重要性</a:t>
            </a:r>
          </a:p>
        </p:txBody>
      </p:sp>
      <p:sp>
        <p:nvSpPr>
          <p:cNvPr id="13315" name="Rectangle 3"/>
          <p:cNvSpPr>
            <a:spLocks noGrp="1" noChangeArrowheads="1"/>
          </p:cNvSpPr>
          <p:nvPr>
            <p:ph type="body" idx="1"/>
          </p:nvPr>
        </p:nvSpPr>
        <p:spPr/>
        <p:txBody>
          <a:bodyPr/>
          <a:lstStyle/>
          <a:p>
            <a:r>
              <a:rPr lang="zh-CN" altLang="en-US"/>
              <a:t>对于物理仿真来说，有两种类型</a:t>
            </a:r>
          </a:p>
          <a:p>
            <a:pPr lvl="1"/>
            <a:r>
              <a:rPr lang="zh-CN" altLang="en-US"/>
              <a:t>实时（</a:t>
            </a:r>
            <a:r>
              <a:rPr lang="en-US" altLang="zh-CN"/>
              <a:t>real-time </a:t>
            </a:r>
            <a:r>
              <a:rPr lang="zh-CN" altLang="en-US"/>
              <a:t>）</a:t>
            </a:r>
          </a:p>
          <a:p>
            <a:pPr lvl="1"/>
            <a:r>
              <a:rPr lang="zh-CN" altLang="en-US"/>
              <a:t>高精度（</a:t>
            </a:r>
            <a:r>
              <a:rPr lang="en-US" altLang="zh-CN"/>
              <a:t>high precision</a:t>
            </a:r>
            <a:r>
              <a:rPr lang="zh-CN" altLang="en-US"/>
              <a:t>）</a:t>
            </a:r>
          </a:p>
          <a:p>
            <a:r>
              <a:rPr lang="zh-CN" altLang="en-US"/>
              <a:t>对于游戏应用来说</a:t>
            </a:r>
          </a:p>
          <a:p>
            <a:pPr lvl="1"/>
            <a:r>
              <a:rPr lang="zh-CN" altLang="en-US"/>
              <a:t>实时性更为重要</a:t>
            </a:r>
          </a:p>
          <a:p>
            <a:pPr lvl="1"/>
            <a:r>
              <a:rPr lang="zh-CN" altLang="en-US"/>
              <a:t>但现代游戏在注重实时性的同时努力提高仿真精确性</a:t>
            </a:r>
          </a:p>
          <a:p>
            <a:endParaRPr lang="zh-CN" altLang="en-US"/>
          </a:p>
          <a:p>
            <a:r>
              <a:rPr lang="zh-CN" altLang="en-US"/>
              <a:t>由于游戏对于物理的追求越来越多，导致硬件竞争也在加剧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endParaRPr lang="zh-CN" altLang="zh-CN"/>
          </a:p>
        </p:txBody>
      </p:sp>
      <p:pic>
        <p:nvPicPr>
          <p:cNvPr id="24580" name="Picture 4"/>
          <p:cNvPicPr>
            <a:picLocks noChangeAspect="1" noChangeArrowheads="1"/>
          </p:cNvPicPr>
          <p:nvPr/>
        </p:nvPicPr>
        <p:blipFill>
          <a:blip r:embed="rId3" cstate="print"/>
          <a:srcRect/>
          <a:stretch>
            <a:fillRect/>
          </a:stretch>
        </p:blipFill>
        <p:spPr bwMode="auto">
          <a:xfrm>
            <a:off x="457200" y="457200"/>
            <a:ext cx="3429000" cy="3429000"/>
          </a:xfrm>
          <a:prstGeom prst="rect">
            <a:avLst/>
          </a:prstGeom>
          <a:noFill/>
          <a:ln w="9525" algn="ctr">
            <a:noFill/>
            <a:miter lim="800000"/>
            <a:headEnd/>
            <a:tailEnd/>
          </a:ln>
          <a:effectLst/>
        </p:spPr>
      </p:pic>
      <p:pic>
        <p:nvPicPr>
          <p:cNvPr id="24581" name="Picture 5"/>
          <p:cNvPicPr>
            <a:picLocks noChangeAspect="1" noChangeArrowheads="1"/>
          </p:cNvPicPr>
          <p:nvPr/>
        </p:nvPicPr>
        <p:blipFill>
          <a:blip r:embed="rId4" cstate="print"/>
          <a:srcRect/>
          <a:stretch>
            <a:fillRect/>
          </a:stretch>
        </p:blipFill>
        <p:spPr bwMode="auto">
          <a:xfrm>
            <a:off x="5334000" y="457200"/>
            <a:ext cx="3333750" cy="3409950"/>
          </a:xfrm>
          <a:prstGeom prst="rect">
            <a:avLst/>
          </a:prstGeom>
          <a:noFill/>
          <a:ln w="9525" algn="ctr">
            <a:noFill/>
            <a:miter lim="800000"/>
            <a:headEnd/>
            <a:tailEnd/>
          </a:ln>
          <a:effectLst/>
        </p:spPr>
      </p:pic>
      <p:pic>
        <p:nvPicPr>
          <p:cNvPr id="24582" name="Picture 6"/>
          <p:cNvPicPr>
            <a:picLocks noChangeAspect="1" noChangeArrowheads="1"/>
          </p:cNvPicPr>
          <p:nvPr/>
        </p:nvPicPr>
        <p:blipFill>
          <a:blip r:embed="rId5" cstate="print"/>
          <a:srcRect/>
          <a:stretch>
            <a:fillRect/>
          </a:stretch>
        </p:blipFill>
        <p:spPr bwMode="auto">
          <a:xfrm>
            <a:off x="2171700" y="4419600"/>
            <a:ext cx="4762500" cy="1876425"/>
          </a:xfrm>
          <a:prstGeom prst="rect">
            <a:avLst/>
          </a:prstGeom>
          <a:noFill/>
          <a:ln w="9525" algn="ctr">
            <a:noFill/>
            <a:miter lim="800000"/>
            <a:headEnd/>
            <a:tailEnd/>
          </a:ln>
          <a:effectLst/>
        </p:spPr>
      </p:pic>
      <p:sp>
        <p:nvSpPr>
          <p:cNvPr id="24583" name="AutoShape 7"/>
          <p:cNvSpPr>
            <a:spLocks noChangeArrowheads="1"/>
          </p:cNvSpPr>
          <p:nvPr/>
        </p:nvSpPr>
        <p:spPr bwMode="auto">
          <a:xfrm rot="10800000">
            <a:off x="3810000" y="2819400"/>
            <a:ext cx="1447800" cy="12192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accent1"/>
          </a:solidFill>
          <a:ln w="9525" algn="ctr">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t>物理仿真的方式（</a:t>
            </a:r>
            <a:r>
              <a:rPr lang="en-US" altLang="zh-CN" sz="3200"/>
              <a:t>1/2</a:t>
            </a:r>
            <a:r>
              <a:rPr lang="zh-CN" altLang="en-US" sz="3200"/>
              <a:t>）</a:t>
            </a:r>
          </a:p>
        </p:txBody>
      </p:sp>
      <p:sp>
        <p:nvSpPr>
          <p:cNvPr id="16387" name="Rectangle 3"/>
          <p:cNvSpPr>
            <a:spLocks noGrp="1" noChangeArrowheads="1"/>
          </p:cNvSpPr>
          <p:nvPr>
            <p:ph type="body" idx="1"/>
          </p:nvPr>
        </p:nvSpPr>
        <p:spPr/>
        <p:txBody>
          <a:bodyPr/>
          <a:lstStyle/>
          <a:p>
            <a:pPr lvl="1"/>
            <a:r>
              <a:rPr lang="en-US" altLang="zh-CN"/>
              <a:t>CPU</a:t>
            </a:r>
          </a:p>
          <a:p>
            <a:pPr lvl="2"/>
            <a:r>
              <a:rPr lang="zh-CN" altLang="en-US"/>
              <a:t>所有运算交由</a:t>
            </a:r>
            <a:r>
              <a:rPr lang="en-US" altLang="zh-CN"/>
              <a:t>CPU</a:t>
            </a:r>
            <a:r>
              <a:rPr lang="zh-CN" altLang="en-US"/>
              <a:t>完成包括物理运算</a:t>
            </a:r>
          </a:p>
          <a:p>
            <a:pPr lvl="1"/>
            <a:r>
              <a:rPr lang="en-US" altLang="zh-CN"/>
              <a:t>Physics Processing Unit (PPU) </a:t>
            </a:r>
          </a:p>
          <a:p>
            <a:pPr lvl="2"/>
            <a:r>
              <a:rPr lang="en-US" altLang="zh-CN"/>
              <a:t>2006</a:t>
            </a:r>
            <a:r>
              <a:rPr lang="zh-CN" altLang="en-US"/>
              <a:t>年</a:t>
            </a:r>
            <a:r>
              <a:rPr lang="en-US" altLang="zh-CN"/>
              <a:t>2</a:t>
            </a:r>
            <a:r>
              <a:rPr lang="zh-CN" altLang="en-US"/>
              <a:t>月，</a:t>
            </a:r>
            <a:r>
              <a:rPr lang="en-US" altLang="zh-CN"/>
              <a:t>Ageia</a:t>
            </a:r>
            <a:r>
              <a:rPr lang="zh-CN" altLang="en-US"/>
              <a:t>发布了第一款专门用于物理运算的卡</a:t>
            </a:r>
          </a:p>
          <a:p>
            <a:pPr lvl="2"/>
            <a:r>
              <a:rPr lang="zh-CN" altLang="en-US"/>
              <a:t>类似</a:t>
            </a:r>
            <a:r>
              <a:rPr lang="en-US" altLang="zh-CN"/>
              <a:t>GPU</a:t>
            </a:r>
            <a:r>
              <a:rPr lang="zh-CN" altLang="en-US"/>
              <a:t>功能，将物理运算分担过来</a:t>
            </a:r>
          </a:p>
          <a:p>
            <a:pPr lvl="2"/>
            <a:r>
              <a:rPr lang="zh-CN" altLang="en-US"/>
              <a:t>乔治亚洲大学早先也在研究限于二维的</a:t>
            </a:r>
            <a:r>
              <a:rPr lang="en-US" altLang="zh-CN"/>
              <a:t>PPU</a:t>
            </a:r>
            <a:r>
              <a:rPr lang="zh-CN" altLang="en-US"/>
              <a:t>，名为</a:t>
            </a:r>
            <a:r>
              <a:rPr lang="en-US" altLang="zh-CN"/>
              <a:t>SPARTA (simulation of physics on a real-time architecture) </a:t>
            </a:r>
          </a:p>
          <a:p>
            <a:pPr lvl="2"/>
            <a:r>
              <a:rPr lang="zh-CN" altLang="en-US">
                <a:solidFill>
                  <a:srgbClr val="FF3300"/>
                </a:solidFill>
              </a:rPr>
              <a:t>已经成为历史</a:t>
            </a:r>
          </a:p>
          <a:p>
            <a:endParaRPr lang="en-US" altLang="zh-CN">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7"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a:t>物理仿真的方式（</a:t>
            </a:r>
            <a:r>
              <a:rPr lang="en-US" altLang="zh-CN" sz="3200"/>
              <a:t>2/2</a:t>
            </a:r>
            <a:r>
              <a:rPr lang="zh-CN" altLang="en-US" sz="3200"/>
              <a:t>）</a:t>
            </a:r>
          </a:p>
        </p:txBody>
      </p:sp>
      <p:sp>
        <p:nvSpPr>
          <p:cNvPr id="28675" name="Rectangle 3"/>
          <p:cNvSpPr>
            <a:spLocks noGrp="1" noChangeArrowheads="1"/>
          </p:cNvSpPr>
          <p:nvPr>
            <p:ph type="body" idx="1"/>
          </p:nvPr>
        </p:nvSpPr>
        <p:spPr/>
        <p:txBody>
          <a:bodyPr/>
          <a:lstStyle/>
          <a:p>
            <a:pPr lvl="1"/>
            <a:r>
              <a:rPr lang="en-US" altLang="zh-CN"/>
              <a:t>General Purpose processing on Graphics Processing Unit (GPGPU) </a:t>
            </a:r>
          </a:p>
          <a:p>
            <a:pPr lvl="2"/>
            <a:r>
              <a:rPr lang="en-US" altLang="zh-CN"/>
              <a:t>ATI</a:t>
            </a:r>
            <a:r>
              <a:rPr lang="zh-CN" altLang="en-US"/>
              <a:t>和</a:t>
            </a:r>
            <a:r>
              <a:rPr lang="en-US" altLang="zh-CN"/>
              <a:t>NVIDIA</a:t>
            </a:r>
            <a:r>
              <a:rPr lang="zh-CN" altLang="en-US"/>
              <a:t>的部分显卡提供了对刚体动力学的支持</a:t>
            </a:r>
          </a:p>
          <a:p>
            <a:pPr lvl="3"/>
            <a:r>
              <a:rPr lang="en-US" altLang="zh-CN"/>
              <a:t>ATI</a:t>
            </a:r>
            <a:r>
              <a:rPr lang="zh-CN" altLang="en-US"/>
              <a:t>宣称其</a:t>
            </a:r>
            <a:r>
              <a:rPr lang="en-US" altLang="zh-CN"/>
              <a:t>X1900 XT</a:t>
            </a:r>
            <a:r>
              <a:rPr lang="zh-CN" altLang="en-US"/>
              <a:t>卡比</a:t>
            </a:r>
            <a:r>
              <a:rPr lang="en-US" altLang="zh-CN"/>
              <a:t>Ageia PhysX</a:t>
            </a:r>
            <a:r>
              <a:rPr lang="zh-CN" altLang="en-US"/>
              <a:t>卡快</a:t>
            </a:r>
            <a:r>
              <a:rPr lang="en-US" altLang="zh-CN"/>
              <a:t>9</a:t>
            </a:r>
            <a:r>
              <a:rPr lang="zh-CN" altLang="en-US"/>
              <a:t>倍</a:t>
            </a:r>
          </a:p>
          <a:p>
            <a:pPr lvl="3"/>
            <a:r>
              <a:rPr lang="en-US" altLang="zh-CN"/>
              <a:t>NVIDIA‘s GeForce 8 </a:t>
            </a:r>
            <a:r>
              <a:rPr lang="zh-CN" altLang="en-US"/>
              <a:t>系列支持新的基于</a:t>
            </a:r>
            <a:r>
              <a:rPr lang="en-US" altLang="zh-CN"/>
              <a:t>GPU</a:t>
            </a:r>
            <a:r>
              <a:rPr lang="zh-CN" altLang="en-US"/>
              <a:t>的牛顿物理加速技术，叫做 </a:t>
            </a:r>
            <a:r>
              <a:rPr lang="en-US" altLang="zh-CN"/>
              <a:t>Quantum Effects</a:t>
            </a:r>
          </a:p>
          <a:p>
            <a:pPr lvl="3"/>
            <a:r>
              <a:rPr lang="zh-CN" altLang="en-US"/>
              <a:t>双方都提供了相应的</a:t>
            </a:r>
            <a:r>
              <a:rPr lang="en-US" altLang="zh-CN"/>
              <a:t>SDK</a:t>
            </a:r>
            <a:r>
              <a:rPr lang="zh-CN" altLang="en-US"/>
              <a:t>来让开发者方便地为游戏增加物理运算</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lstStyle/>
          <a:p>
            <a:r>
              <a:rPr lang="zh-CN" altLang="en-US"/>
              <a:t>接下来介绍各个硬件的特点</a:t>
            </a:r>
          </a:p>
        </p:txBody>
      </p:sp>
      <p:sp>
        <p:nvSpPr>
          <p:cNvPr id="87045" name="Rectangle 5"/>
          <p:cNvSpPr>
            <a:spLocks noGrp="1" noChangeArrowheads="1"/>
          </p:cNvSpPr>
          <p:nvPr>
            <p:ph type="subTitle"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3200"/>
              <a:t>Ageia</a:t>
            </a:r>
            <a:r>
              <a:rPr lang="zh-CN" altLang="en-US" sz="3200"/>
              <a:t>物理卡</a:t>
            </a:r>
          </a:p>
        </p:txBody>
      </p:sp>
      <p:sp>
        <p:nvSpPr>
          <p:cNvPr id="31747" name="Rectangle 3"/>
          <p:cNvSpPr>
            <a:spLocks noGrp="1" noChangeArrowheads="1"/>
          </p:cNvSpPr>
          <p:nvPr>
            <p:ph type="body" idx="1"/>
          </p:nvPr>
        </p:nvSpPr>
        <p:spPr/>
        <p:txBody>
          <a:bodyPr/>
          <a:lstStyle/>
          <a:p>
            <a:r>
              <a:rPr lang="en-US" altLang="zh-CN"/>
              <a:t>Ageia </a:t>
            </a:r>
            <a:r>
              <a:rPr lang="zh-CN" altLang="en-US"/>
              <a:t>在收购了物理引擎设计商</a:t>
            </a:r>
            <a:r>
              <a:rPr lang="en-US" altLang="zh-CN"/>
              <a:t>Novodex</a:t>
            </a:r>
            <a:r>
              <a:rPr lang="zh-CN" altLang="en-US"/>
              <a:t>后，将其改名为</a:t>
            </a:r>
            <a:r>
              <a:rPr lang="en-US" altLang="zh-CN"/>
              <a:t>PhysX</a:t>
            </a:r>
            <a:r>
              <a:rPr lang="zh-CN" altLang="en-US"/>
              <a:t>（</a:t>
            </a:r>
            <a:r>
              <a:rPr lang="en-US" altLang="zh-CN"/>
              <a:t>pronounced physics</a:t>
            </a:r>
            <a:r>
              <a:rPr lang="zh-CN" altLang="en-US"/>
              <a:t>）</a:t>
            </a:r>
          </a:p>
          <a:p>
            <a:endParaRPr lang="zh-CN" altLang="en-US"/>
          </a:p>
          <a:p>
            <a:r>
              <a:rPr lang="zh-CN" altLang="en-US"/>
              <a:t>之后，</a:t>
            </a:r>
            <a:r>
              <a:rPr lang="en-US" altLang="zh-CN"/>
              <a:t>Ageia</a:t>
            </a:r>
            <a:r>
              <a:rPr lang="zh-CN" altLang="en-US"/>
              <a:t>推出了革命性的</a:t>
            </a:r>
            <a:r>
              <a:rPr lang="en-US" altLang="zh-CN"/>
              <a:t>PhysX</a:t>
            </a:r>
            <a:r>
              <a:rPr lang="zh-CN" altLang="en-US"/>
              <a:t>物理卡并制订了长远的计划来同时发展软件的</a:t>
            </a:r>
            <a:r>
              <a:rPr lang="en-US" altLang="zh-CN"/>
              <a:t>PhysX</a:t>
            </a:r>
            <a:r>
              <a:rPr lang="zh-CN" altLang="en-US"/>
              <a:t>物理引擎和硬件的</a:t>
            </a:r>
            <a:r>
              <a:rPr lang="en-US" altLang="zh-CN"/>
              <a:t>PhysX</a:t>
            </a:r>
            <a:r>
              <a:rPr lang="zh-CN" altLang="en-US"/>
              <a:t>物理卡</a:t>
            </a:r>
          </a:p>
        </p:txBody>
      </p:sp>
      <p:pic>
        <p:nvPicPr>
          <p:cNvPr id="31748" name="Picture 4"/>
          <p:cNvPicPr>
            <a:picLocks noChangeAspect="1" noChangeArrowheads="1"/>
          </p:cNvPicPr>
          <p:nvPr/>
        </p:nvPicPr>
        <p:blipFill>
          <a:blip r:embed="rId3" cstate="print"/>
          <a:srcRect/>
          <a:stretch>
            <a:fillRect/>
          </a:stretch>
        </p:blipFill>
        <p:spPr bwMode="auto">
          <a:xfrm>
            <a:off x="2209800" y="4905375"/>
            <a:ext cx="4762500" cy="187642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z="3200"/>
              <a:t>Ageia</a:t>
            </a:r>
            <a:r>
              <a:rPr lang="zh-CN" altLang="en-US" sz="3200"/>
              <a:t>物理卡</a:t>
            </a:r>
          </a:p>
        </p:txBody>
      </p:sp>
      <p:sp>
        <p:nvSpPr>
          <p:cNvPr id="89091" name="Rectangle 3"/>
          <p:cNvSpPr>
            <a:spLocks noGrp="1" noChangeArrowheads="1"/>
          </p:cNvSpPr>
          <p:nvPr>
            <p:ph type="body" idx="1"/>
          </p:nvPr>
        </p:nvSpPr>
        <p:spPr/>
        <p:txBody>
          <a:bodyPr/>
          <a:lstStyle/>
          <a:p>
            <a:endParaRPr lang="en-US" altLang="zh-CN"/>
          </a:p>
          <a:p>
            <a:r>
              <a:rPr lang="zh-CN" altLang="en-US"/>
              <a:t>软件的</a:t>
            </a:r>
            <a:r>
              <a:rPr lang="en-US" altLang="zh-CN"/>
              <a:t>PhysX</a:t>
            </a:r>
            <a:r>
              <a:rPr lang="zh-CN" altLang="en-US"/>
              <a:t>物理引擎在</a:t>
            </a:r>
            <a:r>
              <a:rPr lang="en-US" altLang="zh-CN"/>
              <a:t>PC</a:t>
            </a:r>
            <a:r>
              <a:rPr lang="zh-CN" altLang="en-US"/>
              <a:t>、</a:t>
            </a:r>
            <a:r>
              <a:rPr lang="en-US" altLang="zh-CN"/>
              <a:t>PS3</a:t>
            </a:r>
            <a:r>
              <a:rPr lang="zh-CN" altLang="en-US"/>
              <a:t>和 </a:t>
            </a:r>
            <a:r>
              <a:rPr lang="en-US" altLang="zh-CN"/>
              <a:t>XBOX360</a:t>
            </a:r>
            <a:r>
              <a:rPr lang="zh-CN" altLang="en-US"/>
              <a:t>上都有广泛运用，例如半条命</a:t>
            </a:r>
            <a:r>
              <a:rPr lang="en-US" altLang="zh-CN"/>
              <a:t>2</a:t>
            </a:r>
            <a:r>
              <a:rPr lang="zh-CN" altLang="en-US"/>
              <a:t>中运用的</a:t>
            </a:r>
            <a:r>
              <a:rPr lang="en-US" altLang="zh-CN"/>
              <a:t>rag dolls</a:t>
            </a:r>
            <a:r>
              <a:rPr lang="zh-CN" altLang="en-US"/>
              <a:t>（布娃娃）物理引擎等</a:t>
            </a:r>
          </a:p>
          <a:p>
            <a:endParaRPr lang="en-US" altLang="zh-CN"/>
          </a:p>
        </p:txBody>
      </p:sp>
      <p:pic>
        <p:nvPicPr>
          <p:cNvPr id="89092" name="Picture 4"/>
          <p:cNvPicPr>
            <a:picLocks noChangeAspect="1" noChangeArrowheads="1"/>
          </p:cNvPicPr>
          <p:nvPr/>
        </p:nvPicPr>
        <p:blipFill>
          <a:blip r:embed="rId3" cstate="print"/>
          <a:srcRect/>
          <a:stretch>
            <a:fillRect/>
          </a:stretch>
        </p:blipFill>
        <p:spPr bwMode="auto">
          <a:xfrm>
            <a:off x="2771775" y="4059238"/>
            <a:ext cx="3400425" cy="512762"/>
          </a:xfrm>
          <a:prstGeom prst="rect">
            <a:avLst/>
          </a:prstGeom>
          <a:noFill/>
          <a:ln w="9525" algn="ctr">
            <a:noFill/>
            <a:miter lim="800000"/>
            <a:headEnd/>
            <a:tailEnd/>
          </a:ln>
          <a:effectLst/>
        </p:spPr>
      </p:pic>
      <p:pic>
        <p:nvPicPr>
          <p:cNvPr id="89093" name="Picture 5"/>
          <p:cNvPicPr>
            <a:picLocks noChangeAspect="1" noChangeArrowheads="1"/>
          </p:cNvPicPr>
          <p:nvPr/>
        </p:nvPicPr>
        <p:blipFill>
          <a:blip r:embed="rId4" cstate="print"/>
          <a:srcRect t="30769" b="38461"/>
          <a:stretch>
            <a:fillRect/>
          </a:stretch>
        </p:blipFill>
        <p:spPr bwMode="auto">
          <a:xfrm>
            <a:off x="990600" y="5272088"/>
            <a:ext cx="3048000" cy="609600"/>
          </a:xfrm>
          <a:prstGeom prst="rect">
            <a:avLst/>
          </a:prstGeom>
          <a:noFill/>
          <a:ln w="9525" algn="ctr">
            <a:noFill/>
            <a:miter lim="800000"/>
            <a:headEnd/>
            <a:tailEnd/>
          </a:ln>
          <a:effectLst/>
        </p:spPr>
      </p:pic>
      <p:pic>
        <p:nvPicPr>
          <p:cNvPr id="89095" name="Picture 7"/>
          <p:cNvPicPr>
            <a:picLocks noChangeAspect="1" noChangeArrowheads="1"/>
          </p:cNvPicPr>
          <p:nvPr/>
        </p:nvPicPr>
        <p:blipFill>
          <a:blip r:embed="rId5" cstate="print"/>
          <a:srcRect t="7468" b="7468"/>
          <a:stretch>
            <a:fillRect/>
          </a:stretch>
        </p:blipFill>
        <p:spPr bwMode="auto">
          <a:xfrm>
            <a:off x="5715000" y="4967288"/>
            <a:ext cx="2095500" cy="1204912"/>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Ageia</a:t>
            </a:r>
            <a:r>
              <a:rPr lang="zh-CN" altLang="en-US"/>
              <a:t>物理卡</a:t>
            </a:r>
          </a:p>
        </p:txBody>
      </p:sp>
      <p:sp>
        <p:nvSpPr>
          <p:cNvPr id="32771" name="Rectangle 3"/>
          <p:cNvSpPr>
            <a:spLocks noGrp="1" noChangeArrowheads="1"/>
          </p:cNvSpPr>
          <p:nvPr>
            <p:ph type="body" idx="1"/>
          </p:nvPr>
        </p:nvSpPr>
        <p:spPr/>
        <p:txBody>
          <a:bodyPr/>
          <a:lstStyle/>
          <a:p>
            <a:pPr>
              <a:lnSpc>
                <a:spcPct val="80000"/>
              </a:lnSpc>
            </a:pPr>
            <a:r>
              <a:rPr lang="zh-CN" altLang="en-US" sz="2400"/>
              <a:t>硬件的</a:t>
            </a:r>
            <a:r>
              <a:rPr lang="en-US" altLang="zh-CN" sz="2400"/>
              <a:t>PhysX</a:t>
            </a:r>
            <a:r>
              <a:rPr lang="zh-CN" altLang="en-US" sz="2400"/>
              <a:t>物理卡则是</a:t>
            </a:r>
            <a:r>
              <a:rPr lang="en-US" altLang="zh-CN" sz="2400"/>
              <a:t>IT</a:t>
            </a:r>
            <a:r>
              <a:rPr lang="zh-CN" altLang="en-US" sz="2400"/>
              <a:t>业界的一项革命，独立的物理卡要比</a:t>
            </a:r>
            <a:r>
              <a:rPr lang="en-US" altLang="zh-CN" sz="2400"/>
              <a:t>CPU</a:t>
            </a:r>
            <a:r>
              <a:rPr lang="zh-CN" altLang="en-US" sz="2400"/>
              <a:t>和</a:t>
            </a:r>
            <a:r>
              <a:rPr lang="en-US" altLang="zh-CN" sz="2400"/>
              <a:t>GPU</a:t>
            </a:r>
            <a:r>
              <a:rPr lang="zh-CN" altLang="en-US" sz="2400"/>
              <a:t>模拟物理运算更快更专业</a:t>
            </a:r>
          </a:p>
          <a:p>
            <a:pPr>
              <a:lnSpc>
                <a:spcPct val="80000"/>
              </a:lnSpc>
            </a:pPr>
            <a:r>
              <a:rPr lang="en-US" altLang="zh-CN" sz="2400"/>
              <a:t>Ageia</a:t>
            </a:r>
            <a:r>
              <a:rPr lang="zh-CN" altLang="en-US" sz="2400"/>
              <a:t>演示的</a:t>
            </a:r>
            <a:r>
              <a:rPr lang="en-US" altLang="zh-CN" sz="2400"/>
              <a:t>PhysX</a:t>
            </a:r>
            <a:r>
              <a:rPr lang="zh-CN" altLang="en-US" sz="2400"/>
              <a:t>物理游戏中有数百个目标你可以把它们移动、毁灭，每一个物体的位置、外型并不是事先设计好，而是实时运算出来的。同时计算数千个物体的活动轨迹和破碎画面，过去是</a:t>
            </a:r>
            <a:r>
              <a:rPr lang="en-US" altLang="zh-CN" sz="2400"/>
              <a:t>CPU</a:t>
            </a:r>
            <a:r>
              <a:rPr lang="zh-CN" altLang="en-US" sz="2400"/>
              <a:t>和显卡所无法负担的</a:t>
            </a:r>
          </a:p>
          <a:p>
            <a:pPr>
              <a:lnSpc>
                <a:spcPct val="80000"/>
              </a:lnSpc>
            </a:pPr>
            <a:r>
              <a:rPr lang="en-US" altLang="zh-CN" sz="2400"/>
              <a:t>Ageia</a:t>
            </a:r>
            <a:r>
              <a:rPr lang="zh-CN" altLang="en-US" sz="2400"/>
              <a:t>当时使用了对比测试系统，其中一套系统搭载</a:t>
            </a:r>
            <a:r>
              <a:rPr lang="en-US" altLang="zh-CN" sz="2400"/>
              <a:t>Geforce 7800GTX SLi</a:t>
            </a:r>
            <a:r>
              <a:rPr lang="zh-CN" altLang="en-US" sz="2400"/>
              <a:t>和</a:t>
            </a:r>
            <a:r>
              <a:rPr lang="en-US" altLang="zh-CN" sz="2400"/>
              <a:t>PhysX</a:t>
            </a:r>
            <a:r>
              <a:rPr lang="zh-CN" altLang="en-US" sz="2400"/>
              <a:t>物理卡，另外一套系统搭载</a:t>
            </a:r>
            <a:r>
              <a:rPr lang="en-US" altLang="zh-CN" sz="2400"/>
              <a:t>7800GTX SLi</a:t>
            </a:r>
            <a:r>
              <a:rPr lang="zh-CN" altLang="en-US" sz="2400"/>
              <a:t>，没有</a:t>
            </a:r>
            <a:r>
              <a:rPr lang="en-US" altLang="zh-CN" sz="2400"/>
              <a:t>PhysX</a:t>
            </a:r>
            <a:r>
              <a:rPr lang="zh-CN" altLang="en-US" sz="2400"/>
              <a:t>物理卡，其它配置都相同。有</a:t>
            </a:r>
            <a:r>
              <a:rPr lang="en-US" altLang="zh-CN" sz="2400"/>
              <a:t>PhysX</a:t>
            </a:r>
            <a:r>
              <a:rPr lang="zh-CN" altLang="en-US" sz="2400"/>
              <a:t>物理卡的系统以每秒</a:t>
            </a:r>
            <a:r>
              <a:rPr lang="en-US" altLang="zh-CN" sz="2400"/>
              <a:t>30</a:t>
            </a:r>
            <a:r>
              <a:rPr lang="zh-CN" altLang="en-US" sz="2400"/>
              <a:t>多帧的速度运行</a:t>
            </a:r>
            <a:r>
              <a:rPr lang="en-US" altLang="zh-CN" sz="2400"/>
              <a:t>demo</a:t>
            </a:r>
            <a:r>
              <a:rPr lang="zh-CN" altLang="en-US" sz="2400"/>
              <a:t>，而没有</a:t>
            </a:r>
            <a:r>
              <a:rPr lang="en-US" altLang="zh-CN" sz="2400"/>
              <a:t>PhysX</a:t>
            </a:r>
            <a:r>
              <a:rPr lang="zh-CN" altLang="en-US" sz="2400"/>
              <a:t>的系统运行速度只有每秒</a:t>
            </a:r>
            <a:r>
              <a:rPr lang="en-US" altLang="zh-CN" sz="2400"/>
              <a:t>6 </a:t>
            </a:r>
            <a:r>
              <a:rPr lang="zh-CN" altLang="en-US" sz="2400"/>
              <a:t>帧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Ageia</a:t>
            </a:r>
            <a:r>
              <a:rPr lang="zh-CN" altLang="en-US"/>
              <a:t>物理卡</a:t>
            </a:r>
          </a:p>
        </p:txBody>
      </p:sp>
      <p:sp>
        <p:nvSpPr>
          <p:cNvPr id="30723" name="Rectangle 3"/>
          <p:cNvSpPr>
            <a:spLocks noGrp="1" noChangeArrowheads="1"/>
          </p:cNvSpPr>
          <p:nvPr>
            <p:ph type="body" idx="1"/>
          </p:nvPr>
        </p:nvSpPr>
        <p:spPr/>
        <p:txBody>
          <a:bodyPr/>
          <a:lstStyle/>
          <a:p>
            <a:r>
              <a:rPr lang="en-US" altLang="zh-CN"/>
              <a:t>Ageia</a:t>
            </a:r>
            <a:r>
              <a:rPr lang="zh-CN" altLang="en-US"/>
              <a:t>表示只要游戏开发商支持</a:t>
            </a:r>
            <a:r>
              <a:rPr lang="en-US" altLang="zh-CN"/>
              <a:t>PhysX</a:t>
            </a:r>
            <a:r>
              <a:rPr lang="zh-CN" altLang="en-US"/>
              <a:t>物理卡，就可以免费使用</a:t>
            </a:r>
            <a:r>
              <a:rPr lang="en-US" altLang="zh-CN"/>
              <a:t>PhysX</a:t>
            </a:r>
            <a:r>
              <a:rPr lang="zh-CN" altLang="en-US"/>
              <a:t>物理引擎和其它相关的技术支持</a:t>
            </a:r>
          </a:p>
          <a:p>
            <a:r>
              <a:rPr lang="zh-CN" altLang="en-US"/>
              <a:t>这吸引了许多一线游戏包括幽灵行动</a:t>
            </a:r>
            <a:r>
              <a:rPr lang="en-US" altLang="zh-CN"/>
              <a:t>3</a:t>
            </a:r>
            <a:r>
              <a:rPr lang="zh-CN" altLang="en-US"/>
              <a:t>、 </a:t>
            </a:r>
            <a:r>
              <a:rPr lang="en-US" altLang="zh-CN"/>
              <a:t>X</a:t>
            </a:r>
            <a:r>
              <a:rPr lang="zh-CN" altLang="en-US"/>
              <a:t>战警</a:t>
            </a:r>
            <a:r>
              <a:rPr lang="en-US" altLang="zh-CN"/>
              <a:t>2-</a:t>
            </a:r>
            <a:r>
              <a:rPr lang="zh-CN" altLang="en-US"/>
              <a:t>天启降临、</a:t>
            </a:r>
            <a:r>
              <a:rPr lang="en-US" altLang="zh-CN"/>
              <a:t>City of Villians</a:t>
            </a:r>
            <a:r>
              <a:rPr lang="zh-CN" altLang="en-US"/>
              <a:t>等的开发商</a:t>
            </a:r>
          </a:p>
          <a:p>
            <a:r>
              <a:rPr lang="zh-CN" altLang="en-US"/>
              <a:t>虚幻</a:t>
            </a:r>
            <a:r>
              <a:rPr lang="en-US" altLang="zh-CN"/>
              <a:t>3</a:t>
            </a:r>
            <a:r>
              <a:rPr lang="zh-CN" altLang="en-US"/>
              <a:t>也将支持</a:t>
            </a:r>
            <a:r>
              <a:rPr lang="en-US" altLang="zh-CN"/>
              <a:t>PhysX</a:t>
            </a:r>
            <a:r>
              <a:rPr lang="zh-CN" altLang="en-US"/>
              <a:t>物理卡并使用</a:t>
            </a:r>
            <a:r>
              <a:rPr lang="en-US" altLang="zh-CN"/>
              <a:t>PhysX</a:t>
            </a:r>
            <a:r>
              <a:rPr lang="zh-CN" altLang="en-US"/>
              <a:t>引擎，这意味着将来众多的虚幻</a:t>
            </a:r>
            <a:r>
              <a:rPr lang="en-US" altLang="zh-CN"/>
              <a:t>3</a:t>
            </a:r>
            <a:r>
              <a:rPr lang="zh-CN" altLang="en-US"/>
              <a:t>引擎游戏都将同时支持</a:t>
            </a:r>
            <a:r>
              <a:rPr lang="en-US" altLang="zh-CN"/>
              <a:t>PhysX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200"/>
              <a:t>Nvidia</a:t>
            </a:r>
            <a:r>
              <a:rPr lang="zh-CN" altLang="en-US" sz="3200"/>
              <a:t>的“</a:t>
            </a:r>
            <a:r>
              <a:rPr lang="en-US" altLang="zh-CN" sz="3200"/>
              <a:t>SLI</a:t>
            </a:r>
            <a:r>
              <a:rPr lang="zh-CN" altLang="en-US" sz="3200"/>
              <a:t>物理卡” </a:t>
            </a:r>
          </a:p>
        </p:txBody>
      </p:sp>
      <p:sp>
        <p:nvSpPr>
          <p:cNvPr id="33795" name="Rectangle 3"/>
          <p:cNvSpPr>
            <a:spLocks noGrp="1" noChangeArrowheads="1"/>
          </p:cNvSpPr>
          <p:nvPr>
            <p:ph type="body" idx="1"/>
          </p:nvPr>
        </p:nvSpPr>
        <p:spPr/>
        <p:txBody>
          <a:bodyPr/>
          <a:lstStyle/>
          <a:p>
            <a:r>
              <a:rPr lang="en-US" altLang="zh-CN"/>
              <a:t>Nvidia</a:t>
            </a:r>
            <a:r>
              <a:rPr lang="zh-CN" altLang="en-US"/>
              <a:t>最近的</a:t>
            </a:r>
            <a:r>
              <a:rPr lang="en-US" altLang="zh-CN"/>
              <a:t>GDC</a:t>
            </a:r>
            <a:r>
              <a:rPr lang="zh-CN" altLang="en-US"/>
              <a:t>（游戏开发者大会）中提出了“</a:t>
            </a:r>
            <a:r>
              <a:rPr lang="en-US" altLang="zh-CN"/>
              <a:t>SLI</a:t>
            </a:r>
            <a:r>
              <a:rPr lang="zh-CN" altLang="en-US"/>
              <a:t>物理卡”的概念，这项技术由</a:t>
            </a:r>
            <a:r>
              <a:rPr lang="en-US" altLang="zh-CN"/>
              <a:t>Nvidia</a:t>
            </a:r>
            <a:r>
              <a:rPr lang="zh-CN" altLang="en-US"/>
              <a:t>和</a:t>
            </a:r>
            <a:r>
              <a:rPr lang="en-US" altLang="zh-CN"/>
              <a:t>Havok</a:t>
            </a:r>
            <a:r>
              <a:rPr lang="zh-CN" altLang="en-US"/>
              <a:t>共同研发</a:t>
            </a:r>
          </a:p>
          <a:p>
            <a:r>
              <a:rPr lang="en-US" altLang="zh-CN"/>
              <a:t>Havok</a:t>
            </a:r>
            <a:r>
              <a:rPr lang="zh-CN" altLang="en-US"/>
              <a:t>是一家专业的物理引擎设计公司，许多著名的游戏如帝国</a:t>
            </a:r>
            <a:r>
              <a:rPr lang="en-US" altLang="zh-CN"/>
              <a:t>3</a:t>
            </a:r>
            <a:r>
              <a:rPr lang="zh-CN" altLang="en-US"/>
              <a:t>、半条命</a:t>
            </a:r>
            <a:r>
              <a:rPr lang="en-US" altLang="zh-CN"/>
              <a:t>2</a:t>
            </a:r>
            <a:r>
              <a:rPr lang="zh-CN" altLang="en-US"/>
              <a:t>、</a:t>
            </a:r>
            <a:r>
              <a:rPr lang="en-US" altLang="zh-CN"/>
              <a:t>F.E.A.R</a:t>
            </a:r>
            <a:r>
              <a:rPr lang="zh-CN" altLang="en-US"/>
              <a:t>、光晕</a:t>
            </a:r>
            <a:r>
              <a:rPr lang="en-US" altLang="zh-CN"/>
              <a:t>2</a:t>
            </a:r>
            <a:r>
              <a:rPr lang="zh-CN" altLang="en-US"/>
              <a:t>等都使用了其</a:t>
            </a:r>
            <a:r>
              <a:rPr lang="en-US" altLang="zh-CN"/>
              <a:t>Havok</a:t>
            </a:r>
            <a:r>
              <a:rPr lang="zh-CN" altLang="en-US"/>
              <a:t>物理引擎</a:t>
            </a:r>
          </a:p>
          <a:p>
            <a:r>
              <a:rPr lang="en-US" altLang="zh-CN"/>
              <a:t>Havok</a:t>
            </a:r>
            <a:r>
              <a:rPr lang="zh-CN" altLang="en-US"/>
              <a:t>最新的物理引擎</a:t>
            </a:r>
            <a:r>
              <a:rPr lang="en-US" altLang="zh-CN"/>
              <a:t>Havok FX</a:t>
            </a:r>
            <a:r>
              <a:rPr lang="zh-CN" altLang="en-US"/>
              <a:t>是</a:t>
            </a:r>
            <a:r>
              <a:rPr lang="en-US" altLang="zh-CN"/>
              <a:t>Nvidia“SLI</a:t>
            </a:r>
            <a:r>
              <a:rPr lang="zh-CN" altLang="en-US"/>
              <a:t>物理卡”的技术基础</a:t>
            </a:r>
          </a:p>
        </p:txBody>
      </p:sp>
      <p:sp>
        <p:nvSpPr>
          <p:cNvPr id="33796" name="AutoShape 4"/>
          <p:cNvSpPr>
            <a:spLocks noChangeArrowheads="1"/>
          </p:cNvSpPr>
          <p:nvPr/>
        </p:nvSpPr>
        <p:spPr bwMode="auto">
          <a:xfrm>
            <a:off x="1828800" y="1219200"/>
            <a:ext cx="2514600" cy="914400"/>
          </a:xfrm>
          <a:prstGeom prst="wedgeRoundRectCallout">
            <a:avLst>
              <a:gd name="adj1" fmla="val -41856"/>
              <a:gd name="adj2" fmla="val 81597"/>
              <a:gd name="adj3" fmla="val 16667"/>
            </a:avLst>
          </a:prstGeom>
          <a:solidFill>
            <a:schemeClr val="accent1"/>
          </a:solidFill>
          <a:ln w="9525" algn="ctr">
            <a:solidFill>
              <a:schemeClr val="tx1"/>
            </a:solidFill>
            <a:miter lim="800000"/>
            <a:headEnd/>
            <a:tailEnd/>
          </a:ln>
          <a:effectLst/>
        </p:spPr>
        <p:txBody>
          <a:bodyPr/>
          <a:lstStyle/>
          <a:p>
            <a:pPr algn="ctr"/>
            <a:r>
              <a:rPr lang="en-US" altLang="zh-CN" b="0"/>
              <a:t>Scalable Link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课内容</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介绍游戏中使用物理仿真的趋势</a:t>
            </a:r>
            <a:endParaRPr lang="en-US" altLang="zh-CN" dirty="0" smtClean="0"/>
          </a:p>
          <a:p>
            <a:endParaRPr lang="en-US" altLang="zh-CN" dirty="0" smtClean="0"/>
          </a:p>
          <a:p>
            <a:r>
              <a:rPr lang="zh-CN" altLang="en-US" dirty="0" smtClean="0"/>
              <a:t>物理仿真的常用方法</a:t>
            </a:r>
            <a:endParaRPr lang="en-US" altLang="zh-CN" dirty="0" smtClean="0"/>
          </a:p>
          <a:p>
            <a:endParaRPr lang="en-US" altLang="zh-CN" dirty="0" smtClean="0"/>
          </a:p>
          <a:p>
            <a:r>
              <a:rPr lang="zh-CN" altLang="en-US" dirty="0" smtClean="0"/>
              <a:t>使用一种物理仿真方式来实现物理效果模拟</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zh-CN" altLang="zh-CN"/>
          </a:p>
        </p:txBody>
      </p:sp>
      <p:sp>
        <p:nvSpPr>
          <p:cNvPr id="55299" name="Rectangle 3"/>
          <p:cNvSpPr>
            <a:spLocks noGrp="1" noChangeArrowheads="1"/>
          </p:cNvSpPr>
          <p:nvPr>
            <p:ph type="body" idx="1"/>
          </p:nvPr>
        </p:nvSpPr>
        <p:spPr/>
        <p:txBody>
          <a:bodyPr/>
          <a:lstStyle/>
          <a:p>
            <a:endParaRPr lang="zh-CN" altLang="zh-CN"/>
          </a:p>
        </p:txBody>
      </p:sp>
      <p:pic>
        <p:nvPicPr>
          <p:cNvPr id="55300" name="Picture 4"/>
          <p:cNvPicPr>
            <a:picLocks noChangeAspect="1" noChangeArrowheads="1"/>
          </p:cNvPicPr>
          <p:nvPr/>
        </p:nvPicPr>
        <p:blipFill>
          <a:blip r:embed="rId3" cstate="print"/>
          <a:srcRect/>
          <a:stretch>
            <a:fillRect/>
          </a:stretch>
        </p:blipFill>
        <p:spPr bwMode="auto">
          <a:xfrm>
            <a:off x="1295400" y="2286000"/>
            <a:ext cx="6477000" cy="314166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200" dirty="0" err="1" smtClean="0"/>
              <a:t>Ati</a:t>
            </a:r>
            <a:endParaRPr lang="en-US" altLang="zh-CN" sz="3200" dirty="0"/>
          </a:p>
        </p:txBody>
      </p:sp>
      <p:sp>
        <p:nvSpPr>
          <p:cNvPr id="36867" name="Rectangle 3"/>
          <p:cNvSpPr>
            <a:spLocks noGrp="1" noChangeArrowheads="1"/>
          </p:cNvSpPr>
          <p:nvPr>
            <p:ph type="body" idx="1"/>
          </p:nvPr>
        </p:nvSpPr>
        <p:spPr/>
        <p:txBody>
          <a:bodyPr/>
          <a:lstStyle/>
          <a:p>
            <a:r>
              <a:rPr lang="en-US" altLang="zh-CN"/>
              <a:t>Havok FX</a:t>
            </a:r>
            <a:r>
              <a:rPr lang="zh-CN" altLang="en-US"/>
              <a:t>只需要支持</a:t>
            </a:r>
            <a:r>
              <a:rPr lang="en-US" altLang="zh-CN"/>
              <a:t>Shader Model 3.0</a:t>
            </a:r>
            <a:r>
              <a:rPr lang="zh-CN" altLang="en-US"/>
              <a:t>的显卡，而不是仅为</a:t>
            </a:r>
            <a:r>
              <a:rPr lang="en-US" altLang="zh-CN"/>
              <a:t>Nvidia</a:t>
            </a:r>
            <a:r>
              <a:rPr lang="zh-CN" altLang="en-US"/>
              <a:t>显卡可用</a:t>
            </a:r>
          </a:p>
          <a:p>
            <a:r>
              <a:rPr lang="zh-CN" altLang="en-US"/>
              <a:t>所以</a:t>
            </a:r>
            <a:r>
              <a:rPr lang="en-US" altLang="zh-CN"/>
              <a:t>ATI</a:t>
            </a:r>
            <a:r>
              <a:rPr lang="zh-CN" altLang="en-US"/>
              <a:t>也可以同样提出基于</a:t>
            </a:r>
            <a:r>
              <a:rPr lang="en-US" altLang="zh-CN"/>
              <a:t>CrossFire</a:t>
            </a:r>
            <a:r>
              <a:rPr lang="zh-CN" altLang="en-US"/>
              <a:t>的互连方案。</a:t>
            </a:r>
            <a:r>
              <a:rPr lang="en-US" altLang="zh-CN"/>
              <a:t>ATI</a:t>
            </a:r>
            <a:r>
              <a:rPr lang="zh-CN" altLang="en-US"/>
              <a:t>称其在动态渲染管分配技术的领先、与</a:t>
            </a:r>
            <a:r>
              <a:rPr lang="en-US" altLang="zh-CN"/>
              <a:t>Microsoft</a:t>
            </a:r>
            <a:r>
              <a:rPr lang="zh-CN" altLang="en-US"/>
              <a:t>在</a:t>
            </a:r>
            <a:r>
              <a:rPr lang="en-US" altLang="zh-CN"/>
              <a:t>DX10</a:t>
            </a:r>
            <a:r>
              <a:rPr lang="zh-CN" altLang="en-US"/>
              <a:t>技术的紧密联系等优势会让</a:t>
            </a:r>
            <a:r>
              <a:rPr lang="en-US" altLang="zh-CN"/>
              <a:t>ATI</a:t>
            </a:r>
            <a:r>
              <a:rPr lang="zh-CN" altLang="en-US"/>
              <a:t>比</a:t>
            </a:r>
            <a:r>
              <a:rPr lang="en-US" altLang="zh-CN"/>
              <a:t>Nvidia</a:t>
            </a:r>
            <a:r>
              <a:rPr lang="zh-CN" altLang="en-US"/>
              <a:t>更强大</a:t>
            </a:r>
          </a:p>
          <a:p>
            <a:r>
              <a:rPr lang="zh-CN" altLang="en-US"/>
              <a:t>另外，</a:t>
            </a:r>
            <a:r>
              <a:rPr lang="en-US" altLang="zh-CN"/>
              <a:t>ATI</a:t>
            </a:r>
            <a:r>
              <a:rPr lang="zh-CN" altLang="en-US"/>
              <a:t>称在</a:t>
            </a:r>
            <a:r>
              <a:rPr lang="en-US" altLang="zh-CN"/>
              <a:t>80</a:t>
            </a:r>
            <a:r>
              <a:rPr lang="zh-CN" altLang="en-US"/>
              <a:t>纳米工艺上也走在</a:t>
            </a:r>
            <a:r>
              <a:rPr lang="en-US" altLang="zh-CN"/>
              <a:t>Nvidia</a:t>
            </a:r>
            <a:r>
              <a:rPr lang="zh-CN" altLang="en-US"/>
              <a:t>的前面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zh-CN" altLang="zh-CN"/>
          </a:p>
        </p:txBody>
      </p:sp>
      <p:sp>
        <p:nvSpPr>
          <p:cNvPr id="57347" name="Rectangle 3"/>
          <p:cNvSpPr>
            <a:spLocks noGrp="1" noChangeArrowheads="1"/>
          </p:cNvSpPr>
          <p:nvPr>
            <p:ph type="body" idx="1"/>
          </p:nvPr>
        </p:nvSpPr>
        <p:spPr/>
        <p:txBody>
          <a:bodyPr/>
          <a:lstStyle/>
          <a:p>
            <a:endParaRPr lang="zh-CN" altLang="zh-CN"/>
          </a:p>
        </p:txBody>
      </p:sp>
      <p:pic>
        <p:nvPicPr>
          <p:cNvPr id="57348" name="Picture 4"/>
          <p:cNvPicPr>
            <a:picLocks noChangeAspect="1" noChangeArrowheads="1"/>
          </p:cNvPicPr>
          <p:nvPr/>
        </p:nvPicPr>
        <p:blipFill>
          <a:blip r:embed="rId3" cstate="print"/>
          <a:srcRect/>
          <a:stretch>
            <a:fillRect/>
          </a:stretch>
        </p:blipFill>
        <p:spPr bwMode="auto">
          <a:xfrm>
            <a:off x="1143000" y="2286000"/>
            <a:ext cx="6781800" cy="340836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Ati</a:t>
            </a:r>
          </a:p>
        </p:txBody>
      </p:sp>
      <p:sp>
        <p:nvSpPr>
          <p:cNvPr id="37891" name="Rectangle 3"/>
          <p:cNvSpPr>
            <a:spLocks noGrp="1" noChangeArrowheads="1"/>
          </p:cNvSpPr>
          <p:nvPr>
            <p:ph type="body" idx="1"/>
          </p:nvPr>
        </p:nvSpPr>
        <p:spPr/>
        <p:txBody>
          <a:bodyPr/>
          <a:lstStyle/>
          <a:p>
            <a:pPr>
              <a:lnSpc>
                <a:spcPct val="90000"/>
              </a:lnSpc>
            </a:pPr>
            <a:r>
              <a:rPr lang="en-US" altLang="zh-CN"/>
              <a:t>ATI</a:t>
            </a:r>
            <a:r>
              <a:rPr lang="zh-CN" altLang="en-US"/>
              <a:t>称其</a:t>
            </a:r>
            <a:r>
              <a:rPr lang="en-US" altLang="zh-CN"/>
              <a:t>R520</a:t>
            </a:r>
            <a:r>
              <a:rPr lang="zh-CN" altLang="en-US"/>
              <a:t>和</a:t>
            </a:r>
            <a:r>
              <a:rPr lang="en-US" altLang="zh-CN"/>
              <a:t>R580</a:t>
            </a:r>
            <a:r>
              <a:rPr lang="zh-CN" altLang="en-US"/>
              <a:t>架构本身具备物理处理功能，该功能可以通过软件方式达到</a:t>
            </a:r>
          </a:p>
          <a:p>
            <a:pPr>
              <a:lnSpc>
                <a:spcPct val="90000"/>
              </a:lnSpc>
            </a:pPr>
            <a:r>
              <a:rPr lang="en-US" altLang="zh-CN"/>
              <a:t>ATI</a:t>
            </a:r>
            <a:r>
              <a:rPr lang="zh-CN" altLang="en-US"/>
              <a:t>会给各软件开发商提供新的</a:t>
            </a:r>
            <a:r>
              <a:rPr lang="en-US" altLang="zh-CN"/>
              <a:t>API</a:t>
            </a:r>
            <a:r>
              <a:rPr lang="zh-CN" altLang="en-US"/>
              <a:t>以改进</a:t>
            </a:r>
            <a:r>
              <a:rPr lang="en-US" altLang="zh-CN"/>
              <a:t>Pixel shader</a:t>
            </a:r>
            <a:r>
              <a:rPr lang="zh-CN" altLang="en-US"/>
              <a:t>，新的</a:t>
            </a:r>
            <a:r>
              <a:rPr lang="en-US" altLang="zh-CN"/>
              <a:t>DPP</a:t>
            </a:r>
            <a:r>
              <a:rPr lang="zh-CN" altLang="en-US"/>
              <a:t>（并行数据处理）技术将使显示芯片绕过</a:t>
            </a:r>
            <a:r>
              <a:rPr lang="en-US" altLang="zh-CN"/>
              <a:t>Direct3D API</a:t>
            </a:r>
            <a:r>
              <a:rPr lang="zh-CN" altLang="en-US"/>
              <a:t>，同步处理物理数据和</a:t>
            </a:r>
            <a:r>
              <a:rPr lang="en-US" altLang="zh-CN"/>
              <a:t>pixel shader</a:t>
            </a:r>
            <a:r>
              <a:rPr lang="zh-CN" altLang="en-US"/>
              <a:t>数据</a:t>
            </a:r>
          </a:p>
          <a:p>
            <a:pPr>
              <a:lnSpc>
                <a:spcPct val="90000"/>
              </a:lnSpc>
            </a:pPr>
            <a:r>
              <a:rPr lang="en-US" altLang="zh-CN"/>
              <a:t>ATI</a:t>
            </a:r>
            <a:r>
              <a:rPr lang="zh-CN" altLang="en-US"/>
              <a:t>称这一改进将在让</a:t>
            </a:r>
            <a:r>
              <a:rPr lang="en-US" altLang="zh-CN"/>
              <a:t>GPU</a:t>
            </a:r>
            <a:r>
              <a:rPr lang="zh-CN" altLang="en-US"/>
              <a:t>加强物理运算能力的同时还可以极大的提高</a:t>
            </a:r>
            <a:r>
              <a:rPr lang="en-US" altLang="zh-CN"/>
              <a:t>GPU</a:t>
            </a:r>
            <a:r>
              <a:rPr lang="zh-CN" altLang="en-US"/>
              <a:t>运算所有浮点指令的速度，这一多用途的改进方案将使</a:t>
            </a:r>
            <a:r>
              <a:rPr lang="en-US" altLang="zh-CN"/>
              <a:t>ATI </a:t>
            </a:r>
            <a:r>
              <a:rPr lang="zh-CN" altLang="en-US"/>
              <a:t>显卡在流体处理、视频处理等多方面受益</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3200"/>
              <a:t>又一场</a:t>
            </a:r>
            <a:r>
              <a:rPr lang="en-US" altLang="zh-CN" sz="3200"/>
              <a:t>API</a:t>
            </a:r>
            <a:r>
              <a:rPr lang="zh-CN" altLang="en-US" sz="3200"/>
              <a:t>大战 </a:t>
            </a:r>
          </a:p>
        </p:txBody>
      </p:sp>
      <p:sp>
        <p:nvSpPr>
          <p:cNvPr id="39939" name="Rectangle 3"/>
          <p:cNvSpPr>
            <a:spLocks noGrp="1" noChangeArrowheads="1"/>
          </p:cNvSpPr>
          <p:nvPr>
            <p:ph type="body" idx="1"/>
          </p:nvPr>
        </p:nvSpPr>
        <p:spPr/>
        <p:txBody>
          <a:bodyPr/>
          <a:lstStyle/>
          <a:p>
            <a:r>
              <a:rPr lang="en-US" altLang="zh-CN"/>
              <a:t>PhysX</a:t>
            </a:r>
            <a:r>
              <a:rPr lang="zh-CN" altLang="en-US"/>
              <a:t>物理卡会显著提高游戏的真实感和震撼性</a:t>
            </a:r>
          </a:p>
          <a:p>
            <a:pPr lvl="1"/>
            <a:r>
              <a:rPr lang="zh-CN" altLang="en-US"/>
              <a:t>画面的变化将不亚于</a:t>
            </a:r>
            <a:r>
              <a:rPr lang="en-US" altLang="zh-CN"/>
              <a:t>10</a:t>
            </a:r>
            <a:r>
              <a:rPr lang="zh-CN" altLang="en-US"/>
              <a:t>年前</a:t>
            </a:r>
            <a:r>
              <a:rPr lang="en-US" altLang="zh-CN"/>
              <a:t>2D</a:t>
            </a:r>
            <a:r>
              <a:rPr lang="zh-CN" altLang="en-US"/>
              <a:t>至 </a:t>
            </a:r>
            <a:r>
              <a:rPr lang="en-US" altLang="zh-CN"/>
              <a:t>3D</a:t>
            </a:r>
            <a:r>
              <a:rPr lang="zh-CN" altLang="en-US"/>
              <a:t>的革命</a:t>
            </a:r>
          </a:p>
          <a:p>
            <a:r>
              <a:rPr lang="zh-CN" altLang="en-US"/>
              <a:t>而两大显卡厂商也宣称自己的产品更加适合用于物理运算</a:t>
            </a:r>
          </a:p>
          <a:p>
            <a:r>
              <a:rPr lang="zh-CN" altLang="en-US"/>
              <a:t>这场物理卡之战目前还无法预测会是怎样的结局，不过</a:t>
            </a:r>
            <a:r>
              <a:rPr lang="en-US" altLang="zh-CN"/>
              <a:t>3</a:t>
            </a:r>
            <a:r>
              <a:rPr lang="zh-CN" altLang="en-US"/>
              <a:t>大巨头碰撞将不可避免</a:t>
            </a:r>
          </a:p>
          <a:p>
            <a:r>
              <a:rPr lang="zh-CN" altLang="en-US"/>
              <a:t>各个标准之间的竞争也表明游戏中添加真实的物理是大势所趋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a:t>但是</a:t>
            </a:r>
            <a:r>
              <a:rPr lang="en-US" altLang="zh-CN" sz="3200"/>
              <a:t>,</a:t>
            </a:r>
            <a:r>
              <a:rPr lang="zh-CN" altLang="en-US" sz="3200"/>
              <a:t>这场战争可能已经终结</a:t>
            </a:r>
          </a:p>
        </p:txBody>
      </p:sp>
      <p:sp>
        <p:nvSpPr>
          <p:cNvPr id="98307" name="Rectangle 3"/>
          <p:cNvSpPr>
            <a:spLocks noGrp="1" noChangeArrowheads="1"/>
          </p:cNvSpPr>
          <p:nvPr>
            <p:ph type="body" idx="1"/>
          </p:nvPr>
        </p:nvSpPr>
        <p:spPr/>
        <p:txBody>
          <a:bodyPr/>
          <a:lstStyle/>
          <a:p>
            <a:endParaRPr lang="zh-CN" altLang="zh-CN" dirty="0"/>
          </a:p>
        </p:txBody>
      </p:sp>
      <p:pic>
        <p:nvPicPr>
          <p:cNvPr id="98308" name="Picture 4"/>
          <p:cNvPicPr>
            <a:picLocks noChangeAspect="1" noChangeArrowheads="1"/>
          </p:cNvPicPr>
          <p:nvPr/>
        </p:nvPicPr>
        <p:blipFill>
          <a:blip r:embed="rId3" cstate="print"/>
          <a:srcRect/>
          <a:stretch>
            <a:fillRect/>
          </a:stretch>
        </p:blipFill>
        <p:spPr bwMode="auto">
          <a:xfrm>
            <a:off x="1295400" y="3170238"/>
            <a:ext cx="2209800" cy="1706562"/>
          </a:xfrm>
          <a:prstGeom prst="rect">
            <a:avLst/>
          </a:prstGeom>
          <a:noFill/>
          <a:ln w="9525" algn="ctr">
            <a:noFill/>
            <a:miter lim="800000"/>
            <a:headEnd/>
            <a:tailEnd/>
          </a:ln>
          <a:effectLst/>
        </p:spPr>
      </p:pic>
      <p:pic>
        <p:nvPicPr>
          <p:cNvPr id="98309" name="Picture 5"/>
          <p:cNvPicPr>
            <a:picLocks noChangeAspect="1" noChangeArrowheads="1"/>
          </p:cNvPicPr>
          <p:nvPr/>
        </p:nvPicPr>
        <p:blipFill>
          <a:blip r:embed="rId4" cstate="print"/>
          <a:srcRect/>
          <a:stretch>
            <a:fillRect/>
          </a:stretch>
        </p:blipFill>
        <p:spPr bwMode="auto">
          <a:xfrm>
            <a:off x="1295400" y="1460500"/>
            <a:ext cx="2381250" cy="1587500"/>
          </a:xfrm>
          <a:prstGeom prst="rect">
            <a:avLst/>
          </a:prstGeom>
          <a:noFill/>
          <a:ln w="9525" algn="ctr">
            <a:noFill/>
            <a:miter lim="800000"/>
            <a:headEnd/>
            <a:tailEnd/>
          </a:ln>
          <a:effectLst/>
        </p:spPr>
      </p:pic>
      <p:pic>
        <p:nvPicPr>
          <p:cNvPr id="98310" name="Picture 6"/>
          <p:cNvPicPr>
            <a:picLocks noChangeAspect="1" noChangeArrowheads="1"/>
          </p:cNvPicPr>
          <p:nvPr/>
        </p:nvPicPr>
        <p:blipFill>
          <a:blip r:embed="rId5" cstate="print"/>
          <a:srcRect/>
          <a:stretch>
            <a:fillRect/>
          </a:stretch>
        </p:blipFill>
        <p:spPr bwMode="auto">
          <a:xfrm>
            <a:off x="609600" y="5105400"/>
            <a:ext cx="3295650" cy="1252538"/>
          </a:xfrm>
          <a:prstGeom prst="rect">
            <a:avLst/>
          </a:prstGeom>
          <a:noFill/>
          <a:ln w="9525" algn="ctr">
            <a:noFill/>
            <a:miter lim="800000"/>
            <a:headEnd/>
            <a:tailEnd/>
          </a:ln>
          <a:effectLst/>
        </p:spPr>
      </p:pic>
      <p:pic>
        <p:nvPicPr>
          <p:cNvPr id="98311" name="Picture 7"/>
          <p:cNvPicPr>
            <a:picLocks noChangeAspect="1" noChangeArrowheads="1"/>
          </p:cNvPicPr>
          <p:nvPr/>
        </p:nvPicPr>
        <p:blipFill>
          <a:blip r:embed="rId6" cstate="print"/>
          <a:srcRect/>
          <a:stretch>
            <a:fillRect/>
          </a:stretch>
        </p:blipFill>
        <p:spPr bwMode="auto">
          <a:xfrm>
            <a:off x="5181600" y="3287713"/>
            <a:ext cx="3067050" cy="1208087"/>
          </a:xfrm>
          <a:prstGeom prst="rect">
            <a:avLst/>
          </a:prstGeom>
          <a:noFill/>
          <a:ln w="9525" algn="ctr">
            <a:noFill/>
            <a:miter lim="800000"/>
            <a:headEnd/>
            <a:tailEnd/>
          </a:ln>
          <a:effectLst/>
        </p:spPr>
      </p:pic>
      <p:pic>
        <p:nvPicPr>
          <p:cNvPr id="98314" name="Picture 10"/>
          <p:cNvPicPr>
            <a:picLocks noChangeAspect="1" noChangeArrowheads="1"/>
          </p:cNvPicPr>
          <p:nvPr/>
        </p:nvPicPr>
        <p:blipFill>
          <a:blip r:embed="rId7" cstate="print"/>
          <a:srcRect/>
          <a:stretch>
            <a:fillRect/>
          </a:stretch>
        </p:blipFill>
        <p:spPr bwMode="auto">
          <a:xfrm>
            <a:off x="5410200" y="1724025"/>
            <a:ext cx="2562225" cy="1095375"/>
          </a:xfrm>
          <a:prstGeom prst="rect">
            <a:avLst/>
          </a:prstGeom>
          <a:noFill/>
          <a:ln w="9525" algn="ctr">
            <a:noFill/>
            <a:miter lim="800000"/>
            <a:headEnd/>
            <a:tailEnd/>
          </a:ln>
          <a:effectLst/>
        </p:spPr>
      </p:pic>
      <p:sp>
        <p:nvSpPr>
          <p:cNvPr id="98315" name="Line 11"/>
          <p:cNvSpPr>
            <a:spLocks noChangeShapeType="1"/>
          </p:cNvSpPr>
          <p:nvPr/>
        </p:nvSpPr>
        <p:spPr bwMode="auto">
          <a:xfrm>
            <a:off x="3962400" y="220980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6" name="Line 12"/>
          <p:cNvSpPr>
            <a:spLocks noChangeShapeType="1"/>
          </p:cNvSpPr>
          <p:nvPr/>
        </p:nvSpPr>
        <p:spPr bwMode="auto">
          <a:xfrm>
            <a:off x="3962400" y="373380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7" name="Line 13"/>
          <p:cNvSpPr>
            <a:spLocks noChangeShapeType="1"/>
          </p:cNvSpPr>
          <p:nvPr/>
        </p:nvSpPr>
        <p:spPr bwMode="auto">
          <a:xfrm>
            <a:off x="4038600" y="5791200"/>
            <a:ext cx="1143000" cy="0"/>
          </a:xfrm>
          <a:prstGeom prst="line">
            <a:avLst/>
          </a:prstGeom>
          <a:noFill/>
          <a:ln w="76200">
            <a:solidFill>
              <a:srgbClr val="FF0000"/>
            </a:solidFill>
            <a:round/>
            <a:headEnd/>
            <a:tailEnd type="triangle" w="med" len="med"/>
          </a:ln>
          <a:effectLst/>
        </p:spPr>
        <p:txBody>
          <a:bodyPr/>
          <a:lstStyle/>
          <a:p>
            <a:endParaRPr lang="zh-CN" altLang="en-US"/>
          </a:p>
        </p:txBody>
      </p:sp>
      <p:pic>
        <p:nvPicPr>
          <p:cNvPr id="98320" name="Picture 16" descr="Game Physics Simulation"/>
          <p:cNvPicPr>
            <a:picLocks noChangeAspect="1" noChangeArrowheads="1"/>
          </p:cNvPicPr>
          <p:nvPr/>
        </p:nvPicPr>
        <p:blipFill>
          <a:blip r:embed="rId8" cstate="print"/>
          <a:srcRect/>
          <a:stretch>
            <a:fillRect/>
          </a:stretch>
        </p:blipFill>
        <p:spPr bwMode="auto">
          <a:xfrm>
            <a:off x="5486400" y="5181600"/>
            <a:ext cx="2418904" cy="990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a:t>现在的形势比较复杂</a:t>
            </a:r>
          </a:p>
        </p:txBody>
      </p:sp>
      <p:sp>
        <p:nvSpPr>
          <p:cNvPr id="102403" name="Rectangle 3"/>
          <p:cNvSpPr>
            <a:spLocks noGrp="1" noChangeArrowheads="1"/>
          </p:cNvSpPr>
          <p:nvPr>
            <p:ph type="body" idx="1"/>
          </p:nvPr>
        </p:nvSpPr>
        <p:spPr/>
        <p:txBody>
          <a:bodyPr/>
          <a:lstStyle/>
          <a:p>
            <a:endParaRPr lang="zh-CN" altLang="zh-CN"/>
          </a:p>
        </p:txBody>
      </p:sp>
      <p:pic>
        <p:nvPicPr>
          <p:cNvPr id="102404" name="Picture 4"/>
          <p:cNvPicPr>
            <a:picLocks noChangeAspect="1" noChangeArrowheads="1"/>
          </p:cNvPicPr>
          <p:nvPr/>
        </p:nvPicPr>
        <p:blipFill>
          <a:blip r:embed="rId3" cstate="print"/>
          <a:srcRect/>
          <a:stretch>
            <a:fillRect/>
          </a:stretch>
        </p:blipFill>
        <p:spPr bwMode="auto">
          <a:xfrm>
            <a:off x="1143000" y="1828800"/>
            <a:ext cx="3219450" cy="2392363"/>
          </a:xfrm>
          <a:prstGeom prst="rect">
            <a:avLst/>
          </a:prstGeom>
          <a:noFill/>
          <a:ln w="9525" algn="ctr">
            <a:noFill/>
            <a:miter lim="800000"/>
            <a:headEnd/>
            <a:tailEnd/>
          </a:ln>
          <a:effectLst/>
        </p:spPr>
      </p:pic>
      <p:pic>
        <p:nvPicPr>
          <p:cNvPr id="102405" name="Picture 5"/>
          <p:cNvPicPr>
            <a:picLocks noChangeAspect="1" noChangeArrowheads="1"/>
          </p:cNvPicPr>
          <p:nvPr/>
        </p:nvPicPr>
        <p:blipFill>
          <a:blip r:embed="rId4" cstate="print"/>
          <a:srcRect/>
          <a:stretch>
            <a:fillRect/>
          </a:stretch>
        </p:blipFill>
        <p:spPr bwMode="auto">
          <a:xfrm>
            <a:off x="5562600" y="2514600"/>
            <a:ext cx="1905000" cy="676275"/>
          </a:xfrm>
          <a:prstGeom prst="rect">
            <a:avLst/>
          </a:prstGeom>
          <a:noFill/>
          <a:ln w="9525" algn="ctr">
            <a:noFill/>
            <a:miter lim="800000"/>
            <a:headEnd/>
            <a:tailEnd/>
          </a:ln>
          <a:effectLst/>
        </p:spPr>
      </p:pic>
      <p:pic>
        <p:nvPicPr>
          <p:cNvPr id="102406" name="Picture 6"/>
          <p:cNvPicPr>
            <a:picLocks noChangeAspect="1" noChangeArrowheads="1"/>
          </p:cNvPicPr>
          <p:nvPr/>
        </p:nvPicPr>
        <p:blipFill>
          <a:blip r:embed="rId5" cstate="print"/>
          <a:srcRect/>
          <a:stretch>
            <a:fillRect/>
          </a:stretch>
        </p:blipFill>
        <p:spPr bwMode="auto">
          <a:xfrm>
            <a:off x="3429000" y="5029200"/>
            <a:ext cx="3295650" cy="1252538"/>
          </a:xfrm>
          <a:prstGeom prst="rect">
            <a:avLst/>
          </a:prstGeom>
          <a:noFill/>
          <a:ln w="9525" algn="ctr">
            <a:noFill/>
            <a:miter lim="800000"/>
            <a:headEnd/>
            <a:tailEnd/>
          </a:ln>
          <a:effectLst/>
        </p:spPr>
      </p:pic>
      <p:sp>
        <p:nvSpPr>
          <p:cNvPr id="102407" name="Line 7"/>
          <p:cNvSpPr>
            <a:spLocks noChangeShapeType="1"/>
          </p:cNvSpPr>
          <p:nvPr/>
        </p:nvSpPr>
        <p:spPr bwMode="auto">
          <a:xfrm flipH="1" flipV="1">
            <a:off x="3733800" y="3657600"/>
            <a:ext cx="1219200" cy="1219200"/>
          </a:xfrm>
          <a:prstGeom prst="line">
            <a:avLst/>
          </a:prstGeom>
          <a:noFill/>
          <a:ln w="57150">
            <a:solidFill>
              <a:schemeClr val="tx1"/>
            </a:solidFill>
            <a:round/>
            <a:headEnd/>
            <a:tailEnd type="triangle" w="med" len="med"/>
          </a:ln>
          <a:effectLst/>
        </p:spPr>
        <p:txBody>
          <a:bodyPr/>
          <a:lstStyle/>
          <a:p>
            <a:endParaRPr lang="zh-CN" altLang="en-US"/>
          </a:p>
        </p:txBody>
      </p:sp>
      <p:pic>
        <p:nvPicPr>
          <p:cNvPr id="102409" name="Picture 9" descr="OpenCL"/>
          <p:cNvPicPr>
            <a:picLocks noChangeAspect="1" noChangeArrowheads="1"/>
          </p:cNvPicPr>
          <p:nvPr/>
        </p:nvPicPr>
        <p:blipFill>
          <a:blip r:embed="rId6" cstate="print"/>
          <a:srcRect/>
          <a:stretch>
            <a:fillRect/>
          </a:stretch>
        </p:blipFill>
        <p:spPr bwMode="auto">
          <a:xfrm>
            <a:off x="2209800" y="4191000"/>
            <a:ext cx="1219200" cy="1219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3200"/>
              <a:t>《</a:t>
            </a:r>
            <a:r>
              <a:rPr lang="zh-CN" altLang="en-US" sz="3200"/>
              <a:t>战地之王</a:t>
            </a:r>
            <a:r>
              <a:rPr lang="en-US" altLang="zh-CN" sz="3200"/>
              <a:t>》</a:t>
            </a:r>
            <a:r>
              <a:rPr lang="zh-CN" altLang="en-US" sz="3200"/>
              <a:t>（</a:t>
            </a:r>
            <a:r>
              <a:rPr lang="en-US" altLang="zh-CN" sz="3200"/>
              <a:t>A.V.A)</a:t>
            </a:r>
          </a:p>
        </p:txBody>
      </p:sp>
      <p:sp>
        <p:nvSpPr>
          <p:cNvPr id="151555" name="Rectangle 3"/>
          <p:cNvSpPr>
            <a:spLocks noGrp="1" noChangeArrowheads="1"/>
          </p:cNvSpPr>
          <p:nvPr>
            <p:ph type="body" idx="1"/>
          </p:nvPr>
        </p:nvSpPr>
        <p:spPr/>
        <p:txBody>
          <a:bodyPr/>
          <a:lstStyle/>
          <a:p>
            <a:r>
              <a:rPr lang="zh-CN" altLang="en-US"/>
              <a:t>韩国</a:t>
            </a:r>
            <a:r>
              <a:rPr lang="en-US" altLang="zh-CN"/>
              <a:t>Redduck</a:t>
            </a:r>
            <a:r>
              <a:rPr lang="zh-CN" altLang="en-US"/>
              <a:t>公司开发的世界上第一款使用</a:t>
            </a:r>
            <a:r>
              <a:rPr lang="en-US" altLang="zh-CN"/>
              <a:t>Unreal3</a:t>
            </a:r>
            <a:r>
              <a:rPr lang="zh-CN" altLang="en-US"/>
              <a:t>引擎开发的</a:t>
            </a:r>
            <a:r>
              <a:rPr lang="en-US" altLang="zh-CN"/>
              <a:t>FPS</a:t>
            </a:r>
            <a:r>
              <a:rPr lang="zh-CN" altLang="en-US"/>
              <a:t>网游</a:t>
            </a:r>
          </a:p>
          <a:p>
            <a:r>
              <a:rPr lang="zh-CN" altLang="en-US"/>
              <a:t>拥有精美绝伦的画面和华丽的现场音效，强调战争的临场感与真实物理特效</a:t>
            </a:r>
          </a:p>
          <a:p>
            <a:r>
              <a:rPr lang="zh-CN" altLang="en-US"/>
              <a:t>革命性的</a:t>
            </a:r>
            <a:r>
              <a:rPr lang="en-US" altLang="zh-CN"/>
              <a:t>Next-Generation On-Line FPS</a:t>
            </a:r>
            <a:r>
              <a:rPr lang="zh-CN" altLang="en-US"/>
              <a:t>系统，真正符合了次世代的美术品质</a:t>
            </a:r>
          </a:p>
          <a:p>
            <a:r>
              <a:rPr lang="zh-CN" altLang="en-US"/>
              <a:t>在地图处理上使用物理引擎的被破坏的背景对象，让玩家享受到子弹穿梭的火爆感觉</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endParaRPr lang="zh-CN" altLang="zh-CN"/>
          </a:p>
        </p:txBody>
      </p:sp>
      <p:sp>
        <p:nvSpPr>
          <p:cNvPr id="153603" name="Rectangle 3"/>
          <p:cNvSpPr>
            <a:spLocks noGrp="1" noChangeArrowheads="1"/>
          </p:cNvSpPr>
          <p:nvPr>
            <p:ph type="body" idx="1"/>
          </p:nvPr>
        </p:nvSpPr>
        <p:spPr/>
        <p:txBody>
          <a:bodyPr/>
          <a:lstStyle/>
          <a:p>
            <a:endParaRPr lang="zh-CN" altLang="zh-CN"/>
          </a:p>
        </p:txBody>
      </p:sp>
      <p:pic>
        <p:nvPicPr>
          <p:cNvPr id="153605" name="Picture 5" descr="AVA"/>
          <p:cNvPicPr>
            <a:picLocks noChangeAspect="1" noChangeArrowheads="1"/>
          </p:cNvPicPr>
          <p:nvPr/>
        </p:nvPicPr>
        <p:blipFill>
          <a:blip r:embed="rId3" cstate="print"/>
          <a:srcRect/>
          <a:stretch>
            <a:fillRect/>
          </a:stretch>
        </p:blipFill>
        <p:spPr bwMode="auto">
          <a:xfrm>
            <a:off x="2438400" y="533400"/>
            <a:ext cx="4762500" cy="2619375"/>
          </a:xfrm>
          <a:prstGeom prst="rect">
            <a:avLst/>
          </a:prstGeom>
          <a:noFill/>
        </p:spPr>
      </p:pic>
      <p:pic>
        <p:nvPicPr>
          <p:cNvPr id="153607" name="Picture 7" descr="AVA"/>
          <p:cNvPicPr>
            <a:picLocks noChangeAspect="1" noChangeArrowheads="1"/>
          </p:cNvPicPr>
          <p:nvPr/>
        </p:nvPicPr>
        <p:blipFill>
          <a:blip r:embed="rId4" cstate="print"/>
          <a:srcRect/>
          <a:stretch>
            <a:fillRect/>
          </a:stretch>
        </p:blipFill>
        <p:spPr bwMode="auto">
          <a:xfrm>
            <a:off x="2438400" y="3810000"/>
            <a:ext cx="4762500" cy="26765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z="3200"/>
              <a:t>《MKZ》 </a:t>
            </a:r>
          </a:p>
        </p:txBody>
      </p:sp>
      <p:sp>
        <p:nvSpPr>
          <p:cNvPr id="155651" name="Rectangle 3"/>
          <p:cNvSpPr>
            <a:spLocks noGrp="1" noChangeArrowheads="1"/>
          </p:cNvSpPr>
          <p:nvPr>
            <p:ph type="body" idx="1"/>
          </p:nvPr>
        </p:nvSpPr>
        <p:spPr/>
        <p:txBody>
          <a:bodyPr/>
          <a:lstStyle/>
          <a:p>
            <a:pPr>
              <a:lnSpc>
                <a:spcPct val="90000"/>
              </a:lnSpc>
            </a:pPr>
            <a:r>
              <a:rPr lang="en-US" altLang="zh-CN"/>
              <a:t>NVIDIA“</a:t>
            </a:r>
            <a:r>
              <a:rPr lang="zh-CN" altLang="en-US"/>
              <a:t>游戏之道”计划中首款中国原创</a:t>
            </a:r>
            <a:r>
              <a:rPr lang="en-US" altLang="zh-CN"/>
              <a:t>FPS</a:t>
            </a:r>
            <a:r>
              <a:rPr lang="zh-CN" altLang="en-US"/>
              <a:t>网游</a:t>
            </a:r>
          </a:p>
          <a:p>
            <a:pPr>
              <a:lnSpc>
                <a:spcPct val="90000"/>
              </a:lnSpc>
            </a:pPr>
            <a:r>
              <a:rPr lang="zh-CN" altLang="en-US"/>
              <a:t>得到了</a:t>
            </a:r>
            <a:r>
              <a:rPr lang="en-US" altLang="zh-CN"/>
              <a:t>NVIDIA</a:t>
            </a:r>
            <a:r>
              <a:rPr lang="zh-CN" altLang="en-US"/>
              <a:t>的强大物理引擎支持</a:t>
            </a:r>
          </a:p>
          <a:p>
            <a:pPr>
              <a:lnSpc>
                <a:spcPct val="90000"/>
              </a:lnSpc>
            </a:pPr>
            <a:r>
              <a:rPr lang="zh-CN" altLang="en-US"/>
              <a:t>使游戏拥有了最优质的画面表现力和最真实的物理效果</a:t>
            </a:r>
          </a:p>
          <a:p>
            <a:pPr>
              <a:lnSpc>
                <a:spcPct val="90000"/>
              </a:lnSpc>
            </a:pPr>
            <a:r>
              <a:rPr lang="zh-CN" altLang="en-US"/>
              <a:t>发布会当天，通过</a:t>
            </a:r>
            <a:r>
              <a:rPr lang="en-US" altLang="zh-CN"/>
              <a:t>3D</a:t>
            </a:r>
            <a:r>
              <a:rPr lang="zh-CN" altLang="en-US"/>
              <a:t>立体幻镜和高刷新率的显示器支持，</a:t>
            </a:r>
            <a:r>
              <a:rPr lang="en-US" altLang="zh-CN"/>
              <a:t>《MKZ》</a:t>
            </a:r>
            <a:r>
              <a:rPr lang="zh-CN" altLang="en-US"/>
              <a:t>的视觉效果带给在场玩家和媒体突破性的震撼，实现了质的飞跃</a:t>
            </a:r>
          </a:p>
          <a:p>
            <a:pPr>
              <a:lnSpc>
                <a:spcPct val="90000"/>
              </a:lnSpc>
            </a:pPr>
            <a:r>
              <a:rPr lang="zh-CN" altLang="en-US"/>
              <a:t>会出现大量的可破坏物体，另外还有高级的布料效果、互动植物、以及</a:t>
            </a:r>
            <a:r>
              <a:rPr lang="en-US" altLang="zh-CN"/>
              <a:t>Rag doll</a:t>
            </a:r>
            <a:r>
              <a:rPr lang="zh-CN" altLang="en-US"/>
              <a:t>死亡特效等</a:t>
            </a:r>
          </a:p>
          <a:p>
            <a:pPr>
              <a:lnSpc>
                <a:spcPct val="90000"/>
              </a:lnSpc>
            </a:pPr>
            <a:r>
              <a:rPr lang="zh-CN" altLang="en-US"/>
              <a:t>玩家可以利用其物理特性对敌方造成伤害</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游戏开发的趋势</a:t>
            </a:r>
            <a:endParaRPr lang="zh-CN" altLang="en-US" dirty="0"/>
          </a:p>
        </p:txBody>
      </p:sp>
      <p:sp>
        <p:nvSpPr>
          <p:cNvPr id="3" name="内容占位符 2"/>
          <p:cNvSpPr>
            <a:spLocks noGrp="1"/>
          </p:cNvSpPr>
          <p:nvPr>
            <p:ph idx="1"/>
          </p:nvPr>
        </p:nvSpPr>
        <p:spPr/>
        <p:txBody>
          <a:bodyPr/>
          <a:lstStyle/>
          <a:p>
            <a:r>
              <a:rPr lang="zh-CN" altLang="en-US" dirty="0" smtClean="0"/>
              <a:t>技术壁垒逐渐消失</a:t>
            </a:r>
            <a:endParaRPr lang="en-US" altLang="zh-CN" dirty="0" smtClean="0"/>
          </a:p>
          <a:p>
            <a:pPr lvl="1"/>
            <a:r>
              <a:rPr lang="zh-CN" altLang="en-US" dirty="0" smtClean="0"/>
              <a:t>早期的游戏开发，技术很关键</a:t>
            </a:r>
            <a:endParaRPr lang="en-US" altLang="zh-CN" dirty="0" smtClean="0"/>
          </a:p>
          <a:p>
            <a:pPr lvl="1"/>
            <a:r>
              <a:rPr lang="zh-CN" altLang="en-US" dirty="0" smtClean="0"/>
              <a:t>各种中间件的出现解决了这个问题</a:t>
            </a:r>
            <a:endParaRPr lang="en-US" altLang="zh-CN" dirty="0" smtClean="0"/>
          </a:p>
          <a:p>
            <a:r>
              <a:rPr lang="zh-CN" altLang="en-US" dirty="0" smtClean="0"/>
              <a:t>内容为王</a:t>
            </a:r>
            <a:endParaRPr lang="en-US" altLang="zh-CN" dirty="0" smtClean="0"/>
          </a:p>
          <a:p>
            <a:pPr lvl="1"/>
            <a:r>
              <a:rPr lang="zh-CN" altLang="en-US" dirty="0" smtClean="0"/>
              <a:t>早些年是技术炫耀</a:t>
            </a:r>
            <a:endParaRPr lang="en-US" altLang="zh-CN" dirty="0" smtClean="0"/>
          </a:p>
          <a:p>
            <a:pPr lvl="1"/>
            <a:r>
              <a:rPr lang="zh-CN" altLang="en-US" dirty="0" smtClean="0"/>
              <a:t>现在是提炼玩法</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endParaRPr lang="zh-CN" altLang="zh-CN"/>
          </a:p>
        </p:txBody>
      </p:sp>
      <p:sp>
        <p:nvSpPr>
          <p:cNvPr id="157699" name="Rectangle 3"/>
          <p:cNvSpPr>
            <a:spLocks noGrp="1" noChangeArrowheads="1"/>
          </p:cNvSpPr>
          <p:nvPr>
            <p:ph type="body" idx="1"/>
          </p:nvPr>
        </p:nvSpPr>
        <p:spPr/>
        <p:txBody>
          <a:bodyPr/>
          <a:lstStyle/>
          <a:p>
            <a:endParaRPr lang="zh-CN" altLang="zh-CN"/>
          </a:p>
        </p:txBody>
      </p:sp>
      <p:pic>
        <p:nvPicPr>
          <p:cNvPr id="157701" name="Picture 5" descr="MKZ"/>
          <p:cNvPicPr>
            <a:picLocks noChangeAspect="1" noChangeArrowheads="1"/>
          </p:cNvPicPr>
          <p:nvPr/>
        </p:nvPicPr>
        <p:blipFill>
          <a:blip r:embed="rId3" cstate="print"/>
          <a:srcRect/>
          <a:stretch>
            <a:fillRect/>
          </a:stretch>
        </p:blipFill>
        <p:spPr bwMode="auto">
          <a:xfrm>
            <a:off x="2133600" y="3124200"/>
            <a:ext cx="4762500" cy="2971800"/>
          </a:xfrm>
          <a:prstGeom prst="rect">
            <a:avLst/>
          </a:prstGeom>
          <a:noFill/>
        </p:spPr>
      </p:pic>
      <p:pic>
        <p:nvPicPr>
          <p:cNvPr id="157703" name="Picture 7" descr="PHYSX"/>
          <p:cNvPicPr>
            <a:picLocks noChangeAspect="1" noChangeArrowheads="1"/>
          </p:cNvPicPr>
          <p:nvPr/>
        </p:nvPicPr>
        <p:blipFill>
          <a:blip r:embed="rId4" cstate="print"/>
          <a:srcRect/>
          <a:stretch>
            <a:fillRect/>
          </a:stretch>
        </p:blipFill>
        <p:spPr bwMode="auto">
          <a:xfrm>
            <a:off x="2133600" y="685800"/>
            <a:ext cx="4762500" cy="18192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z="3200"/>
              <a:t>《</a:t>
            </a:r>
            <a:r>
              <a:rPr lang="zh-CN" altLang="en-US" sz="3200"/>
              <a:t>一舞成名</a:t>
            </a:r>
            <a:r>
              <a:rPr lang="en-US" altLang="zh-CN" sz="3200"/>
              <a:t>》 </a:t>
            </a:r>
          </a:p>
        </p:txBody>
      </p:sp>
      <p:sp>
        <p:nvSpPr>
          <p:cNvPr id="159747" name="Rectangle 3"/>
          <p:cNvSpPr>
            <a:spLocks noGrp="1" noChangeArrowheads="1"/>
          </p:cNvSpPr>
          <p:nvPr>
            <p:ph type="body" idx="1"/>
          </p:nvPr>
        </p:nvSpPr>
        <p:spPr/>
        <p:txBody>
          <a:bodyPr/>
          <a:lstStyle/>
          <a:p>
            <a:r>
              <a:rPr lang="zh-CN" altLang="en-US"/>
              <a:t>趣味第一耗时三年、投资一千万美元打造的中国首款偶像育成类网游</a:t>
            </a:r>
          </a:p>
          <a:p>
            <a:r>
              <a:rPr lang="zh-CN" altLang="en-US"/>
              <a:t>还是中国首款采用世界最先进</a:t>
            </a:r>
            <a:r>
              <a:rPr lang="en-US" altLang="zh-CN"/>
              <a:t>Unreal3</a:t>
            </a:r>
            <a:r>
              <a:rPr lang="zh-CN" altLang="en-US"/>
              <a:t>引擎、以国际</a:t>
            </a:r>
            <a:r>
              <a:rPr lang="en-US" altLang="zh-CN"/>
              <a:t>AAA</a:t>
            </a:r>
            <a:r>
              <a:rPr lang="zh-CN" altLang="en-US"/>
              <a:t>标准研发的原创网络游戏</a:t>
            </a:r>
          </a:p>
          <a:p>
            <a:r>
              <a:rPr lang="zh-CN" altLang="en-US"/>
              <a:t>截止到目前尚未发售</a:t>
            </a:r>
          </a:p>
          <a:p>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endParaRPr lang="zh-CN" altLang="zh-CN"/>
          </a:p>
        </p:txBody>
      </p:sp>
      <p:sp>
        <p:nvSpPr>
          <p:cNvPr id="161795" name="Rectangle 3"/>
          <p:cNvSpPr>
            <a:spLocks noGrp="1" noChangeArrowheads="1"/>
          </p:cNvSpPr>
          <p:nvPr>
            <p:ph type="body" idx="1"/>
          </p:nvPr>
        </p:nvSpPr>
        <p:spPr/>
        <p:txBody>
          <a:bodyPr/>
          <a:lstStyle/>
          <a:p>
            <a:endParaRPr lang="zh-CN" altLang="zh-CN"/>
          </a:p>
        </p:txBody>
      </p:sp>
      <p:pic>
        <p:nvPicPr>
          <p:cNvPr id="161797" name="Picture 5" descr="PHYSXCPU"/>
          <p:cNvPicPr>
            <a:picLocks noChangeAspect="1" noChangeArrowheads="1"/>
          </p:cNvPicPr>
          <p:nvPr/>
        </p:nvPicPr>
        <p:blipFill>
          <a:blip r:embed="rId3" cstate="print"/>
          <a:srcRect/>
          <a:stretch>
            <a:fillRect/>
          </a:stretch>
        </p:blipFill>
        <p:spPr bwMode="auto">
          <a:xfrm>
            <a:off x="0" y="1371600"/>
            <a:ext cx="4762500" cy="3810000"/>
          </a:xfrm>
          <a:prstGeom prst="rect">
            <a:avLst/>
          </a:prstGeom>
          <a:noFill/>
        </p:spPr>
      </p:pic>
      <p:pic>
        <p:nvPicPr>
          <p:cNvPr id="161799" name="Picture 7" descr="STARSS"/>
          <p:cNvPicPr>
            <a:picLocks noChangeAspect="1" noChangeArrowheads="1"/>
          </p:cNvPicPr>
          <p:nvPr/>
        </p:nvPicPr>
        <p:blipFill>
          <a:blip r:embed="rId4" cstate="print"/>
          <a:srcRect/>
          <a:stretch>
            <a:fillRect/>
          </a:stretch>
        </p:blipFill>
        <p:spPr bwMode="auto">
          <a:xfrm>
            <a:off x="4381500" y="1371600"/>
            <a:ext cx="4762500" cy="3810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z="3200"/>
              <a:t>《GT</a:t>
            </a:r>
            <a:r>
              <a:rPr lang="zh-CN" altLang="en-US" sz="3200"/>
              <a:t>劲舞团</a:t>
            </a:r>
            <a:r>
              <a:rPr lang="en-US" altLang="zh-CN" sz="3200"/>
              <a:t>2》</a:t>
            </a:r>
          </a:p>
        </p:txBody>
      </p:sp>
      <p:sp>
        <p:nvSpPr>
          <p:cNvPr id="163843" name="Rectangle 3"/>
          <p:cNvSpPr>
            <a:spLocks noGrp="1" noChangeArrowheads="1"/>
          </p:cNvSpPr>
          <p:nvPr>
            <p:ph type="body" idx="1"/>
          </p:nvPr>
        </p:nvSpPr>
        <p:spPr/>
        <p:txBody>
          <a:bodyPr/>
          <a:lstStyle/>
          <a:p>
            <a:r>
              <a:rPr lang="zh-CN" altLang="en-US"/>
              <a:t>　久游网巨资投入，潜心三年自主研发的音乐社区网游</a:t>
            </a:r>
          </a:p>
          <a:p>
            <a:r>
              <a:rPr lang="zh-CN" altLang="en-US"/>
              <a:t>采用全新顶级</a:t>
            </a:r>
            <a:r>
              <a:rPr lang="en-US" altLang="zh-CN"/>
              <a:t>3D</a:t>
            </a:r>
            <a:r>
              <a:rPr lang="zh-CN" altLang="en-US"/>
              <a:t>物理引擎技术，画面细致流畅，注重细节表现以及肢体动作的真实反映</a:t>
            </a:r>
          </a:p>
          <a:p>
            <a:r>
              <a:rPr lang="zh-CN" altLang="en-US"/>
              <a:t>角色的任意一个动作都会有最完美的视觉体现，甚至玩家在游戏中还会发现发丝服饰会随着动感的舞步也一起随之飞扬</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endParaRPr lang="zh-CN" altLang="zh-CN"/>
          </a:p>
        </p:txBody>
      </p:sp>
      <p:sp>
        <p:nvSpPr>
          <p:cNvPr id="165891" name="Rectangle 3"/>
          <p:cNvSpPr>
            <a:spLocks noGrp="1" noChangeArrowheads="1"/>
          </p:cNvSpPr>
          <p:nvPr>
            <p:ph type="body" idx="1"/>
          </p:nvPr>
        </p:nvSpPr>
        <p:spPr/>
        <p:txBody>
          <a:bodyPr/>
          <a:lstStyle/>
          <a:p>
            <a:endParaRPr lang="zh-CN" altLang="zh-CN"/>
          </a:p>
        </p:txBody>
      </p:sp>
      <p:pic>
        <p:nvPicPr>
          <p:cNvPr id="165893" name="Picture 5" descr="GT劲舞团2"/>
          <p:cNvPicPr>
            <a:picLocks noChangeAspect="1" noChangeArrowheads="1"/>
          </p:cNvPicPr>
          <p:nvPr/>
        </p:nvPicPr>
        <p:blipFill>
          <a:blip r:embed="rId3" cstate="print"/>
          <a:srcRect/>
          <a:stretch>
            <a:fillRect/>
          </a:stretch>
        </p:blipFill>
        <p:spPr bwMode="auto">
          <a:xfrm>
            <a:off x="2190750" y="1943100"/>
            <a:ext cx="4762500" cy="29718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sz="3200"/>
              <a:t>《</a:t>
            </a:r>
            <a:r>
              <a:rPr lang="zh-CN" altLang="en-US" sz="3200"/>
              <a:t>热舞派对</a:t>
            </a:r>
            <a:r>
              <a:rPr lang="en-US" altLang="zh-CN" sz="3200"/>
              <a:t>II》</a:t>
            </a:r>
          </a:p>
        </p:txBody>
      </p:sp>
      <p:sp>
        <p:nvSpPr>
          <p:cNvPr id="167939" name="Rectangle 3"/>
          <p:cNvSpPr>
            <a:spLocks noGrp="1" noChangeArrowheads="1"/>
          </p:cNvSpPr>
          <p:nvPr>
            <p:ph type="body" idx="1"/>
          </p:nvPr>
        </p:nvSpPr>
        <p:spPr/>
        <p:txBody>
          <a:bodyPr/>
          <a:lstStyle/>
          <a:p>
            <a:pPr>
              <a:lnSpc>
                <a:spcPct val="90000"/>
              </a:lnSpc>
            </a:pPr>
            <a:r>
              <a:rPr lang="zh-CN" altLang="en-US"/>
              <a:t>是目前国内第一款真正完美结合</a:t>
            </a:r>
            <a:r>
              <a:rPr lang="en-US" altLang="zh-CN"/>
              <a:t>SNS</a:t>
            </a:r>
            <a:r>
              <a:rPr lang="zh-CN" altLang="en-US"/>
              <a:t>社区与网络游戏交友平台的游戏</a:t>
            </a:r>
          </a:p>
          <a:p>
            <a:pPr>
              <a:lnSpc>
                <a:spcPct val="90000"/>
              </a:lnSpc>
            </a:pPr>
            <a:r>
              <a:rPr lang="zh-CN" altLang="en-US"/>
              <a:t>玩家可在第一时间了解好友最新状态，进行密切、实时的互动。</a:t>
            </a:r>
          </a:p>
          <a:p>
            <a:pPr>
              <a:lnSpc>
                <a:spcPct val="90000"/>
              </a:lnSpc>
            </a:pPr>
            <a:r>
              <a:rPr lang="zh-CN" altLang="en-US"/>
              <a:t>完美时空独创的</a:t>
            </a:r>
            <a:r>
              <a:rPr lang="en-US" altLang="zh-CN"/>
              <a:t>Angelica 3D</a:t>
            </a:r>
            <a:r>
              <a:rPr lang="zh-CN" altLang="en-US"/>
              <a:t>技术与国际顶级</a:t>
            </a:r>
            <a:r>
              <a:rPr lang="en-US" altLang="zh-CN"/>
              <a:t>NVIDIA PhysX</a:t>
            </a:r>
            <a:r>
              <a:rPr lang="zh-CN" altLang="en-US"/>
              <a:t>物理引擎技术完美结合，为强大的并行处理器执行硬件加速而进行了优化</a:t>
            </a:r>
          </a:p>
          <a:p>
            <a:pPr>
              <a:lnSpc>
                <a:spcPct val="90000"/>
              </a:lnSpc>
            </a:pPr>
            <a:r>
              <a:rPr lang="zh-CN" altLang="en-US"/>
              <a:t>舞蹈时人物的发丝和服饰会随着舞步一起飞扬，其运动轨迹完全模拟现实物理动力学轨迹，人物动作亦幻亦真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endParaRPr lang="zh-CN" altLang="zh-CN"/>
          </a:p>
        </p:txBody>
      </p:sp>
      <p:sp>
        <p:nvSpPr>
          <p:cNvPr id="169987" name="Rectangle 3"/>
          <p:cNvSpPr>
            <a:spLocks noGrp="1" noChangeArrowheads="1"/>
          </p:cNvSpPr>
          <p:nvPr>
            <p:ph type="body" idx="1"/>
          </p:nvPr>
        </p:nvSpPr>
        <p:spPr/>
        <p:txBody>
          <a:bodyPr/>
          <a:lstStyle/>
          <a:p>
            <a:endParaRPr lang="zh-CN" altLang="zh-CN"/>
          </a:p>
        </p:txBody>
      </p:sp>
      <p:pic>
        <p:nvPicPr>
          <p:cNvPr id="169989" name="Picture 5" descr="PHYSX"/>
          <p:cNvPicPr>
            <a:picLocks noChangeAspect="1" noChangeArrowheads="1"/>
          </p:cNvPicPr>
          <p:nvPr/>
        </p:nvPicPr>
        <p:blipFill>
          <a:blip r:embed="rId3" cstate="print"/>
          <a:srcRect/>
          <a:stretch>
            <a:fillRect/>
          </a:stretch>
        </p:blipFill>
        <p:spPr bwMode="auto">
          <a:xfrm>
            <a:off x="2190750" y="1943100"/>
            <a:ext cx="4762500" cy="29718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sz="3200"/>
              <a:t>《QQ</a:t>
            </a:r>
            <a:r>
              <a:rPr lang="zh-CN" altLang="en-US" sz="3200"/>
              <a:t>飞车</a:t>
            </a:r>
            <a:r>
              <a:rPr lang="en-US" altLang="zh-CN" sz="3200"/>
              <a:t>》</a:t>
            </a:r>
          </a:p>
        </p:txBody>
      </p:sp>
      <p:sp>
        <p:nvSpPr>
          <p:cNvPr id="172035" name="Rectangle 3"/>
          <p:cNvSpPr>
            <a:spLocks noGrp="1" noChangeArrowheads="1"/>
          </p:cNvSpPr>
          <p:nvPr>
            <p:ph type="body" idx="1"/>
          </p:nvPr>
        </p:nvSpPr>
        <p:spPr/>
        <p:txBody>
          <a:bodyPr/>
          <a:lstStyle/>
          <a:p>
            <a:r>
              <a:rPr lang="zh-CN" altLang="en-US"/>
              <a:t>腾讯公司花费数年时间，精心为</a:t>
            </a:r>
            <a:r>
              <a:rPr lang="en-US" altLang="zh-CN"/>
              <a:t>QQ</a:t>
            </a:r>
            <a:r>
              <a:rPr lang="zh-CN" altLang="en-US"/>
              <a:t>用户打造的一款时尚赛车</a:t>
            </a:r>
            <a:r>
              <a:rPr lang="en-US" altLang="zh-CN"/>
              <a:t>3D</a:t>
            </a:r>
            <a:r>
              <a:rPr lang="zh-CN" altLang="en-US"/>
              <a:t>网络游戏</a:t>
            </a:r>
          </a:p>
          <a:p>
            <a:r>
              <a:rPr lang="zh-CN" altLang="en-US"/>
              <a:t>采用了</a:t>
            </a:r>
            <a:r>
              <a:rPr lang="en-US" altLang="zh-CN"/>
              <a:t>PhysX</a:t>
            </a:r>
            <a:r>
              <a:rPr lang="zh-CN" altLang="en-US"/>
              <a:t>，游戏手感好，全力为用户打造逼真的驾驶体验；</a:t>
            </a:r>
            <a:r>
              <a:rPr lang="en-US" altLang="zh-CN"/>
              <a:t>3D</a:t>
            </a:r>
            <a:r>
              <a:rPr lang="zh-CN" altLang="en-US"/>
              <a:t>时尚人物造型、古朴潮流幻想的赛道主题、第三人称尾随视角，力求为用户营造身历其境的感觉</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endParaRPr lang="zh-CN" altLang="zh-CN"/>
          </a:p>
        </p:txBody>
      </p:sp>
      <p:sp>
        <p:nvSpPr>
          <p:cNvPr id="174083" name="Rectangle 3"/>
          <p:cNvSpPr>
            <a:spLocks noGrp="1" noChangeArrowheads="1"/>
          </p:cNvSpPr>
          <p:nvPr>
            <p:ph type="body" idx="1"/>
          </p:nvPr>
        </p:nvSpPr>
        <p:spPr/>
        <p:txBody>
          <a:bodyPr/>
          <a:lstStyle/>
          <a:p>
            <a:endParaRPr lang="zh-CN" altLang="zh-CN"/>
          </a:p>
        </p:txBody>
      </p:sp>
      <p:pic>
        <p:nvPicPr>
          <p:cNvPr id="174085" name="Picture 5" descr="PHYSX"/>
          <p:cNvPicPr>
            <a:picLocks noChangeAspect="1" noChangeArrowheads="1"/>
          </p:cNvPicPr>
          <p:nvPr/>
        </p:nvPicPr>
        <p:blipFill>
          <a:blip r:embed="rId3" cstate="print"/>
          <a:srcRect/>
          <a:stretch>
            <a:fillRect/>
          </a:stretch>
        </p:blipFill>
        <p:spPr bwMode="auto">
          <a:xfrm>
            <a:off x="2190750" y="1943100"/>
            <a:ext cx="4762500" cy="29718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3200"/>
              <a:t>《</a:t>
            </a:r>
            <a:r>
              <a:rPr lang="zh-CN" altLang="en-US" sz="3200"/>
              <a:t>剑网</a:t>
            </a:r>
            <a:r>
              <a:rPr lang="en-US" altLang="zh-CN" sz="3200"/>
              <a:t>3》</a:t>
            </a:r>
          </a:p>
        </p:txBody>
      </p:sp>
      <p:sp>
        <p:nvSpPr>
          <p:cNvPr id="176131" name="Rectangle 3"/>
          <p:cNvSpPr>
            <a:spLocks noGrp="1" noChangeArrowheads="1"/>
          </p:cNvSpPr>
          <p:nvPr>
            <p:ph type="body" idx="1"/>
          </p:nvPr>
        </p:nvSpPr>
        <p:spPr/>
        <p:txBody>
          <a:bodyPr/>
          <a:lstStyle/>
          <a:p>
            <a:r>
              <a:rPr lang="zh-CN" altLang="en-US"/>
              <a:t>是由金山开发运营的</a:t>
            </a:r>
            <a:r>
              <a:rPr lang="en-US" altLang="zh-CN"/>
              <a:t>3D</a:t>
            </a:r>
            <a:r>
              <a:rPr lang="zh-CN" altLang="en-US"/>
              <a:t>武侠角色扮演网游。作为“剑侠情缘网络版”系列三部曲的最后一部，凭借超大规模的地形植被渲染技术、优秀的场景光影特效、</a:t>
            </a:r>
            <a:r>
              <a:rPr lang="en-US" altLang="zh-CN"/>
              <a:t>Normal Map</a:t>
            </a:r>
            <a:r>
              <a:rPr lang="zh-CN" altLang="en-US"/>
              <a:t>和</a:t>
            </a:r>
            <a:r>
              <a:rPr lang="en-US" altLang="zh-CN"/>
              <a:t>SpeedTree</a:t>
            </a:r>
            <a:r>
              <a:rPr lang="zh-CN" altLang="en-US"/>
              <a:t>等先进运算绘制手法，使用全</a:t>
            </a:r>
            <a:r>
              <a:rPr lang="en-US" altLang="zh-CN"/>
              <a:t>3D</a:t>
            </a:r>
            <a:r>
              <a:rPr lang="zh-CN" altLang="en-US"/>
              <a:t>来诠释中华传统文化，并将诗词、歌舞、丝绸、古琴、饮酒文化、茶艺、音乐等多种具有中国传统文化特色的元素融入到游戏中，展现给玩家一个气势恢弘、壮丽华美的大唐世界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提问</a:t>
            </a:r>
            <a:endParaRPr lang="zh-CN" altLang="en-US" dirty="0"/>
          </a:p>
        </p:txBody>
      </p:sp>
      <p:sp>
        <p:nvSpPr>
          <p:cNvPr id="3" name="内容占位符 2"/>
          <p:cNvSpPr>
            <a:spLocks noGrp="1"/>
          </p:cNvSpPr>
          <p:nvPr>
            <p:ph idx="1"/>
          </p:nvPr>
        </p:nvSpPr>
        <p:spPr/>
        <p:txBody>
          <a:bodyPr/>
          <a:lstStyle/>
          <a:p>
            <a:r>
              <a:rPr lang="zh-CN" altLang="en-US" dirty="0" smtClean="0"/>
              <a:t>多少人玩过电子游戏</a:t>
            </a:r>
            <a:endParaRPr lang="en-US" altLang="zh-CN" dirty="0" smtClean="0"/>
          </a:p>
          <a:p>
            <a:endParaRPr lang="en-US" altLang="zh-CN" dirty="0" smtClean="0"/>
          </a:p>
          <a:p>
            <a:endParaRPr lang="en-US" altLang="zh-CN" dirty="0"/>
          </a:p>
          <a:p>
            <a:r>
              <a:rPr lang="zh-CN" altLang="en-US" dirty="0" smtClean="0"/>
              <a:t>多少人玩过有物理仿真的电子游戏</a:t>
            </a:r>
            <a:endParaRPr lang="en-US" altLang="zh-CN" dirty="0" smtClean="0"/>
          </a:p>
          <a:p>
            <a:pPr lvl="1"/>
            <a:r>
              <a:rPr lang="zh-CN" altLang="en-US" dirty="0" smtClean="0"/>
              <a:t>物体的下落模拟、</a:t>
            </a:r>
            <a:r>
              <a:rPr lang="en-US" altLang="zh-CN" dirty="0" smtClean="0"/>
              <a:t>FPS</a:t>
            </a:r>
            <a:r>
              <a:rPr lang="zh-CN" altLang="en-US" dirty="0" smtClean="0"/>
              <a:t>游戏中打飞的箱子</a:t>
            </a:r>
            <a:endParaRPr lang="en-US" altLang="zh-CN" dirty="0"/>
          </a:p>
          <a:p>
            <a:endParaRPr lang="en-US" altLang="zh-CN" dirty="0" smtClean="0"/>
          </a:p>
          <a:p>
            <a:r>
              <a:rPr lang="zh-CN" altLang="en-US" dirty="0"/>
              <a:t>多少</a:t>
            </a:r>
            <a:r>
              <a:rPr lang="zh-CN" altLang="en-US" dirty="0" smtClean="0"/>
              <a:t>人玩过以物理仿真为玩点的游戏</a:t>
            </a:r>
            <a:endParaRPr lang="en-US" altLang="zh-CN" dirty="0" smtClean="0"/>
          </a:p>
          <a:p>
            <a:pPr lvl="1"/>
            <a:r>
              <a:rPr lang="zh-CN" altLang="en-US" dirty="0" smtClean="0"/>
              <a:t>疯狂的小鸟、蜡笔物理学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endParaRPr lang="zh-CN" altLang="zh-CN"/>
          </a:p>
        </p:txBody>
      </p:sp>
      <p:sp>
        <p:nvSpPr>
          <p:cNvPr id="178179" name="Rectangle 3"/>
          <p:cNvSpPr>
            <a:spLocks noGrp="1" noChangeArrowheads="1"/>
          </p:cNvSpPr>
          <p:nvPr>
            <p:ph type="body" idx="1"/>
          </p:nvPr>
        </p:nvSpPr>
        <p:spPr/>
        <p:txBody>
          <a:bodyPr/>
          <a:lstStyle/>
          <a:p>
            <a:endParaRPr lang="zh-CN" altLang="zh-CN"/>
          </a:p>
        </p:txBody>
      </p:sp>
      <p:pic>
        <p:nvPicPr>
          <p:cNvPr id="178181" name="Picture 5" descr="HD5870"/>
          <p:cNvPicPr>
            <a:picLocks noChangeAspect="1" noChangeArrowheads="1"/>
          </p:cNvPicPr>
          <p:nvPr/>
        </p:nvPicPr>
        <p:blipFill>
          <a:blip r:embed="rId3" cstate="print"/>
          <a:srcRect/>
          <a:stretch>
            <a:fillRect/>
          </a:stretch>
        </p:blipFill>
        <p:spPr bwMode="auto">
          <a:xfrm>
            <a:off x="2190750" y="1643063"/>
            <a:ext cx="4762500" cy="35718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a:t>物理引擎介绍</a:t>
            </a:r>
          </a:p>
        </p:txBody>
      </p:sp>
      <p:sp>
        <p:nvSpPr>
          <p:cNvPr id="58371" name="Rectangle 3"/>
          <p:cNvSpPr>
            <a:spLocks noGrp="1" noChangeArrowheads="1"/>
          </p:cNvSpPr>
          <p:nvPr>
            <p:ph type="body" idx="1"/>
          </p:nvPr>
        </p:nvSpPr>
        <p:spPr/>
        <p:txBody>
          <a:bodyPr/>
          <a:lstStyle/>
          <a:p>
            <a:pPr>
              <a:lnSpc>
                <a:spcPct val="80000"/>
              </a:lnSpc>
            </a:pPr>
            <a:r>
              <a:rPr lang="en-US" altLang="zh-CN" sz="1800" b="1"/>
              <a:t>Open source</a:t>
            </a:r>
          </a:p>
          <a:p>
            <a:pPr lvl="1">
              <a:lnSpc>
                <a:spcPct val="80000"/>
              </a:lnSpc>
            </a:pPr>
            <a:r>
              <a:rPr lang="en-US" altLang="zh-CN" sz="1600">
                <a:hlinkClick r:id="rId3" tooltip="Bullet (software)"/>
              </a:rPr>
              <a:t>Bullet</a:t>
            </a:r>
            <a:r>
              <a:rPr lang="en-US" altLang="zh-CN" sz="1600"/>
              <a:t> </a:t>
            </a:r>
          </a:p>
          <a:p>
            <a:pPr lvl="1">
              <a:lnSpc>
                <a:spcPct val="80000"/>
              </a:lnSpc>
            </a:pPr>
            <a:r>
              <a:rPr lang="en-US" altLang="zh-CN" sz="1600">
                <a:hlinkClick r:id="rId4" tooltip="Open Dynamics Engine"/>
              </a:rPr>
              <a:t>Open Dynamics Engine</a:t>
            </a:r>
            <a:r>
              <a:rPr lang="en-US" altLang="zh-CN" sz="1600"/>
              <a:t> </a:t>
            </a:r>
          </a:p>
          <a:p>
            <a:pPr lvl="1">
              <a:lnSpc>
                <a:spcPct val="80000"/>
              </a:lnSpc>
            </a:pPr>
            <a:r>
              <a:rPr lang="en-US" altLang="zh-CN" sz="1600">
                <a:hlinkClick r:id="rId5" tooltip="OPAL (software)"/>
              </a:rPr>
              <a:t>OPAL</a:t>
            </a:r>
            <a:r>
              <a:rPr lang="en-US" altLang="zh-CN" sz="1600"/>
              <a:t> </a:t>
            </a:r>
          </a:p>
          <a:p>
            <a:pPr lvl="1">
              <a:lnSpc>
                <a:spcPct val="80000"/>
              </a:lnSpc>
            </a:pPr>
            <a:r>
              <a:rPr lang="en-US" altLang="zh-CN" sz="1600">
                <a:hlinkClick r:id="rId6" tooltip="PAL (software)"/>
              </a:rPr>
              <a:t>PAL</a:t>
            </a:r>
            <a:r>
              <a:rPr lang="en-US" altLang="zh-CN" sz="1600"/>
              <a:t> </a:t>
            </a:r>
          </a:p>
          <a:p>
            <a:pPr lvl="1">
              <a:lnSpc>
                <a:spcPct val="80000"/>
              </a:lnSpc>
            </a:pPr>
            <a:r>
              <a:rPr lang="en-US" altLang="zh-CN" sz="1600">
                <a:hlinkClick r:id="rId7" tooltip="Tokamak physics engine"/>
              </a:rPr>
              <a:t>Tokamak physics engine</a:t>
            </a:r>
            <a:r>
              <a:rPr lang="en-US" altLang="zh-CN" sz="1600"/>
              <a:t> </a:t>
            </a:r>
          </a:p>
          <a:p>
            <a:pPr lvl="1">
              <a:lnSpc>
                <a:spcPct val="80000"/>
              </a:lnSpc>
            </a:pPr>
            <a:r>
              <a:rPr lang="en-US" altLang="zh-CN" sz="1600">
                <a:hlinkClick r:id="rId8"/>
              </a:rPr>
              <a:t>DynaForce </a:t>
            </a:r>
            <a:endParaRPr lang="en-US" altLang="zh-CN" sz="1600"/>
          </a:p>
          <a:p>
            <a:pPr>
              <a:lnSpc>
                <a:spcPct val="80000"/>
              </a:lnSpc>
            </a:pPr>
            <a:r>
              <a:rPr lang="en-US" altLang="zh-CN" sz="1800" b="1"/>
              <a:t>Closed source/limited free distribution</a:t>
            </a:r>
          </a:p>
          <a:p>
            <a:pPr lvl="1">
              <a:lnSpc>
                <a:spcPct val="80000"/>
              </a:lnSpc>
            </a:pPr>
            <a:r>
              <a:rPr lang="en-US" altLang="zh-CN" sz="1600">
                <a:hlinkClick r:id="rId9" tooltip="Newton Game Dynamics"/>
              </a:rPr>
              <a:t>Newton Game Dynamics</a:t>
            </a:r>
            <a:r>
              <a:rPr lang="en-US" altLang="zh-CN" sz="1600"/>
              <a:t> </a:t>
            </a:r>
          </a:p>
          <a:p>
            <a:pPr lvl="1">
              <a:lnSpc>
                <a:spcPct val="80000"/>
              </a:lnSpc>
            </a:pPr>
            <a:r>
              <a:rPr lang="en-US" altLang="zh-CN" sz="1600">
                <a:hlinkClick r:id="rId10" tooltip="http://www.spehome.com"/>
              </a:rPr>
              <a:t>Simple Physics Engine</a:t>
            </a:r>
            <a:r>
              <a:rPr lang="en-US" altLang="zh-CN" sz="1600"/>
              <a:t> </a:t>
            </a:r>
          </a:p>
          <a:p>
            <a:pPr lvl="1">
              <a:lnSpc>
                <a:spcPct val="80000"/>
              </a:lnSpc>
            </a:pPr>
            <a:r>
              <a:rPr lang="en-US" altLang="zh-CN" sz="1600">
                <a:hlinkClick r:id="rId11" tooltip="http://trueaxis.com/"/>
              </a:rPr>
              <a:t>True Axis</a:t>
            </a:r>
            <a:r>
              <a:rPr lang="en-US" altLang="zh-CN" sz="1600"/>
              <a:t> </a:t>
            </a:r>
          </a:p>
          <a:p>
            <a:pPr lvl="1">
              <a:lnSpc>
                <a:spcPct val="80000"/>
              </a:lnSpc>
            </a:pPr>
            <a:r>
              <a:rPr lang="en-US" altLang="zh-CN" sz="1600">
                <a:hlinkClick r:id="rId12" tooltip="PhysX"/>
              </a:rPr>
              <a:t>PhysX</a:t>
            </a:r>
            <a:r>
              <a:rPr lang="en-US" altLang="zh-CN" sz="1600"/>
              <a:t> (formerly NovodeX and incorporating </a:t>
            </a:r>
            <a:r>
              <a:rPr lang="en-US" altLang="zh-CN" sz="1600">
                <a:hlinkClick r:id="rId13" tooltip="Meqon"/>
              </a:rPr>
              <a:t>Meqon</a:t>
            </a:r>
            <a:r>
              <a:rPr lang="en-US" altLang="zh-CN" sz="1600"/>
              <a:t>) </a:t>
            </a:r>
          </a:p>
          <a:p>
            <a:pPr>
              <a:lnSpc>
                <a:spcPct val="80000"/>
              </a:lnSpc>
            </a:pPr>
            <a:r>
              <a:rPr lang="en-US" altLang="zh-CN" sz="1800" b="1"/>
              <a:t>Commercial</a:t>
            </a:r>
          </a:p>
          <a:p>
            <a:pPr lvl="1">
              <a:lnSpc>
                <a:spcPct val="80000"/>
              </a:lnSpc>
            </a:pPr>
            <a:r>
              <a:rPr lang="en-US" altLang="zh-CN" sz="1600">
                <a:hlinkClick r:id="rId14" tooltip="Havok (software)"/>
              </a:rPr>
              <a:t>Havok</a:t>
            </a:r>
            <a:r>
              <a:rPr lang="en-US" altLang="zh-CN" sz="1600"/>
              <a:t> </a:t>
            </a:r>
          </a:p>
          <a:p>
            <a:pPr lvl="1">
              <a:lnSpc>
                <a:spcPct val="80000"/>
              </a:lnSpc>
            </a:pPr>
            <a:r>
              <a:rPr lang="en-US" altLang="zh-CN" sz="1600">
                <a:hlinkClick r:id="rId15" tooltip="NV Physics SDK"/>
              </a:rPr>
              <a:t>nV Physics SDK</a:t>
            </a:r>
            <a:r>
              <a:rPr lang="en-US" altLang="zh-CN" sz="1600"/>
              <a:t> </a:t>
            </a:r>
          </a:p>
          <a:p>
            <a:pPr lvl="1">
              <a:lnSpc>
                <a:spcPct val="80000"/>
              </a:lnSpc>
            </a:pPr>
            <a:r>
              <a:rPr lang="en-US" altLang="zh-CN" sz="1600"/>
              <a:t>Vortex from </a:t>
            </a:r>
            <a:r>
              <a:rPr lang="en-US" altLang="zh-CN" sz="1600">
                <a:hlinkClick r:id="rId16" tooltip="http://www.cm-labs.com"/>
              </a:rPr>
              <a:t>CMLabs Simulations</a:t>
            </a:r>
            <a:r>
              <a:rPr lang="en-US" altLang="zh-CN" sz="1600"/>
              <a:t> </a:t>
            </a:r>
          </a:p>
          <a:p>
            <a:pPr>
              <a:lnSpc>
                <a:spcPct val="80000"/>
              </a:lnSpc>
            </a:pPr>
            <a:endParaRPr lang="en-US" altLang="zh-CN" sz="1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200"/>
              <a:t>Bullet </a:t>
            </a:r>
          </a:p>
        </p:txBody>
      </p:sp>
      <p:sp>
        <p:nvSpPr>
          <p:cNvPr id="60419" name="Rectangle 3"/>
          <p:cNvSpPr>
            <a:spLocks noGrp="1" noChangeArrowheads="1"/>
          </p:cNvSpPr>
          <p:nvPr>
            <p:ph type="body" idx="1"/>
          </p:nvPr>
        </p:nvSpPr>
        <p:spPr/>
        <p:txBody>
          <a:bodyPr/>
          <a:lstStyle/>
          <a:p>
            <a:r>
              <a:rPr lang="en-US" altLang="zh-CN" sz="2400"/>
              <a:t>Sourceforge</a:t>
            </a:r>
            <a:r>
              <a:rPr lang="zh-CN" altLang="en-US" sz="2400"/>
              <a:t>上的开源物理引擎</a:t>
            </a:r>
          </a:p>
          <a:p>
            <a:r>
              <a:rPr lang="zh-CN" altLang="en-US" sz="2400"/>
              <a:t>特性</a:t>
            </a:r>
            <a:r>
              <a:rPr lang="en-US" altLang="zh-CN" sz="2400"/>
              <a:t>:</a:t>
            </a:r>
          </a:p>
          <a:p>
            <a:pPr lvl="1"/>
            <a:r>
              <a:rPr lang="en-US" altLang="zh-CN" sz="2000"/>
              <a:t>collision shapes include: Sphere, box, cylinder, cone, convex hull, and triangle mesh</a:t>
            </a:r>
          </a:p>
          <a:p>
            <a:pPr lvl="1"/>
            <a:r>
              <a:rPr lang="en-US" altLang="zh-CN" sz="2000"/>
              <a:t>implements GJK convex collision detection</a:t>
            </a:r>
          </a:p>
          <a:p>
            <a:pPr lvl="1"/>
            <a:r>
              <a:rPr lang="en-US" altLang="zh-CN" sz="2000"/>
              <a:t>swept collision test</a:t>
            </a:r>
          </a:p>
          <a:p>
            <a:pPr lvl="1"/>
            <a:r>
              <a:rPr lang="en-US" altLang="zh-CN" sz="2000"/>
              <a:t>continuous Collision Detection</a:t>
            </a:r>
          </a:p>
          <a:p>
            <a:pPr lvl="1"/>
            <a:r>
              <a:rPr lang="en-US" altLang="zh-CN" sz="2000"/>
              <a:t>constraints</a:t>
            </a:r>
          </a:p>
          <a:p>
            <a:pPr lvl="1"/>
            <a:r>
              <a:rPr lang="en-US" altLang="zh-CN" sz="2000"/>
              <a:t>COLLADA 1.4 Physics import</a:t>
            </a:r>
          </a:p>
          <a:p>
            <a:pPr lvl="1"/>
            <a:r>
              <a:rPr lang="en-US" altLang="zh-CN" sz="2000"/>
              <a:t>modular approach supports home-brewed physics software</a:t>
            </a:r>
          </a:p>
          <a:p>
            <a:pPr lvl="1"/>
            <a:r>
              <a:rPr lang="en-US" altLang="zh-CN" sz="2000"/>
              <a:t>Bullet provides rigid body dynamics for the Blender 3-D modeling, rendering, and animation package.</a:t>
            </a:r>
          </a:p>
        </p:txBody>
      </p:sp>
      <p:pic>
        <p:nvPicPr>
          <p:cNvPr id="60420" name="Picture 4"/>
          <p:cNvPicPr>
            <a:picLocks noChangeAspect="1" noChangeArrowheads="1"/>
          </p:cNvPicPr>
          <p:nvPr/>
        </p:nvPicPr>
        <p:blipFill>
          <a:blip r:embed="rId3" cstate="print"/>
          <a:srcRect/>
          <a:stretch>
            <a:fillRect/>
          </a:stretch>
        </p:blipFill>
        <p:spPr bwMode="auto">
          <a:xfrm>
            <a:off x="5819775" y="914400"/>
            <a:ext cx="3324225" cy="13525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200"/>
              <a:t>Open Dynamics Engine </a:t>
            </a:r>
          </a:p>
        </p:txBody>
      </p:sp>
      <p:sp>
        <p:nvSpPr>
          <p:cNvPr id="59395" name="Rectangle 3"/>
          <p:cNvSpPr>
            <a:spLocks noGrp="1" noChangeArrowheads="1"/>
          </p:cNvSpPr>
          <p:nvPr>
            <p:ph type="body" idx="1"/>
          </p:nvPr>
        </p:nvSpPr>
        <p:spPr/>
        <p:txBody>
          <a:bodyPr/>
          <a:lstStyle/>
          <a:p>
            <a:r>
              <a:rPr lang="en-US" altLang="zh-CN"/>
              <a:t>Supported Geometries</a:t>
            </a:r>
          </a:p>
          <a:p>
            <a:pPr lvl="1"/>
            <a:r>
              <a:rPr lang="en-US" altLang="zh-CN"/>
              <a:t>Box</a:t>
            </a:r>
          </a:p>
          <a:p>
            <a:pPr lvl="1"/>
            <a:r>
              <a:rPr lang="en-US" altLang="zh-CN"/>
              <a:t>Sphere</a:t>
            </a:r>
          </a:p>
          <a:p>
            <a:pPr lvl="1"/>
            <a:r>
              <a:rPr lang="en-US" altLang="zh-CN"/>
              <a:t>Capsule (cylinder capped with hemispheres)</a:t>
            </a:r>
          </a:p>
          <a:p>
            <a:pPr lvl="1"/>
            <a:r>
              <a:rPr lang="en-US" altLang="zh-CN"/>
              <a:t>Trimesh (dynamic trimesh and trimesh-trimesh collisions are still incomplete)</a:t>
            </a:r>
          </a:p>
          <a:p>
            <a:pPr lvl="1"/>
            <a:r>
              <a:rPr lang="en-US" altLang="zh-CN"/>
              <a:t>Cylinder (currently in the unstable release)</a:t>
            </a:r>
          </a:p>
          <a:p>
            <a:pPr lvl="1"/>
            <a:r>
              <a:rPr lang="en-US" altLang="zh-CN"/>
              <a:t>Heightmap</a:t>
            </a:r>
          </a:p>
          <a:p>
            <a:r>
              <a:rPr lang="zh-CN" altLang="en-US"/>
              <a:t>用于</a:t>
            </a:r>
            <a:r>
              <a:rPr lang="en-US" altLang="zh-CN"/>
              <a:t>GameStudio</a:t>
            </a:r>
            <a:r>
              <a:rPr lang="zh-CN" altLang="en-US"/>
              <a:t>引擎中</a:t>
            </a:r>
          </a:p>
          <a:p>
            <a:endParaRPr lang="en-US" altLang="zh-CN"/>
          </a:p>
        </p:txBody>
      </p:sp>
      <p:pic>
        <p:nvPicPr>
          <p:cNvPr id="59396" name="Picture 4"/>
          <p:cNvPicPr>
            <a:picLocks noChangeAspect="1" noChangeArrowheads="1"/>
          </p:cNvPicPr>
          <p:nvPr/>
        </p:nvPicPr>
        <p:blipFill>
          <a:blip r:embed="rId3" cstate="print"/>
          <a:srcRect/>
          <a:stretch>
            <a:fillRect/>
          </a:stretch>
        </p:blipFill>
        <p:spPr bwMode="auto">
          <a:xfrm>
            <a:off x="4572000" y="1752600"/>
            <a:ext cx="4029075" cy="11049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200"/>
              <a:t>OPAL </a:t>
            </a:r>
          </a:p>
        </p:txBody>
      </p:sp>
      <p:sp>
        <p:nvSpPr>
          <p:cNvPr id="62467" name="Rectangle 3"/>
          <p:cNvSpPr>
            <a:spLocks noGrp="1" noChangeArrowheads="1"/>
          </p:cNvSpPr>
          <p:nvPr>
            <p:ph type="body" idx="1"/>
          </p:nvPr>
        </p:nvSpPr>
        <p:spPr/>
        <p:txBody>
          <a:bodyPr/>
          <a:lstStyle/>
          <a:p>
            <a:r>
              <a:rPr lang="en-US" altLang="zh-CN"/>
              <a:t>Open Physics Abstraction Layer (OPAL) </a:t>
            </a:r>
          </a:p>
          <a:p>
            <a:pPr lvl="1"/>
            <a:r>
              <a:rPr lang="en-US" altLang="zh-CN"/>
              <a:t>OPAL is a high-level interface for low-level physics engines used in games, robotics simulations, and other 3D applications</a:t>
            </a:r>
          </a:p>
          <a:p>
            <a:pPr lvl="1"/>
            <a:r>
              <a:rPr lang="en-US" altLang="zh-CN"/>
              <a:t>Features a simple C++ API, intuitive objects (e.g. Solids, Joints, Motors, Sensors), and XML-based file storage for complex objects.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200"/>
              <a:t>PAL </a:t>
            </a:r>
            <a:r>
              <a:rPr lang="zh-CN" altLang="en-US" sz="3200"/>
              <a:t>（作业点）</a:t>
            </a:r>
          </a:p>
        </p:txBody>
      </p:sp>
      <p:sp>
        <p:nvSpPr>
          <p:cNvPr id="63491" name="Rectangle 3"/>
          <p:cNvSpPr>
            <a:spLocks noGrp="1" noChangeArrowheads="1"/>
          </p:cNvSpPr>
          <p:nvPr>
            <p:ph type="body" idx="1"/>
          </p:nvPr>
        </p:nvSpPr>
        <p:spPr/>
        <p:txBody>
          <a:bodyPr/>
          <a:lstStyle/>
          <a:p>
            <a:pPr>
              <a:lnSpc>
                <a:spcPct val="80000"/>
              </a:lnSpc>
            </a:pPr>
            <a:r>
              <a:rPr lang="en-US" altLang="zh-CN" sz="2000"/>
              <a:t>PAL supports multiple physics engines, including:</a:t>
            </a:r>
          </a:p>
          <a:p>
            <a:pPr lvl="1">
              <a:lnSpc>
                <a:spcPct val="80000"/>
              </a:lnSpc>
            </a:pPr>
            <a:r>
              <a:rPr lang="en-US" altLang="zh-CN" sz="1800"/>
              <a:t>Bullet</a:t>
            </a:r>
          </a:p>
          <a:p>
            <a:pPr lvl="1">
              <a:lnSpc>
                <a:spcPct val="80000"/>
              </a:lnSpc>
            </a:pPr>
            <a:r>
              <a:rPr lang="en-US" altLang="zh-CN" sz="1800"/>
              <a:t>DynaMechs</a:t>
            </a:r>
          </a:p>
          <a:p>
            <a:pPr lvl="1">
              <a:lnSpc>
                <a:spcPct val="80000"/>
              </a:lnSpc>
            </a:pPr>
            <a:r>
              <a:rPr lang="en-US" altLang="zh-CN" sz="1800"/>
              <a:t>JigLib</a:t>
            </a:r>
          </a:p>
          <a:p>
            <a:pPr lvl="1">
              <a:lnSpc>
                <a:spcPct val="80000"/>
              </a:lnSpc>
            </a:pPr>
            <a:r>
              <a:rPr lang="en-US" altLang="zh-CN" sz="1800"/>
              <a:t>Newton Game Dynamics</a:t>
            </a:r>
          </a:p>
          <a:p>
            <a:pPr lvl="1">
              <a:lnSpc>
                <a:spcPct val="80000"/>
              </a:lnSpc>
            </a:pPr>
            <a:r>
              <a:rPr lang="en-US" altLang="zh-CN" sz="1800"/>
              <a:t>Open Dynamics Engine</a:t>
            </a:r>
          </a:p>
          <a:p>
            <a:pPr lvl="1">
              <a:lnSpc>
                <a:spcPct val="80000"/>
              </a:lnSpc>
            </a:pPr>
            <a:r>
              <a:rPr lang="en-US" altLang="zh-CN" sz="1800"/>
              <a:t>OpenTissue</a:t>
            </a:r>
          </a:p>
          <a:p>
            <a:pPr lvl="1">
              <a:lnSpc>
                <a:spcPct val="80000"/>
              </a:lnSpc>
            </a:pPr>
            <a:r>
              <a:rPr lang="en-US" altLang="zh-CN" sz="1800"/>
              <a:t>PhysX (formerly NovodeX and incorporating Meqon)</a:t>
            </a:r>
          </a:p>
          <a:p>
            <a:pPr lvl="1">
              <a:lnSpc>
                <a:spcPct val="80000"/>
              </a:lnSpc>
            </a:pPr>
            <a:r>
              <a:rPr lang="en-US" altLang="zh-CN" sz="1800"/>
              <a:t>Tokamak physics engine</a:t>
            </a:r>
          </a:p>
          <a:p>
            <a:pPr lvl="1">
              <a:lnSpc>
                <a:spcPct val="80000"/>
              </a:lnSpc>
            </a:pPr>
            <a:r>
              <a:rPr lang="en-US" altLang="zh-CN" sz="1800"/>
              <a:t>True Axis</a:t>
            </a:r>
          </a:p>
          <a:p>
            <a:pPr>
              <a:lnSpc>
                <a:spcPct val="80000"/>
              </a:lnSpc>
            </a:pPr>
            <a:r>
              <a:rPr lang="en-US" altLang="zh-CN" sz="2000"/>
              <a:t>PAL is a high-level interface for low-level physics engines used in games, simulation systems, and other 3D applications</a:t>
            </a:r>
          </a:p>
          <a:p>
            <a:pPr>
              <a:lnSpc>
                <a:spcPct val="80000"/>
              </a:lnSpc>
            </a:pPr>
            <a:r>
              <a:rPr lang="en-US" altLang="zh-CN" sz="2000"/>
              <a:t>PAL is designed with a pluggable abstract factory allowing code to be written and compiled once and allowing runtime selection of a different physics engines, as well as feature upgrades.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t>Tokamak</a:t>
            </a:r>
          </a:p>
        </p:txBody>
      </p:sp>
      <p:sp>
        <p:nvSpPr>
          <p:cNvPr id="64515" name="Rectangle 3"/>
          <p:cNvSpPr>
            <a:spLocks noGrp="1" noChangeArrowheads="1"/>
          </p:cNvSpPr>
          <p:nvPr>
            <p:ph type="body" idx="1"/>
          </p:nvPr>
        </p:nvSpPr>
        <p:spPr/>
        <p:txBody>
          <a:bodyPr/>
          <a:lstStyle/>
          <a:p>
            <a:r>
              <a:rPr lang="en-US" altLang="zh-CN"/>
              <a:t>At its beginnings, Tokamak was free for non commercial uses only</a:t>
            </a:r>
          </a:p>
          <a:p>
            <a:r>
              <a:rPr lang="en-US" altLang="zh-CN"/>
              <a:t>Since May 2007, it has become open sourced under a BSD License</a:t>
            </a:r>
          </a:p>
          <a:p>
            <a:r>
              <a:rPr lang="en-US" altLang="zh-CN"/>
              <a:t>supports "Breakage Constructing models" which will break when a collision occurs. Fragments of the original model will automatically be spawned by Tokamak's built-in breakage functionality.</a:t>
            </a:r>
          </a:p>
          <a:p>
            <a:endParaRPr lang="en-US" altLang="zh-CN"/>
          </a:p>
        </p:txBody>
      </p:sp>
      <p:pic>
        <p:nvPicPr>
          <p:cNvPr id="64516" name="Picture 4"/>
          <p:cNvPicPr>
            <a:picLocks noChangeAspect="1" noChangeArrowheads="1"/>
          </p:cNvPicPr>
          <p:nvPr/>
        </p:nvPicPr>
        <p:blipFill>
          <a:blip r:embed="rId3" cstate="print"/>
          <a:srcRect/>
          <a:stretch>
            <a:fillRect/>
          </a:stretch>
        </p:blipFill>
        <p:spPr bwMode="auto">
          <a:xfrm>
            <a:off x="2438400" y="5880100"/>
            <a:ext cx="4467225" cy="5207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z="3200"/>
              <a:t>DynaForce </a:t>
            </a:r>
          </a:p>
        </p:txBody>
      </p:sp>
      <p:sp>
        <p:nvSpPr>
          <p:cNvPr id="66563" name="Rectangle 3"/>
          <p:cNvSpPr>
            <a:spLocks noGrp="1" noChangeArrowheads="1"/>
          </p:cNvSpPr>
          <p:nvPr>
            <p:ph type="body" idx="1"/>
          </p:nvPr>
        </p:nvSpPr>
        <p:spPr/>
        <p:txBody>
          <a:bodyPr/>
          <a:lstStyle/>
          <a:p>
            <a:pPr>
              <a:lnSpc>
                <a:spcPct val="80000"/>
              </a:lnSpc>
            </a:pPr>
            <a:r>
              <a:rPr lang="en-US" altLang="zh-CN" sz="2000"/>
              <a:t> </a:t>
            </a:r>
            <a:r>
              <a:rPr lang="zh-CN" altLang="en-US" sz="2000"/>
              <a:t>现阶段具备的特性</a:t>
            </a:r>
          </a:p>
          <a:p>
            <a:pPr lvl="1">
              <a:lnSpc>
                <a:spcPct val="80000"/>
              </a:lnSpc>
            </a:pPr>
            <a:r>
              <a:rPr lang="zh-CN" altLang="en-US" sz="1600"/>
              <a:t>支持刚体</a:t>
            </a:r>
          </a:p>
          <a:p>
            <a:pPr lvl="1">
              <a:lnSpc>
                <a:spcPct val="80000"/>
              </a:lnSpc>
            </a:pPr>
            <a:r>
              <a:rPr lang="zh-CN" altLang="en-US" sz="1800"/>
              <a:t>支持</a:t>
            </a:r>
            <a:r>
              <a:rPr lang="en-US" altLang="zh-CN" sz="1800"/>
              <a:t>joint</a:t>
            </a:r>
          </a:p>
          <a:p>
            <a:pPr lvl="1">
              <a:lnSpc>
                <a:spcPct val="80000"/>
              </a:lnSpc>
            </a:pPr>
            <a:r>
              <a:rPr lang="zh-CN" altLang="en-US" sz="1800"/>
              <a:t>支持</a:t>
            </a:r>
            <a:r>
              <a:rPr lang="en-US" altLang="zh-CN" sz="1800"/>
              <a:t>joint limits</a:t>
            </a:r>
          </a:p>
          <a:p>
            <a:pPr lvl="1">
              <a:lnSpc>
                <a:spcPct val="80000"/>
              </a:lnSpc>
            </a:pPr>
            <a:r>
              <a:rPr lang="zh-CN" altLang="en-US" sz="1800"/>
              <a:t>支持凸体 对 凸体</a:t>
            </a:r>
            <a:r>
              <a:rPr lang="en-US" altLang="zh-CN" sz="1800"/>
              <a:t>,</a:t>
            </a:r>
            <a:r>
              <a:rPr lang="zh-CN" altLang="en-US" sz="1800"/>
              <a:t>凸体 对 静态凹体的碰撞检测</a:t>
            </a:r>
          </a:p>
          <a:p>
            <a:pPr lvl="1">
              <a:lnSpc>
                <a:spcPct val="80000"/>
              </a:lnSpc>
            </a:pPr>
            <a:r>
              <a:rPr lang="zh-CN" altLang="en-US" sz="1800"/>
              <a:t>支持</a:t>
            </a:r>
            <a:r>
              <a:rPr lang="en-US" altLang="zh-CN" sz="1800"/>
              <a:t>rigdoll </a:t>
            </a:r>
            <a:r>
              <a:rPr lang="zh-CN" altLang="en-US" sz="1800"/>
              <a:t>布娃娃系统</a:t>
            </a:r>
          </a:p>
          <a:p>
            <a:pPr>
              <a:lnSpc>
                <a:spcPct val="80000"/>
              </a:lnSpc>
            </a:pPr>
            <a:r>
              <a:rPr lang="zh-CN" altLang="en-US" sz="2000"/>
              <a:t>  未来将具备的特性</a:t>
            </a:r>
          </a:p>
          <a:p>
            <a:pPr lvl="1">
              <a:lnSpc>
                <a:spcPct val="80000"/>
              </a:lnSpc>
            </a:pPr>
            <a:r>
              <a:rPr lang="zh-CN" altLang="en-US" sz="1800"/>
              <a:t>将支持流体</a:t>
            </a:r>
          </a:p>
          <a:p>
            <a:pPr lvl="1">
              <a:lnSpc>
                <a:spcPct val="80000"/>
              </a:lnSpc>
            </a:pPr>
            <a:r>
              <a:rPr lang="zh-CN" altLang="en-US" sz="1800"/>
              <a:t>将支持</a:t>
            </a:r>
            <a:r>
              <a:rPr lang="en-US" altLang="zh-CN" sz="1800"/>
              <a:t>GPU</a:t>
            </a:r>
            <a:r>
              <a:rPr lang="zh-CN" altLang="en-US" sz="1800"/>
              <a:t>加速运算</a:t>
            </a:r>
          </a:p>
          <a:p>
            <a:pPr lvl="1">
              <a:lnSpc>
                <a:spcPct val="80000"/>
              </a:lnSpc>
            </a:pPr>
            <a:r>
              <a:rPr lang="zh-CN" altLang="en-US" sz="1800"/>
              <a:t>将加入更多类型</a:t>
            </a:r>
            <a:r>
              <a:rPr lang="en-US" altLang="zh-CN" sz="1800"/>
              <a:t>joint</a:t>
            </a:r>
          </a:p>
          <a:p>
            <a:pPr lvl="1">
              <a:lnSpc>
                <a:spcPct val="80000"/>
              </a:lnSpc>
            </a:pPr>
            <a:r>
              <a:rPr lang="zh-CN" altLang="en-US" sz="1800"/>
              <a:t>将加入脚本系统</a:t>
            </a:r>
            <a:r>
              <a:rPr lang="en-US" altLang="zh-CN" sz="1800"/>
              <a:t>,</a:t>
            </a:r>
            <a:r>
              <a:rPr lang="zh-CN" altLang="en-US" sz="1800"/>
              <a:t>使得构建物理世界更轻松</a:t>
            </a:r>
            <a:r>
              <a:rPr lang="en-US" altLang="zh-CN" sz="1800"/>
              <a:t>.</a:t>
            </a:r>
            <a:br>
              <a:rPr lang="en-US" altLang="zh-CN" sz="1800"/>
            </a:br>
            <a:endParaRPr lang="en-US" altLang="zh-CN" sz="1800"/>
          </a:p>
          <a:p>
            <a:pPr>
              <a:lnSpc>
                <a:spcPct val="80000"/>
              </a:lnSpc>
            </a:pPr>
            <a:r>
              <a:rPr lang="zh-CN" altLang="en-US" sz="2000"/>
              <a:t>基于改进的</a:t>
            </a:r>
            <a:r>
              <a:rPr lang="en-US" altLang="zh-CN" sz="2000"/>
              <a:t>D.E. Stewart and J.C. Trinkle</a:t>
            </a:r>
            <a:r>
              <a:rPr lang="zh-CN" altLang="en-US" sz="2000"/>
              <a:t>的线形互补理论</a:t>
            </a:r>
            <a:r>
              <a:rPr lang="en-US" altLang="zh-CN" sz="2000"/>
              <a:t>,</a:t>
            </a:r>
            <a:r>
              <a:rPr lang="zh-CN" altLang="en-US" sz="2000"/>
              <a:t>这也是在现代物理引擎中使用最普遍的理论</a:t>
            </a:r>
          </a:p>
          <a:p>
            <a:pPr>
              <a:lnSpc>
                <a:spcPct val="80000"/>
              </a:lnSpc>
            </a:pPr>
            <a:r>
              <a:rPr lang="zh-CN" altLang="en-US" sz="2000"/>
              <a:t>我国游戏开发者自己研发</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z="3200"/>
              <a:t>Newton Game Dynamics </a:t>
            </a:r>
          </a:p>
        </p:txBody>
      </p:sp>
      <p:sp>
        <p:nvSpPr>
          <p:cNvPr id="68611" name="Rectangle 3"/>
          <p:cNvSpPr>
            <a:spLocks noGrp="1" noChangeArrowheads="1"/>
          </p:cNvSpPr>
          <p:nvPr>
            <p:ph type="body" idx="1"/>
          </p:nvPr>
        </p:nvSpPr>
        <p:spPr/>
        <p:txBody>
          <a:bodyPr/>
          <a:lstStyle/>
          <a:p>
            <a:r>
              <a:rPr lang="en-US" altLang="zh-CN"/>
              <a:t>NGD</a:t>
            </a:r>
            <a:r>
              <a:rPr lang="zh-CN" altLang="en-US"/>
              <a:t>在许多工程中使用</a:t>
            </a:r>
          </a:p>
          <a:p>
            <a:pPr lvl="1"/>
            <a:r>
              <a:rPr lang="zh-CN" altLang="en-US"/>
              <a:t>比如</a:t>
            </a:r>
            <a:r>
              <a:rPr lang="en-US" altLang="zh-CN"/>
              <a:t>Irrlicht</a:t>
            </a:r>
            <a:r>
              <a:rPr lang="zh-CN" altLang="en-US"/>
              <a:t>和</a:t>
            </a:r>
            <a:r>
              <a:rPr lang="en-US" altLang="zh-CN"/>
              <a:t>OGRE</a:t>
            </a:r>
          </a:p>
          <a:p>
            <a:r>
              <a:rPr lang="en-US" altLang="zh-CN"/>
              <a:t>NGD SDK</a:t>
            </a:r>
            <a:r>
              <a:rPr lang="zh-CN" altLang="en-US"/>
              <a:t>授权允许开发者免费在工程中使用，只需署名即可</a:t>
            </a:r>
          </a:p>
          <a:p>
            <a:endParaRPr lang="en-US" altLang="zh-CN"/>
          </a:p>
        </p:txBody>
      </p:sp>
      <p:pic>
        <p:nvPicPr>
          <p:cNvPr id="68612" name="Picture 4"/>
          <p:cNvPicPr>
            <a:picLocks noChangeAspect="1" noChangeArrowheads="1"/>
          </p:cNvPicPr>
          <p:nvPr/>
        </p:nvPicPr>
        <p:blipFill>
          <a:blip r:embed="rId3" cstate="print"/>
          <a:srcRect/>
          <a:stretch>
            <a:fillRect/>
          </a:stretch>
        </p:blipFill>
        <p:spPr bwMode="auto">
          <a:xfrm>
            <a:off x="2590800" y="3962400"/>
            <a:ext cx="4086225" cy="1144588"/>
          </a:xfrm>
          <a:prstGeom prst="rect">
            <a:avLst/>
          </a:prstGeom>
          <a:noFill/>
          <a:ln w="9525" algn="ctr">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3200"/>
              <a:t>Newton Game Dynamics</a:t>
            </a:r>
          </a:p>
        </p:txBody>
      </p:sp>
      <p:sp>
        <p:nvSpPr>
          <p:cNvPr id="70659" name="Rectangle 3"/>
          <p:cNvSpPr>
            <a:spLocks noGrp="1" noChangeArrowheads="1"/>
          </p:cNvSpPr>
          <p:nvPr>
            <p:ph type="body" idx="1"/>
          </p:nvPr>
        </p:nvSpPr>
        <p:spPr/>
        <p:txBody>
          <a:bodyPr/>
          <a:lstStyle/>
          <a:p>
            <a:pPr>
              <a:lnSpc>
                <a:spcPct val="90000"/>
              </a:lnSpc>
            </a:pPr>
            <a:r>
              <a:rPr lang="en-US" altLang="zh-CN"/>
              <a:t>Features</a:t>
            </a:r>
          </a:p>
          <a:p>
            <a:pPr lvl="1">
              <a:lnSpc>
                <a:spcPct val="90000"/>
              </a:lnSpc>
            </a:pPr>
            <a:r>
              <a:rPr lang="en-US" altLang="zh-CN"/>
              <a:t>easy to use C-API</a:t>
            </a:r>
          </a:p>
          <a:p>
            <a:pPr lvl="1">
              <a:lnSpc>
                <a:spcPct val="90000"/>
              </a:lnSpc>
            </a:pPr>
            <a:r>
              <a:rPr lang="en-US" altLang="zh-CN"/>
              <a:t>available for windows, osx, linux</a:t>
            </a:r>
          </a:p>
          <a:p>
            <a:pPr lvl="1">
              <a:lnSpc>
                <a:spcPct val="90000"/>
              </a:lnSpc>
            </a:pPr>
            <a:r>
              <a:rPr lang="en-US" altLang="zh-CN"/>
              <a:t>plethora of convex collision shapes</a:t>
            </a:r>
          </a:p>
          <a:p>
            <a:pPr lvl="1">
              <a:lnSpc>
                <a:spcPct val="90000"/>
              </a:lnSpc>
            </a:pPr>
            <a:r>
              <a:rPr lang="en-US" altLang="zh-CN"/>
              <a:t>compound collision shapes</a:t>
            </a:r>
          </a:p>
          <a:p>
            <a:pPr lvl="1">
              <a:lnSpc>
                <a:spcPct val="90000"/>
              </a:lnSpc>
            </a:pPr>
            <a:r>
              <a:rPr lang="en-US" altLang="zh-CN"/>
              <a:t>continuous collision mode</a:t>
            </a:r>
          </a:p>
          <a:p>
            <a:pPr lvl="1">
              <a:lnSpc>
                <a:spcPct val="90000"/>
              </a:lnSpc>
            </a:pPr>
            <a:r>
              <a:rPr lang="en-US" altLang="zh-CN"/>
              <a:t>hinge, ball, slider, corkscrew,... and custom joints</a:t>
            </a:r>
          </a:p>
          <a:p>
            <a:pPr lvl="1">
              <a:lnSpc>
                <a:spcPct val="90000"/>
              </a:lnSpc>
            </a:pPr>
            <a:r>
              <a:rPr lang="en-US" altLang="zh-CN"/>
              <a:t>powerful custom constraint/joint API</a:t>
            </a:r>
          </a:p>
          <a:p>
            <a:pPr lvl="1">
              <a:lnSpc>
                <a:spcPct val="90000"/>
              </a:lnSpc>
            </a:pPr>
            <a:r>
              <a:rPr lang="en-US" altLang="zh-CN"/>
              <a:t>special vehicle container</a:t>
            </a:r>
          </a:p>
          <a:p>
            <a:pPr lvl="1">
              <a:lnSpc>
                <a:spcPct val="90000"/>
              </a:lnSpc>
            </a:pPr>
            <a:r>
              <a:rPr lang="en-US" altLang="zh-CN"/>
              <a:t>special ragdoll container</a:t>
            </a:r>
          </a:p>
          <a:p>
            <a:pPr lvl="1">
              <a:lnSpc>
                <a:spcPct val="90000"/>
              </a:lnSpc>
            </a:pPr>
            <a:r>
              <a:rPr lang="en-US" altLang="zh-CN"/>
              <a:t>also usable as a stand-alone collision detection library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愤怒的小鸟</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file"/>
              </a:rPr>
              <a:t>..\</a:t>
            </a:r>
            <a:r>
              <a:rPr lang="zh-CN" altLang="en-US" dirty="0" smtClean="0">
                <a:hlinkClick r:id="rId2" action="ppaction://hlinkfile"/>
              </a:rPr>
              <a:t>演示游戏</a:t>
            </a:r>
            <a:r>
              <a:rPr lang="en-US" altLang="zh-CN" dirty="0" smtClean="0">
                <a:hlinkClick r:id="rId2" action="ppaction://hlinkfile"/>
              </a:rPr>
              <a:t>\《</a:t>
            </a:r>
            <a:r>
              <a:rPr lang="zh-CN" altLang="en-US" dirty="0" smtClean="0">
                <a:hlinkClick r:id="rId2" action="ppaction://hlinkfile"/>
              </a:rPr>
              <a:t>愤怒的小鸟</a:t>
            </a:r>
            <a:r>
              <a:rPr lang="en-US" altLang="zh-CN" dirty="0" smtClean="0">
                <a:hlinkClick r:id="rId2" action="ppaction://hlinkfile"/>
              </a:rPr>
              <a:t>》PC</a:t>
            </a:r>
            <a:r>
              <a:rPr lang="zh-CN" altLang="en-US" dirty="0" smtClean="0">
                <a:hlinkClick r:id="rId2" action="ppaction://hlinkfile"/>
              </a:rPr>
              <a:t>版游戏演示</a:t>
            </a:r>
            <a:r>
              <a:rPr lang="en-US" altLang="zh-CN" dirty="0" smtClean="0">
                <a:hlinkClick r:id="rId2" action="ppaction://hlinkfile"/>
              </a:rPr>
              <a:t>.</a:t>
            </a:r>
            <a:r>
              <a:rPr lang="en-US" altLang="zh-CN" dirty="0" err="1" smtClean="0">
                <a:hlinkClick r:id="rId2" action="ppaction://hlinkfile"/>
              </a:rPr>
              <a:t>flv</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z="3200"/>
              <a:t>Newton Game Dynamics Demos</a:t>
            </a:r>
          </a:p>
        </p:txBody>
      </p:sp>
      <p:sp>
        <p:nvSpPr>
          <p:cNvPr id="86019" name="Rectangle 3"/>
          <p:cNvSpPr>
            <a:spLocks noGrp="1" noChangeArrowheads="1"/>
          </p:cNvSpPr>
          <p:nvPr>
            <p:ph type="body" idx="1"/>
          </p:nvPr>
        </p:nvSpPr>
        <p:spPr/>
        <p:txBody>
          <a:bodyPr/>
          <a:lstStyle/>
          <a:p>
            <a:r>
              <a:rPr lang="en-US" altLang="zh-CN">
                <a:hlinkClick r:id="rId3" action="ppaction://program"/>
              </a:rPr>
              <a:t>Demo1</a:t>
            </a:r>
            <a:endParaRPr lang="en-US" altLang="zh-CN">
              <a:hlinkClick r:id="rId4" action="ppaction://program"/>
            </a:endParaRPr>
          </a:p>
          <a:p>
            <a:r>
              <a:rPr lang="en-US" altLang="zh-CN">
                <a:hlinkClick r:id="rId4" action="ppaction://program"/>
              </a:rPr>
              <a:t>Demo2</a:t>
            </a:r>
            <a:endParaRPr lang="en-US" altLang="zh-CN">
              <a:hlinkClick r:id="rId5" action="ppaction://program"/>
            </a:endParaRPr>
          </a:p>
          <a:p>
            <a:r>
              <a:rPr lang="en-US" altLang="zh-CN">
                <a:hlinkClick r:id="rId5" action="ppaction://program"/>
              </a:rPr>
              <a:t>Demo3</a:t>
            </a:r>
            <a:endParaRPr lang="en-US" altLang="zh-CN">
              <a:hlinkClick r:id="rId6" action="ppaction://program"/>
            </a:endParaRPr>
          </a:p>
          <a:p>
            <a:r>
              <a:rPr lang="en-US" altLang="zh-CN">
                <a:hlinkClick r:id="rId6" action="ppaction://program"/>
              </a:rPr>
              <a:t>Demo4</a:t>
            </a:r>
            <a:endParaRPr lang="en-US" altLang="zh-CN">
              <a:hlinkClick r:id="rId7" action="ppaction://program"/>
            </a:endParaRPr>
          </a:p>
          <a:p>
            <a:r>
              <a:rPr lang="en-US" altLang="zh-CN">
                <a:hlinkClick r:id="rId7" action="ppaction://program"/>
              </a:rPr>
              <a:t>Demo5</a:t>
            </a:r>
            <a:endParaRPr lang="en-US" altLang="zh-CN">
              <a:hlinkClick r:id="rId8" action="ppaction://program"/>
            </a:endParaRPr>
          </a:p>
          <a:p>
            <a:r>
              <a:rPr lang="en-US" altLang="zh-CN">
                <a:hlinkClick r:id="rId8" action="ppaction://program"/>
              </a:rPr>
              <a:t>Demo6</a:t>
            </a:r>
            <a:endParaRPr lang="en-US" altLang="zh-CN">
              <a:hlinkClick r:id="rId9" action="ppaction://program"/>
            </a:endParaRPr>
          </a:p>
          <a:p>
            <a:r>
              <a:rPr lang="en-US" altLang="zh-CN">
                <a:hlinkClick r:id="rId9" action="ppaction://program"/>
              </a:rPr>
              <a:t>Demo7</a:t>
            </a:r>
            <a:endParaRPr lang="en-US" altLang="zh-CN"/>
          </a:p>
          <a:p>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z="3200"/>
              <a:t>Simple Physics Engine </a:t>
            </a:r>
          </a:p>
        </p:txBody>
      </p:sp>
      <p:sp>
        <p:nvSpPr>
          <p:cNvPr id="71683" name="Rectangle 3"/>
          <p:cNvSpPr>
            <a:spLocks noGrp="1" noChangeArrowheads="1"/>
          </p:cNvSpPr>
          <p:nvPr>
            <p:ph type="body" idx="1"/>
          </p:nvPr>
        </p:nvSpPr>
        <p:spPr/>
        <p:txBody>
          <a:bodyPr/>
          <a:lstStyle/>
          <a:p>
            <a:pPr>
              <a:lnSpc>
                <a:spcPct val="90000"/>
              </a:lnSpc>
            </a:pPr>
            <a:r>
              <a:rPr lang="en-US" altLang="zh-CN"/>
              <a:t>SPE</a:t>
            </a:r>
            <a:r>
              <a:rPr lang="zh-CN" altLang="en-US"/>
              <a:t>是中国第一款用于游戏软件或虚拟现实程序的专业物理运算系统 </a:t>
            </a:r>
          </a:p>
          <a:p>
            <a:pPr>
              <a:lnSpc>
                <a:spcPct val="90000"/>
              </a:lnSpc>
            </a:pPr>
            <a:r>
              <a:rPr lang="en-US" altLang="zh-CN"/>
              <a:t>SPE </a:t>
            </a:r>
            <a:r>
              <a:rPr lang="zh-CN" altLang="en-US"/>
              <a:t>具有以下特性</a:t>
            </a:r>
          </a:p>
          <a:p>
            <a:pPr lvl="1">
              <a:lnSpc>
                <a:spcPct val="90000"/>
              </a:lnSpc>
            </a:pPr>
            <a:r>
              <a:rPr lang="zh-CN" altLang="en-US"/>
              <a:t>使用独创的快速而稳定的“</a:t>
            </a:r>
            <a:r>
              <a:rPr lang="en-US" altLang="zh-CN"/>
              <a:t>Edge-Polygon”</a:t>
            </a:r>
            <a:r>
              <a:rPr lang="zh-CN" altLang="en-US"/>
              <a:t>碰撞检测算法</a:t>
            </a:r>
          </a:p>
          <a:p>
            <a:pPr lvl="1">
              <a:lnSpc>
                <a:spcPct val="90000"/>
              </a:lnSpc>
            </a:pPr>
            <a:r>
              <a:rPr lang="zh-CN" altLang="en-US"/>
              <a:t>碰撞信息分析</a:t>
            </a:r>
          </a:p>
          <a:p>
            <a:pPr lvl="1">
              <a:lnSpc>
                <a:spcPct val="90000"/>
              </a:lnSpc>
            </a:pPr>
            <a:r>
              <a:rPr lang="zh-CN" altLang="en-US"/>
              <a:t>稳定的碰撞与接触解决系统</a:t>
            </a:r>
          </a:p>
          <a:p>
            <a:pPr lvl="1">
              <a:lnSpc>
                <a:spcPct val="90000"/>
              </a:lnSpc>
            </a:pPr>
            <a:r>
              <a:rPr lang="en-US" altLang="zh-CN"/>
              <a:t>SPE</a:t>
            </a:r>
            <a:r>
              <a:rPr lang="zh-CN" altLang="en-US"/>
              <a:t>提供一种稳定的基本</a:t>
            </a:r>
            <a:r>
              <a:rPr lang="en-US" altLang="zh-CN"/>
              <a:t>Joint</a:t>
            </a:r>
            <a:r>
              <a:rPr lang="zh-CN" altLang="en-US"/>
              <a:t>功能，支持最大距离、弹性系数以及破坏力等参数的配置，用户可以使用它方便地创建各种其他类型的</a:t>
            </a:r>
            <a:r>
              <a:rPr lang="en-US" altLang="zh-CN"/>
              <a:t>Joint</a:t>
            </a:r>
            <a:r>
              <a:rPr lang="zh-CN" altLang="en-US"/>
              <a:t>实时刚体破碎。</a:t>
            </a:r>
            <a:r>
              <a:rPr lang="en-US" altLang="zh-CN"/>
              <a:t>(Beta)</a:t>
            </a:r>
            <a:r>
              <a:rPr lang="zh-CN" altLang="en-US"/>
              <a:t>。</a:t>
            </a:r>
            <a:r>
              <a:rPr lang="en-US" altLang="zh-CN"/>
              <a:t>SPE</a:t>
            </a:r>
            <a:r>
              <a:rPr lang="zh-CN" altLang="en-US"/>
              <a:t>提供“形状操作”的功能，成为全球第一款支持实时刚体破碎的物理引擎</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z="3200"/>
              <a:t>Simple Physics Engine</a:t>
            </a:r>
          </a:p>
        </p:txBody>
      </p:sp>
      <p:sp>
        <p:nvSpPr>
          <p:cNvPr id="73731" name="Rectangle 3"/>
          <p:cNvSpPr>
            <a:spLocks noGrp="1" noChangeArrowheads="1"/>
          </p:cNvSpPr>
          <p:nvPr>
            <p:ph type="body" idx="1"/>
          </p:nvPr>
        </p:nvSpPr>
        <p:spPr/>
        <p:txBody>
          <a:bodyPr/>
          <a:lstStyle/>
          <a:p>
            <a:endParaRPr lang="zh-CN" altLang="zh-CN"/>
          </a:p>
        </p:txBody>
      </p:sp>
      <p:pic>
        <p:nvPicPr>
          <p:cNvPr id="73732" name="Picture 4" descr="SPE"/>
          <p:cNvPicPr>
            <a:picLocks noChangeAspect="1" noChangeArrowheads="1"/>
          </p:cNvPicPr>
          <p:nvPr/>
        </p:nvPicPr>
        <p:blipFill>
          <a:blip r:embed="rId3" cstate="print"/>
          <a:srcRect/>
          <a:stretch>
            <a:fillRect/>
          </a:stretch>
        </p:blipFill>
        <p:spPr bwMode="auto">
          <a:xfrm>
            <a:off x="3505200" y="1752600"/>
            <a:ext cx="2133600" cy="1400175"/>
          </a:xfrm>
          <a:prstGeom prst="rect">
            <a:avLst/>
          </a:prstGeom>
          <a:noFill/>
        </p:spPr>
      </p:pic>
      <p:pic>
        <p:nvPicPr>
          <p:cNvPr id="73734" name="Picture 6" descr="carve_plane"/>
          <p:cNvPicPr>
            <a:picLocks noChangeAspect="1" noChangeArrowheads="1"/>
          </p:cNvPicPr>
          <p:nvPr/>
        </p:nvPicPr>
        <p:blipFill>
          <a:blip r:embed="rId4" cstate="print"/>
          <a:srcRect/>
          <a:stretch>
            <a:fillRect/>
          </a:stretch>
        </p:blipFill>
        <p:spPr bwMode="auto">
          <a:xfrm>
            <a:off x="361950" y="3429000"/>
            <a:ext cx="4210050" cy="1293813"/>
          </a:xfrm>
          <a:prstGeom prst="rect">
            <a:avLst/>
          </a:prstGeom>
          <a:noFill/>
        </p:spPr>
      </p:pic>
      <p:pic>
        <p:nvPicPr>
          <p:cNvPr id="73736" name="Picture 8" descr="carve_mesh"/>
          <p:cNvPicPr>
            <a:picLocks noChangeAspect="1" noChangeArrowheads="1"/>
          </p:cNvPicPr>
          <p:nvPr/>
        </p:nvPicPr>
        <p:blipFill>
          <a:blip r:embed="rId5" cstate="print"/>
          <a:srcRect/>
          <a:stretch>
            <a:fillRect/>
          </a:stretch>
        </p:blipFill>
        <p:spPr bwMode="auto">
          <a:xfrm>
            <a:off x="4638675" y="3429000"/>
            <a:ext cx="4200525" cy="1293813"/>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3200"/>
              <a:t>True Axis </a:t>
            </a:r>
          </a:p>
        </p:txBody>
      </p:sp>
      <p:sp>
        <p:nvSpPr>
          <p:cNvPr id="74755" name="Rectangle 3"/>
          <p:cNvSpPr>
            <a:spLocks noGrp="1" noChangeArrowheads="1"/>
          </p:cNvSpPr>
          <p:nvPr>
            <p:ph type="body" idx="1"/>
          </p:nvPr>
        </p:nvSpPr>
        <p:spPr/>
        <p:txBody>
          <a:bodyPr/>
          <a:lstStyle/>
          <a:p>
            <a:endParaRPr lang="en-US" altLang="zh-CN"/>
          </a:p>
          <a:p>
            <a:endParaRPr lang="en-US" altLang="zh-CN"/>
          </a:p>
          <a:p>
            <a:endParaRPr lang="en-US" altLang="zh-CN"/>
          </a:p>
          <a:p>
            <a:r>
              <a:rPr lang="zh-CN" altLang="en-US"/>
              <a:t>从</a:t>
            </a:r>
            <a:r>
              <a:rPr lang="en-US" altLang="zh-CN"/>
              <a:t>1999</a:t>
            </a:r>
            <a:r>
              <a:rPr lang="zh-CN" altLang="en-US"/>
              <a:t>年开始，就有游戏使用该引擎处理物理</a:t>
            </a:r>
          </a:p>
          <a:p>
            <a:r>
              <a:rPr lang="zh-CN" altLang="en-US"/>
              <a:t>拥有</a:t>
            </a:r>
            <a:r>
              <a:rPr lang="en-US" altLang="zh-CN"/>
              <a:t>swept collision detection</a:t>
            </a:r>
            <a:r>
              <a:rPr lang="zh-CN" altLang="en-US"/>
              <a:t>性质</a:t>
            </a:r>
          </a:p>
          <a:p>
            <a:r>
              <a:rPr lang="zh-CN" altLang="en-US"/>
              <a:t>有两种授权模式，商用和个人</a:t>
            </a:r>
          </a:p>
        </p:txBody>
      </p:sp>
      <p:pic>
        <p:nvPicPr>
          <p:cNvPr id="74756" name="Picture 4"/>
          <p:cNvPicPr>
            <a:picLocks noChangeAspect="1" noChangeArrowheads="1"/>
          </p:cNvPicPr>
          <p:nvPr/>
        </p:nvPicPr>
        <p:blipFill>
          <a:blip r:embed="rId3" cstate="print"/>
          <a:srcRect/>
          <a:stretch>
            <a:fillRect/>
          </a:stretch>
        </p:blipFill>
        <p:spPr bwMode="auto">
          <a:xfrm>
            <a:off x="762000" y="1885950"/>
            <a:ext cx="7620000" cy="1085850"/>
          </a:xfrm>
          <a:prstGeom prst="rect">
            <a:avLst/>
          </a:prstGeom>
          <a:noFill/>
          <a:ln w="9525" algn="ctr">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3200"/>
              <a:t>PhysX</a:t>
            </a:r>
          </a:p>
        </p:txBody>
      </p:sp>
      <p:sp>
        <p:nvSpPr>
          <p:cNvPr id="76803" name="Rectangle 3"/>
          <p:cNvSpPr>
            <a:spLocks noGrp="1" noChangeArrowheads="1"/>
          </p:cNvSpPr>
          <p:nvPr>
            <p:ph type="body" idx="1"/>
          </p:nvPr>
        </p:nvSpPr>
        <p:spPr/>
        <p:txBody>
          <a:bodyPr/>
          <a:lstStyle/>
          <a:p>
            <a:r>
              <a:rPr lang="zh-CN" altLang="en-US"/>
              <a:t>我们以后重点学习</a:t>
            </a:r>
          </a:p>
        </p:txBody>
      </p:sp>
      <p:pic>
        <p:nvPicPr>
          <p:cNvPr id="76804" name="Picture 4"/>
          <p:cNvPicPr>
            <a:picLocks noChangeAspect="1" noChangeArrowheads="1"/>
          </p:cNvPicPr>
          <p:nvPr/>
        </p:nvPicPr>
        <p:blipFill>
          <a:blip r:embed="rId3" cstate="print"/>
          <a:srcRect/>
          <a:stretch>
            <a:fillRect/>
          </a:stretch>
        </p:blipFill>
        <p:spPr bwMode="auto">
          <a:xfrm>
            <a:off x="914400" y="3327400"/>
            <a:ext cx="3429000" cy="1350963"/>
          </a:xfrm>
          <a:prstGeom prst="rect">
            <a:avLst/>
          </a:prstGeom>
          <a:noFill/>
          <a:ln w="9525" algn="ctr">
            <a:noFill/>
            <a:miter lim="800000"/>
            <a:headEnd/>
            <a:tailEnd/>
          </a:ln>
          <a:effectLst/>
        </p:spPr>
      </p:pic>
      <p:pic>
        <p:nvPicPr>
          <p:cNvPr id="76805" name="Picture 5"/>
          <p:cNvPicPr>
            <a:picLocks noChangeAspect="1" noChangeArrowheads="1"/>
          </p:cNvPicPr>
          <p:nvPr/>
        </p:nvPicPr>
        <p:blipFill>
          <a:blip r:embed="rId4" cstate="print"/>
          <a:srcRect/>
          <a:stretch>
            <a:fillRect/>
          </a:stretch>
        </p:blipFill>
        <p:spPr bwMode="auto">
          <a:xfrm>
            <a:off x="4953000" y="3398838"/>
            <a:ext cx="3276600" cy="1163637"/>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z="3200"/>
              <a:t>Havok </a:t>
            </a:r>
          </a:p>
        </p:txBody>
      </p:sp>
      <p:sp>
        <p:nvSpPr>
          <p:cNvPr id="77827" name="Rectangle 3"/>
          <p:cNvSpPr>
            <a:spLocks noGrp="1" noChangeArrowheads="1"/>
          </p:cNvSpPr>
          <p:nvPr>
            <p:ph type="body" idx="1"/>
          </p:nvPr>
        </p:nvSpPr>
        <p:spPr/>
        <p:txBody>
          <a:bodyPr/>
          <a:lstStyle/>
          <a:p>
            <a:r>
              <a:rPr lang="zh-CN" altLang="en-US"/>
              <a:t>是一家爱尔兰公司</a:t>
            </a:r>
            <a:r>
              <a:rPr lang="en-US" altLang="zh-CN"/>
              <a:t>Havok</a:t>
            </a:r>
            <a:r>
              <a:rPr lang="zh-CN" altLang="en-US"/>
              <a:t>开发的物理引擎中间件</a:t>
            </a:r>
          </a:p>
          <a:p>
            <a:r>
              <a:rPr lang="zh-CN" altLang="en-US"/>
              <a:t>通过使用动力学仿真，</a:t>
            </a:r>
            <a:r>
              <a:rPr lang="en-US" altLang="zh-CN"/>
              <a:t>Havok</a:t>
            </a:r>
            <a:r>
              <a:rPr lang="zh-CN" altLang="en-US"/>
              <a:t>可以得到更加真实的场景和动画，比如</a:t>
            </a:r>
            <a:r>
              <a:rPr lang="en-US" altLang="zh-CN"/>
              <a:t>ragdoll</a:t>
            </a:r>
            <a:r>
              <a:rPr lang="zh-CN" altLang="en-US"/>
              <a:t>系统</a:t>
            </a:r>
          </a:p>
          <a:p>
            <a:r>
              <a:rPr lang="zh-CN" altLang="en-US"/>
              <a:t>该公司也发布了</a:t>
            </a:r>
            <a:r>
              <a:rPr lang="en-US" altLang="zh-CN"/>
              <a:t>Havok Animation</a:t>
            </a:r>
            <a:r>
              <a:rPr lang="zh-CN" altLang="en-US"/>
              <a:t>和</a:t>
            </a:r>
            <a:r>
              <a:rPr lang="en-US" altLang="zh-CN"/>
              <a:t>Havok FX</a:t>
            </a:r>
          </a:p>
          <a:p>
            <a:r>
              <a:rPr lang="zh-CN" altLang="en-US"/>
              <a:t>使用具备</a:t>
            </a:r>
            <a:r>
              <a:rPr lang="en-US" altLang="zh-CN"/>
              <a:t>Shader Model 3.0</a:t>
            </a:r>
            <a:r>
              <a:rPr lang="zh-CN" altLang="en-US"/>
              <a:t>的</a:t>
            </a:r>
            <a:r>
              <a:rPr lang="en-US" altLang="zh-CN"/>
              <a:t>GPU</a:t>
            </a:r>
            <a:r>
              <a:rPr lang="zh-CN" altLang="en-US"/>
              <a:t>可以得到更加多的物理特效，比如烟雾效果</a:t>
            </a:r>
          </a:p>
          <a:p>
            <a:r>
              <a:rPr lang="zh-CN" altLang="en-US"/>
              <a:t>在多种游戏平台有应用，类似</a:t>
            </a:r>
            <a:r>
              <a:rPr lang="en-US" altLang="zh-CN"/>
              <a:t>StarCraft II</a:t>
            </a:r>
            <a:r>
              <a:rPr lang="zh-CN" altLang="en-US"/>
              <a:t>等著名游戏也使用，甚至在</a:t>
            </a:r>
            <a:r>
              <a:rPr lang="en-US" altLang="zh-CN"/>
              <a:t>Autodesk</a:t>
            </a:r>
            <a:r>
              <a:rPr lang="zh-CN" altLang="en-US"/>
              <a:t>的软件中也使用了</a:t>
            </a:r>
            <a:r>
              <a:rPr lang="en-US" altLang="zh-CN"/>
              <a:t>Havok</a:t>
            </a:r>
          </a:p>
        </p:txBody>
      </p:sp>
      <p:pic>
        <p:nvPicPr>
          <p:cNvPr id="77830" name="Picture 6"/>
          <p:cNvPicPr>
            <a:picLocks noChangeAspect="1" noChangeArrowheads="1"/>
          </p:cNvPicPr>
          <p:nvPr/>
        </p:nvPicPr>
        <p:blipFill>
          <a:blip r:embed="rId3" cstate="print"/>
          <a:srcRect/>
          <a:stretch>
            <a:fillRect/>
          </a:stretch>
        </p:blipFill>
        <p:spPr bwMode="auto">
          <a:xfrm>
            <a:off x="5715000" y="152400"/>
            <a:ext cx="2824163" cy="97631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z="3200" dirty="0" err="1"/>
              <a:t>Havok</a:t>
            </a:r>
            <a:r>
              <a:rPr lang="zh-CN" altLang="en-US" sz="3200" dirty="0"/>
              <a:t>和</a:t>
            </a:r>
            <a:r>
              <a:rPr lang="en-US" altLang="zh-CN" sz="3200" dirty="0" err="1" smtClean="0"/>
              <a:t>PhysX</a:t>
            </a:r>
            <a:endParaRPr lang="zh-CN" altLang="en-US" sz="3200" dirty="0"/>
          </a:p>
        </p:txBody>
      </p:sp>
      <p:sp>
        <p:nvSpPr>
          <p:cNvPr id="79875" name="Rectangle 3"/>
          <p:cNvSpPr>
            <a:spLocks noGrp="1" noChangeArrowheads="1"/>
          </p:cNvSpPr>
          <p:nvPr>
            <p:ph type="body" idx="1"/>
          </p:nvPr>
        </p:nvSpPr>
        <p:spPr/>
        <p:txBody>
          <a:bodyPr/>
          <a:lstStyle/>
          <a:p>
            <a:r>
              <a:rPr lang="en-US" altLang="zh-CN"/>
              <a:t>Havok</a:t>
            </a:r>
            <a:r>
              <a:rPr lang="zh-CN" altLang="en-US"/>
              <a:t>的主要竞争对手是</a:t>
            </a:r>
            <a:r>
              <a:rPr lang="en-US" altLang="zh-CN"/>
              <a:t>Ageia</a:t>
            </a:r>
          </a:p>
          <a:p>
            <a:r>
              <a:rPr lang="en-US" altLang="zh-CN"/>
              <a:t>Ageia</a:t>
            </a:r>
            <a:r>
              <a:rPr lang="zh-CN" altLang="en-US"/>
              <a:t>出品</a:t>
            </a:r>
            <a:r>
              <a:rPr lang="en-US" altLang="zh-CN"/>
              <a:t>PPU</a:t>
            </a:r>
            <a:r>
              <a:rPr lang="zh-CN" altLang="en-US"/>
              <a:t>，将物理运算从</a:t>
            </a:r>
            <a:r>
              <a:rPr lang="en-US" altLang="zh-CN"/>
              <a:t>CPU</a:t>
            </a:r>
            <a:r>
              <a:rPr lang="zh-CN" altLang="en-US"/>
              <a:t>中分担出来，类似于</a:t>
            </a:r>
            <a:r>
              <a:rPr lang="en-US" altLang="zh-CN"/>
              <a:t>GPU</a:t>
            </a:r>
            <a:r>
              <a:rPr lang="zh-CN" altLang="en-US"/>
              <a:t>将</a:t>
            </a:r>
            <a:r>
              <a:rPr lang="en-US" altLang="zh-CN"/>
              <a:t>3D</a:t>
            </a:r>
            <a:r>
              <a:rPr lang="zh-CN" altLang="en-US"/>
              <a:t>运算从</a:t>
            </a:r>
            <a:r>
              <a:rPr lang="en-US" altLang="zh-CN"/>
              <a:t>CPU</a:t>
            </a:r>
            <a:r>
              <a:rPr lang="zh-CN" altLang="en-US"/>
              <a:t>中分担出来</a:t>
            </a:r>
          </a:p>
          <a:p>
            <a:r>
              <a:rPr lang="en-US" altLang="zh-CN"/>
              <a:t>Havok FX</a:t>
            </a:r>
            <a:r>
              <a:rPr lang="zh-CN" altLang="en-US"/>
              <a:t>可以使用</a:t>
            </a:r>
            <a:r>
              <a:rPr lang="en-US" altLang="zh-CN"/>
              <a:t>ATI</a:t>
            </a:r>
            <a:r>
              <a:rPr lang="zh-CN" altLang="en-US"/>
              <a:t>和</a:t>
            </a:r>
            <a:r>
              <a:rPr lang="en-US" altLang="zh-CN"/>
              <a:t>NVIDIA</a:t>
            </a:r>
            <a:r>
              <a:rPr lang="zh-CN" altLang="en-US"/>
              <a:t>显卡中的</a:t>
            </a:r>
            <a:r>
              <a:rPr lang="en-US" altLang="zh-CN"/>
              <a:t>GPU</a:t>
            </a:r>
            <a:r>
              <a:rPr lang="zh-CN" altLang="en-US"/>
              <a:t>作为物理硬件来进行物理运算</a:t>
            </a:r>
          </a:p>
          <a:p>
            <a:r>
              <a:rPr lang="zh-CN" altLang="en-US"/>
              <a:t>而</a:t>
            </a:r>
            <a:r>
              <a:rPr lang="en-US" altLang="zh-CN"/>
              <a:t>Ageia</a:t>
            </a:r>
            <a:r>
              <a:rPr lang="zh-CN" altLang="en-US"/>
              <a:t>是通过</a:t>
            </a:r>
            <a:r>
              <a:rPr lang="en-US" altLang="zh-CN"/>
              <a:t>PhysX</a:t>
            </a:r>
            <a:r>
              <a:rPr lang="zh-CN" altLang="en-US"/>
              <a:t>来使用</a:t>
            </a:r>
            <a:r>
              <a:rPr lang="en-US" altLang="zh-CN"/>
              <a:t>PPU</a:t>
            </a:r>
            <a:r>
              <a:rPr lang="zh-CN" altLang="en-US"/>
              <a:t>进行物理运算</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z="3200"/>
              <a:t>Havok</a:t>
            </a:r>
            <a:r>
              <a:rPr lang="zh-CN" altLang="en-US" sz="3200"/>
              <a:t>展示</a:t>
            </a:r>
          </a:p>
        </p:txBody>
      </p:sp>
      <p:sp>
        <p:nvSpPr>
          <p:cNvPr id="180227" name="Rectangle 3"/>
          <p:cNvSpPr>
            <a:spLocks noGrp="1" noChangeArrowheads="1"/>
          </p:cNvSpPr>
          <p:nvPr>
            <p:ph type="body" idx="1"/>
          </p:nvPr>
        </p:nvSpPr>
        <p:spPr/>
        <p:txBody>
          <a:bodyPr/>
          <a:lstStyle/>
          <a:p>
            <a:r>
              <a:rPr lang="zh-CN" altLang="en-US">
                <a:hlinkClick r:id="rId3" action="ppaction://hlinkfile"/>
              </a:rPr>
              <a:t>参考资料</a:t>
            </a:r>
            <a:r>
              <a:rPr lang="en-US" altLang="zh-CN">
                <a:hlinkClick r:id="rId3" action="ppaction://hlinkfile"/>
              </a:rPr>
              <a:t>\Havok</a:t>
            </a:r>
            <a:r>
              <a:rPr lang="zh-CN" altLang="en-US">
                <a:hlinkClick r:id="rId3" action="ppaction://hlinkfile"/>
              </a:rPr>
              <a:t>演示</a:t>
            </a:r>
            <a:r>
              <a:rPr lang="en-US" altLang="zh-CN">
                <a:hlinkClick r:id="rId3" action="ppaction://hlinkfile"/>
              </a:rPr>
              <a:t>\Havok </a:t>
            </a:r>
            <a:r>
              <a:rPr lang="zh-CN" altLang="en-US">
                <a:hlinkClick r:id="rId3" action="ppaction://hlinkfile"/>
              </a:rPr>
              <a:t>碰撞 损坏演示</a:t>
            </a:r>
            <a:r>
              <a:rPr lang="en-US" altLang="zh-CN">
                <a:hlinkClick r:id="rId3" action="ppaction://hlinkfile"/>
              </a:rPr>
              <a:t>.flv</a:t>
            </a:r>
            <a:endParaRPr lang="en-US" altLang="zh-CN"/>
          </a:p>
          <a:p>
            <a:r>
              <a:rPr lang="zh-CN" altLang="en-US">
                <a:hlinkClick r:id="rId4" action="ppaction://hlinkfile"/>
              </a:rPr>
              <a:t>参考资料</a:t>
            </a:r>
            <a:r>
              <a:rPr lang="en-US" altLang="zh-CN">
                <a:hlinkClick r:id="rId4" action="ppaction://hlinkfile"/>
              </a:rPr>
              <a:t>\Havok</a:t>
            </a:r>
            <a:r>
              <a:rPr lang="zh-CN" altLang="en-US">
                <a:hlinkClick r:id="rId4" action="ppaction://hlinkfile"/>
              </a:rPr>
              <a:t>演示</a:t>
            </a:r>
            <a:r>
              <a:rPr lang="en-US" altLang="zh-CN">
                <a:hlinkClick r:id="rId4" action="ppaction://hlinkfile"/>
              </a:rPr>
              <a:t>\Intel</a:t>
            </a:r>
            <a:r>
              <a:rPr lang="zh-CN" altLang="en-US">
                <a:hlinkClick r:id="rId4" action="ppaction://hlinkfile"/>
              </a:rPr>
              <a:t>旗下</a:t>
            </a:r>
            <a:r>
              <a:rPr lang="en-US" altLang="zh-CN">
                <a:hlinkClick r:id="rId4" action="ppaction://hlinkfile"/>
              </a:rPr>
              <a:t>Havok</a:t>
            </a:r>
            <a:r>
              <a:rPr lang="zh-CN" altLang="en-US">
                <a:hlinkClick r:id="rId4" action="ppaction://hlinkfile"/>
              </a:rPr>
              <a:t>物理引擎  之“布匹模拟”演示</a:t>
            </a:r>
            <a:r>
              <a:rPr lang="en-US" altLang="zh-CN">
                <a:hlinkClick r:id="rId4" action="ppaction://hlinkfile"/>
              </a:rPr>
              <a:t>.flv</a:t>
            </a:r>
            <a:endParaRPr lang="en-US" altLang="zh-CN"/>
          </a:p>
          <a:p>
            <a:r>
              <a:rPr lang="zh-CN" altLang="en-US">
                <a:hlinkClick r:id="rId5" action="ppaction://hlinkfile"/>
              </a:rPr>
              <a:t>参考资料</a:t>
            </a:r>
            <a:r>
              <a:rPr lang="en-US" altLang="zh-CN">
                <a:hlinkClick r:id="rId5" action="ppaction://hlinkfile"/>
              </a:rPr>
              <a:t>\Havok</a:t>
            </a:r>
            <a:r>
              <a:rPr lang="zh-CN" altLang="en-US">
                <a:hlinkClick r:id="rId5" action="ppaction://hlinkfile"/>
              </a:rPr>
              <a:t>演示</a:t>
            </a:r>
            <a:r>
              <a:rPr lang="en-US" altLang="zh-CN">
                <a:hlinkClick r:id="rId5" action="ppaction://hlinkfile"/>
              </a:rPr>
              <a:t>\Intel</a:t>
            </a:r>
            <a:r>
              <a:rPr lang="zh-CN" altLang="en-US">
                <a:hlinkClick r:id="rId5" action="ppaction://hlinkfile"/>
              </a:rPr>
              <a:t>旗下</a:t>
            </a:r>
            <a:r>
              <a:rPr lang="en-US" altLang="zh-CN">
                <a:hlinkClick r:id="rId5" action="ppaction://hlinkfile"/>
              </a:rPr>
              <a:t>Havok</a:t>
            </a:r>
            <a:r>
              <a:rPr lang="zh-CN" altLang="en-US">
                <a:hlinkClick r:id="rId5" action="ppaction://hlinkfile"/>
              </a:rPr>
              <a:t>物理引擎 之“布匹模拟”演示</a:t>
            </a:r>
            <a:r>
              <a:rPr lang="en-US" altLang="zh-CN">
                <a:hlinkClick r:id="rId5" action="ppaction://hlinkfile"/>
              </a:rPr>
              <a:t>.flv</a:t>
            </a:r>
            <a:endParaRPr lang="en-US" altLang="zh-CN"/>
          </a:p>
          <a:p>
            <a:r>
              <a:rPr lang="zh-CN" altLang="en-US">
                <a:hlinkClick r:id="rId6" action="ppaction://hlinkfile"/>
              </a:rPr>
              <a:t>参考资料</a:t>
            </a:r>
            <a:r>
              <a:rPr lang="en-US" altLang="zh-CN">
                <a:hlinkClick r:id="rId6" action="ppaction://hlinkfile"/>
              </a:rPr>
              <a:t>\Havok</a:t>
            </a:r>
            <a:r>
              <a:rPr lang="zh-CN" altLang="en-US">
                <a:hlinkClick r:id="rId6" action="ppaction://hlinkfile"/>
              </a:rPr>
              <a:t>演示</a:t>
            </a:r>
            <a:r>
              <a:rPr lang="en-US" altLang="zh-CN">
                <a:hlinkClick r:id="rId6" action="ppaction://hlinkfile"/>
              </a:rPr>
              <a:t>\Intel</a:t>
            </a:r>
            <a:r>
              <a:rPr lang="zh-CN" altLang="en-US">
                <a:hlinkClick r:id="rId6" action="ppaction://hlinkfile"/>
              </a:rPr>
              <a:t>旗下</a:t>
            </a:r>
            <a:r>
              <a:rPr lang="en-US" altLang="zh-CN">
                <a:hlinkClick r:id="rId6" action="ppaction://hlinkfile"/>
              </a:rPr>
              <a:t>Havok</a:t>
            </a:r>
            <a:r>
              <a:rPr lang="zh-CN" altLang="en-US">
                <a:hlinkClick r:id="rId6" action="ppaction://hlinkfile"/>
              </a:rPr>
              <a:t>物理引擎 之“刚体破坏”演示</a:t>
            </a:r>
            <a:r>
              <a:rPr lang="en-US" altLang="zh-CN">
                <a:hlinkClick r:id="rId6" action="ppaction://hlinkfile"/>
              </a:rPr>
              <a:t>3.flv</a:t>
            </a:r>
            <a:endParaRPr lang="en-US" altLang="zh-CN"/>
          </a:p>
          <a:p>
            <a:r>
              <a:rPr lang="zh-CN" altLang="en-US">
                <a:hlinkClick r:id="rId7" action="ppaction://hlinkfile"/>
              </a:rPr>
              <a:t>参考资料</a:t>
            </a:r>
            <a:r>
              <a:rPr lang="en-US" altLang="zh-CN">
                <a:hlinkClick r:id="rId7" action="ppaction://hlinkfile"/>
              </a:rPr>
              <a:t>\Havok</a:t>
            </a:r>
            <a:r>
              <a:rPr lang="zh-CN" altLang="en-US">
                <a:hlinkClick r:id="rId7" action="ppaction://hlinkfile"/>
              </a:rPr>
              <a:t>演示</a:t>
            </a:r>
            <a:r>
              <a:rPr lang="en-US" altLang="zh-CN">
                <a:hlinkClick r:id="rId7" action="ppaction://hlinkfile"/>
              </a:rPr>
              <a:t>\</a:t>
            </a:r>
            <a:r>
              <a:rPr lang="zh-CN" altLang="en-US">
                <a:hlinkClick r:id="rId7" action="ppaction://hlinkfile"/>
              </a:rPr>
              <a:t>炸桥 （</a:t>
            </a:r>
            <a:r>
              <a:rPr lang="en-US" altLang="zh-CN">
                <a:hlinkClick r:id="rId7" action="ppaction://hlinkfile"/>
              </a:rPr>
              <a:t>Havok </a:t>
            </a:r>
            <a:r>
              <a:rPr lang="zh-CN" altLang="en-US">
                <a:hlinkClick r:id="rId7" action="ppaction://hlinkfile"/>
              </a:rPr>
              <a:t>碰撞终极</a:t>
            </a:r>
            <a:r>
              <a:rPr lang="en-US" altLang="zh-CN">
                <a:hlinkClick r:id="rId7" action="ppaction://hlinkfile"/>
              </a:rPr>
              <a:t>DEMO</a:t>
            </a:r>
            <a:r>
              <a:rPr lang="zh-CN" altLang="en-US">
                <a:hlinkClick r:id="rId7" action="ppaction://hlinkfile"/>
              </a:rPr>
              <a:t>）</a:t>
            </a:r>
            <a:r>
              <a:rPr lang="en-US" altLang="zh-CN">
                <a:hlinkClick r:id="rId7" action="ppaction://hlinkfile"/>
              </a:rPr>
              <a:t>.flv</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200"/>
              <a:t>nV Physics SDK</a:t>
            </a:r>
          </a:p>
        </p:txBody>
      </p:sp>
      <p:sp>
        <p:nvSpPr>
          <p:cNvPr id="81923" name="Rectangle 3"/>
          <p:cNvSpPr>
            <a:spLocks noGrp="1" noChangeArrowheads="1"/>
          </p:cNvSpPr>
          <p:nvPr>
            <p:ph type="body" idx="1"/>
          </p:nvPr>
        </p:nvSpPr>
        <p:spPr/>
        <p:txBody>
          <a:bodyPr/>
          <a:lstStyle/>
          <a:p>
            <a:r>
              <a:rPr lang="en-US" altLang="zh-CN"/>
              <a:t>nV Physics SDK</a:t>
            </a:r>
            <a:r>
              <a:rPr lang="zh-CN" altLang="en-US"/>
              <a:t>是一个新的物理引擎中间件</a:t>
            </a:r>
          </a:p>
          <a:p>
            <a:r>
              <a:rPr lang="zh-CN" altLang="en-US"/>
              <a:t>现在仍然处于开发状态</a:t>
            </a:r>
          </a:p>
          <a:p>
            <a:r>
              <a:rPr lang="zh-CN" altLang="en-US"/>
              <a:t>宣称可以免费用于非商业应用</a:t>
            </a:r>
          </a:p>
        </p:txBody>
      </p:sp>
      <p:pic>
        <p:nvPicPr>
          <p:cNvPr id="81924" name="Picture 4"/>
          <p:cNvPicPr>
            <a:picLocks noChangeAspect="1" noChangeArrowheads="1"/>
          </p:cNvPicPr>
          <p:nvPr/>
        </p:nvPicPr>
        <p:blipFill>
          <a:blip r:embed="rId3" cstate="print"/>
          <a:srcRect/>
          <a:stretch>
            <a:fillRect/>
          </a:stretch>
        </p:blipFill>
        <p:spPr bwMode="auto">
          <a:xfrm>
            <a:off x="3048000" y="3657600"/>
            <a:ext cx="2743200" cy="2576513"/>
          </a:xfrm>
          <a:prstGeom prst="rect">
            <a:avLst/>
          </a:prstGeom>
          <a:noFill/>
          <a:ln w="9525" algn="ctr">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z="3200"/>
              <a:t>Vortex </a:t>
            </a:r>
          </a:p>
        </p:txBody>
      </p:sp>
      <p:sp>
        <p:nvSpPr>
          <p:cNvPr id="83971" name="Rectangle 3"/>
          <p:cNvSpPr>
            <a:spLocks noGrp="1" noChangeArrowheads="1"/>
          </p:cNvSpPr>
          <p:nvPr>
            <p:ph type="body" idx="1"/>
          </p:nvPr>
        </p:nvSpPr>
        <p:spPr/>
        <p:txBody>
          <a:bodyPr/>
          <a:lstStyle/>
          <a:p>
            <a:r>
              <a:rPr lang="zh-CN" altLang="en-US"/>
              <a:t>用于模拟车辆、地形、 土壤、机器人和其他实体</a:t>
            </a:r>
          </a:p>
          <a:p>
            <a:r>
              <a:rPr lang="zh-CN" altLang="en-US"/>
              <a:t>现在已经用于驾驶训练、产品设计、道路规划和无人驾驶车辆系统</a:t>
            </a:r>
          </a:p>
          <a:p>
            <a:endParaRPr lang="en-US" altLang="zh-CN"/>
          </a:p>
        </p:txBody>
      </p:sp>
      <p:pic>
        <p:nvPicPr>
          <p:cNvPr id="83972" name="Picture 4"/>
          <p:cNvPicPr>
            <a:picLocks noChangeAspect="1" noChangeArrowheads="1"/>
          </p:cNvPicPr>
          <p:nvPr/>
        </p:nvPicPr>
        <p:blipFill>
          <a:blip r:embed="rId3" cstate="print"/>
          <a:srcRect/>
          <a:stretch>
            <a:fillRect/>
          </a:stretch>
        </p:blipFill>
        <p:spPr bwMode="auto">
          <a:xfrm>
            <a:off x="1295400" y="4038600"/>
            <a:ext cx="3148013" cy="1163638"/>
          </a:xfrm>
          <a:prstGeom prst="rect">
            <a:avLst/>
          </a:prstGeom>
          <a:noFill/>
          <a:ln w="9525" algn="ctr">
            <a:noFill/>
            <a:miter lim="800000"/>
            <a:headEnd/>
            <a:tailEnd/>
          </a:ln>
          <a:effectLst/>
        </p:spPr>
      </p:pic>
      <p:pic>
        <p:nvPicPr>
          <p:cNvPr id="83973" name="Picture 5"/>
          <p:cNvPicPr>
            <a:picLocks noChangeAspect="1" noChangeArrowheads="1"/>
          </p:cNvPicPr>
          <p:nvPr/>
        </p:nvPicPr>
        <p:blipFill>
          <a:blip r:embed="rId4" cstate="print"/>
          <a:srcRect/>
          <a:stretch>
            <a:fillRect/>
          </a:stretch>
        </p:blipFill>
        <p:spPr bwMode="auto">
          <a:xfrm>
            <a:off x="5486400" y="3581400"/>
            <a:ext cx="2476500" cy="1816100"/>
          </a:xfrm>
          <a:prstGeom prst="rect">
            <a:avLst/>
          </a:prstGeom>
          <a:noFill/>
          <a:ln w="9525" algn="ctr">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小鸟的成功</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latin typeface="+mn-lt"/>
                <a:ea typeface="+mn-ea"/>
                <a:cs typeface="+mn-cs"/>
              </a:rPr>
              <a:t>游戏简单，甚至于是粗糙</a:t>
            </a:r>
            <a:endParaRPr lang="en-US" altLang="zh-CN" dirty="0" smtClean="0">
              <a:solidFill>
                <a:schemeClr val="tx1"/>
              </a:solidFill>
              <a:latin typeface="+mn-lt"/>
              <a:ea typeface="+mn-ea"/>
              <a:cs typeface="+mn-cs"/>
            </a:endParaRPr>
          </a:p>
          <a:p>
            <a:pPr lvl="1"/>
            <a:r>
              <a:rPr lang="zh-CN" altLang="en-US" dirty="0" smtClean="0">
                <a:ea typeface="+mn-ea"/>
                <a:cs typeface="+mn-cs"/>
              </a:rPr>
              <a:t>简单的物理模拟</a:t>
            </a:r>
            <a:endParaRPr lang="en-US" altLang="zh-CN" dirty="0" smtClean="0">
              <a:ea typeface="+mn-ea"/>
              <a:cs typeface="+mn-cs"/>
            </a:endParaRPr>
          </a:p>
          <a:p>
            <a:pPr lvl="1"/>
            <a:r>
              <a:rPr lang="zh-CN" altLang="en-US" dirty="0" smtClean="0">
                <a:solidFill>
                  <a:schemeClr val="tx1"/>
                </a:solidFill>
                <a:latin typeface="+mn-lt"/>
                <a:ea typeface="+mn-ea"/>
                <a:cs typeface="+mn-cs"/>
              </a:rPr>
              <a:t>但具有很多的游戏细节</a:t>
            </a:r>
            <a:endParaRPr lang="en-US" altLang="zh-CN" dirty="0" smtClean="0">
              <a:solidFill>
                <a:schemeClr val="tx1"/>
              </a:solidFill>
              <a:latin typeface="+mn-lt"/>
              <a:ea typeface="+mn-ea"/>
              <a:cs typeface="+mn-cs"/>
            </a:endParaRPr>
          </a:p>
          <a:p>
            <a:r>
              <a:rPr lang="zh-CN" altLang="en-US" dirty="0" smtClean="0">
                <a:solidFill>
                  <a:schemeClr val="tx1"/>
                </a:solidFill>
                <a:latin typeface="+mn-lt"/>
                <a:ea typeface="+mn-ea"/>
                <a:cs typeface="+mn-cs"/>
              </a:rPr>
              <a:t>超过</a:t>
            </a:r>
            <a:r>
              <a:rPr lang="en-US" altLang="zh-CN" dirty="0">
                <a:solidFill>
                  <a:schemeClr val="tx1"/>
                </a:solidFill>
                <a:latin typeface="+mn-lt"/>
                <a:ea typeface="+mn-ea"/>
                <a:cs typeface="+mn-cs"/>
              </a:rPr>
              <a:t>5000</a:t>
            </a:r>
            <a:r>
              <a:rPr lang="zh-CN" altLang="en-US" dirty="0">
                <a:solidFill>
                  <a:schemeClr val="tx1"/>
                </a:solidFill>
                <a:latin typeface="+mn-lt"/>
                <a:ea typeface="+mn-ea"/>
                <a:cs typeface="+mn-cs"/>
              </a:rPr>
              <a:t>万的用户</a:t>
            </a:r>
            <a:r>
              <a:rPr lang="zh-CN" altLang="en-US" dirty="0" smtClean="0">
                <a:solidFill>
                  <a:schemeClr val="tx1"/>
                </a:solidFill>
                <a:latin typeface="+mn-lt"/>
                <a:ea typeface="+mn-ea"/>
                <a:cs typeface="+mn-cs"/>
              </a:rPr>
              <a:t>下载</a:t>
            </a:r>
            <a:endParaRPr lang="en-US" altLang="zh-CN" dirty="0" smtClean="0">
              <a:solidFill>
                <a:schemeClr val="tx1"/>
              </a:solidFill>
              <a:latin typeface="+mn-lt"/>
              <a:ea typeface="+mn-ea"/>
              <a:cs typeface="+mn-cs"/>
            </a:endParaRPr>
          </a:p>
          <a:p>
            <a:r>
              <a:rPr lang="zh-CN" altLang="en-US" dirty="0">
                <a:solidFill>
                  <a:schemeClr val="tx1"/>
                </a:solidFill>
                <a:latin typeface="+mn-lt"/>
                <a:ea typeface="+mn-ea"/>
                <a:cs typeface="+mn-cs"/>
              </a:rPr>
              <a:t>全球用户每天在</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愤怒的小鸟</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上花费的总时间数将近</a:t>
            </a:r>
            <a:r>
              <a:rPr lang="en-US" altLang="zh-CN" dirty="0">
                <a:solidFill>
                  <a:schemeClr val="tx1"/>
                </a:solidFill>
                <a:latin typeface="+mn-lt"/>
                <a:ea typeface="+mn-ea"/>
                <a:cs typeface="+mn-cs"/>
              </a:rPr>
              <a:t>2</a:t>
            </a:r>
            <a:r>
              <a:rPr lang="zh-CN" altLang="en-US" dirty="0" smtClean="0">
                <a:solidFill>
                  <a:schemeClr val="tx1"/>
                </a:solidFill>
                <a:latin typeface="+mn-lt"/>
                <a:ea typeface="+mn-ea"/>
                <a:cs typeface="+mn-cs"/>
              </a:rPr>
              <a:t>亿分钟</a:t>
            </a:r>
            <a:endParaRPr lang="en-US" altLang="zh-CN" dirty="0" smtClean="0">
              <a:solidFill>
                <a:schemeClr val="tx1"/>
              </a:solidFill>
              <a:latin typeface="+mn-lt"/>
              <a:ea typeface="+mn-ea"/>
              <a:cs typeface="+mn-cs"/>
            </a:endParaRPr>
          </a:p>
          <a:p>
            <a:pPr lvl="1"/>
            <a:r>
              <a:rPr lang="zh-CN" altLang="en-US" dirty="0" smtClean="0">
                <a:solidFill>
                  <a:schemeClr val="tx1"/>
                </a:solidFill>
                <a:latin typeface="+mn-lt"/>
                <a:ea typeface="+mn-ea"/>
                <a:cs typeface="+mn-cs"/>
              </a:rPr>
              <a:t>也就是说</a:t>
            </a:r>
            <a:r>
              <a:rPr lang="zh-CN" altLang="en-US" dirty="0">
                <a:solidFill>
                  <a:schemeClr val="tx1"/>
                </a:solidFill>
                <a:latin typeface="+mn-lt"/>
                <a:ea typeface="+mn-ea"/>
                <a:cs typeface="+mn-cs"/>
              </a:rPr>
              <a:t>游戏每年吸引用户投入</a:t>
            </a:r>
            <a:r>
              <a:rPr lang="en-US" altLang="zh-CN" dirty="0">
                <a:solidFill>
                  <a:schemeClr val="tx1"/>
                </a:solidFill>
                <a:latin typeface="+mn-lt"/>
                <a:ea typeface="+mn-ea"/>
                <a:cs typeface="+mn-cs"/>
              </a:rPr>
              <a:t>12</a:t>
            </a:r>
            <a:r>
              <a:rPr lang="zh-CN" altLang="en-US" dirty="0">
                <a:solidFill>
                  <a:schemeClr val="tx1"/>
                </a:solidFill>
                <a:latin typeface="+mn-lt"/>
                <a:ea typeface="+mn-ea"/>
                <a:cs typeface="+mn-cs"/>
              </a:rPr>
              <a:t>亿小时的</a:t>
            </a:r>
            <a:r>
              <a:rPr lang="zh-CN" altLang="en-US" dirty="0" smtClean="0">
                <a:solidFill>
                  <a:schemeClr val="tx1"/>
                </a:solidFill>
                <a:latin typeface="+mn-lt"/>
                <a:ea typeface="+mn-ea"/>
                <a:cs typeface="+mn-cs"/>
              </a:rPr>
              <a:t>时间</a:t>
            </a:r>
            <a:endParaRPr lang="en-US" altLang="zh-CN" dirty="0" smtClean="0">
              <a:solidFill>
                <a:schemeClr val="tx1"/>
              </a:solidFill>
              <a:latin typeface="+mn-lt"/>
              <a:ea typeface="+mn-ea"/>
              <a:cs typeface="+mn-cs"/>
            </a:endParaRPr>
          </a:p>
          <a:p>
            <a:pPr lvl="1"/>
            <a:r>
              <a:rPr lang="zh-CN" altLang="en-US" dirty="0">
                <a:solidFill>
                  <a:schemeClr val="tx1"/>
                </a:solidFill>
                <a:latin typeface="+mn-lt"/>
              </a:rPr>
              <a:t>维基百科创立至今，人们创建和更新词条的总时间数为</a:t>
            </a:r>
            <a:r>
              <a:rPr lang="en-US" altLang="zh-CN" dirty="0">
                <a:solidFill>
                  <a:schemeClr val="tx1"/>
                </a:solidFill>
                <a:latin typeface="+mn-lt"/>
              </a:rPr>
              <a:t>1</a:t>
            </a:r>
            <a:r>
              <a:rPr lang="zh-CN" altLang="en-US" dirty="0" smtClean="0">
                <a:solidFill>
                  <a:schemeClr val="tx1"/>
                </a:solidFill>
                <a:latin typeface="+mn-lt"/>
              </a:rPr>
              <a:t>亿小时</a:t>
            </a:r>
            <a:endParaRPr lang="en-US" altLang="zh-CN" dirty="0" smtClean="0">
              <a:solidFill>
                <a:schemeClr val="tx1"/>
              </a:solidFill>
              <a:latin typeface="+mn-lt"/>
            </a:endParaRP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200"/>
              <a:t>PhysX</a:t>
            </a:r>
            <a:r>
              <a:rPr lang="zh-CN" altLang="en-US" sz="3200"/>
              <a:t>演示</a:t>
            </a:r>
          </a:p>
        </p:txBody>
      </p:sp>
      <p:sp>
        <p:nvSpPr>
          <p:cNvPr id="182275" name="Rectangle 3"/>
          <p:cNvSpPr>
            <a:spLocks noGrp="1" noChangeArrowheads="1"/>
          </p:cNvSpPr>
          <p:nvPr>
            <p:ph type="body" idx="1"/>
          </p:nvPr>
        </p:nvSpPr>
        <p:spPr/>
        <p:txBody>
          <a:bodyPr/>
          <a:lstStyle/>
          <a:p>
            <a:r>
              <a:rPr lang="zh-CN" altLang="en-US">
                <a:hlinkClick r:id="rId3" action="ppaction://hlinkfile"/>
              </a:rPr>
              <a:t>参考资料</a:t>
            </a:r>
            <a:r>
              <a:rPr lang="en-US" altLang="zh-CN">
                <a:hlinkClick r:id="rId3" action="ppaction://hlinkfile"/>
              </a:rPr>
              <a:t>\Nvidia</a:t>
            </a:r>
            <a:r>
              <a:rPr lang="zh-CN" altLang="en-US">
                <a:hlinkClick r:id="rId3" action="ppaction://hlinkfile"/>
              </a:rPr>
              <a:t>演示</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a:t>参考资料</a:t>
            </a:r>
          </a:p>
        </p:txBody>
      </p:sp>
      <p:sp>
        <p:nvSpPr>
          <p:cNvPr id="40963" name="Rectangle 3"/>
          <p:cNvSpPr>
            <a:spLocks noGrp="1" noChangeArrowheads="1"/>
          </p:cNvSpPr>
          <p:nvPr>
            <p:ph type="body" idx="1"/>
          </p:nvPr>
        </p:nvSpPr>
        <p:spPr/>
        <p:txBody>
          <a:bodyPr/>
          <a:lstStyle/>
          <a:p>
            <a:r>
              <a:rPr lang="en-US" altLang="zh-CN" dirty="0">
                <a:hlinkClick r:id="rId3"/>
              </a:rPr>
              <a:t>http://en.wikipedia.org/wiki/Physics_engine</a:t>
            </a:r>
            <a:r>
              <a:rPr lang="zh-CN" altLang="en-US" dirty="0"/>
              <a:t>（有关物理引擎）</a:t>
            </a:r>
          </a:p>
          <a:p>
            <a:r>
              <a:rPr lang="en-US" altLang="zh-CN" dirty="0">
                <a:hlinkClick r:id="rId4"/>
              </a:rPr>
              <a:t>http://www.linuxdevcenter.com/pub/a/linux/2001/11/01/physics.html?page=1</a:t>
            </a:r>
            <a:r>
              <a:rPr lang="zh-CN" altLang="en-US" dirty="0"/>
              <a:t>（</a:t>
            </a:r>
            <a:r>
              <a:rPr lang="en-US" altLang="zh-CN" dirty="0"/>
              <a:t>Game Physics</a:t>
            </a:r>
            <a:r>
              <a:rPr lang="zh-CN" altLang="en-US" dirty="0"/>
              <a:t>书籍的在线内容）</a:t>
            </a:r>
          </a:p>
          <a:p>
            <a:r>
              <a:rPr lang="en-US" altLang="zh-CN" dirty="0">
                <a:hlinkClick r:id="rId5"/>
              </a:rPr>
              <a:t>http://game.zol.com.cn/28/280599.html</a:t>
            </a:r>
            <a:r>
              <a:rPr lang="zh-CN" altLang="en-US" dirty="0"/>
              <a:t>（有关物理硬件的介绍</a:t>
            </a:r>
            <a:r>
              <a:rPr lang="zh-CN" altLang="en-US" dirty="0" smtClean="0"/>
              <a:t>）</a:t>
            </a:r>
            <a:endParaRPr lang="en-US" altLang="zh-CN" dirty="0" smtClean="0"/>
          </a:p>
          <a:p>
            <a:r>
              <a:rPr lang="en-US" altLang="zh-CN" dirty="0" smtClean="0">
                <a:hlinkClick r:id="rId6"/>
              </a:rPr>
              <a:t>http://gamerboom.com/archives/30352</a:t>
            </a:r>
            <a:r>
              <a:rPr lang="zh-CN" altLang="en-US" dirty="0" smtClean="0"/>
              <a:t>从认知角度分析</a:t>
            </a:r>
            <a:r>
              <a:rPr lang="en-US" altLang="zh-CN" dirty="0" smtClean="0"/>
              <a:t>《</a:t>
            </a:r>
            <a:r>
              <a:rPr lang="zh-CN" altLang="en-US" dirty="0" smtClean="0"/>
              <a:t>愤怒的小鸟</a:t>
            </a:r>
            <a:r>
              <a:rPr lang="en-US" altLang="zh-CN" dirty="0" smtClean="0"/>
              <a:t>》</a:t>
            </a:r>
            <a:r>
              <a:rPr lang="zh-CN" altLang="en-US" dirty="0" smtClean="0"/>
              <a:t>成功原因</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z="3200" dirty="0" smtClean="0"/>
              <a:t>现有的技术可以达到小鸟的需求</a:t>
            </a:r>
            <a:endParaRPr lang="zh-CN" altLang="en-US" sz="3200" dirty="0"/>
          </a:p>
        </p:txBody>
      </p:sp>
      <p:sp>
        <p:nvSpPr>
          <p:cNvPr id="109571" name="Rectangle 3"/>
          <p:cNvSpPr>
            <a:spLocks noGrp="1" noChangeArrowheads="1"/>
          </p:cNvSpPr>
          <p:nvPr>
            <p:ph type="body" idx="1"/>
          </p:nvPr>
        </p:nvSpPr>
        <p:spPr/>
        <p:txBody>
          <a:bodyPr/>
          <a:lstStyle/>
          <a:p>
            <a:r>
              <a:rPr lang="zh-CN" altLang="en-US" dirty="0"/>
              <a:t>很多游戏开发平台都有相应的物理引擎</a:t>
            </a:r>
          </a:p>
          <a:p>
            <a:r>
              <a:rPr lang="zh-CN" altLang="en-US" dirty="0"/>
              <a:t>比如</a:t>
            </a:r>
            <a:r>
              <a:rPr lang="en-US" altLang="zh-CN" dirty="0"/>
              <a:t>Flash</a:t>
            </a:r>
            <a:r>
              <a:rPr lang="zh-CN" altLang="en-US" dirty="0"/>
              <a:t>中有很多物理引擎</a:t>
            </a:r>
          </a:p>
          <a:p>
            <a:pPr lvl="1"/>
            <a:r>
              <a:rPr lang="zh-CN" altLang="en-US" dirty="0">
                <a:hlinkClick r:id="rId3" action="ppaction://hlinkfile"/>
              </a:rPr>
              <a:t>参考资料</a:t>
            </a:r>
            <a:r>
              <a:rPr lang="en-US" altLang="zh-CN" dirty="0">
                <a:hlinkClick r:id="rId3" action="ppaction://hlinkfile"/>
              </a:rPr>
              <a:t>\Box2D\HelloWorld.swf</a:t>
            </a:r>
            <a:endParaRPr lang="en-US" altLang="zh-CN" dirty="0"/>
          </a:p>
          <a:p>
            <a:pPr lvl="1"/>
            <a:r>
              <a:rPr lang="zh-CN" altLang="en-US" dirty="0">
                <a:hlinkClick r:id="rId4" action="ppaction://hlinkfile"/>
              </a:rPr>
              <a:t>参考资料</a:t>
            </a:r>
            <a:r>
              <a:rPr lang="en-US" altLang="zh-CN" dirty="0">
                <a:hlinkClick r:id="rId4" action="ppaction://hlinkfile"/>
              </a:rPr>
              <a:t>\</a:t>
            </a:r>
            <a:r>
              <a:rPr lang="en-US" altLang="zh-CN" dirty="0" smtClean="0">
                <a:hlinkClick r:id="rId4" action="ppaction://hlinkfile"/>
              </a:rPr>
              <a:t>Box2D\PhysTest.swf</a:t>
            </a:r>
            <a:endParaRPr lang="en-US" altLang="zh-CN" dirty="0" smtClean="0"/>
          </a:p>
          <a:p>
            <a:r>
              <a:rPr lang="zh-CN" altLang="en-US" dirty="0" smtClean="0"/>
              <a:t>其他引擎演示</a:t>
            </a:r>
            <a:endParaRPr lang="en-US" altLang="zh-CN" dirty="0" smtClean="0"/>
          </a:p>
          <a:p>
            <a:pPr lvl="1"/>
            <a:r>
              <a:rPr lang="en-US" altLang="zh-CN" dirty="0" smtClean="0">
                <a:hlinkClick r:id="rId5" action="ppaction://hlinkfile"/>
              </a:rPr>
              <a:t>..\2D</a:t>
            </a:r>
            <a:r>
              <a:rPr lang="zh-CN" altLang="en-US" dirty="0" smtClean="0">
                <a:hlinkClick r:id="rId5" action="ppaction://hlinkfile"/>
              </a:rPr>
              <a:t>物理引擎</a:t>
            </a:r>
            <a:r>
              <a:rPr lang="en-US" altLang="zh-CN" dirty="0" smtClean="0">
                <a:hlinkClick r:id="rId5" action="ppaction://hlinkfile"/>
              </a:rPr>
              <a:t>\machine.mov</a:t>
            </a:r>
            <a:endParaRPr lang="en-US" altLang="zh-CN" dirty="0" smtClean="0"/>
          </a:p>
          <a:p>
            <a:pPr lvl="1"/>
            <a:r>
              <a:rPr lang="en-US" altLang="zh-CN" dirty="0" smtClean="0">
                <a:hlinkClick r:id="rId6" action="ppaction://hlinkfile"/>
              </a:rPr>
              <a:t>..\2D</a:t>
            </a:r>
            <a:r>
              <a:rPr lang="zh-CN" altLang="en-US" dirty="0" smtClean="0">
                <a:hlinkClick r:id="rId6" action="ppaction://hlinkfile"/>
              </a:rPr>
              <a:t>物理引擎</a:t>
            </a:r>
            <a:r>
              <a:rPr lang="en-US" altLang="zh-CN" dirty="0" smtClean="0">
                <a:hlinkClick r:id="rId6" action="ppaction://hlinkfile"/>
              </a:rPr>
              <a:t>\pyramid.mov</a:t>
            </a:r>
            <a:endParaRPr lang="en-US" altLang="zh-CN" dirty="0" smtClean="0"/>
          </a:p>
          <a:p>
            <a:pPr lvl="1"/>
            <a:r>
              <a:rPr lang="en-US" altLang="zh-CN" dirty="0" smtClean="0">
                <a:hlinkClick r:id="rId7" action="ppaction://hlinkfile"/>
              </a:rPr>
              <a:t>..\2D</a:t>
            </a:r>
            <a:r>
              <a:rPr lang="zh-CN" altLang="en-US" dirty="0" smtClean="0">
                <a:hlinkClick r:id="rId7" action="ppaction://hlinkfile"/>
              </a:rPr>
              <a:t>物理引擎</a:t>
            </a:r>
            <a:r>
              <a:rPr lang="en-US" altLang="zh-CN" dirty="0" smtClean="0">
                <a:hlinkClick r:id="rId7" action="ppaction://hlinkfile"/>
              </a:rPr>
              <a:t>\smash.mov</a:t>
            </a:r>
            <a:endParaRPr lang="en-US" altLang="zh-CN" dirty="0" smtClean="0"/>
          </a:p>
          <a:p>
            <a:pPr lvl="1"/>
            <a:r>
              <a:rPr lang="en-US" altLang="zh-CN" dirty="0" smtClean="0">
                <a:hlinkClick r:id="rId8" action="ppaction://hlinkfile"/>
              </a:rPr>
              <a:t>..\2D</a:t>
            </a:r>
            <a:r>
              <a:rPr lang="zh-CN" altLang="en-US" dirty="0" smtClean="0">
                <a:hlinkClick r:id="rId8" action="ppaction://hlinkfile"/>
              </a:rPr>
              <a:t>物理引擎</a:t>
            </a:r>
            <a:r>
              <a:rPr lang="en-US" altLang="zh-CN" dirty="0" smtClean="0">
                <a:hlinkClick r:id="rId8" action="ppaction://hlinkfile"/>
              </a:rPr>
              <a:t>\sketches.mov</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物理仿真类游戏赏析</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请大家试玩，并选择其中之一进行分析</a:t>
            </a:r>
            <a:endParaRPr lang="zh-CN" altLang="en-US" dirty="0"/>
          </a:p>
        </p:txBody>
      </p:sp>
      <p:pic>
        <p:nvPicPr>
          <p:cNvPr id="184322" name="Picture 2">
            <a:hlinkClick r:id="rId2" action="ppaction://hlinkfile"/>
          </p:cNvPr>
          <p:cNvPicPr>
            <a:picLocks noChangeAspect="1" noChangeArrowheads="1"/>
          </p:cNvPicPr>
          <p:nvPr/>
        </p:nvPicPr>
        <p:blipFill>
          <a:blip r:embed="rId3" cstate="print"/>
          <a:srcRect/>
          <a:stretch>
            <a:fillRect/>
          </a:stretch>
        </p:blipFill>
        <p:spPr bwMode="auto">
          <a:xfrm>
            <a:off x="1981200" y="1752600"/>
            <a:ext cx="3408362" cy="2986197"/>
          </a:xfrm>
          <a:prstGeom prst="rect">
            <a:avLst/>
          </a:prstGeom>
          <a:noFill/>
          <a:ln w="9525" cap="flat" cmpd="sng" algn="ctr">
            <a:noFill/>
            <a:prstDash val="solid"/>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dirty="0" smtClean="0"/>
              <a:t>更加先进的物理仿真演示</a:t>
            </a:r>
            <a:endParaRPr lang="zh-CN" altLang="en-US" sz="3200" dirty="0"/>
          </a:p>
        </p:txBody>
      </p:sp>
      <p:sp>
        <p:nvSpPr>
          <p:cNvPr id="12291" name="Rectangle 3"/>
          <p:cNvSpPr>
            <a:spLocks noGrp="1" noChangeArrowheads="1"/>
          </p:cNvSpPr>
          <p:nvPr>
            <p:ph type="body" idx="1"/>
          </p:nvPr>
        </p:nvSpPr>
        <p:spPr/>
        <p:txBody>
          <a:bodyPr/>
          <a:lstStyle/>
          <a:p>
            <a:endParaRPr lang="en-US" altLang="zh-CN" dirty="0"/>
          </a:p>
          <a:p>
            <a:endParaRPr lang="en-US" altLang="zh-CN" dirty="0"/>
          </a:p>
          <a:p>
            <a:r>
              <a:rPr lang="en-US" altLang="zh-CN" dirty="0">
                <a:hlinkClick r:id="rId3"/>
              </a:rPr>
              <a:t>https://</a:t>
            </a:r>
            <a:r>
              <a:rPr lang="en-US" altLang="zh-CN" dirty="0" smtClean="0">
                <a:hlinkClick r:id="rId3"/>
              </a:rPr>
              <a:t>www.geforce.com/hardware/technology/physx/videos</a:t>
            </a: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db2004169gl">
  <a:themeElements>
    <a:clrScheme name="2_cdb2004169gl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2_cdb2004169g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cdb2004169gl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2_cdb2004169gl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2_cdb2004169gl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编写自己的命令脚本</Template>
  <TotalTime>2388</TotalTime>
  <Words>7179</Words>
  <Application>Microsoft Office PowerPoint</Application>
  <PresentationFormat>全屏显示(4:3)</PresentationFormat>
  <Paragraphs>479</Paragraphs>
  <Slides>61</Slides>
  <Notes>55</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61</vt:i4>
      </vt:variant>
    </vt:vector>
  </HeadingPairs>
  <TitlesOfParts>
    <vt:vector size="64" baseType="lpstr">
      <vt:lpstr>默认设计模板</vt:lpstr>
      <vt:lpstr>2_cdb2004169gl</vt:lpstr>
      <vt:lpstr>Image</vt:lpstr>
      <vt:lpstr>概述</vt:lpstr>
      <vt:lpstr>本课内容</vt:lpstr>
      <vt:lpstr>游戏开发的趋势</vt:lpstr>
      <vt:lpstr>提问</vt:lpstr>
      <vt:lpstr>愤怒的小鸟</vt:lpstr>
      <vt:lpstr>小鸟的成功</vt:lpstr>
      <vt:lpstr>现有的技术可以达到小鸟的需求</vt:lpstr>
      <vt:lpstr>物理仿真类游戏赏析</vt:lpstr>
      <vt:lpstr>更加先进的物理仿真演示</vt:lpstr>
      <vt:lpstr>物理在游戏中的重要性</vt:lpstr>
      <vt:lpstr>PowerPoint 演示文稿</vt:lpstr>
      <vt:lpstr>物理仿真的方式（1/2）</vt:lpstr>
      <vt:lpstr>物理仿真的方式（2/2）</vt:lpstr>
      <vt:lpstr>接下来介绍各个硬件的特点</vt:lpstr>
      <vt:lpstr>Ageia物理卡</vt:lpstr>
      <vt:lpstr>Ageia物理卡</vt:lpstr>
      <vt:lpstr>Ageia物理卡</vt:lpstr>
      <vt:lpstr>Ageia物理卡</vt:lpstr>
      <vt:lpstr>Nvidia的“SLI物理卡” </vt:lpstr>
      <vt:lpstr>PowerPoint 演示文稿</vt:lpstr>
      <vt:lpstr>Ati</vt:lpstr>
      <vt:lpstr>PowerPoint 演示文稿</vt:lpstr>
      <vt:lpstr>Ati</vt:lpstr>
      <vt:lpstr>又一场API大战 </vt:lpstr>
      <vt:lpstr>但是,这场战争可能已经终结</vt:lpstr>
      <vt:lpstr>现在的形势比较复杂</vt:lpstr>
      <vt:lpstr>《战地之王》（A.V.A)</vt:lpstr>
      <vt:lpstr>PowerPoint 演示文稿</vt:lpstr>
      <vt:lpstr>《MKZ》 </vt:lpstr>
      <vt:lpstr>PowerPoint 演示文稿</vt:lpstr>
      <vt:lpstr>《一舞成名》 </vt:lpstr>
      <vt:lpstr>PowerPoint 演示文稿</vt:lpstr>
      <vt:lpstr>《GT劲舞团2》</vt:lpstr>
      <vt:lpstr>PowerPoint 演示文稿</vt:lpstr>
      <vt:lpstr>《热舞派对II》</vt:lpstr>
      <vt:lpstr>PowerPoint 演示文稿</vt:lpstr>
      <vt:lpstr>《QQ飞车》</vt:lpstr>
      <vt:lpstr>PowerPoint 演示文稿</vt:lpstr>
      <vt:lpstr>《剑网3》</vt:lpstr>
      <vt:lpstr>PowerPoint 演示文稿</vt:lpstr>
      <vt:lpstr>物理引擎介绍</vt:lpstr>
      <vt:lpstr>Bullet </vt:lpstr>
      <vt:lpstr>Open Dynamics Engine </vt:lpstr>
      <vt:lpstr>OPAL </vt:lpstr>
      <vt:lpstr>PAL （作业点）</vt:lpstr>
      <vt:lpstr>Tokamak</vt:lpstr>
      <vt:lpstr>DynaForce </vt:lpstr>
      <vt:lpstr>Newton Game Dynamics </vt:lpstr>
      <vt:lpstr>Newton Game Dynamics</vt:lpstr>
      <vt:lpstr>Newton Game Dynamics Demos</vt:lpstr>
      <vt:lpstr>Simple Physics Engine </vt:lpstr>
      <vt:lpstr>Simple Physics Engine</vt:lpstr>
      <vt:lpstr>True Axis </vt:lpstr>
      <vt:lpstr>PhysX</vt:lpstr>
      <vt:lpstr>Havok </vt:lpstr>
      <vt:lpstr>Havok和PhysX</vt:lpstr>
      <vt:lpstr>Havok展示</vt:lpstr>
      <vt:lpstr>nV Physics SDK</vt:lpstr>
      <vt:lpstr>Vortex </vt:lpstr>
      <vt:lpstr>PhysX演示</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Honglei</dc:creator>
  <cp:lastModifiedBy>HL H</cp:lastModifiedBy>
  <cp:revision>205</cp:revision>
  <cp:lastPrinted>1601-01-01T00:00:00Z</cp:lastPrinted>
  <dcterms:created xsi:type="dcterms:W3CDTF">1601-01-01T00:00:00Z</dcterms:created>
  <dcterms:modified xsi:type="dcterms:W3CDTF">2017-09-06T09:49:19Z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