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87" r:id="rId2"/>
    <p:sldMasterId id="2147483811" r:id="rId3"/>
  </p:sldMasterIdLst>
  <p:notesMasterIdLst>
    <p:notesMasterId r:id="rId65"/>
  </p:notesMasterIdLst>
  <p:sldIdLst>
    <p:sldId id="256" r:id="rId4"/>
    <p:sldId id="337" r:id="rId5"/>
    <p:sldId id="336" r:id="rId6"/>
    <p:sldId id="335" r:id="rId7"/>
    <p:sldId id="338" r:id="rId8"/>
    <p:sldId id="339" r:id="rId9"/>
    <p:sldId id="341" r:id="rId10"/>
    <p:sldId id="342" r:id="rId11"/>
    <p:sldId id="259" r:id="rId12"/>
    <p:sldId id="260" r:id="rId13"/>
    <p:sldId id="267" r:id="rId14"/>
    <p:sldId id="261" r:id="rId15"/>
    <p:sldId id="269" r:id="rId16"/>
    <p:sldId id="311" r:id="rId17"/>
    <p:sldId id="271" r:id="rId18"/>
    <p:sldId id="312" r:id="rId19"/>
    <p:sldId id="272" r:id="rId20"/>
    <p:sldId id="270" r:id="rId21"/>
    <p:sldId id="273" r:id="rId22"/>
    <p:sldId id="289" r:id="rId23"/>
    <p:sldId id="276" r:id="rId24"/>
    <p:sldId id="291" r:id="rId25"/>
    <p:sldId id="277" r:id="rId26"/>
    <p:sldId id="279" r:id="rId27"/>
    <p:sldId id="315" r:id="rId28"/>
    <p:sldId id="317"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292" r:id="rId44"/>
    <p:sldId id="294" r:id="rId45"/>
    <p:sldId id="293" r:id="rId46"/>
    <p:sldId id="295" r:id="rId47"/>
    <p:sldId id="296" r:id="rId48"/>
    <p:sldId id="297" r:id="rId49"/>
    <p:sldId id="298" r:id="rId50"/>
    <p:sldId id="300" r:id="rId51"/>
    <p:sldId id="301" r:id="rId52"/>
    <p:sldId id="310" r:id="rId53"/>
    <p:sldId id="302" r:id="rId54"/>
    <p:sldId id="303" r:id="rId55"/>
    <p:sldId id="304" r:id="rId56"/>
    <p:sldId id="305" r:id="rId57"/>
    <p:sldId id="306" r:id="rId58"/>
    <p:sldId id="307" r:id="rId59"/>
    <p:sldId id="333" r:id="rId60"/>
    <p:sldId id="308" r:id="rId61"/>
    <p:sldId id="309" r:id="rId62"/>
    <p:sldId id="334" r:id="rId63"/>
    <p:sldId id="280" r:id="rId64"/>
  </p:sldIdLst>
  <p:sldSz cx="9144000" cy="5143500" type="screen16x9"/>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38" autoAdjust="0"/>
  </p:normalViewPr>
  <p:slideViewPr>
    <p:cSldViewPr>
      <p:cViewPr varScale="1">
        <p:scale>
          <a:sx n="96" d="100"/>
          <a:sy n="96" d="100"/>
        </p:scale>
        <p:origin x="-1215" y="-51"/>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554F614A-5DA0-45D2-A5DD-1D2007FCD3C1}" type="slidenum">
              <a:rPr lang="en-US" altLang="zh-CN"/>
              <a:pPr/>
              <a:t>‹#›</a:t>
            </a:fld>
            <a:endParaRPr lang="en-US" altLang="zh-CN"/>
          </a:p>
        </p:txBody>
      </p:sp>
    </p:spTree>
    <p:extLst>
      <p:ext uri="{BB962C8B-B14F-4D97-AF65-F5344CB8AC3E}">
        <p14:creationId xmlns:p14="http://schemas.microsoft.com/office/powerpoint/2010/main" val="34569293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zh.wikipedia.org/wiki/OpenAL" TargetMode="External"/><Relationship Id="rId3" Type="http://schemas.openxmlformats.org/officeDocument/2006/relationships/hyperlink" Target="http://zh.wikipedia.org/wiki/CPU" TargetMode="External"/><Relationship Id="rId7" Type="http://schemas.openxmlformats.org/officeDocument/2006/relationships/hyperlink" Target="http://zh.wikipedia.org/wiki/OpenGL"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zh.wikipedia.org/wiki/%E5%B9%B6%E8%A1%8C%E8%AE%A1%E7%AE%97" TargetMode="External"/><Relationship Id="rId5" Type="http://schemas.openxmlformats.org/officeDocument/2006/relationships/hyperlink" Target="http://zh.wikipedia.org/wiki/C99" TargetMode="External"/><Relationship Id="rId4" Type="http://schemas.openxmlformats.org/officeDocument/2006/relationships/hyperlink" Target="http://zh.wikipedia.org/wiki/GPU" TargetMode="External"/><Relationship Id="rId9" Type="http://schemas.openxmlformats.org/officeDocument/2006/relationships/hyperlink" Target="http://zh.wikipedia.org/wiki/Khronos_Group"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ech.tom.com/zhuanti/IBM_zwk.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tech.tom.com/zhuanti/chuangye_dc.html" TargetMode="External"/><Relationship Id="rId5" Type="http://schemas.openxmlformats.org/officeDocument/2006/relationships/hyperlink" Target="http://search.tom.com/search.php?word=%E5%9E%84%E6%96%AD%20domain:tom.com" TargetMode="External"/><Relationship Id="rId4" Type="http://schemas.openxmlformats.org/officeDocument/2006/relationships/hyperlink" Target="http://tech.tom.com/zhuanti/amd_ati.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gpc.pcgames.com.cn/corefit/1001/1817763_9.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en.wikipedia.org/wiki/GJK" TargetMode="External"/><Relationship Id="rId3" Type="http://schemas.openxmlformats.org/officeDocument/2006/relationships/hyperlink" Target="http://en.wikipedia.org/wiki/Free_software" TargetMode="External"/><Relationship Id="rId7" Type="http://schemas.openxmlformats.org/officeDocument/2006/relationships/hyperlink" Target="http://en.wikipedia.org/wiki/Havok_(software)"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www.gzip.org/zlib/zlib_license.html" TargetMode="External"/><Relationship Id="rId11" Type="http://schemas.openxmlformats.org/officeDocument/2006/relationships/hyperlink" Target="http://en.wikipedia.org/wiki/Blender_(software)" TargetMode="External"/><Relationship Id="rId5" Type="http://schemas.openxmlformats.org/officeDocument/2006/relationships/hyperlink" Target="http://en.wikipedia.org/wiki/Sourceforge" TargetMode="External"/><Relationship Id="rId10" Type="http://schemas.openxmlformats.org/officeDocument/2006/relationships/hyperlink" Target="http://en.wikipedia.org/wiki/Rigid_body_dynamics" TargetMode="External"/><Relationship Id="rId4" Type="http://schemas.openxmlformats.org/officeDocument/2006/relationships/hyperlink" Target="http://en.wikipedia.org/wiki/Physics_engine" TargetMode="External"/><Relationship Id="rId9" Type="http://schemas.openxmlformats.org/officeDocument/2006/relationships/hyperlink" Target="http://en.wikipedia.org/wiki/COLLADA"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Real-time_computing"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en.wikipedia.org/wiki/Computer_game" TargetMode="External"/><Relationship Id="rId4" Type="http://schemas.openxmlformats.org/officeDocument/2006/relationships/hyperlink" Target="http://en.wikipedia.org/wiki/Dynamical_simulation"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8" Type="http://schemas.openxmlformats.org/officeDocument/2006/relationships/hyperlink" Target="http://en.wikipedia.org/wiki/Gpu" TargetMode="External"/><Relationship Id="rId3" Type="http://schemas.openxmlformats.org/officeDocument/2006/relationships/hyperlink" Target="http://en.wikipedia.org/wiki/Irrlicht_Engine" TargetMode="External"/><Relationship Id="rId7" Type="http://schemas.openxmlformats.org/officeDocument/2006/relationships/hyperlink" Target="http://en.wikipedia.org/wiki/Multi-core"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www.newtondynamics.com/forum" TargetMode="External"/><Relationship Id="rId5" Type="http://schemas.openxmlformats.org/officeDocument/2006/relationships/hyperlink" Target="http://www.mobygames.com/developer/sheet/view/by_year/developerId,7571/" TargetMode="External"/><Relationship Id="rId4" Type="http://schemas.openxmlformats.org/officeDocument/2006/relationships/hyperlink" Target="http://en.wikipedia.org/wiki/OGRE_3D"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trueaxis.com/product.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3" Type="http://schemas.openxmlformats.org/officeDocument/2006/relationships/hyperlink" Target="http://en.wikipedia.org/wiki/SDK" TargetMode="External"/><Relationship Id="rId18" Type="http://schemas.openxmlformats.org/officeDocument/2006/relationships/hyperlink" Target="http://en.wikipedia.org/wiki/Xbox_360" TargetMode="External"/><Relationship Id="rId26" Type="http://schemas.openxmlformats.org/officeDocument/2006/relationships/hyperlink" Target="http://en.wikipedia.org/wiki/Apple_Inc." TargetMode="External"/><Relationship Id="rId39" Type="http://schemas.openxmlformats.org/officeDocument/2006/relationships/hyperlink" Target="http://en.wikipedia.org/wiki/StarCraft_II" TargetMode="External"/><Relationship Id="rId21" Type="http://schemas.openxmlformats.org/officeDocument/2006/relationships/hyperlink" Target="http://en.wikipedia.org/wiki/Wii" TargetMode="External"/><Relationship Id="rId34" Type="http://schemas.openxmlformats.org/officeDocument/2006/relationships/hyperlink" Target="http://en.wikipedia.org/wiki/THQ" TargetMode="External"/><Relationship Id="rId42" Type="http://schemas.openxmlformats.org/officeDocument/2006/relationships/hyperlink" Target="http://en.wikipedia.org/wiki/3ds_max" TargetMode="External"/><Relationship Id="rId7" Type="http://schemas.openxmlformats.org/officeDocument/2006/relationships/hyperlink" Target="http://en.wikipedia.org/wiki/Video_game" TargetMode="External"/><Relationship Id="rId2" Type="http://schemas.openxmlformats.org/officeDocument/2006/relationships/slide" Target="../slides/slide55.xml"/><Relationship Id="rId16" Type="http://schemas.openxmlformats.org/officeDocument/2006/relationships/hyperlink" Target="http://en.wikipedia.org/wiki/Windows" TargetMode="External"/><Relationship Id="rId20" Type="http://schemas.openxmlformats.org/officeDocument/2006/relationships/hyperlink" Target="http://en.wikipedia.org/wiki/GameCube" TargetMode="External"/><Relationship Id="rId29" Type="http://schemas.openxmlformats.org/officeDocument/2006/relationships/hyperlink" Target="http://en.wikipedia.org/wiki/C_(programming_language)" TargetMode="External"/><Relationship Id="rId41" Type="http://schemas.openxmlformats.org/officeDocument/2006/relationships/hyperlink" Target="http://en.wikipedia.org/wiki/Autodesk_Media_and_Entertainment" TargetMode="External"/><Relationship Id="rId1" Type="http://schemas.openxmlformats.org/officeDocument/2006/relationships/notesMaster" Target="../notesMasters/notesMaster1.xml"/><Relationship Id="rId6" Type="http://schemas.openxmlformats.org/officeDocument/2006/relationships/hyperlink" Target="http://en.wikipedia.org/wiki/Computer_game" TargetMode="External"/><Relationship Id="rId11" Type="http://schemas.openxmlformats.org/officeDocument/2006/relationships/hyperlink" Target="http://en.wikipedia.org/wiki/Shader_Model_3.0" TargetMode="External"/><Relationship Id="rId24" Type="http://schemas.openxmlformats.org/officeDocument/2006/relationships/hyperlink" Target="http://en.wikipedia.org/wiki/PlayStation_3" TargetMode="External"/><Relationship Id="rId32" Type="http://schemas.openxmlformats.org/officeDocument/2006/relationships/hyperlink" Target="http://en.wikipedia.org/w/index.php?title=Havok_(software)&amp;action=edit&amp;section=2" TargetMode="External"/><Relationship Id="rId37" Type="http://schemas.openxmlformats.org/officeDocument/2006/relationships/hyperlink" Target="http://en.wikipedia.org/wiki/Havok_(software)#_note-0" TargetMode="External"/><Relationship Id="rId40" Type="http://schemas.openxmlformats.org/officeDocument/2006/relationships/hyperlink" Target="http://en.wikipedia.org/wiki/Havok_(software)#_note-1" TargetMode="External"/><Relationship Id="rId5" Type="http://schemas.openxmlformats.org/officeDocument/2006/relationships/hyperlink" Target="http://en.wikipedia.org/wiki/Havok_(company)" TargetMode="External"/><Relationship Id="rId15" Type="http://schemas.openxmlformats.org/officeDocument/2006/relationships/hyperlink" Target="http://en.wikipedia.org/wiki/Microsoft" TargetMode="External"/><Relationship Id="rId23" Type="http://schemas.openxmlformats.org/officeDocument/2006/relationships/hyperlink" Target="http://en.wikipedia.org/wiki/PlayStation_2" TargetMode="External"/><Relationship Id="rId28" Type="http://schemas.openxmlformats.org/officeDocument/2006/relationships/hyperlink" Target="http://en.wikipedia.org/wiki/Linux" TargetMode="External"/><Relationship Id="rId36" Type="http://schemas.openxmlformats.org/officeDocument/2006/relationships/hyperlink" Target="http://en.wikipedia.org/wiki/Company_of_Heroes" TargetMode="External"/><Relationship Id="rId10" Type="http://schemas.openxmlformats.org/officeDocument/2006/relationships/hyperlink" Target="http://en.wikipedia.org/wiki/Animation" TargetMode="External"/><Relationship Id="rId19" Type="http://schemas.openxmlformats.org/officeDocument/2006/relationships/hyperlink" Target="http://en.wikipedia.org/wiki/Nintendo" TargetMode="External"/><Relationship Id="rId31" Type="http://schemas.openxmlformats.org/officeDocument/2006/relationships/hyperlink" Target="http://en.wikipedia.org/wiki/Compiler" TargetMode="External"/><Relationship Id="rId44" Type="http://schemas.openxmlformats.org/officeDocument/2006/relationships/hyperlink" Target="http://en.wikipedia.org/wiki/Maya_(software)" TargetMode="External"/><Relationship Id="rId4" Type="http://schemas.openxmlformats.org/officeDocument/2006/relationships/hyperlink" Target="http://en.wikipedia.org/wiki/Physics_engine" TargetMode="External"/><Relationship Id="rId9" Type="http://schemas.openxmlformats.org/officeDocument/2006/relationships/hyperlink" Target="http://en.wikipedia.org/wiki/Ragdoll_physics" TargetMode="External"/><Relationship Id="rId14" Type="http://schemas.openxmlformats.org/officeDocument/2006/relationships/hyperlink" Target="http://en.wikipedia.org/wiki/Game_Developers_Conference" TargetMode="External"/><Relationship Id="rId22" Type="http://schemas.openxmlformats.org/officeDocument/2006/relationships/hyperlink" Target="http://en.wikipedia.org/wiki/Sony" TargetMode="External"/><Relationship Id="rId27" Type="http://schemas.openxmlformats.org/officeDocument/2006/relationships/hyperlink" Target="http://en.wikipedia.org/wiki/Mac_OS_X" TargetMode="External"/><Relationship Id="rId30" Type="http://schemas.openxmlformats.org/officeDocument/2006/relationships/hyperlink" Target="http://en.wikipedia.org/wiki/C++" TargetMode="External"/><Relationship Id="rId35" Type="http://schemas.openxmlformats.org/officeDocument/2006/relationships/hyperlink" Target="http://en.wikipedia.org/wiki/Real-time_strategy" TargetMode="External"/><Relationship Id="rId43" Type="http://schemas.openxmlformats.org/officeDocument/2006/relationships/hyperlink" Target="http://en.wikipedia.org/wiki/Reactor_(Havok)" TargetMode="External"/><Relationship Id="rId8" Type="http://schemas.openxmlformats.org/officeDocument/2006/relationships/hyperlink" Target="http://en.wikipedia.org/wiki/Dynamical_simulation" TargetMode="External"/><Relationship Id="rId3" Type="http://schemas.openxmlformats.org/officeDocument/2006/relationships/hyperlink" Target="http://en.wikipedia.org/wiki/Middleware" TargetMode="External"/><Relationship Id="rId12" Type="http://schemas.openxmlformats.org/officeDocument/2006/relationships/hyperlink" Target="http://en.wikipedia.org/wiki/GPU" TargetMode="External"/><Relationship Id="rId17" Type="http://schemas.openxmlformats.org/officeDocument/2006/relationships/hyperlink" Target="http://en.wikipedia.org/wiki/Xbox" TargetMode="External"/><Relationship Id="rId25" Type="http://schemas.openxmlformats.org/officeDocument/2006/relationships/hyperlink" Target="http://en.wikipedia.org/wiki/PlayStation_Portable" TargetMode="External"/><Relationship Id="rId33" Type="http://schemas.openxmlformats.org/officeDocument/2006/relationships/hyperlink" Target="http://en.wikipedia.org/wiki/First-person_shooter" TargetMode="External"/><Relationship Id="rId38" Type="http://schemas.openxmlformats.org/officeDocument/2006/relationships/hyperlink" Target="http://en.wikipedia.org/wiki/Blizzard_Entertain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en.wikipedia.org/wiki/AGEIA" TargetMode="External"/><Relationship Id="rId7" Type="http://schemas.openxmlformats.org/officeDocument/2006/relationships/hyperlink" Target="http://en.wikipedia.org/wiki/Havok_(software)#_note-2"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en.wikipedia.org/wiki/NVIDIA" TargetMode="External"/><Relationship Id="rId5" Type="http://schemas.openxmlformats.org/officeDocument/2006/relationships/hyperlink" Target="http://en.wikipedia.org/wiki/ATI" TargetMode="External"/><Relationship Id="rId4" Type="http://schemas.openxmlformats.org/officeDocument/2006/relationships/hyperlink" Target="http://en.wikipedia.org/wiki/PhysX"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en.wikipedia.org/wiki/Realtime" TargetMode="External"/><Relationship Id="rId2" Type="http://schemas.openxmlformats.org/officeDocument/2006/relationships/slide" Target="../slides/slide58.xml"/><Relationship Id="rId1" Type="http://schemas.openxmlformats.org/officeDocument/2006/relationships/notesMaster" Target="../notesMasters/notesMaster1.xml"/><Relationship Id="rId5" Type="http://schemas.openxmlformats.org/officeDocument/2006/relationships/hyperlink" Target="http://en.wikipedia.org/wiki/Middleware" TargetMode="External"/><Relationship Id="rId4" Type="http://schemas.openxmlformats.org/officeDocument/2006/relationships/hyperlink" Target="http://en.wikipedia.org/wiki/Physics_engine"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cm-labs.com/images/M1A2-4.p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PPU" TargetMode="External"/><Relationship Id="rId13" Type="http://schemas.openxmlformats.org/officeDocument/2006/relationships/hyperlink" Target="http://en.wikipedia.org/wiki/SDK" TargetMode="External"/><Relationship Id="rId18" Type="http://schemas.openxmlformats.org/officeDocument/2006/relationships/hyperlink" Target="http://en.wikipedia.org/wiki/Physics_processing_unit" TargetMode="External"/><Relationship Id="rId26" Type="http://schemas.openxmlformats.org/officeDocument/2006/relationships/hyperlink" Target="http://en.wikipedia.org/wiki/FPGA" TargetMode="External"/><Relationship Id="rId3" Type="http://schemas.openxmlformats.org/officeDocument/2006/relationships/hyperlink" Target="http://en.wikipedia.org/wiki/ATI" TargetMode="External"/><Relationship Id="rId21" Type="http://schemas.openxmlformats.org/officeDocument/2006/relationships/hyperlink" Target="http://www.anandtech.com/video/showdoc.aspx?i=2751&amp;p=4" TargetMode="External"/><Relationship Id="rId7" Type="http://schemas.openxmlformats.org/officeDocument/2006/relationships/hyperlink" Target="http://en.wikipedia.org/wiki/PhysX" TargetMode="External"/><Relationship Id="rId12" Type="http://schemas.openxmlformats.org/officeDocument/2006/relationships/hyperlink" Target="http://en.wikipedia.org/wiki/AMD" TargetMode="External"/><Relationship Id="rId17" Type="http://schemas.openxmlformats.org/officeDocument/2006/relationships/hyperlink" Target="http://en.wikipedia.org/wiki/GPU" TargetMode="External"/><Relationship Id="rId25" Type="http://schemas.openxmlformats.org/officeDocument/2006/relationships/hyperlink" Target="http://www.cse.psu.edu/~mdl/sparta/" TargetMode="External"/><Relationship Id="rId2" Type="http://schemas.openxmlformats.org/officeDocument/2006/relationships/slide" Target="../slides/slide12.xml"/><Relationship Id="rId16" Type="http://schemas.openxmlformats.org/officeDocument/2006/relationships/hyperlink" Target="http://en.wikipedia.org/wiki/CPU" TargetMode="External"/><Relationship Id="rId20" Type="http://schemas.openxmlformats.org/officeDocument/2006/relationships/hyperlink" Target="http://en.wikipedia.org/wiki/Particle_systems" TargetMode="External"/><Relationship Id="rId1" Type="http://schemas.openxmlformats.org/officeDocument/2006/relationships/notesMaster" Target="../notesMasters/notesMaster1.xml"/><Relationship Id="rId6" Type="http://schemas.openxmlformats.org/officeDocument/2006/relationships/hyperlink" Target="http://en.wikipedia.org/wiki/GeForce_8_Series" TargetMode="External"/><Relationship Id="rId11" Type="http://schemas.openxmlformats.org/officeDocument/2006/relationships/hyperlink" Target="http://en.wikipedia.org/wiki/Physics_engine#_note-2" TargetMode="External"/><Relationship Id="rId24" Type="http://schemas.openxmlformats.org/officeDocument/2006/relationships/hyperlink" Target="http://en.wikipedia.org/wiki/Physics_engine#_note-1" TargetMode="External"/><Relationship Id="rId5" Type="http://schemas.openxmlformats.org/officeDocument/2006/relationships/hyperlink" Target="http://enthusiast.hardocp.com/article.html?art=MTA3OSwxLCxoZW50aHVzaWFzdA==" TargetMode="External"/><Relationship Id="rId15" Type="http://schemas.openxmlformats.org/officeDocument/2006/relationships/hyperlink" Target="http://en.wikipedia.org/wiki/Close_to_Metal" TargetMode="External"/><Relationship Id="rId23" Type="http://schemas.openxmlformats.org/officeDocument/2006/relationships/hyperlink" Target="http://en.wikipedia.org/wiki/Physics_engine#_note-0" TargetMode="External"/><Relationship Id="rId10" Type="http://schemas.openxmlformats.org/officeDocument/2006/relationships/hyperlink" Target="http://en.wikipedia.org/wiki/Compute_Unified_Device_Architecture" TargetMode="External"/><Relationship Id="rId19" Type="http://schemas.openxmlformats.org/officeDocument/2006/relationships/hyperlink" Target="http://en.wikipedia.org/wiki/Ageia" TargetMode="External"/><Relationship Id="rId4" Type="http://schemas.openxmlformats.org/officeDocument/2006/relationships/hyperlink" Target="http://en.wikipedia.org/wiki/NVIDIA" TargetMode="External"/><Relationship Id="rId9" Type="http://schemas.openxmlformats.org/officeDocument/2006/relationships/hyperlink" Target="http://en.wikipedia.org/wiki/CUDA" TargetMode="External"/><Relationship Id="rId14" Type="http://schemas.openxmlformats.org/officeDocument/2006/relationships/hyperlink" Target="http://en.wikipedia.org/wiki/CTM" TargetMode="External"/><Relationship Id="rId22" Type="http://schemas.openxmlformats.org/officeDocument/2006/relationships/hyperlink" Target="http://appft1.uspto.gov/netacgi/nph-Parser?Sect1=PTO2&amp;Sect2=HITOFF&amp;p=1&amp;u=/netahtml/PTO/search-bool.html&amp;r=3&amp;f=G&amp;l=50&amp;co1=AND&amp;d=PG01&amp;s1=maher&amp;s2=bordes&amp;OS=maher+AND+bordes&amp;RS=maher+AND+bordes" TargetMode="External"/><Relationship Id="rId27" Type="http://schemas.openxmlformats.org/officeDocument/2006/relationships/hyperlink" Target="http://en.wikipedia.org/wiki/Application-specific_integrated_circui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PPU" TargetMode="External"/><Relationship Id="rId13" Type="http://schemas.openxmlformats.org/officeDocument/2006/relationships/hyperlink" Target="http://en.wikipedia.org/wiki/SDK" TargetMode="External"/><Relationship Id="rId18" Type="http://schemas.openxmlformats.org/officeDocument/2006/relationships/hyperlink" Target="http://en.wikipedia.org/wiki/Physics_processing_unit" TargetMode="External"/><Relationship Id="rId26" Type="http://schemas.openxmlformats.org/officeDocument/2006/relationships/hyperlink" Target="http://en.wikipedia.org/wiki/FPGA" TargetMode="External"/><Relationship Id="rId3" Type="http://schemas.openxmlformats.org/officeDocument/2006/relationships/hyperlink" Target="http://en.wikipedia.org/wiki/ATI" TargetMode="External"/><Relationship Id="rId21" Type="http://schemas.openxmlformats.org/officeDocument/2006/relationships/hyperlink" Target="http://www.anandtech.com/video/showdoc.aspx?i=2751&amp;p=4" TargetMode="External"/><Relationship Id="rId7" Type="http://schemas.openxmlformats.org/officeDocument/2006/relationships/hyperlink" Target="http://en.wikipedia.org/wiki/PhysX" TargetMode="External"/><Relationship Id="rId12" Type="http://schemas.openxmlformats.org/officeDocument/2006/relationships/hyperlink" Target="http://en.wikipedia.org/wiki/AMD" TargetMode="External"/><Relationship Id="rId17" Type="http://schemas.openxmlformats.org/officeDocument/2006/relationships/hyperlink" Target="http://en.wikipedia.org/wiki/GPU" TargetMode="External"/><Relationship Id="rId25" Type="http://schemas.openxmlformats.org/officeDocument/2006/relationships/hyperlink" Target="http://www.cse.psu.edu/~mdl/sparta/" TargetMode="External"/><Relationship Id="rId2" Type="http://schemas.openxmlformats.org/officeDocument/2006/relationships/slide" Target="../slides/slide13.xml"/><Relationship Id="rId16" Type="http://schemas.openxmlformats.org/officeDocument/2006/relationships/hyperlink" Target="http://en.wikipedia.org/wiki/CPU" TargetMode="External"/><Relationship Id="rId20" Type="http://schemas.openxmlformats.org/officeDocument/2006/relationships/hyperlink" Target="http://en.wikipedia.org/wiki/Particle_systems" TargetMode="External"/><Relationship Id="rId1" Type="http://schemas.openxmlformats.org/officeDocument/2006/relationships/notesMaster" Target="../notesMasters/notesMaster1.xml"/><Relationship Id="rId6" Type="http://schemas.openxmlformats.org/officeDocument/2006/relationships/hyperlink" Target="http://en.wikipedia.org/wiki/GeForce_8_Series" TargetMode="External"/><Relationship Id="rId11" Type="http://schemas.openxmlformats.org/officeDocument/2006/relationships/hyperlink" Target="http://en.wikipedia.org/wiki/Physics_engine#_note-2" TargetMode="External"/><Relationship Id="rId24" Type="http://schemas.openxmlformats.org/officeDocument/2006/relationships/hyperlink" Target="http://en.wikipedia.org/wiki/Physics_engine#_note-1" TargetMode="External"/><Relationship Id="rId5" Type="http://schemas.openxmlformats.org/officeDocument/2006/relationships/hyperlink" Target="http://enthusiast.hardocp.com/article.html?art=MTA3OSwxLCxoZW50aHVzaWFzdA==" TargetMode="External"/><Relationship Id="rId15" Type="http://schemas.openxmlformats.org/officeDocument/2006/relationships/hyperlink" Target="http://en.wikipedia.org/wiki/Close_to_Metal" TargetMode="External"/><Relationship Id="rId23" Type="http://schemas.openxmlformats.org/officeDocument/2006/relationships/hyperlink" Target="http://en.wikipedia.org/wiki/Physics_engine#_note-0" TargetMode="External"/><Relationship Id="rId10" Type="http://schemas.openxmlformats.org/officeDocument/2006/relationships/hyperlink" Target="http://en.wikipedia.org/wiki/Compute_Unified_Device_Architecture" TargetMode="External"/><Relationship Id="rId19" Type="http://schemas.openxmlformats.org/officeDocument/2006/relationships/hyperlink" Target="http://en.wikipedia.org/wiki/Ageia" TargetMode="External"/><Relationship Id="rId4" Type="http://schemas.openxmlformats.org/officeDocument/2006/relationships/hyperlink" Target="http://en.wikipedia.org/wiki/NVIDIA" TargetMode="External"/><Relationship Id="rId9" Type="http://schemas.openxmlformats.org/officeDocument/2006/relationships/hyperlink" Target="http://en.wikipedia.org/wiki/CUDA" TargetMode="External"/><Relationship Id="rId14" Type="http://schemas.openxmlformats.org/officeDocument/2006/relationships/hyperlink" Target="http://en.wikipedia.org/wiki/CTM" TargetMode="External"/><Relationship Id="rId22" Type="http://schemas.openxmlformats.org/officeDocument/2006/relationships/hyperlink" Target="http://appft1.uspto.gov/netacgi/nph-Parser?Sect1=PTO2&amp;Sect2=HITOFF&amp;p=1&amp;u=/netahtml/PTO/search-bool.html&amp;r=3&amp;f=G&amp;l=50&amp;co1=AND&amp;d=PG01&amp;s1=maher&amp;s2=bordes&amp;OS=maher+AND+bordes&amp;RS=maher+AND+bordes" TargetMode="External"/><Relationship Id="rId27" Type="http://schemas.openxmlformats.org/officeDocument/2006/relationships/hyperlink" Target="http://en.wikipedia.org/wiki/Application-specific_integrated_circui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ow.pcgames.com.c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gpc.pcgames.com.cn/corefit/1001/1817763_1.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83FE3-6ABC-4BCE-AB23-8D74D97F4551}" type="slidenum">
              <a:rPr lang="en-US" altLang="zh-CN"/>
              <a:pPr/>
              <a:t>1</a:t>
            </a:fld>
            <a:endParaRPr lang="en-US" altLang="zh-CN"/>
          </a:p>
        </p:txBody>
      </p:sp>
      <p:sp>
        <p:nvSpPr>
          <p:cNvPr id="110594" name="Rectangle 2"/>
          <p:cNvSpPr>
            <a:spLocks noGrp="1" noRot="1" noChangeAspect="1" noChangeArrowheads="1" noTextEdit="1"/>
          </p:cNvSpPr>
          <p:nvPr>
            <p:ph type="sldImg"/>
          </p:nvPr>
        </p:nvSpPr>
        <p:spPr>
          <a:xfrm>
            <a:off x="381000" y="685800"/>
            <a:ext cx="6096000" cy="3429000"/>
          </a:xfrm>
          <a:ln/>
        </p:spPr>
      </p:sp>
      <p:sp>
        <p:nvSpPr>
          <p:cNvPr id="11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5AD43-7844-499D-8201-623ADA09D640}" type="slidenum">
              <a:rPr lang="en-US" altLang="zh-CN"/>
              <a:pPr/>
              <a:t>16</a:t>
            </a:fld>
            <a:endParaRPr lang="en-US" altLang="zh-CN"/>
          </a:p>
        </p:txBody>
      </p:sp>
      <p:sp>
        <p:nvSpPr>
          <p:cNvPr id="118786" name="Rectangle 2"/>
          <p:cNvSpPr>
            <a:spLocks noGrp="1" noRot="1" noChangeAspect="1" noChangeArrowheads="1" noTextEdit="1"/>
          </p:cNvSpPr>
          <p:nvPr>
            <p:ph type="sldImg"/>
          </p:nvPr>
        </p:nvSpPr>
        <p:spPr>
          <a:xfrm>
            <a:off x="381000" y="685800"/>
            <a:ext cx="6096000" cy="3429000"/>
          </a:xfrm>
          <a:ln/>
        </p:spPr>
      </p:sp>
      <p:sp>
        <p:nvSpPr>
          <p:cNvPr id="11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2F82A-CF4B-45D6-AF03-7CEEB77AAFBF}" type="slidenum">
              <a:rPr lang="en-US" altLang="zh-CN"/>
              <a:pPr/>
              <a:t>17</a:t>
            </a:fld>
            <a:endParaRPr lang="en-US" altLang="zh-CN"/>
          </a:p>
        </p:txBody>
      </p:sp>
      <p:sp>
        <p:nvSpPr>
          <p:cNvPr id="119810" name="Rectangle 2"/>
          <p:cNvSpPr>
            <a:spLocks noGrp="1" noRot="1" noChangeAspect="1" noChangeArrowheads="1" noTextEdit="1"/>
          </p:cNvSpPr>
          <p:nvPr>
            <p:ph type="sldImg"/>
          </p:nvPr>
        </p:nvSpPr>
        <p:spPr>
          <a:xfrm>
            <a:off x="381000" y="685800"/>
            <a:ext cx="6096000" cy="3429000"/>
          </a:xfrm>
          <a:ln/>
        </p:spPr>
      </p:sp>
      <p:sp>
        <p:nvSpPr>
          <p:cNvPr id="11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28D69-2372-47BA-8627-42DEF3F2C04A}" type="slidenum">
              <a:rPr lang="en-US" altLang="zh-CN"/>
              <a:pPr/>
              <a:t>18</a:t>
            </a:fld>
            <a:endParaRPr lang="en-US" altLang="zh-CN"/>
          </a:p>
        </p:txBody>
      </p:sp>
      <p:sp>
        <p:nvSpPr>
          <p:cNvPr id="120834" name="Rectangle 2"/>
          <p:cNvSpPr>
            <a:spLocks noGrp="1" noRot="1" noChangeAspect="1" noChangeArrowheads="1" noTextEdit="1"/>
          </p:cNvSpPr>
          <p:nvPr>
            <p:ph type="sldImg"/>
          </p:nvPr>
        </p:nvSpPr>
        <p:spPr>
          <a:xfrm>
            <a:off x="381000" y="685800"/>
            <a:ext cx="6096000" cy="3429000"/>
          </a:xfrm>
          <a:ln/>
        </p:spPr>
      </p:sp>
      <p:sp>
        <p:nvSpPr>
          <p:cNvPr id="120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AB5C4-0B76-45DC-9037-E2A5E0FD7054}" type="slidenum">
              <a:rPr lang="en-US" altLang="zh-CN"/>
              <a:pPr/>
              <a:t>19</a:t>
            </a:fld>
            <a:endParaRPr lang="en-US" altLang="zh-CN"/>
          </a:p>
        </p:txBody>
      </p:sp>
      <p:sp>
        <p:nvSpPr>
          <p:cNvPr id="45058" name="Rectangle 2"/>
          <p:cNvSpPr>
            <a:spLocks noGrp="1" noRot="1" noChangeAspect="1" noChangeArrowheads="1" noTextEdit="1"/>
          </p:cNvSpPr>
          <p:nvPr>
            <p:ph type="sldImg"/>
          </p:nvPr>
        </p:nvSpPr>
        <p:spPr>
          <a:xfrm>
            <a:off x="381000" y="685800"/>
            <a:ext cx="6096000" cy="3429000"/>
          </a:xfrm>
          <a:ln/>
        </p:spPr>
      </p:sp>
      <p:sp>
        <p:nvSpPr>
          <p:cNvPr id="45059" name="Rectangle 3"/>
          <p:cNvSpPr>
            <a:spLocks noGrp="1" noChangeArrowheads="1"/>
          </p:cNvSpPr>
          <p:nvPr>
            <p:ph type="body" idx="1"/>
          </p:nvPr>
        </p:nvSpPr>
        <p:spPr/>
        <p:txBody>
          <a:bodyPr/>
          <a:lstStyle/>
          <a:p>
            <a:r>
              <a:rPr lang="en-US" altLang="zh-CN"/>
              <a:t>SLI </a:t>
            </a:r>
            <a:r>
              <a:rPr lang="zh-CN" altLang="en-US"/>
              <a:t>全称</a:t>
            </a:r>
            <a:r>
              <a:rPr lang="en-US" altLang="zh-CN"/>
              <a:t>Scalable Link Interface</a:t>
            </a:r>
            <a:r>
              <a:rPr lang="zh-CN" altLang="en-US"/>
              <a:t>，是</a:t>
            </a:r>
            <a:r>
              <a:rPr lang="en-US" altLang="zh-CN"/>
              <a:t>nVIDIA</a:t>
            </a:r>
            <a:r>
              <a:rPr lang="zh-CN" altLang="en-US"/>
              <a:t>公司于今年</a:t>
            </a:r>
            <a:r>
              <a:rPr lang="en-US" altLang="zh-CN"/>
              <a:t>6</a:t>
            </a:r>
            <a:r>
              <a:rPr lang="zh-CN" altLang="en-US"/>
              <a:t>月</a:t>
            </a:r>
            <a:r>
              <a:rPr lang="en-US" altLang="zh-CN"/>
              <a:t>28</a:t>
            </a:r>
            <a:r>
              <a:rPr lang="zh-CN" altLang="en-US"/>
              <a:t>日推出的一种革命性技术。能让多块</a:t>
            </a:r>
            <a:r>
              <a:rPr lang="en-US" altLang="zh-CN"/>
              <a:t>NVIDIA GeForce6</a:t>
            </a:r>
            <a:r>
              <a:rPr lang="zh-CN" altLang="en-US"/>
              <a:t>系列或者</a:t>
            </a:r>
            <a:r>
              <a:rPr lang="en-US" altLang="zh-CN"/>
              <a:t>NVIDIA Quadro</a:t>
            </a:r>
            <a:r>
              <a:rPr lang="zh-CN" altLang="en-US"/>
              <a:t>显卡工作在一台个人计算机或工作站上，从而极大地提升图形性能。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FEB16-5047-4A94-81A7-887F19666D05}" type="slidenum">
              <a:rPr lang="en-US" altLang="zh-CN"/>
              <a:pPr/>
              <a:t>20</a:t>
            </a:fld>
            <a:endParaRPr lang="en-US" altLang="zh-CN"/>
          </a:p>
        </p:txBody>
      </p:sp>
      <p:sp>
        <p:nvSpPr>
          <p:cNvPr id="121858" name="Rectangle 2"/>
          <p:cNvSpPr>
            <a:spLocks noGrp="1" noRot="1" noChangeAspect="1" noChangeArrowheads="1" noTextEdit="1"/>
          </p:cNvSpPr>
          <p:nvPr>
            <p:ph type="sldImg"/>
          </p:nvPr>
        </p:nvSpPr>
        <p:spPr>
          <a:xfrm>
            <a:off x="381000" y="685800"/>
            <a:ext cx="6096000" cy="3429000"/>
          </a:xfrm>
          <a:ln/>
        </p:spPr>
      </p:sp>
      <p:sp>
        <p:nvSpPr>
          <p:cNvPr id="12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0CDF0-8750-4CA1-B670-AFC24701EF97}" type="slidenum">
              <a:rPr lang="en-US" altLang="zh-CN"/>
              <a:pPr/>
              <a:t>21</a:t>
            </a:fld>
            <a:endParaRPr lang="en-US" altLang="zh-CN"/>
          </a:p>
        </p:txBody>
      </p:sp>
      <p:sp>
        <p:nvSpPr>
          <p:cNvPr id="122882" name="Rectangle 2"/>
          <p:cNvSpPr>
            <a:spLocks noGrp="1" noRot="1" noChangeAspect="1" noChangeArrowheads="1" noTextEdit="1"/>
          </p:cNvSpPr>
          <p:nvPr>
            <p:ph type="sldImg"/>
          </p:nvPr>
        </p:nvSpPr>
        <p:spPr>
          <a:xfrm>
            <a:off x="381000" y="685800"/>
            <a:ext cx="6096000" cy="3429000"/>
          </a:xfrm>
          <a:ln/>
        </p:spPr>
      </p:sp>
      <p:sp>
        <p:nvSpPr>
          <p:cNvPr id="12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A8C09-2687-43F7-A864-E3D4DEEA5B66}" type="slidenum">
              <a:rPr lang="en-US" altLang="zh-CN"/>
              <a:pPr/>
              <a:t>22</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4363B-0584-4F45-81AC-3180A077A28B}" type="slidenum">
              <a:rPr lang="en-US" altLang="zh-CN"/>
              <a:pPr/>
              <a:t>23</a:t>
            </a:fld>
            <a:endParaRPr lang="en-US" altLang="zh-CN"/>
          </a:p>
        </p:txBody>
      </p:sp>
      <p:sp>
        <p:nvSpPr>
          <p:cNvPr id="54274" name="Rectangle 2"/>
          <p:cNvSpPr>
            <a:spLocks noGrp="1" noRot="1" noChangeAspect="1" noChangeArrowheads="1" noTextEdit="1"/>
          </p:cNvSpPr>
          <p:nvPr>
            <p:ph type="sldImg"/>
          </p:nvPr>
        </p:nvSpPr>
        <p:spPr>
          <a:xfrm>
            <a:off x="381000" y="685800"/>
            <a:ext cx="6096000" cy="3429000"/>
          </a:xfrm>
          <a:ln/>
        </p:spPr>
      </p:sp>
      <p:sp>
        <p:nvSpPr>
          <p:cNvPr id="54275" name="Rectangle 3"/>
          <p:cNvSpPr>
            <a:spLocks noGrp="1" noChangeArrowheads="1"/>
          </p:cNvSpPr>
          <p:nvPr>
            <p:ph type="body" idx="1"/>
          </p:nvPr>
        </p:nvSpPr>
        <p:spPr/>
        <p:txBody>
          <a:bodyPr/>
          <a:lstStyle/>
          <a:p>
            <a:r>
              <a:rPr lang="en-US" altLang="zh-CN"/>
              <a:t>Havok FX</a:t>
            </a:r>
            <a:r>
              <a:rPr lang="zh-CN" altLang="en-US"/>
              <a:t>将物理数据转换为</a:t>
            </a:r>
            <a:r>
              <a:rPr lang="en-US" altLang="zh-CN"/>
              <a:t>Direct3D</a:t>
            </a:r>
            <a:r>
              <a:rPr lang="zh-CN" altLang="en-US"/>
              <a:t>数据，从而使任何</a:t>
            </a:r>
            <a:r>
              <a:rPr lang="en-US" altLang="zh-CN"/>
              <a:t>Shader Model 3.0</a:t>
            </a:r>
            <a:r>
              <a:rPr lang="zh-CN" altLang="en-US"/>
              <a:t>显卡都可以直接运算。而</a:t>
            </a:r>
            <a:r>
              <a:rPr lang="en-US" altLang="zh-CN"/>
              <a:t>ATI</a:t>
            </a:r>
            <a:r>
              <a:rPr lang="zh-CN" altLang="en-US"/>
              <a:t>的最新</a:t>
            </a:r>
            <a:r>
              <a:rPr lang="en-US" altLang="zh-CN"/>
              <a:t>API</a:t>
            </a:r>
            <a:r>
              <a:rPr lang="zh-CN" altLang="en-US"/>
              <a:t>可以让开发商使用</a:t>
            </a:r>
            <a:r>
              <a:rPr lang="en-US" altLang="zh-CN"/>
              <a:t>GPU</a:t>
            </a:r>
            <a:r>
              <a:rPr lang="zh-CN" altLang="en-US"/>
              <a:t>来加强运算多种物理或浮点数据，从而直接运算物理数据。开发人员可以开发出多种软 件使显卡加强不同能力来应对不同运用。这种高自由的开放性</a:t>
            </a:r>
            <a:r>
              <a:rPr lang="en-US" altLang="zh-CN"/>
              <a:t>API</a:t>
            </a:r>
            <a:r>
              <a:rPr lang="zh-CN" altLang="en-US"/>
              <a:t>使它受到了欢迎。但是</a:t>
            </a:r>
            <a:r>
              <a:rPr lang="en-US" altLang="zh-CN"/>
              <a:t>ATI</a:t>
            </a:r>
            <a:r>
              <a:rPr lang="zh-CN" altLang="en-US"/>
              <a:t>的这一方案也需要专门的开发团队支持，如果是拥有</a:t>
            </a:r>
            <a:r>
              <a:rPr lang="en-US" altLang="zh-CN"/>
              <a:t>Havok FX</a:t>
            </a:r>
            <a:r>
              <a:rPr lang="zh-CN" altLang="en-US"/>
              <a:t>的厂商会比较方便，而没有</a:t>
            </a:r>
            <a:r>
              <a:rPr lang="en-US" altLang="zh-CN"/>
              <a:t>Havok FX</a:t>
            </a:r>
            <a:r>
              <a:rPr lang="zh-CN" altLang="en-US"/>
              <a:t>的厂商就只有自己设计复杂的转换程序了。</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5602BC-290A-401C-AED0-B8AE579E9BC1}" type="slidenum">
              <a:rPr lang="en-US" altLang="zh-CN"/>
              <a:pPr/>
              <a:t>24</a:t>
            </a:fld>
            <a:endParaRPr lang="en-US" altLang="zh-CN"/>
          </a:p>
        </p:txBody>
      </p:sp>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r>
              <a:rPr lang="en-US" altLang="zh-CN" sz="1200" b="1"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 </a:t>
            </a:r>
            <a:r>
              <a:rPr lang="en-US" altLang="zh-CN" sz="1200" b="0" i="0" kern="1200" dirty="0" smtClean="0">
                <a:solidFill>
                  <a:schemeClr val="tx1"/>
                </a:solidFill>
                <a:latin typeface="Arial" charset="0"/>
                <a:ea typeface="宋体" pitchFamily="2" charset="-122"/>
                <a:cs typeface="+mn-cs"/>
              </a:rPr>
              <a:t>(</a:t>
            </a:r>
            <a:r>
              <a:rPr lang="en-US" altLang="zh-CN" sz="1200" b="1" i="0" kern="1200" dirty="0" smtClean="0">
                <a:solidFill>
                  <a:schemeClr val="tx1"/>
                </a:solidFill>
                <a:latin typeface="Arial" charset="0"/>
                <a:ea typeface="宋体" pitchFamily="2" charset="-122"/>
                <a:cs typeface="+mn-cs"/>
              </a:rPr>
              <a:t>Open</a:t>
            </a:r>
            <a:r>
              <a:rPr lang="zh-CN" altLang="en-US" sz="1200" b="0" i="0" kern="1200" dirty="0" smtClean="0">
                <a:solidFill>
                  <a:schemeClr val="tx1"/>
                </a:solidFill>
                <a:latin typeface="Arial" charset="0"/>
                <a:ea typeface="宋体" pitchFamily="2" charset="-122"/>
                <a:cs typeface="+mn-cs"/>
              </a:rPr>
              <a:t> </a:t>
            </a:r>
            <a:r>
              <a:rPr lang="en-US" altLang="zh-CN" sz="1200" b="1" i="0" kern="1200" dirty="0" smtClean="0">
                <a:solidFill>
                  <a:schemeClr val="tx1"/>
                </a:solidFill>
                <a:latin typeface="Arial" charset="0"/>
                <a:ea typeface="宋体" pitchFamily="2" charset="-122"/>
                <a:cs typeface="+mn-cs"/>
              </a:rPr>
              <a:t>C</a:t>
            </a:r>
            <a:r>
              <a:rPr lang="en-US" altLang="zh-CN" sz="1200" b="0" i="0" kern="1200" dirty="0" smtClean="0">
                <a:solidFill>
                  <a:schemeClr val="tx1"/>
                </a:solidFill>
                <a:latin typeface="Arial" charset="0"/>
                <a:ea typeface="宋体" pitchFamily="2" charset="-122"/>
                <a:cs typeface="+mn-cs"/>
              </a:rPr>
              <a:t>omputing </a:t>
            </a:r>
            <a:r>
              <a:rPr lang="en-US" altLang="zh-CN" sz="1200" b="1" i="0" kern="1200" dirty="0" smtClean="0">
                <a:solidFill>
                  <a:schemeClr val="tx1"/>
                </a:solidFill>
                <a:latin typeface="Arial" charset="0"/>
                <a:ea typeface="宋体" pitchFamily="2" charset="-122"/>
                <a:cs typeface="+mn-cs"/>
              </a:rPr>
              <a:t>L</a:t>
            </a:r>
            <a:r>
              <a:rPr lang="en-US" altLang="zh-CN" sz="1200" b="0" i="0" kern="1200" dirty="0" smtClean="0">
                <a:solidFill>
                  <a:schemeClr val="tx1"/>
                </a:solidFill>
                <a:latin typeface="Arial" charset="0"/>
                <a:ea typeface="宋体" pitchFamily="2" charset="-122"/>
                <a:cs typeface="+mn-cs"/>
              </a:rPr>
              <a:t>anguage</a:t>
            </a:r>
            <a:r>
              <a:rPr lang="zh-CN" altLang="en-US" sz="1200" b="0" i="0" kern="1200" dirty="0" smtClean="0">
                <a:solidFill>
                  <a:schemeClr val="tx1"/>
                </a:solidFill>
                <a:latin typeface="Arial" charset="0"/>
                <a:ea typeface="宋体" pitchFamily="2" charset="-122"/>
                <a:cs typeface="+mn-cs"/>
              </a:rPr>
              <a:t>，开放计算语言</a:t>
            </a:r>
            <a:r>
              <a:rPr lang="en-US" altLang="zh-CN" sz="1200" b="0" i="0" kern="1200" dirty="0" smtClean="0">
                <a:solidFill>
                  <a:schemeClr val="tx1"/>
                </a:solidFill>
                <a:latin typeface="Arial" charset="0"/>
                <a:ea typeface="宋体" pitchFamily="2" charset="-122"/>
                <a:cs typeface="+mn-cs"/>
              </a:rPr>
              <a:t>) </a:t>
            </a:r>
            <a:r>
              <a:rPr lang="zh-CN" altLang="en-US" sz="1200" b="0" i="0" kern="1200" dirty="0" smtClean="0">
                <a:solidFill>
                  <a:schemeClr val="tx1"/>
                </a:solidFill>
                <a:latin typeface="Arial" charset="0"/>
                <a:ea typeface="宋体" pitchFamily="2" charset="-122"/>
                <a:cs typeface="+mn-cs"/>
              </a:rPr>
              <a:t>是一个为异构平台编写程序的框架，此异构平台可由</a:t>
            </a:r>
            <a:r>
              <a:rPr lang="en-US" altLang="zh-CN" sz="1200" b="0" i="0" u="none" strike="noStrike" kern="1200" dirty="0" smtClean="0">
                <a:solidFill>
                  <a:schemeClr val="tx1"/>
                </a:solidFill>
                <a:latin typeface="Arial" charset="0"/>
                <a:ea typeface="宋体" pitchFamily="2" charset="-122"/>
                <a:cs typeface="+mn-cs"/>
                <a:hlinkClick r:id="rId3" tooltip="CPU"/>
              </a:rPr>
              <a:t>CPU</a:t>
            </a:r>
            <a:r>
              <a:rPr lang="zh-CN" altLang="en-US" sz="1200" b="0" i="0" kern="1200" dirty="0" smtClean="0">
                <a:solidFill>
                  <a:schemeClr val="tx1"/>
                </a:solidFill>
                <a:latin typeface="Arial" charset="0"/>
                <a:ea typeface="宋体" pitchFamily="2" charset="-122"/>
                <a:cs typeface="+mn-cs"/>
              </a:rPr>
              <a:t>，</a:t>
            </a:r>
            <a:r>
              <a:rPr lang="en-US" altLang="zh-CN" sz="1200" b="0" i="0" u="none" strike="noStrike" kern="1200" dirty="0" smtClean="0">
                <a:solidFill>
                  <a:schemeClr val="tx1"/>
                </a:solidFill>
                <a:latin typeface="Arial" charset="0"/>
                <a:ea typeface="宋体" pitchFamily="2" charset="-122"/>
                <a:cs typeface="+mn-cs"/>
                <a:hlinkClick r:id="rId4" tooltip="GPU"/>
              </a:rPr>
              <a:t>GPU</a:t>
            </a:r>
            <a:r>
              <a:rPr lang="zh-CN" altLang="en-US" sz="1200" b="0" i="0" kern="1200" dirty="0" smtClean="0">
                <a:solidFill>
                  <a:schemeClr val="tx1"/>
                </a:solidFill>
                <a:latin typeface="Arial" charset="0"/>
                <a:ea typeface="宋体" pitchFamily="2" charset="-122"/>
                <a:cs typeface="+mn-cs"/>
              </a:rPr>
              <a:t>或其他类型的处理器组成。</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由一门用于编写</a:t>
            </a:r>
            <a:r>
              <a:rPr lang="en-US" altLang="zh-CN" sz="1200" b="0" i="0" kern="1200" dirty="0" smtClean="0">
                <a:solidFill>
                  <a:schemeClr val="tx1"/>
                </a:solidFill>
                <a:latin typeface="Arial" charset="0"/>
                <a:ea typeface="宋体" pitchFamily="2" charset="-122"/>
                <a:cs typeface="+mn-cs"/>
              </a:rPr>
              <a:t>kernels </a:t>
            </a:r>
            <a:r>
              <a:rPr lang="zh-CN" altLang="en-US" sz="1200" b="0" i="0" kern="1200" dirty="0" smtClean="0">
                <a:solidFill>
                  <a:schemeClr val="tx1"/>
                </a:solidFill>
                <a:latin typeface="Arial" charset="0"/>
                <a:ea typeface="宋体" pitchFamily="2" charset="-122"/>
                <a:cs typeface="+mn-cs"/>
              </a:rPr>
              <a:t>（在</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设备上运行的函数）的语言（基于</a:t>
            </a:r>
            <a:r>
              <a:rPr lang="en-US" altLang="zh-CN" sz="1200" b="0" i="0" u="none" strike="noStrike" kern="1200" dirty="0" smtClean="0">
                <a:solidFill>
                  <a:schemeClr val="tx1"/>
                </a:solidFill>
                <a:latin typeface="Arial" charset="0"/>
                <a:ea typeface="宋体" pitchFamily="2" charset="-122"/>
                <a:cs typeface="+mn-cs"/>
                <a:hlinkClick r:id="rId5" tooltip="C99"/>
              </a:rPr>
              <a:t>C99</a:t>
            </a:r>
            <a:r>
              <a:rPr lang="zh-CN" altLang="en-US" sz="1200" b="0" i="0" kern="1200" dirty="0" smtClean="0">
                <a:solidFill>
                  <a:schemeClr val="tx1"/>
                </a:solidFill>
                <a:latin typeface="Arial" charset="0"/>
                <a:ea typeface="宋体" pitchFamily="2" charset="-122"/>
                <a:cs typeface="+mn-cs"/>
              </a:rPr>
              <a:t>）和一组用于定义并控制平台的</a:t>
            </a:r>
            <a:r>
              <a:rPr lang="en-US" altLang="zh-CN" sz="1200" b="0" i="0" kern="1200" dirty="0" smtClean="0">
                <a:solidFill>
                  <a:schemeClr val="tx1"/>
                </a:solidFill>
                <a:latin typeface="Arial" charset="0"/>
                <a:ea typeface="宋体" pitchFamily="2" charset="-122"/>
                <a:cs typeface="+mn-cs"/>
              </a:rPr>
              <a:t>API</a:t>
            </a:r>
            <a:r>
              <a:rPr lang="zh-CN" altLang="en-US" sz="1200" b="0" i="0" kern="1200" dirty="0" smtClean="0">
                <a:solidFill>
                  <a:schemeClr val="tx1"/>
                </a:solidFill>
                <a:latin typeface="Arial" charset="0"/>
                <a:ea typeface="宋体" pitchFamily="2" charset="-122"/>
                <a:cs typeface="+mn-cs"/>
              </a:rPr>
              <a:t>组成。</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提供了基于任务分区和数据分区的</a:t>
            </a:r>
            <a:r>
              <a:rPr lang="zh-CN" altLang="en-US" sz="1200" b="0" i="0" u="none" strike="noStrike" kern="1200" dirty="0" smtClean="0">
                <a:solidFill>
                  <a:schemeClr val="tx1"/>
                </a:solidFill>
                <a:latin typeface="Arial" charset="0"/>
                <a:ea typeface="宋体" pitchFamily="2" charset="-122"/>
                <a:cs typeface="+mn-cs"/>
                <a:hlinkClick r:id="rId6" tooltip="并行计算"/>
              </a:rPr>
              <a:t>并行计算</a:t>
            </a:r>
            <a:r>
              <a:rPr lang="zh-CN" altLang="en-US" sz="1200" b="0" i="0" kern="1200" dirty="0" smtClean="0">
                <a:solidFill>
                  <a:schemeClr val="tx1"/>
                </a:solidFill>
                <a:latin typeface="Arial" charset="0"/>
                <a:ea typeface="宋体" pitchFamily="2" charset="-122"/>
                <a:cs typeface="+mn-cs"/>
              </a:rPr>
              <a:t>机制。</a:t>
            </a:r>
          </a:p>
          <a:p>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类似于另外两个开放的工业标准</a:t>
            </a:r>
            <a:r>
              <a:rPr lang="en-US" altLang="zh-CN" sz="1200" b="0" i="0" u="none" strike="noStrike" kern="1200" dirty="0" smtClean="0">
                <a:solidFill>
                  <a:schemeClr val="tx1"/>
                </a:solidFill>
                <a:latin typeface="Arial" charset="0"/>
                <a:ea typeface="宋体" pitchFamily="2" charset="-122"/>
                <a:cs typeface="+mn-cs"/>
                <a:hlinkClick r:id="rId7" tooltip="OpenGL"/>
              </a:rPr>
              <a:t>OpenGL</a:t>
            </a:r>
            <a:r>
              <a:rPr lang="zh-CN" altLang="en-US" sz="1200" b="0" i="0" kern="1200" dirty="0" smtClean="0">
                <a:solidFill>
                  <a:schemeClr val="tx1"/>
                </a:solidFill>
                <a:latin typeface="Arial" charset="0"/>
                <a:ea typeface="宋体" pitchFamily="2" charset="-122"/>
                <a:cs typeface="+mn-cs"/>
              </a:rPr>
              <a:t>和</a:t>
            </a:r>
            <a:r>
              <a:rPr lang="en-US" altLang="zh-CN" sz="1200" b="0" i="0" u="none" strike="noStrike" kern="1200" dirty="0" err="1" smtClean="0">
                <a:solidFill>
                  <a:schemeClr val="tx1"/>
                </a:solidFill>
                <a:latin typeface="Arial" charset="0"/>
                <a:ea typeface="宋体" pitchFamily="2" charset="-122"/>
                <a:cs typeface="+mn-cs"/>
                <a:hlinkClick r:id="rId8" tooltip="OpenAL"/>
              </a:rPr>
              <a:t>OpenAL</a:t>
            </a:r>
            <a:r>
              <a:rPr lang="zh-CN" altLang="en-US" sz="1200" b="0" i="0" kern="1200" dirty="0" smtClean="0">
                <a:solidFill>
                  <a:schemeClr val="tx1"/>
                </a:solidFill>
                <a:latin typeface="Arial" charset="0"/>
                <a:ea typeface="宋体" pitchFamily="2" charset="-122"/>
                <a:cs typeface="+mn-cs"/>
              </a:rPr>
              <a:t>，这两个标准分别用于三维图形和计算机音频方面。</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扩展了</a:t>
            </a:r>
            <a:r>
              <a:rPr lang="en-US" altLang="zh-CN" sz="1200" b="0" i="0" kern="1200" dirty="0" smtClean="0">
                <a:solidFill>
                  <a:schemeClr val="tx1"/>
                </a:solidFill>
                <a:latin typeface="Arial" charset="0"/>
                <a:ea typeface="宋体" pitchFamily="2" charset="-122"/>
                <a:cs typeface="+mn-cs"/>
              </a:rPr>
              <a:t>GPU</a:t>
            </a:r>
            <a:r>
              <a:rPr lang="zh-CN" altLang="en-US" sz="1200" b="0" i="0" kern="1200" dirty="0" smtClean="0">
                <a:solidFill>
                  <a:schemeClr val="tx1"/>
                </a:solidFill>
                <a:latin typeface="Arial" charset="0"/>
                <a:ea typeface="宋体" pitchFamily="2" charset="-122"/>
                <a:cs typeface="+mn-cs"/>
              </a:rPr>
              <a:t>用于图形生成之外的能力。</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由非盈利性技术组织</a:t>
            </a:r>
            <a:r>
              <a:rPr lang="en-US" altLang="zh-CN" sz="1200" b="0" i="0" u="none" strike="noStrike" kern="1200" dirty="0" err="1" smtClean="0">
                <a:solidFill>
                  <a:schemeClr val="tx1"/>
                </a:solidFill>
                <a:latin typeface="Arial" charset="0"/>
                <a:ea typeface="宋体" pitchFamily="2" charset="-122"/>
                <a:cs typeface="+mn-cs"/>
                <a:hlinkClick r:id="rId9" tooltip="Khronos Group"/>
              </a:rPr>
              <a:t>Khronos</a:t>
            </a:r>
            <a:r>
              <a:rPr lang="en-US" altLang="zh-CN" sz="1200" b="0" i="0" u="none" strike="noStrike" kern="1200" dirty="0" smtClean="0">
                <a:solidFill>
                  <a:schemeClr val="tx1"/>
                </a:solidFill>
                <a:latin typeface="Arial" charset="0"/>
                <a:ea typeface="宋体" pitchFamily="2" charset="-122"/>
                <a:cs typeface="+mn-cs"/>
                <a:hlinkClick r:id="rId9" tooltip="Khronos Group"/>
              </a:rPr>
              <a:t> Group</a:t>
            </a:r>
            <a:r>
              <a:rPr lang="zh-CN" altLang="en-US" sz="1200" b="0" i="0" kern="1200" dirty="0" smtClean="0">
                <a:solidFill>
                  <a:schemeClr val="tx1"/>
                </a:solidFill>
                <a:latin typeface="Arial" charset="0"/>
                <a:ea typeface="宋体" pitchFamily="2" charset="-122"/>
                <a:cs typeface="+mn-cs"/>
              </a:rPr>
              <a:t>掌管。</a:t>
            </a:r>
          </a:p>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B852A-3FA0-4871-A61A-1A0F532B2D5C}" type="slidenum">
              <a:rPr lang="en-US" altLang="zh-CN"/>
              <a:pPr/>
              <a:t>25</a:t>
            </a:fld>
            <a:endParaRPr lang="en-US" altLang="zh-CN"/>
          </a:p>
        </p:txBody>
      </p:sp>
      <p:sp>
        <p:nvSpPr>
          <p:cNvPr id="99330" name="Rectangle 2"/>
          <p:cNvSpPr>
            <a:spLocks noGrp="1" noRot="1" noChangeAspect="1" noChangeArrowheads="1" noTextEdit="1"/>
          </p:cNvSpPr>
          <p:nvPr>
            <p:ph type="sldImg"/>
          </p:nvPr>
        </p:nvSpPr>
        <p:spPr>
          <a:xfrm>
            <a:off x="381000" y="685800"/>
            <a:ext cx="6096000" cy="3429000"/>
          </a:xfrm>
          <a:ln/>
        </p:spPr>
      </p:sp>
      <p:sp>
        <p:nvSpPr>
          <p:cNvPr id="99331" name="Rectangle 3"/>
          <p:cNvSpPr>
            <a:spLocks noGrp="1" noChangeArrowheads="1"/>
          </p:cNvSpPr>
          <p:nvPr>
            <p:ph type="body" idx="1"/>
          </p:nvPr>
        </p:nvSpPr>
        <p:spPr/>
        <p:txBody>
          <a:bodyPr/>
          <a:lstStyle/>
          <a:p>
            <a:pPr>
              <a:lnSpc>
                <a:spcPct val="80000"/>
              </a:lnSpc>
            </a:pPr>
            <a:r>
              <a:rPr lang="zh-CN" altLang="en-US" sz="800"/>
              <a:t>黄仁勋，美籍华人，</a:t>
            </a:r>
            <a:r>
              <a:rPr lang="en-US" altLang="zh-CN" sz="800"/>
              <a:t>1993 </a:t>
            </a:r>
            <a:r>
              <a:rPr lang="zh-CN" altLang="en-US" sz="800"/>
              <a:t>年创办</a:t>
            </a:r>
            <a:r>
              <a:rPr lang="en-US" altLang="zh-CN" sz="800"/>
              <a:t>NVIDIA ― </a:t>
            </a:r>
            <a:r>
              <a:rPr lang="zh-CN" altLang="en-US" sz="800"/>
              <a:t>今天全球最大显卡芯片厂商。</a:t>
            </a:r>
            <a:r>
              <a:rPr lang="en-US" altLang="zh-CN" sz="800"/>
              <a:t>2001</a:t>
            </a:r>
            <a:r>
              <a:rPr lang="zh-CN" altLang="en-US" sz="800"/>
              <a:t>年黄仁勋在</a:t>
            </a:r>
            <a:r>
              <a:rPr lang="en-US" altLang="zh-CN" sz="800"/>
              <a:t>《</a:t>
            </a:r>
            <a:r>
              <a:rPr lang="zh-CN" altLang="en-US" sz="800"/>
              <a:t>财富</a:t>
            </a:r>
            <a:r>
              <a:rPr lang="en-US" altLang="zh-CN" sz="800"/>
              <a:t>》“40</a:t>
            </a:r>
            <a:r>
              <a:rPr lang="zh-CN" altLang="en-US" sz="800"/>
              <a:t>岁以下最富</a:t>
            </a:r>
            <a:r>
              <a:rPr lang="en-US" altLang="zh-CN" sz="800"/>
              <a:t>40 </a:t>
            </a:r>
            <a:r>
              <a:rPr lang="zh-CN" altLang="en-US" sz="800"/>
              <a:t>人”排名第</a:t>
            </a:r>
            <a:r>
              <a:rPr lang="en-US" altLang="zh-CN" sz="800"/>
              <a:t>12 </a:t>
            </a:r>
            <a:r>
              <a:rPr lang="zh-CN" altLang="en-US" sz="800"/>
              <a:t>位，位列在篮球明星乔丹之前。</a:t>
            </a:r>
          </a:p>
          <a:p>
            <a:pPr>
              <a:lnSpc>
                <a:spcPct val="80000"/>
              </a:lnSpc>
            </a:pPr>
            <a:r>
              <a:rPr lang="zh-CN" altLang="en-US" sz="800"/>
              <a:t>黄仁勋为人不张扬，国内很少有人知道这位杰出华人的成功之路。 </a:t>
            </a:r>
          </a:p>
          <a:p>
            <a:pPr>
              <a:lnSpc>
                <a:spcPct val="80000"/>
              </a:lnSpc>
            </a:pPr>
            <a:r>
              <a:rPr lang="zh-CN" altLang="en-US" sz="800"/>
              <a:t>其实他的成绩已经足够与王安、王嘉廉和杨致远等华人</a:t>
            </a:r>
            <a:r>
              <a:rPr lang="en-US" altLang="zh-CN" sz="800"/>
              <a:t>IT</a:t>
            </a:r>
            <a:r>
              <a:rPr lang="zh-CN" altLang="en-US" sz="800"/>
              <a:t>精英并驾齐驱。</a:t>
            </a:r>
          </a:p>
          <a:p>
            <a:pPr>
              <a:lnSpc>
                <a:spcPct val="80000"/>
              </a:lnSpc>
            </a:pPr>
            <a:r>
              <a:rPr lang="en-US" altLang="zh-CN" sz="800"/>
              <a:t>2006</a:t>
            </a:r>
            <a:r>
              <a:rPr lang="zh-CN" altLang="en-US" sz="800"/>
              <a:t>年</a:t>
            </a:r>
            <a:r>
              <a:rPr lang="en-US" altLang="zh-CN" sz="800"/>
              <a:t>6</a:t>
            </a:r>
            <a:r>
              <a:rPr lang="zh-CN" altLang="en-US" sz="800"/>
              <a:t>月．本报记者在北京专访了来华的黄仁勋，了解到这位神秘华人背后的传奇故事。</a:t>
            </a:r>
            <a:endParaRPr lang="zh-CN" altLang="en-US" sz="800" b="1"/>
          </a:p>
          <a:p>
            <a:pPr>
              <a:lnSpc>
                <a:spcPct val="80000"/>
              </a:lnSpc>
            </a:pPr>
            <a:r>
              <a:rPr lang="zh-CN" altLang="en-US" sz="800" b="1"/>
              <a:t>一个会打乒乓球的中国孩子</a:t>
            </a:r>
            <a:endParaRPr lang="zh-CN" altLang="en-US" sz="800"/>
          </a:p>
          <a:p>
            <a:pPr>
              <a:lnSpc>
                <a:spcPct val="80000"/>
              </a:lnSpc>
            </a:pPr>
            <a:r>
              <a:rPr lang="zh-CN" altLang="en-US" sz="800"/>
              <a:t>黄仁勋是圈子里有名的工作狂，他曾经解释自己为何如此狂热：“为了我们的孩子们，让他们的将来更好一些。”</a:t>
            </a:r>
          </a:p>
          <a:p>
            <a:pPr>
              <a:lnSpc>
                <a:spcPct val="80000"/>
              </a:lnSpc>
            </a:pPr>
            <a:r>
              <a:rPr lang="zh-CN" altLang="en-US" sz="800"/>
              <a:t>回顾黄仁勋的历史，总觉得这个答案另有原因</a:t>
            </a:r>
            <a:r>
              <a:rPr lang="en-US" altLang="zh-CN" sz="800"/>
              <a:t>--</a:t>
            </a:r>
            <a:r>
              <a:rPr lang="zh-CN" altLang="en-US" sz="800"/>
              <a:t>他的童年颇为坎坷。</a:t>
            </a:r>
          </a:p>
          <a:p>
            <a:pPr>
              <a:lnSpc>
                <a:spcPct val="80000"/>
              </a:lnSpc>
            </a:pPr>
            <a:r>
              <a:rPr lang="zh-CN" altLang="en-US" sz="800"/>
              <a:t>黄仁勋是“幼童留美”。</a:t>
            </a:r>
            <a:r>
              <a:rPr lang="en-US" altLang="zh-CN" sz="800"/>
              <a:t>9</a:t>
            </a:r>
            <a:r>
              <a:rPr lang="zh-CN" altLang="en-US" sz="800"/>
              <a:t>岁那年和比自己大一岁的哥哥，被父亲送到了华盛顿州的舅舅家。据他说，当工程师的父亲这样做，主要是出于教育考虑。</a:t>
            </a:r>
          </a:p>
          <a:p>
            <a:pPr>
              <a:lnSpc>
                <a:spcPct val="80000"/>
              </a:lnSpc>
            </a:pPr>
            <a:r>
              <a:rPr lang="zh-CN" altLang="en-US" sz="800"/>
              <a:t>到美国后，舅舅家经济非常困难，很快把小哥俩送到了肯塔基州的一所乡村寄宿学校。</a:t>
            </a:r>
          </a:p>
          <a:p>
            <a:pPr>
              <a:lnSpc>
                <a:spcPct val="80000"/>
              </a:lnSpc>
            </a:pPr>
            <a:r>
              <a:rPr lang="zh-CN" altLang="en-US" sz="800"/>
              <a:t>黄仁勋后来回忆说：这个学校其实更像一所少年教养院，每个孩子都有刀．而室友更是全身刺青。</a:t>
            </a:r>
          </a:p>
          <a:p>
            <a:pPr>
              <a:lnSpc>
                <a:spcPct val="80000"/>
              </a:lnSpc>
            </a:pPr>
            <a:r>
              <a:rPr lang="zh-CN" altLang="en-US" sz="800"/>
              <a:t>多年以后，黄仁勋回忆起这段生活时承认，自己也参与了许多淘气活动，比如爬墙上树、偷吃东西甚至抽烟。但“这危险的一课”并没有让自己变坏，反而学会了坚强和适应环境，他认为这对自己的一生都有好处。</a:t>
            </a:r>
          </a:p>
          <a:p>
            <a:pPr>
              <a:lnSpc>
                <a:spcPct val="80000"/>
              </a:lnSpc>
            </a:pPr>
            <a:r>
              <a:rPr lang="zh-CN" altLang="en-US" sz="800"/>
              <a:t>幸好这样的生活只持续了两年，黄仁勋的父母就来到了美国，他也得以进入正规学校读书。似乎是中国人的专利，黄仁勋的成绩非常优异，并且在乒乓球上显示了过人的天赋</a:t>
            </a:r>
            <a:r>
              <a:rPr lang="en-US" altLang="zh-CN" sz="800"/>
              <a:t>--</a:t>
            </a:r>
            <a:r>
              <a:rPr lang="zh-CN" altLang="en-US" sz="800"/>
              <a:t>他几乎成为职业选手，而他个人的最好成绩则是全美双打第三名。</a:t>
            </a:r>
          </a:p>
          <a:p>
            <a:pPr>
              <a:lnSpc>
                <a:spcPct val="80000"/>
              </a:lnSpc>
            </a:pPr>
            <a:r>
              <a:rPr lang="zh-CN" altLang="en-US" sz="800"/>
              <a:t>但黄仁勋说，因为自己“更热爱技术”，所以在高中联考后就立即从爱好中抽身出来，进入俄勒冈州立大学的电子专业读书，这年他</a:t>
            </a:r>
            <a:r>
              <a:rPr lang="en-US" altLang="zh-CN" sz="800"/>
              <a:t>16 </a:t>
            </a:r>
            <a:r>
              <a:rPr lang="zh-CN" altLang="en-US" sz="800"/>
              <a:t>岁。</a:t>
            </a:r>
            <a:endParaRPr lang="zh-CN" altLang="en-US" sz="800" b="1"/>
          </a:p>
          <a:p>
            <a:pPr>
              <a:lnSpc>
                <a:spcPct val="80000"/>
              </a:lnSpc>
            </a:pPr>
            <a:r>
              <a:rPr lang="zh-CN" altLang="en-US" sz="800" b="1"/>
              <a:t>硅谷之路第一步</a:t>
            </a:r>
            <a:endParaRPr lang="zh-CN" altLang="en-US" sz="800"/>
          </a:p>
          <a:p>
            <a:pPr>
              <a:lnSpc>
                <a:spcPct val="80000"/>
              </a:lnSpc>
            </a:pPr>
            <a:r>
              <a:rPr lang="zh-CN" altLang="en-US" sz="800"/>
              <a:t>黄仁勋讲中文很有意思，严格意义上讲他不太会说中文。在别人讲的时候，他总是很努力地侧耳细 听。然后，他会作出简单的回答。不过仅仅几句话之后，他就仿佛泄了气一般，脸上浮起不好意思的笑容，接着开始讲流利的英语。同时很抱歉地说，自己的中文实 在是不好到家。但当你已经把他当成一个老外的时候，他却又会迸出几句中文。</a:t>
            </a:r>
          </a:p>
          <a:p>
            <a:pPr>
              <a:lnSpc>
                <a:spcPct val="80000"/>
              </a:lnSpc>
            </a:pPr>
            <a:r>
              <a:rPr lang="zh-CN" altLang="en-US" sz="800"/>
              <a:t>如果说语言是一种文化标志，从这个角度去看黄仁勋可能会了解到，他在本质上更是一个美国人。</a:t>
            </a:r>
          </a:p>
          <a:p>
            <a:pPr>
              <a:lnSpc>
                <a:spcPct val="80000"/>
              </a:lnSpc>
            </a:pPr>
            <a:r>
              <a:rPr lang="zh-CN" altLang="en-US" sz="800"/>
              <a:t>那么，对于一个</a:t>
            </a:r>
            <a:r>
              <a:rPr lang="en-US" altLang="zh-CN" sz="800"/>
              <a:t>1983</a:t>
            </a:r>
            <a:r>
              <a:rPr lang="zh-CN" altLang="en-US" sz="800"/>
              <a:t>年大学电子专业毕业的美国青年，他最好的或者说是必然的选择，显然是去硅谷。那时候的硅谷，英特尔和</a:t>
            </a:r>
            <a:r>
              <a:rPr lang="en-US" altLang="zh-CN" sz="800"/>
              <a:t>AMD </a:t>
            </a:r>
            <a:r>
              <a:rPr lang="zh-CN" altLang="en-US" sz="800"/>
              <a:t>还仅仅是众星璀璨的半导体公司中的两个小字辈，而微软也才刚刚把自己的</a:t>
            </a:r>
            <a:r>
              <a:rPr lang="en-US" altLang="zh-CN" sz="800"/>
              <a:t>MS</a:t>
            </a:r>
            <a:r>
              <a:rPr lang="zh-CN" altLang="en-US" sz="800"/>
              <a:t>－</a:t>
            </a:r>
            <a:r>
              <a:rPr lang="en-US" altLang="zh-CN" sz="800"/>
              <a:t>DOS</a:t>
            </a:r>
            <a:r>
              <a:rPr lang="zh-CN" altLang="en-US" sz="800"/>
              <a:t>卖给</a:t>
            </a:r>
            <a:r>
              <a:rPr lang="en-US" altLang="zh-CN" sz="800">
                <a:hlinkClick r:id="rId3"/>
              </a:rPr>
              <a:t>IBM</a:t>
            </a:r>
            <a:r>
              <a:rPr lang="en-US" altLang="zh-CN" sz="800"/>
              <a:t> </a:t>
            </a:r>
            <a:r>
              <a:rPr lang="zh-CN" altLang="en-US" sz="800"/>
              <a:t>，远远还没有显出明星像。而王安的公司则如日中天，为华人青年树立了一个榜样。</a:t>
            </a:r>
          </a:p>
          <a:p>
            <a:pPr>
              <a:lnSpc>
                <a:spcPct val="80000"/>
              </a:lnSpc>
            </a:pPr>
            <a:r>
              <a:rPr lang="zh-CN" altLang="en-US" sz="800"/>
              <a:t>不过，黄仁勋直到</a:t>
            </a:r>
            <a:r>
              <a:rPr lang="en-US" altLang="zh-CN" sz="800"/>
              <a:t>10 </a:t>
            </a:r>
            <a:r>
              <a:rPr lang="zh-CN" altLang="en-US" sz="800"/>
              <a:t>年后才创办自己的公司。对于这件事情，一个未经证实的说法是，黄仁勋对他的妻子</a:t>
            </a:r>
            <a:r>
              <a:rPr lang="en-US" altLang="zh-CN" sz="800"/>
              <a:t>Lori</a:t>
            </a:r>
            <a:r>
              <a:rPr lang="zh-CN" altLang="en-US" sz="800"/>
              <a:t>曾经承诺，自己一定在</a:t>
            </a:r>
            <a:r>
              <a:rPr lang="en-US" altLang="zh-CN" sz="800"/>
              <a:t>30</a:t>
            </a:r>
            <a:r>
              <a:rPr lang="zh-CN" altLang="en-US" sz="800"/>
              <a:t>岁的时候拥有自己的公司。</a:t>
            </a:r>
          </a:p>
          <a:p>
            <a:pPr>
              <a:lnSpc>
                <a:spcPct val="80000"/>
              </a:lnSpc>
            </a:pPr>
            <a:r>
              <a:rPr lang="zh-CN" altLang="en-US" sz="800"/>
              <a:t>黄仁勋硅谷之路的第一步，是加盟</a:t>
            </a:r>
            <a:r>
              <a:rPr lang="en-US" altLang="zh-CN" sz="800">
                <a:hlinkClick r:id="rId4"/>
              </a:rPr>
              <a:t>AMD</a:t>
            </a:r>
            <a:r>
              <a:rPr lang="zh-CN" altLang="en-US" sz="800">
                <a:hlinkClick r:id="rId4"/>
              </a:rPr>
              <a:t>公司</a:t>
            </a:r>
            <a:r>
              <a:rPr lang="zh-CN" altLang="en-US" sz="800"/>
              <a:t>并成为一名芯片设计师，这为他后来创办</a:t>
            </a:r>
            <a:r>
              <a:rPr lang="en-US" altLang="zh-CN" sz="800"/>
              <a:t>NVIDIA</a:t>
            </a:r>
            <a:r>
              <a:rPr lang="zh-CN" altLang="en-US" sz="800"/>
              <a:t>打下了最初的技术基础。两年之后，他跳槽到</a:t>
            </a:r>
            <a:r>
              <a:rPr lang="en-US" altLang="zh-CN" sz="800"/>
              <a:t>LSI Logic</a:t>
            </a:r>
            <a:r>
              <a:rPr lang="zh-CN" altLang="en-US" sz="800"/>
              <a:t>。这也是一家芯片公司，但主打业务并不是</a:t>
            </a:r>
            <a:r>
              <a:rPr lang="en-US" altLang="zh-CN" sz="800"/>
              <a:t>CPU</a:t>
            </a:r>
            <a:r>
              <a:rPr lang="zh-CN" altLang="en-US" sz="800"/>
              <a:t>，而比较倾向于芯片的图形处理。不过在当时无论是</a:t>
            </a:r>
            <a:r>
              <a:rPr lang="en-US" altLang="zh-CN" sz="800"/>
              <a:t>CPU</a:t>
            </a:r>
            <a:r>
              <a:rPr lang="zh-CN" altLang="en-US" sz="800"/>
              <a:t>还是图形芯片，都没有出现如今天这样一两家企业</a:t>
            </a:r>
            <a:r>
              <a:rPr lang="zh-CN" altLang="en-US" sz="800">
                <a:hlinkClick r:id="rId5"/>
              </a:rPr>
              <a:t>垄断</a:t>
            </a:r>
            <a:r>
              <a:rPr lang="zh-CN" altLang="en-US" sz="800"/>
              <a:t>市场的局面，而是群雄逐鹿的格局。与格局相对明朗的行业相比，在这类</a:t>
            </a:r>
            <a:r>
              <a:rPr lang="zh-CN" altLang="en-US" sz="800" b="1">
                <a:hlinkClick r:id="rId6"/>
              </a:rPr>
              <a:t>创业</a:t>
            </a:r>
            <a:r>
              <a:rPr lang="zh-CN" altLang="en-US" sz="800"/>
              <a:t>型的公司里，更容易学会如何把握机会，也更容易尝到何为失败。</a:t>
            </a:r>
          </a:p>
          <a:p>
            <a:pPr>
              <a:lnSpc>
                <a:spcPct val="80000"/>
              </a:lnSpc>
            </a:pPr>
            <a:r>
              <a:rPr lang="zh-CN" altLang="en-US" sz="800"/>
              <a:t>在</a:t>
            </a:r>
            <a:r>
              <a:rPr lang="en-US" altLang="zh-CN" sz="800"/>
              <a:t>LSI Logic</a:t>
            </a:r>
            <a:r>
              <a:rPr lang="zh-CN" altLang="en-US" sz="800"/>
              <a:t>的另一件事情对黄仁勋也很有意义，他在设计部门呆了两年后就要求调到销售部门，并最终成为集成芯片（类似于今天的</a:t>
            </a:r>
            <a:r>
              <a:rPr lang="en-US" altLang="zh-CN" sz="800"/>
              <a:t>SOC</a:t>
            </a:r>
            <a:r>
              <a:rPr lang="zh-CN" altLang="en-US" sz="800"/>
              <a:t>，即一块芯片上集成多重功能）部门的总经理。</a:t>
            </a:r>
          </a:p>
          <a:p>
            <a:pPr>
              <a:lnSpc>
                <a:spcPct val="80000"/>
              </a:lnSpc>
            </a:pPr>
            <a:r>
              <a:rPr lang="zh-CN" altLang="en-US" sz="800"/>
              <a:t>对于这一转变，黄仁勋说：“从工程部转到销售部，这是我曾经作出的最佳职业选择，我逐渐学会了产品的设计开发如何与市场结合。因为我意识到，消费者并不关心你从哪家商学院毕业，他们只关心一件事，你的产品对他有什么好处。”</a:t>
            </a:r>
            <a:endParaRPr lang="zh-CN" altLang="en-US" sz="800" b="1"/>
          </a:p>
          <a:p>
            <a:pPr>
              <a:lnSpc>
                <a:spcPct val="80000"/>
              </a:lnSpc>
            </a:pPr>
            <a:r>
              <a:rPr lang="zh-CN" altLang="en-US" sz="800" b="1"/>
              <a:t>创业与冒险</a:t>
            </a:r>
            <a:endParaRPr lang="zh-CN" altLang="en-US" sz="800"/>
          </a:p>
          <a:p>
            <a:pPr>
              <a:lnSpc>
                <a:spcPct val="80000"/>
              </a:lnSpc>
            </a:pPr>
            <a:r>
              <a:rPr lang="en-US" altLang="zh-CN" sz="800"/>
              <a:t>1992 </a:t>
            </a:r>
            <a:r>
              <a:rPr lang="zh-CN" altLang="en-US" sz="800"/>
              <a:t>年底，两位曾经在</a:t>
            </a:r>
            <a:r>
              <a:rPr lang="en-US" altLang="zh-CN" sz="800"/>
              <a:t>SUN</a:t>
            </a:r>
            <a:r>
              <a:rPr lang="zh-CN" altLang="en-US" sz="800"/>
              <a:t>工作过的技术人员克里斯和普雷艾姆把黄仁勋拉进</a:t>
            </a:r>
            <a:r>
              <a:rPr lang="en-US" altLang="zh-CN" sz="800"/>
              <a:t>NVIDIA</a:t>
            </a:r>
            <a:r>
              <a:rPr lang="zh-CN" altLang="en-US" sz="800"/>
              <a:t>的创业团队。因为既有技术背景又懂销售和管理，黄仁勋被推举担任总裁兼 </a:t>
            </a:r>
            <a:r>
              <a:rPr lang="en-US" altLang="zh-CN" sz="800"/>
              <a:t>CEO</a:t>
            </a:r>
            <a:r>
              <a:rPr lang="zh-CN" altLang="en-US" sz="800"/>
              <a:t>，这两个职务他一直担任至今。而他上班的第一天则是</a:t>
            </a:r>
            <a:r>
              <a:rPr lang="en-US" altLang="zh-CN" sz="800"/>
              <a:t>1993</a:t>
            </a:r>
            <a:r>
              <a:rPr lang="zh-CN" altLang="en-US" sz="800"/>
              <a:t>年的</a:t>
            </a:r>
            <a:r>
              <a:rPr lang="en-US" altLang="zh-CN" sz="800"/>
              <a:t>2</a:t>
            </a:r>
            <a:r>
              <a:rPr lang="zh-CN" altLang="en-US" sz="800"/>
              <a:t>月</a:t>
            </a:r>
            <a:r>
              <a:rPr lang="en-US" altLang="zh-CN" sz="800"/>
              <a:t>17</a:t>
            </a:r>
            <a:r>
              <a:rPr lang="zh-CN" altLang="en-US" sz="800"/>
              <a:t>日，是他</a:t>
            </a:r>
            <a:r>
              <a:rPr lang="en-US" altLang="zh-CN" sz="800"/>
              <a:t>3O</a:t>
            </a:r>
            <a:r>
              <a:rPr lang="zh-CN" altLang="en-US" sz="800"/>
              <a:t>岁的生日，也正好兑现了他对妻子的承诺。</a:t>
            </a:r>
          </a:p>
          <a:p>
            <a:pPr>
              <a:lnSpc>
                <a:spcPct val="80000"/>
              </a:lnSpc>
            </a:pPr>
            <a:r>
              <a:rPr lang="zh-CN" altLang="en-US" sz="800"/>
              <a:t>一个有趣的插曲是，黄仁勋在创办公司时曾经给一位</a:t>
            </a:r>
            <a:r>
              <a:rPr lang="en-US" altLang="zh-CN" sz="800"/>
              <a:t>Bay Area</a:t>
            </a:r>
            <a:r>
              <a:rPr lang="zh-CN" altLang="en-US" sz="800"/>
              <a:t>公司的分析师打电话，想听听对自己准备在图形芯片领域创业的建议。这位叫乔恩的分析师后来回忆说：“当时黄仁勋还专门打电话，咨询关于图形芯片市 场与未来的走势，我告诉他，这个市场还没起步且已经乱成一团了，现在已经有将近</a:t>
            </a:r>
            <a:r>
              <a:rPr lang="en-US" altLang="zh-CN" sz="800"/>
              <a:t>30</a:t>
            </a:r>
            <a:r>
              <a:rPr lang="zh-CN" altLang="en-US" sz="800"/>
              <a:t>家公司，你最好别干这个。”</a:t>
            </a:r>
          </a:p>
          <a:p>
            <a:pPr>
              <a:lnSpc>
                <a:spcPct val="80000"/>
              </a:lnSpc>
            </a:pPr>
            <a:r>
              <a:rPr lang="en-US" altLang="zh-CN" sz="800"/>
              <a:t>NVIDIA</a:t>
            </a:r>
            <a:r>
              <a:rPr lang="zh-CN" altLang="en-US" sz="800"/>
              <a:t>的第一次选择，恰好反映了几位创业者以往的技术经历所给予他们的影响</a:t>
            </a:r>
            <a:r>
              <a:rPr lang="en-US" altLang="zh-CN" sz="800"/>
              <a:t>——</a:t>
            </a:r>
            <a:r>
              <a:rPr lang="zh-CN" altLang="en-US" sz="800"/>
              <a:t>喜欢另辟蹊径。他们选择了当时并不被人看好的正方形成像技术；重视芯片的多功能性，因此选择了集成游戏手柄、声卡等多重功能的思路。</a:t>
            </a:r>
          </a:p>
          <a:p>
            <a:pPr>
              <a:lnSpc>
                <a:spcPct val="80000"/>
              </a:lnSpc>
            </a:pPr>
            <a:r>
              <a:rPr lang="zh-CN" altLang="en-US" sz="800"/>
              <a:t>但这款名为</a:t>
            </a:r>
            <a:r>
              <a:rPr lang="en-US" altLang="zh-CN" sz="800"/>
              <a:t>NV1</a:t>
            </a:r>
            <a:r>
              <a:rPr lang="zh-CN" altLang="en-US" sz="800"/>
              <a:t>的产品并不成功，而且花光了</a:t>
            </a:r>
            <a:r>
              <a:rPr lang="en-US" altLang="zh-CN" sz="800"/>
              <a:t>NVIDIA</a:t>
            </a:r>
            <a:r>
              <a:rPr lang="zh-CN" altLang="en-US" sz="800"/>
              <a:t>筹措来的第一笔投资，黄仁勋只得劝非核心的员工离职，并许诺将来公司情况好转了，再聘他们回来。公司的规模也从</a:t>
            </a:r>
            <a:r>
              <a:rPr lang="en-US" altLang="zh-CN" sz="800"/>
              <a:t>100</a:t>
            </a:r>
            <a:r>
              <a:rPr lang="zh-CN" altLang="en-US" sz="800"/>
              <a:t>多人，一下子变成</a:t>
            </a:r>
            <a:r>
              <a:rPr lang="en-US" altLang="zh-CN" sz="800"/>
              <a:t>3O</a:t>
            </a:r>
            <a:r>
              <a:rPr lang="zh-CN" altLang="en-US" sz="800"/>
              <a:t>多人。</a:t>
            </a:r>
          </a:p>
          <a:p>
            <a:pPr>
              <a:lnSpc>
                <a:spcPct val="80000"/>
              </a:lnSpc>
            </a:pPr>
            <a:r>
              <a:rPr lang="zh-CN" altLang="en-US" sz="800"/>
              <a:t>在危难时刻，挽救黄仁勋的是世嘉公司的</a:t>
            </a:r>
            <a:r>
              <a:rPr lang="en-US" altLang="zh-CN" sz="800"/>
              <a:t>700</a:t>
            </a:r>
            <a:r>
              <a:rPr lang="zh-CN" altLang="en-US" sz="800"/>
              <a:t>万美元订金，这家日本游戏机公司看好 </a:t>
            </a:r>
            <a:r>
              <a:rPr lang="en-US" altLang="zh-CN" sz="800"/>
              <a:t>NVIDIA</a:t>
            </a:r>
            <a:r>
              <a:rPr lang="zh-CN" altLang="en-US" sz="800"/>
              <a:t>芯片对于游戏的良好集成，请他们开发土星游戏机的显示芯片。不幸的是，由于继续固执于正方形技术，</a:t>
            </a:r>
            <a:r>
              <a:rPr lang="en-US" altLang="zh-CN" sz="800"/>
              <a:t>NV2</a:t>
            </a:r>
            <a:r>
              <a:rPr lang="zh-CN" altLang="en-US" sz="800"/>
              <a:t>芯片还没有开发完成就被世嘉放弃。唯 一值得庆幸的是，这</a:t>
            </a:r>
            <a:r>
              <a:rPr lang="en-US" altLang="zh-CN" sz="800"/>
              <a:t>700</a:t>
            </a:r>
            <a:r>
              <a:rPr lang="zh-CN" altLang="en-US" sz="800"/>
              <a:t>万美元帮助</a:t>
            </a:r>
            <a:r>
              <a:rPr lang="en-US" altLang="zh-CN" sz="800"/>
              <a:t>NVIDIA</a:t>
            </a:r>
            <a:r>
              <a:rPr lang="zh-CN" altLang="en-US" sz="800"/>
              <a:t>撑到了</a:t>
            </a:r>
            <a:r>
              <a:rPr lang="en-US" altLang="zh-CN" sz="800"/>
              <a:t>Win95</a:t>
            </a:r>
            <a:r>
              <a:rPr lang="zh-CN" altLang="en-US" sz="800"/>
              <a:t>时代的到来。</a:t>
            </a:r>
          </a:p>
          <a:p>
            <a:pPr>
              <a:lnSpc>
                <a:spcPct val="80000"/>
              </a:lnSpc>
            </a:pPr>
            <a:r>
              <a:rPr lang="en-US" altLang="zh-CN" sz="800"/>
              <a:t>Win95 </a:t>
            </a:r>
            <a:r>
              <a:rPr lang="zh-CN" altLang="en-US" sz="800"/>
              <a:t>时代的第一个骄子并不是黄仁勋，而是开发大名鼎鼎</a:t>
            </a:r>
            <a:r>
              <a:rPr lang="en-US" altLang="zh-CN" sz="800"/>
              <a:t>VOODOO</a:t>
            </a:r>
            <a:r>
              <a:rPr lang="zh-CN" altLang="en-US" sz="800"/>
              <a:t>显卡的</a:t>
            </a:r>
            <a:r>
              <a:rPr lang="en-US" altLang="zh-CN" sz="800"/>
              <a:t>3DFX</a:t>
            </a:r>
            <a:r>
              <a:rPr lang="zh-CN" altLang="en-US" sz="800"/>
              <a:t>公司。但随着电脑图形化时代的到来，显示芯片成为</a:t>
            </a:r>
            <a:r>
              <a:rPr lang="en-US" altLang="zh-CN" sz="800"/>
              <a:t>PC</a:t>
            </a:r>
            <a:r>
              <a:rPr lang="zh-CN" altLang="en-US" sz="800"/>
              <a:t>系统中被注目的焦点，市 场需求空前强烈。而在这个时间点上，诸多的图形卡公司却对微软的</a:t>
            </a:r>
            <a:r>
              <a:rPr lang="en-US" altLang="zh-CN" sz="800"/>
              <a:t>D3D API</a:t>
            </a:r>
            <a:r>
              <a:rPr lang="zh-CN" altLang="en-US" sz="800"/>
              <a:t>接口不以为然，坚持各自开发自己的接口。</a:t>
            </a:r>
          </a:p>
          <a:p>
            <a:pPr>
              <a:lnSpc>
                <a:spcPct val="80000"/>
              </a:lnSpc>
            </a:pPr>
            <a:r>
              <a:rPr lang="zh-CN" altLang="en-US" sz="800"/>
              <a:t>黄仁勋注意到了这个问题．他果断地决定全面支持微软的接口。与此同时，他提出了和摩尔定律并称的显卡芯片领域的“黄氏定律”，即显卡芯片每</a:t>
            </a:r>
            <a:r>
              <a:rPr lang="en-US" altLang="zh-CN" sz="800"/>
              <a:t>6</a:t>
            </a:r>
            <a:r>
              <a:rPr lang="zh-CN" altLang="en-US" sz="800"/>
              <a:t>个月性能提升一倍。</a:t>
            </a:r>
          </a:p>
          <a:p>
            <a:pPr>
              <a:lnSpc>
                <a:spcPct val="80000"/>
              </a:lnSpc>
            </a:pPr>
            <a:r>
              <a:rPr lang="zh-CN" altLang="en-US" sz="800"/>
              <a:t>找对了方向的黄仁勋，在沉默了近</a:t>
            </a:r>
            <a:r>
              <a:rPr lang="en-US" altLang="zh-CN" sz="800"/>
              <a:t>3</a:t>
            </a:r>
            <a:r>
              <a:rPr lang="zh-CN" altLang="en-US" sz="800"/>
              <a:t>年之后推出了</a:t>
            </a:r>
            <a:r>
              <a:rPr lang="en-US" altLang="zh-CN" sz="800"/>
              <a:t>NV3</a:t>
            </a:r>
            <a:r>
              <a:rPr lang="zh-CN" altLang="en-US" sz="800"/>
              <a:t>，即</a:t>
            </a:r>
            <a:r>
              <a:rPr lang="en-US" altLang="zh-CN" sz="800"/>
              <a:t>Riva 128</a:t>
            </a:r>
            <a:r>
              <a:rPr lang="zh-CN" altLang="en-US" sz="800"/>
              <a:t>，并大胆采用当时仍处于试验阶段的</a:t>
            </a:r>
            <a:r>
              <a:rPr lang="en-US" altLang="zh-CN" sz="800"/>
              <a:t>AGP</a:t>
            </a:r>
            <a:r>
              <a:rPr lang="zh-CN" altLang="en-US" sz="800"/>
              <a:t>概念。而不久后的</a:t>
            </a:r>
            <a:r>
              <a:rPr lang="en-US" altLang="zh-CN" sz="800"/>
              <a:t>Riva 128zx</a:t>
            </a:r>
            <a:r>
              <a:rPr lang="zh-CN" altLang="en-US" sz="800"/>
              <a:t>，则是国人都非常熟悉的“小影霸”。并且，报据黄氏定律，他在</a:t>
            </a:r>
            <a:r>
              <a:rPr lang="en-US" altLang="zh-CN" sz="800"/>
              <a:t>1998 </a:t>
            </a:r>
            <a:r>
              <a:rPr lang="zh-CN" altLang="en-US" sz="800"/>
              <a:t>年秋和</a:t>
            </a:r>
            <a:r>
              <a:rPr lang="en-US" altLang="zh-CN" sz="800"/>
              <a:t>1999</a:t>
            </a:r>
            <a:r>
              <a:rPr lang="zh-CN" altLang="en-US" sz="800"/>
              <a:t>年</a:t>
            </a:r>
            <a:r>
              <a:rPr lang="en-US" altLang="zh-CN" sz="800"/>
              <a:t>2</a:t>
            </a:r>
            <a:r>
              <a:rPr lang="zh-CN" altLang="en-US" sz="800"/>
              <a:t>月分别推出了</a:t>
            </a:r>
            <a:r>
              <a:rPr lang="en-US" altLang="zh-CN" sz="800"/>
              <a:t>TNT</a:t>
            </a:r>
            <a:r>
              <a:rPr lang="zh-CN" altLang="en-US" sz="800"/>
              <a:t>和</a:t>
            </a:r>
            <a:r>
              <a:rPr lang="en-US" altLang="zh-CN" sz="800"/>
              <a:t>TNT2</a:t>
            </a:r>
            <a:r>
              <a:rPr lang="zh-CN" altLang="en-US" sz="800"/>
              <a:t>，从此一举占据了显卡芯片市场的主流位置，把所有的竞争对手都挤到边缘领域。同样在</a:t>
            </a:r>
            <a:r>
              <a:rPr lang="en-US" altLang="zh-CN" sz="800"/>
              <a:t>6</a:t>
            </a:r>
            <a:r>
              <a:rPr lang="zh-CN" altLang="en-US" sz="800"/>
              <a:t>个月后，</a:t>
            </a:r>
            <a:r>
              <a:rPr lang="en-US" altLang="zh-CN" sz="800"/>
              <a:t>1999</a:t>
            </a:r>
            <a:r>
              <a:rPr lang="zh-CN" altLang="en-US" sz="800"/>
              <a:t>年 底，黄仁勋又出人意料地推出全新架构的显示芯片．即</a:t>
            </a:r>
            <a:r>
              <a:rPr lang="en-US" altLang="zh-CN" sz="800"/>
              <a:t>GeForce256</a:t>
            </a:r>
            <a:r>
              <a:rPr lang="zh-CN" altLang="en-US" sz="800"/>
              <a:t>，率先将显示芯片业带入</a:t>
            </a:r>
            <a:r>
              <a:rPr lang="en-US" altLang="zh-CN" sz="800"/>
              <a:t>GPU </a:t>
            </a:r>
            <a:r>
              <a:rPr lang="zh-CN" altLang="en-US" sz="800"/>
              <a:t>时代。</a:t>
            </a:r>
          </a:p>
          <a:p>
            <a:pPr>
              <a:lnSpc>
                <a:spcPct val="80000"/>
              </a:lnSpc>
            </a:pPr>
            <a:r>
              <a:rPr lang="zh-CN" altLang="en-US" sz="800"/>
              <a:t>从推出</a:t>
            </a:r>
            <a:r>
              <a:rPr lang="en-US" altLang="zh-CN" sz="800"/>
              <a:t>GPU </a:t>
            </a:r>
            <a:r>
              <a:rPr lang="zh-CN" altLang="en-US" sz="800"/>
              <a:t>概念开始，在此期间虽然经过若干次起伏，但时至今日，黄仁勋仍一直扮演显卡芯片的领跑者角色并从未掉队。</a:t>
            </a:r>
          </a:p>
          <a:p>
            <a:pPr>
              <a:lnSpc>
                <a:spcPct val="80000"/>
              </a:lnSpc>
            </a:pPr>
            <a:r>
              <a:rPr lang="zh-CN" altLang="en-US" sz="800"/>
              <a:t>说到这其中的感受，他又对记者引用了自己打乒乓球的心得：“你要分析对手，还要分析自己。同时，每一天的游戏规则都不一样，你还要分析你目前这个位置的优缺点是什么，你竞争对手的缺点是什么，你要保护增强你的优势，攻击对方的弱点。”</a:t>
            </a:r>
            <a:endParaRPr lang="zh-CN" altLang="en-US" sz="800" b="1"/>
          </a:p>
          <a:p>
            <a:pPr>
              <a:lnSpc>
                <a:spcPct val="80000"/>
              </a:lnSpc>
            </a:pPr>
            <a:r>
              <a:rPr lang="en-US" altLang="zh-CN" sz="800" b="1"/>
              <a:t>NVIDIA </a:t>
            </a:r>
            <a:r>
              <a:rPr lang="zh-CN" altLang="en-US" sz="800" b="1"/>
              <a:t>会做</a:t>
            </a:r>
            <a:r>
              <a:rPr lang="en-US" altLang="zh-CN" sz="800" b="1"/>
              <a:t>CPU </a:t>
            </a:r>
            <a:r>
              <a:rPr lang="zh-CN" altLang="en-US" sz="800" b="1"/>
              <a:t>么？</a:t>
            </a:r>
            <a:endParaRPr lang="zh-CN" altLang="en-US" sz="800"/>
          </a:p>
          <a:p>
            <a:pPr>
              <a:lnSpc>
                <a:spcPct val="80000"/>
              </a:lnSpc>
            </a:pPr>
            <a:r>
              <a:rPr lang="zh-CN" altLang="en-US" sz="800"/>
              <a:t>很久以来，人们都预测</a:t>
            </a:r>
            <a:r>
              <a:rPr lang="en-US" altLang="zh-CN" sz="800"/>
              <a:t>CPU </a:t>
            </a:r>
            <a:r>
              <a:rPr lang="zh-CN" altLang="en-US" sz="800"/>
              <a:t>的发展会取代</a:t>
            </a:r>
            <a:r>
              <a:rPr lang="en-US" altLang="zh-CN" sz="800"/>
              <a:t>GPU </a:t>
            </a:r>
            <a:r>
              <a:rPr lang="zh-CN" altLang="en-US" sz="800"/>
              <a:t>这一专用的图形硬件，就如同许多被</a:t>
            </a:r>
            <a:r>
              <a:rPr lang="en-US" altLang="zh-CN" sz="800"/>
              <a:t>CPU </a:t>
            </a:r>
            <a:r>
              <a:rPr lang="zh-CN" altLang="en-US" sz="800"/>
              <a:t>取代的专用功能</a:t>
            </a:r>
            <a:r>
              <a:rPr lang="en-US" altLang="zh-CN" sz="800"/>
              <a:t>--</a:t>
            </a:r>
            <a:r>
              <a:rPr lang="zh-CN" altLang="en-US" sz="800"/>
              <a:t>从硬件汉卡到硬波表声卡。</a:t>
            </a:r>
          </a:p>
          <a:p>
            <a:pPr>
              <a:lnSpc>
                <a:spcPct val="80000"/>
              </a:lnSpc>
            </a:pPr>
            <a:r>
              <a:rPr lang="zh-CN" altLang="en-US" sz="800"/>
              <a:t>那么，</a:t>
            </a:r>
            <a:r>
              <a:rPr lang="en-US" altLang="zh-CN" sz="800"/>
              <a:t>NVIDIA </a:t>
            </a:r>
            <a:r>
              <a:rPr lang="zh-CN" altLang="en-US" sz="800"/>
              <a:t>会从一家图形芯片公司变成</a:t>
            </a:r>
            <a:r>
              <a:rPr lang="en-US" altLang="zh-CN" sz="800"/>
              <a:t>CPU </a:t>
            </a:r>
            <a:r>
              <a:rPr lang="zh-CN" altLang="en-US" sz="800"/>
              <a:t>公司吗？</a:t>
            </a:r>
          </a:p>
          <a:p>
            <a:pPr>
              <a:lnSpc>
                <a:spcPct val="80000"/>
              </a:lnSpc>
            </a:pPr>
            <a:r>
              <a:rPr lang="zh-CN" altLang="en-US" sz="800"/>
              <a:t>对于这一问题，他并没有否认这种猜想，只是含蓄地说：“一个公司很重要的特点就是要应对市场上一些变化来调整自己。英特尔一开始只是生产存储器的公司。</a:t>
            </a:r>
            <a:r>
              <a:rPr lang="en-US" altLang="zh-CN" sz="800"/>
              <a:t>NVIDIA </a:t>
            </a:r>
            <a:r>
              <a:rPr lang="zh-CN" altLang="en-US" sz="800"/>
              <a:t>现在的产品是</a:t>
            </a:r>
            <a:r>
              <a:rPr lang="en-US" altLang="zh-CN" sz="800"/>
              <a:t>GPU</a:t>
            </a:r>
            <a:r>
              <a:rPr lang="zh-CN" altLang="en-US" sz="800"/>
              <a:t>，将来完全有可能根据客户的需要来调整自己的产品。”</a:t>
            </a:r>
          </a:p>
          <a:p>
            <a:pPr>
              <a:lnSpc>
                <a:spcPct val="80000"/>
              </a:lnSpc>
            </a:pPr>
            <a:r>
              <a:rPr lang="zh-CN" altLang="en-US" sz="800"/>
              <a:t>对于中国，黄仁勋承认，过去的了解很不够，甚至“我的中文都是在美国学的”。但他表示，中国的吸引力非常大。一方面，他发现中国的市场对于高端产品的需求在不断增加，“我们发现这里有非常高端的需求，我们会把最新的和最好的产品及时投入这里的市场”。</a:t>
            </a:r>
          </a:p>
          <a:p>
            <a:pPr>
              <a:lnSpc>
                <a:spcPct val="80000"/>
              </a:lnSpc>
            </a:pPr>
            <a:r>
              <a:rPr lang="zh-CN" altLang="en-US" sz="800"/>
              <a:t>而另一方面，他发现中国的技术人员也非常棒。</a:t>
            </a:r>
            <a:r>
              <a:rPr lang="en-US" altLang="zh-CN" sz="800"/>
              <a:t>NVIDIA </a:t>
            </a:r>
            <a:r>
              <a:rPr lang="zh-CN" altLang="en-US" sz="800"/>
              <a:t>已经在中国设立了两个技术中心，从美国派来最顶尖的技术人员，在中国则是从高校招收一流的毕业生，从事</a:t>
            </a:r>
            <a:r>
              <a:rPr lang="en-US" altLang="zh-CN" sz="800"/>
              <a:t>GPU</a:t>
            </a:r>
            <a:r>
              <a:rPr lang="zh-CN" altLang="en-US" sz="800"/>
              <a:t>的核心设计工作。</a:t>
            </a:r>
          </a:p>
          <a:p>
            <a:pPr>
              <a:lnSpc>
                <a:spcPct val="80000"/>
              </a:lnSpc>
            </a:pPr>
            <a:r>
              <a:rPr lang="zh-CN" altLang="en-US" sz="800"/>
              <a:t>对于中国的年轻人，黄仁勋有一段特别的建议，他说：“如果当初早些年我就能够了解现在已经了 解的知识的话，这恐怕不是一件好事情，那时候我就会恐惧，为什么？如果我当时了解这么多，可能就会意识到开一个公司是非常艰难的。我觉得对于任何人来说。 年轻人最大的动力，或者最大的优势就在于，你一旦想做什么你就马上去做。说这是天真也好，甚至对一些事情的无知也好，有这种勇气和决心就应该去做。”</a:t>
            </a:r>
          </a:p>
          <a:p>
            <a:pPr>
              <a:lnSpc>
                <a:spcPct val="80000"/>
              </a:lnSpc>
            </a:pPr>
            <a:endParaRPr lang="zh-CN" altLang="en-US" sz="800"/>
          </a:p>
          <a:p>
            <a:pPr>
              <a:lnSpc>
                <a:spcPct val="80000"/>
              </a:lnSpc>
            </a:pPr>
            <a:r>
              <a:rPr lang="en-US" altLang="zh-CN" sz="800"/>
              <a:t>=================================================================</a:t>
            </a:r>
          </a:p>
          <a:p>
            <a:pPr>
              <a:lnSpc>
                <a:spcPct val="80000"/>
              </a:lnSpc>
            </a:pPr>
            <a:r>
              <a:rPr lang="zh-CN" altLang="en-US" sz="800"/>
              <a:t>在物理技术方面，</a:t>
            </a:r>
            <a:r>
              <a:rPr lang="en-US" altLang="zh-CN" sz="800"/>
              <a:t>Intel</a:t>
            </a:r>
            <a:r>
              <a:rPr lang="zh-CN" altLang="en-US" sz="800"/>
              <a:t>买下了</a:t>
            </a:r>
            <a:r>
              <a:rPr lang="en-US" altLang="zh-CN" sz="800"/>
              <a:t>Havok</a:t>
            </a:r>
            <a:r>
              <a:rPr lang="zh-CN" altLang="en-US" sz="800"/>
              <a:t>，</a:t>
            </a:r>
            <a:r>
              <a:rPr lang="en-US" altLang="zh-CN" sz="800"/>
              <a:t>NVIDIA</a:t>
            </a:r>
            <a:r>
              <a:rPr lang="zh-CN" altLang="en-US" sz="800"/>
              <a:t>收购了</a:t>
            </a:r>
            <a:r>
              <a:rPr lang="en-US" altLang="zh-CN" sz="800"/>
              <a:t>Ageia</a:t>
            </a:r>
            <a:r>
              <a:rPr lang="zh-CN" altLang="en-US" sz="800"/>
              <a:t>，那么</a:t>
            </a:r>
            <a:r>
              <a:rPr lang="en-US" altLang="zh-CN" sz="800"/>
              <a:t>AMD</a:t>
            </a:r>
            <a:r>
              <a:rPr lang="zh-CN" altLang="en-US" sz="800"/>
              <a:t>又会何去何从呢？尽管</a:t>
            </a:r>
            <a:r>
              <a:rPr lang="en-US" altLang="zh-CN" sz="800"/>
              <a:t>NVIDIA</a:t>
            </a:r>
            <a:r>
              <a:rPr lang="zh-CN" altLang="en-US" sz="800"/>
              <a:t>表示自己的技术是开放的，但</a:t>
            </a:r>
            <a:r>
              <a:rPr lang="en-US" altLang="zh-CN" sz="800"/>
              <a:t>AMD</a:t>
            </a:r>
            <a:r>
              <a:rPr lang="zh-CN" altLang="en-US" sz="800"/>
              <a:t>最终选择了</a:t>
            </a:r>
            <a:r>
              <a:rPr lang="en-US" altLang="zh-CN" sz="800"/>
              <a:t>Intel</a:t>
            </a:r>
            <a:r>
              <a:rPr lang="zh-CN" altLang="en-US" sz="800"/>
              <a:t>旗下的</a:t>
            </a:r>
            <a:r>
              <a:rPr lang="en-US" altLang="zh-CN" sz="800"/>
              <a:t>Havok</a:t>
            </a:r>
            <a:r>
              <a:rPr lang="zh-CN" altLang="en-US" sz="800"/>
              <a:t>。双方今日宣布将联合使用</a:t>
            </a:r>
            <a:r>
              <a:rPr lang="en-US" altLang="zh-CN" sz="800"/>
              <a:t>AMD</a:t>
            </a:r>
            <a:r>
              <a:rPr lang="zh-CN" altLang="en-US" sz="800"/>
              <a:t>处理器、显卡优化游戏物理效果。</a:t>
            </a:r>
          </a:p>
          <a:p>
            <a:pPr>
              <a:lnSpc>
                <a:spcPct val="80000"/>
              </a:lnSpc>
            </a:pPr>
            <a:r>
              <a:rPr lang="en-US" altLang="zh-CN" sz="800"/>
              <a:t>AMD</a:t>
            </a:r>
            <a:r>
              <a:rPr lang="zh-CN" altLang="en-US" sz="800"/>
              <a:t>称，</a:t>
            </a:r>
            <a:r>
              <a:rPr lang="en-US" altLang="zh-CN" sz="800"/>
              <a:t>Havok Physics</a:t>
            </a:r>
            <a:r>
              <a:rPr lang="zh-CN" altLang="en-US" sz="800"/>
              <a:t>在整个</a:t>
            </a:r>
            <a:r>
              <a:rPr lang="en-US" altLang="zh-CN" sz="800"/>
              <a:t>AMD</a:t>
            </a:r>
            <a:r>
              <a:rPr lang="zh-CN" altLang="en-US" sz="800"/>
              <a:t>处理器家族上都表现非常出色，包括最新的</a:t>
            </a:r>
            <a:r>
              <a:rPr lang="en-US" altLang="zh-CN" sz="800"/>
              <a:t>Phenom X4</a:t>
            </a:r>
            <a:r>
              <a:rPr lang="zh-CN" altLang="en-US" sz="800"/>
              <a:t>。作为合作的一部分，</a:t>
            </a:r>
            <a:r>
              <a:rPr lang="en-US" altLang="zh-CN" sz="800"/>
              <a:t>Havok</a:t>
            </a:r>
            <a:r>
              <a:rPr lang="zh-CN" altLang="en-US" sz="800"/>
              <a:t>和</a:t>
            </a:r>
            <a:r>
              <a:rPr lang="en-US" altLang="zh-CN" sz="800"/>
              <a:t>AMD</a:t>
            </a:r>
            <a:r>
              <a:rPr lang="zh-CN" altLang="en-US" sz="800"/>
              <a:t>计划在</a:t>
            </a:r>
            <a:r>
              <a:rPr lang="en-US" altLang="zh-CN" sz="800"/>
              <a:t>AMD x86</a:t>
            </a:r>
            <a:r>
              <a:rPr lang="zh-CN" altLang="en-US" sz="800"/>
              <a:t>处理器上针对</a:t>
            </a:r>
            <a:r>
              <a:rPr lang="en-US" altLang="zh-CN" sz="800"/>
              <a:t>Havok</a:t>
            </a:r>
            <a:r>
              <a:rPr lang="zh-CN" altLang="en-US" sz="800"/>
              <a:t>技术进行全面优化。</a:t>
            </a:r>
          </a:p>
          <a:p>
            <a:pPr>
              <a:lnSpc>
                <a:spcPct val="80000"/>
              </a:lnSpc>
            </a:pPr>
            <a:r>
              <a:rPr lang="zh-CN" altLang="en-US" sz="800"/>
              <a:t>另外，双方还会在今后考虑让</a:t>
            </a:r>
            <a:r>
              <a:rPr lang="en-US" altLang="zh-CN" sz="800"/>
              <a:t>ATI Radeon</a:t>
            </a:r>
            <a:r>
              <a:rPr lang="zh-CN" altLang="en-US" sz="800"/>
              <a:t>显示核心承担部分物理模拟效果，但没有确认</a:t>
            </a:r>
            <a:r>
              <a:rPr lang="en-US" altLang="zh-CN" sz="800"/>
              <a:t>RV770</a:t>
            </a:r>
            <a:r>
              <a:rPr lang="zh-CN" altLang="en-US" sz="800"/>
              <a:t>系列中的“游戏物理处理能力”是否就来自</a:t>
            </a:r>
            <a:r>
              <a:rPr lang="en-US" altLang="zh-CN" sz="800"/>
              <a:t>Havok</a:t>
            </a:r>
            <a:r>
              <a:rPr lang="zh-CN" altLang="en-US" sz="800"/>
              <a:t>。</a:t>
            </a:r>
          </a:p>
          <a:p>
            <a:pPr>
              <a:lnSpc>
                <a:spcPct val="80000"/>
              </a:lnSpc>
            </a:pPr>
            <a:r>
              <a:rPr lang="zh-CN" altLang="en-US" sz="800"/>
              <a:t>可以看出，</a:t>
            </a:r>
            <a:r>
              <a:rPr lang="zh-CN" altLang="en-US" sz="800" b="1"/>
              <a:t>在物理技术发展方面</a:t>
            </a:r>
            <a:r>
              <a:rPr lang="en-US" altLang="zh-CN" sz="800" b="1"/>
              <a:t>AMD</a:t>
            </a:r>
            <a:r>
              <a:rPr lang="zh-CN" altLang="en-US" sz="800" b="1"/>
              <a:t>和</a:t>
            </a:r>
            <a:r>
              <a:rPr lang="en-US" altLang="zh-CN" sz="800" b="1"/>
              <a:t>Intel</a:t>
            </a:r>
            <a:r>
              <a:rPr lang="zh-CN" altLang="en-US" sz="800" b="1"/>
              <a:t>的观点颇有些类似，即主要还是得靠处理器来实现</a:t>
            </a:r>
            <a:r>
              <a:rPr lang="zh-CN" altLang="en-US" sz="800"/>
              <a:t>，而没有自主通用处理器的</a:t>
            </a:r>
            <a:r>
              <a:rPr lang="en-US" altLang="zh-CN" sz="800"/>
              <a:t>NVIDIA</a:t>
            </a:r>
            <a:r>
              <a:rPr lang="zh-CN" altLang="en-US" sz="800"/>
              <a:t>选择显卡也是很自然的。</a:t>
            </a:r>
            <a:r>
              <a:rPr lang="en-US" altLang="zh-CN" sz="800"/>
              <a:t>AMD</a:t>
            </a:r>
            <a:r>
              <a:rPr lang="zh-CN" altLang="en-US" sz="800"/>
              <a:t>还指出，当今游戏体验需要一个平衡的平台，要综合利用处理器和显卡的双方面性能，其中有些对处理器要求比较高，而游戏需要最新的显卡。</a:t>
            </a:r>
          </a:p>
          <a:p>
            <a:pPr>
              <a:lnSpc>
                <a:spcPct val="80000"/>
              </a:lnSpc>
            </a:pPr>
            <a:r>
              <a:rPr lang="zh-CN" altLang="en-US" sz="800"/>
              <a:t>接下来就看各自能发展到什么水准了，只有带来更好的效果、获得更多的游戏支持、实现代价又无需太高才会赢得玩家和市场。</a:t>
            </a:r>
          </a:p>
          <a:p>
            <a:pPr>
              <a:lnSpc>
                <a:spcPct val="80000"/>
              </a:lnSpc>
            </a:pPr>
            <a:r>
              <a:rPr lang="en-US" altLang="zh-CN" sz="800"/>
              <a:t>Havok</a:t>
            </a:r>
            <a:r>
              <a:rPr lang="zh-CN" altLang="en-US" sz="800"/>
              <a:t>于</a:t>
            </a:r>
            <a:r>
              <a:rPr lang="en-US" altLang="zh-CN" sz="800"/>
              <a:t>1998</a:t>
            </a:r>
            <a:r>
              <a:rPr lang="zh-CN" altLang="en-US" sz="800"/>
              <a:t>年成立于都柏林，为游戏、影视产业提供交互式软件和服务，并在物理、动画技术方面居于领先地位，与索尼、任天堂、微软、</a:t>
            </a:r>
            <a:r>
              <a:rPr lang="en-US" altLang="zh-CN" sz="800"/>
              <a:t>EA</a:t>
            </a:r>
            <a:r>
              <a:rPr lang="zh-CN" altLang="en-US" sz="800"/>
              <a:t>、 育碧、</a:t>
            </a:r>
            <a:r>
              <a:rPr lang="en-US" altLang="zh-CN" sz="800"/>
              <a:t>Pandemic Studios</a:t>
            </a:r>
            <a:r>
              <a:rPr lang="zh-CN" altLang="en-US" sz="800"/>
              <a:t>等大型游戏厂商都有合作，其技术被广泛用于</a:t>
            </a:r>
            <a:r>
              <a:rPr lang="en-US" altLang="zh-CN" sz="800"/>
              <a:t>PS2</a:t>
            </a:r>
            <a:r>
              <a:rPr lang="zh-CN" altLang="en-US" sz="800"/>
              <a:t>、</a:t>
            </a:r>
            <a:r>
              <a:rPr lang="en-US" altLang="zh-CN" sz="800"/>
              <a:t>PS3</a:t>
            </a:r>
            <a:r>
              <a:rPr lang="zh-CN" altLang="en-US" sz="800"/>
              <a:t>、</a:t>
            </a:r>
            <a:r>
              <a:rPr lang="en-US" altLang="zh-CN" sz="800"/>
              <a:t>PSP</a:t>
            </a:r>
            <a:r>
              <a:rPr lang="zh-CN" altLang="en-US" sz="800"/>
              <a:t>、</a:t>
            </a:r>
            <a:r>
              <a:rPr lang="en-US" altLang="zh-CN" sz="800"/>
              <a:t>Xbox</a:t>
            </a:r>
            <a:r>
              <a:rPr lang="zh-CN" altLang="en-US" sz="800"/>
              <a:t>、</a:t>
            </a:r>
            <a:r>
              <a:rPr lang="en-US" altLang="zh-CN" sz="800"/>
              <a:t>Xbox 360</a:t>
            </a:r>
            <a:r>
              <a:rPr lang="zh-CN" altLang="en-US" sz="800"/>
              <a:t>、</a:t>
            </a:r>
            <a:r>
              <a:rPr lang="en-US" altLang="zh-CN" sz="800"/>
              <a:t>Wii</a:t>
            </a:r>
            <a:r>
              <a:rPr lang="zh-CN" altLang="en-US" sz="800"/>
              <a:t>、</a:t>
            </a:r>
            <a:r>
              <a:rPr lang="en-US" altLang="zh-CN" sz="800"/>
              <a:t>GC</a:t>
            </a:r>
            <a:r>
              <a:rPr lang="zh-CN" altLang="en-US" sz="800"/>
              <a:t>、</a:t>
            </a:r>
            <a:r>
              <a:rPr lang="en-US" altLang="zh-CN" sz="800"/>
              <a:t>PC</a:t>
            </a:r>
            <a:r>
              <a:rPr lang="zh-CN" altLang="en-US" sz="800"/>
              <a:t>等各种平台，以及</a:t>
            </a:r>
            <a:r>
              <a:rPr lang="en-US" altLang="zh-CN" sz="800"/>
              <a:t>150</a:t>
            </a:r>
            <a:r>
              <a:rPr lang="zh-CN" altLang="en-US" sz="800"/>
              <a:t>多款游戏，比如</a:t>
            </a:r>
            <a:r>
              <a:rPr lang="en-US" altLang="zh-CN" sz="800"/>
              <a:t>《</a:t>
            </a:r>
            <a:r>
              <a:rPr lang="zh-CN" altLang="en-US" sz="800"/>
              <a:t>半条命</a:t>
            </a:r>
            <a:r>
              <a:rPr lang="en-US" altLang="zh-CN" sz="800"/>
              <a:t>2》</a:t>
            </a:r>
            <a:r>
              <a:rPr lang="zh-CN" altLang="en-US" sz="800"/>
              <a:t>、</a:t>
            </a:r>
            <a:r>
              <a:rPr lang="en-US" altLang="zh-CN" sz="800"/>
              <a:t>《BioShock》</a:t>
            </a:r>
            <a:r>
              <a:rPr lang="zh-CN" altLang="en-US" sz="800"/>
              <a:t>、</a:t>
            </a:r>
            <a:r>
              <a:rPr lang="en-US" altLang="zh-CN" sz="800"/>
              <a:t>《</a:t>
            </a:r>
            <a:r>
              <a:rPr lang="zh-CN" altLang="en-US" sz="800"/>
              <a:t>光晕</a:t>
            </a:r>
            <a:r>
              <a:rPr lang="en-US" altLang="zh-CN" sz="800"/>
              <a:t>3》</a:t>
            </a:r>
            <a:r>
              <a:rPr lang="zh-CN" altLang="en-US" sz="800"/>
              <a:t>、</a:t>
            </a:r>
            <a:r>
              <a:rPr lang="en-US" altLang="zh-CN" sz="800"/>
              <a:t>《</a:t>
            </a:r>
            <a:r>
              <a:rPr lang="zh-CN" altLang="en-US" sz="800"/>
              <a:t>枪神</a:t>
            </a:r>
            <a:r>
              <a:rPr lang="en-US" altLang="zh-CN" sz="800"/>
              <a:t>》</a:t>
            </a:r>
            <a:r>
              <a:rPr lang="zh-CN" altLang="en-US" sz="800"/>
              <a:t>、</a:t>
            </a:r>
            <a:r>
              <a:rPr lang="en-US" altLang="zh-CN" sz="800"/>
              <a:t>《</a:t>
            </a:r>
            <a:r>
              <a:rPr lang="zh-CN" altLang="en-US" sz="800"/>
              <a:t>摩托风暴</a:t>
            </a:r>
            <a:r>
              <a:rPr lang="en-US" altLang="zh-CN" sz="800"/>
              <a:t>》</a:t>
            </a:r>
            <a:r>
              <a:rPr lang="zh-CN" altLang="en-US" sz="800"/>
              <a:t>、</a:t>
            </a:r>
            <a:r>
              <a:rPr lang="en-US" altLang="zh-CN" sz="800"/>
              <a:t>《</a:t>
            </a:r>
            <a:r>
              <a:rPr lang="zh-CN" altLang="en-US" sz="800"/>
              <a:t>镇压</a:t>
            </a:r>
            <a:r>
              <a:rPr lang="en-US" altLang="zh-CN" sz="800"/>
              <a:t>》</a:t>
            </a:r>
            <a:r>
              <a:rPr lang="zh-CN" altLang="en-US" sz="800"/>
              <a:t>、 </a:t>
            </a:r>
            <a:r>
              <a:rPr lang="en-US" altLang="zh-CN" sz="800"/>
              <a:t>《</a:t>
            </a:r>
            <a:r>
              <a:rPr lang="zh-CN" altLang="en-US" sz="800"/>
              <a:t>帝国时代</a:t>
            </a:r>
            <a:r>
              <a:rPr lang="en-US" altLang="zh-CN" sz="800"/>
              <a:t>3》</a:t>
            </a:r>
            <a:r>
              <a:rPr lang="zh-CN" altLang="en-US" sz="800"/>
              <a:t>、</a:t>
            </a:r>
            <a:r>
              <a:rPr lang="en-US" altLang="zh-CN" sz="800"/>
              <a:t>《</a:t>
            </a:r>
            <a:r>
              <a:rPr lang="zh-CN" altLang="en-US" sz="800"/>
              <a:t>汽车总动员</a:t>
            </a:r>
            <a:r>
              <a:rPr lang="en-US" altLang="zh-CN" sz="800"/>
              <a:t>》</a:t>
            </a:r>
            <a:r>
              <a:rPr lang="zh-CN" altLang="en-US" sz="800"/>
              <a:t>等等。</a:t>
            </a:r>
            <a:r>
              <a:rPr lang="en-US" altLang="zh-CN" sz="800"/>
              <a:t>2007</a:t>
            </a:r>
            <a:r>
              <a:rPr lang="zh-CN" altLang="en-US" sz="800"/>
              <a:t>年</a:t>
            </a:r>
            <a:r>
              <a:rPr lang="en-US" altLang="zh-CN" sz="800"/>
              <a:t>9</a:t>
            </a:r>
            <a:r>
              <a:rPr lang="zh-CN" altLang="en-US" sz="800"/>
              <a:t>月，</a:t>
            </a:r>
            <a:r>
              <a:rPr lang="en-US" altLang="zh-CN" sz="800"/>
              <a:t>Intel</a:t>
            </a:r>
            <a:r>
              <a:rPr lang="zh-CN" altLang="en-US" sz="800"/>
              <a:t>出资</a:t>
            </a:r>
            <a:r>
              <a:rPr lang="en-US" altLang="zh-CN" sz="800"/>
              <a:t>1.1</a:t>
            </a:r>
            <a:r>
              <a:rPr lang="zh-CN" altLang="en-US" sz="800"/>
              <a:t>亿美元收购了</a:t>
            </a:r>
            <a:r>
              <a:rPr lang="en-US" altLang="zh-CN" sz="800"/>
              <a:t>Havok</a:t>
            </a:r>
            <a:r>
              <a:rPr lang="zh-CN" altLang="en-US" sz="80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8F3DA-A521-44E3-B377-72683EC7CA68}" type="slidenum">
              <a:rPr lang="en-US" altLang="zh-CN"/>
              <a:pPr/>
              <a:t>7</a:t>
            </a:fld>
            <a:endParaRPr lang="en-US" altLang="zh-CN"/>
          </a:p>
        </p:txBody>
      </p:sp>
      <p:sp>
        <p:nvSpPr>
          <p:cNvPr id="145410" name="Rectangle 2"/>
          <p:cNvSpPr>
            <a:spLocks noGrp="1" noRot="1" noChangeAspect="1" noChangeArrowheads="1" noTextEdit="1"/>
          </p:cNvSpPr>
          <p:nvPr>
            <p:ph type="sldImg"/>
          </p:nvPr>
        </p:nvSpPr>
        <p:spPr>
          <a:xfrm>
            <a:off x="381000" y="685800"/>
            <a:ext cx="6096000" cy="3429000"/>
          </a:xfrm>
          <a:ln/>
        </p:spPr>
      </p:sp>
      <p:sp>
        <p:nvSpPr>
          <p:cNvPr id="145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45C3F-2A12-44C5-A674-F683E1864436}" type="slidenum">
              <a:rPr lang="en-US" altLang="zh-CN"/>
              <a:pPr/>
              <a:t>26</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pPr>
              <a:lnSpc>
                <a:spcPct val="80000"/>
              </a:lnSpc>
            </a:pPr>
            <a:r>
              <a:rPr lang="zh-CN" altLang="en-US" sz="1000" dirty="0"/>
              <a:t>在物理技术方面，</a:t>
            </a:r>
            <a:r>
              <a:rPr lang="en-US" altLang="zh-CN" sz="1000" dirty="0"/>
              <a:t>Intel</a:t>
            </a:r>
            <a:r>
              <a:rPr lang="zh-CN" altLang="en-US" sz="1000" dirty="0"/>
              <a:t>买下了</a:t>
            </a:r>
            <a:r>
              <a:rPr lang="en-US" altLang="zh-CN" sz="1000" dirty="0" err="1"/>
              <a:t>Havok</a:t>
            </a:r>
            <a:r>
              <a:rPr lang="zh-CN" altLang="en-US" sz="1000" dirty="0"/>
              <a:t>，</a:t>
            </a:r>
            <a:r>
              <a:rPr lang="en-US" altLang="zh-CN" sz="1000" dirty="0"/>
              <a:t>NVIDIA</a:t>
            </a:r>
            <a:r>
              <a:rPr lang="zh-CN" altLang="en-US" sz="1000" dirty="0"/>
              <a:t>收购了</a:t>
            </a:r>
            <a:r>
              <a:rPr lang="en-US" altLang="zh-CN" sz="1000" dirty="0" err="1"/>
              <a:t>Ageia</a:t>
            </a:r>
            <a:r>
              <a:rPr lang="zh-CN" altLang="en-US" sz="1000" dirty="0"/>
              <a:t>，那么</a:t>
            </a:r>
            <a:r>
              <a:rPr lang="en-US" altLang="zh-CN" sz="1000" dirty="0"/>
              <a:t>AMD</a:t>
            </a:r>
            <a:r>
              <a:rPr lang="zh-CN" altLang="en-US" sz="1000" dirty="0"/>
              <a:t>又会何去何从呢？尽管</a:t>
            </a:r>
            <a:r>
              <a:rPr lang="en-US" altLang="zh-CN" sz="1000" dirty="0"/>
              <a:t>NVIDIA</a:t>
            </a:r>
            <a:r>
              <a:rPr lang="zh-CN" altLang="en-US" sz="1000" dirty="0"/>
              <a:t>表示自己的技术是开放的，但</a:t>
            </a:r>
            <a:r>
              <a:rPr lang="en-US" altLang="zh-CN" sz="1000" dirty="0"/>
              <a:t>AMD</a:t>
            </a:r>
            <a:r>
              <a:rPr lang="zh-CN" altLang="en-US" sz="1000" dirty="0"/>
              <a:t>最终选择了</a:t>
            </a:r>
            <a:r>
              <a:rPr lang="en-US" altLang="zh-CN" sz="1000" dirty="0"/>
              <a:t>Intel</a:t>
            </a:r>
            <a:r>
              <a:rPr lang="zh-CN" altLang="en-US" sz="1000" dirty="0"/>
              <a:t>旗下的</a:t>
            </a:r>
            <a:r>
              <a:rPr lang="en-US" altLang="zh-CN" sz="1000" dirty="0" err="1"/>
              <a:t>Havok</a:t>
            </a:r>
            <a:r>
              <a:rPr lang="zh-CN" altLang="en-US" sz="1000" dirty="0"/>
              <a:t>。双方今日宣布将联合使用</a:t>
            </a:r>
            <a:r>
              <a:rPr lang="en-US" altLang="zh-CN" sz="1000" dirty="0"/>
              <a:t>AMD</a:t>
            </a:r>
            <a:r>
              <a:rPr lang="zh-CN" altLang="en-US" sz="1000" dirty="0"/>
              <a:t>处理器、显卡优化游戏物理效果。</a:t>
            </a:r>
          </a:p>
          <a:p>
            <a:pPr>
              <a:lnSpc>
                <a:spcPct val="80000"/>
              </a:lnSpc>
            </a:pPr>
            <a:r>
              <a:rPr lang="en-US" altLang="zh-CN" sz="1000" dirty="0"/>
              <a:t>AMD</a:t>
            </a:r>
            <a:r>
              <a:rPr lang="zh-CN" altLang="en-US" sz="1000" dirty="0"/>
              <a:t>称，</a:t>
            </a:r>
            <a:r>
              <a:rPr lang="en-US" altLang="zh-CN" sz="1000" dirty="0" err="1"/>
              <a:t>Havok</a:t>
            </a:r>
            <a:r>
              <a:rPr lang="en-US" altLang="zh-CN" sz="1000" dirty="0"/>
              <a:t> Physics</a:t>
            </a:r>
            <a:r>
              <a:rPr lang="zh-CN" altLang="en-US" sz="1000" dirty="0"/>
              <a:t>在整个</a:t>
            </a:r>
            <a:r>
              <a:rPr lang="en-US" altLang="zh-CN" sz="1000" dirty="0"/>
              <a:t>AMD</a:t>
            </a:r>
            <a:r>
              <a:rPr lang="zh-CN" altLang="en-US" sz="1000" dirty="0"/>
              <a:t>处理器家族上都表现非常出色，包括最新的</a:t>
            </a:r>
            <a:r>
              <a:rPr lang="en-US" altLang="zh-CN" sz="1000" dirty="0" err="1"/>
              <a:t>Phenom</a:t>
            </a:r>
            <a:r>
              <a:rPr lang="en-US" altLang="zh-CN" sz="1000" dirty="0"/>
              <a:t> X4</a:t>
            </a:r>
            <a:r>
              <a:rPr lang="zh-CN" altLang="en-US" sz="1000" dirty="0"/>
              <a:t>。作为合作的一部分，</a:t>
            </a:r>
            <a:r>
              <a:rPr lang="en-US" altLang="zh-CN" sz="1000" dirty="0" err="1"/>
              <a:t>Havok</a:t>
            </a:r>
            <a:r>
              <a:rPr lang="zh-CN" altLang="en-US" sz="1000" dirty="0"/>
              <a:t>和</a:t>
            </a:r>
            <a:r>
              <a:rPr lang="en-US" altLang="zh-CN" sz="1000" dirty="0"/>
              <a:t>AMD</a:t>
            </a:r>
            <a:r>
              <a:rPr lang="zh-CN" altLang="en-US" sz="1000" dirty="0"/>
              <a:t>计划在</a:t>
            </a:r>
            <a:r>
              <a:rPr lang="en-US" altLang="zh-CN" sz="1000" dirty="0"/>
              <a:t>AMD x86</a:t>
            </a:r>
            <a:r>
              <a:rPr lang="zh-CN" altLang="en-US" sz="1000" dirty="0"/>
              <a:t>处理器上针对</a:t>
            </a:r>
            <a:r>
              <a:rPr lang="en-US" altLang="zh-CN" sz="1000" dirty="0" err="1"/>
              <a:t>Havok</a:t>
            </a:r>
            <a:r>
              <a:rPr lang="zh-CN" altLang="en-US" sz="1000" dirty="0"/>
              <a:t>技术进行全面优化。</a:t>
            </a:r>
          </a:p>
          <a:p>
            <a:pPr>
              <a:lnSpc>
                <a:spcPct val="80000"/>
              </a:lnSpc>
            </a:pPr>
            <a:r>
              <a:rPr lang="zh-CN" altLang="en-US" sz="1000" dirty="0"/>
              <a:t>另外，双方还会在今后考虑让</a:t>
            </a:r>
            <a:r>
              <a:rPr lang="en-US" altLang="zh-CN" sz="1000" dirty="0"/>
              <a:t>ATI </a:t>
            </a:r>
            <a:r>
              <a:rPr lang="en-US" altLang="zh-CN" sz="1000" dirty="0" err="1"/>
              <a:t>Radeon</a:t>
            </a:r>
            <a:r>
              <a:rPr lang="zh-CN" altLang="en-US" sz="1000" dirty="0"/>
              <a:t>显示核心承担部分物理模拟效果，但没有确认</a:t>
            </a:r>
            <a:r>
              <a:rPr lang="en-US" altLang="zh-CN" sz="1000" dirty="0"/>
              <a:t>RV770</a:t>
            </a:r>
            <a:r>
              <a:rPr lang="zh-CN" altLang="en-US" sz="1000" dirty="0"/>
              <a:t>系列中的“游戏物理处理能力”是否就来自</a:t>
            </a:r>
            <a:r>
              <a:rPr lang="en-US" altLang="zh-CN" sz="1000" dirty="0" err="1"/>
              <a:t>Havok</a:t>
            </a:r>
            <a:r>
              <a:rPr lang="zh-CN" altLang="en-US" sz="1000" dirty="0"/>
              <a:t>。</a:t>
            </a:r>
          </a:p>
          <a:p>
            <a:pPr>
              <a:lnSpc>
                <a:spcPct val="80000"/>
              </a:lnSpc>
            </a:pPr>
            <a:r>
              <a:rPr lang="zh-CN" altLang="en-US" sz="1000" dirty="0"/>
              <a:t>可以看出，</a:t>
            </a:r>
            <a:r>
              <a:rPr lang="zh-CN" altLang="en-US" sz="1000" b="1" dirty="0"/>
              <a:t>在物理技术发展方面</a:t>
            </a:r>
            <a:r>
              <a:rPr lang="en-US" altLang="zh-CN" sz="1000" b="1" dirty="0"/>
              <a:t>AMD</a:t>
            </a:r>
            <a:r>
              <a:rPr lang="zh-CN" altLang="en-US" sz="1000" b="1" dirty="0"/>
              <a:t>和</a:t>
            </a:r>
            <a:r>
              <a:rPr lang="en-US" altLang="zh-CN" sz="1000" b="1" dirty="0"/>
              <a:t>Intel</a:t>
            </a:r>
            <a:r>
              <a:rPr lang="zh-CN" altLang="en-US" sz="1000" b="1" dirty="0"/>
              <a:t>的观点颇有些类似，即主要还是得靠处理器来实现</a:t>
            </a:r>
            <a:r>
              <a:rPr lang="zh-CN" altLang="en-US" sz="1000" dirty="0"/>
              <a:t>，而没有自主通用处理器的</a:t>
            </a:r>
            <a:r>
              <a:rPr lang="en-US" altLang="zh-CN" sz="1000" dirty="0"/>
              <a:t>NVIDIA</a:t>
            </a:r>
            <a:r>
              <a:rPr lang="zh-CN" altLang="en-US" sz="1000" dirty="0"/>
              <a:t>选择显卡也是很自然的。</a:t>
            </a:r>
            <a:r>
              <a:rPr lang="en-US" altLang="zh-CN" sz="1000" dirty="0"/>
              <a:t>AMD</a:t>
            </a:r>
            <a:r>
              <a:rPr lang="zh-CN" altLang="en-US" sz="1000" dirty="0"/>
              <a:t>还指出，当今游戏体验需要一个平衡的平台，要综合利用处理器和显卡的双方面性能，其中有些对处理器要求比较高，而游戏需要最新的显卡。</a:t>
            </a:r>
          </a:p>
          <a:p>
            <a:pPr>
              <a:lnSpc>
                <a:spcPct val="80000"/>
              </a:lnSpc>
            </a:pPr>
            <a:r>
              <a:rPr lang="zh-CN" altLang="en-US" sz="1000" dirty="0"/>
              <a:t>接下来就看各自能发展到什么水准了，只有带来更好的效果、获得更多的游戏支持、实现代价又无需太高才会赢得玩家和市场。</a:t>
            </a:r>
          </a:p>
          <a:p>
            <a:pPr>
              <a:lnSpc>
                <a:spcPct val="80000"/>
              </a:lnSpc>
            </a:pPr>
            <a:r>
              <a:rPr lang="en-US" altLang="zh-CN" sz="1000" dirty="0" err="1"/>
              <a:t>Havok</a:t>
            </a:r>
            <a:r>
              <a:rPr lang="zh-CN" altLang="en-US" sz="1000" dirty="0"/>
              <a:t>于</a:t>
            </a:r>
            <a:r>
              <a:rPr lang="en-US" altLang="zh-CN" sz="1000" dirty="0"/>
              <a:t>1998</a:t>
            </a:r>
            <a:r>
              <a:rPr lang="zh-CN" altLang="en-US" sz="1000" dirty="0"/>
              <a:t>年成立于都柏林，为游戏、影视产业提供交互式软件和服务，并在物理、动画技术方面居于领先地位，与索尼、任天堂、微软、</a:t>
            </a:r>
            <a:r>
              <a:rPr lang="en-US" altLang="zh-CN" sz="1000" dirty="0"/>
              <a:t>EA</a:t>
            </a:r>
            <a:r>
              <a:rPr lang="zh-CN" altLang="en-US" sz="1000" dirty="0"/>
              <a:t>、 育碧、</a:t>
            </a:r>
            <a:r>
              <a:rPr lang="en-US" altLang="zh-CN" sz="1000" dirty="0"/>
              <a:t>Pandemic Studios</a:t>
            </a:r>
            <a:r>
              <a:rPr lang="zh-CN" altLang="en-US" sz="1000" dirty="0"/>
              <a:t>等大型游戏厂商都有合作，其技术被广泛用于</a:t>
            </a:r>
            <a:r>
              <a:rPr lang="en-US" altLang="zh-CN" sz="1000" dirty="0"/>
              <a:t>PS2</a:t>
            </a:r>
            <a:r>
              <a:rPr lang="zh-CN" altLang="en-US" sz="1000" dirty="0"/>
              <a:t>、</a:t>
            </a:r>
            <a:r>
              <a:rPr lang="en-US" altLang="zh-CN" sz="1000" dirty="0"/>
              <a:t>PS3</a:t>
            </a:r>
            <a:r>
              <a:rPr lang="zh-CN" altLang="en-US" sz="1000" dirty="0"/>
              <a:t>、</a:t>
            </a:r>
            <a:r>
              <a:rPr lang="en-US" altLang="zh-CN" sz="1000" dirty="0"/>
              <a:t>PSP</a:t>
            </a:r>
            <a:r>
              <a:rPr lang="zh-CN" altLang="en-US" sz="1000" dirty="0"/>
              <a:t>、</a:t>
            </a:r>
            <a:r>
              <a:rPr lang="en-US" altLang="zh-CN" sz="1000" dirty="0"/>
              <a:t>Xbox</a:t>
            </a:r>
            <a:r>
              <a:rPr lang="zh-CN" altLang="en-US" sz="1000" dirty="0"/>
              <a:t>、</a:t>
            </a:r>
            <a:r>
              <a:rPr lang="en-US" altLang="zh-CN" sz="1000" dirty="0"/>
              <a:t>Xbox 360</a:t>
            </a:r>
            <a:r>
              <a:rPr lang="zh-CN" altLang="en-US" sz="1000" dirty="0"/>
              <a:t>、</a:t>
            </a:r>
            <a:r>
              <a:rPr lang="en-US" altLang="zh-CN" sz="1000" dirty="0" err="1"/>
              <a:t>Wii</a:t>
            </a:r>
            <a:r>
              <a:rPr lang="zh-CN" altLang="en-US" sz="1000" dirty="0"/>
              <a:t>、</a:t>
            </a:r>
            <a:r>
              <a:rPr lang="en-US" altLang="zh-CN" sz="1000" dirty="0"/>
              <a:t>GC</a:t>
            </a:r>
            <a:r>
              <a:rPr lang="zh-CN" altLang="en-US" sz="1000" dirty="0"/>
              <a:t>、</a:t>
            </a:r>
            <a:r>
              <a:rPr lang="en-US" altLang="zh-CN" sz="1000" dirty="0"/>
              <a:t>PC</a:t>
            </a:r>
            <a:r>
              <a:rPr lang="zh-CN" altLang="en-US" sz="1000" dirty="0"/>
              <a:t>等各种平台，以及</a:t>
            </a:r>
            <a:r>
              <a:rPr lang="en-US" altLang="zh-CN" sz="1000" dirty="0"/>
              <a:t>150</a:t>
            </a:r>
            <a:r>
              <a:rPr lang="zh-CN" altLang="en-US" sz="1000" dirty="0"/>
              <a:t>多款游戏，比如</a:t>
            </a:r>
            <a:r>
              <a:rPr lang="en-US" altLang="zh-CN" sz="1000" dirty="0"/>
              <a:t>《</a:t>
            </a:r>
            <a:r>
              <a:rPr lang="zh-CN" altLang="en-US" sz="1000" dirty="0"/>
              <a:t>半条命</a:t>
            </a:r>
            <a:r>
              <a:rPr lang="en-US" altLang="zh-CN" sz="1000" dirty="0"/>
              <a:t>2》</a:t>
            </a:r>
            <a:r>
              <a:rPr lang="zh-CN" altLang="en-US" sz="1000" dirty="0"/>
              <a:t>、</a:t>
            </a:r>
            <a:r>
              <a:rPr lang="en-US" altLang="zh-CN" sz="1000" dirty="0"/>
              <a:t>《</a:t>
            </a:r>
            <a:r>
              <a:rPr lang="en-US" altLang="zh-CN" sz="1000" dirty="0" err="1"/>
              <a:t>BioShock</a:t>
            </a:r>
            <a:r>
              <a:rPr lang="en-US" altLang="zh-CN" sz="1000" dirty="0"/>
              <a:t>》</a:t>
            </a:r>
            <a:r>
              <a:rPr lang="zh-CN" altLang="en-US" sz="1000" dirty="0"/>
              <a:t>、</a:t>
            </a:r>
            <a:r>
              <a:rPr lang="en-US" altLang="zh-CN" sz="1000" dirty="0"/>
              <a:t>《</a:t>
            </a:r>
            <a:r>
              <a:rPr lang="zh-CN" altLang="en-US" sz="1000" dirty="0"/>
              <a:t>光晕</a:t>
            </a:r>
            <a:r>
              <a:rPr lang="en-US" altLang="zh-CN" sz="1000" dirty="0"/>
              <a:t>3》</a:t>
            </a:r>
            <a:r>
              <a:rPr lang="zh-CN" altLang="en-US" sz="1000" dirty="0"/>
              <a:t>、</a:t>
            </a:r>
            <a:r>
              <a:rPr lang="en-US" altLang="zh-CN" sz="1000" dirty="0"/>
              <a:t>《</a:t>
            </a:r>
            <a:r>
              <a:rPr lang="zh-CN" altLang="en-US" sz="1000" dirty="0"/>
              <a:t>枪神</a:t>
            </a:r>
            <a:r>
              <a:rPr lang="en-US" altLang="zh-CN" sz="1000" dirty="0"/>
              <a:t>》</a:t>
            </a:r>
            <a:r>
              <a:rPr lang="zh-CN" altLang="en-US" sz="1000" dirty="0"/>
              <a:t>、</a:t>
            </a:r>
            <a:r>
              <a:rPr lang="en-US" altLang="zh-CN" sz="1000" dirty="0"/>
              <a:t>《</a:t>
            </a:r>
            <a:r>
              <a:rPr lang="zh-CN" altLang="en-US" sz="1000" dirty="0"/>
              <a:t>摩托风暴</a:t>
            </a:r>
            <a:r>
              <a:rPr lang="en-US" altLang="zh-CN" sz="1000" dirty="0"/>
              <a:t>》</a:t>
            </a:r>
            <a:r>
              <a:rPr lang="zh-CN" altLang="en-US" sz="1000" dirty="0"/>
              <a:t>、</a:t>
            </a:r>
            <a:r>
              <a:rPr lang="en-US" altLang="zh-CN" sz="1000" dirty="0"/>
              <a:t>《</a:t>
            </a:r>
            <a:r>
              <a:rPr lang="zh-CN" altLang="en-US" sz="1000" dirty="0"/>
              <a:t>镇压</a:t>
            </a:r>
            <a:r>
              <a:rPr lang="en-US" altLang="zh-CN" sz="1000" dirty="0"/>
              <a:t>》</a:t>
            </a:r>
            <a:r>
              <a:rPr lang="zh-CN" altLang="en-US" sz="1000" dirty="0"/>
              <a:t>、 </a:t>
            </a:r>
            <a:r>
              <a:rPr lang="en-US" altLang="zh-CN" sz="1000" dirty="0"/>
              <a:t>《</a:t>
            </a:r>
            <a:r>
              <a:rPr lang="zh-CN" altLang="en-US" sz="1000" dirty="0"/>
              <a:t>帝国时代</a:t>
            </a:r>
            <a:r>
              <a:rPr lang="en-US" altLang="zh-CN" sz="1000" dirty="0"/>
              <a:t>3》</a:t>
            </a:r>
            <a:r>
              <a:rPr lang="zh-CN" altLang="en-US" sz="1000" dirty="0"/>
              <a:t>、</a:t>
            </a:r>
            <a:r>
              <a:rPr lang="en-US" altLang="zh-CN" sz="1000" dirty="0"/>
              <a:t>《</a:t>
            </a:r>
            <a:r>
              <a:rPr lang="zh-CN" altLang="en-US" sz="1000" dirty="0"/>
              <a:t>汽车总动员</a:t>
            </a:r>
            <a:r>
              <a:rPr lang="en-US" altLang="zh-CN" sz="1000" dirty="0"/>
              <a:t>》</a:t>
            </a:r>
            <a:r>
              <a:rPr lang="zh-CN" altLang="en-US" sz="1000" dirty="0"/>
              <a:t>等等。</a:t>
            </a:r>
            <a:r>
              <a:rPr lang="en-US" altLang="zh-CN" sz="1000" dirty="0"/>
              <a:t>2007</a:t>
            </a:r>
            <a:r>
              <a:rPr lang="zh-CN" altLang="en-US" sz="1000" dirty="0"/>
              <a:t>年</a:t>
            </a:r>
            <a:r>
              <a:rPr lang="en-US" altLang="zh-CN" sz="1000" dirty="0"/>
              <a:t>9</a:t>
            </a:r>
            <a:r>
              <a:rPr lang="zh-CN" altLang="en-US" sz="1000" dirty="0"/>
              <a:t>月，</a:t>
            </a:r>
            <a:r>
              <a:rPr lang="en-US" altLang="zh-CN" sz="1000" dirty="0"/>
              <a:t>Intel</a:t>
            </a:r>
            <a:r>
              <a:rPr lang="zh-CN" altLang="en-US" sz="1000" dirty="0"/>
              <a:t>出资</a:t>
            </a:r>
            <a:r>
              <a:rPr lang="en-US" altLang="zh-CN" sz="1000" dirty="0"/>
              <a:t>1.1</a:t>
            </a:r>
            <a:r>
              <a:rPr lang="zh-CN" altLang="en-US" sz="1000" dirty="0"/>
              <a:t>亿美元收购了</a:t>
            </a:r>
            <a:r>
              <a:rPr lang="en-US" altLang="zh-CN" sz="1000" dirty="0" err="1"/>
              <a:t>Havok</a:t>
            </a:r>
            <a:r>
              <a:rPr lang="zh-CN" altLang="en-US" sz="1000" dirty="0"/>
              <a:t>。</a:t>
            </a:r>
          </a:p>
          <a:p>
            <a:pPr>
              <a:lnSpc>
                <a:spcPct val="80000"/>
              </a:lnSpc>
            </a:pPr>
            <a:r>
              <a:rPr lang="en-US" altLang="zh-CN" sz="1000" dirty="0"/>
              <a:t>=====================================</a:t>
            </a:r>
          </a:p>
          <a:p>
            <a:pPr>
              <a:lnSpc>
                <a:spcPct val="80000"/>
              </a:lnSpc>
            </a:pPr>
            <a:endParaRPr lang="en-US" altLang="zh-CN" sz="1000" dirty="0"/>
          </a:p>
          <a:p>
            <a:pPr>
              <a:lnSpc>
                <a:spcPct val="80000"/>
              </a:lnSpc>
            </a:pPr>
            <a:r>
              <a:rPr lang="zh-CN" altLang="en-US" sz="1000" dirty="0"/>
              <a:t>在</a:t>
            </a:r>
            <a:r>
              <a:rPr lang="en-US" altLang="zh-CN" sz="1000" dirty="0"/>
              <a:t>NVIDIA</a:t>
            </a:r>
            <a:r>
              <a:rPr lang="zh-CN" altLang="en-US" sz="1000" dirty="0"/>
              <a:t>收购</a:t>
            </a:r>
            <a:r>
              <a:rPr lang="en-US" altLang="zh-CN" sz="1000" dirty="0"/>
              <a:t>AGEIA</a:t>
            </a:r>
            <a:r>
              <a:rPr lang="zh-CN" altLang="en-US" sz="1000" dirty="0"/>
              <a:t>后，</a:t>
            </a:r>
            <a:r>
              <a:rPr lang="en-US" altLang="zh-CN" sz="1000" dirty="0"/>
              <a:t>NVIDIA</a:t>
            </a:r>
            <a:r>
              <a:rPr lang="zh-CN" altLang="en-US" sz="1000" dirty="0"/>
              <a:t>取得相关的物理加速技术，即是</a:t>
            </a:r>
            <a:r>
              <a:rPr lang="en-US" altLang="zh-CN" sz="1000" dirty="0" err="1"/>
              <a:t>PhysX</a:t>
            </a:r>
            <a:r>
              <a:rPr lang="zh-CN" altLang="en-US" sz="1000" dirty="0"/>
              <a:t>物理引擎。配合</a:t>
            </a:r>
            <a:r>
              <a:rPr lang="en-US" altLang="zh-CN" sz="1000" dirty="0"/>
              <a:t>CUDA</a:t>
            </a:r>
            <a:r>
              <a:rPr lang="zh-CN" altLang="en-US" sz="1000" dirty="0"/>
              <a:t>技术，显卡可以模拟成一颗</a:t>
            </a:r>
            <a:r>
              <a:rPr lang="en-US" altLang="zh-CN" sz="1000" dirty="0" err="1"/>
              <a:t>PhysX</a:t>
            </a:r>
            <a:r>
              <a:rPr lang="zh-CN" altLang="en-US" sz="1000" dirty="0"/>
              <a:t>物理加速芯片</a:t>
            </a:r>
            <a:r>
              <a:rPr lang="en-US" altLang="zh-CN" sz="1000" dirty="0"/>
              <a:t>[1]</a:t>
            </a:r>
            <a:r>
              <a:rPr lang="zh-CN" altLang="en-US" sz="1000" dirty="0"/>
              <a:t>。目前，全系列的</a:t>
            </a:r>
            <a:r>
              <a:rPr lang="en-US" altLang="zh-CN" sz="1000" dirty="0" err="1"/>
              <a:t>GeForce</a:t>
            </a:r>
            <a:r>
              <a:rPr lang="en-US" altLang="zh-CN" sz="1000" dirty="0"/>
              <a:t> 8</a:t>
            </a:r>
            <a:r>
              <a:rPr lang="zh-CN" altLang="en-US" sz="1000" dirty="0"/>
              <a:t>显示核心都支援</a:t>
            </a:r>
            <a:r>
              <a:rPr lang="en-US" altLang="zh-CN" sz="1000" dirty="0"/>
              <a:t>CUDA</a:t>
            </a:r>
            <a:r>
              <a:rPr lang="zh-CN" altLang="en-US" sz="1000" dirty="0"/>
              <a:t>。而</a:t>
            </a:r>
            <a:r>
              <a:rPr lang="en-US" altLang="zh-CN" sz="1000" dirty="0"/>
              <a:t>NVIDIA</a:t>
            </a:r>
            <a:r>
              <a:rPr lang="zh-CN" altLang="en-US" sz="1000" dirty="0"/>
              <a:t>亦不会再推出任何的物理加速卡，显卡将会取代相关产品。 </a:t>
            </a:r>
          </a:p>
          <a:p>
            <a:pPr>
              <a:lnSpc>
                <a:spcPct val="80000"/>
              </a:lnSpc>
            </a:pPr>
            <a:endParaRPr lang="zh-CN" altLang="en-US" sz="1000" dirty="0"/>
          </a:p>
          <a:p>
            <a:pPr>
              <a:lnSpc>
                <a:spcPct val="80000"/>
              </a:lnSpc>
            </a:pPr>
            <a:r>
              <a:rPr lang="en-US" altLang="zh-CN" sz="1000" b="1" dirty="0"/>
              <a:t>CUDA</a:t>
            </a:r>
            <a:r>
              <a:rPr lang="en-US" altLang="zh-CN" sz="1000" dirty="0"/>
              <a:t>(</a:t>
            </a:r>
            <a:r>
              <a:rPr lang="en-US" altLang="zh-CN" sz="1000" b="1" dirty="0"/>
              <a:t>C</a:t>
            </a:r>
            <a:r>
              <a:rPr lang="en-US" altLang="zh-CN" sz="1000" dirty="0"/>
              <a:t>ompute </a:t>
            </a:r>
            <a:r>
              <a:rPr lang="en-US" altLang="zh-CN" sz="1000" b="1" dirty="0"/>
              <a:t>U</a:t>
            </a:r>
            <a:r>
              <a:rPr lang="en-US" altLang="zh-CN" sz="1000" dirty="0"/>
              <a:t>nified </a:t>
            </a:r>
            <a:r>
              <a:rPr lang="en-US" altLang="zh-CN" sz="1000" b="1" dirty="0"/>
              <a:t>D</a:t>
            </a:r>
            <a:r>
              <a:rPr lang="en-US" altLang="zh-CN" sz="1000" dirty="0"/>
              <a:t>evice </a:t>
            </a:r>
            <a:r>
              <a:rPr lang="en-US" altLang="zh-CN" sz="1000" b="1" dirty="0"/>
              <a:t>A</a:t>
            </a:r>
            <a:r>
              <a:rPr lang="en-US" altLang="zh-CN" sz="1000" dirty="0"/>
              <a:t>rchitecture, </a:t>
            </a:r>
            <a:r>
              <a:rPr lang="zh-CN" altLang="en-US" sz="1000" b="1" dirty="0"/>
              <a:t>计算统一设备架构</a:t>
            </a:r>
            <a:r>
              <a:rPr lang="en-US" altLang="zh-CN" sz="1000" dirty="0"/>
              <a:t>)</a:t>
            </a:r>
            <a:r>
              <a:rPr lang="zh-CN" altLang="en-US" sz="1000" dirty="0"/>
              <a:t>是</a:t>
            </a:r>
            <a:r>
              <a:rPr lang="en-US" altLang="zh-CN" sz="1000" dirty="0"/>
              <a:t>NVIDIA</a:t>
            </a:r>
            <a:r>
              <a:rPr lang="zh-CN" altLang="en-US" sz="1000" dirty="0"/>
              <a:t>所推出的技术，是</a:t>
            </a:r>
            <a:r>
              <a:rPr lang="en-US" altLang="zh-CN" sz="1000" dirty="0"/>
              <a:t>NVIDIA</a:t>
            </a:r>
            <a:r>
              <a:rPr lang="zh-CN" altLang="en-US" sz="1000" dirty="0"/>
              <a:t>的</a:t>
            </a:r>
            <a:r>
              <a:rPr lang="en-US" altLang="zh-CN" sz="1000" dirty="0"/>
              <a:t>GPGPU</a:t>
            </a:r>
            <a:r>
              <a:rPr lang="zh-CN" altLang="en-US" sz="1000" dirty="0"/>
              <a:t>的正式名称。透过这个技术，用家可利用</a:t>
            </a:r>
            <a:r>
              <a:rPr lang="en-US" altLang="zh-CN" sz="1000" dirty="0"/>
              <a:t>NVIDIA</a:t>
            </a:r>
            <a:r>
              <a:rPr lang="zh-CN" altLang="en-US" sz="1000" dirty="0"/>
              <a:t>的</a:t>
            </a:r>
            <a:r>
              <a:rPr lang="en-US" altLang="zh-CN" sz="1000" dirty="0" err="1"/>
              <a:t>GeForce</a:t>
            </a:r>
            <a:r>
              <a:rPr lang="en-US" altLang="zh-CN" sz="1000" dirty="0"/>
              <a:t> 8</a:t>
            </a:r>
            <a:r>
              <a:rPr lang="zh-CN" altLang="en-US" sz="1000" dirty="0"/>
              <a:t>以后的</a:t>
            </a:r>
            <a:r>
              <a:rPr lang="en-US" altLang="zh-CN" sz="1000" dirty="0"/>
              <a:t>GPU</a:t>
            </a:r>
            <a:r>
              <a:rPr lang="zh-CN" altLang="en-US" sz="1000" dirty="0"/>
              <a:t>和较新的</a:t>
            </a:r>
            <a:r>
              <a:rPr lang="en-US" altLang="zh-CN" sz="1000" dirty="0" err="1"/>
              <a:t>Quadro</a:t>
            </a:r>
            <a:r>
              <a:rPr lang="en-US" altLang="zh-CN" sz="1000" dirty="0"/>
              <a:t> GPU</a:t>
            </a:r>
            <a:r>
              <a:rPr lang="zh-CN" altLang="en-US" sz="1000" dirty="0"/>
              <a:t>进行计算。亦是首次可以利用</a:t>
            </a:r>
            <a:r>
              <a:rPr lang="en-US" altLang="zh-CN" sz="1000" dirty="0"/>
              <a:t>GPU</a:t>
            </a:r>
            <a:r>
              <a:rPr lang="zh-CN" altLang="en-US" sz="1000" dirty="0"/>
              <a:t>作为</a:t>
            </a:r>
            <a:r>
              <a:rPr lang="en-US" altLang="zh-CN" sz="1000" dirty="0"/>
              <a:t>C-</a:t>
            </a:r>
            <a:r>
              <a:rPr lang="zh-CN" altLang="en-US" sz="1000" dirty="0"/>
              <a:t>编译器的开发环境。 </a:t>
            </a:r>
          </a:p>
          <a:p>
            <a:pPr>
              <a:lnSpc>
                <a:spcPct val="80000"/>
              </a:lnSpc>
            </a:pPr>
            <a:endParaRPr lang="en-US" altLang="zh-CN" sz="10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B0CF5-ECCB-49A3-8B4F-C4CEAA49128A}" type="slidenum">
              <a:rPr lang="en-US" altLang="zh-CN"/>
              <a:pPr/>
              <a:t>27</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r>
              <a:rPr lang="zh-CN" altLang="en-US"/>
              <a:t>使用</a:t>
            </a:r>
            <a:r>
              <a:rPr lang="en-US" altLang="zh-CN"/>
              <a:t>PhysX</a:t>
            </a:r>
            <a:r>
              <a:rPr lang="zh-CN" altLang="en-US"/>
              <a:t>的游戏</a:t>
            </a:r>
          </a:p>
          <a:p>
            <a:r>
              <a:rPr lang="en-US" altLang="zh-CN">
                <a:hlinkClick r:id="rId3"/>
              </a:rPr>
              <a:t>http://gpc.pcgames.com.cn/corefit/1001/1817763_9.html</a:t>
            </a:r>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CCD7EA-A791-4327-AE4A-F9A340B16FFE}" type="slidenum">
              <a:rPr lang="en-US" altLang="zh-CN"/>
              <a:pPr/>
              <a:t>28</a:t>
            </a:fld>
            <a:endParaRPr lang="en-US" altLang="zh-CN"/>
          </a:p>
        </p:txBody>
      </p:sp>
      <p:sp>
        <p:nvSpPr>
          <p:cNvPr id="154626" name="Rectangle 2"/>
          <p:cNvSpPr>
            <a:spLocks noGrp="1" noRot="1" noChangeAspect="1" noChangeArrowheads="1" noTextEdit="1"/>
          </p:cNvSpPr>
          <p:nvPr>
            <p:ph type="sldImg"/>
          </p:nvPr>
        </p:nvSpPr>
        <p:spPr>
          <a:xfrm>
            <a:off x="381000" y="685800"/>
            <a:ext cx="6096000" cy="3429000"/>
          </a:xfrm>
          <a:ln/>
        </p:spPr>
      </p:sp>
      <p:sp>
        <p:nvSpPr>
          <p:cNvPr id="154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A7128-A07E-40BB-80F8-B01AA2E30604}" type="slidenum">
              <a:rPr lang="en-US" altLang="zh-CN"/>
              <a:pPr/>
              <a:t>29</a:t>
            </a:fld>
            <a:endParaRPr lang="en-US" altLang="zh-CN"/>
          </a:p>
        </p:txBody>
      </p:sp>
      <p:sp>
        <p:nvSpPr>
          <p:cNvPr id="156674" name="Rectangle 2"/>
          <p:cNvSpPr>
            <a:spLocks noGrp="1" noRot="1" noChangeAspect="1" noChangeArrowheads="1" noTextEdit="1"/>
          </p:cNvSpPr>
          <p:nvPr>
            <p:ph type="sldImg"/>
          </p:nvPr>
        </p:nvSpPr>
        <p:spPr>
          <a:xfrm>
            <a:off x="381000" y="685800"/>
            <a:ext cx="6096000" cy="3429000"/>
          </a:xfrm>
          <a:ln/>
        </p:spPr>
      </p:sp>
      <p:sp>
        <p:nvSpPr>
          <p:cNvPr id="156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9CCD0-AE7E-44A1-8BFE-FBEF70E7C47F}" type="slidenum">
              <a:rPr lang="en-US" altLang="zh-CN"/>
              <a:pPr/>
              <a:t>30</a:t>
            </a:fld>
            <a:endParaRPr lang="en-US" altLang="zh-CN"/>
          </a:p>
        </p:txBody>
      </p:sp>
      <p:sp>
        <p:nvSpPr>
          <p:cNvPr id="158722" name="Rectangle 2"/>
          <p:cNvSpPr>
            <a:spLocks noGrp="1" noRot="1" noChangeAspect="1" noChangeArrowheads="1" noTextEdit="1"/>
          </p:cNvSpPr>
          <p:nvPr>
            <p:ph type="sldImg"/>
          </p:nvPr>
        </p:nvSpPr>
        <p:spPr>
          <a:xfrm>
            <a:off x="381000" y="685800"/>
            <a:ext cx="6096000" cy="3429000"/>
          </a:xfrm>
          <a:ln/>
        </p:spPr>
      </p:sp>
      <p:sp>
        <p:nvSpPr>
          <p:cNvPr id="15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93E2D-6B10-4048-9458-09EA1481FB05}" type="slidenum">
              <a:rPr lang="en-US" altLang="zh-CN"/>
              <a:pPr/>
              <a:t>31</a:t>
            </a:fld>
            <a:endParaRPr lang="en-US" altLang="zh-CN"/>
          </a:p>
        </p:txBody>
      </p:sp>
      <p:sp>
        <p:nvSpPr>
          <p:cNvPr id="160770" name="Rectangle 2"/>
          <p:cNvSpPr>
            <a:spLocks noGrp="1" noRot="1" noChangeAspect="1" noChangeArrowheads="1" noTextEdit="1"/>
          </p:cNvSpPr>
          <p:nvPr>
            <p:ph type="sldImg"/>
          </p:nvPr>
        </p:nvSpPr>
        <p:spPr>
          <a:xfrm>
            <a:off x="381000" y="685800"/>
            <a:ext cx="6096000" cy="3429000"/>
          </a:xfrm>
          <a:ln/>
        </p:spPr>
      </p:sp>
      <p:sp>
        <p:nvSpPr>
          <p:cNvPr id="160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52454-D32B-4E4E-A5E3-87D0246E03C6}" type="slidenum">
              <a:rPr lang="en-US" altLang="zh-CN"/>
              <a:pPr/>
              <a:t>32</a:t>
            </a:fld>
            <a:endParaRPr lang="en-US" altLang="zh-CN"/>
          </a:p>
        </p:txBody>
      </p:sp>
      <p:sp>
        <p:nvSpPr>
          <p:cNvPr id="162818" name="Rectangle 2"/>
          <p:cNvSpPr>
            <a:spLocks noGrp="1" noRot="1" noChangeAspect="1" noChangeArrowheads="1" noTextEdit="1"/>
          </p:cNvSpPr>
          <p:nvPr>
            <p:ph type="sldImg"/>
          </p:nvPr>
        </p:nvSpPr>
        <p:spPr>
          <a:xfrm>
            <a:off x="381000" y="685800"/>
            <a:ext cx="6096000" cy="3429000"/>
          </a:xfrm>
          <a:ln/>
        </p:spPr>
      </p:sp>
      <p:sp>
        <p:nvSpPr>
          <p:cNvPr id="16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554DA-A968-4F04-A1A7-0BAB66EDD39F}" type="slidenum">
              <a:rPr lang="en-US" altLang="zh-CN"/>
              <a:pPr/>
              <a:t>33</a:t>
            </a:fld>
            <a:endParaRPr lang="en-US" altLang="zh-CN"/>
          </a:p>
        </p:txBody>
      </p:sp>
      <p:sp>
        <p:nvSpPr>
          <p:cNvPr id="164866" name="Rectangle 2"/>
          <p:cNvSpPr>
            <a:spLocks noGrp="1" noRot="1" noChangeAspect="1" noChangeArrowheads="1" noTextEdit="1"/>
          </p:cNvSpPr>
          <p:nvPr>
            <p:ph type="sldImg"/>
          </p:nvPr>
        </p:nvSpPr>
        <p:spPr>
          <a:xfrm>
            <a:off x="381000" y="685800"/>
            <a:ext cx="6096000" cy="3429000"/>
          </a:xfrm>
          <a:ln/>
        </p:spPr>
      </p:sp>
      <p:sp>
        <p:nvSpPr>
          <p:cNvPr id="16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0032B-79B1-4C90-B902-E6089EFDD452}" type="slidenum">
              <a:rPr lang="en-US" altLang="zh-CN"/>
              <a:pPr/>
              <a:t>34</a:t>
            </a:fld>
            <a:endParaRPr lang="en-US" altLang="zh-CN"/>
          </a:p>
        </p:txBody>
      </p:sp>
      <p:sp>
        <p:nvSpPr>
          <p:cNvPr id="166914" name="Rectangle 2"/>
          <p:cNvSpPr>
            <a:spLocks noGrp="1" noRot="1" noChangeAspect="1" noChangeArrowheads="1" noTextEdit="1"/>
          </p:cNvSpPr>
          <p:nvPr>
            <p:ph type="sldImg"/>
          </p:nvPr>
        </p:nvSpPr>
        <p:spPr>
          <a:xfrm>
            <a:off x="381000" y="685800"/>
            <a:ext cx="6096000" cy="3429000"/>
          </a:xfrm>
          <a:ln/>
        </p:spPr>
      </p:sp>
      <p:sp>
        <p:nvSpPr>
          <p:cNvPr id="16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7614A-EE41-462B-8949-631C0D77A00D}" type="slidenum">
              <a:rPr lang="en-US" altLang="zh-CN"/>
              <a:pPr/>
              <a:t>35</a:t>
            </a:fld>
            <a:endParaRPr lang="en-US" altLang="zh-CN"/>
          </a:p>
        </p:txBody>
      </p:sp>
      <p:sp>
        <p:nvSpPr>
          <p:cNvPr id="168962" name="Rectangle 2"/>
          <p:cNvSpPr>
            <a:spLocks noGrp="1" noRot="1" noChangeAspect="1" noChangeArrowheads="1" noTextEdit="1"/>
          </p:cNvSpPr>
          <p:nvPr>
            <p:ph type="sldImg"/>
          </p:nvPr>
        </p:nvSpPr>
        <p:spPr>
          <a:xfrm>
            <a:off x="381000" y="685800"/>
            <a:ext cx="6096000" cy="3429000"/>
          </a:xfrm>
          <a:ln/>
        </p:spPr>
      </p:sp>
      <p:sp>
        <p:nvSpPr>
          <p:cNvPr id="16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E9BD2-9F99-4CA3-98C2-886A9CDA113C}" type="slidenum">
              <a:rPr lang="en-US" altLang="zh-CN"/>
              <a:pPr/>
              <a:t>9</a:t>
            </a:fld>
            <a:endParaRPr lang="en-US" altLang="zh-CN"/>
          </a:p>
        </p:txBody>
      </p:sp>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0CE71-9162-4B30-B0B0-1D85D4FF5217}" type="slidenum">
              <a:rPr lang="en-US" altLang="zh-CN"/>
              <a:pPr/>
              <a:t>36</a:t>
            </a:fld>
            <a:endParaRPr lang="en-US" altLang="zh-CN"/>
          </a:p>
        </p:txBody>
      </p:sp>
      <p:sp>
        <p:nvSpPr>
          <p:cNvPr id="171010" name="Rectangle 2"/>
          <p:cNvSpPr>
            <a:spLocks noGrp="1" noRot="1" noChangeAspect="1" noChangeArrowheads="1" noTextEdit="1"/>
          </p:cNvSpPr>
          <p:nvPr>
            <p:ph type="sldImg"/>
          </p:nvPr>
        </p:nvSpPr>
        <p:spPr>
          <a:xfrm>
            <a:off x="381000" y="685800"/>
            <a:ext cx="6096000" cy="3429000"/>
          </a:xfrm>
          <a:ln/>
        </p:spPr>
      </p:sp>
      <p:sp>
        <p:nvSpPr>
          <p:cNvPr id="17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022C7-90BF-4205-B746-BF5086DAD693}" type="slidenum">
              <a:rPr lang="en-US" altLang="zh-CN"/>
              <a:pPr/>
              <a:t>37</a:t>
            </a:fld>
            <a:endParaRPr lang="en-US" altLang="zh-CN"/>
          </a:p>
        </p:txBody>
      </p:sp>
      <p:sp>
        <p:nvSpPr>
          <p:cNvPr id="173058" name="Rectangle 2"/>
          <p:cNvSpPr>
            <a:spLocks noGrp="1" noRot="1" noChangeAspect="1" noChangeArrowheads="1" noTextEdit="1"/>
          </p:cNvSpPr>
          <p:nvPr>
            <p:ph type="sldImg"/>
          </p:nvPr>
        </p:nvSpPr>
        <p:spPr>
          <a:xfrm>
            <a:off x="381000" y="685800"/>
            <a:ext cx="6096000" cy="3429000"/>
          </a:xfrm>
          <a:ln/>
        </p:spPr>
      </p:sp>
      <p:sp>
        <p:nvSpPr>
          <p:cNvPr id="173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55D80-2AF9-4385-B8B4-9D0F2751F33F}" type="slidenum">
              <a:rPr lang="en-US" altLang="zh-CN"/>
              <a:pPr/>
              <a:t>38</a:t>
            </a:fld>
            <a:endParaRPr lang="en-US" altLang="zh-CN"/>
          </a:p>
        </p:txBody>
      </p:sp>
      <p:sp>
        <p:nvSpPr>
          <p:cNvPr id="175106" name="Rectangle 2"/>
          <p:cNvSpPr>
            <a:spLocks noGrp="1" noRot="1" noChangeAspect="1" noChangeArrowheads="1" noTextEdit="1"/>
          </p:cNvSpPr>
          <p:nvPr>
            <p:ph type="sldImg"/>
          </p:nvPr>
        </p:nvSpPr>
        <p:spPr>
          <a:xfrm>
            <a:off x="381000" y="685800"/>
            <a:ext cx="6096000" cy="3429000"/>
          </a:xfrm>
          <a:ln/>
        </p:spPr>
      </p:sp>
      <p:sp>
        <p:nvSpPr>
          <p:cNvPr id="17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FC169-EBEE-4394-A0F1-AA3A454A2C21}" type="slidenum">
              <a:rPr lang="en-US" altLang="zh-CN"/>
              <a:pPr/>
              <a:t>39</a:t>
            </a:fld>
            <a:endParaRPr lang="en-US" altLang="zh-CN"/>
          </a:p>
        </p:txBody>
      </p:sp>
      <p:sp>
        <p:nvSpPr>
          <p:cNvPr id="177154" name="Rectangle 2"/>
          <p:cNvSpPr>
            <a:spLocks noGrp="1" noRot="1" noChangeAspect="1" noChangeArrowheads="1" noTextEdit="1"/>
          </p:cNvSpPr>
          <p:nvPr>
            <p:ph type="sldImg"/>
          </p:nvPr>
        </p:nvSpPr>
        <p:spPr>
          <a:xfrm>
            <a:off x="381000" y="685800"/>
            <a:ext cx="6096000" cy="3429000"/>
          </a:xfrm>
          <a:ln/>
        </p:spPr>
      </p:sp>
      <p:sp>
        <p:nvSpPr>
          <p:cNvPr id="17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32C74-9681-42CF-8D36-14CD654F141B}" type="slidenum">
              <a:rPr lang="en-US" altLang="zh-CN"/>
              <a:pPr/>
              <a:t>40</a:t>
            </a:fld>
            <a:endParaRPr lang="en-US" altLang="zh-CN"/>
          </a:p>
        </p:txBody>
      </p:sp>
      <p:sp>
        <p:nvSpPr>
          <p:cNvPr id="179202" name="Rectangle 2"/>
          <p:cNvSpPr>
            <a:spLocks noGrp="1" noRot="1" noChangeAspect="1" noChangeArrowheads="1" noTextEdit="1"/>
          </p:cNvSpPr>
          <p:nvPr>
            <p:ph type="sldImg"/>
          </p:nvPr>
        </p:nvSpPr>
        <p:spPr>
          <a:xfrm>
            <a:off x="381000" y="685800"/>
            <a:ext cx="6096000" cy="3429000"/>
          </a:xfrm>
          <a:ln/>
        </p:spPr>
      </p:sp>
      <p:sp>
        <p:nvSpPr>
          <p:cNvPr id="17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7C099-226E-4891-80D0-75D16A401350}" type="slidenum">
              <a:rPr lang="en-US" altLang="zh-CN"/>
              <a:pPr/>
              <a:t>41</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71E71-3A9C-4BC5-B525-B3765812549F}" type="slidenum">
              <a:rPr lang="en-US" altLang="zh-CN"/>
              <a:pPr/>
              <a:t>42</a:t>
            </a:fld>
            <a:endParaRPr lang="en-US" altLang="zh-CN"/>
          </a:p>
        </p:txBody>
      </p:sp>
      <p:sp>
        <p:nvSpPr>
          <p:cNvPr id="61442" name="Rectangle 2"/>
          <p:cNvSpPr>
            <a:spLocks noGrp="1" noRot="1" noChangeAspect="1" noChangeArrowheads="1" noTextEdit="1"/>
          </p:cNvSpPr>
          <p:nvPr>
            <p:ph type="sldImg"/>
          </p:nvPr>
        </p:nvSpPr>
        <p:spPr>
          <a:xfrm>
            <a:off x="381000" y="685800"/>
            <a:ext cx="6096000" cy="3429000"/>
          </a:xfrm>
          <a:ln/>
        </p:spPr>
      </p:sp>
      <p:sp>
        <p:nvSpPr>
          <p:cNvPr id="61443" name="Rectangle 3"/>
          <p:cNvSpPr>
            <a:spLocks noGrp="1" noChangeArrowheads="1"/>
          </p:cNvSpPr>
          <p:nvPr>
            <p:ph type="body" idx="1"/>
          </p:nvPr>
        </p:nvSpPr>
        <p:spPr/>
        <p:txBody>
          <a:bodyPr/>
          <a:lstStyle/>
          <a:p>
            <a:r>
              <a:rPr lang="en-US" altLang="zh-CN" b="1"/>
              <a:t>Bullet</a:t>
            </a:r>
            <a:r>
              <a:rPr lang="en-US" altLang="zh-CN"/>
              <a:t> is a </a:t>
            </a:r>
            <a:r>
              <a:rPr lang="en-US" altLang="zh-CN">
                <a:hlinkClick r:id="rId3" tooltip="Free software"/>
              </a:rPr>
              <a:t>free software</a:t>
            </a:r>
            <a:r>
              <a:rPr lang="en-US" altLang="zh-CN"/>
              <a:t> </a:t>
            </a:r>
            <a:r>
              <a:rPr lang="en-US" altLang="zh-CN">
                <a:hlinkClick r:id="rId4" tooltip="Physics engine"/>
              </a:rPr>
              <a:t>physics engine</a:t>
            </a:r>
            <a:r>
              <a:rPr lang="en-US" altLang="zh-CN"/>
              <a:t>, hosted at </a:t>
            </a:r>
            <a:r>
              <a:rPr lang="en-US" altLang="zh-CN">
                <a:hlinkClick r:id="rId5" tooltip="Sourceforge"/>
              </a:rPr>
              <a:t>Sourceforge</a:t>
            </a:r>
            <a:r>
              <a:rPr lang="en-US" altLang="zh-CN"/>
              <a:t>. It uses the </a:t>
            </a:r>
            <a:r>
              <a:rPr lang="en-US" altLang="zh-CN">
                <a:hlinkClick r:id="rId6" tooltip="http://www.gzip.org/zlib/zlib_license.html"/>
              </a:rPr>
              <a:t>zlib license</a:t>
            </a:r>
            <a:r>
              <a:rPr lang="en-US" altLang="zh-CN"/>
              <a:t>, and is therefore free for commercial use. Its author, Erwin Coumans, previously worked for the </a:t>
            </a:r>
            <a:r>
              <a:rPr lang="en-US" altLang="zh-CN">
                <a:hlinkClick r:id="rId7" tooltip="Havok (software)"/>
              </a:rPr>
              <a:t>Havok</a:t>
            </a:r>
            <a:r>
              <a:rPr lang="en-US" altLang="zh-CN"/>
              <a:t> project.</a:t>
            </a:r>
          </a:p>
          <a:p>
            <a:r>
              <a:rPr lang="en-US" altLang="zh-CN"/>
              <a:t>Features:</a:t>
            </a:r>
          </a:p>
          <a:p>
            <a:r>
              <a:rPr lang="en-US" altLang="zh-CN"/>
              <a:t>collision shapes include: Sphere, box, cylinder, cone, convex hull, and triangle mesh </a:t>
            </a:r>
          </a:p>
          <a:p>
            <a:r>
              <a:rPr lang="en-US" altLang="zh-CN"/>
              <a:t>implements </a:t>
            </a:r>
            <a:r>
              <a:rPr lang="en-US" altLang="zh-CN">
                <a:hlinkClick r:id="rId8" tooltip="GJK"/>
              </a:rPr>
              <a:t>GJK</a:t>
            </a:r>
            <a:r>
              <a:rPr lang="en-US" altLang="zh-CN"/>
              <a:t> convex collision detection </a:t>
            </a:r>
          </a:p>
          <a:p>
            <a:r>
              <a:rPr lang="en-US" altLang="zh-CN"/>
              <a:t>swept collision test </a:t>
            </a:r>
          </a:p>
          <a:p>
            <a:r>
              <a:rPr lang="en-US" altLang="zh-CN"/>
              <a:t>continuous Collision Detection </a:t>
            </a:r>
          </a:p>
          <a:p>
            <a:r>
              <a:rPr lang="en-US" altLang="zh-CN"/>
              <a:t>constraints </a:t>
            </a:r>
          </a:p>
          <a:p>
            <a:r>
              <a:rPr lang="en-US" altLang="zh-CN">
                <a:hlinkClick r:id="rId9" tooltip="COLLADA"/>
              </a:rPr>
              <a:t>COLLADA</a:t>
            </a:r>
            <a:r>
              <a:rPr lang="en-US" altLang="zh-CN"/>
              <a:t> 1.4 Physics import </a:t>
            </a:r>
          </a:p>
          <a:p>
            <a:r>
              <a:rPr lang="en-US" altLang="zh-CN"/>
              <a:t>modular approach supports home-brewed physics software </a:t>
            </a:r>
          </a:p>
          <a:p>
            <a:r>
              <a:rPr lang="en-US" altLang="zh-CN"/>
              <a:t>Bullet provides </a:t>
            </a:r>
            <a:r>
              <a:rPr lang="en-US" altLang="zh-CN">
                <a:hlinkClick r:id="rId10" tooltip="Rigid body dynamics"/>
              </a:rPr>
              <a:t>rigid body dynamics</a:t>
            </a:r>
            <a:r>
              <a:rPr lang="en-US" altLang="zh-CN"/>
              <a:t> for the </a:t>
            </a:r>
            <a:r>
              <a:rPr lang="en-US" altLang="zh-CN">
                <a:hlinkClick r:id="rId11" tooltip="Blender (software)"/>
              </a:rPr>
              <a:t>Blender</a:t>
            </a:r>
            <a:r>
              <a:rPr lang="en-US" altLang="zh-CN"/>
              <a:t> 3-D modeling, rendering, and animation package.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2234D-FED4-47B4-8511-06FD55DDD3DB}" type="slidenum">
              <a:rPr lang="en-US" altLang="zh-CN"/>
              <a:pPr/>
              <a:t>43</a:t>
            </a:fld>
            <a:endParaRPr lang="en-US" altLang="zh-CN"/>
          </a:p>
        </p:txBody>
      </p:sp>
      <p:sp>
        <p:nvSpPr>
          <p:cNvPr id="137218" name="Rectangle 2"/>
          <p:cNvSpPr>
            <a:spLocks noGrp="1" noRot="1" noChangeAspect="1" noChangeArrowheads="1" noTextEdit="1"/>
          </p:cNvSpPr>
          <p:nvPr>
            <p:ph type="sldImg"/>
          </p:nvPr>
        </p:nvSpPr>
        <p:spPr>
          <a:xfrm>
            <a:off x="381000" y="685800"/>
            <a:ext cx="6096000" cy="3429000"/>
          </a:xfrm>
          <a:ln/>
        </p:spPr>
      </p:sp>
      <p:sp>
        <p:nvSpPr>
          <p:cNvPr id="137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93727-E7E9-4F5E-9BBD-AEF3D32585A6}" type="slidenum">
              <a:rPr lang="en-US" altLang="zh-CN"/>
              <a:pPr/>
              <a:t>44</a:t>
            </a:fld>
            <a:endParaRPr lang="en-US" altLang="zh-CN"/>
          </a:p>
        </p:txBody>
      </p:sp>
      <p:sp>
        <p:nvSpPr>
          <p:cNvPr id="138242" name="Rectangle 2"/>
          <p:cNvSpPr>
            <a:spLocks noGrp="1" noRot="1" noChangeAspect="1" noChangeArrowheads="1" noTextEdit="1"/>
          </p:cNvSpPr>
          <p:nvPr>
            <p:ph type="sldImg"/>
          </p:nvPr>
        </p:nvSpPr>
        <p:spPr>
          <a:xfrm>
            <a:off x="381000" y="685800"/>
            <a:ext cx="6096000" cy="3429000"/>
          </a:xfrm>
          <a:ln/>
        </p:spPr>
      </p:sp>
      <p:sp>
        <p:nvSpPr>
          <p:cNvPr id="13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85EFF-2E04-4BDD-A4E1-EA587D2CB706}" type="slidenum">
              <a:rPr lang="en-US" altLang="zh-CN"/>
              <a:pPr/>
              <a:t>45</a:t>
            </a:fld>
            <a:endParaRPr lang="en-US" altLang="zh-CN"/>
          </a:p>
        </p:txBody>
      </p:sp>
      <p:sp>
        <p:nvSpPr>
          <p:cNvPr id="139266" name="Rectangle 2"/>
          <p:cNvSpPr>
            <a:spLocks noGrp="1" noRot="1" noChangeAspect="1" noChangeArrowheads="1" noTextEdit="1"/>
          </p:cNvSpPr>
          <p:nvPr>
            <p:ph type="sldImg"/>
          </p:nvPr>
        </p:nvSpPr>
        <p:spPr>
          <a:xfrm>
            <a:off x="381000" y="685800"/>
            <a:ext cx="6096000" cy="3429000"/>
          </a:xfrm>
          <a:ln/>
        </p:spPr>
      </p:sp>
      <p:sp>
        <p:nvSpPr>
          <p:cNvPr id="139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CAEE6-CDD6-4B2F-9960-AA64FD4E1243}" type="slidenum">
              <a:rPr lang="en-US" altLang="zh-CN"/>
              <a:pPr/>
              <a:t>10</a:t>
            </a:fld>
            <a:endParaRPr lang="en-US" altLang="zh-CN"/>
          </a:p>
        </p:txBody>
      </p:sp>
      <p:sp>
        <p:nvSpPr>
          <p:cNvPr id="15362" name="Rectangle 2"/>
          <p:cNvSpPr>
            <a:spLocks noGrp="1" noRot="1" noChangeAspect="1" noChangeArrowheads="1" noTextEdit="1"/>
          </p:cNvSpPr>
          <p:nvPr>
            <p:ph type="sldImg"/>
          </p:nvPr>
        </p:nvSpPr>
        <p:spPr>
          <a:xfrm>
            <a:off x="381000" y="685800"/>
            <a:ext cx="6096000" cy="3429000"/>
          </a:xfrm>
          <a:ln/>
        </p:spPr>
      </p:sp>
      <p:sp>
        <p:nvSpPr>
          <p:cNvPr id="15363" name="Rectangle 3"/>
          <p:cNvSpPr>
            <a:spLocks noGrp="1" noChangeArrowheads="1"/>
          </p:cNvSpPr>
          <p:nvPr>
            <p:ph type="body" idx="1"/>
          </p:nvPr>
        </p:nvSpPr>
        <p:spPr/>
        <p:txBody>
          <a:bodyPr/>
          <a:lstStyle/>
          <a:p>
            <a:r>
              <a:rPr lang="zh-CN" altLang="en-US" b="1"/>
              <a:t>摘自</a:t>
            </a:r>
            <a:r>
              <a:rPr lang="en-US" altLang="zh-CN" b="1"/>
              <a:t>Physics engine</a:t>
            </a:r>
          </a:p>
          <a:p>
            <a:r>
              <a:rPr lang="en-US" altLang="zh-CN" b="1"/>
              <a:t>From Wikipedia, the free encyclopedia</a:t>
            </a:r>
          </a:p>
          <a:p>
            <a:endParaRPr lang="en-US" altLang="zh-CN" b="1"/>
          </a:p>
          <a:p>
            <a:endParaRPr lang="en-US" altLang="zh-CN" b="1"/>
          </a:p>
          <a:p>
            <a:r>
              <a:rPr lang="en-US" altLang="zh-CN" b="1"/>
              <a:t>There are generally two classes of physics engines, </a:t>
            </a:r>
            <a:r>
              <a:rPr lang="en-US" altLang="zh-CN" b="1">
                <a:hlinkClick r:id="rId3" tooltip="Real-time computing"/>
              </a:rPr>
              <a:t>real-time</a:t>
            </a:r>
            <a:r>
              <a:rPr lang="en-US" altLang="zh-CN" b="1"/>
              <a:t> and high precision. High precision physics engines (or </a:t>
            </a:r>
            <a:r>
              <a:rPr lang="en-US" altLang="zh-CN" b="1">
                <a:hlinkClick r:id="rId4" tooltip="Dynamical simulation"/>
              </a:rPr>
              <a:t>dynamic simulations</a:t>
            </a:r>
            <a:r>
              <a:rPr lang="en-US" altLang="zh-CN" b="1"/>
              <a:t>) require more processing power to calculate very precise physics and are usually used by scientists and computer animated movies. In video games, or other forms of interactive computing, the physics engine will have to simplify its calculations and lower their accuracy so that they can be performed in time for the game to respond at an appropriate rate for gameplay. This is referred to as real-time physics. </a:t>
            </a:r>
            <a:r>
              <a:rPr lang="en-US" altLang="zh-CN" b="1">
                <a:hlinkClick r:id="rId5" tooltip="Computer game"/>
              </a:rPr>
              <a:t>Computer games</a:t>
            </a:r>
            <a:r>
              <a:rPr lang="en-US" altLang="zh-CN" b="1"/>
              <a:t> use physics engines to ensure realism. Recently, there has been increased interest in the reality of the physics engines in games. This may be the result of advancing processor speeds, allowing the game developer to use realistic physics to add a new level of gameplay while still creating a stunning graphical environment, along with increasing expectations of consumers.</a:t>
            </a:r>
            <a:r>
              <a:rPr lang="en-US" altLang="zh-CN"/>
              <a:t> </a:t>
            </a:r>
            <a:endParaRPr lang="en-US" altLang="zh-CN" b="1"/>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53467-1DE1-44D9-9A0B-FDFAC9EE66A3}" type="slidenum">
              <a:rPr lang="en-US" altLang="zh-CN"/>
              <a:pPr/>
              <a:t>46</a:t>
            </a:fld>
            <a:endParaRPr lang="en-US" altLang="zh-CN"/>
          </a:p>
        </p:txBody>
      </p:sp>
      <p:sp>
        <p:nvSpPr>
          <p:cNvPr id="65538" name="Rectangle 2"/>
          <p:cNvSpPr>
            <a:spLocks noGrp="1" noRot="1" noChangeAspect="1" noChangeArrowheads="1" noTextEdit="1"/>
          </p:cNvSpPr>
          <p:nvPr>
            <p:ph type="sldImg"/>
          </p:nvPr>
        </p:nvSpPr>
        <p:spPr>
          <a:xfrm>
            <a:off x="381000" y="685800"/>
            <a:ext cx="6096000" cy="3429000"/>
          </a:xfrm>
          <a:ln/>
        </p:spPr>
      </p:sp>
      <p:sp>
        <p:nvSpPr>
          <p:cNvPr id="65539" name="Rectangle 3"/>
          <p:cNvSpPr>
            <a:spLocks noGrp="1" noChangeArrowheads="1"/>
          </p:cNvSpPr>
          <p:nvPr>
            <p:ph type="body" idx="1"/>
          </p:nvPr>
        </p:nvSpPr>
        <p:spPr/>
        <p:txBody>
          <a:bodyPr/>
          <a:lstStyle/>
          <a:p>
            <a:r>
              <a:rPr lang="en-US" altLang="zh-CN"/>
              <a:t>Tokamak features a unique iterative method for solving constraints. This is claimed to allow developers to make trade-offs between accuracy and speed and provides more predictable processor and memory usage. Tokamak's constraint solver does not involve solving large matrices, there by avoiding memory bandwidth limitations on some game consoles.</a:t>
            </a:r>
          </a:p>
          <a:p>
            <a:r>
              <a:rPr lang="en-US" altLang="zh-CN"/>
              <a:t>The SDK supports a variety of joint types and joint limits and a realistic friction model. Tokamak is optimized for stacking large numbers of objects - a frequently requested feature by game developers. Tokamak provides collision detection for primitives (box, sphere, capsule), combinations of primitives, and arbitrary static triangle meshes. Lightweight 'rigid particles' provide particle effects in games at minimal cost.</a:t>
            </a:r>
          </a:p>
          <a:p>
            <a:r>
              <a:rPr lang="en-US" altLang="zh-CN"/>
              <a:t>Tokamak also supports "Breakage Constructing models" which will break when a collision occurs. Fragments of the original model will automatically be spawned by Tokamak's built-in breakage functionality.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E8843-1159-4E70-AE2F-A5B9273492E2}" type="slidenum">
              <a:rPr lang="en-US" altLang="zh-CN"/>
              <a:pPr/>
              <a:t>47</a:t>
            </a:fld>
            <a:endParaRPr lang="en-US" altLang="zh-CN"/>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6B2BB-0EDF-407B-9AE6-62A050906596}" type="slidenum">
              <a:rPr lang="en-US" altLang="zh-CN"/>
              <a:pPr/>
              <a:t>48</a:t>
            </a:fld>
            <a:endParaRPr lang="en-US" altLang="zh-CN"/>
          </a:p>
        </p:txBody>
      </p:sp>
      <p:sp>
        <p:nvSpPr>
          <p:cNvPr id="69634" name="Rectangle 2"/>
          <p:cNvSpPr>
            <a:spLocks noGrp="1" noRot="1" noChangeAspect="1" noChangeArrowheads="1" noTextEdit="1"/>
          </p:cNvSpPr>
          <p:nvPr>
            <p:ph type="sldImg"/>
          </p:nvPr>
        </p:nvSpPr>
        <p:spPr>
          <a:xfrm>
            <a:off x="381000" y="685800"/>
            <a:ext cx="6096000" cy="3429000"/>
          </a:xfrm>
          <a:ln/>
        </p:spPr>
      </p:sp>
      <p:sp>
        <p:nvSpPr>
          <p:cNvPr id="69635" name="Rectangle 3"/>
          <p:cNvSpPr>
            <a:spLocks noGrp="1" noChangeArrowheads="1"/>
          </p:cNvSpPr>
          <p:nvPr>
            <p:ph type="body" idx="1"/>
          </p:nvPr>
        </p:nvSpPr>
        <p:spPr/>
        <p:txBody>
          <a:bodyPr/>
          <a:lstStyle/>
          <a:p>
            <a:r>
              <a:rPr lang="en-US" altLang="zh-CN"/>
              <a:t>Newton Game Dynamics gets used in a lot of non-commercial, commercial and academic projects. It is a popular choice in the </a:t>
            </a:r>
            <a:r>
              <a:rPr lang="en-US" altLang="zh-CN">
                <a:hlinkClick r:id="rId3" tooltip="Irrlicht Engine"/>
              </a:rPr>
              <a:t>Irrlicht</a:t>
            </a:r>
            <a:r>
              <a:rPr lang="en-US" altLang="zh-CN"/>
              <a:t> and </a:t>
            </a:r>
            <a:r>
              <a:rPr lang="en-US" altLang="zh-CN">
                <a:hlinkClick r:id="rId4" tooltip="OGRE 3D"/>
              </a:rPr>
              <a:t>OGRE</a:t>
            </a:r>
            <a:r>
              <a:rPr lang="en-US" altLang="zh-CN"/>
              <a:t> communities.</a:t>
            </a:r>
          </a:p>
          <a:p>
            <a:r>
              <a:rPr lang="en-US" altLang="zh-CN"/>
              <a:t>The Newton Game Dynamics SDK License allows developers to freely incorporate the engine into personal projects or commercial products so long as credit is given and the engine is distributed solely as part of a compiled software program that is itself not a physics engine. Newton Game Dynamics is actively developed by </a:t>
            </a:r>
            <a:r>
              <a:rPr lang="en-US" altLang="zh-CN">
                <a:hlinkClick r:id="rId5" tooltip="http://www.mobygames.com/developer/sheet/view/by_year/developerId,7571/"/>
              </a:rPr>
              <a:t>Julio Jerez</a:t>
            </a:r>
            <a:r>
              <a:rPr lang="en-US" altLang="zh-CN"/>
              <a:t> who frequents the </a:t>
            </a:r>
            <a:r>
              <a:rPr lang="en-US" altLang="zh-CN">
                <a:hlinkClick r:id="rId6" tooltip="http://www.newtondynamics.com/forum"/>
              </a:rPr>
              <a:t>forums</a:t>
            </a:r>
            <a:r>
              <a:rPr lang="en-US" altLang="zh-CN"/>
              <a:t> on the official website. Currently a new version which will take advantage of </a:t>
            </a:r>
            <a:r>
              <a:rPr lang="en-US" altLang="zh-CN">
                <a:hlinkClick r:id="rId7" tooltip="Multi-core"/>
              </a:rPr>
              <a:t>multi-core cpus</a:t>
            </a:r>
            <a:r>
              <a:rPr lang="en-US" altLang="zh-CN"/>
              <a:t> and </a:t>
            </a:r>
            <a:r>
              <a:rPr lang="en-US" altLang="zh-CN">
                <a:hlinkClick r:id="rId8" tooltip="Gpu"/>
              </a:rPr>
              <a:t>gpus</a:t>
            </a:r>
            <a:r>
              <a:rPr lang="en-US" altLang="zh-CN"/>
              <a:t> is in the works.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9D1D9-A38F-4533-B9BE-8A19B85D11F1}" type="slidenum">
              <a:rPr lang="en-US" altLang="zh-CN"/>
              <a:pPr/>
              <a:t>49</a:t>
            </a:fld>
            <a:endParaRPr lang="en-US" altLang="zh-CN"/>
          </a:p>
        </p:txBody>
      </p:sp>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56FB3-9260-4A5C-9AB7-3FECEB8EC409}" type="slidenum">
              <a:rPr lang="en-US" altLang="zh-CN"/>
              <a:pPr/>
              <a:t>50</a:t>
            </a:fld>
            <a:endParaRPr lang="en-US" altLang="zh-CN"/>
          </a:p>
        </p:txBody>
      </p:sp>
      <p:sp>
        <p:nvSpPr>
          <p:cNvPr id="142338" name="Rectangle 2"/>
          <p:cNvSpPr>
            <a:spLocks noGrp="1" noRot="1" noChangeAspect="1" noChangeArrowheads="1" noTextEdit="1"/>
          </p:cNvSpPr>
          <p:nvPr>
            <p:ph type="sldImg"/>
          </p:nvPr>
        </p:nvSpPr>
        <p:spPr>
          <a:xfrm>
            <a:off x="381000" y="685800"/>
            <a:ext cx="6096000" cy="3429000"/>
          </a:xfrm>
          <a:ln/>
        </p:spPr>
      </p:sp>
      <p:sp>
        <p:nvSpPr>
          <p:cNvPr id="14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BD6C5-21D4-4B20-ABD0-A9D097F5F282}" type="slidenum">
              <a:rPr lang="en-US" altLang="zh-CN"/>
              <a:pPr/>
              <a:t>51</a:t>
            </a:fld>
            <a:endParaRPr lang="en-US" altLang="zh-CN"/>
          </a:p>
        </p:txBody>
      </p:sp>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pPr>
              <a:lnSpc>
                <a:spcPct val="80000"/>
              </a:lnSpc>
            </a:pPr>
            <a:r>
              <a:rPr lang="en-US" altLang="zh-CN" sz="900"/>
              <a:t>SPE </a:t>
            </a:r>
            <a:r>
              <a:rPr lang="zh-CN" altLang="en-US" sz="900"/>
              <a:t>具有以下特性</a:t>
            </a:r>
            <a:r>
              <a:rPr lang="en-US" altLang="zh-CN" sz="900"/>
              <a:t>:</a:t>
            </a:r>
            <a:br>
              <a:rPr lang="en-US" altLang="zh-CN" sz="900"/>
            </a:br>
            <a:r>
              <a:rPr lang="en-US" altLang="zh-CN" sz="900"/>
              <a:t/>
            </a:r>
            <a:br>
              <a:rPr lang="en-US" altLang="zh-CN" sz="900"/>
            </a:br>
            <a:endParaRPr lang="en-US" altLang="zh-CN" sz="900"/>
          </a:p>
          <a:p>
            <a:pPr>
              <a:lnSpc>
                <a:spcPct val="80000"/>
              </a:lnSpc>
            </a:pPr>
            <a:r>
              <a:rPr lang="zh-CN" altLang="en-US" sz="900"/>
              <a:t>使用独创的快速而稳定的“</a:t>
            </a:r>
            <a:r>
              <a:rPr lang="en-US" altLang="zh-CN" sz="900"/>
              <a:t>Edge-Polygon”</a:t>
            </a:r>
            <a:r>
              <a:rPr lang="zh-CN" altLang="en-US" sz="900"/>
              <a:t>碰撞检测算法，使载入模型数据异常简单。</a:t>
            </a:r>
            <a:r>
              <a:rPr lang="en-US" altLang="zh-CN" sz="900"/>
              <a:t>SPE</a:t>
            </a:r>
            <a:r>
              <a:rPr lang="zh-CN" altLang="en-US" sz="900"/>
              <a:t>的碰撞检测系统从一开始就是针对三角形网格（</a:t>
            </a:r>
            <a:r>
              <a:rPr lang="en-US" altLang="zh-CN" sz="900"/>
              <a:t>Tri-Mesh</a:t>
            </a:r>
            <a:r>
              <a:rPr lang="zh-CN" altLang="en-US" sz="900"/>
              <a:t>）而设计，所以用户可以方便地使用</a:t>
            </a:r>
            <a:r>
              <a:rPr lang="en-US" altLang="zh-CN" sz="900"/>
              <a:t>mesh</a:t>
            </a:r>
            <a:r>
              <a:rPr lang="zh-CN" altLang="en-US" sz="900"/>
              <a:t>文件创建任意形状的刚体，</a:t>
            </a:r>
            <a:r>
              <a:rPr lang="en-US" altLang="zh-CN" sz="900"/>
              <a:t>SPE</a:t>
            </a:r>
            <a:r>
              <a:rPr lang="zh-CN" altLang="en-US" sz="900"/>
              <a:t>内部将自动处理所有工作。同时，</a:t>
            </a:r>
            <a:r>
              <a:rPr lang="en-US" altLang="zh-CN" sz="900"/>
              <a:t>SPE</a:t>
            </a:r>
            <a:r>
              <a:rPr lang="zh-CN" altLang="en-US" sz="900"/>
              <a:t>支持球和胶囊两种基本几何形状，方便用户创建粒子特效和</a:t>
            </a:r>
            <a:r>
              <a:rPr lang="en-US" altLang="zh-CN" sz="900"/>
              <a:t>ragdoll</a:t>
            </a:r>
            <a:r>
              <a:rPr lang="zh-CN" altLang="en-US" sz="900"/>
              <a:t>系统。此外，</a:t>
            </a:r>
            <a:r>
              <a:rPr lang="en-US" altLang="zh-CN" sz="900"/>
              <a:t>SPE</a:t>
            </a:r>
            <a:r>
              <a:rPr lang="zh-CN" altLang="en-US" sz="900"/>
              <a:t>支持一定条件下的连续碰撞检测，可以正确地处理大多数情况下的高速运动物体。 </a:t>
            </a:r>
            <a:br>
              <a:rPr lang="zh-CN" altLang="en-US" sz="900"/>
            </a:br>
            <a:r>
              <a:rPr lang="zh-CN" altLang="en-US" sz="900"/>
              <a:t/>
            </a:r>
            <a:br>
              <a:rPr lang="zh-CN" altLang="en-US" sz="900"/>
            </a:br>
            <a:endParaRPr lang="zh-CN" altLang="en-US" sz="900"/>
          </a:p>
          <a:p>
            <a:pPr>
              <a:lnSpc>
                <a:spcPct val="80000"/>
              </a:lnSpc>
            </a:pPr>
            <a:r>
              <a:rPr lang="zh-CN" altLang="en-US" sz="900"/>
              <a:t>碰撞信息分析。</a:t>
            </a:r>
            <a:r>
              <a:rPr lang="en-US" altLang="zh-CN" sz="900"/>
              <a:t>SPE</a:t>
            </a:r>
            <a:r>
              <a:rPr lang="zh-CN" altLang="en-US" sz="900"/>
              <a:t>对碰撞检测系统产生的数据进行智能化分析，为碰撞反应计算提供更可靠更正确的原始数据，极大地提高了系统的稳定性。 </a:t>
            </a:r>
            <a:br>
              <a:rPr lang="zh-CN" altLang="en-US" sz="900"/>
            </a:br>
            <a:r>
              <a:rPr lang="zh-CN" altLang="en-US" sz="900"/>
              <a:t/>
            </a:r>
            <a:br>
              <a:rPr lang="zh-CN" altLang="en-US" sz="900"/>
            </a:br>
            <a:endParaRPr lang="zh-CN" altLang="en-US" sz="900"/>
          </a:p>
          <a:p>
            <a:pPr>
              <a:lnSpc>
                <a:spcPct val="80000"/>
              </a:lnSpc>
            </a:pPr>
            <a:r>
              <a:rPr lang="zh-CN" altLang="en-US" sz="900"/>
              <a:t>稳定的碰撞与接触解决系统。从</a:t>
            </a:r>
            <a:r>
              <a:rPr lang="en-US" altLang="zh-CN" sz="900"/>
              <a:t>1.5</a:t>
            </a:r>
            <a:r>
              <a:rPr lang="zh-CN" altLang="en-US" sz="900"/>
              <a:t>版开始，</a:t>
            </a:r>
            <a:r>
              <a:rPr lang="en-US" altLang="zh-CN" sz="900"/>
              <a:t>SPE</a:t>
            </a:r>
            <a:r>
              <a:rPr lang="zh-CN" altLang="en-US" sz="900"/>
              <a:t>采用全新的解决算法，更正确地计算摩擦与反弹，而且更稳定。 </a:t>
            </a:r>
            <a:br>
              <a:rPr lang="zh-CN" altLang="en-US" sz="900"/>
            </a:br>
            <a:r>
              <a:rPr lang="zh-CN" altLang="en-US" sz="900"/>
              <a:t/>
            </a:r>
            <a:br>
              <a:rPr lang="zh-CN" altLang="en-US" sz="900"/>
            </a:br>
            <a:endParaRPr lang="zh-CN" altLang="en-US" sz="900"/>
          </a:p>
          <a:p>
            <a:pPr>
              <a:lnSpc>
                <a:spcPct val="80000"/>
              </a:lnSpc>
            </a:pPr>
            <a:r>
              <a:rPr lang="en-US" altLang="zh-CN" sz="900"/>
              <a:t>SPE</a:t>
            </a:r>
            <a:r>
              <a:rPr lang="zh-CN" altLang="en-US" sz="900"/>
              <a:t>提供一种稳定的基本</a:t>
            </a:r>
            <a:r>
              <a:rPr lang="en-US" altLang="zh-CN" sz="900"/>
              <a:t>Joint</a:t>
            </a:r>
            <a:r>
              <a:rPr lang="zh-CN" altLang="en-US" sz="900"/>
              <a:t>功能，支持最大距离、弹性系数以及破坏力等参数的配置，用户可以使用它方便地创建各种其他类型的</a:t>
            </a:r>
            <a:r>
              <a:rPr lang="en-US" altLang="zh-CN" sz="900"/>
              <a:t>Joint</a:t>
            </a:r>
            <a:r>
              <a:rPr lang="zh-CN" altLang="en-US" sz="900"/>
              <a:t>。 </a:t>
            </a:r>
            <a:br>
              <a:rPr lang="zh-CN" altLang="en-US" sz="900"/>
            </a:br>
            <a:r>
              <a:rPr lang="zh-CN" altLang="en-US" sz="900"/>
              <a:t/>
            </a:r>
            <a:br>
              <a:rPr lang="zh-CN" altLang="en-US" sz="900"/>
            </a:br>
            <a:endParaRPr lang="zh-CN" altLang="en-US" sz="900"/>
          </a:p>
          <a:p>
            <a:pPr>
              <a:lnSpc>
                <a:spcPct val="80000"/>
              </a:lnSpc>
            </a:pPr>
            <a:r>
              <a:rPr lang="zh-CN" altLang="en-US" sz="900"/>
              <a:t>实时刚体破碎。</a:t>
            </a:r>
            <a:r>
              <a:rPr lang="en-US" altLang="zh-CN" sz="900"/>
              <a:t>(Beta)</a:t>
            </a:r>
            <a:r>
              <a:rPr lang="zh-CN" altLang="en-US" sz="900"/>
              <a:t>。</a:t>
            </a:r>
            <a:r>
              <a:rPr lang="en-US" altLang="zh-CN" sz="900"/>
              <a:t>SPE</a:t>
            </a:r>
            <a:r>
              <a:rPr lang="zh-CN" altLang="en-US" sz="900"/>
              <a:t>提供“形状操作”的功能，任何模型均可被一组平面或另一个模型切成小块，</a:t>
            </a:r>
            <a:r>
              <a:rPr lang="en-US" altLang="zh-CN" sz="900"/>
              <a:t>SPE</a:t>
            </a:r>
            <a:r>
              <a:rPr lang="zh-CN" altLang="en-US" sz="900"/>
              <a:t>生成的模型中包括用于区分原始表面与切面的属性信息，方便用户更合理地渲染出新的形状。目前，可破坏刚体的</a:t>
            </a:r>
            <a:r>
              <a:rPr lang="en-US" altLang="zh-CN" sz="900"/>
              <a:t>API</a:t>
            </a:r>
            <a:r>
              <a:rPr lang="zh-CN" altLang="en-US" sz="900"/>
              <a:t>已经开放，成为全球第一款支持实时刚体破碎的物理引擎。 </a:t>
            </a:r>
          </a:p>
          <a:p>
            <a:pPr>
              <a:lnSpc>
                <a:spcPct val="80000"/>
              </a:lnSpc>
            </a:pPr>
            <a:endParaRPr lang="zh-CN" altLang="en-US" sz="900"/>
          </a:p>
          <a:p>
            <a:pPr>
              <a:lnSpc>
                <a:spcPct val="80000"/>
              </a:lnSpc>
            </a:pPr>
            <a:r>
              <a:rPr lang="zh-CN" altLang="en-US" sz="900"/>
              <a:t>简单易用而人性化的接口，极大地降低了</a:t>
            </a:r>
            <a:r>
              <a:rPr lang="en-US" altLang="zh-CN" sz="900"/>
              <a:t>SPE</a:t>
            </a:r>
            <a:r>
              <a:rPr lang="zh-CN" altLang="en-US" sz="900"/>
              <a:t>与其他软件系统结合的难度，使用户在瞬间即可建立一个具有真实物理属性的世界。 </a:t>
            </a:r>
            <a:br>
              <a:rPr lang="zh-CN" altLang="en-US" sz="900"/>
            </a:br>
            <a:r>
              <a:rPr lang="zh-CN" altLang="en-US" sz="900"/>
              <a:t/>
            </a:r>
            <a:br>
              <a:rPr lang="zh-CN" altLang="en-US" sz="900"/>
            </a:br>
            <a:endParaRPr lang="zh-CN" altLang="en-US" sz="900"/>
          </a:p>
          <a:p>
            <a:pPr>
              <a:lnSpc>
                <a:spcPct val="80000"/>
              </a:lnSpc>
            </a:pPr>
            <a:r>
              <a:rPr lang="zh-CN" altLang="en-US" sz="900"/>
              <a:t>更多的功能正在不断开发中</a:t>
            </a:r>
            <a:r>
              <a:rPr lang="en-US" altLang="zh-CN" sz="90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26F91-35DD-41DA-808E-549DF8601B3A}" type="slidenum">
              <a:rPr lang="en-US" altLang="zh-CN"/>
              <a:pPr/>
              <a:t>52</a:t>
            </a:fld>
            <a:endParaRPr lang="en-US" altLang="zh-CN"/>
          </a:p>
        </p:txBody>
      </p:sp>
      <p:sp>
        <p:nvSpPr>
          <p:cNvPr id="143362" name="Rectangle 2"/>
          <p:cNvSpPr>
            <a:spLocks noGrp="1" noRot="1" noChangeAspect="1" noChangeArrowheads="1" noTextEdit="1"/>
          </p:cNvSpPr>
          <p:nvPr>
            <p:ph type="sldImg"/>
          </p:nvPr>
        </p:nvSpPr>
        <p:spPr>
          <a:xfrm>
            <a:off x="381000" y="685800"/>
            <a:ext cx="6096000" cy="3429000"/>
          </a:xfrm>
          <a:ln/>
        </p:spPr>
      </p:sp>
      <p:sp>
        <p:nvSpPr>
          <p:cNvPr id="14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777DD-0B5A-4946-AE05-0B46669F44F6}" type="slidenum">
              <a:rPr lang="en-US" altLang="zh-CN"/>
              <a:pPr/>
              <a:t>53</a:t>
            </a:fld>
            <a:endParaRPr lang="en-US" altLang="zh-CN"/>
          </a:p>
        </p:txBody>
      </p:sp>
      <p:sp>
        <p:nvSpPr>
          <p:cNvPr id="75778" name="Rectangle 2"/>
          <p:cNvSpPr>
            <a:spLocks noGrp="1" noRot="1" noChangeAspect="1" noChangeArrowheads="1" noTextEdit="1"/>
          </p:cNvSpPr>
          <p:nvPr>
            <p:ph type="sldImg"/>
          </p:nvPr>
        </p:nvSpPr>
        <p:spPr>
          <a:xfrm>
            <a:off x="381000" y="685800"/>
            <a:ext cx="6096000" cy="3429000"/>
          </a:xfrm>
          <a:ln/>
        </p:spPr>
      </p:sp>
      <p:sp>
        <p:nvSpPr>
          <p:cNvPr id="75779" name="Rectangle 3"/>
          <p:cNvSpPr>
            <a:spLocks noGrp="1" noChangeArrowheads="1"/>
          </p:cNvSpPr>
          <p:nvPr>
            <p:ph type="body" idx="1"/>
          </p:nvPr>
        </p:nvSpPr>
        <p:spPr/>
        <p:txBody>
          <a:bodyPr/>
          <a:lstStyle/>
          <a:p>
            <a:r>
              <a:rPr lang="en-US" altLang="zh-CN"/>
              <a:t>The </a:t>
            </a:r>
            <a:r>
              <a:rPr lang="en-US" altLang="zh-CN" b="1"/>
              <a:t>True Axis Physics SDK</a:t>
            </a:r>
            <a:r>
              <a:rPr lang="en-US" altLang="zh-CN"/>
              <a:t> is a fast and solid real world physics simulation system designed for demanding games and virtual interactive environments. </a:t>
            </a:r>
            <a:br>
              <a:rPr lang="en-US" altLang="zh-CN"/>
            </a:br>
            <a:r>
              <a:rPr lang="en-US" altLang="zh-CN"/>
              <a:t/>
            </a:r>
            <a:br>
              <a:rPr lang="en-US" altLang="zh-CN"/>
            </a:br>
            <a:r>
              <a:rPr lang="en-US" altLang="zh-CN"/>
              <a:t>The SDK is designed from a games developer's perspective. It aims to avoid common issues present in most physics and collision implementations. It aims to give developers the control they need over the way objects behave. </a:t>
            </a:r>
            <a:br>
              <a:rPr lang="en-US" altLang="zh-CN"/>
            </a:br>
            <a:r>
              <a:rPr lang="en-US" altLang="zh-CN"/>
              <a:t/>
            </a:r>
            <a:br>
              <a:rPr lang="en-US" altLang="zh-CN"/>
            </a:br>
            <a:r>
              <a:rPr lang="en-US" altLang="zh-CN"/>
              <a:t>Development of the SDK has drawn on commercial experience in building physics intensive games since 1999. </a:t>
            </a:r>
            <a:br>
              <a:rPr lang="en-US" altLang="zh-CN"/>
            </a:br>
            <a:r>
              <a:rPr lang="en-US" altLang="zh-CN"/>
              <a:t/>
            </a:r>
            <a:br>
              <a:rPr lang="en-US" altLang="zh-CN"/>
            </a:br>
            <a:r>
              <a:rPr lang="en-US" altLang="zh-CN"/>
              <a:t>The SDK features </a:t>
            </a:r>
            <a:r>
              <a:rPr lang="en-US" altLang="zh-CN" b="1"/>
              <a:t>swept collision detection</a:t>
            </a:r>
            <a:r>
              <a:rPr lang="en-US" altLang="zh-CN"/>
              <a:t>, allowing it to handle rapidly changing environments far more effectively than other, non-swept based, physics systems.  It is ideal for games that rely on fast action. It will seamlessly handle collisions between many high velocity entities, such as speedy vehicles or missiles, with out letting them become intersected. Find more about features </a:t>
            </a:r>
            <a:r>
              <a:rPr lang="en-US" altLang="zh-CN">
                <a:hlinkClick r:id="rId3"/>
              </a:rPr>
              <a:t>here</a:t>
            </a:r>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A780F-3ABD-4F3B-AEFE-1E7E0268D7A0}" type="slidenum">
              <a:rPr lang="en-US" altLang="zh-CN"/>
              <a:pPr/>
              <a:t>54</a:t>
            </a:fld>
            <a:endParaRPr lang="en-US" altLang="zh-CN"/>
          </a:p>
        </p:txBody>
      </p:sp>
      <p:sp>
        <p:nvSpPr>
          <p:cNvPr id="144386" name="Rectangle 2"/>
          <p:cNvSpPr>
            <a:spLocks noGrp="1" noRot="1" noChangeAspect="1" noChangeArrowheads="1" noTextEdit="1"/>
          </p:cNvSpPr>
          <p:nvPr>
            <p:ph type="sldImg"/>
          </p:nvPr>
        </p:nvSpPr>
        <p:spPr>
          <a:xfrm>
            <a:off x="381000" y="685800"/>
            <a:ext cx="6096000" cy="3429000"/>
          </a:xfrm>
          <a:ln/>
        </p:spPr>
      </p:sp>
      <p:sp>
        <p:nvSpPr>
          <p:cNvPr id="144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EEE01-46E1-45AE-9299-3306872CE3FA}" type="slidenum">
              <a:rPr lang="en-US" altLang="zh-CN"/>
              <a:pPr/>
              <a:t>55</a:t>
            </a:fld>
            <a:endParaRPr lang="en-US" altLang="zh-CN"/>
          </a:p>
        </p:txBody>
      </p:sp>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p:txBody>
          <a:bodyPr/>
          <a:lstStyle/>
          <a:p>
            <a:r>
              <a:rPr lang="en-US" altLang="zh-CN" sz="1000"/>
              <a:t>better known as simply </a:t>
            </a:r>
            <a:r>
              <a:rPr lang="en-US" altLang="zh-CN" sz="1000" b="1"/>
              <a:t>Havok</a:t>
            </a:r>
            <a:r>
              <a:rPr lang="en-US" altLang="zh-CN" sz="1000"/>
              <a:t>, is a </a:t>
            </a:r>
            <a:r>
              <a:rPr lang="en-US" altLang="zh-CN" sz="1000">
                <a:hlinkClick r:id="rId3" tooltip="Middleware"/>
              </a:rPr>
              <a:t>middleware</a:t>
            </a:r>
            <a:r>
              <a:rPr lang="en-US" altLang="zh-CN" sz="1000"/>
              <a:t> </a:t>
            </a:r>
            <a:r>
              <a:rPr lang="en-US" altLang="zh-CN" sz="1000">
                <a:hlinkClick r:id="rId4" tooltip="Physics engine"/>
              </a:rPr>
              <a:t>physics engine</a:t>
            </a:r>
            <a:r>
              <a:rPr lang="en-US" altLang="zh-CN" sz="1000"/>
              <a:t> developed by Irish company </a:t>
            </a:r>
            <a:r>
              <a:rPr lang="en-US" altLang="zh-CN" sz="1000">
                <a:hlinkClick r:id="rId5" tooltip="Havok (company)"/>
              </a:rPr>
              <a:t>Havok</a:t>
            </a:r>
            <a:r>
              <a:rPr lang="en-US" altLang="zh-CN" sz="1000"/>
              <a:t>. It is designed for </a:t>
            </a:r>
            <a:r>
              <a:rPr lang="en-US" altLang="zh-CN" sz="1000">
                <a:hlinkClick r:id="rId6" tooltip="Computer game"/>
              </a:rPr>
              <a:t>computer</a:t>
            </a:r>
            <a:r>
              <a:rPr lang="en-US" altLang="zh-CN" sz="1000"/>
              <a:t> and </a:t>
            </a:r>
            <a:r>
              <a:rPr lang="en-US" altLang="zh-CN" sz="1000">
                <a:hlinkClick r:id="rId7" tooltip="Video game"/>
              </a:rPr>
              <a:t>video games</a:t>
            </a:r>
            <a:r>
              <a:rPr lang="en-US" altLang="zh-CN" sz="1000"/>
              <a:t> by allowing interaction between objects or other characters in real-time. By using </a:t>
            </a:r>
            <a:r>
              <a:rPr lang="en-US" altLang="zh-CN" sz="1000">
                <a:hlinkClick r:id="rId8" tooltip="Dynamical simulation"/>
              </a:rPr>
              <a:t>dynamical simulation</a:t>
            </a:r>
            <a:r>
              <a:rPr lang="en-US" altLang="zh-CN" sz="1000"/>
              <a:t>, Havok allows for more lifelike worlds and animation, such as </a:t>
            </a:r>
            <a:r>
              <a:rPr lang="en-US" altLang="zh-CN" sz="1000">
                <a:hlinkClick r:id="rId9" tooltip="Ragdoll physics"/>
              </a:rPr>
              <a:t>ragdoll physics</a:t>
            </a:r>
            <a:r>
              <a:rPr lang="en-US" altLang="zh-CN" sz="1000"/>
              <a:t>. The company has also released a Havok </a:t>
            </a:r>
            <a:r>
              <a:rPr lang="en-US" altLang="zh-CN" sz="1000">
                <a:hlinkClick r:id="rId10" tooltip="Animation"/>
              </a:rPr>
              <a:t>Animation</a:t>
            </a:r>
            <a:r>
              <a:rPr lang="en-US" altLang="zh-CN" sz="1000"/>
              <a:t> and Havok FX, which uses </a:t>
            </a:r>
            <a:r>
              <a:rPr lang="en-US" altLang="zh-CN" sz="1000">
                <a:hlinkClick r:id="rId11" tooltip="Shader Model 3.0"/>
              </a:rPr>
              <a:t>Shader Model 3.0</a:t>
            </a:r>
            <a:r>
              <a:rPr lang="en-US" altLang="zh-CN" sz="1000"/>
              <a:t> on consumer </a:t>
            </a:r>
            <a:r>
              <a:rPr lang="en-US" altLang="zh-CN" sz="1000">
                <a:hlinkClick r:id="rId12" tooltip="GPU"/>
              </a:rPr>
              <a:t>GPUs</a:t>
            </a:r>
            <a:r>
              <a:rPr lang="en-US" altLang="zh-CN" sz="1000"/>
              <a:t> for </a:t>
            </a:r>
            <a:r>
              <a:rPr lang="en-US" altLang="zh-CN" sz="1000" i="1"/>
              <a:t>effects physics</a:t>
            </a:r>
            <a:r>
              <a:rPr lang="en-US" altLang="zh-CN" sz="1000"/>
              <a:t> such as smoke. </a:t>
            </a:r>
          </a:p>
          <a:p>
            <a:endParaRPr lang="en-US" altLang="zh-CN" sz="1000"/>
          </a:p>
          <a:p>
            <a:r>
              <a:rPr lang="en-US" altLang="zh-CN" sz="1000" b="1"/>
              <a:t>Platform availability</a:t>
            </a:r>
          </a:p>
          <a:p>
            <a:r>
              <a:rPr lang="en-US" altLang="zh-CN" sz="1000"/>
              <a:t>Version 1.0 of the Havok </a:t>
            </a:r>
            <a:r>
              <a:rPr lang="en-US" altLang="zh-CN" sz="1000">
                <a:hlinkClick r:id="rId13" tooltip="SDK"/>
              </a:rPr>
              <a:t>SDK</a:t>
            </a:r>
            <a:r>
              <a:rPr lang="en-US" altLang="zh-CN" sz="1000"/>
              <a:t> was unveiled at the </a:t>
            </a:r>
            <a:r>
              <a:rPr lang="en-US" altLang="zh-CN" sz="1000">
                <a:hlinkClick r:id="rId14" tooltip="Game Developers Conference"/>
              </a:rPr>
              <a:t>Game Developers Conference</a:t>
            </a:r>
            <a:r>
              <a:rPr lang="en-US" altLang="zh-CN" sz="1000"/>
              <a:t> (GDC) in 2000. It has since evolved into a number of products, mainly Havok Physics version 4.5 released in March 2007. The source code for the engine is distributed after licensing, and is currently known to work on the </a:t>
            </a:r>
            <a:r>
              <a:rPr lang="en-US" altLang="zh-CN" sz="1000">
                <a:hlinkClick r:id="rId15" tooltip="Microsoft"/>
              </a:rPr>
              <a:t>Microsoft</a:t>
            </a:r>
            <a:r>
              <a:rPr lang="en-US" altLang="zh-CN" sz="1000"/>
              <a:t>'s </a:t>
            </a:r>
            <a:r>
              <a:rPr lang="en-US" altLang="zh-CN" sz="1000">
                <a:hlinkClick r:id="rId16" tooltip="Windows"/>
              </a:rPr>
              <a:t>Windows</a:t>
            </a:r>
            <a:r>
              <a:rPr lang="en-US" altLang="zh-CN" sz="1000"/>
              <a:t>, </a:t>
            </a:r>
            <a:r>
              <a:rPr lang="en-US" altLang="zh-CN" sz="1000">
                <a:hlinkClick r:id="rId17" tooltip="Xbox"/>
              </a:rPr>
              <a:t>Xbox</a:t>
            </a:r>
            <a:r>
              <a:rPr lang="en-US" altLang="zh-CN" sz="1000"/>
              <a:t> and </a:t>
            </a:r>
            <a:r>
              <a:rPr lang="en-US" altLang="zh-CN" sz="1000">
                <a:hlinkClick r:id="rId18" tooltip="Xbox 360"/>
              </a:rPr>
              <a:t>Xbox 360</a:t>
            </a:r>
            <a:r>
              <a:rPr lang="en-US" altLang="zh-CN" sz="1000"/>
              <a:t>, </a:t>
            </a:r>
            <a:r>
              <a:rPr lang="en-US" altLang="zh-CN" sz="1000">
                <a:hlinkClick r:id="rId19" tooltip="Nintendo"/>
              </a:rPr>
              <a:t>Nintendo</a:t>
            </a:r>
            <a:r>
              <a:rPr lang="en-US" altLang="zh-CN" sz="1000"/>
              <a:t>'s </a:t>
            </a:r>
            <a:r>
              <a:rPr lang="en-US" altLang="zh-CN" sz="1000">
                <a:hlinkClick r:id="rId20" tooltip="GameCube"/>
              </a:rPr>
              <a:t>GameCube</a:t>
            </a:r>
            <a:r>
              <a:rPr lang="en-US" altLang="zh-CN" sz="1000"/>
              <a:t> and </a:t>
            </a:r>
            <a:r>
              <a:rPr lang="en-US" altLang="zh-CN" sz="1000">
                <a:hlinkClick r:id="rId21" tooltip="Wii"/>
              </a:rPr>
              <a:t>Wii</a:t>
            </a:r>
            <a:r>
              <a:rPr lang="en-US" altLang="zh-CN" sz="1000"/>
              <a:t>, </a:t>
            </a:r>
            <a:r>
              <a:rPr lang="en-US" altLang="zh-CN" sz="1000">
                <a:hlinkClick r:id="rId22" tooltip="Sony"/>
              </a:rPr>
              <a:t>Sony</a:t>
            </a:r>
            <a:r>
              <a:rPr lang="en-US" altLang="zh-CN" sz="1000"/>
              <a:t>'s </a:t>
            </a:r>
            <a:r>
              <a:rPr lang="en-US" altLang="zh-CN" sz="1000">
                <a:hlinkClick r:id="rId23" tooltip="PlayStation 2"/>
              </a:rPr>
              <a:t>PlayStation 2</a:t>
            </a:r>
            <a:r>
              <a:rPr lang="en-US" altLang="zh-CN" sz="1000"/>
              <a:t>, </a:t>
            </a:r>
            <a:r>
              <a:rPr lang="en-US" altLang="zh-CN" sz="1000">
                <a:hlinkClick r:id="rId24" tooltip="PlayStation 3"/>
              </a:rPr>
              <a:t>PlayStation 3</a:t>
            </a:r>
            <a:r>
              <a:rPr lang="en-US" altLang="zh-CN" sz="1000"/>
              <a:t> and </a:t>
            </a:r>
            <a:r>
              <a:rPr lang="en-US" altLang="zh-CN" sz="1000">
                <a:hlinkClick r:id="rId25" tooltip="PlayStation Portable"/>
              </a:rPr>
              <a:t>PlayStation Portable</a:t>
            </a:r>
            <a:r>
              <a:rPr lang="en-US" altLang="zh-CN" sz="1000"/>
              <a:t>, </a:t>
            </a:r>
            <a:r>
              <a:rPr lang="en-US" altLang="zh-CN" sz="1000">
                <a:hlinkClick r:id="rId26" tooltip="Apple Inc."/>
              </a:rPr>
              <a:t>Apple</a:t>
            </a:r>
            <a:r>
              <a:rPr lang="en-US" altLang="zh-CN" sz="1000"/>
              <a:t>'s </a:t>
            </a:r>
            <a:r>
              <a:rPr lang="en-US" altLang="zh-CN" sz="1000">
                <a:hlinkClick r:id="rId27" tooltip="Mac OS X"/>
              </a:rPr>
              <a:t>Mac OS X</a:t>
            </a:r>
            <a:r>
              <a:rPr lang="en-US" altLang="zh-CN" sz="1000"/>
              <a:t>, and on </a:t>
            </a:r>
            <a:r>
              <a:rPr lang="en-US" altLang="zh-CN" sz="1000">
                <a:hlinkClick r:id="rId28" tooltip="Linux"/>
              </a:rPr>
              <a:t>Linux</a:t>
            </a:r>
            <a:r>
              <a:rPr lang="en-US" altLang="zh-CN" sz="1000"/>
              <a:t>. The engine itself is written in </a:t>
            </a:r>
            <a:r>
              <a:rPr lang="en-US" altLang="zh-CN" sz="1000">
                <a:hlinkClick r:id="rId29" tooltip="C (programming language)"/>
              </a:rPr>
              <a:t>C</a:t>
            </a:r>
            <a:r>
              <a:rPr lang="en-US" altLang="zh-CN" sz="1000"/>
              <a:t>/</a:t>
            </a:r>
            <a:r>
              <a:rPr lang="en-US" altLang="zh-CN" sz="1000">
                <a:hlinkClick r:id="rId30" tooltip="C++"/>
              </a:rPr>
              <a:t>C++</a:t>
            </a:r>
            <a:r>
              <a:rPr lang="en-US" altLang="zh-CN" sz="1000"/>
              <a:t>, and remains fairly portable to any system with a compatible C or C++ </a:t>
            </a:r>
            <a:r>
              <a:rPr lang="en-US" altLang="zh-CN" sz="1000">
                <a:hlinkClick r:id="rId31" tooltip="Compiler"/>
              </a:rPr>
              <a:t>compiler</a:t>
            </a:r>
            <a:r>
              <a:rPr lang="en-US" altLang="zh-CN" sz="1000"/>
              <a:t>.</a:t>
            </a:r>
            <a:endParaRPr lang="en-US" altLang="zh-CN" sz="1000" b="1"/>
          </a:p>
          <a:p>
            <a:r>
              <a:rPr lang="en-US" altLang="zh-CN" sz="1000" b="1"/>
              <a:t>[</a:t>
            </a:r>
            <a:r>
              <a:rPr lang="en-US" altLang="zh-CN" sz="1000" b="1">
                <a:hlinkClick r:id="rId32" tooltip="Edit section: Use"/>
              </a:rPr>
              <a:t>edit</a:t>
            </a:r>
            <a:r>
              <a:rPr lang="en-US" altLang="zh-CN" sz="1000" b="1"/>
              <a:t>] Use</a:t>
            </a:r>
          </a:p>
          <a:p>
            <a:r>
              <a:rPr lang="en-US" altLang="zh-CN" sz="1000"/>
              <a:t>Since the SDK's launch in 2000, it has been used in over 150 video and computer games. Those games have primarily been in the </a:t>
            </a:r>
            <a:r>
              <a:rPr lang="en-US" altLang="zh-CN" sz="1000">
                <a:hlinkClick r:id="rId33" tooltip="First-person shooter"/>
              </a:rPr>
              <a:t>first-person shooter</a:t>
            </a:r>
            <a:r>
              <a:rPr lang="en-US" altLang="zh-CN" sz="1000"/>
              <a:t> genre, however it has seen some use in other genres, such as in the </a:t>
            </a:r>
            <a:r>
              <a:rPr lang="en-US" altLang="zh-CN" sz="1000">
                <a:hlinkClick r:id="rId34" tooltip="THQ"/>
              </a:rPr>
              <a:t>THQ</a:t>
            </a:r>
            <a:r>
              <a:rPr lang="en-US" altLang="zh-CN" sz="1000"/>
              <a:t> </a:t>
            </a:r>
            <a:r>
              <a:rPr lang="en-US" altLang="zh-CN" sz="1000">
                <a:hlinkClick r:id="rId35" tooltip="Real-time strategy"/>
              </a:rPr>
              <a:t>real-time strategy</a:t>
            </a:r>
            <a:r>
              <a:rPr lang="en-US" altLang="zh-CN" sz="1000"/>
              <a:t> game, </a:t>
            </a:r>
            <a:r>
              <a:rPr lang="en-US" altLang="zh-CN" sz="1000" i="1">
                <a:hlinkClick r:id="rId36" tooltip="Company of Heroes"/>
              </a:rPr>
              <a:t>Company of Heroes</a:t>
            </a:r>
            <a:r>
              <a:rPr lang="en-US" altLang="zh-CN" sz="1000">
                <a:hlinkClick r:id="rId37"/>
              </a:rPr>
              <a:t>[1]</a:t>
            </a:r>
            <a:r>
              <a:rPr lang="en-US" altLang="zh-CN" sz="1000"/>
              <a:t>, and in </a:t>
            </a:r>
            <a:r>
              <a:rPr lang="en-US" altLang="zh-CN" sz="1000">
                <a:hlinkClick r:id="rId38" tooltip="Blizzard Entertainment"/>
              </a:rPr>
              <a:t>Blizzard Entertainment</a:t>
            </a:r>
            <a:r>
              <a:rPr lang="en-US" altLang="zh-CN" sz="1000"/>
              <a:t>'s newly announced </a:t>
            </a:r>
            <a:r>
              <a:rPr lang="en-US" altLang="zh-CN" sz="1000" i="1">
                <a:hlinkClick r:id="rId39" tooltip="StarCraft II"/>
              </a:rPr>
              <a:t>StarCraft II</a:t>
            </a:r>
            <a:r>
              <a:rPr lang="en-US" altLang="zh-CN" sz="1000"/>
              <a:t>.</a:t>
            </a:r>
            <a:r>
              <a:rPr lang="en-US" altLang="zh-CN" sz="1000">
                <a:hlinkClick r:id="rId40"/>
              </a:rPr>
              <a:t>[2]</a:t>
            </a:r>
            <a:r>
              <a:rPr lang="en-US" altLang="zh-CN" sz="1000"/>
              <a:t> Havok can also be found in </a:t>
            </a:r>
            <a:r>
              <a:rPr lang="en-US" altLang="zh-CN" sz="1000">
                <a:hlinkClick r:id="rId41" tooltip="Autodesk Media and Entertainment"/>
              </a:rPr>
              <a:t>Autodesk Media &amp; Entertainment</a:t>
            </a:r>
            <a:r>
              <a:rPr lang="en-US" altLang="zh-CN" sz="1000"/>
              <a:t>'s </a:t>
            </a:r>
            <a:r>
              <a:rPr lang="en-US" altLang="zh-CN" sz="1000">
                <a:hlinkClick r:id="rId42" tooltip="3ds max"/>
              </a:rPr>
              <a:t>3ds max</a:t>
            </a:r>
            <a:r>
              <a:rPr lang="en-US" altLang="zh-CN" sz="1000"/>
              <a:t> as a bundled plug-in called </a:t>
            </a:r>
            <a:r>
              <a:rPr lang="en-US" altLang="zh-CN" sz="1000">
                <a:hlinkClick r:id="rId43" tooltip="Reactor (Havok)"/>
              </a:rPr>
              <a:t>reactor</a:t>
            </a:r>
            <a:r>
              <a:rPr lang="en-US" altLang="zh-CN" sz="1000"/>
              <a:t>. A plugin for Autodesk Media &amp; Entertainment's </a:t>
            </a:r>
            <a:r>
              <a:rPr lang="en-US" altLang="zh-CN" sz="1000">
                <a:hlinkClick r:id="rId44" tooltip="Maya (software)"/>
              </a:rPr>
              <a:t>Maya</a:t>
            </a:r>
            <a:r>
              <a:rPr lang="en-US" altLang="zh-CN" sz="1000"/>
              <a:t> animation software is also available.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5C732-08AA-43CD-9AEE-030D778E04CE}" type="slidenum">
              <a:rPr lang="en-US" altLang="zh-CN"/>
              <a:pPr/>
              <a:t>11</a:t>
            </a:fld>
            <a:endParaRPr lang="en-US" altLang="zh-CN"/>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5D9432-AE2C-4203-897D-5682B736DF96}" type="slidenum">
              <a:rPr lang="en-US" altLang="zh-CN"/>
              <a:pPr/>
              <a:t>56</a:t>
            </a:fld>
            <a:endParaRPr lang="en-US" altLang="zh-CN"/>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p:txBody>
          <a:bodyPr/>
          <a:lstStyle/>
          <a:p>
            <a:r>
              <a:rPr lang="en-US" altLang="zh-CN"/>
              <a:t>Havok's main competitor in the physics acceleration market is </a:t>
            </a:r>
            <a:r>
              <a:rPr lang="en-US" altLang="zh-CN">
                <a:hlinkClick r:id="rId3" tooltip="AGEIA"/>
              </a:rPr>
              <a:t>AGEIA</a:t>
            </a:r>
            <a:r>
              <a:rPr lang="en-US" altLang="zh-CN"/>
              <a:t>, the developers of the </a:t>
            </a:r>
            <a:r>
              <a:rPr lang="en-US" altLang="zh-CN">
                <a:hlinkClick r:id="rId4" tooltip="PhysX"/>
              </a:rPr>
              <a:t>PhysX</a:t>
            </a:r>
            <a:r>
              <a:rPr lang="en-US" altLang="zh-CN"/>
              <a:t> SDK and its companion product, the "physics processing unit" (PPU). The PPU is intended to relieve the central processing unit (CPU) of physics simulation tasks, similar to what the graphics processing unit (GPU) does for 3D-graphics and video calculations. Havok does not have a comparable hardware companion product for its SDK, though the company does sell a specialized kit called Havok FX that makes use of the GPUs in </a:t>
            </a:r>
            <a:r>
              <a:rPr lang="en-US" altLang="zh-CN">
                <a:hlinkClick r:id="rId5" tooltip="ATI"/>
              </a:rPr>
              <a:t>ATI</a:t>
            </a:r>
            <a:r>
              <a:rPr lang="en-US" altLang="zh-CN"/>
              <a:t> and </a:t>
            </a:r>
            <a:r>
              <a:rPr lang="en-US" altLang="zh-CN">
                <a:hlinkClick r:id="rId6" tooltip="NVIDIA"/>
              </a:rPr>
              <a:t>NVIDIA</a:t>
            </a:r>
            <a:r>
              <a:rPr lang="en-US" altLang="zh-CN"/>
              <a:t> videocards for physics simulations.</a:t>
            </a:r>
            <a:r>
              <a:rPr lang="en-US" altLang="zh-CN">
                <a:hlinkClick r:id="rId7"/>
              </a:rPr>
              <a:t>[3]</a:t>
            </a:r>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67DF8-5153-4D33-9CB8-BE87DA9EFD1E}" type="slidenum">
              <a:rPr lang="en-US" altLang="zh-CN"/>
              <a:pPr/>
              <a:t>57</a:t>
            </a:fld>
            <a:endParaRPr lang="en-US" altLang="zh-CN"/>
          </a:p>
        </p:txBody>
      </p:sp>
      <p:sp>
        <p:nvSpPr>
          <p:cNvPr id="181250" name="Rectangle 2"/>
          <p:cNvSpPr>
            <a:spLocks noGrp="1" noRot="1" noChangeAspect="1" noChangeArrowheads="1" noTextEdit="1"/>
          </p:cNvSpPr>
          <p:nvPr>
            <p:ph type="sldImg"/>
          </p:nvPr>
        </p:nvSpPr>
        <p:spPr>
          <a:xfrm>
            <a:off x="381000" y="685800"/>
            <a:ext cx="6096000" cy="342900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4E0C46-7155-4FE0-BF4C-E1423092DB7B}" type="slidenum">
              <a:rPr lang="en-US" altLang="zh-CN"/>
              <a:pPr/>
              <a:t>58</a:t>
            </a:fld>
            <a:endParaRPr lang="en-US" altLang="zh-CN"/>
          </a:p>
        </p:txBody>
      </p:sp>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p:txBody>
          <a:bodyPr/>
          <a:lstStyle/>
          <a:p>
            <a:r>
              <a:rPr lang="en-US" altLang="zh-CN" b="1"/>
              <a:t>nV Physics SDK</a:t>
            </a:r>
            <a:r>
              <a:rPr lang="en-US" altLang="zh-CN"/>
              <a:t> is a new </a:t>
            </a:r>
            <a:r>
              <a:rPr lang="en-US" altLang="zh-CN">
                <a:hlinkClick r:id="rId3" tooltip="Realtime"/>
              </a:rPr>
              <a:t>realtime</a:t>
            </a:r>
            <a:r>
              <a:rPr lang="en-US" altLang="zh-CN"/>
              <a:t> </a:t>
            </a:r>
            <a:r>
              <a:rPr lang="en-US" altLang="zh-CN">
                <a:hlinkClick r:id="rId4" tooltip="Physics engine"/>
              </a:rPr>
              <a:t>physics engine</a:t>
            </a:r>
            <a:r>
              <a:rPr lang="en-US" altLang="zh-CN"/>
              <a:t> </a:t>
            </a:r>
            <a:r>
              <a:rPr lang="en-US" altLang="zh-CN">
                <a:hlinkClick r:id="rId5" tooltip="Middleware"/>
              </a:rPr>
              <a:t>middleware</a:t>
            </a:r>
            <a:r>
              <a:rPr lang="en-US" altLang="zh-CN"/>
              <a:t> that is still under development. The development effort started at the start of 2004.</a:t>
            </a:r>
          </a:p>
          <a:p>
            <a:r>
              <a:rPr lang="en-US" altLang="zh-CN"/>
              <a:t>The SDK is promised to be free for non-commercial use.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B8F11-5004-4932-9D32-12A1CC595A75}" type="slidenum">
              <a:rPr lang="en-US" altLang="zh-CN"/>
              <a:pPr/>
              <a:t>59</a:t>
            </a:fld>
            <a:endParaRPr lang="en-US" altLang="zh-CN"/>
          </a:p>
        </p:txBody>
      </p:sp>
      <p:sp>
        <p:nvSpPr>
          <p:cNvPr id="84994" name="Rectangle 2"/>
          <p:cNvSpPr>
            <a:spLocks noGrp="1" noRot="1" noChangeAspect="1" noChangeArrowheads="1" noTextEdit="1"/>
          </p:cNvSpPr>
          <p:nvPr>
            <p:ph type="sldImg"/>
          </p:nvPr>
        </p:nvSpPr>
        <p:spPr>
          <a:xfrm>
            <a:off x="381000" y="685800"/>
            <a:ext cx="6096000" cy="3429000"/>
          </a:xfrm>
          <a:ln/>
        </p:spPr>
      </p:sp>
      <p:sp>
        <p:nvSpPr>
          <p:cNvPr id="84995" name="Rectangle 3"/>
          <p:cNvSpPr>
            <a:spLocks noGrp="1" noChangeArrowheads="1"/>
          </p:cNvSpPr>
          <p:nvPr>
            <p:ph type="body" idx="1"/>
          </p:nvPr>
        </p:nvSpPr>
        <p:spPr/>
        <p:txBody>
          <a:bodyPr/>
          <a:lstStyle/>
          <a:p>
            <a:r>
              <a:rPr lang="en-US" altLang="zh-CN"/>
              <a:t>The Vortex Simulation Toolkit is a development platform for physically accurate modeling of ground vehicles, terrain, soil, machines, robots, and other real-world objects.</a:t>
            </a:r>
            <a:endParaRPr lang="en-US" altLang="zh-CN">
              <a:hlinkClick r:id="rId3"/>
            </a:endParaRPr>
          </a:p>
          <a:p>
            <a:r>
              <a:rPr lang="en-US" altLang="zh-CN">
                <a:hlinkClick r:id="rId3"/>
              </a:rPr>
              <a:t> </a:t>
            </a:r>
            <a:r>
              <a:rPr lang="en-US" altLang="zh-CN"/>
              <a:t> </a:t>
            </a:r>
          </a:p>
          <a:p>
            <a:r>
              <a:rPr lang="en-US" altLang="zh-CN"/>
              <a:t>Designed for real-time, interactive simulation, the Vortex Simulation Toolkit strikes a balance between fidelity and speed. It has been proven in applications including operator training, product design and analysis, and path planning for unmanned vehicles.</a:t>
            </a:r>
          </a:p>
          <a:p>
            <a:r>
              <a:rPr lang="en-US" altLang="zh-CN"/>
              <a:t>The Vortex Simulation Toolkit adds accurate physical motion and realistic interactions with all objects in a scene, creating an interactive environment with no artificial restrictions on behavior or interactions.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9E4F6-3A53-40E9-98DF-B679CBCD62B2}" type="slidenum">
              <a:rPr lang="en-US" altLang="zh-CN"/>
              <a:pPr/>
              <a:t>60</a:t>
            </a:fld>
            <a:endParaRPr lang="en-US" altLang="zh-CN"/>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A8C88-1441-4BFA-81E2-A1C218A3E996}" type="slidenum">
              <a:rPr lang="en-US" altLang="zh-CN"/>
              <a:pPr/>
              <a:t>61</a:t>
            </a:fld>
            <a:endParaRPr lang="en-US" altLang="zh-CN"/>
          </a:p>
        </p:txBody>
      </p:sp>
      <p:sp>
        <p:nvSpPr>
          <p:cNvPr id="150530" name="Rectangle 2"/>
          <p:cNvSpPr>
            <a:spLocks noGrp="1" noRot="1" noChangeAspect="1" noChangeArrowheads="1" noTextEdit="1"/>
          </p:cNvSpPr>
          <p:nvPr>
            <p:ph type="sldImg"/>
          </p:nvPr>
        </p:nvSpPr>
        <p:spPr>
          <a:xfrm>
            <a:off x="381000" y="685800"/>
            <a:ext cx="6096000" cy="3429000"/>
          </a:xfrm>
          <a:ln/>
        </p:spPr>
      </p:sp>
      <p:sp>
        <p:nvSpPr>
          <p:cNvPr id="15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DA939-6C33-4DD9-811C-CC4488472AC7}" type="slidenum">
              <a:rPr lang="en-US" altLang="zh-CN"/>
              <a:pPr/>
              <a:t>12</a:t>
            </a:fld>
            <a:endParaRPr lang="en-US" altLang="zh-CN"/>
          </a:p>
        </p:txBody>
      </p:sp>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p:txBody>
          <a:bodyPr/>
          <a:lstStyle/>
          <a:p>
            <a:pPr>
              <a:lnSpc>
                <a:spcPct val="80000"/>
              </a:lnSpc>
            </a:pPr>
            <a:r>
              <a:rPr lang="zh-CN" altLang="en-US" sz="1000"/>
              <a:t>物理仿真在游戏中的重要性还体现在硬件系统的发展上：</a:t>
            </a:r>
          </a:p>
          <a:p>
            <a:pPr>
              <a:lnSpc>
                <a:spcPct val="80000"/>
              </a:lnSpc>
            </a:pPr>
            <a:r>
              <a:rPr lang="en-US" altLang="zh-CN" sz="1000" b="1"/>
              <a:t>CPU</a:t>
            </a:r>
          </a:p>
          <a:p>
            <a:pPr>
              <a:lnSpc>
                <a:spcPct val="80000"/>
              </a:lnSpc>
            </a:pPr>
            <a:r>
              <a:rPr lang="en-US" altLang="zh-CN" sz="1000" b="1"/>
              <a:t>General Purpose processing on Graphics Processing Unit (GPGPU) </a:t>
            </a:r>
          </a:p>
          <a:p>
            <a:pPr>
              <a:lnSpc>
                <a:spcPct val="80000"/>
              </a:lnSpc>
            </a:pPr>
            <a:r>
              <a:rPr lang="en-US" altLang="zh-CN" sz="1000"/>
              <a:t>	</a:t>
            </a:r>
            <a:r>
              <a:rPr lang="en-US" altLang="zh-CN" sz="1000">
                <a:hlinkClick r:id="rId3" tooltip="ATI"/>
              </a:rPr>
              <a:t>ATI</a:t>
            </a:r>
            <a:r>
              <a:rPr lang="en-US" altLang="zh-CN" sz="1000"/>
              <a:t> and </a:t>
            </a:r>
            <a:r>
              <a:rPr lang="en-US" altLang="zh-CN" sz="1000">
                <a:hlinkClick r:id="rId4" tooltip="NVIDIA"/>
              </a:rPr>
              <a:t>NVIDIA</a:t>
            </a:r>
            <a:r>
              <a:rPr lang="en-US" altLang="zh-CN" sz="1000"/>
              <a:t> provide rigid body dynamics on their latest graphics cards, with ATI claims </a:t>
            </a:r>
            <a:r>
              <a:rPr lang="en-US" altLang="zh-CN" sz="1000">
                <a:hlinkClick r:id="rId5" tooltip="http://enthusiast.hardocp.com/article.html?art=MTA3OSwxLCxoZW50aHVzaWFzdA=="/>
              </a:rPr>
              <a:t>X1900 XT should deliver 9 X the performance of an Ageia PhysX card</a:t>
            </a:r>
            <a:r>
              <a:rPr lang="en-US" altLang="zh-CN" sz="1000"/>
              <a:t>- </a:t>
            </a:r>
          </a:p>
          <a:p>
            <a:pPr>
              <a:lnSpc>
                <a:spcPct val="80000"/>
              </a:lnSpc>
            </a:pPr>
            <a:r>
              <a:rPr lang="en-US" altLang="zh-CN" sz="1000">
                <a:hlinkClick r:id="rId4" tooltip="NVIDIA"/>
              </a:rPr>
              <a:t>NVIDIA</a:t>
            </a:r>
            <a:r>
              <a:rPr lang="en-US" altLang="zh-CN" sz="1000"/>
              <a:t>'s </a:t>
            </a:r>
            <a:r>
              <a:rPr lang="en-US" altLang="zh-CN" sz="1000">
                <a:hlinkClick r:id="rId6" tooltip="GeForce 8 Series"/>
              </a:rPr>
              <a:t>GeForce 8 Series</a:t>
            </a:r>
            <a:r>
              <a:rPr lang="en-US" altLang="zh-CN" sz="1000"/>
              <a:t> supports a new GPU-based Newtonian physics acceleration technology named </a:t>
            </a:r>
            <a:r>
              <a:rPr lang="en-US" altLang="zh-CN" sz="1000" i="1"/>
              <a:t>Quantum Effects Technology</a:t>
            </a:r>
            <a:r>
              <a:rPr lang="en-US" altLang="zh-CN" sz="1000"/>
              <a:t> - which will compete directly with the </a:t>
            </a:r>
            <a:r>
              <a:rPr lang="en-US" altLang="zh-CN" sz="1000">
                <a:hlinkClick r:id="rId7" tooltip="PhysX"/>
              </a:rPr>
              <a:t>PhysX</a:t>
            </a:r>
            <a:r>
              <a:rPr lang="en-US" altLang="zh-CN" sz="1000"/>
              <a:t> </a:t>
            </a:r>
            <a:r>
              <a:rPr lang="en-US" altLang="zh-CN" sz="1000">
                <a:hlinkClick r:id="rId8" tooltip="PPU"/>
              </a:rPr>
              <a:t>PPU</a:t>
            </a:r>
            <a:r>
              <a:rPr lang="en-US" altLang="zh-CN" sz="1000"/>
              <a:t> hardware. NVIDIA provides an SDK Toolkit for what they call </a:t>
            </a:r>
            <a:r>
              <a:rPr lang="en-US" altLang="zh-CN" sz="1000">
                <a:hlinkClick r:id="rId9" tooltip="CUDA"/>
              </a:rPr>
              <a:t>CUDA</a:t>
            </a:r>
            <a:r>
              <a:rPr lang="en-US" altLang="zh-CN" sz="1000"/>
              <a:t>™ (</a:t>
            </a:r>
            <a:r>
              <a:rPr lang="en-US" altLang="zh-CN" sz="1000">
                <a:hlinkClick r:id="rId10" tooltip="Compute Unified Device Architecture"/>
              </a:rPr>
              <a:t>Compute Unified Device Architecture</a:t>
            </a:r>
            <a:r>
              <a:rPr lang="en-US" altLang="zh-CN" sz="1000"/>
              <a:t>) technology that offers both a low and high-level API to the GPU. Few technical details are available about the physics side of it, and it is not yet clear whether this is part of Havok FX SDK, and/or AGEIA PhysX SDK, or a completely separate engine.</a:t>
            </a:r>
            <a:r>
              <a:rPr lang="en-US" altLang="zh-CN" sz="1000">
                <a:hlinkClick r:id="rId11"/>
              </a:rPr>
              <a:t>[3]</a:t>
            </a:r>
            <a:endParaRPr lang="en-US" altLang="zh-CN" sz="1000">
              <a:hlinkClick r:id="rId3" tooltip="ATI"/>
            </a:endParaRPr>
          </a:p>
          <a:p>
            <a:pPr>
              <a:lnSpc>
                <a:spcPct val="80000"/>
              </a:lnSpc>
            </a:pPr>
            <a:r>
              <a:rPr lang="en-US" altLang="zh-CN" sz="1000">
                <a:hlinkClick r:id="rId3" tooltip="ATI"/>
              </a:rPr>
              <a:t>ATI</a:t>
            </a:r>
            <a:r>
              <a:rPr lang="en-US" altLang="zh-CN" sz="1000"/>
              <a:t> &amp; </a:t>
            </a:r>
            <a:r>
              <a:rPr lang="en-US" altLang="zh-CN" sz="1000">
                <a:hlinkClick r:id="rId12" tooltip="AMD"/>
              </a:rPr>
              <a:t>AMD</a:t>
            </a:r>
            <a:r>
              <a:rPr lang="en-US" altLang="zh-CN" sz="1000"/>
              <a:t> offer a similar SDK for their ATI-based GPUs and that </a:t>
            </a:r>
            <a:r>
              <a:rPr lang="en-US" altLang="zh-CN" sz="1000">
                <a:hlinkClick r:id="rId13" tooltip="SDK"/>
              </a:rPr>
              <a:t>SDK</a:t>
            </a:r>
            <a:r>
              <a:rPr lang="en-US" altLang="zh-CN" sz="1000"/>
              <a:t> and technology is called </a:t>
            </a:r>
            <a:r>
              <a:rPr lang="en-US" altLang="zh-CN" sz="1000">
                <a:hlinkClick r:id="rId14" tooltip="CTM"/>
              </a:rPr>
              <a:t>CTM</a:t>
            </a:r>
            <a:r>
              <a:rPr lang="en-US" altLang="zh-CN" sz="1000"/>
              <a:t>™ (</a:t>
            </a:r>
            <a:r>
              <a:rPr lang="en-US" altLang="zh-CN" sz="1000">
                <a:hlinkClick r:id="rId15" tooltip="Close to Metal"/>
              </a:rPr>
              <a:t>Close to Metal</a:t>
            </a:r>
            <a:r>
              <a:rPr lang="en-US" altLang="zh-CN" sz="1000"/>
              <a:t>™) which provides a hardware interface thin (thin hardware interface). </a:t>
            </a:r>
            <a:r>
              <a:rPr lang="en-US" altLang="zh-CN" sz="1000">
                <a:hlinkClick r:id="rId12" tooltip="AMD"/>
              </a:rPr>
              <a:t>AMD</a:t>
            </a:r>
            <a:r>
              <a:rPr lang="en-US" altLang="zh-CN" sz="1000"/>
              <a:t> has also announced the </a:t>
            </a:r>
            <a:r>
              <a:rPr lang="en-US" altLang="zh-CN" sz="1000">
                <a:hlinkClick r:id="rId12" tooltip="AMD"/>
              </a:rPr>
              <a:t>AMD Stream Processor</a:t>
            </a:r>
            <a:r>
              <a:rPr lang="en-US" altLang="zh-CN" sz="1000"/>
              <a:t> product line (combining a </a:t>
            </a:r>
            <a:r>
              <a:rPr lang="en-US" altLang="zh-CN" sz="1000">
                <a:hlinkClick r:id="rId16" tooltip="CPU"/>
              </a:rPr>
              <a:t>CPU</a:t>
            </a:r>
            <a:r>
              <a:rPr lang="en-US" altLang="zh-CN" sz="1000"/>
              <a:t> and a </a:t>
            </a:r>
            <a:r>
              <a:rPr lang="en-US" altLang="zh-CN" sz="1000">
                <a:hlinkClick r:id="rId17" tooltip="GPU"/>
              </a:rPr>
              <a:t>GPU</a:t>
            </a:r>
            <a:r>
              <a:rPr lang="en-US" altLang="zh-CN" sz="1000"/>
              <a:t> technology on one chip).</a:t>
            </a:r>
          </a:p>
          <a:p>
            <a:pPr>
              <a:lnSpc>
                <a:spcPct val="80000"/>
              </a:lnSpc>
            </a:pPr>
            <a:r>
              <a:rPr lang="en-US" altLang="zh-CN" sz="1000" b="1"/>
              <a:t>Physics Processing Unit (PPU) </a:t>
            </a:r>
          </a:p>
          <a:p>
            <a:pPr>
              <a:lnSpc>
                <a:spcPct val="80000"/>
              </a:lnSpc>
            </a:pPr>
            <a:r>
              <a:rPr lang="en-US" altLang="zh-CN" sz="1000" b="1"/>
              <a:t>February 2006 saw the release of the first dedicated </a:t>
            </a:r>
            <a:r>
              <a:rPr lang="en-US" altLang="zh-CN" sz="1000" b="1">
                <a:hlinkClick r:id="rId18" tooltip="Physics processing unit"/>
              </a:rPr>
              <a:t>Physics Processing Unit (PPU)</a:t>
            </a:r>
            <a:r>
              <a:rPr lang="en-US" altLang="zh-CN" sz="1000" b="1"/>
              <a:t> from </a:t>
            </a:r>
            <a:r>
              <a:rPr lang="en-US" altLang="zh-CN" sz="1000" b="1">
                <a:hlinkClick r:id="rId19" tooltip="Ageia"/>
              </a:rPr>
              <a:t>Ageia</a:t>
            </a:r>
            <a:r>
              <a:rPr lang="en-US" altLang="zh-CN" sz="1000" b="1"/>
              <a:t>, called </a:t>
            </a:r>
            <a:r>
              <a:rPr lang="en-US" altLang="zh-CN" sz="1000" b="1">
                <a:hlinkClick r:id="rId7" tooltip="PhysX"/>
              </a:rPr>
              <a:t>PhysX</a:t>
            </a:r>
            <a:r>
              <a:rPr lang="en-US" altLang="zh-CN" sz="1000" b="1"/>
              <a:t>, which functions in a similar manner to the </a:t>
            </a:r>
            <a:r>
              <a:rPr lang="en-US" altLang="zh-CN" sz="1000" b="1">
                <a:hlinkClick r:id="rId17" tooltip="GPU"/>
              </a:rPr>
              <a:t>Graphic Processing Unit (GPU)</a:t>
            </a:r>
            <a:r>
              <a:rPr lang="en-US" altLang="zh-CN" sz="1000" b="1"/>
              <a:t> in a graphics card - off-loading the majority of the physics processing weight off the </a:t>
            </a:r>
            <a:r>
              <a:rPr lang="en-US" altLang="zh-CN" sz="1000" b="1">
                <a:hlinkClick r:id="rId16" tooltip="CPU"/>
              </a:rPr>
              <a:t>CPU</a:t>
            </a:r>
            <a:r>
              <a:rPr lang="en-US" altLang="zh-CN" sz="1000" b="1"/>
              <a:t> and into a dedicated processor. The unit was most effective in accelerating </a:t>
            </a:r>
            <a:r>
              <a:rPr lang="en-US" altLang="zh-CN" sz="1000" b="1">
                <a:hlinkClick r:id="rId20" tooltip="Particle systems"/>
              </a:rPr>
              <a:t>particle systems</a:t>
            </a:r>
            <a:r>
              <a:rPr lang="en-US" altLang="zh-CN" sz="1000" b="1"/>
              <a:t>. Only a small performance improvement was measured for rigid body physics.</a:t>
            </a:r>
            <a:r>
              <a:rPr lang="en-US" altLang="zh-CN" sz="1000" b="1">
                <a:hlinkClick r:id="rId21" tooltip="http://www.anandtech.com/video/showdoc.aspx?i=2751&amp;p=4"/>
              </a:rPr>
              <a:t>[1]</a:t>
            </a:r>
            <a:r>
              <a:rPr lang="en-US" altLang="zh-CN" sz="1000" b="1"/>
              <a:t> The Ageia PPU is documented in depth in their US patent application #20050075849.</a:t>
            </a:r>
            <a:r>
              <a:rPr lang="en-US" altLang="zh-CN" sz="1000" b="1">
                <a:hlinkClick r:id="rId22" tooltip="http://appft1.uspto.gov/netacgi/nph-Parser?Sect1=PTO2&amp;Sect2=HITOFF&amp;p=1&amp;u=%2Fnetahtml%2FPTO%2Fsearch-bool.html&amp;r=3&amp;f=G&amp;l=50&amp;co1=AND&amp;d=PG01&amp;s1=maher&amp;s2=bordes&amp;OS=maher+AND+bordes&amp;RS=maher+AND+bordes"/>
              </a:rPr>
              <a:t>[2]</a:t>
            </a:r>
            <a:endParaRPr lang="en-US" altLang="zh-CN" sz="1000" b="1"/>
          </a:p>
          <a:p>
            <a:pPr>
              <a:lnSpc>
                <a:spcPct val="80000"/>
              </a:lnSpc>
            </a:pPr>
            <a:r>
              <a:rPr lang="en-US" altLang="zh-CN" sz="1000" b="1"/>
              <a:t>An early academic PPU research project</a:t>
            </a:r>
            <a:r>
              <a:rPr lang="en-US" altLang="zh-CN" sz="1000" b="1">
                <a:hlinkClick r:id="rId23"/>
              </a:rPr>
              <a:t>[1]</a:t>
            </a:r>
            <a:r>
              <a:rPr lang="en-US" altLang="zh-CN" sz="1000" b="1">
                <a:hlinkClick r:id="rId24"/>
              </a:rPr>
              <a:t>[2]</a:t>
            </a:r>
            <a:r>
              <a:rPr lang="en-US" altLang="zh-CN" sz="1000" b="1"/>
              <a:t> named SPARTA (simulation of physics on a real-time architecture) was carried out at Penn State</a:t>
            </a:r>
            <a:r>
              <a:rPr lang="en-US" altLang="zh-CN" sz="1000" b="1">
                <a:hlinkClick r:id="rId25" tooltip="http://www.cse.psu.edu/~mdl/sparta/"/>
              </a:rPr>
              <a:t>[3]</a:t>
            </a:r>
            <a:r>
              <a:rPr lang="en-US" altLang="zh-CN" sz="1000" b="1"/>
              <a:t> and University of Georgia. This was a simple </a:t>
            </a:r>
            <a:r>
              <a:rPr lang="en-US" altLang="zh-CN" sz="1000" b="1">
                <a:hlinkClick r:id="rId26" tooltip="FPGA"/>
              </a:rPr>
              <a:t>FPGA</a:t>
            </a:r>
            <a:r>
              <a:rPr lang="en-US" altLang="zh-CN" sz="1000" b="1"/>
              <a:t> based PPU that was limited to two dimensions. This project was extended into a considerably more advanced </a:t>
            </a:r>
            <a:r>
              <a:rPr lang="en-US" altLang="zh-CN" sz="1000" b="1">
                <a:hlinkClick r:id="rId27" tooltip="Application-specific integrated circuit"/>
              </a:rPr>
              <a:t>ASIC</a:t>
            </a:r>
            <a:r>
              <a:rPr lang="en-US" altLang="zh-CN" sz="1000" b="1"/>
              <a:t>-based system named HELLAS.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09F27-01FF-4A91-A95C-FF4B9E1BAF5F}" type="slidenum">
              <a:rPr lang="en-US" altLang="zh-CN"/>
              <a:pPr/>
              <a:t>13</a:t>
            </a:fld>
            <a:endParaRPr lang="en-US" altLang="zh-CN"/>
          </a:p>
        </p:txBody>
      </p:sp>
      <p:sp>
        <p:nvSpPr>
          <p:cNvPr id="29698" name="Rectangle 2"/>
          <p:cNvSpPr>
            <a:spLocks noGrp="1" noRot="1" noChangeAspect="1" noChangeArrowheads="1" noTextEdit="1"/>
          </p:cNvSpPr>
          <p:nvPr>
            <p:ph type="sldImg"/>
          </p:nvPr>
        </p:nvSpPr>
        <p:spPr>
          <a:xfrm>
            <a:off x="381000" y="685800"/>
            <a:ext cx="6096000" cy="3429000"/>
          </a:xfrm>
          <a:ln/>
        </p:spPr>
      </p:sp>
      <p:sp>
        <p:nvSpPr>
          <p:cNvPr id="29699" name="Rectangle 3"/>
          <p:cNvSpPr>
            <a:spLocks noGrp="1" noChangeArrowheads="1"/>
          </p:cNvSpPr>
          <p:nvPr>
            <p:ph type="body" idx="1"/>
          </p:nvPr>
        </p:nvSpPr>
        <p:spPr/>
        <p:txBody>
          <a:bodyPr/>
          <a:lstStyle/>
          <a:p>
            <a:pPr>
              <a:lnSpc>
                <a:spcPct val="80000"/>
              </a:lnSpc>
            </a:pPr>
            <a:r>
              <a:rPr lang="zh-CN" altLang="en-US" sz="1000"/>
              <a:t>物理仿真在游戏中的重要性还体现在硬件系统的发展上：</a:t>
            </a:r>
          </a:p>
          <a:p>
            <a:pPr>
              <a:lnSpc>
                <a:spcPct val="80000"/>
              </a:lnSpc>
            </a:pPr>
            <a:r>
              <a:rPr lang="en-US" altLang="zh-CN" sz="1000" b="1"/>
              <a:t>CPU</a:t>
            </a:r>
          </a:p>
          <a:p>
            <a:pPr>
              <a:lnSpc>
                <a:spcPct val="80000"/>
              </a:lnSpc>
            </a:pPr>
            <a:r>
              <a:rPr lang="en-US" altLang="zh-CN" sz="1000" b="1"/>
              <a:t>General Purpose processing on Graphics Processing Unit (GPGPU) </a:t>
            </a:r>
          </a:p>
          <a:p>
            <a:pPr>
              <a:lnSpc>
                <a:spcPct val="80000"/>
              </a:lnSpc>
            </a:pPr>
            <a:r>
              <a:rPr lang="en-US" altLang="zh-CN" sz="1000"/>
              <a:t>	</a:t>
            </a:r>
            <a:r>
              <a:rPr lang="en-US" altLang="zh-CN" sz="1000">
                <a:hlinkClick r:id="rId3" tooltip="ATI"/>
              </a:rPr>
              <a:t>ATI</a:t>
            </a:r>
            <a:r>
              <a:rPr lang="en-US" altLang="zh-CN" sz="1000"/>
              <a:t> and </a:t>
            </a:r>
            <a:r>
              <a:rPr lang="en-US" altLang="zh-CN" sz="1000">
                <a:hlinkClick r:id="rId4" tooltip="NVIDIA"/>
              </a:rPr>
              <a:t>NVIDIA</a:t>
            </a:r>
            <a:r>
              <a:rPr lang="en-US" altLang="zh-CN" sz="1000"/>
              <a:t> provide rigid body dynamics on their latest graphics cards, with ATI claims </a:t>
            </a:r>
            <a:r>
              <a:rPr lang="en-US" altLang="zh-CN" sz="1000">
                <a:hlinkClick r:id="rId5" tooltip="http://enthusiast.hardocp.com/article.html?art=MTA3OSwxLCxoZW50aHVzaWFzdA=="/>
              </a:rPr>
              <a:t>X1900 XT should deliver 9 X the performance of an Ageia PhysX card</a:t>
            </a:r>
            <a:r>
              <a:rPr lang="en-US" altLang="zh-CN" sz="1000"/>
              <a:t>- </a:t>
            </a:r>
          </a:p>
          <a:p>
            <a:pPr>
              <a:lnSpc>
                <a:spcPct val="80000"/>
              </a:lnSpc>
            </a:pPr>
            <a:r>
              <a:rPr lang="en-US" altLang="zh-CN" sz="1000">
                <a:hlinkClick r:id="rId4" tooltip="NVIDIA"/>
              </a:rPr>
              <a:t>NVIDIA</a:t>
            </a:r>
            <a:r>
              <a:rPr lang="en-US" altLang="zh-CN" sz="1000"/>
              <a:t>'s </a:t>
            </a:r>
            <a:r>
              <a:rPr lang="en-US" altLang="zh-CN" sz="1000">
                <a:hlinkClick r:id="rId6" tooltip="GeForce 8 Series"/>
              </a:rPr>
              <a:t>GeForce 8 Series</a:t>
            </a:r>
            <a:r>
              <a:rPr lang="en-US" altLang="zh-CN" sz="1000"/>
              <a:t> supports a new GPU-based Newtonian physics acceleration technology named </a:t>
            </a:r>
            <a:r>
              <a:rPr lang="en-US" altLang="zh-CN" sz="1000" i="1"/>
              <a:t>Quantum Effects Technology</a:t>
            </a:r>
            <a:r>
              <a:rPr lang="en-US" altLang="zh-CN" sz="1000"/>
              <a:t> - which will compete directly with the </a:t>
            </a:r>
            <a:r>
              <a:rPr lang="en-US" altLang="zh-CN" sz="1000">
                <a:hlinkClick r:id="rId7" tooltip="PhysX"/>
              </a:rPr>
              <a:t>PhysX</a:t>
            </a:r>
            <a:r>
              <a:rPr lang="en-US" altLang="zh-CN" sz="1000"/>
              <a:t> </a:t>
            </a:r>
            <a:r>
              <a:rPr lang="en-US" altLang="zh-CN" sz="1000">
                <a:hlinkClick r:id="rId8" tooltip="PPU"/>
              </a:rPr>
              <a:t>PPU</a:t>
            </a:r>
            <a:r>
              <a:rPr lang="en-US" altLang="zh-CN" sz="1000"/>
              <a:t> hardware. NVIDIA provides an SDK Toolkit for what they call </a:t>
            </a:r>
            <a:r>
              <a:rPr lang="en-US" altLang="zh-CN" sz="1000">
                <a:hlinkClick r:id="rId9" tooltip="CUDA"/>
              </a:rPr>
              <a:t>CUDA</a:t>
            </a:r>
            <a:r>
              <a:rPr lang="en-US" altLang="zh-CN" sz="1000"/>
              <a:t>™ (</a:t>
            </a:r>
            <a:r>
              <a:rPr lang="en-US" altLang="zh-CN" sz="1000">
                <a:hlinkClick r:id="rId10" tooltip="Compute Unified Device Architecture"/>
              </a:rPr>
              <a:t>Compute Unified Device Architecture</a:t>
            </a:r>
            <a:r>
              <a:rPr lang="en-US" altLang="zh-CN" sz="1000"/>
              <a:t>) technology that offers both a low and high-level API to the GPU. Few technical details are available about the physics side of it, and it is not yet clear whether this is part of Havok FX SDK, and/or AGEIA PhysX SDK, or a completely separate engine.</a:t>
            </a:r>
            <a:r>
              <a:rPr lang="en-US" altLang="zh-CN" sz="1000">
                <a:hlinkClick r:id="rId11"/>
              </a:rPr>
              <a:t>[3]</a:t>
            </a:r>
            <a:endParaRPr lang="en-US" altLang="zh-CN" sz="1000">
              <a:hlinkClick r:id="rId3" tooltip="ATI"/>
            </a:endParaRPr>
          </a:p>
          <a:p>
            <a:pPr>
              <a:lnSpc>
                <a:spcPct val="80000"/>
              </a:lnSpc>
            </a:pPr>
            <a:r>
              <a:rPr lang="en-US" altLang="zh-CN" sz="1000">
                <a:hlinkClick r:id="rId3" tooltip="ATI"/>
              </a:rPr>
              <a:t>ATI</a:t>
            </a:r>
            <a:r>
              <a:rPr lang="en-US" altLang="zh-CN" sz="1000"/>
              <a:t> &amp; </a:t>
            </a:r>
            <a:r>
              <a:rPr lang="en-US" altLang="zh-CN" sz="1000">
                <a:hlinkClick r:id="rId12" tooltip="AMD"/>
              </a:rPr>
              <a:t>AMD</a:t>
            </a:r>
            <a:r>
              <a:rPr lang="en-US" altLang="zh-CN" sz="1000"/>
              <a:t> offer a similar SDK for their ATI-based GPUs and that </a:t>
            </a:r>
            <a:r>
              <a:rPr lang="en-US" altLang="zh-CN" sz="1000">
                <a:hlinkClick r:id="rId13" tooltip="SDK"/>
              </a:rPr>
              <a:t>SDK</a:t>
            </a:r>
            <a:r>
              <a:rPr lang="en-US" altLang="zh-CN" sz="1000"/>
              <a:t> and technology is called </a:t>
            </a:r>
            <a:r>
              <a:rPr lang="en-US" altLang="zh-CN" sz="1000">
                <a:hlinkClick r:id="rId14" tooltip="CTM"/>
              </a:rPr>
              <a:t>CTM</a:t>
            </a:r>
            <a:r>
              <a:rPr lang="en-US" altLang="zh-CN" sz="1000"/>
              <a:t>™ (</a:t>
            </a:r>
            <a:r>
              <a:rPr lang="en-US" altLang="zh-CN" sz="1000">
                <a:hlinkClick r:id="rId15" tooltip="Close to Metal"/>
              </a:rPr>
              <a:t>Close to Metal</a:t>
            </a:r>
            <a:r>
              <a:rPr lang="en-US" altLang="zh-CN" sz="1000"/>
              <a:t>™) which provides a hardware interface thin (thin hardware interface). </a:t>
            </a:r>
            <a:r>
              <a:rPr lang="en-US" altLang="zh-CN" sz="1000">
                <a:hlinkClick r:id="rId12" tooltip="AMD"/>
              </a:rPr>
              <a:t>AMD</a:t>
            </a:r>
            <a:r>
              <a:rPr lang="en-US" altLang="zh-CN" sz="1000"/>
              <a:t> has also announced the </a:t>
            </a:r>
            <a:r>
              <a:rPr lang="en-US" altLang="zh-CN" sz="1000">
                <a:hlinkClick r:id="rId12" tooltip="AMD"/>
              </a:rPr>
              <a:t>AMD Stream Processor</a:t>
            </a:r>
            <a:r>
              <a:rPr lang="en-US" altLang="zh-CN" sz="1000"/>
              <a:t> product line (combining a </a:t>
            </a:r>
            <a:r>
              <a:rPr lang="en-US" altLang="zh-CN" sz="1000">
                <a:hlinkClick r:id="rId16" tooltip="CPU"/>
              </a:rPr>
              <a:t>CPU</a:t>
            </a:r>
            <a:r>
              <a:rPr lang="en-US" altLang="zh-CN" sz="1000"/>
              <a:t> and a </a:t>
            </a:r>
            <a:r>
              <a:rPr lang="en-US" altLang="zh-CN" sz="1000">
                <a:hlinkClick r:id="rId17" tooltip="GPU"/>
              </a:rPr>
              <a:t>GPU</a:t>
            </a:r>
            <a:r>
              <a:rPr lang="en-US" altLang="zh-CN" sz="1000"/>
              <a:t> technology on one chip).</a:t>
            </a:r>
          </a:p>
          <a:p>
            <a:pPr>
              <a:lnSpc>
                <a:spcPct val="80000"/>
              </a:lnSpc>
            </a:pPr>
            <a:r>
              <a:rPr lang="en-US" altLang="zh-CN" sz="1000" b="1"/>
              <a:t>Physics Processing Unit (PPU) </a:t>
            </a:r>
          </a:p>
          <a:p>
            <a:pPr>
              <a:lnSpc>
                <a:spcPct val="80000"/>
              </a:lnSpc>
            </a:pPr>
            <a:r>
              <a:rPr lang="en-US" altLang="zh-CN" sz="1000" b="1"/>
              <a:t>February 2006 saw the release of the first dedicated </a:t>
            </a:r>
            <a:r>
              <a:rPr lang="en-US" altLang="zh-CN" sz="1000" b="1">
                <a:hlinkClick r:id="rId18" tooltip="Physics processing unit"/>
              </a:rPr>
              <a:t>Physics Processing Unit (PPU)</a:t>
            </a:r>
            <a:r>
              <a:rPr lang="en-US" altLang="zh-CN" sz="1000" b="1"/>
              <a:t> from </a:t>
            </a:r>
            <a:r>
              <a:rPr lang="en-US" altLang="zh-CN" sz="1000" b="1">
                <a:hlinkClick r:id="rId19" tooltip="Ageia"/>
              </a:rPr>
              <a:t>Ageia</a:t>
            </a:r>
            <a:r>
              <a:rPr lang="en-US" altLang="zh-CN" sz="1000" b="1"/>
              <a:t>, called </a:t>
            </a:r>
            <a:r>
              <a:rPr lang="en-US" altLang="zh-CN" sz="1000" b="1">
                <a:hlinkClick r:id="rId7" tooltip="PhysX"/>
              </a:rPr>
              <a:t>PhysX</a:t>
            </a:r>
            <a:r>
              <a:rPr lang="en-US" altLang="zh-CN" sz="1000" b="1"/>
              <a:t>, which functions in a similar manner to the </a:t>
            </a:r>
            <a:r>
              <a:rPr lang="en-US" altLang="zh-CN" sz="1000" b="1">
                <a:hlinkClick r:id="rId17" tooltip="GPU"/>
              </a:rPr>
              <a:t>Graphic Processing Unit (GPU)</a:t>
            </a:r>
            <a:r>
              <a:rPr lang="en-US" altLang="zh-CN" sz="1000" b="1"/>
              <a:t> in a graphics card - off-loading the majority of the physics processing weight off the </a:t>
            </a:r>
            <a:r>
              <a:rPr lang="en-US" altLang="zh-CN" sz="1000" b="1">
                <a:hlinkClick r:id="rId16" tooltip="CPU"/>
              </a:rPr>
              <a:t>CPU</a:t>
            </a:r>
            <a:r>
              <a:rPr lang="en-US" altLang="zh-CN" sz="1000" b="1"/>
              <a:t> and into a dedicated processor. The unit was most effective in accelerating </a:t>
            </a:r>
            <a:r>
              <a:rPr lang="en-US" altLang="zh-CN" sz="1000" b="1">
                <a:hlinkClick r:id="rId20" tooltip="Particle systems"/>
              </a:rPr>
              <a:t>particle systems</a:t>
            </a:r>
            <a:r>
              <a:rPr lang="en-US" altLang="zh-CN" sz="1000" b="1"/>
              <a:t>. Only a small performance improvement was measured for rigid body physics.</a:t>
            </a:r>
            <a:r>
              <a:rPr lang="en-US" altLang="zh-CN" sz="1000" b="1">
                <a:hlinkClick r:id="rId21" tooltip="http://www.anandtech.com/video/showdoc.aspx?i=2751&amp;p=4"/>
              </a:rPr>
              <a:t>[1]</a:t>
            </a:r>
            <a:r>
              <a:rPr lang="en-US" altLang="zh-CN" sz="1000" b="1"/>
              <a:t> The Ageia PPU is documented in depth in their US patent application #20050075849.</a:t>
            </a:r>
            <a:r>
              <a:rPr lang="en-US" altLang="zh-CN" sz="1000" b="1">
                <a:hlinkClick r:id="rId22" tooltip="http://appft1.uspto.gov/netacgi/nph-Parser?Sect1=PTO2&amp;Sect2=HITOFF&amp;p=1&amp;u=%2Fnetahtml%2FPTO%2Fsearch-bool.html&amp;r=3&amp;f=G&amp;l=50&amp;co1=AND&amp;d=PG01&amp;s1=maher&amp;s2=bordes&amp;OS=maher+AND+bordes&amp;RS=maher+AND+bordes"/>
              </a:rPr>
              <a:t>[2]</a:t>
            </a:r>
            <a:endParaRPr lang="en-US" altLang="zh-CN" sz="1000" b="1"/>
          </a:p>
          <a:p>
            <a:pPr>
              <a:lnSpc>
                <a:spcPct val="80000"/>
              </a:lnSpc>
            </a:pPr>
            <a:r>
              <a:rPr lang="en-US" altLang="zh-CN" sz="1000" b="1"/>
              <a:t>An early academic PPU research project</a:t>
            </a:r>
            <a:r>
              <a:rPr lang="en-US" altLang="zh-CN" sz="1000" b="1">
                <a:hlinkClick r:id="rId23"/>
              </a:rPr>
              <a:t>[1]</a:t>
            </a:r>
            <a:r>
              <a:rPr lang="en-US" altLang="zh-CN" sz="1000" b="1">
                <a:hlinkClick r:id="rId24"/>
              </a:rPr>
              <a:t>[2]</a:t>
            </a:r>
            <a:r>
              <a:rPr lang="en-US" altLang="zh-CN" sz="1000" b="1"/>
              <a:t> named SPARTA (simulation of physics on a real-time architecture) was carried out at Penn State</a:t>
            </a:r>
            <a:r>
              <a:rPr lang="en-US" altLang="zh-CN" sz="1000" b="1">
                <a:hlinkClick r:id="rId25" tooltip="http://www.cse.psu.edu/~mdl/sparta/"/>
              </a:rPr>
              <a:t>[3]</a:t>
            </a:r>
            <a:r>
              <a:rPr lang="en-US" altLang="zh-CN" sz="1000" b="1"/>
              <a:t> and University of Georgia. This was a simple </a:t>
            </a:r>
            <a:r>
              <a:rPr lang="en-US" altLang="zh-CN" sz="1000" b="1">
                <a:hlinkClick r:id="rId26" tooltip="FPGA"/>
              </a:rPr>
              <a:t>FPGA</a:t>
            </a:r>
            <a:r>
              <a:rPr lang="en-US" altLang="zh-CN" sz="1000" b="1"/>
              <a:t> based PPU that was limited to two dimensions. This project was extended into a considerably more advanced </a:t>
            </a:r>
            <a:r>
              <a:rPr lang="en-US" altLang="zh-CN" sz="1000" b="1">
                <a:hlinkClick r:id="rId27" tooltip="Application-specific integrated circuit"/>
              </a:rPr>
              <a:t>ASIC</a:t>
            </a:r>
            <a:r>
              <a:rPr lang="en-US" altLang="zh-CN" sz="1000" b="1"/>
              <a:t>-based system named HELLAS.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1B433-3F4F-4476-B3B3-106D13FB98F7}" type="slidenum">
              <a:rPr lang="en-US" altLang="zh-CN"/>
              <a:pPr/>
              <a:t>14</a:t>
            </a:fld>
            <a:endParaRPr lang="en-US" altLang="zh-CN"/>
          </a:p>
        </p:txBody>
      </p:sp>
      <p:sp>
        <p:nvSpPr>
          <p:cNvPr id="116738" name="Rectangle 2"/>
          <p:cNvSpPr>
            <a:spLocks noGrp="1" noRot="1" noChangeAspect="1" noChangeArrowheads="1" noTextEdit="1"/>
          </p:cNvSpPr>
          <p:nvPr>
            <p:ph type="sldImg"/>
          </p:nvPr>
        </p:nvSpPr>
        <p:spPr>
          <a:xfrm>
            <a:off x="381000" y="685800"/>
            <a:ext cx="6096000" cy="3429000"/>
          </a:xfrm>
          <a:ln/>
        </p:spPr>
      </p:sp>
      <p:sp>
        <p:nvSpPr>
          <p:cNvPr id="11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766FE-CE82-4666-A014-B5CCA2153A17}" type="slidenum">
              <a:rPr lang="en-US" altLang="zh-CN"/>
              <a:pPr/>
              <a:t>15</a:t>
            </a:fld>
            <a:endParaRPr lang="en-US" altLang="zh-CN"/>
          </a:p>
        </p:txBody>
      </p:sp>
      <p:sp>
        <p:nvSpPr>
          <p:cNvPr id="117762" name="Rectangle 2"/>
          <p:cNvSpPr>
            <a:spLocks noGrp="1" noRot="1" noChangeAspect="1" noChangeArrowheads="1" noTextEdit="1"/>
          </p:cNvSpPr>
          <p:nvPr>
            <p:ph type="sldImg"/>
          </p:nvPr>
        </p:nvSpPr>
        <p:spPr>
          <a:xfrm>
            <a:off x="381000" y="685800"/>
            <a:ext cx="6096000" cy="3429000"/>
          </a:xfrm>
          <a:ln/>
        </p:spPr>
      </p:sp>
      <p:sp>
        <p:nvSpPr>
          <p:cNvPr id="117763" name="Rectangle 3"/>
          <p:cNvSpPr>
            <a:spLocks noGrp="1" noChangeArrowheads="1"/>
          </p:cNvSpPr>
          <p:nvPr>
            <p:ph type="body" idx="1"/>
          </p:nvPr>
        </p:nvSpPr>
        <p:spPr/>
        <p:txBody>
          <a:bodyPr/>
          <a:lstStyle/>
          <a:p>
            <a:r>
              <a:rPr lang="zh-CN" altLang="en-US"/>
              <a:t>由于历史原因，现在</a:t>
            </a:r>
            <a:r>
              <a:rPr lang="en-US" altLang="zh-CN"/>
              <a:t>physx</a:t>
            </a:r>
            <a:r>
              <a:rPr lang="zh-CN" altLang="en-US"/>
              <a:t>的</a:t>
            </a:r>
            <a:r>
              <a:rPr lang="en-US" altLang="zh-CN"/>
              <a:t>sdk</a:t>
            </a:r>
            <a:r>
              <a:rPr lang="zh-CN" altLang="en-US"/>
              <a:t>函数命名，仍然以</a:t>
            </a:r>
            <a:r>
              <a:rPr lang="en-US" altLang="zh-CN"/>
              <a:t>NX</a:t>
            </a:r>
            <a:r>
              <a:rPr lang="zh-CN" altLang="en-US"/>
              <a:t>打头。</a:t>
            </a:r>
          </a:p>
          <a:p>
            <a:r>
              <a:rPr lang="en-US" altLang="zh-CN"/>
              <a:t>Havok</a:t>
            </a:r>
            <a:r>
              <a:rPr lang="zh-CN" altLang="en-US"/>
              <a:t>成立于</a:t>
            </a:r>
            <a:r>
              <a:rPr lang="en-US" altLang="zh-CN"/>
              <a:t>1998</a:t>
            </a:r>
            <a:r>
              <a:rPr lang="zh-CN" altLang="en-US"/>
              <a:t>年，主要为游戏开发商提供物理仿真技术，从而使对象能够以更加真实的状态展现。</a:t>
            </a:r>
            <a:r>
              <a:rPr lang="en-US" altLang="zh-CN"/>
              <a:t>AGEIA</a:t>
            </a:r>
            <a:r>
              <a:rPr lang="zh-CN" altLang="en-US"/>
              <a:t>为一家美国的无厂半导体公司（</a:t>
            </a:r>
            <a:r>
              <a:rPr lang="en-US" altLang="zh-CN"/>
              <a:t>Fabless</a:t>
            </a:r>
            <a:r>
              <a:rPr lang="zh-CN" altLang="en-US"/>
              <a:t>），于</a:t>
            </a:r>
            <a:r>
              <a:rPr lang="en-US" altLang="zh-CN"/>
              <a:t>2002</a:t>
            </a:r>
            <a:r>
              <a:rPr lang="zh-CN" altLang="en-US"/>
              <a:t>年由五名技术成员成立，公司名字 </a:t>
            </a:r>
            <a:r>
              <a:rPr lang="en-US" altLang="zh-CN"/>
              <a:t>"AGEIA" </a:t>
            </a:r>
            <a:r>
              <a:rPr lang="zh-CN" altLang="en-US"/>
              <a:t>是取自五名创办人来自的不同地区，分别为美国（</a:t>
            </a:r>
            <a:r>
              <a:rPr lang="en-US" altLang="zh-CN" b="1"/>
              <a:t>A</a:t>
            </a:r>
            <a:r>
              <a:rPr lang="en-US" altLang="zh-CN"/>
              <a:t>merica</a:t>
            </a:r>
            <a:r>
              <a:rPr lang="zh-CN" altLang="en-US"/>
              <a:t>）、德国（</a:t>
            </a:r>
            <a:r>
              <a:rPr lang="en-US" altLang="zh-CN" b="1"/>
              <a:t>G</a:t>
            </a:r>
            <a:r>
              <a:rPr lang="en-US" altLang="zh-CN"/>
              <a:t>ermany</a:t>
            </a:r>
            <a:r>
              <a:rPr lang="zh-CN" altLang="en-US"/>
              <a:t>）、埃及（</a:t>
            </a:r>
            <a:r>
              <a:rPr lang="en-US" altLang="zh-CN" b="1"/>
              <a:t>E</a:t>
            </a:r>
            <a:r>
              <a:rPr lang="en-US" altLang="zh-CN"/>
              <a:t>gypt</a:t>
            </a:r>
            <a:r>
              <a:rPr lang="zh-CN" altLang="en-US"/>
              <a:t>）、印度（</a:t>
            </a:r>
            <a:r>
              <a:rPr lang="en-US" altLang="zh-CN" b="1"/>
              <a:t>I</a:t>
            </a:r>
            <a:r>
              <a:rPr lang="en-US" altLang="zh-CN"/>
              <a:t>ndia</a:t>
            </a:r>
            <a:r>
              <a:rPr lang="zh-CN" altLang="en-US"/>
              <a:t>）和美洲（</a:t>
            </a:r>
            <a:r>
              <a:rPr lang="en-US" altLang="zh-CN" b="1"/>
              <a:t>A</a:t>
            </a:r>
            <a:r>
              <a:rPr lang="en-US" altLang="zh-CN"/>
              <a:t>merica</a:t>
            </a:r>
            <a:r>
              <a:rPr lang="zh-CN" altLang="en-US"/>
              <a:t>）。当年</a:t>
            </a:r>
            <a:r>
              <a:rPr lang="en-US" altLang="zh-CN"/>
              <a:t>Intel</a:t>
            </a:r>
            <a:r>
              <a:rPr lang="zh-CN" altLang="en-US"/>
              <a:t>选择收购</a:t>
            </a:r>
            <a:r>
              <a:rPr lang="en-US" altLang="zh-CN"/>
              <a:t>Havok</a:t>
            </a:r>
            <a:r>
              <a:rPr lang="zh-CN" altLang="en-US"/>
              <a:t>之时，使用</a:t>
            </a:r>
            <a:r>
              <a:rPr lang="en-US" altLang="zh-CN"/>
              <a:t>Havok</a:t>
            </a:r>
            <a:r>
              <a:rPr lang="zh-CN" altLang="en-US"/>
              <a:t>引擎的游戏约为总数量的</a:t>
            </a:r>
            <a:r>
              <a:rPr lang="en-US" altLang="zh-CN"/>
              <a:t>3/4</a:t>
            </a:r>
            <a:r>
              <a:rPr lang="zh-CN" altLang="en-US"/>
              <a:t>款，而使用</a:t>
            </a:r>
            <a:r>
              <a:rPr lang="en-US" altLang="zh-CN"/>
              <a:t>PhysX</a:t>
            </a:r>
            <a:r>
              <a:rPr lang="zh-CN" altLang="en-US"/>
              <a:t>技术的只剩下的</a:t>
            </a:r>
            <a:r>
              <a:rPr lang="en-US" altLang="zh-CN"/>
              <a:t>1/4</a:t>
            </a:r>
            <a:r>
              <a:rPr lang="zh-CN" altLang="en-US"/>
              <a:t>款。诸如</a:t>
            </a:r>
            <a:r>
              <a:rPr lang="en-US" altLang="zh-CN"/>
              <a:t>《</a:t>
            </a:r>
            <a:r>
              <a:rPr lang="zh-CN" altLang="en-US"/>
              <a:t>光晕</a:t>
            </a:r>
            <a:r>
              <a:rPr lang="en-US" altLang="zh-CN"/>
              <a:t>2》</a:t>
            </a:r>
            <a:r>
              <a:rPr lang="zh-CN" altLang="en-US"/>
              <a:t>、</a:t>
            </a:r>
            <a:r>
              <a:rPr lang="en-US" altLang="zh-CN"/>
              <a:t>《</a:t>
            </a:r>
            <a:r>
              <a:rPr lang="zh-CN" altLang="en-US"/>
              <a:t>生化奇兵</a:t>
            </a:r>
            <a:r>
              <a:rPr lang="en-US" altLang="zh-CN"/>
              <a:t>》</a:t>
            </a:r>
            <a:r>
              <a:rPr lang="zh-CN" altLang="en-US"/>
              <a:t>和</a:t>
            </a:r>
            <a:r>
              <a:rPr lang="en-US" altLang="zh-CN"/>
              <a:t>《</a:t>
            </a:r>
            <a:r>
              <a:rPr lang="zh-CN" altLang="en-US"/>
              <a:t>半条命</a:t>
            </a:r>
            <a:r>
              <a:rPr lang="en-US" altLang="zh-CN"/>
              <a:t>2》《</a:t>
            </a:r>
            <a:r>
              <a:rPr lang="zh-CN" altLang="en-US"/>
              <a:t>帝国时代</a:t>
            </a:r>
            <a:r>
              <a:rPr lang="en-US" altLang="zh-CN"/>
              <a:t>3》《</a:t>
            </a:r>
            <a:r>
              <a:rPr lang="zh-CN" altLang="en-US"/>
              <a:t>辐射</a:t>
            </a:r>
            <a:r>
              <a:rPr lang="en-US" altLang="zh-CN"/>
              <a:t>2》</a:t>
            </a:r>
            <a:r>
              <a:rPr lang="zh-CN" altLang="en-US"/>
              <a:t>、</a:t>
            </a:r>
            <a:r>
              <a:rPr lang="en-US" altLang="zh-CN"/>
              <a:t>《</a:t>
            </a:r>
            <a:r>
              <a:rPr lang="zh-CN" altLang="en-US"/>
              <a:t>辐射</a:t>
            </a:r>
            <a:r>
              <a:rPr lang="en-US" altLang="zh-CN"/>
              <a:t>3》</a:t>
            </a:r>
            <a:r>
              <a:rPr lang="zh-CN" altLang="en-US"/>
              <a:t>，甚至</a:t>
            </a:r>
            <a:r>
              <a:rPr lang="en-US" altLang="zh-CN"/>
              <a:t>《</a:t>
            </a:r>
            <a:r>
              <a:rPr lang="zh-CN" altLang="en-US">
                <a:hlinkClick r:id="rId3"/>
              </a:rPr>
              <a:t>魔兽世界</a:t>
            </a:r>
            <a:r>
              <a:rPr lang="en-US" altLang="zh-CN"/>
              <a:t>》 </a:t>
            </a:r>
            <a:r>
              <a:rPr lang="zh-CN" altLang="en-US"/>
              <a:t>均使用到</a:t>
            </a:r>
            <a:r>
              <a:rPr lang="en-US" altLang="zh-CN"/>
              <a:t>Havok</a:t>
            </a:r>
            <a:r>
              <a:rPr lang="zh-CN" altLang="en-US"/>
              <a:t>的物理加速技术。</a:t>
            </a:r>
            <a:r>
              <a:rPr lang="en-US" altLang="zh-CN"/>
              <a:t>PhysX</a:t>
            </a:r>
            <a:r>
              <a:rPr lang="zh-CN" altLang="en-US"/>
              <a:t>在游戏数量和质量上还是离</a:t>
            </a:r>
            <a:r>
              <a:rPr lang="en-US" altLang="zh-CN"/>
              <a:t>Havok</a:t>
            </a:r>
            <a:r>
              <a:rPr lang="zh-CN" altLang="en-US"/>
              <a:t>有一定的差距，况且 </a:t>
            </a:r>
            <a:r>
              <a:rPr lang="en-US" altLang="zh-CN"/>
              <a:t>Havok</a:t>
            </a:r>
            <a:r>
              <a:rPr lang="zh-CN" altLang="en-US"/>
              <a:t>在电影技术方面也是广泛应用。</a:t>
            </a:r>
          </a:p>
          <a:p>
            <a:r>
              <a:rPr lang="zh-CN" altLang="en-US"/>
              <a:t/>
            </a:r>
            <a:br>
              <a:rPr lang="zh-CN" altLang="en-US"/>
            </a:br>
            <a:r>
              <a:rPr lang="zh-CN" altLang="en-US"/>
              <a:t>当然</a:t>
            </a:r>
            <a:r>
              <a:rPr lang="en-US" altLang="zh-CN"/>
              <a:t>AGEIA</a:t>
            </a:r>
            <a:r>
              <a:rPr lang="zh-CN" altLang="en-US"/>
              <a:t>在投奔</a:t>
            </a:r>
            <a:r>
              <a:rPr lang="en-US" altLang="zh-CN"/>
              <a:t>NV</a:t>
            </a:r>
            <a:r>
              <a:rPr lang="zh-CN" altLang="en-US"/>
              <a:t>之后，依仗其财大所粗并贯彻当初在</a:t>
            </a:r>
            <a:r>
              <a:rPr lang="en-US" altLang="zh-CN"/>
              <a:t>AGEIA</a:t>
            </a:r>
            <a:r>
              <a:rPr lang="zh-CN" altLang="en-US"/>
              <a:t>推出</a:t>
            </a:r>
            <a:r>
              <a:rPr lang="en-US" altLang="zh-CN"/>
              <a:t>PPU</a:t>
            </a:r>
            <a:r>
              <a:rPr lang="zh-CN" altLang="en-US"/>
              <a:t>物理卡之际定位到游戏终端的手段，游戏数量也是有所上升，加上强大的宣传手段，</a:t>
            </a:r>
            <a:r>
              <a:rPr lang="en-US" altLang="zh-CN"/>
              <a:t>PhysX of Nvidia</a:t>
            </a:r>
            <a:r>
              <a:rPr lang="zh-CN" altLang="en-US"/>
              <a:t>的知名度更胜一筹。但回头看刚刚走过的</a:t>
            </a:r>
            <a:r>
              <a:rPr lang="en-US" altLang="zh-CN"/>
              <a:t>09</a:t>
            </a:r>
            <a:r>
              <a:rPr lang="zh-CN" altLang="en-US"/>
              <a:t>年，我们可以看到支持</a:t>
            </a:r>
            <a:r>
              <a:rPr lang="en-US" altLang="zh-CN"/>
              <a:t>PhysX</a:t>
            </a:r>
            <a:r>
              <a:rPr lang="zh-CN" altLang="en-US"/>
              <a:t>的游戏并没有留给我们一个深刻的印象，</a:t>
            </a:r>
            <a:r>
              <a:rPr lang="en-US" altLang="zh-CN"/>
              <a:t>《</a:t>
            </a:r>
            <a:r>
              <a:rPr lang="zh-CN" altLang="en-US"/>
              <a:t>蝙蝠侠：阿甘疯人院</a:t>
            </a:r>
            <a:r>
              <a:rPr lang="en-US" altLang="zh-CN"/>
              <a:t>》</a:t>
            </a:r>
            <a:r>
              <a:rPr lang="zh-CN" altLang="en-US"/>
              <a:t>可能是其中最近出色的一部了。 </a:t>
            </a:r>
          </a:p>
          <a:p>
            <a:r>
              <a:rPr lang="en-US" altLang="zh-CN">
                <a:hlinkClick r:id="rId4"/>
              </a:rPr>
              <a:t>http://gpc.pcgames.com.cn/corefit/1001/1817763_1.html</a:t>
            </a:r>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3AD23DB-180B-4E9F-B5CD-7BC45A2B85F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159B3A7-F454-45DD-971F-3C6E300B3F8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E62358-4442-4588-A093-79AE11BB6874}"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19490" name="Rectangle 34"/>
          <p:cNvSpPr>
            <a:spLocks noChangeArrowheads="1"/>
          </p:cNvSpPr>
          <p:nvPr/>
        </p:nvSpPr>
        <p:spPr bwMode="auto">
          <a:xfrm>
            <a:off x="0" y="0"/>
            <a:ext cx="9144000" cy="5143500"/>
          </a:xfrm>
          <a:prstGeom prst="rect">
            <a:avLst/>
          </a:prstGeom>
          <a:gradFill rotWithShape="1">
            <a:gsLst>
              <a:gs pos="0">
                <a:schemeClr val="accent2"/>
              </a:gs>
              <a:gs pos="100000">
                <a:schemeClr val="accent2">
                  <a:gamma/>
                  <a:shade val="56078"/>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1" name="Rectangle 35"/>
          <p:cNvSpPr>
            <a:spLocks noChangeArrowheads="1"/>
          </p:cNvSpPr>
          <p:nvPr/>
        </p:nvSpPr>
        <p:spPr bwMode="auto">
          <a:xfrm>
            <a:off x="0" y="0"/>
            <a:ext cx="9144000" cy="5143500"/>
          </a:xfrm>
          <a:prstGeom prst="rect">
            <a:avLst/>
          </a:prstGeom>
          <a:gradFill rotWithShape="1">
            <a:gsLst>
              <a:gs pos="0">
                <a:schemeClr val="bg1">
                  <a:alpha val="13000"/>
                </a:schemeClr>
              </a:gs>
              <a:gs pos="100000">
                <a:schemeClr val="bg1">
                  <a:gamma/>
                  <a:shade val="46275"/>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493" name="Picture 37" descr="usa red shine"/>
          <p:cNvPicPr>
            <a:picLocks noChangeAspect="1" noChangeArrowheads="1"/>
          </p:cNvPicPr>
          <p:nvPr/>
        </p:nvPicPr>
        <p:blipFill>
          <a:blip r:embed="rId2">
            <a:lum bright="-42000"/>
            <a:extLst>
              <a:ext uri="{28A0092B-C50C-407E-A947-70E740481C1C}">
                <a14:useLocalDpi xmlns:a14="http://schemas.microsoft.com/office/drawing/2010/main" val="0"/>
              </a:ext>
            </a:extLst>
          </a:blip>
          <a:srcRect l="28290" r="30588"/>
          <a:stretch>
            <a:fillRect/>
          </a:stretch>
        </p:blipFill>
        <p:spPr bwMode="auto">
          <a:xfrm>
            <a:off x="5376864" y="-14288"/>
            <a:ext cx="3779837" cy="5172075"/>
          </a:xfrm>
          <a:prstGeom prst="rect">
            <a:avLst/>
          </a:prstGeom>
          <a:noFill/>
          <a:extLst>
            <a:ext uri="{909E8E84-426E-40DD-AFC4-6F175D3DCCD1}">
              <a14:hiddenFill xmlns:a14="http://schemas.microsoft.com/office/drawing/2010/main">
                <a:solidFill>
                  <a:srgbClr val="FFFFFF"/>
                </a:solidFill>
              </a14:hiddenFill>
            </a:ext>
          </a:extLst>
        </p:spPr>
      </p:pic>
      <p:sp>
        <p:nvSpPr>
          <p:cNvPr id="19458" name="Rectangle 2"/>
          <p:cNvSpPr>
            <a:spLocks noChangeArrowheads="1"/>
          </p:cNvSpPr>
          <p:nvPr/>
        </p:nvSpPr>
        <p:spPr bwMode="auto">
          <a:xfrm>
            <a:off x="0" y="3702844"/>
            <a:ext cx="9144000" cy="1445419"/>
          </a:xfrm>
          <a:prstGeom prst="rect">
            <a:avLst/>
          </a:prstGeom>
          <a:gradFill rotWithShape="1">
            <a:gsLst>
              <a:gs pos="0">
                <a:schemeClr val="tx1">
                  <a:gamma/>
                  <a:shade val="46275"/>
                  <a:invGamma/>
                  <a:alpha val="0"/>
                </a:schemeClr>
              </a:gs>
              <a:gs pos="100000">
                <a:schemeClr val="tx1">
                  <a:alpha val="2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Rectangle 3"/>
          <p:cNvSpPr>
            <a:spLocks noChangeArrowheads="1"/>
          </p:cNvSpPr>
          <p:nvPr/>
        </p:nvSpPr>
        <p:spPr bwMode="auto">
          <a:xfrm>
            <a:off x="9163050" y="-5953"/>
            <a:ext cx="1588" cy="5153026"/>
          </a:xfrm>
          <a:prstGeom prst="rect">
            <a:avLst/>
          </a:prstGeom>
          <a:solidFill>
            <a:srgbClr val="00BF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0" name="Freeform 4"/>
          <p:cNvSpPr>
            <a:spLocks/>
          </p:cNvSpPr>
          <p:nvPr/>
        </p:nvSpPr>
        <p:spPr bwMode="auto">
          <a:xfrm>
            <a:off x="6213475" y="-5953"/>
            <a:ext cx="2730500" cy="5153026"/>
          </a:xfrm>
          <a:custGeom>
            <a:avLst/>
            <a:gdLst>
              <a:gd name="T0" fmla="*/ 724 w 858"/>
              <a:gd name="T1" fmla="*/ 1264 h 2164"/>
              <a:gd name="T2" fmla="*/ 515 w 858"/>
              <a:gd name="T3" fmla="*/ 0 h 2164"/>
              <a:gd name="T4" fmla="*/ 455 w 858"/>
              <a:gd name="T5" fmla="*/ 0 h 2164"/>
              <a:gd name="T6" fmla="*/ 503 w 858"/>
              <a:gd name="T7" fmla="*/ 46 h 2164"/>
              <a:gd name="T8" fmla="*/ 712 w 858"/>
              <a:gd name="T9" fmla="*/ 1253 h 2164"/>
              <a:gd name="T10" fmla="*/ 98 w 858"/>
              <a:gd name="T11" fmla="*/ 2113 h 2164"/>
              <a:gd name="T12" fmla="*/ 0 w 858"/>
              <a:gd name="T13" fmla="*/ 2164 h 2164"/>
              <a:gd name="T14" fmla="*/ 110 w 858"/>
              <a:gd name="T15" fmla="*/ 2164 h 2164"/>
              <a:gd name="T16" fmla="*/ 724 w 858"/>
              <a:gd name="T17" fmla="*/ 1264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2164">
                <a:moveTo>
                  <a:pt x="724" y="1264"/>
                </a:moveTo>
                <a:cubicBezTo>
                  <a:pt x="858" y="761"/>
                  <a:pt x="764" y="273"/>
                  <a:pt x="515" y="0"/>
                </a:cubicBezTo>
                <a:cubicBezTo>
                  <a:pt x="455" y="0"/>
                  <a:pt x="455" y="0"/>
                  <a:pt x="455" y="0"/>
                </a:cubicBezTo>
                <a:cubicBezTo>
                  <a:pt x="472" y="15"/>
                  <a:pt x="488" y="30"/>
                  <a:pt x="503" y="46"/>
                </a:cubicBezTo>
                <a:cubicBezTo>
                  <a:pt x="752" y="307"/>
                  <a:pt x="846" y="774"/>
                  <a:pt x="712" y="1253"/>
                </a:cubicBezTo>
                <a:cubicBezTo>
                  <a:pt x="604" y="1642"/>
                  <a:pt x="370" y="1952"/>
                  <a:pt x="98" y="2113"/>
                </a:cubicBezTo>
                <a:cubicBezTo>
                  <a:pt x="66" y="2132"/>
                  <a:pt x="33" y="2149"/>
                  <a:pt x="0" y="2164"/>
                </a:cubicBezTo>
                <a:cubicBezTo>
                  <a:pt x="110" y="2164"/>
                  <a:pt x="110" y="2164"/>
                  <a:pt x="110" y="2164"/>
                </a:cubicBezTo>
                <a:cubicBezTo>
                  <a:pt x="382" y="1995"/>
                  <a:pt x="616" y="1671"/>
                  <a:pt x="724" y="1264"/>
                </a:cubicBezTo>
                <a:close/>
              </a:path>
            </a:pathLst>
          </a:custGeom>
          <a:gradFill rotWithShape="1">
            <a:gsLst>
              <a:gs pos="0">
                <a:srgbClr val="EAEAEA"/>
              </a:gs>
              <a:gs pos="100000">
                <a:srgbClr val="EAEAEA">
                  <a:gamma/>
                  <a:shade val="95294"/>
                  <a:invGamma/>
                </a:srgbClr>
              </a:gs>
            </a:gsLst>
            <a:lin ang="5400000" scaled="1"/>
          </a:gra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1" name="Freeform 5"/>
          <p:cNvSpPr>
            <a:spLocks/>
          </p:cNvSpPr>
          <p:nvPr/>
        </p:nvSpPr>
        <p:spPr bwMode="auto">
          <a:xfrm>
            <a:off x="6564314" y="-5953"/>
            <a:ext cx="2598737" cy="5153026"/>
          </a:xfrm>
          <a:custGeom>
            <a:avLst/>
            <a:gdLst>
              <a:gd name="T0" fmla="*/ 405 w 817"/>
              <a:gd name="T1" fmla="*/ 0 h 2164"/>
              <a:gd name="T2" fmla="*/ 614 w 817"/>
              <a:gd name="T3" fmla="*/ 1264 h 2164"/>
              <a:gd name="T4" fmla="*/ 0 w 817"/>
              <a:gd name="T5" fmla="*/ 2164 h 2164"/>
              <a:gd name="T6" fmla="*/ 817 w 817"/>
              <a:gd name="T7" fmla="*/ 2164 h 2164"/>
              <a:gd name="T8" fmla="*/ 817 w 817"/>
              <a:gd name="T9" fmla="*/ 0 h 2164"/>
              <a:gd name="T10" fmla="*/ 405 w 817"/>
              <a:gd name="T11" fmla="*/ 0 h 2164"/>
            </a:gdLst>
            <a:ahLst/>
            <a:cxnLst>
              <a:cxn ang="0">
                <a:pos x="T0" y="T1"/>
              </a:cxn>
              <a:cxn ang="0">
                <a:pos x="T2" y="T3"/>
              </a:cxn>
              <a:cxn ang="0">
                <a:pos x="T4" y="T5"/>
              </a:cxn>
              <a:cxn ang="0">
                <a:pos x="T6" y="T7"/>
              </a:cxn>
              <a:cxn ang="0">
                <a:pos x="T8" y="T9"/>
              </a:cxn>
              <a:cxn ang="0">
                <a:pos x="T10" y="T11"/>
              </a:cxn>
            </a:cxnLst>
            <a:rect l="0" t="0" r="r" b="b"/>
            <a:pathLst>
              <a:path w="817" h="2164">
                <a:moveTo>
                  <a:pt x="405" y="0"/>
                </a:moveTo>
                <a:cubicBezTo>
                  <a:pt x="654" y="273"/>
                  <a:pt x="748" y="761"/>
                  <a:pt x="614" y="1264"/>
                </a:cubicBezTo>
                <a:cubicBezTo>
                  <a:pt x="506" y="1671"/>
                  <a:pt x="272" y="1995"/>
                  <a:pt x="0" y="2164"/>
                </a:cubicBezTo>
                <a:cubicBezTo>
                  <a:pt x="817" y="2164"/>
                  <a:pt x="817" y="2164"/>
                  <a:pt x="817" y="2164"/>
                </a:cubicBezTo>
                <a:cubicBezTo>
                  <a:pt x="817" y="0"/>
                  <a:pt x="817" y="0"/>
                  <a:pt x="817" y="0"/>
                </a:cubicBezTo>
                <a:lnTo>
                  <a:pt x="405" y="0"/>
                </a:lnTo>
                <a:close/>
              </a:path>
            </a:pathLst>
          </a:custGeom>
          <a:gradFill rotWithShape="1">
            <a:gsLst>
              <a:gs pos="0">
                <a:schemeClr val="accent1"/>
              </a:gs>
              <a:gs pos="100000">
                <a:schemeClr val="accent1">
                  <a:gamma/>
                  <a:shade val="65882"/>
                  <a:invGamma/>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2" name="Freeform 6"/>
          <p:cNvSpPr>
            <a:spLocks/>
          </p:cNvSpPr>
          <p:nvPr/>
        </p:nvSpPr>
        <p:spPr bwMode="auto">
          <a:xfrm rot="5400000">
            <a:off x="6886972" y="4937522"/>
            <a:ext cx="216694" cy="300038"/>
          </a:xfrm>
          <a:custGeom>
            <a:avLst/>
            <a:gdLst>
              <a:gd name="T0" fmla="*/ 178 w 182"/>
              <a:gd name="T1" fmla="*/ 32 h 189"/>
              <a:gd name="T2" fmla="*/ 110 w 182"/>
              <a:gd name="T3" fmla="*/ 59 h 189"/>
              <a:gd name="T4" fmla="*/ 66 w 182"/>
              <a:gd name="T5" fmla="*/ 0 h 189"/>
              <a:gd name="T6" fmla="*/ 68 w 182"/>
              <a:gd name="T7" fmla="*/ 75 h 189"/>
              <a:gd name="T8" fmla="*/ 0 w 182"/>
              <a:gd name="T9" fmla="*/ 99 h 189"/>
              <a:gd name="T10" fmla="*/ 70 w 182"/>
              <a:gd name="T11" fmla="*/ 119 h 189"/>
              <a:gd name="T12" fmla="*/ 72 w 182"/>
              <a:gd name="T13" fmla="*/ 189 h 189"/>
              <a:gd name="T14" fmla="*/ 112 w 182"/>
              <a:gd name="T15" fmla="*/ 131 h 189"/>
              <a:gd name="T16" fmla="*/ 182 w 182"/>
              <a:gd name="T17" fmla="*/ 151 h 189"/>
              <a:gd name="T18" fmla="*/ 138 w 182"/>
              <a:gd name="T19" fmla="*/ 93 h 189"/>
              <a:gd name="T20" fmla="*/ 178 w 182"/>
              <a:gd name="T21" fmla="*/ 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178" y="32"/>
                </a:moveTo>
                <a:lnTo>
                  <a:pt x="110" y="59"/>
                </a:lnTo>
                <a:lnTo>
                  <a:pt x="66" y="0"/>
                </a:lnTo>
                <a:lnTo>
                  <a:pt x="68" y="75"/>
                </a:lnTo>
                <a:lnTo>
                  <a:pt x="0" y="99"/>
                </a:lnTo>
                <a:lnTo>
                  <a:pt x="70" y="119"/>
                </a:lnTo>
                <a:lnTo>
                  <a:pt x="72" y="189"/>
                </a:lnTo>
                <a:lnTo>
                  <a:pt x="112" y="131"/>
                </a:lnTo>
                <a:lnTo>
                  <a:pt x="182" y="151"/>
                </a:lnTo>
                <a:lnTo>
                  <a:pt x="138" y="93"/>
                </a:lnTo>
                <a:lnTo>
                  <a:pt x="178" y="3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Freeform 7"/>
          <p:cNvSpPr>
            <a:spLocks/>
          </p:cNvSpPr>
          <p:nvPr/>
        </p:nvSpPr>
        <p:spPr bwMode="auto">
          <a:xfrm rot="5400000">
            <a:off x="7901782" y="4114404"/>
            <a:ext cx="223838" cy="288925"/>
          </a:xfrm>
          <a:custGeom>
            <a:avLst/>
            <a:gdLst>
              <a:gd name="T0" fmla="*/ 148 w 188"/>
              <a:gd name="T1" fmla="*/ 0 h 182"/>
              <a:gd name="T2" fmla="*/ 92 w 188"/>
              <a:gd name="T3" fmla="*/ 46 h 182"/>
              <a:gd name="T4" fmla="*/ 32 w 188"/>
              <a:gd name="T5" fmla="*/ 6 h 182"/>
              <a:gd name="T6" fmla="*/ 56 w 188"/>
              <a:gd name="T7" fmla="*/ 74 h 182"/>
              <a:gd name="T8" fmla="*/ 0 w 188"/>
              <a:gd name="T9" fmla="*/ 118 h 182"/>
              <a:gd name="T10" fmla="*/ 72 w 188"/>
              <a:gd name="T11" fmla="*/ 116 h 182"/>
              <a:gd name="T12" fmla="*/ 96 w 188"/>
              <a:gd name="T13" fmla="*/ 182 h 182"/>
              <a:gd name="T14" fmla="*/ 116 w 188"/>
              <a:gd name="T15" fmla="*/ 114 h 182"/>
              <a:gd name="T16" fmla="*/ 188 w 188"/>
              <a:gd name="T17" fmla="*/ 110 h 182"/>
              <a:gd name="T18" fmla="*/ 128 w 188"/>
              <a:gd name="T19" fmla="*/ 70 h 182"/>
              <a:gd name="T20" fmla="*/ 148 w 188"/>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2">
                <a:moveTo>
                  <a:pt x="148" y="0"/>
                </a:moveTo>
                <a:lnTo>
                  <a:pt x="92" y="46"/>
                </a:lnTo>
                <a:lnTo>
                  <a:pt x="32" y="6"/>
                </a:lnTo>
                <a:lnTo>
                  <a:pt x="56" y="74"/>
                </a:lnTo>
                <a:lnTo>
                  <a:pt x="0" y="118"/>
                </a:lnTo>
                <a:lnTo>
                  <a:pt x="72" y="116"/>
                </a:lnTo>
                <a:lnTo>
                  <a:pt x="96" y="182"/>
                </a:lnTo>
                <a:lnTo>
                  <a:pt x="116" y="114"/>
                </a:lnTo>
                <a:lnTo>
                  <a:pt x="188" y="110"/>
                </a:lnTo>
                <a:lnTo>
                  <a:pt x="128" y="70"/>
                </a:lnTo>
                <a:lnTo>
                  <a:pt x="14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Freeform 8"/>
          <p:cNvSpPr>
            <a:spLocks/>
          </p:cNvSpPr>
          <p:nvPr/>
        </p:nvSpPr>
        <p:spPr bwMode="auto">
          <a:xfrm rot="5400000">
            <a:off x="8179991" y="3779044"/>
            <a:ext cx="221456" cy="300038"/>
          </a:xfrm>
          <a:custGeom>
            <a:avLst/>
            <a:gdLst>
              <a:gd name="T0" fmla="*/ 130 w 186"/>
              <a:gd name="T1" fmla="*/ 0 h 189"/>
              <a:gd name="T2" fmla="*/ 82 w 186"/>
              <a:gd name="T3" fmla="*/ 54 h 189"/>
              <a:gd name="T4" fmla="*/ 16 w 186"/>
              <a:gd name="T5" fmla="*/ 22 h 189"/>
              <a:gd name="T6" fmla="*/ 50 w 186"/>
              <a:gd name="T7" fmla="*/ 86 h 189"/>
              <a:gd name="T8" fmla="*/ 0 w 186"/>
              <a:gd name="T9" fmla="*/ 138 h 189"/>
              <a:gd name="T10" fmla="*/ 72 w 186"/>
              <a:gd name="T11" fmla="*/ 126 h 189"/>
              <a:gd name="T12" fmla="*/ 106 w 186"/>
              <a:gd name="T13" fmla="*/ 189 h 189"/>
              <a:gd name="T14" fmla="*/ 114 w 186"/>
              <a:gd name="T15" fmla="*/ 116 h 189"/>
              <a:gd name="T16" fmla="*/ 186 w 186"/>
              <a:gd name="T17" fmla="*/ 104 h 189"/>
              <a:gd name="T18" fmla="*/ 120 w 186"/>
              <a:gd name="T19" fmla="*/ 72 h 189"/>
              <a:gd name="T20" fmla="*/ 130 w 186"/>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130" y="0"/>
                </a:moveTo>
                <a:lnTo>
                  <a:pt x="82" y="54"/>
                </a:lnTo>
                <a:lnTo>
                  <a:pt x="16" y="22"/>
                </a:lnTo>
                <a:lnTo>
                  <a:pt x="50" y="86"/>
                </a:lnTo>
                <a:lnTo>
                  <a:pt x="0" y="138"/>
                </a:lnTo>
                <a:lnTo>
                  <a:pt x="72" y="126"/>
                </a:lnTo>
                <a:lnTo>
                  <a:pt x="106" y="189"/>
                </a:lnTo>
                <a:lnTo>
                  <a:pt x="114" y="116"/>
                </a:lnTo>
                <a:lnTo>
                  <a:pt x="186" y="104"/>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Freeform 9"/>
          <p:cNvSpPr>
            <a:spLocks/>
          </p:cNvSpPr>
          <p:nvPr/>
        </p:nvSpPr>
        <p:spPr bwMode="auto">
          <a:xfrm rot="5400000">
            <a:off x="8399860" y="3427810"/>
            <a:ext cx="221456" cy="295275"/>
          </a:xfrm>
          <a:custGeom>
            <a:avLst/>
            <a:gdLst>
              <a:gd name="T0" fmla="*/ 130 w 186"/>
              <a:gd name="T1" fmla="*/ 0 h 186"/>
              <a:gd name="T2" fmla="*/ 80 w 186"/>
              <a:gd name="T3" fmla="*/ 52 h 186"/>
              <a:gd name="T4" fmla="*/ 14 w 186"/>
              <a:gd name="T5" fmla="*/ 22 h 186"/>
              <a:gd name="T6" fmla="*/ 50 w 186"/>
              <a:gd name="T7" fmla="*/ 86 h 186"/>
              <a:gd name="T8" fmla="*/ 0 w 186"/>
              <a:gd name="T9" fmla="*/ 136 h 186"/>
              <a:gd name="T10" fmla="*/ 70 w 186"/>
              <a:gd name="T11" fmla="*/ 124 h 186"/>
              <a:gd name="T12" fmla="*/ 104 w 186"/>
              <a:gd name="T13" fmla="*/ 186 h 186"/>
              <a:gd name="T14" fmla="*/ 114 w 186"/>
              <a:gd name="T15" fmla="*/ 116 h 186"/>
              <a:gd name="T16" fmla="*/ 186 w 186"/>
              <a:gd name="T17" fmla="*/ 102 h 186"/>
              <a:gd name="T18" fmla="*/ 120 w 186"/>
              <a:gd name="T19" fmla="*/ 72 h 186"/>
              <a:gd name="T20" fmla="*/ 130 w 186"/>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30" y="0"/>
                </a:moveTo>
                <a:lnTo>
                  <a:pt x="80" y="52"/>
                </a:lnTo>
                <a:lnTo>
                  <a:pt x="14" y="22"/>
                </a:lnTo>
                <a:lnTo>
                  <a:pt x="50" y="86"/>
                </a:lnTo>
                <a:lnTo>
                  <a:pt x="0" y="136"/>
                </a:lnTo>
                <a:lnTo>
                  <a:pt x="70" y="124"/>
                </a:lnTo>
                <a:lnTo>
                  <a:pt x="104" y="186"/>
                </a:lnTo>
                <a:lnTo>
                  <a:pt x="114" y="116"/>
                </a:lnTo>
                <a:lnTo>
                  <a:pt x="186" y="102"/>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Freeform 10"/>
          <p:cNvSpPr>
            <a:spLocks/>
          </p:cNvSpPr>
          <p:nvPr/>
        </p:nvSpPr>
        <p:spPr bwMode="auto">
          <a:xfrm rot="5400000">
            <a:off x="8578851" y="3057525"/>
            <a:ext cx="214313" cy="300037"/>
          </a:xfrm>
          <a:custGeom>
            <a:avLst/>
            <a:gdLst>
              <a:gd name="T0" fmla="*/ 110 w 180"/>
              <a:gd name="T1" fmla="*/ 0 h 189"/>
              <a:gd name="T2" fmla="*/ 68 w 180"/>
              <a:gd name="T3" fmla="*/ 59 h 189"/>
              <a:gd name="T4" fmla="*/ 0 w 180"/>
              <a:gd name="T5" fmla="*/ 36 h 189"/>
              <a:gd name="T6" fmla="*/ 42 w 180"/>
              <a:gd name="T7" fmla="*/ 95 h 189"/>
              <a:gd name="T8" fmla="*/ 0 w 180"/>
              <a:gd name="T9" fmla="*/ 153 h 189"/>
              <a:gd name="T10" fmla="*/ 68 w 180"/>
              <a:gd name="T11" fmla="*/ 131 h 189"/>
              <a:gd name="T12" fmla="*/ 110 w 180"/>
              <a:gd name="T13" fmla="*/ 189 h 189"/>
              <a:gd name="T14" fmla="*/ 110 w 180"/>
              <a:gd name="T15" fmla="*/ 117 h 189"/>
              <a:gd name="T16" fmla="*/ 180 w 180"/>
              <a:gd name="T17" fmla="*/ 95 h 189"/>
              <a:gd name="T18" fmla="*/ 110 w 180"/>
              <a:gd name="T19" fmla="*/ 73 h 189"/>
              <a:gd name="T20" fmla="*/ 110 w 180"/>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89">
                <a:moveTo>
                  <a:pt x="110" y="0"/>
                </a:moveTo>
                <a:lnTo>
                  <a:pt x="68" y="59"/>
                </a:lnTo>
                <a:lnTo>
                  <a:pt x="0" y="36"/>
                </a:lnTo>
                <a:lnTo>
                  <a:pt x="42" y="95"/>
                </a:lnTo>
                <a:lnTo>
                  <a:pt x="0" y="153"/>
                </a:lnTo>
                <a:lnTo>
                  <a:pt x="68" y="131"/>
                </a:lnTo>
                <a:lnTo>
                  <a:pt x="110" y="189"/>
                </a:lnTo>
                <a:lnTo>
                  <a:pt x="110" y="117"/>
                </a:lnTo>
                <a:lnTo>
                  <a:pt x="180" y="95"/>
                </a:lnTo>
                <a:lnTo>
                  <a:pt x="110" y="73"/>
                </a:lnTo>
                <a:lnTo>
                  <a:pt x="11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Freeform 11"/>
          <p:cNvSpPr>
            <a:spLocks/>
          </p:cNvSpPr>
          <p:nvPr/>
        </p:nvSpPr>
        <p:spPr bwMode="auto">
          <a:xfrm rot="5400000">
            <a:off x="8715375" y="2671762"/>
            <a:ext cx="223838" cy="300038"/>
          </a:xfrm>
          <a:custGeom>
            <a:avLst/>
            <a:gdLst>
              <a:gd name="T0" fmla="*/ 106 w 188"/>
              <a:gd name="T1" fmla="*/ 0 h 189"/>
              <a:gd name="T2" fmla="*/ 72 w 188"/>
              <a:gd name="T3" fmla="*/ 64 h 189"/>
              <a:gd name="T4" fmla="*/ 0 w 188"/>
              <a:gd name="T5" fmla="*/ 52 h 189"/>
              <a:gd name="T6" fmla="*/ 52 w 188"/>
              <a:gd name="T7" fmla="*/ 104 h 189"/>
              <a:gd name="T8" fmla="*/ 18 w 188"/>
              <a:gd name="T9" fmla="*/ 169 h 189"/>
              <a:gd name="T10" fmla="*/ 82 w 188"/>
              <a:gd name="T11" fmla="*/ 136 h 189"/>
              <a:gd name="T12" fmla="*/ 132 w 188"/>
              <a:gd name="T13" fmla="*/ 189 h 189"/>
              <a:gd name="T14" fmla="*/ 122 w 188"/>
              <a:gd name="T15" fmla="*/ 116 h 189"/>
              <a:gd name="T16" fmla="*/ 188 w 188"/>
              <a:gd name="T17" fmla="*/ 84 h 189"/>
              <a:gd name="T18" fmla="*/ 116 w 188"/>
              <a:gd name="T19" fmla="*/ 72 h 189"/>
              <a:gd name="T20" fmla="*/ 106 w 188"/>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9">
                <a:moveTo>
                  <a:pt x="106" y="0"/>
                </a:moveTo>
                <a:lnTo>
                  <a:pt x="72" y="64"/>
                </a:lnTo>
                <a:lnTo>
                  <a:pt x="0" y="52"/>
                </a:lnTo>
                <a:lnTo>
                  <a:pt x="52" y="104"/>
                </a:lnTo>
                <a:lnTo>
                  <a:pt x="18" y="169"/>
                </a:lnTo>
                <a:lnTo>
                  <a:pt x="82" y="136"/>
                </a:lnTo>
                <a:lnTo>
                  <a:pt x="132" y="189"/>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Freeform 12"/>
          <p:cNvSpPr>
            <a:spLocks/>
          </p:cNvSpPr>
          <p:nvPr/>
        </p:nvSpPr>
        <p:spPr bwMode="auto">
          <a:xfrm rot="5400000">
            <a:off x="8806657" y="2284810"/>
            <a:ext cx="223838" cy="295275"/>
          </a:xfrm>
          <a:custGeom>
            <a:avLst/>
            <a:gdLst>
              <a:gd name="T0" fmla="*/ 106 w 188"/>
              <a:gd name="T1" fmla="*/ 0 h 186"/>
              <a:gd name="T2" fmla="*/ 72 w 188"/>
              <a:gd name="T3" fmla="*/ 64 h 186"/>
              <a:gd name="T4" fmla="*/ 0 w 188"/>
              <a:gd name="T5" fmla="*/ 50 h 186"/>
              <a:gd name="T6" fmla="*/ 52 w 188"/>
              <a:gd name="T7" fmla="*/ 104 h 186"/>
              <a:gd name="T8" fmla="*/ 18 w 188"/>
              <a:gd name="T9" fmla="*/ 166 h 186"/>
              <a:gd name="T10" fmla="*/ 82 w 188"/>
              <a:gd name="T11" fmla="*/ 136 h 186"/>
              <a:gd name="T12" fmla="*/ 132 w 188"/>
              <a:gd name="T13" fmla="*/ 186 h 186"/>
              <a:gd name="T14" fmla="*/ 122 w 188"/>
              <a:gd name="T15" fmla="*/ 116 h 186"/>
              <a:gd name="T16" fmla="*/ 188 w 188"/>
              <a:gd name="T17" fmla="*/ 84 h 186"/>
              <a:gd name="T18" fmla="*/ 116 w 188"/>
              <a:gd name="T19" fmla="*/ 72 h 186"/>
              <a:gd name="T20" fmla="*/ 106 w 188"/>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6">
                <a:moveTo>
                  <a:pt x="106" y="0"/>
                </a:moveTo>
                <a:lnTo>
                  <a:pt x="72" y="64"/>
                </a:lnTo>
                <a:lnTo>
                  <a:pt x="0" y="50"/>
                </a:lnTo>
                <a:lnTo>
                  <a:pt x="52" y="104"/>
                </a:lnTo>
                <a:lnTo>
                  <a:pt x="18" y="166"/>
                </a:lnTo>
                <a:lnTo>
                  <a:pt x="82" y="136"/>
                </a:lnTo>
                <a:lnTo>
                  <a:pt x="132" y="186"/>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Freeform 13"/>
          <p:cNvSpPr>
            <a:spLocks/>
          </p:cNvSpPr>
          <p:nvPr/>
        </p:nvSpPr>
        <p:spPr bwMode="auto">
          <a:xfrm rot="5400000">
            <a:off x="8853091" y="1890713"/>
            <a:ext cx="226219" cy="285750"/>
          </a:xfrm>
          <a:custGeom>
            <a:avLst/>
            <a:gdLst>
              <a:gd name="T0" fmla="*/ 98 w 190"/>
              <a:gd name="T1" fmla="*/ 0 h 180"/>
              <a:gd name="T2" fmla="*/ 74 w 190"/>
              <a:gd name="T3" fmla="*/ 68 h 180"/>
              <a:gd name="T4" fmla="*/ 0 w 190"/>
              <a:gd name="T5" fmla="*/ 66 h 180"/>
              <a:gd name="T6" fmla="*/ 58 w 190"/>
              <a:gd name="T7" fmla="*/ 110 h 180"/>
              <a:gd name="T8" fmla="*/ 34 w 190"/>
              <a:gd name="T9" fmla="*/ 178 h 180"/>
              <a:gd name="T10" fmla="*/ 92 w 190"/>
              <a:gd name="T11" fmla="*/ 138 h 180"/>
              <a:gd name="T12" fmla="*/ 150 w 190"/>
              <a:gd name="T13" fmla="*/ 180 h 180"/>
              <a:gd name="T14" fmla="*/ 130 w 190"/>
              <a:gd name="T15" fmla="*/ 112 h 180"/>
              <a:gd name="T16" fmla="*/ 190 w 190"/>
              <a:gd name="T17" fmla="*/ 72 h 180"/>
              <a:gd name="T18" fmla="*/ 118 w 190"/>
              <a:gd name="T19" fmla="*/ 70 h 180"/>
              <a:gd name="T20" fmla="*/ 98 w 19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0">
                <a:moveTo>
                  <a:pt x="98" y="0"/>
                </a:moveTo>
                <a:lnTo>
                  <a:pt x="74" y="68"/>
                </a:lnTo>
                <a:lnTo>
                  <a:pt x="0" y="66"/>
                </a:lnTo>
                <a:lnTo>
                  <a:pt x="58" y="110"/>
                </a:lnTo>
                <a:lnTo>
                  <a:pt x="34" y="178"/>
                </a:lnTo>
                <a:lnTo>
                  <a:pt x="92" y="138"/>
                </a:lnTo>
                <a:lnTo>
                  <a:pt x="150" y="180"/>
                </a:lnTo>
                <a:lnTo>
                  <a:pt x="130" y="112"/>
                </a:lnTo>
                <a:lnTo>
                  <a:pt x="190" y="72"/>
                </a:lnTo>
                <a:lnTo>
                  <a:pt x="118" y="70"/>
                </a:lnTo>
                <a:lnTo>
                  <a:pt x="9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Freeform 14"/>
          <p:cNvSpPr>
            <a:spLocks/>
          </p:cNvSpPr>
          <p:nvPr/>
        </p:nvSpPr>
        <p:spPr bwMode="auto">
          <a:xfrm rot="5400000">
            <a:off x="8834636" y="1488083"/>
            <a:ext cx="225029" cy="292100"/>
          </a:xfrm>
          <a:custGeom>
            <a:avLst/>
            <a:gdLst>
              <a:gd name="T0" fmla="*/ 89 w 189"/>
              <a:gd name="T1" fmla="*/ 0 h 184"/>
              <a:gd name="T2" fmla="*/ 75 w 189"/>
              <a:gd name="T3" fmla="*/ 70 h 184"/>
              <a:gd name="T4" fmla="*/ 0 w 189"/>
              <a:gd name="T5" fmla="*/ 78 h 184"/>
              <a:gd name="T6" fmla="*/ 65 w 189"/>
              <a:gd name="T7" fmla="*/ 114 h 184"/>
              <a:gd name="T8" fmla="*/ 51 w 189"/>
              <a:gd name="T9" fmla="*/ 184 h 184"/>
              <a:gd name="T10" fmla="*/ 103 w 189"/>
              <a:gd name="T11" fmla="*/ 136 h 184"/>
              <a:gd name="T12" fmla="*/ 165 w 189"/>
              <a:gd name="T13" fmla="*/ 172 h 184"/>
              <a:gd name="T14" fmla="*/ 137 w 189"/>
              <a:gd name="T15" fmla="*/ 106 h 184"/>
              <a:gd name="T16" fmla="*/ 189 w 189"/>
              <a:gd name="T17" fmla="*/ 58 h 184"/>
              <a:gd name="T18" fmla="*/ 117 w 189"/>
              <a:gd name="T19" fmla="*/ 66 h 184"/>
              <a:gd name="T20" fmla="*/ 89 w 189"/>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84">
                <a:moveTo>
                  <a:pt x="89" y="0"/>
                </a:moveTo>
                <a:lnTo>
                  <a:pt x="75" y="70"/>
                </a:lnTo>
                <a:lnTo>
                  <a:pt x="0" y="78"/>
                </a:lnTo>
                <a:lnTo>
                  <a:pt x="65" y="114"/>
                </a:lnTo>
                <a:lnTo>
                  <a:pt x="51" y="184"/>
                </a:lnTo>
                <a:lnTo>
                  <a:pt x="103" y="136"/>
                </a:lnTo>
                <a:lnTo>
                  <a:pt x="165" y="172"/>
                </a:lnTo>
                <a:lnTo>
                  <a:pt x="137" y="106"/>
                </a:lnTo>
                <a:lnTo>
                  <a:pt x="189" y="58"/>
                </a:lnTo>
                <a:lnTo>
                  <a:pt x="117" y="66"/>
                </a:lnTo>
                <a:lnTo>
                  <a:pt x="89"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Freeform 15"/>
          <p:cNvSpPr>
            <a:spLocks/>
          </p:cNvSpPr>
          <p:nvPr/>
        </p:nvSpPr>
        <p:spPr bwMode="auto">
          <a:xfrm rot="5400000">
            <a:off x="8768557" y="1086644"/>
            <a:ext cx="219075" cy="303212"/>
          </a:xfrm>
          <a:custGeom>
            <a:avLst/>
            <a:gdLst>
              <a:gd name="T0" fmla="*/ 74 w 184"/>
              <a:gd name="T1" fmla="*/ 0 h 191"/>
              <a:gd name="T2" fmla="*/ 70 w 184"/>
              <a:gd name="T3" fmla="*/ 72 h 191"/>
              <a:gd name="T4" fmla="*/ 0 w 184"/>
              <a:gd name="T5" fmla="*/ 92 h 191"/>
              <a:gd name="T6" fmla="*/ 70 w 184"/>
              <a:gd name="T7" fmla="*/ 118 h 191"/>
              <a:gd name="T8" fmla="*/ 66 w 184"/>
              <a:gd name="T9" fmla="*/ 191 h 191"/>
              <a:gd name="T10" fmla="*/ 110 w 184"/>
              <a:gd name="T11" fmla="*/ 134 h 191"/>
              <a:gd name="T12" fmla="*/ 178 w 184"/>
              <a:gd name="T13" fmla="*/ 158 h 191"/>
              <a:gd name="T14" fmla="*/ 138 w 184"/>
              <a:gd name="T15" fmla="*/ 98 h 191"/>
              <a:gd name="T16" fmla="*/ 184 w 184"/>
              <a:gd name="T17" fmla="*/ 42 h 191"/>
              <a:gd name="T18" fmla="*/ 114 w 184"/>
              <a:gd name="T19" fmla="*/ 62 h 191"/>
              <a:gd name="T20" fmla="*/ 74 w 184"/>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91">
                <a:moveTo>
                  <a:pt x="74" y="0"/>
                </a:moveTo>
                <a:lnTo>
                  <a:pt x="70" y="72"/>
                </a:lnTo>
                <a:lnTo>
                  <a:pt x="0" y="92"/>
                </a:lnTo>
                <a:lnTo>
                  <a:pt x="70" y="118"/>
                </a:lnTo>
                <a:lnTo>
                  <a:pt x="66" y="191"/>
                </a:lnTo>
                <a:lnTo>
                  <a:pt x="110" y="134"/>
                </a:lnTo>
                <a:lnTo>
                  <a:pt x="178" y="158"/>
                </a:lnTo>
                <a:lnTo>
                  <a:pt x="138" y="98"/>
                </a:lnTo>
                <a:lnTo>
                  <a:pt x="184" y="42"/>
                </a:lnTo>
                <a:lnTo>
                  <a:pt x="114" y="62"/>
                </a:lnTo>
                <a:lnTo>
                  <a:pt x="74"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Freeform 16"/>
          <p:cNvSpPr>
            <a:spLocks/>
          </p:cNvSpPr>
          <p:nvPr/>
        </p:nvSpPr>
        <p:spPr bwMode="auto">
          <a:xfrm rot="5400000">
            <a:off x="8636397" y="706041"/>
            <a:ext cx="216694" cy="300038"/>
          </a:xfrm>
          <a:custGeom>
            <a:avLst/>
            <a:gdLst>
              <a:gd name="T0" fmla="*/ 72 w 182"/>
              <a:gd name="T1" fmla="*/ 0 h 189"/>
              <a:gd name="T2" fmla="*/ 70 w 182"/>
              <a:gd name="T3" fmla="*/ 72 h 189"/>
              <a:gd name="T4" fmla="*/ 0 w 182"/>
              <a:gd name="T5" fmla="*/ 90 h 189"/>
              <a:gd name="T6" fmla="*/ 68 w 182"/>
              <a:gd name="T7" fmla="*/ 117 h 189"/>
              <a:gd name="T8" fmla="*/ 64 w 182"/>
              <a:gd name="T9" fmla="*/ 189 h 189"/>
              <a:gd name="T10" fmla="*/ 108 w 182"/>
              <a:gd name="T11" fmla="*/ 133 h 189"/>
              <a:gd name="T12" fmla="*/ 176 w 182"/>
              <a:gd name="T13" fmla="*/ 159 h 189"/>
              <a:gd name="T14" fmla="*/ 136 w 182"/>
              <a:gd name="T15" fmla="*/ 99 h 189"/>
              <a:gd name="T16" fmla="*/ 182 w 182"/>
              <a:gd name="T17" fmla="*/ 40 h 189"/>
              <a:gd name="T18" fmla="*/ 112 w 182"/>
              <a:gd name="T19" fmla="*/ 60 h 189"/>
              <a:gd name="T20" fmla="*/ 72 w 182"/>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72" y="0"/>
                </a:moveTo>
                <a:lnTo>
                  <a:pt x="70" y="72"/>
                </a:lnTo>
                <a:lnTo>
                  <a:pt x="0" y="90"/>
                </a:lnTo>
                <a:lnTo>
                  <a:pt x="68" y="117"/>
                </a:lnTo>
                <a:lnTo>
                  <a:pt x="64" y="189"/>
                </a:lnTo>
                <a:lnTo>
                  <a:pt x="108" y="133"/>
                </a:lnTo>
                <a:lnTo>
                  <a:pt x="176" y="159"/>
                </a:lnTo>
                <a:lnTo>
                  <a:pt x="136" y="99"/>
                </a:lnTo>
                <a:lnTo>
                  <a:pt x="182" y="40"/>
                </a:lnTo>
                <a:lnTo>
                  <a:pt x="112" y="60"/>
                </a:lnTo>
                <a:lnTo>
                  <a:pt x="72"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Freeform 17"/>
          <p:cNvSpPr>
            <a:spLocks/>
          </p:cNvSpPr>
          <p:nvPr/>
        </p:nvSpPr>
        <p:spPr bwMode="auto">
          <a:xfrm rot="5400000">
            <a:off x="8448081" y="347068"/>
            <a:ext cx="220265" cy="295275"/>
          </a:xfrm>
          <a:custGeom>
            <a:avLst/>
            <a:gdLst>
              <a:gd name="T0" fmla="*/ 57 w 185"/>
              <a:gd name="T1" fmla="*/ 0 h 186"/>
              <a:gd name="T2" fmla="*/ 67 w 185"/>
              <a:gd name="T3" fmla="*/ 70 h 186"/>
              <a:gd name="T4" fmla="*/ 0 w 185"/>
              <a:gd name="T5" fmla="*/ 102 h 186"/>
              <a:gd name="T6" fmla="*/ 73 w 185"/>
              <a:gd name="T7" fmla="*/ 116 h 186"/>
              <a:gd name="T8" fmla="*/ 81 w 185"/>
              <a:gd name="T9" fmla="*/ 186 h 186"/>
              <a:gd name="T10" fmla="*/ 115 w 185"/>
              <a:gd name="T11" fmla="*/ 124 h 186"/>
              <a:gd name="T12" fmla="*/ 185 w 185"/>
              <a:gd name="T13" fmla="*/ 136 h 186"/>
              <a:gd name="T14" fmla="*/ 137 w 185"/>
              <a:gd name="T15" fmla="*/ 84 h 186"/>
              <a:gd name="T16" fmla="*/ 171 w 185"/>
              <a:gd name="T17" fmla="*/ 20 h 186"/>
              <a:gd name="T18" fmla="*/ 107 w 185"/>
              <a:gd name="T19" fmla="*/ 52 h 186"/>
              <a:gd name="T20" fmla="*/ 57 w 185"/>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57" y="0"/>
                </a:moveTo>
                <a:lnTo>
                  <a:pt x="67" y="70"/>
                </a:lnTo>
                <a:lnTo>
                  <a:pt x="0" y="102"/>
                </a:lnTo>
                <a:lnTo>
                  <a:pt x="73" y="116"/>
                </a:lnTo>
                <a:lnTo>
                  <a:pt x="81" y="186"/>
                </a:lnTo>
                <a:lnTo>
                  <a:pt x="115" y="124"/>
                </a:lnTo>
                <a:lnTo>
                  <a:pt x="185" y="136"/>
                </a:lnTo>
                <a:lnTo>
                  <a:pt x="137" y="84"/>
                </a:lnTo>
                <a:lnTo>
                  <a:pt x="171" y="20"/>
                </a:lnTo>
                <a:lnTo>
                  <a:pt x="107" y="52"/>
                </a:lnTo>
                <a:lnTo>
                  <a:pt x="57"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Freeform 18"/>
          <p:cNvSpPr>
            <a:spLocks/>
          </p:cNvSpPr>
          <p:nvPr/>
        </p:nvSpPr>
        <p:spPr bwMode="auto">
          <a:xfrm rot="5400000">
            <a:off x="8194675" y="24210"/>
            <a:ext cx="223838" cy="287338"/>
          </a:xfrm>
          <a:custGeom>
            <a:avLst/>
            <a:gdLst>
              <a:gd name="T0" fmla="*/ 34 w 188"/>
              <a:gd name="T1" fmla="*/ 2 h 181"/>
              <a:gd name="T2" fmla="*/ 58 w 188"/>
              <a:gd name="T3" fmla="*/ 70 h 181"/>
              <a:gd name="T4" fmla="*/ 0 w 188"/>
              <a:gd name="T5" fmla="*/ 114 h 181"/>
              <a:gd name="T6" fmla="*/ 72 w 188"/>
              <a:gd name="T7" fmla="*/ 112 h 181"/>
              <a:gd name="T8" fmla="*/ 96 w 188"/>
              <a:gd name="T9" fmla="*/ 181 h 181"/>
              <a:gd name="T10" fmla="*/ 118 w 188"/>
              <a:gd name="T11" fmla="*/ 112 h 181"/>
              <a:gd name="T12" fmla="*/ 188 w 188"/>
              <a:gd name="T13" fmla="*/ 110 h 181"/>
              <a:gd name="T14" fmla="*/ 130 w 188"/>
              <a:gd name="T15" fmla="*/ 70 h 181"/>
              <a:gd name="T16" fmla="*/ 152 w 188"/>
              <a:gd name="T17" fmla="*/ 0 h 181"/>
              <a:gd name="T18" fmla="*/ 94 w 188"/>
              <a:gd name="T19" fmla="*/ 44 h 181"/>
              <a:gd name="T20" fmla="*/ 34 w 188"/>
              <a:gd name="T21" fmla="*/ 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1">
                <a:moveTo>
                  <a:pt x="34" y="2"/>
                </a:moveTo>
                <a:lnTo>
                  <a:pt x="58" y="70"/>
                </a:lnTo>
                <a:lnTo>
                  <a:pt x="0" y="114"/>
                </a:lnTo>
                <a:lnTo>
                  <a:pt x="72" y="112"/>
                </a:lnTo>
                <a:lnTo>
                  <a:pt x="96" y="181"/>
                </a:lnTo>
                <a:lnTo>
                  <a:pt x="118" y="112"/>
                </a:lnTo>
                <a:lnTo>
                  <a:pt x="188" y="110"/>
                </a:lnTo>
                <a:lnTo>
                  <a:pt x="130" y="70"/>
                </a:lnTo>
                <a:lnTo>
                  <a:pt x="152" y="0"/>
                </a:lnTo>
                <a:lnTo>
                  <a:pt x="94" y="44"/>
                </a:lnTo>
                <a:lnTo>
                  <a:pt x="34" y="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Rectangle 19"/>
          <p:cNvSpPr>
            <a:spLocks noChangeArrowheads="1"/>
          </p:cNvSpPr>
          <p:nvPr/>
        </p:nvSpPr>
        <p:spPr bwMode="auto">
          <a:xfrm>
            <a:off x="8956676" y="0"/>
            <a:ext cx="187325" cy="5143500"/>
          </a:xfrm>
          <a:prstGeom prst="rect">
            <a:avLst/>
          </a:prstGeom>
          <a:gradFill rotWithShape="1">
            <a:gsLst>
              <a:gs pos="0">
                <a:schemeClr val="bg1">
                  <a:gamma/>
                  <a:shade val="46275"/>
                  <a:invGamma/>
                  <a:alpha val="0"/>
                </a:schemeClr>
              </a:gs>
              <a:gs pos="100000">
                <a:schemeClr val="bg1">
                  <a:alpha val="14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Freeform 20"/>
          <p:cNvSpPr>
            <a:spLocks/>
          </p:cNvSpPr>
          <p:nvPr/>
        </p:nvSpPr>
        <p:spPr bwMode="auto">
          <a:xfrm>
            <a:off x="1100139" y="4316017"/>
            <a:ext cx="504825" cy="364331"/>
          </a:xfrm>
          <a:custGeom>
            <a:avLst/>
            <a:gdLst>
              <a:gd name="T0" fmla="*/ 114 w 157"/>
              <a:gd name="T1" fmla="*/ 89 h 151"/>
              <a:gd name="T2" fmla="*/ 157 w 157"/>
              <a:gd name="T3" fmla="*/ 54 h 151"/>
              <a:gd name="T4" fmla="*/ 102 w 157"/>
              <a:gd name="T5" fmla="*/ 57 h 151"/>
              <a:gd name="T6" fmla="*/ 97 w 157"/>
              <a:gd name="T7" fmla="*/ 53 h 151"/>
              <a:gd name="T8" fmla="*/ 82 w 157"/>
              <a:gd name="T9" fmla="*/ 16 h 151"/>
              <a:gd name="T10" fmla="*/ 76 w 157"/>
              <a:gd name="T11" fmla="*/ 0 h 151"/>
              <a:gd name="T12" fmla="*/ 60 w 157"/>
              <a:gd name="T13" fmla="*/ 55 h 151"/>
              <a:gd name="T14" fmla="*/ 55 w 157"/>
              <a:gd name="T15" fmla="*/ 58 h 151"/>
              <a:gd name="T16" fmla="*/ 0 w 157"/>
              <a:gd name="T17" fmla="*/ 61 h 151"/>
              <a:gd name="T18" fmla="*/ 46 w 157"/>
              <a:gd name="T19" fmla="*/ 92 h 151"/>
              <a:gd name="T20" fmla="*/ 48 w 157"/>
              <a:gd name="T21" fmla="*/ 98 h 151"/>
              <a:gd name="T22" fmla="*/ 34 w 157"/>
              <a:gd name="T23" fmla="*/ 148 h 151"/>
              <a:gd name="T24" fmla="*/ 33 w 157"/>
              <a:gd name="T25" fmla="*/ 151 h 151"/>
              <a:gd name="T26" fmla="*/ 35 w 157"/>
              <a:gd name="T27" fmla="*/ 149 h 151"/>
              <a:gd name="T28" fmla="*/ 79 w 157"/>
              <a:gd name="T29" fmla="*/ 117 h 151"/>
              <a:gd name="T30" fmla="*/ 85 w 157"/>
              <a:gd name="T31" fmla="*/ 117 h 151"/>
              <a:gd name="T32" fmla="*/ 131 w 157"/>
              <a:gd name="T33" fmla="*/ 148 h 151"/>
              <a:gd name="T34" fmla="*/ 113 w 157"/>
              <a:gd name="T35" fmla="*/ 94 h 151"/>
              <a:gd name="T36" fmla="*/ 114 w 157"/>
              <a:gd name="T37"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51">
                <a:moveTo>
                  <a:pt x="114" y="89"/>
                </a:moveTo>
                <a:cubicBezTo>
                  <a:pt x="157" y="54"/>
                  <a:pt x="157" y="54"/>
                  <a:pt x="157" y="54"/>
                </a:cubicBezTo>
                <a:cubicBezTo>
                  <a:pt x="102" y="57"/>
                  <a:pt x="102" y="57"/>
                  <a:pt x="102" y="57"/>
                </a:cubicBezTo>
                <a:cubicBezTo>
                  <a:pt x="100" y="57"/>
                  <a:pt x="98" y="55"/>
                  <a:pt x="97" y="53"/>
                </a:cubicBezTo>
                <a:cubicBezTo>
                  <a:pt x="82" y="16"/>
                  <a:pt x="82" y="16"/>
                  <a:pt x="82" y="16"/>
                </a:cubicBezTo>
                <a:cubicBezTo>
                  <a:pt x="76" y="0"/>
                  <a:pt x="76" y="0"/>
                  <a:pt x="76" y="0"/>
                </a:cubicBezTo>
                <a:cubicBezTo>
                  <a:pt x="60" y="55"/>
                  <a:pt x="60" y="55"/>
                  <a:pt x="60" y="55"/>
                </a:cubicBezTo>
                <a:cubicBezTo>
                  <a:pt x="59" y="57"/>
                  <a:pt x="57" y="58"/>
                  <a:pt x="55" y="58"/>
                </a:cubicBezTo>
                <a:cubicBezTo>
                  <a:pt x="0" y="61"/>
                  <a:pt x="0" y="61"/>
                  <a:pt x="0" y="61"/>
                </a:cubicBezTo>
                <a:cubicBezTo>
                  <a:pt x="46" y="92"/>
                  <a:pt x="46" y="92"/>
                  <a:pt x="46" y="92"/>
                </a:cubicBezTo>
                <a:cubicBezTo>
                  <a:pt x="48" y="93"/>
                  <a:pt x="49" y="96"/>
                  <a:pt x="48" y="98"/>
                </a:cubicBezTo>
                <a:cubicBezTo>
                  <a:pt x="34" y="148"/>
                  <a:pt x="34" y="148"/>
                  <a:pt x="34" y="148"/>
                </a:cubicBezTo>
                <a:cubicBezTo>
                  <a:pt x="33" y="151"/>
                  <a:pt x="33" y="151"/>
                  <a:pt x="33" y="151"/>
                </a:cubicBezTo>
                <a:cubicBezTo>
                  <a:pt x="35" y="149"/>
                  <a:pt x="35" y="149"/>
                  <a:pt x="35" y="149"/>
                </a:cubicBezTo>
                <a:cubicBezTo>
                  <a:pt x="79" y="117"/>
                  <a:pt x="79" y="117"/>
                  <a:pt x="79" y="117"/>
                </a:cubicBezTo>
                <a:cubicBezTo>
                  <a:pt x="80" y="116"/>
                  <a:pt x="83" y="115"/>
                  <a:pt x="85" y="117"/>
                </a:cubicBezTo>
                <a:cubicBezTo>
                  <a:pt x="131" y="148"/>
                  <a:pt x="131" y="148"/>
                  <a:pt x="131" y="148"/>
                </a:cubicBezTo>
                <a:cubicBezTo>
                  <a:pt x="113" y="94"/>
                  <a:pt x="113" y="94"/>
                  <a:pt x="113" y="94"/>
                </a:cubicBezTo>
                <a:cubicBezTo>
                  <a:pt x="112" y="92"/>
                  <a:pt x="113" y="90"/>
                  <a:pt x="114" y="89"/>
                </a:cubicBezTo>
                <a:close/>
              </a:path>
            </a:pathLst>
          </a:custGeom>
          <a:gradFill rotWithShape="1">
            <a:gsLst>
              <a:gs pos="0">
                <a:schemeClr val="bg1">
                  <a:gamma/>
                  <a:shade val="76078"/>
                  <a:invGamma/>
                </a:schemeClr>
              </a:gs>
              <a:gs pos="100000">
                <a:schemeClr val="bg1"/>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7" name="Freeform 21"/>
          <p:cNvSpPr>
            <a:spLocks/>
          </p:cNvSpPr>
          <p:nvPr/>
        </p:nvSpPr>
        <p:spPr bwMode="auto">
          <a:xfrm>
            <a:off x="127001" y="3885010"/>
            <a:ext cx="796925" cy="572690"/>
          </a:xfrm>
          <a:custGeom>
            <a:avLst/>
            <a:gdLst>
              <a:gd name="T0" fmla="*/ 179 w 248"/>
              <a:gd name="T1" fmla="*/ 141 h 238"/>
              <a:gd name="T2" fmla="*/ 248 w 248"/>
              <a:gd name="T3" fmla="*/ 86 h 238"/>
              <a:gd name="T4" fmla="*/ 160 w 248"/>
              <a:gd name="T5" fmla="*/ 90 h 238"/>
              <a:gd name="T6" fmla="*/ 154 w 248"/>
              <a:gd name="T7" fmla="*/ 86 h 238"/>
              <a:gd name="T8" fmla="*/ 120 w 248"/>
              <a:gd name="T9" fmla="*/ 0 h 238"/>
              <a:gd name="T10" fmla="*/ 99 w 248"/>
              <a:gd name="T11" fmla="*/ 70 h 238"/>
              <a:gd name="T12" fmla="*/ 94 w 248"/>
              <a:gd name="T13" fmla="*/ 88 h 238"/>
              <a:gd name="T14" fmla="*/ 88 w 248"/>
              <a:gd name="T15" fmla="*/ 93 h 238"/>
              <a:gd name="T16" fmla="*/ 0 w 248"/>
              <a:gd name="T17" fmla="*/ 97 h 238"/>
              <a:gd name="T18" fmla="*/ 74 w 248"/>
              <a:gd name="T19" fmla="*/ 146 h 238"/>
              <a:gd name="T20" fmla="*/ 77 w 248"/>
              <a:gd name="T21" fmla="*/ 153 h 238"/>
              <a:gd name="T22" fmla="*/ 53 w 248"/>
              <a:gd name="T23" fmla="*/ 237 h 238"/>
              <a:gd name="T24" fmla="*/ 52 w 248"/>
              <a:gd name="T25" fmla="*/ 238 h 238"/>
              <a:gd name="T26" fmla="*/ 126 w 248"/>
              <a:gd name="T27" fmla="*/ 184 h 238"/>
              <a:gd name="T28" fmla="*/ 133 w 248"/>
              <a:gd name="T29" fmla="*/ 184 h 238"/>
              <a:gd name="T30" fmla="*/ 207 w 248"/>
              <a:gd name="T31" fmla="*/ 234 h 238"/>
              <a:gd name="T32" fmla="*/ 177 w 248"/>
              <a:gd name="T33" fmla="*/ 148 h 238"/>
              <a:gd name="T34" fmla="*/ 179 w 248"/>
              <a:gd name="T35" fmla="*/ 1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38">
                <a:moveTo>
                  <a:pt x="179" y="141"/>
                </a:moveTo>
                <a:cubicBezTo>
                  <a:pt x="248" y="86"/>
                  <a:pt x="248" y="86"/>
                  <a:pt x="248" y="86"/>
                </a:cubicBezTo>
                <a:cubicBezTo>
                  <a:pt x="160" y="90"/>
                  <a:pt x="160" y="90"/>
                  <a:pt x="160" y="90"/>
                </a:cubicBezTo>
                <a:cubicBezTo>
                  <a:pt x="158" y="90"/>
                  <a:pt x="155" y="88"/>
                  <a:pt x="154" y="86"/>
                </a:cubicBezTo>
                <a:cubicBezTo>
                  <a:pt x="120" y="0"/>
                  <a:pt x="120" y="0"/>
                  <a:pt x="120" y="0"/>
                </a:cubicBezTo>
                <a:cubicBezTo>
                  <a:pt x="99" y="70"/>
                  <a:pt x="99" y="70"/>
                  <a:pt x="99" y="70"/>
                </a:cubicBezTo>
                <a:cubicBezTo>
                  <a:pt x="94" y="88"/>
                  <a:pt x="94" y="88"/>
                  <a:pt x="94" y="88"/>
                </a:cubicBezTo>
                <a:cubicBezTo>
                  <a:pt x="93" y="91"/>
                  <a:pt x="91" y="93"/>
                  <a:pt x="88" y="93"/>
                </a:cubicBezTo>
                <a:cubicBezTo>
                  <a:pt x="0" y="97"/>
                  <a:pt x="0" y="97"/>
                  <a:pt x="0" y="97"/>
                </a:cubicBezTo>
                <a:cubicBezTo>
                  <a:pt x="74" y="146"/>
                  <a:pt x="74" y="146"/>
                  <a:pt x="74" y="146"/>
                </a:cubicBezTo>
                <a:cubicBezTo>
                  <a:pt x="77" y="148"/>
                  <a:pt x="78" y="151"/>
                  <a:pt x="77" y="153"/>
                </a:cubicBezTo>
                <a:cubicBezTo>
                  <a:pt x="53" y="237"/>
                  <a:pt x="53" y="237"/>
                  <a:pt x="53" y="237"/>
                </a:cubicBezTo>
                <a:cubicBezTo>
                  <a:pt x="52" y="238"/>
                  <a:pt x="52" y="238"/>
                  <a:pt x="52" y="238"/>
                </a:cubicBezTo>
                <a:cubicBezTo>
                  <a:pt x="126" y="184"/>
                  <a:pt x="126" y="184"/>
                  <a:pt x="126" y="184"/>
                </a:cubicBezTo>
                <a:cubicBezTo>
                  <a:pt x="128" y="182"/>
                  <a:pt x="130" y="182"/>
                  <a:pt x="133" y="184"/>
                </a:cubicBezTo>
                <a:cubicBezTo>
                  <a:pt x="207" y="234"/>
                  <a:pt x="207" y="234"/>
                  <a:pt x="207" y="234"/>
                </a:cubicBezTo>
                <a:cubicBezTo>
                  <a:pt x="177" y="148"/>
                  <a:pt x="177" y="148"/>
                  <a:pt x="177" y="148"/>
                </a:cubicBezTo>
                <a:cubicBezTo>
                  <a:pt x="177" y="145"/>
                  <a:pt x="177" y="143"/>
                  <a:pt x="179" y="141"/>
                </a:cubicBezTo>
                <a:close/>
              </a:path>
            </a:pathLst>
          </a:custGeom>
          <a:gradFill rotWithShape="1">
            <a:gsLst>
              <a:gs pos="0">
                <a:schemeClr val="bg1">
                  <a:gamma/>
                  <a:shade val="76078"/>
                  <a:invGamma/>
                </a:schemeClr>
              </a:gs>
              <a:gs pos="100000">
                <a:schemeClr val="bg1"/>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8" name="Freeform 22"/>
          <p:cNvSpPr>
            <a:spLocks noEditPoints="1"/>
          </p:cNvSpPr>
          <p:nvPr/>
        </p:nvSpPr>
        <p:spPr bwMode="auto">
          <a:xfrm>
            <a:off x="-20638" y="4005262"/>
            <a:ext cx="2335213" cy="1158479"/>
          </a:xfrm>
          <a:custGeom>
            <a:avLst/>
            <a:gdLst>
              <a:gd name="T0" fmla="*/ 117 w 727"/>
              <a:gd name="T1" fmla="*/ 190 h 481"/>
              <a:gd name="T2" fmla="*/ 135 w 727"/>
              <a:gd name="T3" fmla="*/ 193 h 481"/>
              <a:gd name="T4" fmla="*/ 170 w 727"/>
              <a:gd name="T5" fmla="*/ 199 h 481"/>
              <a:gd name="T6" fmla="*/ 189 w 727"/>
              <a:gd name="T7" fmla="*/ 203 h 481"/>
              <a:gd name="T8" fmla="*/ 360 w 727"/>
              <a:gd name="T9" fmla="*/ 265 h 481"/>
              <a:gd name="T10" fmla="*/ 374 w 727"/>
              <a:gd name="T11" fmla="*/ 272 h 481"/>
              <a:gd name="T12" fmla="*/ 328 w 727"/>
              <a:gd name="T13" fmla="*/ 184 h 481"/>
              <a:gd name="T14" fmla="*/ 413 w 727"/>
              <a:gd name="T15" fmla="*/ 133 h 481"/>
              <a:gd name="T16" fmla="*/ 366 w 727"/>
              <a:gd name="T17" fmla="*/ 105 h 481"/>
              <a:gd name="T18" fmla="*/ 348 w 727"/>
              <a:gd name="T19" fmla="*/ 95 h 481"/>
              <a:gd name="T20" fmla="*/ 316 w 727"/>
              <a:gd name="T21" fmla="*/ 79 h 481"/>
              <a:gd name="T22" fmla="*/ 293 w 727"/>
              <a:gd name="T23" fmla="*/ 69 h 481"/>
              <a:gd name="T24" fmla="*/ 236 w 727"/>
              <a:gd name="T25" fmla="*/ 98 h 481"/>
              <a:gd name="T26" fmla="*/ 262 w 727"/>
              <a:gd name="T27" fmla="*/ 204 h 481"/>
              <a:gd name="T28" fmla="*/ 48 w 727"/>
              <a:gd name="T29" fmla="*/ 183 h 481"/>
              <a:gd name="T30" fmla="*/ 86 w 727"/>
              <a:gd name="T31" fmla="*/ 186 h 481"/>
              <a:gd name="T32" fmla="*/ 24 w 727"/>
              <a:gd name="T33" fmla="*/ 46 h 481"/>
              <a:gd name="T34" fmla="*/ 130 w 727"/>
              <a:gd name="T35" fmla="*/ 31 h 481"/>
              <a:gd name="T36" fmla="*/ 102 w 727"/>
              <a:gd name="T37" fmla="*/ 11 h 481"/>
              <a:gd name="T38" fmla="*/ 71 w 727"/>
              <a:gd name="T39" fmla="*/ 6 h 481"/>
              <a:gd name="T40" fmla="*/ 31 w 727"/>
              <a:gd name="T41" fmla="*/ 2 h 481"/>
              <a:gd name="T42" fmla="*/ 3 w 727"/>
              <a:gd name="T43" fmla="*/ 182 h 481"/>
              <a:gd name="T44" fmla="*/ 472 w 727"/>
              <a:gd name="T45" fmla="*/ 175 h 481"/>
              <a:gd name="T46" fmla="*/ 454 w 727"/>
              <a:gd name="T47" fmla="*/ 175 h 481"/>
              <a:gd name="T48" fmla="*/ 652 w 727"/>
              <a:gd name="T49" fmla="*/ 358 h 481"/>
              <a:gd name="T50" fmla="*/ 636 w 727"/>
              <a:gd name="T51" fmla="*/ 338 h 481"/>
              <a:gd name="T52" fmla="*/ 627 w 727"/>
              <a:gd name="T53" fmla="*/ 327 h 481"/>
              <a:gd name="T54" fmla="*/ 636 w 727"/>
              <a:gd name="T55" fmla="*/ 359 h 481"/>
              <a:gd name="T56" fmla="*/ 726 w 727"/>
              <a:gd name="T57" fmla="*/ 477 h 481"/>
              <a:gd name="T58" fmla="*/ 726 w 727"/>
              <a:gd name="T59" fmla="*/ 475 h 481"/>
              <a:gd name="T60" fmla="*/ 678 w 727"/>
              <a:gd name="T61" fmla="*/ 395 h 481"/>
              <a:gd name="T62" fmla="*/ 667 w 727"/>
              <a:gd name="T63" fmla="*/ 379 h 481"/>
              <a:gd name="T64" fmla="*/ 664 w 727"/>
              <a:gd name="T65" fmla="*/ 444 h 481"/>
              <a:gd name="T66" fmla="*/ 595 w 727"/>
              <a:gd name="T67" fmla="*/ 435 h 481"/>
              <a:gd name="T68" fmla="*/ 604 w 727"/>
              <a:gd name="T69" fmla="*/ 444 h 481"/>
              <a:gd name="T70" fmla="*/ 608 w 727"/>
              <a:gd name="T71" fmla="*/ 448 h 481"/>
              <a:gd name="T72" fmla="*/ 727 w 727"/>
              <a:gd name="T73" fmla="*/ 477 h 481"/>
              <a:gd name="T74" fmla="*/ 596 w 727"/>
              <a:gd name="T75" fmla="*/ 360 h 481"/>
              <a:gd name="T76" fmla="*/ 614 w 727"/>
              <a:gd name="T77" fmla="*/ 310 h 481"/>
              <a:gd name="T78" fmla="*/ 602 w 727"/>
              <a:gd name="T79" fmla="*/ 297 h 481"/>
              <a:gd name="T80" fmla="*/ 563 w 727"/>
              <a:gd name="T81" fmla="*/ 255 h 481"/>
              <a:gd name="T82" fmla="*/ 502 w 727"/>
              <a:gd name="T83" fmla="*/ 199 h 481"/>
              <a:gd name="T84" fmla="*/ 493 w 727"/>
              <a:gd name="T85" fmla="*/ 293 h 481"/>
              <a:gd name="T86" fmla="*/ 394 w 727"/>
              <a:gd name="T87" fmla="*/ 283 h 481"/>
              <a:gd name="T88" fmla="*/ 409 w 727"/>
              <a:gd name="T89" fmla="*/ 291 h 481"/>
              <a:gd name="T90" fmla="*/ 453 w 727"/>
              <a:gd name="T91" fmla="*/ 319 h 481"/>
              <a:gd name="T92" fmla="*/ 491 w 727"/>
              <a:gd name="T93" fmla="*/ 345 h 481"/>
              <a:gd name="T94" fmla="*/ 504 w 727"/>
              <a:gd name="T95" fmla="*/ 354 h 481"/>
              <a:gd name="T96" fmla="*/ 545 w 727"/>
              <a:gd name="T97" fmla="*/ 388 h 481"/>
              <a:gd name="T98" fmla="*/ 565 w 727"/>
              <a:gd name="T99" fmla="*/ 405 h 481"/>
              <a:gd name="T100" fmla="*/ 580 w 727"/>
              <a:gd name="T101" fmla="*/ 419 h 481"/>
              <a:gd name="T102" fmla="*/ 546 w 727"/>
              <a:gd name="T103" fmla="*/ 370 h 481"/>
              <a:gd name="T104" fmla="*/ 0 w 727"/>
              <a:gd name="T105" fmla="*/ 328 h 481"/>
              <a:gd name="T106" fmla="*/ 0 w 727"/>
              <a:gd name="T107"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7" h="481">
                <a:moveTo>
                  <a:pt x="262" y="204"/>
                </a:moveTo>
                <a:cubicBezTo>
                  <a:pt x="175" y="146"/>
                  <a:pt x="175" y="146"/>
                  <a:pt x="175" y="146"/>
                </a:cubicBezTo>
                <a:cubicBezTo>
                  <a:pt x="117" y="190"/>
                  <a:pt x="117" y="190"/>
                  <a:pt x="117" y="190"/>
                </a:cubicBezTo>
                <a:cubicBezTo>
                  <a:pt x="117" y="190"/>
                  <a:pt x="117" y="190"/>
                  <a:pt x="117" y="190"/>
                </a:cubicBezTo>
                <a:cubicBezTo>
                  <a:pt x="123" y="191"/>
                  <a:pt x="129" y="191"/>
                  <a:pt x="135" y="192"/>
                </a:cubicBezTo>
                <a:cubicBezTo>
                  <a:pt x="135" y="193"/>
                  <a:pt x="135" y="193"/>
                  <a:pt x="135" y="193"/>
                </a:cubicBezTo>
                <a:cubicBezTo>
                  <a:pt x="141" y="194"/>
                  <a:pt x="147" y="195"/>
                  <a:pt x="153" y="196"/>
                </a:cubicBezTo>
                <a:cubicBezTo>
                  <a:pt x="153" y="196"/>
                  <a:pt x="153" y="196"/>
                  <a:pt x="154" y="196"/>
                </a:cubicBezTo>
                <a:cubicBezTo>
                  <a:pt x="159" y="197"/>
                  <a:pt x="165" y="198"/>
                  <a:pt x="170" y="199"/>
                </a:cubicBezTo>
                <a:cubicBezTo>
                  <a:pt x="171" y="199"/>
                  <a:pt x="171" y="199"/>
                  <a:pt x="171" y="199"/>
                </a:cubicBezTo>
                <a:cubicBezTo>
                  <a:pt x="177" y="201"/>
                  <a:pt x="183" y="202"/>
                  <a:pt x="188" y="203"/>
                </a:cubicBezTo>
                <a:cubicBezTo>
                  <a:pt x="188" y="203"/>
                  <a:pt x="188" y="203"/>
                  <a:pt x="189" y="203"/>
                </a:cubicBezTo>
                <a:cubicBezTo>
                  <a:pt x="246" y="217"/>
                  <a:pt x="299" y="236"/>
                  <a:pt x="346" y="259"/>
                </a:cubicBezTo>
                <a:cubicBezTo>
                  <a:pt x="346" y="259"/>
                  <a:pt x="346" y="259"/>
                  <a:pt x="346" y="259"/>
                </a:cubicBezTo>
                <a:cubicBezTo>
                  <a:pt x="351" y="261"/>
                  <a:pt x="355" y="263"/>
                  <a:pt x="360" y="265"/>
                </a:cubicBezTo>
                <a:cubicBezTo>
                  <a:pt x="360" y="265"/>
                  <a:pt x="360" y="265"/>
                  <a:pt x="360" y="265"/>
                </a:cubicBezTo>
                <a:cubicBezTo>
                  <a:pt x="365" y="268"/>
                  <a:pt x="369" y="270"/>
                  <a:pt x="374" y="272"/>
                </a:cubicBezTo>
                <a:cubicBezTo>
                  <a:pt x="374" y="272"/>
                  <a:pt x="374" y="272"/>
                  <a:pt x="374" y="272"/>
                </a:cubicBezTo>
                <a:cubicBezTo>
                  <a:pt x="387" y="227"/>
                  <a:pt x="387" y="227"/>
                  <a:pt x="387" y="227"/>
                </a:cubicBezTo>
                <a:cubicBezTo>
                  <a:pt x="331" y="190"/>
                  <a:pt x="331" y="190"/>
                  <a:pt x="331" y="190"/>
                </a:cubicBezTo>
                <a:cubicBezTo>
                  <a:pt x="329" y="189"/>
                  <a:pt x="328" y="186"/>
                  <a:pt x="328" y="184"/>
                </a:cubicBezTo>
                <a:cubicBezTo>
                  <a:pt x="329" y="182"/>
                  <a:pt x="331" y="181"/>
                  <a:pt x="333" y="181"/>
                </a:cubicBezTo>
                <a:cubicBezTo>
                  <a:pt x="400" y="178"/>
                  <a:pt x="400" y="178"/>
                  <a:pt x="400" y="178"/>
                </a:cubicBezTo>
                <a:cubicBezTo>
                  <a:pt x="413" y="133"/>
                  <a:pt x="413" y="133"/>
                  <a:pt x="413" y="133"/>
                </a:cubicBezTo>
                <a:cubicBezTo>
                  <a:pt x="403" y="126"/>
                  <a:pt x="393" y="120"/>
                  <a:pt x="382" y="114"/>
                </a:cubicBezTo>
                <a:cubicBezTo>
                  <a:pt x="382" y="114"/>
                  <a:pt x="382" y="114"/>
                  <a:pt x="382" y="114"/>
                </a:cubicBezTo>
                <a:cubicBezTo>
                  <a:pt x="377" y="111"/>
                  <a:pt x="371" y="108"/>
                  <a:pt x="366" y="105"/>
                </a:cubicBezTo>
                <a:cubicBezTo>
                  <a:pt x="366" y="105"/>
                  <a:pt x="365" y="104"/>
                  <a:pt x="365" y="104"/>
                </a:cubicBezTo>
                <a:cubicBezTo>
                  <a:pt x="360" y="101"/>
                  <a:pt x="355" y="99"/>
                  <a:pt x="350" y="96"/>
                </a:cubicBezTo>
                <a:cubicBezTo>
                  <a:pt x="349" y="96"/>
                  <a:pt x="348" y="95"/>
                  <a:pt x="348" y="95"/>
                </a:cubicBezTo>
                <a:cubicBezTo>
                  <a:pt x="343" y="92"/>
                  <a:pt x="338" y="90"/>
                  <a:pt x="333" y="87"/>
                </a:cubicBezTo>
                <a:cubicBezTo>
                  <a:pt x="332" y="87"/>
                  <a:pt x="331" y="86"/>
                  <a:pt x="330" y="86"/>
                </a:cubicBezTo>
                <a:cubicBezTo>
                  <a:pt x="325" y="83"/>
                  <a:pt x="320" y="81"/>
                  <a:pt x="316" y="79"/>
                </a:cubicBezTo>
                <a:cubicBezTo>
                  <a:pt x="314" y="78"/>
                  <a:pt x="313" y="78"/>
                  <a:pt x="311" y="77"/>
                </a:cubicBezTo>
                <a:cubicBezTo>
                  <a:pt x="307" y="75"/>
                  <a:pt x="302" y="73"/>
                  <a:pt x="298" y="71"/>
                </a:cubicBezTo>
                <a:cubicBezTo>
                  <a:pt x="296" y="70"/>
                  <a:pt x="295" y="69"/>
                  <a:pt x="293" y="69"/>
                </a:cubicBezTo>
                <a:cubicBezTo>
                  <a:pt x="289" y="67"/>
                  <a:pt x="284" y="65"/>
                  <a:pt x="280" y="63"/>
                </a:cubicBezTo>
                <a:cubicBezTo>
                  <a:pt x="280" y="63"/>
                  <a:pt x="280" y="63"/>
                  <a:pt x="280" y="63"/>
                </a:cubicBezTo>
                <a:cubicBezTo>
                  <a:pt x="236" y="98"/>
                  <a:pt x="236" y="98"/>
                  <a:pt x="236" y="98"/>
                </a:cubicBezTo>
                <a:cubicBezTo>
                  <a:pt x="271" y="197"/>
                  <a:pt x="271" y="197"/>
                  <a:pt x="271" y="197"/>
                </a:cubicBezTo>
                <a:cubicBezTo>
                  <a:pt x="271" y="199"/>
                  <a:pt x="271" y="202"/>
                  <a:pt x="269" y="203"/>
                </a:cubicBezTo>
                <a:cubicBezTo>
                  <a:pt x="266" y="205"/>
                  <a:pt x="264" y="205"/>
                  <a:pt x="262" y="204"/>
                </a:cubicBezTo>
                <a:close/>
                <a:moveTo>
                  <a:pt x="28" y="182"/>
                </a:moveTo>
                <a:cubicBezTo>
                  <a:pt x="33" y="182"/>
                  <a:pt x="39" y="182"/>
                  <a:pt x="44" y="183"/>
                </a:cubicBezTo>
                <a:cubicBezTo>
                  <a:pt x="45" y="183"/>
                  <a:pt x="46" y="183"/>
                  <a:pt x="48" y="183"/>
                </a:cubicBezTo>
                <a:cubicBezTo>
                  <a:pt x="54" y="183"/>
                  <a:pt x="59" y="184"/>
                  <a:pt x="65" y="184"/>
                </a:cubicBezTo>
                <a:cubicBezTo>
                  <a:pt x="66" y="184"/>
                  <a:pt x="66" y="184"/>
                  <a:pt x="67" y="184"/>
                </a:cubicBezTo>
                <a:cubicBezTo>
                  <a:pt x="73" y="185"/>
                  <a:pt x="80" y="185"/>
                  <a:pt x="86" y="186"/>
                </a:cubicBezTo>
                <a:cubicBezTo>
                  <a:pt x="86" y="186"/>
                  <a:pt x="86" y="186"/>
                  <a:pt x="86" y="186"/>
                </a:cubicBezTo>
                <a:cubicBezTo>
                  <a:pt x="110" y="104"/>
                  <a:pt x="110" y="104"/>
                  <a:pt x="110" y="104"/>
                </a:cubicBezTo>
                <a:cubicBezTo>
                  <a:pt x="24" y="46"/>
                  <a:pt x="24" y="46"/>
                  <a:pt x="24" y="46"/>
                </a:cubicBezTo>
                <a:cubicBezTo>
                  <a:pt x="22" y="45"/>
                  <a:pt x="21" y="42"/>
                  <a:pt x="22" y="40"/>
                </a:cubicBezTo>
                <a:cubicBezTo>
                  <a:pt x="22" y="37"/>
                  <a:pt x="25" y="35"/>
                  <a:pt x="27" y="35"/>
                </a:cubicBezTo>
                <a:cubicBezTo>
                  <a:pt x="130" y="31"/>
                  <a:pt x="130" y="31"/>
                  <a:pt x="130" y="31"/>
                </a:cubicBezTo>
                <a:cubicBezTo>
                  <a:pt x="133" y="18"/>
                  <a:pt x="133" y="18"/>
                  <a:pt x="133" y="18"/>
                </a:cubicBezTo>
                <a:cubicBezTo>
                  <a:pt x="124" y="15"/>
                  <a:pt x="114" y="14"/>
                  <a:pt x="104" y="12"/>
                </a:cubicBezTo>
                <a:cubicBezTo>
                  <a:pt x="103" y="12"/>
                  <a:pt x="103" y="12"/>
                  <a:pt x="102" y="11"/>
                </a:cubicBezTo>
                <a:cubicBezTo>
                  <a:pt x="97" y="11"/>
                  <a:pt x="93" y="10"/>
                  <a:pt x="89" y="9"/>
                </a:cubicBezTo>
                <a:cubicBezTo>
                  <a:pt x="87" y="9"/>
                  <a:pt x="84" y="8"/>
                  <a:pt x="81" y="8"/>
                </a:cubicBezTo>
                <a:cubicBezTo>
                  <a:pt x="78" y="8"/>
                  <a:pt x="74" y="7"/>
                  <a:pt x="71" y="6"/>
                </a:cubicBezTo>
                <a:cubicBezTo>
                  <a:pt x="65" y="6"/>
                  <a:pt x="59" y="5"/>
                  <a:pt x="53" y="4"/>
                </a:cubicBezTo>
                <a:cubicBezTo>
                  <a:pt x="50" y="4"/>
                  <a:pt x="48" y="4"/>
                  <a:pt x="45" y="3"/>
                </a:cubicBezTo>
                <a:cubicBezTo>
                  <a:pt x="41" y="3"/>
                  <a:pt x="36" y="2"/>
                  <a:pt x="31" y="2"/>
                </a:cubicBezTo>
                <a:cubicBezTo>
                  <a:pt x="28" y="2"/>
                  <a:pt x="26" y="2"/>
                  <a:pt x="24" y="1"/>
                </a:cubicBezTo>
                <a:cubicBezTo>
                  <a:pt x="17" y="1"/>
                  <a:pt x="10" y="0"/>
                  <a:pt x="3" y="0"/>
                </a:cubicBezTo>
                <a:cubicBezTo>
                  <a:pt x="3" y="90"/>
                  <a:pt x="3" y="182"/>
                  <a:pt x="3" y="182"/>
                </a:cubicBezTo>
                <a:cubicBezTo>
                  <a:pt x="10" y="182"/>
                  <a:pt x="17" y="182"/>
                  <a:pt x="23" y="182"/>
                </a:cubicBezTo>
                <a:cubicBezTo>
                  <a:pt x="25" y="182"/>
                  <a:pt x="26" y="182"/>
                  <a:pt x="28" y="182"/>
                </a:cubicBezTo>
                <a:close/>
                <a:moveTo>
                  <a:pt x="472" y="175"/>
                </a:moveTo>
                <a:cubicBezTo>
                  <a:pt x="471" y="174"/>
                  <a:pt x="471" y="174"/>
                  <a:pt x="470" y="173"/>
                </a:cubicBezTo>
                <a:cubicBezTo>
                  <a:pt x="462" y="167"/>
                  <a:pt x="455" y="162"/>
                  <a:pt x="446" y="156"/>
                </a:cubicBezTo>
                <a:cubicBezTo>
                  <a:pt x="454" y="175"/>
                  <a:pt x="454" y="175"/>
                  <a:pt x="454" y="175"/>
                </a:cubicBezTo>
                <a:lnTo>
                  <a:pt x="472" y="175"/>
                </a:lnTo>
                <a:close/>
                <a:moveTo>
                  <a:pt x="652" y="358"/>
                </a:moveTo>
                <a:cubicBezTo>
                  <a:pt x="652" y="358"/>
                  <a:pt x="652" y="358"/>
                  <a:pt x="652" y="358"/>
                </a:cubicBezTo>
                <a:cubicBezTo>
                  <a:pt x="649" y="355"/>
                  <a:pt x="647" y="351"/>
                  <a:pt x="644" y="348"/>
                </a:cubicBezTo>
                <a:cubicBezTo>
                  <a:pt x="644" y="348"/>
                  <a:pt x="644" y="348"/>
                  <a:pt x="644" y="348"/>
                </a:cubicBezTo>
                <a:cubicBezTo>
                  <a:pt x="642" y="344"/>
                  <a:pt x="639" y="341"/>
                  <a:pt x="636" y="338"/>
                </a:cubicBezTo>
                <a:cubicBezTo>
                  <a:pt x="636" y="337"/>
                  <a:pt x="636" y="337"/>
                  <a:pt x="636" y="337"/>
                </a:cubicBezTo>
                <a:cubicBezTo>
                  <a:pt x="633" y="334"/>
                  <a:pt x="631" y="330"/>
                  <a:pt x="628" y="327"/>
                </a:cubicBezTo>
                <a:cubicBezTo>
                  <a:pt x="628" y="327"/>
                  <a:pt x="628" y="327"/>
                  <a:pt x="627" y="327"/>
                </a:cubicBezTo>
                <a:cubicBezTo>
                  <a:pt x="625" y="323"/>
                  <a:pt x="622" y="319"/>
                  <a:pt x="619" y="316"/>
                </a:cubicBezTo>
                <a:cubicBezTo>
                  <a:pt x="619" y="316"/>
                  <a:pt x="619" y="316"/>
                  <a:pt x="619" y="316"/>
                </a:cubicBezTo>
                <a:cubicBezTo>
                  <a:pt x="636" y="359"/>
                  <a:pt x="636" y="359"/>
                  <a:pt x="636" y="359"/>
                </a:cubicBezTo>
                <a:lnTo>
                  <a:pt x="652" y="358"/>
                </a:lnTo>
                <a:close/>
                <a:moveTo>
                  <a:pt x="727" y="477"/>
                </a:moveTo>
                <a:cubicBezTo>
                  <a:pt x="727" y="477"/>
                  <a:pt x="727" y="477"/>
                  <a:pt x="726" y="477"/>
                </a:cubicBezTo>
                <a:cubicBezTo>
                  <a:pt x="726" y="477"/>
                  <a:pt x="726" y="476"/>
                  <a:pt x="726" y="476"/>
                </a:cubicBezTo>
                <a:cubicBezTo>
                  <a:pt x="726" y="476"/>
                  <a:pt x="726" y="476"/>
                  <a:pt x="726" y="476"/>
                </a:cubicBezTo>
                <a:cubicBezTo>
                  <a:pt x="726" y="475"/>
                  <a:pt x="726" y="475"/>
                  <a:pt x="726" y="475"/>
                </a:cubicBezTo>
                <a:cubicBezTo>
                  <a:pt x="725" y="474"/>
                  <a:pt x="725" y="474"/>
                  <a:pt x="725" y="473"/>
                </a:cubicBezTo>
                <a:cubicBezTo>
                  <a:pt x="725" y="473"/>
                  <a:pt x="725" y="473"/>
                  <a:pt x="725" y="473"/>
                </a:cubicBezTo>
                <a:cubicBezTo>
                  <a:pt x="719" y="462"/>
                  <a:pt x="704" y="434"/>
                  <a:pt x="678" y="395"/>
                </a:cubicBezTo>
                <a:cubicBezTo>
                  <a:pt x="678" y="395"/>
                  <a:pt x="678" y="395"/>
                  <a:pt x="678" y="395"/>
                </a:cubicBezTo>
                <a:cubicBezTo>
                  <a:pt x="675" y="390"/>
                  <a:pt x="671" y="385"/>
                  <a:pt x="667" y="379"/>
                </a:cubicBezTo>
                <a:cubicBezTo>
                  <a:pt x="667" y="379"/>
                  <a:pt x="667" y="379"/>
                  <a:pt x="667" y="379"/>
                </a:cubicBezTo>
                <a:cubicBezTo>
                  <a:pt x="649" y="394"/>
                  <a:pt x="649" y="394"/>
                  <a:pt x="649" y="394"/>
                </a:cubicBezTo>
                <a:cubicBezTo>
                  <a:pt x="665" y="440"/>
                  <a:pt x="665" y="440"/>
                  <a:pt x="665" y="440"/>
                </a:cubicBezTo>
                <a:cubicBezTo>
                  <a:pt x="666" y="442"/>
                  <a:pt x="665" y="443"/>
                  <a:pt x="664" y="444"/>
                </a:cubicBezTo>
                <a:cubicBezTo>
                  <a:pt x="663" y="446"/>
                  <a:pt x="661" y="446"/>
                  <a:pt x="659" y="445"/>
                </a:cubicBezTo>
                <a:cubicBezTo>
                  <a:pt x="619" y="418"/>
                  <a:pt x="619" y="418"/>
                  <a:pt x="619" y="418"/>
                </a:cubicBezTo>
                <a:cubicBezTo>
                  <a:pt x="595" y="435"/>
                  <a:pt x="595" y="435"/>
                  <a:pt x="595" y="435"/>
                </a:cubicBezTo>
                <a:cubicBezTo>
                  <a:pt x="597" y="437"/>
                  <a:pt x="599" y="438"/>
                  <a:pt x="600" y="440"/>
                </a:cubicBezTo>
                <a:cubicBezTo>
                  <a:pt x="600" y="440"/>
                  <a:pt x="600" y="440"/>
                  <a:pt x="600" y="440"/>
                </a:cubicBezTo>
                <a:cubicBezTo>
                  <a:pt x="601" y="441"/>
                  <a:pt x="603" y="443"/>
                  <a:pt x="604" y="444"/>
                </a:cubicBezTo>
                <a:cubicBezTo>
                  <a:pt x="604" y="444"/>
                  <a:pt x="604" y="444"/>
                  <a:pt x="604" y="444"/>
                </a:cubicBezTo>
                <a:cubicBezTo>
                  <a:pt x="606" y="446"/>
                  <a:pt x="607" y="447"/>
                  <a:pt x="608" y="448"/>
                </a:cubicBezTo>
                <a:cubicBezTo>
                  <a:pt x="608" y="448"/>
                  <a:pt x="608" y="448"/>
                  <a:pt x="608" y="448"/>
                </a:cubicBezTo>
                <a:cubicBezTo>
                  <a:pt x="625" y="466"/>
                  <a:pt x="633" y="477"/>
                  <a:pt x="633" y="477"/>
                </a:cubicBezTo>
                <a:cubicBezTo>
                  <a:pt x="727" y="477"/>
                  <a:pt x="727" y="477"/>
                  <a:pt x="727" y="477"/>
                </a:cubicBezTo>
                <a:cubicBezTo>
                  <a:pt x="727" y="477"/>
                  <a:pt x="727" y="477"/>
                  <a:pt x="727" y="477"/>
                </a:cubicBezTo>
                <a:close/>
                <a:moveTo>
                  <a:pt x="544" y="365"/>
                </a:moveTo>
                <a:cubicBezTo>
                  <a:pt x="545" y="364"/>
                  <a:pt x="546" y="362"/>
                  <a:pt x="548" y="362"/>
                </a:cubicBezTo>
                <a:cubicBezTo>
                  <a:pt x="596" y="360"/>
                  <a:pt x="596" y="360"/>
                  <a:pt x="596" y="360"/>
                </a:cubicBezTo>
                <a:cubicBezTo>
                  <a:pt x="610" y="313"/>
                  <a:pt x="610" y="313"/>
                  <a:pt x="610" y="313"/>
                </a:cubicBezTo>
                <a:cubicBezTo>
                  <a:pt x="610" y="312"/>
                  <a:pt x="612" y="310"/>
                  <a:pt x="613" y="310"/>
                </a:cubicBezTo>
                <a:cubicBezTo>
                  <a:pt x="614" y="310"/>
                  <a:pt x="614" y="310"/>
                  <a:pt x="614" y="310"/>
                </a:cubicBezTo>
                <a:cubicBezTo>
                  <a:pt x="614" y="310"/>
                  <a:pt x="614" y="310"/>
                  <a:pt x="614" y="310"/>
                </a:cubicBezTo>
                <a:cubicBezTo>
                  <a:pt x="614" y="310"/>
                  <a:pt x="614" y="310"/>
                  <a:pt x="614" y="310"/>
                </a:cubicBezTo>
                <a:cubicBezTo>
                  <a:pt x="610" y="306"/>
                  <a:pt x="606" y="302"/>
                  <a:pt x="602" y="297"/>
                </a:cubicBezTo>
                <a:cubicBezTo>
                  <a:pt x="602" y="297"/>
                  <a:pt x="602" y="297"/>
                  <a:pt x="602" y="297"/>
                </a:cubicBezTo>
                <a:cubicBezTo>
                  <a:pt x="590" y="283"/>
                  <a:pt x="577" y="269"/>
                  <a:pt x="564" y="256"/>
                </a:cubicBezTo>
                <a:cubicBezTo>
                  <a:pt x="563" y="255"/>
                  <a:pt x="563" y="255"/>
                  <a:pt x="563" y="255"/>
                </a:cubicBezTo>
                <a:cubicBezTo>
                  <a:pt x="549" y="241"/>
                  <a:pt x="535" y="227"/>
                  <a:pt x="519" y="213"/>
                </a:cubicBezTo>
                <a:cubicBezTo>
                  <a:pt x="519" y="213"/>
                  <a:pt x="518" y="213"/>
                  <a:pt x="518" y="213"/>
                </a:cubicBezTo>
                <a:cubicBezTo>
                  <a:pt x="513" y="208"/>
                  <a:pt x="508" y="204"/>
                  <a:pt x="502" y="199"/>
                </a:cubicBezTo>
                <a:cubicBezTo>
                  <a:pt x="472" y="223"/>
                  <a:pt x="472" y="223"/>
                  <a:pt x="472" y="223"/>
                </a:cubicBezTo>
                <a:cubicBezTo>
                  <a:pt x="495" y="288"/>
                  <a:pt x="495" y="288"/>
                  <a:pt x="495" y="288"/>
                </a:cubicBezTo>
                <a:cubicBezTo>
                  <a:pt x="495" y="290"/>
                  <a:pt x="495" y="292"/>
                  <a:pt x="493" y="293"/>
                </a:cubicBezTo>
                <a:cubicBezTo>
                  <a:pt x="491" y="295"/>
                  <a:pt x="489" y="295"/>
                  <a:pt x="487" y="294"/>
                </a:cubicBezTo>
                <a:cubicBezTo>
                  <a:pt x="431" y="256"/>
                  <a:pt x="431" y="256"/>
                  <a:pt x="431" y="256"/>
                </a:cubicBezTo>
                <a:cubicBezTo>
                  <a:pt x="394" y="283"/>
                  <a:pt x="394" y="283"/>
                  <a:pt x="394" y="283"/>
                </a:cubicBezTo>
                <a:cubicBezTo>
                  <a:pt x="394" y="283"/>
                  <a:pt x="394" y="283"/>
                  <a:pt x="394" y="283"/>
                </a:cubicBezTo>
                <a:cubicBezTo>
                  <a:pt x="394" y="283"/>
                  <a:pt x="394" y="283"/>
                  <a:pt x="394" y="283"/>
                </a:cubicBezTo>
                <a:cubicBezTo>
                  <a:pt x="399" y="286"/>
                  <a:pt x="404" y="289"/>
                  <a:pt x="409" y="291"/>
                </a:cubicBezTo>
                <a:cubicBezTo>
                  <a:pt x="409" y="292"/>
                  <a:pt x="410" y="292"/>
                  <a:pt x="410" y="292"/>
                </a:cubicBezTo>
                <a:cubicBezTo>
                  <a:pt x="425" y="301"/>
                  <a:pt x="439" y="309"/>
                  <a:pt x="452" y="318"/>
                </a:cubicBezTo>
                <a:cubicBezTo>
                  <a:pt x="452" y="318"/>
                  <a:pt x="453" y="318"/>
                  <a:pt x="453" y="319"/>
                </a:cubicBezTo>
                <a:cubicBezTo>
                  <a:pt x="457" y="321"/>
                  <a:pt x="461" y="324"/>
                  <a:pt x="466" y="327"/>
                </a:cubicBezTo>
                <a:cubicBezTo>
                  <a:pt x="466" y="327"/>
                  <a:pt x="466" y="327"/>
                  <a:pt x="466" y="327"/>
                </a:cubicBezTo>
                <a:cubicBezTo>
                  <a:pt x="475" y="333"/>
                  <a:pt x="483" y="339"/>
                  <a:pt x="491" y="345"/>
                </a:cubicBezTo>
                <a:cubicBezTo>
                  <a:pt x="491" y="345"/>
                  <a:pt x="491" y="345"/>
                  <a:pt x="491" y="345"/>
                </a:cubicBezTo>
                <a:cubicBezTo>
                  <a:pt x="495" y="348"/>
                  <a:pt x="499" y="351"/>
                  <a:pt x="502" y="353"/>
                </a:cubicBezTo>
                <a:cubicBezTo>
                  <a:pt x="503" y="354"/>
                  <a:pt x="503" y="354"/>
                  <a:pt x="504" y="354"/>
                </a:cubicBezTo>
                <a:cubicBezTo>
                  <a:pt x="515" y="363"/>
                  <a:pt x="525" y="371"/>
                  <a:pt x="535" y="379"/>
                </a:cubicBezTo>
                <a:cubicBezTo>
                  <a:pt x="536" y="380"/>
                  <a:pt x="536" y="380"/>
                  <a:pt x="537" y="381"/>
                </a:cubicBezTo>
                <a:cubicBezTo>
                  <a:pt x="539" y="383"/>
                  <a:pt x="542" y="385"/>
                  <a:pt x="545" y="388"/>
                </a:cubicBezTo>
                <a:cubicBezTo>
                  <a:pt x="545" y="388"/>
                  <a:pt x="546" y="388"/>
                  <a:pt x="546" y="389"/>
                </a:cubicBezTo>
                <a:cubicBezTo>
                  <a:pt x="552" y="394"/>
                  <a:pt x="558" y="399"/>
                  <a:pt x="563" y="404"/>
                </a:cubicBezTo>
                <a:cubicBezTo>
                  <a:pt x="564" y="404"/>
                  <a:pt x="564" y="405"/>
                  <a:pt x="565" y="405"/>
                </a:cubicBezTo>
                <a:cubicBezTo>
                  <a:pt x="567" y="407"/>
                  <a:pt x="569" y="409"/>
                  <a:pt x="571" y="411"/>
                </a:cubicBezTo>
                <a:cubicBezTo>
                  <a:pt x="572" y="412"/>
                  <a:pt x="572" y="412"/>
                  <a:pt x="573" y="413"/>
                </a:cubicBezTo>
                <a:cubicBezTo>
                  <a:pt x="575" y="415"/>
                  <a:pt x="577" y="417"/>
                  <a:pt x="580" y="419"/>
                </a:cubicBezTo>
                <a:cubicBezTo>
                  <a:pt x="580" y="419"/>
                  <a:pt x="580" y="419"/>
                  <a:pt x="580" y="420"/>
                </a:cubicBezTo>
                <a:cubicBezTo>
                  <a:pt x="586" y="397"/>
                  <a:pt x="586" y="397"/>
                  <a:pt x="586" y="397"/>
                </a:cubicBezTo>
                <a:cubicBezTo>
                  <a:pt x="546" y="370"/>
                  <a:pt x="546" y="370"/>
                  <a:pt x="546" y="370"/>
                </a:cubicBezTo>
                <a:cubicBezTo>
                  <a:pt x="545" y="369"/>
                  <a:pt x="544" y="367"/>
                  <a:pt x="544" y="365"/>
                </a:cubicBezTo>
                <a:close/>
                <a:moveTo>
                  <a:pt x="0" y="221"/>
                </a:moveTo>
                <a:cubicBezTo>
                  <a:pt x="0" y="274"/>
                  <a:pt x="0" y="328"/>
                  <a:pt x="0" y="328"/>
                </a:cubicBezTo>
                <a:cubicBezTo>
                  <a:pt x="259" y="328"/>
                  <a:pt x="429" y="435"/>
                  <a:pt x="490" y="481"/>
                </a:cubicBezTo>
                <a:cubicBezTo>
                  <a:pt x="575" y="481"/>
                  <a:pt x="575" y="481"/>
                  <a:pt x="575" y="481"/>
                </a:cubicBezTo>
                <a:cubicBezTo>
                  <a:pt x="526" y="419"/>
                  <a:pt x="350" y="237"/>
                  <a:pt x="0" y="221"/>
                </a:cubicBezTo>
                <a:close/>
              </a:path>
            </a:pathLst>
          </a:custGeom>
          <a:solidFill>
            <a:schemeClr val="bg1">
              <a:alpha val="28999"/>
            </a:scheme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479" name="Picture 23" descr="shine for usa"/>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6564314" y="-5953"/>
            <a:ext cx="2598737" cy="5156597"/>
          </a:xfrm>
          <a:prstGeom prst="rect">
            <a:avLst/>
          </a:prstGeom>
          <a:noFill/>
          <a:extLst>
            <a:ext uri="{909E8E84-426E-40DD-AFC4-6F175D3DCCD1}">
              <a14:hiddenFill xmlns:a14="http://schemas.microsoft.com/office/drawing/2010/main">
                <a:solidFill>
                  <a:srgbClr val="FFFFFF"/>
                </a:solidFill>
              </a14:hiddenFill>
            </a:ext>
          </a:extLst>
        </p:spPr>
      </p:pic>
      <p:pic>
        <p:nvPicPr>
          <p:cNvPr id="19480" name="Picture 24" descr="usa swirl"/>
          <p:cNvPicPr>
            <a:picLocks noChangeAspect="1" noChangeArrowheads="1"/>
          </p:cNvPicPr>
          <p:nvPr/>
        </p:nvPicPr>
        <p:blipFill>
          <a:blip r:embed="rId4">
            <a:lum bright="24000"/>
            <a:extLst>
              <a:ext uri="{28A0092B-C50C-407E-A947-70E740481C1C}">
                <a14:useLocalDpi xmlns:a14="http://schemas.microsoft.com/office/drawing/2010/main" val="0"/>
              </a:ext>
            </a:extLst>
          </a:blip>
          <a:srcRect/>
          <a:stretch>
            <a:fillRect/>
          </a:stretch>
        </p:blipFill>
        <p:spPr bwMode="auto">
          <a:xfrm>
            <a:off x="5857875" y="-14287"/>
            <a:ext cx="2895600" cy="5164931"/>
          </a:xfrm>
          <a:prstGeom prst="rect">
            <a:avLst/>
          </a:prstGeom>
          <a:noFill/>
          <a:extLst>
            <a:ext uri="{909E8E84-426E-40DD-AFC4-6F175D3DCCD1}">
              <a14:hiddenFill xmlns:a14="http://schemas.microsoft.com/office/drawing/2010/main">
                <a:solidFill>
                  <a:srgbClr val="FFFFFF"/>
                </a:solidFill>
              </a14:hiddenFill>
            </a:ext>
          </a:extLst>
        </p:spPr>
      </p:pic>
      <p:sp>
        <p:nvSpPr>
          <p:cNvPr id="19481" name="Rectangle 25"/>
          <p:cNvSpPr>
            <a:spLocks noGrp="1" noChangeArrowheads="1"/>
          </p:cNvSpPr>
          <p:nvPr>
            <p:ph type="ctrTitle"/>
          </p:nvPr>
        </p:nvSpPr>
        <p:spPr>
          <a:xfrm>
            <a:off x="357188" y="1597819"/>
            <a:ext cx="7772400" cy="1102519"/>
          </a:xfrm>
        </p:spPr>
        <p:txBody>
          <a:bodyPr/>
          <a:lstStyle>
            <a:lvl1pPr algn="ctr">
              <a:defRPr sz="3200"/>
            </a:lvl1pPr>
          </a:lstStyle>
          <a:p>
            <a:pPr lvl="0"/>
            <a:r>
              <a:rPr lang="zh-CN" altLang="en-US" noProof="0" smtClean="0"/>
              <a:t>单击此处编辑母版标题样式</a:t>
            </a:r>
            <a:endParaRPr lang="en-GB" altLang="zh-CN" noProof="0" smtClean="0"/>
          </a:p>
        </p:txBody>
      </p:sp>
      <p:sp>
        <p:nvSpPr>
          <p:cNvPr id="19482" name="Rectangle 26"/>
          <p:cNvSpPr>
            <a:spLocks noGrp="1" noChangeArrowheads="1"/>
          </p:cNvSpPr>
          <p:nvPr>
            <p:ph type="ftr" sz="quarter" idx="3"/>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US" altLang="zh-CN"/>
          </a:p>
        </p:txBody>
      </p:sp>
      <p:sp>
        <p:nvSpPr>
          <p:cNvPr id="19483" name="Freeform 27"/>
          <p:cNvSpPr>
            <a:spLocks/>
          </p:cNvSpPr>
          <p:nvPr/>
        </p:nvSpPr>
        <p:spPr bwMode="auto">
          <a:xfrm rot="5400000">
            <a:off x="7260631" y="4704755"/>
            <a:ext cx="220265" cy="295275"/>
          </a:xfrm>
          <a:custGeom>
            <a:avLst/>
            <a:gdLst>
              <a:gd name="T0" fmla="*/ 171 w 185"/>
              <a:gd name="T1" fmla="*/ 22 h 186"/>
              <a:gd name="T2" fmla="*/ 107 w 185"/>
              <a:gd name="T3" fmla="*/ 52 h 186"/>
              <a:gd name="T4" fmla="*/ 56 w 185"/>
              <a:gd name="T5" fmla="*/ 0 h 186"/>
              <a:gd name="T6" fmla="*/ 64 w 185"/>
              <a:gd name="T7" fmla="*/ 72 h 186"/>
              <a:gd name="T8" fmla="*/ 0 w 185"/>
              <a:gd name="T9" fmla="*/ 102 h 186"/>
              <a:gd name="T10" fmla="*/ 70 w 185"/>
              <a:gd name="T11" fmla="*/ 116 h 186"/>
              <a:gd name="T12" fmla="*/ 78 w 185"/>
              <a:gd name="T13" fmla="*/ 186 h 186"/>
              <a:gd name="T14" fmla="*/ 115 w 185"/>
              <a:gd name="T15" fmla="*/ 124 h 186"/>
              <a:gd name="T16" fmla="*/ 185 w 185"/>
              <a:gd name="T17" fmla="*/ 138 h 186"/>
              <a:gd name="T18" fmla="*/ 137 w 185"/>
              <a:gd name="T19" fmla="*/ 84 h 186"/>
              <a:gd name="T20" fmla="*/ 171 w 185"/>
              <a:gd name="T21" fmla="*/ 2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171" y="22"/>
                </a:moveTo>
                <a:lnTo>
                  <a:pt x="107" y="52"/>
                </a:lnTo>
                <a:lnTo>
                  <a:pt x="56" y="0"/>
                </a:lnTo>
                <a:lnTo>
                  <a:pt x="64" y="72"/>
                </a:lnTo>
                <a:lnTo>
                  <a:pt x="0" y="102"/>
                </a:lnTo>
                <a:lnTo>
                  <a:pt x="70" y="116"/>
                </a:lnTo>
                <a:lnTo>
                  <a:pt x="78" y="186"/>
                </a:lnTo>
                <a:lnTo>
                  <a:pt x="115" y="124"/>
                </a:lnTo>
                <a:lnTo>
                  <a:pt x="185" y="138"/>
                </a:lnTo>
                <a:lnTo>
                  <a:pt x="137" y="84"/>
                </a:lnTo>
                <a:lnTo>
                  <a:pt x="171" y="2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4" name="Freeform 28"/>
          <p:cNvSpPr>
            <a:spLocks/>
          </p:cNvSpPr>
          <p:nvPr/>
        </p:nvSpPr>
        <p:spPr bwMode="auto">
          <a:xfrm rot="5400000">
            <a:off x="7608888" y="4421585"/>
            <a:ext cx="223838" cy="293687"/>
          </a:xfrm>
          <a:custGeom>
            <a:avLst/>
            <a:gdLst>
              <a:gd name="T0" fmla="*/ 164 w 188"/>
              <a:gd name="T1" fmla="*/ 12 h 185"/>
              <a:gd name="T2" fmla="*/ 102 w 188"/>
              <a:gd name="T3" fmla="*/ 48 h 185"/>
              <a:gd name="T4" fmla="*/ 48 w 188"/>
              <a:gd name="T5" fmla="*/ 0 h 185"/>
              <a:gd name="T6" fmla="*/ 62 w 188"/>
              <a:gd name="T7" fmla="*/ 70 h 185"/>
              <a:gd name="T8" fmla="*/ 0 w 188"/>
              <a:gd name="T9" fmla="*/ 106 h 185"/>
              <a:gd name="T10" fmla="*/ 70 w 188"/>
              <a:gd name="T11" fmla="*/ 114 h 185"/>
              <a:gd name="T12" fmla="*/ 86 w 188"/>
              <a:gd name="T13" fmla="*/ 185 h 185"/>
              <a:gd name="T14" fmla="*/ 114 w 188"/>
              <a:gd name="T15" fmla="*/ 118 h 185"/>
              <a:gd name="T16" fmla="*/ 188 w 188"/>
              <a:gd name="T17" fmla="*/ 126 h 185"/>
              <a:gd name="T18" fmla="*/ 134 w 188"/>
              <a:gd name="T19" fmla="*/ 78 h 185"/>
              <a:gd name="T20" fmla="*/ 164 w 188"/>
              <a:gd name="T21" fmla="*/ 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5">
                <a:moveTo>
                  <a:pt x="164" y="12"/>
                </a:moveTo>
                <a:lnTo>
                  <a:pt x="102" y="48"/>
                </a:lnTo>
                <a:lnTo>
                  <a:pt x="48" y="0"/>
                </a:lnTo>
                <a:lnTo>
                  <a:pt x="62" y="70"/>
                </a:lnTo>
                <a:lnTo>
                  <a:pt x="0" y="106"/>
                </a:lnTo>
                <a:lnTo>
                  <a:pt x="70" y="114"/>
                </a:lnTo>
                <a:lnTo>
                  <a:pt x="86" y="185"/>
                </a:lnTo>
                <a:lnTo>
                  <a:pt x="114" y="118"/>
                </a:lnTo>
                <a:lnTo>
                  <a:pt x="188" y="126"/>
                </a:lnTo>
                <a:lnTo>
                  <a:pt x="134" y="78"/>
                </a:lnTo>
                <a:lnTo>
                  <a:pt x="164" y="1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5" name="Freeform 29"/>
          <p:cNvSpPr>
            <a:spLocks/>
          </p:cNvSpPr>
          <p:nvPr/>
        </p:nvSpPr>
        <p:spPr bwMode="auto">
          <a:xfrm>
            <a:off x="1781175" y="4793457"/>
            <a:ext cx="357188" cy="254794"/>
          </a:xfrm>
          <a:custGeom>
            <a:avLst/>
            <a:gdLst>
              <a:gd name="T0" fmla="*/ 81 w 111"/>
              <a:gd name="T1" fmla="*/ 62 h 106"/>
              <a:gd name="T2" fmla="*/ 111 w 111"/>
              <a:gd name="T3" fmla="*/ 38 h 106"/>
              <a:gd name="T4" fmla="*/ 73 w 111"/>
              <a:gd name="T5" fmla="*/ 40 h 106"/>
              <a:gd name="T6" fmla="*/ 69 w 111"/>
              <a:gd name="T7" fmla="*/ 37 h 106"/>
              <a:gd name="T8" fmla="*/ 53 w 111"/>
              <a:gd name="T9" fmla="*/ 0 h 106"/>
              <a:gd name="T10" fmla="*/ 42 w 111"/>
              <a:gd name="T11" fmla="*/ 38 h 106"/>
              <a:gd name="T12" fmla="*/ 38 w 111"/>
              <a:gd name="T13" fmla="*/ 41 h 106"/>
              <a:gd name="T14" fmla="*/ 0 w 111"/>
              <a:gd name="T15" fmla="*/ 43 h 106"/>
              <a:gd name="T16" fmla="*/ 32 w 111"/>
              <a:gd name="T17" fmla="*/ 65 h 106"/>
              <a:gd name="T18" fmla="*/ 34 w 111"/>
              <a:gd name="T19" fmla="*/ 69 h 106"/>
              <a:gd name="T20" fmla="*/ 23 w 111"/>
              <a:gd name="T21" fmla="*/ 106 h 106"/>
              <a:gd name="T22" fmla="*/ 29 w 111"/>
              <a:gd name="T23" fmla="*/ 102 h 106"/>
              <a:gd name="T24" fmla="*/ 29 w 111"/>
              <a:gd name="T25" fmla="*/ 102 h 106"/>
              <a:gd name="T26" fmla="*/ 55 w 111"/>
              <a:gd name="T27" fmla="*/ 82 h 106"/>
              <a:gd name="T28" fmla="*/ 60 w 111"/>
              <a:gd name="T29" fmla="*/ 82 h 106"/>
              <a:gd name="T30" fmla="*/ 93 w 111"/>
              <a:gd name="T31" fmla="*/ 104 h 106"/>
              <a:gd name="T32" fmla="*/ 80 w 111"/>
              <a:gd name="T33" fmla="*/ 67 h 106"/>
              <a:gd name="T34" fmla="*/ 81 w 111"/>
              <a:gd name="T35" fmla="*/ 6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06">
                <a:moveTo>
                  <a:pt x="81" y="62"/>
                </a:moveTo>
                <a:cubicBezTo>
                  <a:pt x="111" y="38"/>
                  <a:pt x="111" y="38"/>
                  <a:pt x="111" y="38"/>
                </a:cubicBezTo>
                <a:cubicBezTo>
                  <a:pt x="73" y="40"/>
                  <a:pt x="73" y="40"/>
                  <a:pt x="73" y="40"/>
                </a:cubicBezTo>
                <a:cubicBezTo>
                  <a:pt x="71" y="40"/>
                  <a:pt x="69" y="39"/>
                  <a:pt x="69" y="37"/>
                </a:cubicBezTo>
                <a:cubicBezTo>
                  <a:pt x="53" y="0"/>
                  <a:pt x="53" y="0"/>
                  <a:pt x="53" y="0"/>
                </a:cubicBezTo>
                <a:cubicBezTo>
                  <a:pt x="42" y="38"/>
                  <a:pt x="42" y="38"/>
                  <a:pt x="42" y="38"/>
                </a:cubicBezTo>
                <a:cubicBezTo>
                  <a:pt x="42" y="40"/>
                  <a:pt x="40" y="41"/>
                  <a:pt x="38" y="41"/>
                </a:cubicBezTo>
                <a:cubicBezTo>
                  <a:pt x="0" y="43"/>
                  <a:pt x="0" y="43"/>
                  <a:pt x="0" y="43"/>
                </a:cubicBezTo>
                <a:cubicBezTo>
                  <a:pt x="32" y="65"/>
                  <a:pt x="32" y="65"/>
                  <a:pt x="32" y="65"/>
                </a:cubicBezTo>
                <a:cubicBezTo>
                  <a:pt x="34" y="66"/>
                  <a:pt x="34" y="67"/>
                  <a:pt x="34" y="69"/>
                </a:cubicBezTo>
                <a:cubicBezTo>
                  <a:pt x="23" y="106"/>
                  <a:pt x="23" y="106"/>
                  <a:pt x="23" y="106"/>
                </a:cubicBezTo>
                <a:cubicBezTo>
                  <a:pt x="29" y="102"/>
                  <a:pt x="29" y="102"/>
                  <a:pt x="29" y="102"/>
                </a:cubicBezTo>
                <a:cubicBezTo>
                  <a:pt x="29" y="102"/>
                  <a:pt x="29" y="102"/>
                  <a:pt x="29" y="102"/>
                </a:cubicBezTo>
                <a:cubicBezTo>
                  <a:pt x="55" y="82"/>
                  <a:pt x="55" y="82"/>
                  <a:pt x="55" y="82"/>
                </a:cubicBezTo>
                <a:cubicBezTo>
                  <a:pt x="57" y="81"/>
                  <a:pt x="59" y="81"/>
                  <a:pt x="60" y="82"/>
                </a:cubicBezTo>
                <a:cubicBezTo>
                  <a:pt x="93" y="104"/>
                  <a:pt x="93" y="104"/>
                  <a:pt x="93" y="104"/>
                </a:cubicBezTo>
                <a:cubicBezTo>
                  <a:pt x="80" y="67"/>
                  <a:pt x="80" y="67"/>
                  <a:pt x="80" y="67"/>
                </a:cubicBezTo>
                <a:cubicBezTo>
                  <a:pt x="79" y="65"/>
                  <a:pt x="80" y="63"/>
                  <a:pt x="81" y="62"/>
                </a:cubicBezTo>
                <a:close/>
              </a:path>
            </a:pathLst>
          </a:custGeom>
          <a:gradFill rotWithShape="1">
            <a:gsLst>
              <a:gs pos="0">
                <a:schemeClr val="bg1">
                  <a:gamma/>
                  <a:shade val="76078"/>
                  <a:invGamma/>
                </a:schemeClr>
              </a:gs>
              <a:gs pos="100000">
                <a:schemeClr val="bg1"/>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6" name="Freeform 30"/>
          <p:cNvSpPr>
            <a:spLocks/>
          </p:cNvSpPr>
          <p:nvPr/>
        </p:nvSpPr>
        <p:spPr bwMode="auto">
          <a:xfrm>
            <a:off x="5861051" y="-5953"/>
            <a:ext cx="3044825" cy="5153026"/>
          </a:xfrm>
          <a:custGeom>
            <a:avLst/>
            <a:gdLst>
              <a:gd name="T0" fmla="*/ 823 w 957"/>
              <a:gd name="T1" fmla="*/ 1253 h 2164"/>
              <a:gd name="T2" fmla="*/ 614 w 957"/>
              <a:gd name="T3" fmla="*/ 46 h 2164"/>
              <a:gd name="T4" fmla="*/ 566 w 957"/>
              <a:gd name="T5" fmla="*/ 0 h 2164"/>
              <a:gd name="T6" fmla="*/ 507 w 957"/>
              <a:gd name="T7" fmla="*/ 0 h 2164"/>
              <a:gd name="T8" fmla="*/ 575 w 957"/>
              <a:gd name="T9" fmla="*/ 56 h 2164"/>
              <a:gd name="T10" fmla="*/ 594 w 957"/>
              <a:gd name="T11" fmla="*/ 76 h 2164"/>
              <a:gd name="T12" fmla="*/ 722 w 957"/>
              <a:gd name="T13" fmla="*/ 246 h 2164"/>
              <a:gd name="T14" fmla="*/ 803 w 957"/>
              <a:gd name="T15" fmla="*/ 1247 h 2164"/>
              <a:gd name="T16" fmla="*/ 189 w 957"/>
              <a:gd name="T17" fmla="*/ 2081 h 2164"/>
              <a:gd name="T18" fmla="*/ 0 w 957"/>
              <a:gd name="T19" fmla="*/ 2164 h 2164"/>
              <a:gd name="T20" fmla="*/ 111 w 957"/>
              <a:gd name="T21" fmla="*/ 2164 h 2164"/>
              <a:gd name="T22" fmla="*/ 209 w 957"/>
              <a:gd name="T23" fmla="*/ 2113 h 2164"/>
              <a:gd name="T24" fmla="*/ 823 w 957"/>
              <a:gd name="T25" fmla="*/ 1253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7" h="2164">
                <a:moveTo>
                  <a:pt x="823" y="1253"/>
                </a:moveTo>
                <a:cubicBezTo>
                  <a:pt x="957" y="774"/>
                  <a:pt x="863" y="307"/>
                  <a:pt x="614" y="46"/>
                </a:cubicBezTo>
                <a:cubicBezTo>
                  <a:pt x="599" y="30"/>
                  <a:pt x="583" y="15"/>
                  <a:pt x="566" y="0"/>
                </a:cubicBezTo>
                <a:cubicBezTo>
                  <a:pt x="507" y="0"/>
                  <a:pt x="507" y="0"/>
                  <a:pt x="507" y="0"/>
                </a:cubicBezTo>
                <a:cubicBezTo>
                  <a:pt x="530" y="17"/>
                  <a:pt x="553" y="36"/>
                  <a:pt x="575" y="56"/>
                </a:cubicBezTo>
                <a:cubicBezTo>
                  <a:pt x="581" y="63"/>
                  <a:pt x="588" y="69"/>
                  <a:pt x="594" y="76"/>
                </a:cubicBezTo>
                <a:cubicBezTo>
                  <a:pt x="643" y="125"/>
                  <a:pt x="686" y="183"/>
                  <a:pt x="722" y="246"/>
                </a:cubicBezTo>
                <a:cubicBezTo>
                  <a:pt x="871" y="507"/>
                  <a:pt x="911" y="873"/>
                  <a:pt x="803" y="1247"/>
                </a:cubicBezTo>
                <a:cubicBezTo>
                  <a:pt x="695" y="1624"/>
                  <a:pt x="461" y="1925"/>
                  <a:pt x="189" y="2081"/>
                </a:cubicBezTo>
                <a:cubicBezTo>
                  <a:pt x="127" y="2116"/>
                  <a:pt x="64" y="2144"/>
                  <a:pt x="0" y="2164"/>
                </a:cubicBezTo>
                <a:cubicBezTo>
                  <a:pt x="111" y="2164"/>
                  <a:pt x="111" y="2164"/>
                  <a:pt x="111" y="2164"/>
                </a:cubicBezTo>
                <a:cubicBezTo>
                  <a:pt x="144" y="2149"/>
                  <a:pt x="177" y="2132"/>
                  <a:pt x="209" y="2113"/>
                </a:cubicBezTo>
                <a:cubicBezTo>
                  <a:pt x="481" y="1952"/>
                  <a:pt x="715" y="1642"/>
                  <a:pt x="823" y="1253"/>
                </a:cubicBezTo>
                <a:close/>
              </a:path>
            </a:pathLst>
          </a:custGeom>
          <a:solidFill>
            <a:srgbClr val="EA0000"/>
          </a:soli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7" name="Rectangle 31"/>
          <p:cNvSpPr>
            <a:spLocks noGrp="1" noChangeArrowheads="1"/>
          </p:cNvSpPr>
          <p:nvPr>
            <p:ph type="subTitle" idx="1"/>
          </p:nvPr>
        </p:nvSpPr>
        <p:spPr>
          <a:xfrm>
            <a:off x="1042988" y="2914650"/>
            <a:ext cx="6400800" cy="1314450"/>
          </a:xfrm>
        </p:spPr>
        <p:txBody>
          <a:bodyPr anchor="ctr"/>
          <a:lstStyle>
            <a:lvl1pPr marL="0" indent="0" algn="ctr">
              <a:buFontTx/>
              <a:buNone/>
              <a:defRPr>
                <a:solidFill>
                  <a:schemeClr val="bg1"/>
                </a:solidFill>
              </a:defRPr>
            </a:lvl1pPr>
          </a:lstStyle>
          <a:p>
            <a:pPr lvl="0"/>
            <a:r>
              <a:rPr lang="zh-CN" altLang="en-US" noProof="0" smtClean="0"/>
              <a:t>单击此处编辑母版副标题样式</a:t>
            </a:r>
            <a:endParaRPr lang="en-GB" altLang="zh-CN" noProof="0" smtClean="0"/>
          </a:p>
        </p:txBody>
      </p:sp>
      <p:sp>
        <p:nvSpPr>
          <p:cNvPr id="19488" name="Rectangle 32"/>
          <p:cNvSpPr>
            <a:spLocks noGrp="1" noChangeArrowheads="1"/>
          </p:cNvSpPr>
          <p:nvPr>
            <p:ph type="dt" sz="half" idx="2"/>
          </p:nvPr>
        </p:nvSpPr>
        <p:spPr/>
        <p:txBody>
          <a:bodyPr/>
          <a:lstStyle>
            <a:lvl1pPr>
              <a:defRPr/>
            </a:lvl1pPr>
          </a:lstStyle>
          <a:p>
            <a:endParaRPr lang="en-US" altLang="zh-CN"/>
          </a:p>
        </p:txBody>
      </p:sp>
      <p:sp>
        <p:nvSpPr>
          <p:cNvPr id="19489" name="Rectangle 33"/>
          <p:cNvSpPr>
            <a:spLocks noGrp="1" noChangeArrowheads="1"/>
          </p:cNvSpPr>
          <p:nvPr>
            <p:ph type="sldNum" sz="quarter" idx="4"/>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lvl1pPr>
          </a:lstStyle>
          <a:p>
            <a:fld id="{690DAE06-6840-4F0C-9EA9-A00C9593C761}" type="slidenum">
              <a:rPr lang="en-US" altLang="zh-CN" smtClean="0"/>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19481"/>
                                        </p:tgtEl>
                                        <p:attrNameLst>
                                          <p:attrName>style.visibility</p:attrName>
                                        </p:attrNameLst>
                                      </p:cBhvr>
                                      <p:to>
                                        <p:strVal val="visible"/>
                                      </p:to>
                                    </p:set>
                                    <p:animEffect transition="in" filter="fade">
                                      <p:cBhvr>
                                        <p:cTn id="7" dur="500"/>
                                        <p:tgtEl>
                                          <p:spTgt spid="19481"/>
                                        </p:tgtEl>
                                      </p:cBhvr>
                                    </p:animEffect>
                                  </p:childTnLst>
                                </p:cTn>
                              </p:par>
                            </p:childTnLst>
                          </p:cTn>
                        </p:par>
                        <p:par>
                          <p:cTn id="8" fill="hold" nodeType="afterGroup">
                            <p:stCondLst>
                              <p:cond delay="830"/>
                            </p:stCondLst>
                            <p:childTnLst>
                              <p:par>
                                <p:cTn id="9" presetID="10" presetClass="entr" presetSubtype="0" fill="hold" grpId="0" nodeType="afterEffect">
                                  <p:stCondLst>
                                    <p:cond delay="0"/>
                                  </p:stCondLst>
                                  <p:childTnLst>
                                    <p:set>
                                      <p:cBhvr>
                                        <p:cTn id="10" dur="1" fill="hold">
                                          <p:stCondLst>
                                            <p:cond delay="0"/>
                                          </p:stCondLst>
                                        </p:cTn>
                                        <p:tgtEl>
                                          <p:spTgt spid="19487">
                                            <p:txEl>
                                              <p:pRg st="0" end="0"/>
                                            </p:txEl>
                                          </p:spTgt>
                                        </p:tgtEl>
                                        <p:attrNameLst>
                                          <p:attrName>style.visibility</p:attrName>
                                        </p:attrNameLst>
                                      </p:cBhvr>
                                      <p:to>
                                        <p:strVal val="visible"/>
                                      </p:to>
                                    </p:set>
                                    <p:animEffect transition="in" filter="fade">
                                      <p:cBhvr>
                                        <p:cTn id="11" dur="500"/>
                                        <p:tgtEl>
                                          <p:spTgt spid="19487">
                                            <p:txEl>
                                              <p:pRg st="0" end="0"/>
                                            </p:txEl>
                                          </p:spTgt>
                                        </p:tgtEl>
                                      </p:cBhvr>
                                    </p:animEffect>
                                  </p:childTnLst>
                                </p:cTn>
                              </p:par>
                            </p:childTnLst>
                          </p:cTn>
                        </p:par>
                        <p:par>
                          <p:cTn id="12" fill="hold" nodeType="afterGroup">
                            <p:stCondLst>
                              <p:cond delay="1330"/>
                            </p:stCondLst>
                            <p:childTnLst>
                              <p:par>
                                <p:cTn id="13" presetID="10" presetClass="entr" presetSubtype="0" fill="hold" grpId="0" nodeType="afterEffect">
                                  <p:stCondLst>
                                    <p:cond delay="0"/>
                                  </p:stCondLst>
                                  <p:childTnLst>
                                    <p:set>
                                      <p:cBhvr>
                                        <p:cTn id="14" dur="1" fill="hold">
                                          <p:stCondLst>
                                            <p:cond delay="0"/>
                                          </p:stCondLst>
                                        </p:cTn>
                                        <p:tgtEl>
                                          <p:spTgt spid="19487">
                                            <p:txEl>
                                              <p:charRg st="14" end="14"/>
                                            </p:txEl>
                                          </p:spTgt>
                                        </p:tgtEl>
                                        <p:attrNameLst>
                                          <p:attrName>style.visibility</p:attrName>
                                        </p:attrNameLst>
                                      </p:cBhvr>
                                      <p:to>
                                        <p:strVal val="visible"/>
                                      </p:to>
                                    </p:set>
                                    <p:animEffect transition="in" filter="fade">
                                      <p:cBhvr>
                                        <p:cTn id="15" dur="500"/>
                                        <p:tgtEl>
                                          <p:spTgt spid="19487">
                                            <p:txEl>
                                              <p:char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p:bldP spid="19487" grpId="0" build="p">
        <p:tmplLst>
          <p:tmpl lvl="1">
            <p:tnLst>
              <p:par>
                <p:cTn presetID="10" presetClass="entr" presetSubtype="0" fill="hold" nodeType="afterEffect">
                  <p:stCondLst>
                    <p:cond delay="0"/>
                  </p:stCondLst>
                  <p:childTnLst>
                    <p:set>
                      <p:cBhvr>
                        <p:cTn dur="1" fill="hold">
                          <p:stCondLst>
                            <p:cond delay="0"/>
                          </p:stCondLst>
                        </p:cTn>
                        <p:tgtEl>
                          <p:spTgt spid="19487"/>
                        </p:tgtEl>
                        <p:attrNameLst>
                          <p:attrName>style.visibility</p:attrName>
                        </p:attrNameLst>
                      </p:cBhvr>
                      <p:to>
                        <p:strVal val="visible"/>
                      </p:to>
                    </p:set>
                    <p:animEffect transition="in" filter="fade">
                      <p:cBhvr>
                        <p:cTn dur="500"/>
                        <p:tgtEl>
                          <p:spTgt spid="19487"/>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62D88621-8506-48DC-AD10-79F22FC5BF9A}" type="slidenum">
              <a:rPr lang="en-US" altLang="zh-CN" smtClean="0"/>
              <a:pPr/>
              <a:t>‹#›</a:t>
            </a:fld>
            <a:endParaRPr lang="en-US" altLang="zh-CN"/>
          </a:p>
        </p:txBody>
      </p:sp>
    </p:spTree>
    <p:extLst>
      <p:ext uri="{BB962C8B-B14F-4D97-AF65-F5344CB8AC3E}">
        <p14:creationId xmlns:p14="http://schemas.microsoft.com/office/powerpoint/2010/main" val="18449026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6000"/>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DCB8BA8-7077-4F60-B174-1978F948E6DA}" type="slidenum">
              <a:rPr lang="en-US" altLang="zh-CN" smtClean="0"/>
              <a:pPr/>
              <a:t>‹#›</a:t>
            </a:fld>
            <a:endParaRPr lang="en-US" altLang="zh-CN"/>
          </a:p>
        </p:txBody>
      </p:sp>
    </p:spTree>
    <p:extLst>
      <p:ext uri="{BB962C8B-B14F-4D97-AF65-F5344CB8AC3E}">
        <p14:creationId xmlns:p14="http://schemas.microsoft.com/office/powerpoint/2010/main" val="400588632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187326" y="754856"/>
            <a:ext cx="4092575" cy="3805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432301" y="754856"/>
            <a:ext cx="4092575" cy="3805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Date Placeholder 5"/>
          <p:cNvSpPr>
            <a:spLocks noGrp="1"/>
          </p:cNvSpPr>
          <p:nvPr>
            <p:ph type="dt" sz="half"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B962A064-E733-4CBA-ADF1-D2EB16808AE1}" type="slidenum">
              <a:rPr lang="en-US" altLang="zh-CN" smtClean="0"/>
              <a:pPr/>
              <a:t>‹#›</a:t>
            </a:fld>
            <a:endParaRPr lang="en-US" altLang="zh-CN"/>
          </a:p>
        </p:txBody>
      </p:sp>
    </p:spTree>
    <p:extLst>
      <p:ext uri="{BB962C8B-B14F-4D97-AF65-F5344CB8AC3E}">
        <p14:creationId xmlns:p14="http://schemas.microsoft.com/office/powerpoint/2010/main" val="3059397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630239"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30239" y="1878806"/>
            <a:ext cx="3868737"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788"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Footer Placeholder 6"/>
          <p:cNvSpPr>
            <a:spLocks noGrp="1"/>
          </p:cNvSpPr>
          <p:nvPr>
            <p:ph type="ftr" sz="quarter" idx="10"/>
          </p:nvPr>
        </p:nvSpPr>
        <p:spPr/>
        <p:txBody>
          <a:bodyPr/>
          <a:lstStyle>
            <a:lvl1pPr>
              <a:defRPr/>
            </a:lvl1pPr>
          </a:lstStyle>
          <a:p>
            <a:endParaRPr lang="en-US" altLang="zh-CN"/>
          </a:p>
        </p:txBody>
      </p:sp>
      <p:sp>
        <p:nvSpPr>
          <p:cNvPr id="8" name="Date Placeholder 7"/>
          <p:cNvSpPr>
            <a:spLocks noGrp="1"/>
          </p:cNvSpPr>
          <p:nvPr>
            <p:ph type="dt" sz="half"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1275EC0C-0F24-4363-8EDF-B18BF8089191}" type="slidenum">
              <a:rPr lang="en-US" altLang="zh-CN" smtClean="0"/>
              <a:pPr/>
              <a:t>‹#›</a:t>
            </a:fld>
            <a:endParaRPr lang="en-US" altLang="zh-CN"/>
          </a:p>
        </p:txBody>
      </p:sp>
    </p:spTree>
    <p:extLst>
      <p:ext uri="{BB962C8B-B14F-4D97-AF65-F5344CB8AC3E}">
        <p14:creationId xmlns:p14="http://schemas.microsoft.com/office/powerpoint/2010/main" val="390598674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Footer Placeholder 2"/>
          <p:cNvSpPr>
            <a:spLocks noGrp="1"/>
          </p:cNvSpPr>
          <p:nvPr>
            <p:ph type="ftr" sz="quarter" idx="10"/>
          </p:nvPr>
        </p:nvSpPr>
        <p:spPr/>
        <p:txBody>
          <a:bodyPr/>
          <a:lstStyle>
            <a:lvl1pPr>
              <a:defRPr/>
            </a:lvl1pPr>
          </a:lstStyle>
          <a:p>
            <a:endParaRPr lang="en-US" altLang="zh-CN"/>
          </a:p>
        </p:txBody>
      </p:sp>
      <p:sp>
        <p:nvSpPr>
          <p:cNvPr id="4" name="Date Placeholder 3"/>
          <p:cNvSpPr>
            <a:spLocks noGrp="1"/>
          </p:cNvSpPr>
          <p:nvPr>
            <p:ph type="dt" sz="half"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552BDAF2-8519-42B3-A2C1-F3F08FD8F118}" type="slidenum">
              <a:rPr lang="en-US" altLang="zh-CN" smtClean="0"/>
              <a:pPr/>
              <a:t>‹#›</a:t>
            </a:fld>
            <a:endParaRPr lang="en-US" altLang="zh-CN"/>
          </a:p>
        </p:txBody>
      </p:sp>
    </p:spTree>
    <p:extLst>
      <p:ext uri="{BB962C8B-B14F-4D97-AF65-F5344CB8AC3E}">
        <p14:creationId xmlns:p14="http://schemas.microsoft.com/office/powerpoint/2010/main" val="21062143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zh-CN"/>
          </a:p>
        </p:txBody>
      </p:sp>
      <p:sp>
        <p:nvSpPr>
          <p:cNvPr id="3" name="Date Placeholder 2"/>
          <p:cNvSpPr>
            <a:spLocks noGrp="1"/>
          </p:cNvSpPr>
          <p:nvPr>
            <p:ph type="dt" sz="half"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8AC89DC2-137C-4FB6-8B5B-D52CD38C70FE}" type="slidenum">
              <a:rPr lang="en-US" altLang="zh-CN" smtClean="0"/>
              <a:pPr/>
              <a:t>‹#›</a:t>
            </a:fld>
            <a:endParaRPr lang="en-US" altLang="zh-CN"/>
          </a:p>
        </p:txBody>
      </p:sp>
    </p:spTree>
    <p:extLst>
      <p:ext uri="{BB962C8B-B14F-4D97-AF65-F5344CB8AC3E}">
        <p14:creationId xmlns:p14="http://schemas.microsoft.com/office/powerpoint/2010/main" val="150841478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Content Placeholder 2"/>
          <p:cNvSpPr>
            <a:spLocks noGrp="1"/>
          </p:cNvSpPr>
          <p:nvPr>
            <p:ph idx="1"/>
          </p:nvPr>
        </p:nvSpPr>
        <p:spPr>
          <a:xfrm>
            <a:off x="3887788" y="74056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Date Placeholder 5"/>
          <p:cNvSpPr>
            <a:spLocks noGrp="1"/>
          </p:cNvSpPr>
          <p:nvPr>
            <p:ph type="dt" sz="half"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8DA3205-078F-467F-9A60-6ADFFF238912}" type="slidenum">
              <a:rPr lang="en-US" altLang="zh-CN" smtClean="0"/>
              <a:pPr/>
              <a:t>‹#›</a:t>
            </a:fld>
            <a:endParaRPr lang="en-US" altLang="zh-CN"/>
          </a:p>
        </p:txBody>
      </p:sp>
    </p:spTree>
    <p:extLst>
      <p:ext uri="{BB962C8B-B14F-4D97-AF65-F5344CB8AC3E}">
        <p14:creationId xmlns:p14="http://schemas.microsoft.com/office/powerpoint/2010/main" val="18726912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16B8A70-6795-44DE-9315-920B11659799}"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3887788" y="740569"/>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Date Placeholder 5"/>
          <p:cNvSpPr>
            <a:spLocks noGrp="1"/>
          </p:cNvSpPr>
          <p:nvPr>
            <p:ph type="dt" sz="half"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044ACFF-90AF-439D-836E-7C90677EE042}" type="slidenum">
              <a:rPr lang="en-US" altLang="zh-CN" smtClean="0"/>
              <a:pPr/>
              <a:t>‹#›</a:t>
            </a:fld>
            <a:endParaRPr lang="en-US" altLang="zh-CN"/>
          </a:p>
        </p:txBody>
      </p:sp>
    </p:spTree>
    <p:extLst>
      <p:ext uri="{BB962C8B-B14F-4D97-AF65-F5344CB8AC3E}">
        <p14:creationId xmlns:p14="http://schemas.microsoft.com/office/powerpoint/2010/main" val="369086864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6F37035-DC59-4281-84C2-8BFFB36AE3EF}" type="slidenum">
              <a:rPr lang="en-US" altLang="zh-CN" smtClean="0"/>
              <a:pPr/>
              <a:t>‹#›</a:t>
            </a:fld>
            <a:endParaRPr lang="en-US" altLang="zh-CN"/>
          </a:p>
        </p:txBody>
      </p:sp>
    </p:spTree>
    <p:extLst>
      <p:ext uri="{BB962C8B-B14F-4D97-AF65-F5344CB8AC3E}">
        <p14:creationId xmlns:p14="http://schemas.microsoft.com/office/powerpoint/2010/main" val="38225484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9" y="141685"/>
            <a:ext cx="2084387" cy="4418409"/>
          </a:xfrm>
        </p:spPr>
        <p:txBody>
          <a:bodyPr vert="eaVert"/>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187326" y="141685"/>
            <a:ext cx="6100763" cy="441840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397C440E-7925-468B-AB10-04DDC126E765}" type="slidenum">
              <a:rPr lang="en-US" altLang="zh-CN" smtClean="0"/>
              <a:pPr/>
              <a:t>‹#›</a:t>
            </a:fld>
            <a:endParaRPr lang="en-US" altLang="zh-CN"/>
          </a:p>
        </p:txBody>
      </p:sp>
    </p:spTree>
    <p:extLst>
      <p:ext uri="{BB962C8B-B14F-4D97-AF65-F5344CB8AC3E}">
        <p14:creationId xmlns:p14="http://schemas.microsoft.com/office/powerpoint/2010/main" val="203958502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90DAE06-6840-4F0C-9EA9-A00C9593C761}"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665"/>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2D88621-8506-48DC-AD10-79F22FC5BF9A}"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DCB8BA8-7077-4F60-B174-1978F948E6DA}" type="slidenum">
              <a:rPr lang="en-US" altLang="zh-CN" smtClean="0"/>
              <a:pPr/>
              <a:t>‹#›</a:t>
            </a:fld>
            <a:endParaRPr lang="en-US" altLang="zh-CN"/>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962A064-E733-4CBA-ADF1-D2EB16808AE1}"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275EC0C-0F24-4363-8EDF-B18BF8089191}" type="slidenum">
              <a:rPr lang="en-US" altLang="zh-CN" smtClean="0"/>
              <a:pPr/>
              <a:t>‹#›</a:t>
            </a:fld>
            <a:endParaRPr lang="en-US" altLang="zh-CN"/>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552BDAF2-8519-42B3-A2C1-F3F08FD8F118}" type="slidenum">
              <a:rPr lang="en-US" altLang="zh-CN" smtClean="0"/>
              <a:pPr/>
              <a:t>‹#›</a:t>
            </a:fld>
            <a:endParaRPr lang="en-US" altLang="zh-CN"/>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AC89DC2-137C-4FB6-8B5B-D52CD38C70FE}" type="slidenum">
              <a:rPr lang="en-US" altLang="zh-CN" smtClean="0"/>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4C6DC7-E891-4B6C-AFE5-7E9DCF74B668}"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8DA3205-078F-467F-9A60-6ADFFF238912}"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endParaRPr lang="en-US" altLang="zh-CN"/>
          </a:p>
        </p:txBody>
      </p:sp>
      <p:sp>
        <p:nvSpPr>
          <p:cNvPr id="6" name="页脚占位符 5"/>
          <p:cNvSpPr>
            <a:spLocks noGrp="1"/>
          </p:cNvSpPr>
          <p:nvPr>
            <p:ph type="ftr" sz="quarter" idx="11"/>
          </p:nvPr>
        </p:nvSpPr>
        <p:spPr>
          <a:xfrm>
            <a:off x="2285984" y="4869657"/>
            <a:ext cx="2643206" cy="273844"/>
          </a:xfrm>
        </p:spPr>
        <p:txBody>
          <a:bodyPr/>
          <a:lstStyle/>
          <a:p>
            <a:endParaRPr lang="en-US" altLang="zh-CN"/>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F044ACFF-90AF-439D-836E-7C90677EE042}"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6F37035-DC59-4281-84C2-8BFFB36AE3EF}"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97C440E-7925-468B-AB10-04DDC126E765}"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AFC4D5-1194-4774-B5ED-296E308EBB3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EE3DEF2-7A82-4636-90AB-DC952FA742F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A0FCC6C-D5E4-48E5-905D-FC32EAF89B1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C86CE56-AF10-4C53-8E3C-BBF5905BC589}"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08ADA82-0C00-4E0C-BBEB-711D7EE94D6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414A4A5-3555-420D-92CC-6A80D9DAC8D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3011"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3012"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43013"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43014"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9F015095-9847-46E7-AC56-630B996FE34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3702844"/>
            <a:ext cx="9144000" cy="1445419"/>
          </a:xfrm>
          <a:prstGeom prst="rect">
            <a:avLst/>
          </a:prstGeom>
          <a:gradFill rotWithShape="1">
            <a:gsLst>
              <a:gs pos="0">
                <a:schemeClr val="bg2">
                  <a:gamma/>
                  <a:shade val="46275"/>
                  <a:invGamma/>
                  <a:alpha val="0"/>
                </a:schemeClr>
              </a:gs>
              <a:gs pos="100000">
                <a:schemeClr val="bg2">
                  <a:alpha val="67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5" name="Rectangle 3"/>
          <p:cNvSpPr>
            <a:spLocks noChangeArrowheads="1"/>
          </p:cNvSpPr>
          <p:nvPr/>
        </p:nvSpPr>
        <p:spPr bwMode="auto">
          <a:xfrm>
            <a:off x="9163050" y="-5953"/>
            <a:ext cx="1588" cy="5153026"/>
          </a:xfrm>
          <a:prstGeom prst="rect">
            <a:avLst/>
          </a:prstGeom>
          <a:solidFill>
            <a:srgbClr val="00BF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Freeform 4"/>
          <p:cNvSpPr>
            <a:spLocks/>
          </p:cNvSpPr>
          <p:nvPr/>
        </p:nvSpPr>
        <p:spPr bwMode="auto">
          <a:xfrm>
            <a:off x="6213475" y="-5953"/>
            <a:ext cx="2730500" cy="5153026"/>
          </a:xfrm>
          <a:custGeom>
            <a:avLst/>
            <a:gdLst>
              <a:gd name="T0" fmla="*/ 724 w 858"/>
              <a:gd name="T1" fmla="*/ 1264 h 2164"/>
              <a:gd name="T2" fmla="*/ 515 w 858"/>
              <a:gd name="T3" fmla="*/ 0 h 2164"/>
              <a:gd name="T4" fmla="*/ 455 w 858"/>
              <a:gd name="T5" fmla="*/ 0 h 2164"/>
              <a:gd name="T6" fmla="*/ 503 w 858"/>
              <a:gd name="T7" fmla="*/ 46 h 2164"/>
              <a:gd name="T8" fmla="*/ 712 w 858"/>
              <a:gd name="T9" fmla="*/ 1253 h 2164"/>
              <a:gd name="T10" fmla="*/ 98 w 858"/>
              <a:gd name="T11" fmla="*/ 2113 h 2164"/>
              <a:gd name="T12" fmla="*/ 0 w 858"/>
              <a:gd name="T13" fmla="*/ 2164 h 2164"/>
              <a:gd name="T14" fmla="*/ 110 w 858"/>
              <a:gd name="T15" fmla="*/ 2164 h 2164"/>
              <a:gd name="T16" fmla="*/ 724 w 858"/>
              <a:gd name="T17" fmla="*/ 1264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2164">
                <a:moveTo>
                  <a:pt x="724" y="1264"/>
                </a:moveTo>
                <a:cubicBezTo>
                  <a:pt x="858" y="761"/>
                  <a:pt x="764" y="273"/>
                  <a:pt x="515" y="0"/>
                </a:cubicBezTo>
                <a:cubicBezTo>
                  <a:pt x="455" y="0"/>
                  <a:pt x="455" y="0"/>
                  <a:pt x="455" y="0"/>
                </a:cubicBezTo>
                <a:cubicBezTo>
                  <a:pt x="472" y="15"/>
                  <a:pt x="488" y="30"/>
                  <a:pt x="503" y="46"/>
                </a:cubicBezTo>
                <a:cubicBezTo>
                  <a:pt x="752" y="307"/>
                  <a:pt x="846" y="774"/>
                  <a:pt x="712" y="1253"/>
                </a:cubicBezTo>
                <a:cubicBezTo>
                  <a:pt x="604" y="1642"/>
                  <a:pt x="370" y="1952"/>
                  <a:pt x="98" y="2113"/>
                </a:cubicBezTo>
                <a:cubicBezTo>
                  <a:pt x="66" y="2132"/>
                  <a:pt x="33" y="2149"/>
                  <a:pt x="0" y="2164"/>
                </a:cubicBezTo>
                <a:cubicBezTo>
                  <a:pt x="110" y="2164"/>
                  <a:pt x="110" y="2164"/>
                  <a:pt x="110" y="2164"/>
                </a:cubicBezTo>
                <a:cubicBezTo>
                  <a:pt x="382" y="1995"/>
                  <a:pt x="616" y="1671"/>
                  <a:pt x="724" y="1264"/>
                </a:cubicBezTo>
                <a:close/>
              </a:path>
            </a:pathLst>
          </a:custGeom>
          <a:gradFill rotWithShape="1">
            <a:gsLst>
              <a:gs pos="0">
                <a:srgbClr val="EAEAEA"/>
              </a:gs>
              <a:gs pos="100000">
                <a:srgbClr val="EAEAEA">
                  <a:gamma/>
                  <a:shade val="95294"/>
                  <a:invGamma/>
                </a:srgbClr>
              </a:gs>
            </a:gsLst>
            <a:lin ang="5400000" scaled="1"/>
          </a:gra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7" name="Freeform 5"/>
          <p:cNvSpPr>
            <a:spLocks/>
          </p:cNvSpPr>
          <p:nvPr/>
        </p:nvSpPr>
        <p:spPr bwMode="auto">
          <a:xfrm>
            <a:off x="6564314" y="-5953"/>
            <a:ext cx="2598737" cy="5153026"/>
          </a:xfrm>
          <a:custGeom>
            <a:avLst/>
            <a:gdLst>
              <a:gd name="T0" fmla="*/ 405 w 817"/>
              <a:gd name="T1" fmla="*/ 0 h 2164"/>
              <a:gd name="T2" fmla="*/ 614 w 817"/>
              <a:gd name="T3" fmla="*/ 1264 h 2164"/>
              <a:gd name="T4" fmla="*/ 0 w 817"/>
              <a:gd name="T5" fmla="*/ 2164 h 2164"/>
              <a:gd name="T6" fmla="*/ 817 w 817"/>
              <a:gd name="T7" fmla="*/ 2164 h 2164"/>
              <a:gd name="T8" fmla="*/ 817 w 817"/>
              <a:gd name="T9" fmla="*/ 0 h 2164"/>
              <a:gd name="T10" fmla="*/ 405 w 817"/>
              <a:gd name="T11" fmla="*/ 0 h 2164"/>
            </a:gdLst>
            <a:ahLst/>
            <a:cxnLst>
              <a:cxn ang="0">
                <a:pos x="T0" y="T1"/>
              </a:cxn>
              <a:cxn ang="0">
                <a:pos x="T2" y="T3"/>
              </a:cxn>
              <a:cxn ang="0">
                <a:pos x="T4" y="T5"/>
              </a:cxn>
              <a:cxn ang="0">
                <a:pos x="T6" y="T7"/>
              </a:cxn>
              <a:cxn ang="0">
                <a:pos x="T8" y="T9"/>
              </a:cxn>
              <a:cxn ang="0">
                <a:pos x="T10" y="T11"/>
              </a:cxn>
            </a:cxnLst>
            <a:rect l="0" t="0" r="r" b="b"/>
            <a:pathLst>
              <a:path w="817" h="2164">
                <a:moveTo>
                  <a:pt x="405" y="0"/>
                </a:moveTo>
                <a:cubicBezTo>
                  <a:pt x="654" y="273"/>
                  <a:pt x="748" y="761"/>
                  <a:pt x="614" y="1264"/>
                </a:cubicBezTo>
                <a:cubicBezTo>
                  <a:pt x="506" y="1671"/>
                  <a:pt x="272" y="1995"/>
                  <a:pt x="0" y="2164"/>
                </a:cubicBezTo>
                <a:cubicBezTo>
                  <a:pt x="817" y="2164"/>
                  <a:pt x="817" y="2164"/>
                  <a:pt x="817" y="2164"/>
                </a:cubicBezTo>
                <a:cubicBezTo>
                  <a:pt x="817" y="0"/>
                  <a:pt x="817" y="0"/>
                  <a:pt x="817" y="0"/>
                </a:cubicBezTo>
                <a:lnTo>
                  <a:pt x="405" y="0"/>
                </a:lnTo>
                <a:close/>
              </a:path>
            </a:pathLst>
          </a:custGeom>
          <a:gradFill rotWithShape="1">
            <a:gsLst>
              <a:gs pos="0">
                <a:schemeClr val="accent1"/>
              </a:gs>
              <a:gs pos="100000">
                <a:schemeClr val="accent1">
                  <a:gamma/>
                  <a:shade val="65882"/>
                  <a:invGamma/>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8" name="Freeform 6"/>
          <p:cNvSpPr>
            <a:spLocks/>
          </p:cNvSpPr>
          <p:nvPr/>
        </p:nvSpPr>
        <p:spPr bwMode="auto">
          <a:xfrm rot="5400000">
            <a:off x="6886972" y="4937522"/>
            <a:ext cx="216694" cy="300038"/>
          </a:xfrm>
          <a:custGeom>
            <a:avLst/>
            <a:gdLst>
              <a:gd name="T0" fmla="*/ 178 w 182"/>
              <a:gd name="T1" fmla="*/ 32 h 189"/>
              <a:gd name="T2" fmla="*/ 110 w 182"/>
              <a:gd name="T3" fmla="*/ 59 h 189"/>
              <a:gd name="T4" fmla="*/ 66 w 182"/>
              <a:gd name="T5" fmla="*/ 0 h 189"/>
              <a:gd name="T6" fmla="*/ 68 w 182"/>
              <a:gd name="T7" fmla="*/ 75 h 189"/>
              <a:gd name="T8" fmla="*/ 0 w 182"/>
              <a:gd name="T9" fmla="*/ 99 h 189"/>
              <a:gd name="T10" fmla="*/ 70 w 182"/>
              <a:gd name="T11" fmla="*/ 119 h 189"/>
              <a:gd name="T12" fmla="*/ 72 w 182"/>
              <a:gd name="T13" fmla="*/ 189 h 189"/>
              <a:gd name="T14" fmla="*/ 112 w 182"/>
              <a:gd name="T15" fmla="*/ 131 h 189"/>
              <a:gd name="T16" fmla="*/ 182 w 182"/>
              <a:gd name="T17" fmla="*/ 151 h 189"/>
              <a:gd name="T18" fmla="*/ 138 w 182"/>
              <a:gd name="T19" fmla="*/ 93 h 189"/>
              <a:gd name="T20" fmla="*/ 178 w 182"/>
              <a:gd name="T21" fmla="*/ 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178" y="32"/>
                </a:moveTo>
                <a:lnTo>
                  <a:pt x="110" y="59"/>
                </a:lnTo>
                <a:lnTo>
                  <a:pt x="66" y="0"/>
                </a:lnTo>
                <a:lnTo>
                  <a:pt x="68" y="75"/>
                </a:lnTo>
                <a:lnTo>
                  <a:pt x="0" y="99"/>
                </a:lnTo>
                <a:lnTo>
                  <a:pt x="70" y="119"/>
                </a:lnTo>
                <a:lnTo>
                  <a:pt x="72" y="189"/>
                </a:lnTo>
                <a:lnTo>
                  <a:pt x="112" y="131"/>
                </a:lnTo>
                <a:lnTo>
                  <a:pt x="182" y="151"/>
                </a:lnTo>
                <a:lnTo>
                  <a:pt x="138" y="93"/>
                </a:lnTo>
                <a:lnTo>
                  <a:pt x="178" y="3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Freeform 7"/>
          <p:cNvSpPr>
            <a:spLocks/>
          </p:cNvSpPr>
          <p:nvPr/>
        </p:nvSpPr>
        <p:spPr bwMode="auto">
          <a:xfrm rot="5400000">
            <a:off x="7901782" y="4114404"/>
            <a:ext cx="223838" cy="288925"/>
          </a:xfrm>
          <a:custGeom>
            <a:avLst/>
            <a:gdLst>
              <a:gd name="T0" fmla="*/ 148 w 188"/>
              <a:gd name="T1" fmla="*/ 0 h 182"/>
              <a:gd name="T2" fmla="*/ 92 w 188"/>
              <a:gd name="T3" fmla="*/ 46 h 182"/>
              <a:gd name="T4" fmla="*/ 32 w 188"/>
              <a:gd name="T5" fmla="*/ 6 h 182"/>
              <a:gd name="T6" fmla="*/ 56 w 188"/>
              <a:gd name="T7" fmla="*/ 74 h 182"/>
              <a:gd name="T8" fmla="*/ 0 w 188"/>
              <a:gd name="T9" fmla="*/ 118 h 182"/>
              <a:gd name="T10" fmla="*/ 72 w 188"/>
              <a:gd name="T11" fmla="*/ 116 h 182"/>
              <a:gd name="T12" fmla="*/ 96 w 188"/>
              <a:gd name="T13" fmla="*/ 182 h 182"/>
              <a:gd name="T14" fmla="*/ 116 w 188"/>
              <a:gd name="T15" fmla="*/ 114 h 182"/>
              <a:gd name="T16" fmla="*/ 188 w 188"/>
              <a:gd name="T17" fmla="*/ 110 h 182"/>
              <a:gd name="T18" fmla="*/ 128 w 188"/>
              <a:gd name="T19" fmla="*/ 70 h 182"/>
              <a:gd name="T20" fmla="*/ 148 w 188"/>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2">
                <a:moveTo>
                  <a:pt x="148" y="0"/>
                </a:moveTo>
                <a:lnTo>
                  <a:pt x="92" y="46"/>
                </a:lnTo>
                <a:lnTo>
                  <a:pt x="32" y="6"/>
                </a:lnTo>
                <a:lnTo>
                  <a:pt x="56" y="74"/>
                </a:lnTo>
                <a:lnTo>
                  <a:pt x="0" y="118"/>
                </a:lnTo>
                <a:lnTo>
                  <a:pt x="72" y="116"/>
                </a:lnTo>
                <a:lnTo>
                  <a:pt x="96" y="182"/>
                </a:lnTo>
                <a:lnTo>
                  <a:pt x="116" y="114"/>
                </a:lnTo>
                <a:lnTo>
                  <a:pt x="188" y="110"/>
                </a:lnTo>
                <a:lnTo>
                  <a:pt x="128" y="70"/>
                </a:lnTo>
                <a:lnTo>
                  <a:pt x="14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Freeform 8"/>
          <p:cNvSpPr>
            <a:spLocks/>
          </p:cNvSpPr>
          <p:nvPr/>
        </p:nvSpPr>
        <p:spPr bwMode="auto">
          <a:xfrm rot="5400000">
            <a:off x="8179991" y="3779044"/>
            <a:ext cx="221456" cy="300038"/>
          </a:xfrm>
          <a:custGeom>
            <a:avLst/>
            <a:gdLst>
              <a:gd name="T0" fmla="*/ 130 w 186"/>
              <a:gd name="T1" fmla="*/ 0 h 189"/>
              <a:gd name="T2" fmla="*/ 82 w 186"/>
              <a:gd name="T3" fmla="*/ 54 h 189"/>
              <a:gd name="T4" fmla="*/ 16 w 186"/>
              <a:gd name="T5" fmla="*/ 22 h 189"/>
              <a:gd name="T6" fmla="*/ 50 w 186"/>
              <a:gd name="T7" fmla="*/ 86 h 189"/>
              <a:gd name="T8" fmla="*/ 0 w 186"/>
              <a:gd name="T9" fmla="*/ 138 h 189"/>
              <a:gd name="T10" fmla="*/ 72 w 186"/>
              <a:gd name="T11" fmla="*/ 126 h 189"/>
              <a:gd name="T12" fmla="*/ 106 w 186"/>
              <a:gd name="T13" fmla="*/ 189 h 189"/>
              <a:gd name="T14" fmla="*/ 114 w 186"/>
              <a:gd name="T15" fmla="*/ 116 h 189"/>
              <a:gd name="T16" fmla="*/ 186 w 186"/>
              <a:gd name="T17" fmla="*/ 104 h 189"/>
              <a:gd name="T18" fmla="*/ 120 w 186"/>
              <a:gd name="T19" fmla="*/ 72 h 189"/>
              <a:gd name="T20" fmla="*/ 130 w 186"/>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130" y="0"/>
                </a:moveTo>
                <a:lnTo>
                  <a:pt x="82" y="54"/>
                </a:lnTo>
                <a:lnTo>
                  <a:pt x="16" y="22"/>
                </a:lnTo>
                <a:lnTo>
                  <a:pt x="50" y="86"/>
                </a:lnTo>
                <a:lnTo>
                  <a:pt x="0" y="138"/>
                </a:lnTo>
                <a:lnTo>
                  <a:pt x="72" y="126"/>
                </a:lnTo>
                <a:lnTo>
                  <a:pt x="106" y="189"/>
                </a:lnTo>
                <a:lnTo>
                  <a:pt x="114" y="116"/>
                </a:lnTo>
                <a:lnTo>
                  <a:pt x="186" y="104"/>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Freeform 9"/>
          <p:cNvSpPr>
            <a:spLocks/>
          </p:cNvSpPr>
          <p:nvPr/>
        </p:nvSpPr>
        <p:spPr bwMode="auto">
          <a:xfrm rot="5400000">
            <a:off x="8399860" y="3427810"/>
            <a:ext cx="221456" cy="295275"/>
          </a:xfrm>
          <a:custGeom>
            <a:avLst/>
            <a:gdLst>
              <a:gd name="T0" fmla="*/ 130 w 186"/>
              <a:gd name="T1" fmla="*/ 0 h 186"/>
              <a:gd name="T2" fmla="*/ 80 w 186"/>
              <a:gd name="T3" fmla="*/ 52 h 186"/>
              <a:gd name="T4" fmla="*/ 14 w 186"/>
              <a:gd name="T5" fmla="*/ 22 h 186"/>
              <a:gd name="T6" fmla="*/ 50 w 186"/>
              <a:gd name="T7" fmla="*/ 86 h 186"/>
              <a:gd name="T8" fmla="*/ 0 w 186"/>
              <a:gd name="T9" fmla="*/ 136 h 186"/>
              <a:gd name="T10" fmla="*/ 70 w 186"/>
              <a:gd name="T11" fmla="*/ 124 h 186"/>
              <a:gd name="T12" fmla="*/ 104 w 186"/>
              <a:gd name="T13" fmla="*/ 186 h 186"/>
              <a:gd name="T14" fmla="*/ 114 w 186"/>
              <a:gd name="T15" fmla="*/ 116 h 186"/>
              <a:gd name="T16" fmla="*/ 186 w 186"/>
              <a:gd name="T17" fmla="*/ 102 h 186"/>
              <a:gd name="T18" fmla="*/ 120 w 186"/>
              <a:gd name="T19" fmla="*/ 72 h 186"/>
              <a:gd name="T20" fmla="*/ 130 w 186"/>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30" y="0"/>
                </a:moveTo>
                <a:lnTo>
                  <a:pt x="80" y="52"/>
                </a:lnTo>
                <a:lnTo>
                  <a:pt x="14" y="22"/>
                </a:lnTo>
                <a:lnTo>
                  <a:pt x="50" y="86"/>
                </a:lnTo>
                <a:lnTo>
                  <a:pt x="0" y="136"/>
                </a:lnTo>
                <a:lnTo>
                  <a:pt x="70" y="124"/>
                </a:lnTo>
                <a:lnTo>
                  <a:pt x="104" y="186"/>
                </a:lnTo>
                <a:lnTo>
                  <a:pt x="114" y="116"/>
                </a:lnTo>
                <a:lnTo>
                  <a:pt x="186" y="102"/>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Freeform 10"/>
          <p:cNvSpPr>
            <a:spLocks/>
          </p:cNvSpPr>
          <p:nvPr/>
        </p:nvSpPr>
        <p:spPr bwMode="auto">
          <a:xfrm rot="5400000">
            <a:off x="8578851" y="3057525"/>
            <a:ext cx="214313" cy="300037"/>
          </a:xfrm>
          <a:custGeom>
            <a:avLst/>
            <a:gdLst>
              <a:gd name="T0" fmla="*/ 110 w 180"/>
              <a:gd name="T1" fmla="*/ 0 h 189"/>
              <a:gd name="T2" fmla="*/ 68 w 180"/>
              <a:gd name="T3" fmla="*/ 59 h 189"/>
              <a:gd name="T4" fmla="*/ 0 w 180"/>
              <a:gd name="T5" fmla="*/ 36 h 189"/>
              <a:gd name="T6" fmla="*/ 42 w 180"/>
              <a:gd name="T7" fmla="*/ 95 h 189"/>
              <a:gd name="T8" fmla="*/ 0 w 180"/>
              <a:gd name="T9" fmla="*/ 153 h 189"/>
              <a:gd name="T10" fmla="*/ 68 w 180"/>
              <a:gd name="T11" fmla="*/ 131 h 189"/>
              <a:gd name="T12" fmla="*/ 110 w 180"/>
              <a:gd name="T13" fmla="*/ 189 h 189"/>
              <a:gd name="T14" fmla="*/ 110 w 180"/>
              <a:gd name="T15" fmla="*/ 117 h 189"/>
              <a:gd name="T16" fmla="*/ 180 w 180"/>
              <a:gd name="T17" fmla="*/ 95 h 189"/>
              <a:gd name="T18" fmla="*/ 110 w 180"/>
              <a:gd name="T19" fmla="*/ 73 h 189"/>
              <a:gd name="T20" fmla="*/ 110 w 180"/>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89">
                <a:moveTo>
                  <a:pt x="110" y="0"/>
                </a:moveTo>
                <a:lnTo>
                  <a:pt x="68" y="59"/>
                </a:lnTo>
                <a:lnTo>
                  <a:pt x="0" y="36"/>
                </a:lnTo>
                <a:lnTo>
                  <a:pt x="42" y="95"/>
                </a:lnTo>
                <a:lnTo>
                  <a:pt x="0" y="153"/>
                </a:lnTo>
                <a:lnTo>
                  <a:pt x="68" y="131"/>
                </a:lnTo>
                <a:lnTo>
                  <a:pt x="110" y="189"/>
                </a:lnTo>
                <a:lnTo>
                  <a:pt x="110" y="117"/>
                </a:lnTo>
                <a:lnTo>
                  <a:pt x="180" y="95"/>
                </a:lnTo>
                <a:lnTo>
                  <a:pt x="110" y="73"/>
                </a:lnTo>
                <a:lnTo>
                  <a:pt x="11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Freeform 11"/>
          <p:cNvSpPr>
            <a:spLocks/>
          </p:cNvSpPr>
          <p:nvPr/>
        </p:nvSpPr>
        <p:spPr bwMode="auto">
          <a:xfrm rot="5400000">
            <a:off x="8715375" y="2671762"/>
            <a:ext cx="223838" cy="300038"/>
          </a:xfrm>
          <a:custGeom>
            <a:avLst/>
            <a:gdLst>
              <a:gd name="T0" fmla="*/ 106 w 188"/>
              <a:gd name="T1" fmla="*/ 0 h 189"/>
              <a:gd name="T2" fmla="*/ 72 w 188"/>
              <a:gd name="T3" fmla="*/ 64 h 189"/>
              <a:gd name="T4" fmla="*/ 0 w 188"/>
              <a:gd name="T5" fmla="*/ 52 h 189"/>
              <a:gd name="T6" fmla="*/ 52 w 188"/>
              <a:gd name="T7" fmla="*/ 104 h 189"/>
              <a:gd name="T8" fmla="*/ 18 w 188"/>
              <a:gd name="T9" fmla="*/ 169 h 189"/>
              <a:gd name="T10" fmla="*/ 82 w 188"/>
              <a:gd name="T11" fmla="*/ 136 h 189"/>
              <a:gd name="T12" fmla="*/ 132 w 188"/>
              <a:gd name="T13" fmla="*/ 189 h 189"/>
              <a:gd name="T14" fmla="*/ 122 w 188"/>
              <a:gd name="T15" fmla="*/ 116 h 189"/>
              <a:gd name="T16" fmla="*/ 188 w 188"/>
              <a:gd name="T17" fmla="*/ 84 h 189"/>
              <a:gd name="T18" fmla="*/ 116 w 188"/>
              <a:gd name="T19" fmla="*/ 72 h 189"/>
              <a:gd name="T20" fmla="*/ 106 w 188"/>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9">
                <a:moveTo>
                  <a:pt x="106" y="0"/>
                </a:moveTo>
                <a:lnTo>
                  <a:pt x="72" y="64"/>
                </a:lnTo>
                <a:lnTo>
                  <a:pt x="0" y="52"/>
                </a:lnTo>
                <a:lnTo>
                  <a:pt x="52" y="104"/>
                </a:lnTo>
                <a:lnTo>
                  <a:pt x="18" y="169"/>
                </a:lnTo>
                <a:lnTo>
                  <a:pt x="82" y="136"/>
                </a:lnTo>
                <a:lnTo>
                  <a:pt x="132" y="189"/>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Freeform 12"/>
          <p:cNvSpPr>
            <a:spLocks/>
          </p:cNvSpPr>
          <p:nvPr/>
        </p:nvSpPr>
        <p:spPr bwMode="auto">
          <a:xfrm rot="5400000">
            <a:off x="8806657" y="2284810"/>
            <a:ext cx="223838" cy="295275"/>
          </a:xfrm>
          <a:custGeom>
            <a:avLst/>
            <a:gdLst>
              <a:gd name="T0" fmla="*/ 106 w 188"/>
              <a:gd name="T1" fmla="*/ 0 h 186"/>
              <a:gd name="T2" fmla="*/ 72 w 188"/>
              <a:gd name="T3" fmla="*/ 64 h 186"/>
              <a:gd name="T4" fmla="*/ 0 w 188"/>
              <a:gd name="T5" fmla="*/ 50 h 186"/>
              <a:gd name="T6" fmla="*/ 52 w 188"/>
              <a:gd name="T7" fmla="*/ 104 h 186"/>
              <a:gd name="T8" fmla="*/ 18 w 188"/>
              <a:gd name="T9" fmla="*/ 166 h 186"/>
              <a:gd name="T10" fmla="*/ 82 w 188"/>
              <a:gd name="T11" fmla="*/ 136 h 186"/>
              <a:gd name="T12" fmla="*/ 132 w 188"/>
              <a:gd name="T13" fmla="*/ 186 h 186"/>
              <a:gd name="T14" fmla="*/ 122 w 188"/>
              <a:gd name="T15" fmla="*/ 116 h 186"/>
              <a:gd name="T16" fmla="*/ 188 w 188"/>
              <a:gd name="T17" fmla="*/ 84 h 186"/>
              <a:gd name="T18" fmla="*/ 116 w 188"/>
              <a:gd name="T19" fmla="*/ 72 h 186"/>
              <a:gd name="T20" fmla="*/ 106 w 188"/>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6">
                <a:moveTo>
                  <a:pt x="106" y="0"/>
                </a:moveTo>
                <a:lnTo>
                  <a:pt x="72" y="64"/>
                </a:lnTo>
                <a:lnTo>
                  <a:pt x="0" y="50"/>
                </a:lnTo>
                <a:lnTo>
                  <a:pt x="52" y="104"/>
                </a:lnTo>
                <a:lnTo>
                  <a:pt x="18" y="166"/>
                </a:lnTo>
                <a:lnTo>
                  <a:pt x="82" y="136"/>
                </a:lnTo>
                <a:lnTo>
                  <a:pt x="132" y="186"/>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Freeform 13"/>
          <p:cNvSpPr>
            <a:spLocks/>
          </p:cNvSpPr>
          <p:nvPr/>
        </p:nvSpPr>
        <p:spPr bwMode="auto">
          <a:xfrm rot="5400000">
            <a:off x="8853091" y="1890713"/>
            <a:ext cx="226219" cy="285750"/>
          </a:xfrm>
          <a:custGeom>
            <a:avLst/>
            <a:gdLst>
              <a:gd name="T0" fmla="*/ 98 w 190"/>
              <a:gd name="T1" fmla="*/ 0 h 180"/>
              <a:gd name="T2" fmla="*/ 74 w 190"/>
              <a:gd name="T3" fmla="*/ 68 h 180"/>
              <a:gd name="T4" fmla="*/ 0 w 190"/>
              <a:gd name="T5" fmla="*/ 66 h 180"/>
              <a:gd name="T6" fmla="*/ 58 w 190"/>
              <a:gd name="T7" fmla="*/ 110 h 180"/>
              <a:gd name="T8" fmla="*/ 34 w 190"/>
              <a:gd name="T9" fmla="*/ 178 h 180"/>
              <a:gd name="T10" fmla="*/ 92 w 190"/>
              <a:gd name="T11" fmla="*/ 138 h 180"/>
              <a:gd name="T12" fmla="*/ 150 w 190"/>
              <a:gd name="T13" fmla="*/ 180 h 180"/>
              <a:gd name="T14" fmla="*/ 130 w 190"/>
              <a:gd name="T15" fmla="*/ 112 h 180"/>
              <a:gd name="T16" fmla="*/ 190 w 190"/>
              <a:gd name="T17" fmla="*/ 72 h 180"/>
              <a:gd name="T18" fmla="*/ 118 w 190"/>
              <a:gd name="T19" fmla="*/ 70 h 180"/>
              <a:gd name="T20" fmla="*/ 98 w 19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0">
                <a:moveTo>
                  <a:pt x="98" y="0"/>
                </a:moveTo>
                <a:lnTo>
                  <a:pt x="74" y="68"/>
                </a:lnTo>
                <a:lnTo>
                  <a:pt x="0" y="66"/>
                </a:lnTo>
                <a:lnTo>
                  <a:pt x="58" y="110"/>
                </a:lnTo>
                <a:lnTo>
                  <a:pt x="34" y="178"/>
                </a:lnTo>
                <a:lnTo>
                  <a:pt x="92" y="138"/>
                </a:lnTo>
                <a:lnTo>
                  <a:pt x="150" y="180"/>
                </a:lnTo>
                <a:lnTo>
                  <a:pt x="130" y="112"/>
                </a:lnTo>
                <a:lnTo>
                  <a:pt x="190" y="72"/>
                </a:lnTo>
                <a:lnTo>
                  <a:pt x="118" y="70"/>
                </a:lnTo>
                <a:lnTo>
                  <a:pt x="9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6" name="Freeform 14"/>
          <p:cNvSpPr>
            <a:spLocks/>
          </p:cNvSpPr>
          <p:nvPr/>
        </p:nvSpPr>
        <p:spPr bwMode="auto">
          <a:xfrm rot="5400000">
            <a:off x="8834636" y="1488083"/>
            <a:ext cx="225029" cy="292100"/>
          </a:xfrm>
          <a:custGeom>
            <a:avLst/>
            <a:gdLst>
              <a:gd name="T0" fmla="*/ 89 w 189"/>
              <a:gd name="T1" fmla="*/ 0 h 184"/>
              <a:gd name="T2" fmla="*/ 75 w 189"/>
              <a:gd name="T3" fmla="*/ 70 h 184"/>
              <a:gd name="T4" fmla="*/ 0 w 189"/>
              <a:gd name="T5" fmla="*/ 78 h 184"/>
              <a:gd name="T6" fmla="*/ 65 w 189"/>
              <a:gd name="T7" fmla="*/ 114 h 184"/>
              <a:gd name="T8" fmla="*/ 51 w 189"/>
              <a:gd name="T9" fmla="*/ 184 h 184"/>
              <a:gd name="T10" fmla="*/ 103 w 189"/>
              <a:gd name="T11" fmla="*/ 136 h 184"/>
              <a:gd name="T12" fmla="*/ 165 w 189"/>
              <a:gd name="T13" fmla="*/ 172 h 184"/>
              <a:gd name="T14" fmla="*/ 137 w 189"/>
              <a:gd name="T15" fmla="*/ 106 h 184"/>
              <a:gd name="T16" fmla="*/ 189 w 189"/>
              <a:gd name="T17" fmla="*/ 58 h 184"/>
              <a:gd name="T18" fmla="*/ 117 w 189"/>
              <a:gd name="T19" fmla="*/ 66 h 184"/>
              <a:gd name="T20" fmla="*/ 89 w 189"/>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84">
                <a:moveTo>
                  <a:pt x="89" y="0"/>
                </a:moveTo>
                <a:lnTo>
                  <a:pt x="75" y="70"/>
                </a:lnTo>
                <a:lnTo>
                  <a:pt x="0" y="78"/>
                </a:lnTo>
                <a:lnTo>
                  <a:pt x="65" y="114"/>
                </a:lnTo>
                <a:lnTo>
                  <a:pt x="51" y="184"/>
                </a:lnTo>
                <a:lnTo>
                  <a:pt x="103" y="136"/>
                </a:lnTo>
                <a:lnTo>
                  <a:pt x="165" y="172"/>
                </a:lnTo>
                <a:lnTo>
                  <a:pt x="137" y="106"/>
                </a:lnTo>
                <a:lnTo>
                  <a:pt x="189" y="58"/>
                </a:lnTo>
                <a:lnTo>
                  <a:pt x="117" y="66"/>
                </a:lnTo>
                <a:lnTo>
                  <a:pt x="89"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Freeform 15"/>
          <p:cNvSpPr>
            <a:spLocks/>
          </p:cNvSpPr>
          <p:nvPr/>
        </p:nvSpPr>
        <p:spPr bwMode="auto">
          <a:xfrm rot="5400000">
            <a:off x="8768557" y="1086644"/>
            <a:ext cx="219075" cy="303212"/>
          </a:xfrm>
          <a:custGeom>
            <a:avLst/>
            <a:gdLst>
              <a:gd name="T0" fmla="*/ 74 w 184"/>
              <a:gd name="T1" fmla="*/ 0 h 191"/>
              <a:gd name="T2" fmla="*/ 70 w 184"/>
              <a:gd name="T3" fmla="*/ 72 h 191"/>
              <a:gd name="T4" fmla="*/ 0 w 184"/>
              <a:gd name="T5" fmla="*/ 92 h 191"/>
              <a:gd name="T6" fmla="*/ 70 w 184"/>
              <a:gd name="T7" fmla="*/ 118 h 191"/>
              <a:gd name="T8" fmla="*/ 66 w 184"/>
              <a:gd name="T9" fmla="*/ 191 h 191"/>
              <a:gd name="T10" fmla="*/ 110 w 184"/>
              <a:gd name="T11" fmla="*/ 134 h 191"/>
              <a:gd name="T12" fmla="*/ 178 w 184"/>
              <a:gd name="T13" fmla="*/ 158 h 191"/>
              <a:gd name="T14" fmla="*/ 138 w 184"/>
              <a:gd name="T15" fmla="*/ 98 h 191"/>
              <a:gd name="T16" fmla="*/ 184 w 184"/>
              <a:gd name="T17" fmla="*/ 42 h 191"/>
              <a:gd name="T18" fmla="*/ 114 w 184"/>
              <a:gd name="T19" fmla="*/ 62 h 191"/>
              <a:gd name="T20" fmla="*/ 74 w 184"/>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91">
                <a:moveTo>
                  <a:pt x="74" y="0"/>
                </a:moveTo>
                <a:lnTo>
                  <a:pt x="70" y="72"/>
                </a:lnTo>
                <a:lnTo>
                  <a:pt x="0" y="92"/>
                </a:lnTo>
                <a:lnTo>
                  <a:pt x="70" y="118"/>
                </a:lnTo>
                <a:lnTo>
                  <a:pt x="66" y="191"/>
                </a:lnTo>
                <a:lnTo>
                  <a:pt x="110" y="134"/>
                </a:lnTo>
                <a:lnTo>
                  <a:pt x="178" y="158"/>
                </a:lnTo>
                <a:lnTo>
                  <a:pt x="138" y="98"/>
                </a:lnTo>
                <a:lnTo>
                  <a:pt x="184" y="42"/>
                </a:lnTo>
                <a:lnTo>
                  <a:pt x="114" y="62"/>
                </a:lnTo>
                <a:lnTo>
                  <a:pt x="74"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Freeform 16"/>
          <p:cNvSpPr>
            <a:spLocks/>
          </p:cNvSpPr>
          <p:nvPr/>
        </p:nvSpPr>
        <p:spPr bwMode="auto">
          <a:xfrm rot="5400000">
            <a:off x="8636397" y="706041"/>
            <a:ext cx="216694" cy="300038"/>
          </a:xfrm>
          <a:custGeom>
            <a:avLst/>
            <a:gdLst>
              <a:gd name="T0" fmla="*/ 72 w 182"/>
              <a:gd name="T1" fmla="*/ 0 h 189"/>
              <a:gd name="T2" fmla="*/ 70 w 182"/>
              <a:gd name="T3" fmla="*/ 72 h 189"/>
              <a:gd name="T4" fmla="*/ 0 w 182"/>
              <a:gd name="T5" fmla="*/ 90 h 189"/>
              <a:gd name="T6" fmla="*/ 68 w 182"/>
              <a:gd name="T7" fmla="*/ 117 h 189"/>
              <a:gd name="T8" fmla="*/ 64 w 182"/>
              <a:gd name="T9" fmla="*/ 189 h 189"/>
              <a:gd name="T10" fmla="*/ 108 w 182"/>
              <a:gd name="T11" fmla="*/ 133 h 189"/>
              <a:gd name="T12" fmla="*/ 176 w 182"/>
              <a:gd name="T13" fmla="*/ 159 h 189"/>
              <a:gd name="T14" fmla="*/ 136 w 182"/>
              <a:gd name="T15" fmla="*/ 99 h 189"/>
              <a:gd name="T16" fmla="*/ 182 w 182"/>
              <a:gd name="T17" fmla="*/ 40 h 189"/>
              <a:gd name="T18" fmla="*/ 112 w 182"/>
              <a:gd name="T19" fmla="*/ 60 h 189"/>
              <a:gd name="T20" fmla="*/ 72 w 182"/>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72" y="0"/>
                </a:moveTo>
                <a:lnTo>
                  <a:pt x="70" y="72"/>
                </a:lnTo>
                <a:lnTo>
                  <a:pt x="0" y="90"/>
                </a:lnTo>
                <a:lnTo>
                  <a:pt x="68" y="117"/>
                </a:lnTo>
                <a:lnTo>
                  <a:pt x="64" y="189"/>
                </a:lnTo>
                <a:lnTo>
                  <a:pt x="108" y="133"/>
                </a:lnTo>
                <a:lnTo>
                  <a:pt x="176" y="159"/>
                </a:lnTo>
                <a:lnTo>
                  <a:pt x="136" y="99"/>
                </a:lnTo>
                <a:lnTo>
                  <a:pt x="182" y="40"/>
                </a:lnTo>
                <a:lnTo>
                  <a:pt x="112" y="60"/>
                </a:lnTo>
                <a:lnTo>
                  <a:pt x="72"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Freeform 17"/>
          <p:cNvSpPr>
            <a:spLocks/>
          </p:cNvSpPr>
          <p:nvPr/>
        </p:nvSpPr>
        <p:spPr bwMode="auto">
          <a:xfrm rot="5400000">
            <a:off x="8448081" y="347068"/>
            <a:ext cx="220265" cy="295275"/>
          </a:xfrm>
          <a:custGeom>
            <a:avLst/>
            <a:gdLst>
              <a:gd name="T0" fmla="*/ 57 w 185"/>
              <a:gd name="T1" fmla="*/ 0 h 186"/>
              <a:gd name="T2" fmla="*/ 67 w 185"/>
              <a:gd name="T3" fmla="*/ 70 h 186"/>
              <a:gd name="T4" fmla="*/ 0 w 185"/>
              <a:gd name="T5" fmla="*/ 102 h 186"/>
              <a:gd name="T6" fmla="*/ 73 w 185"/>
              <a:gd name="T7" fmla="*/ 116 h 186"/>
              <a:gd name="T8" fmla="*/ 81 w 185"/>
              <a:gd name="T9" fmla="*/ 186 h 186"/>
              <a:gd name="T10" fmla="*/ 115 w 185"/>
              <a:gd name="T11" fmla="*/ 124 h 186"/>
              <a:gd name="T12" fmla="*/ 185 w 185"/>
              <a:gd name="T13" fmla="*/ 136 h 186"/>
              <a:gd name="T14" fmla="*/ 137 w 185"/>
              <a:gd name="T15" fmla="*/ 84 h 186"/>
              <a:gd name="T16" fmla="*/ 171 w 185"/>
              <a:gd name="T17" fmla="*/ 20 h 186"/>
              <a:gd name="T18" fmla="*/ 107 w 185"/>
              <a:gd name="T19" fmla="*/ 52 h 186"/>
              <a:gd name="T20" fmla="*/ 57 w 185"/>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57" y="0"/>
                </a:moveTo>
                <a:lnTo>
                  <a:pt x="67" y="70"/>
                </a:lnTo>
                <a:lnTo>
                  <a:pt x="0" y="102"/>
                </a:lnTo>
                <a:lnTo>
                  <a:pt x="73" y="116"/>
                </a:lnTo>
                <a:lnTo>
                  <a:pt x="81" y="186"/>
                </a:lnTo>
                <a:lnTo>
                  <a:pt x="115" y="124"/>
                </a:lnTo>
                <a:lnTo>
                  <a:pt x="185" y="136"/>
                </a:lnTo>
                <a:lnTo>
                  <a:pt x="137" y="84"/>
                </a:lnTo>
                <a:lnTo>
                  <a:pt x="171" y="20"/>
                </a:lnTo>
                <a:lnTo>
                  <a:pt x="107" y="52"/>
                </a:lnTo>
                <a:lnTo>
                  <a:pt x="57"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Freeform 18"/>
          <p:cNvSpPr>
            <a:spLocks/>
          </p:cNvSpPr>
          <p:nvPr/>
        </p:nvSpPr>
        <p:spPr bwMode="auto">
          <a:xfrm rot="5400000">
            <a:off x="8194675" y="24210"/>
            <a:ext cx="223838" cy="287338"/>
          </a:xfrm>
          <a:custGeom>
            <a:avLst/>
            <a:gdLst>
              <a:gd name="T0" fmla="*/ 34 w 188"/>
              <a:gd name="T1" fmla="*/ 2 h 181"/>
              <a:gd name="T2" fmla="*/ 58 w 188"/>
              <a:gd name="T3" fmla="*/ 70 h 181"/>
              <a:gd name="T4" fmla="*/ 0 w 188"/>
              <a:gd name="T5" fmla="*/ 114 h 181"/>
              <a:gd name="T6" fmla="*/ 72 w 188"/>
              <a:gd name="T7" fmla="*/ 112 h 181"/>
              <a:gd name="T8" fmla="*/ 96 w 188"/>
              <a:gd name="T9" fmla="*/ 181 h 181"/>
              <a:gd name="T10" fmla="*/ 118 w 188"/>
              <a:gd name="T11" fmla="*/ 112 h 181"/>
              <a:gd name="T12" fmla="*/ 188 w 188"/>
              <a:gd name="T13" fmla="*/ 110 h 181"/>
              <a:gd name="T14" fmla="*/ 130 w 188"/>
              <a:gd name="T15" fmla="*/ 70 h 181"/>
              <a:gd name="T16" fmla="*/ 152 w 188"/>
              <a:gd name="T17" fmla="*/ 0 h 181"/>
              <a:gd name="T18" fmla="*/ 94 w 188"/>
              <a:gd name="T19" fmla="*/ 44 h 181"/>
              <a:gd name="T20" fmla="*/ 34 w 188"/>
              <a:gd name="T21" fmla="*/ 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1">
                <a:moveTo>
                  <a:pt x="34" y="2"/>
                </a:moveTo>
                <a:lnTo>
                  <a:pt x="58" y="70"/>
                </a:lnTo>
                <a:lnTo>
                  <a:pt x="0" y="114"/>
                </a:lnTo>
                <a:lnTo>
                  <a:pt x="72" y="112"/>
                </a:lnTo>
                <a:lnTo>
                  <a:pt x="96" y="181"/>
                </a:lnTo>
                <a:lnTo>
                  <a:pt x="118" y="112"/>
                </a:lnTo>
                <a:lnTo>
                  <a:pt x="188" y="110"/>
                </a:lnTo>
                <a:lnTo>
                  <a:pt x="130" y="70"/>
                </a:lnTo>
                <a:lnTo>
                  <a:pt x="152" y="0"/>
                </a:lnTo>
                <a:lnTo>
                  <a:pt x="94" y="44"/>
                </a:lnTo>
                <a:lnTo>
                  <a:pt x="34" y="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Rectangle 19"/>
          <p:cNvSpPr>
            <a:spLocks noChangeArrowheads="1"/>
          </p:cNvSpPr>
          <p:nvPr/>
        </p:nvSpPr>
        <p:spPr bwMode="auto">
          <a:xfrm>
            <a:off x="8956676" y="0"/>
            <a:ext cx="187325" cy="5143500"/>
          </a:xfrm>
          <a:prstGeom prst="rect">
            <a:avLst/>
          </a:prstGeom>
          <a:gradFill rotWithShape="1">
            <a:gsLst>
              <a:gs pos="0">
                <a:schemeClr val="bg1">
                  <a:gamma/>
                  <a:shade val="46275"/>
                  <a:invGamma/>
                  <a:alpha val="0"/>
                </a:schemeClr>
              </a:gs>
              <a:gs pos="100000">
                <a:schemeClr val="bg1">
                  <a:alpha val="14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Freeform 20"/>
          <p:cNvSpPr>
            <a:spLocks/>
          </p:cNvSpPr>
          <p:nvPr/>
        </p:nvSpPr>
        <p:spPr bwMode="auto">
          <a:xfrm>
            <a:off x="1100139" y="4316017"/>
            <a:ext cx="504825" cy="364331"/>
          </a:xfrm>
          <a:custGeom>
            <a:avLst/>
            <a:gdLst>
              <a:gd name="T0" fmla="*/ 114 w 157"/>
              <a:gd name="T1" fmla="*/ 89 h 151"/>
              <a:gd name="T2" fmla="*/ 157 w 157"/>
              <a:gd name="T3" fmla="*/ 54 h 151"/>
              <a:gd name="T4" fmla="*/ 102 w 157"/>
              <a:gd name="T5" fmla="*/ 57 h 151"/>
              <a:gd name="T6" fmla="*/ 97 w 157"/>
              <a:gd name="T7" fmla="*/ 53 h 151"/>
              <a:gd name="T8" fmla="*/ 82 w 157"/>
              <a:gd name="T9" fmla="*/ 16 h 151"/>
              <a:gd name="T10" fmla="*/ 76 w 157"/>
              <a:gd name="T11" fmla="*/ 0 h 151"/>
              <a:gd name="T12" fmla="*/ 60 w 157"/>
              <a:gd name="T13" fmla="*/ 55 h 151"/>
              <a:gd name="T14" fmla="*/ 55 w 157"/>
              <a:gd name="T15" fmla="*/ 58 h 151"/>
              <a:gd name="T16" fmla="*/ 0 w 157"/>
              <a:gd name="T17" fmla="*/ 61 h 151"/>
              <a:gd name="T18" fmla="*/ 46 w 157"/>
              <a:gd name="T19" fmla="*/ 92 h 151"/>
              <a:gd name="T20" fmla="*/ 48 w 157"/>
              <a:gd name="T21" fmla="*/ 98 h 151"/>
              <a:gd name="T22" fmla="*/ 34 w 157"/>
              <a:gd name="T23" fmla="*/ 148 h 151"/>
              <a:gd name="T24" fmla="*/ 33 w 157"/>
              <a:gd name="T25" fmla="*/ 151 h 151"/>
              <a:gd name="T26" fmla="*/ 35 w 157"/>
              <a:gd name="T27" fmla="*/ 149 h 151"/>
              <a:gd name="T28" fmla="*/ 79 w 157"/>
              <a:gd name="T29" fmla="*/ 117 h 151"/>
              <a:gd name="T30" fmla="*/ 85 w 157"/>
              <a:gd name="T31" fmla="*/ 117 h 151"/>
              <a:gd name="T32" fmla="*/ 131 w 157"/>
              <a:gd name="T33" fmla="*/ 148 h 151"/>
              <a:gd name="T34" fmla="*/ 113 w 157"/>
              <a:gd name="T35" fmla="*/ 94 h 151"/>
              <a:gd name="T36" fmla="*/ 114 w 157"/>
              <a:gd name="T37"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51">
                <a:moveTo>
                  <a:pt x="114" y="89"/>
                </a:moveTo>
                <a:cubicBezTo>
                  <a:pt x="157" y="54"/>
                  <a:pt x="157" y="54"/>
                  <a:pt x="157" y="54"/>
                </a:cubicBezTo>
                <a:cubicBezTo>
                  <a:pt x="102" y="57"/>
                  <a:pt x="102" y="57"/>
                  <a:pt x="102" y="57"/>
                </a:cubicBezTo>
                <a:cubicBezTo>
                  <a:pt x="100" y="57"/>
                  <a:pt x="98" y="55"/>
                  <a:pt x="97" y="53"/>
                </a:cubicBezTo>
                <a:cubicBezTo>
                  <a:pt x="82" y="16"/>
                  <a:pt x="82" y="16"/>
                  <a:pt x="82" y="16"/>
                </a:cubicBezTo>
                <a:cubicBezTo>
                  <a:pt x="76" y="0"/>
                  <a:pt x="76" y="0"/>
                  <a:pt x="76" y="0"/>
                </a:cubicBezTo>
                <a:cubicBezTo>
                  <a:pt x="60" y="55"/>
                  <a:pt x="60" y="55"/>
                  <a:pt x="60" y="55"/>
                </a:cubicBezTo>
                <a:cubicBezTo>
                  <a:pt x="59" y="57"/>
                  <a:pt x="57" y="58"/>
                  <a:pt x="55" y="58"/>
                </a:cubicBezTo>
                <a:cubicBezTo>
                  <a:pt x="0" y="61"/>
                  <a:pt x="0" y="61"/>
                  <a:pt x="0" y="61"/>
                </a:cubicBezTo>
                <a:cubicBezTo>
                  <a:pt x="46" y="92"/>
                  <a:pt x="46" y="92"/>
                  <a:pt x="46" y="92"/>
                </a:cubicBezTo>
                <a:cubicBezTo>
                  <a:pt x="48" y="93"/>
                  <a:pt x="49" y="96"/>
                  <a:pt x="48" y="98"/>
                </a:cubicBezTo>
                <a:cubicBezTo>
                  <a:pt x="34" y="148"/>
                  <a:pt x="34" y="148"/>
                  <a:pt x="34" y="148"/>
                </a:cubicBezTo>
                <a:cubicBezTo>
                  <a:pt x="33" y="151"/>
                  <a:pt x="33" y="151"/>
                  <a:pt x="33" y="151"/>
                </a:cubicBezTo>
                <a:cubicBezTo>
                  <a:pt x="35" y="149"/>
                  <a:pt x="35" y="149"/>
                  <a:pt x="35" y="149"/>
                </a:cubicBezTo>
                <a:cubicBezTo>
                  <a:pt x="79" y="117"/>
                  <a:pt x="79" y="117"/>
                  <a:pt x="79" y="117"/>
                </a:cubicBezTo>
                <a:cubicBezTo>
                  <a:pt x="80" y="116"/>
                  <a:pt x="83" y="115"/>
                  <a:pt x="85" y="117"/>
                </a:cubicBezTo>
                <a:cubicBezTo>
                  <a:pt x="131" y="148"/>
                  <a:pt x="131" y="148"/>
                  <a:pt x="131" y="148"/>
                </a:cubicBezTo>
                <a:cubicBezTo>
                  <a:pt x="113" y="94"/>
                  <a:pt x="113" y="94"/>
                  <a:pt x="113" y="94"/>
                </a:cubicBezTo>
                <a:cubicBezTo>
                  <a:pt x="112" y="92"/>
                  <a:pt x="113" y="90"/>
                  <a:pt x="114" y="89"/>
                </a:cubicBezTo>
                <a:close/>
              </a:path>
            </a:pathLst>
          </a:custGeom>
          <a:solidFill>
            <a:srgbClr val="AEAEAE">
              <a:alpha val="72000"/>
            </a:srgbClr>
          </a:solidFill>
          <a:ln>
            <a:noFill/>
          </a:ln>
          <a:effectLst/>
          <a:extLst>
            <a:ext uri="{91240B29-F687-4F45-9708-019B960494DF}">
              <a14:hiddenLine xmlns:a14="http://schemas.microsoft.com/office/drawing/2010/main" w="38100" cap="flat" cmpd="sng">
                <a:solidFill>
                  <a:srgbClr val="F4F4F4"/>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Freeform 21"/>
          <p:cNvSpPr>
            <a:spLocks/>
          </p:cNvSpPr>
          <p:nvPr/>
        </p:nvSpPr>
        <p:spPr bwMode="auto">
          <a:xfrm>
            <a:off x="127001" y="3885010"/>
            <a:ext cx="796925" cy="572690"/>
          </a:xfrm>
          <a:custGeom>
            <a:avLst/>
            <a:gdLst>
              <a:gd name="T0" fmla="*/ 179 w 248"/>
              <a:gd name="T1" fmla="*/ 141 h 238"/>
              <a:gd name="T2" fmla="*/ 248 w 248"/>
              <a:gd name="T3" fmla="*/ 86 h 238"/>
              <a:gd name="T4" fmla="*/ 160 w 248"/>
              <a:gd name="T5" fmla="*/ 90 h 238"/>
              <a:gd name="T6" fmla="*/ 154 w 248"/>
              <a:gd name="T7" fmla="*/ 86 h 238"/>
              <a:gd name="T8" fmla="*/ 120 w 248"/>
              <a:gd name="T9" fmla="*/ 0 h 238"/>
              <a:gd name="T10" fmla="*/ 99 w 248"/>
              <a:gd name="T11" fmla="*/ 70 h 238"/>
              <a:gd name="T12" fmla="*/ 94 w 248"/>
              <a:gd name="T13" fmla="*/ 88 h 238"/>
              <a:gd name="T14" fmla="*/ 88 w 248"/>
              <a:gd name="T15" fmla="*/ 93 h 238"/>
              <a:gd name="T16" fmla="*/ 0 w 248"/>
              <a:gd name="T17" fmla="*/ 97 h 238"/>
              <a:gd name="T18" fmla="*/ 74 w 248"/>
              <a:gd name="T19" fmla="*/ 146 h 238"/>
              <a:gd name="T20" fmla="*/ 77 w 248"/>
              <a:gd name="T21" fmla="*/ 153 h 238"/>
              <a:gd name="T22" fmla="*/ 53 w 248"/>
              <a:gd name="T23" fmla="*/ 237 h 238"/>
              <a:gd name="T24" fmla="*/ 52 w 248"/>
              <a:gd name="T25" fmla="*/ 238 h 238"/>
              <a:gd name="T26" fmla="*/ 126 w 248"/>
              <a:gd name="T27" fmla="*/ 184 h 238"/>
              <a:gd name="T28" fmla="*/ 133 w 248"/>
              <a:gd name="T29" fmla="*/ 184 h 238"/>
              <a:gd name="T30" fmla="*/ 207 w 248"/>
              <a:gd name="T31" fmla="*/ 234 h 238"/>
              <a:gd name="T32" fmla="*/ 177 w 248"/>
              <a:gd name="T33" fmla="*/ 148 h 238"/>
              <a:gd name="T34" fmla="*/ 179 w 248"/>
              <a:gd name="T35" fmla="*/ 1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38">
                <a:moveTo>
                  <a:pt x="179" y="141"/>
                </a:moveTo>
                <a:cubicBezTo>
                  <a:pt x="248" y="86"/>
                  <a:pt x="248" y="86"/>
                  <a:pt x="248" y="86"/>
                </a:cubicBezTo>
                <a:cubicBezTo>
                  <a:pt x="160" y="90"/>
                  <a:pt x="160" y="90"/>
                  <a:pt x="160" y="90"/>
                </a:cubicBezTo>
                <a:cubicBezTo>
                  <a:pt x="158" y="90"/>
                  <a:pt x="155" y="88"/>
                  <a:pt x="154" y="86"/>
                </a:cubicBezTo>
                <a:cubicBezTo>
                  <a:pt x="120" y="0"/>
                  <a:pt x="120" y="0"/>
                  <a:pt x="120" y="0"/>
                </a:cubicBezTo>
                <a:cubicBezTo>
                  <a:pt x="99" y="70"/>
                  <a:pt x="99" y="70"/>
                  <a:pt x="99" y="70"/>
                </a:cubicBezTo>
                <a:cubicBezTo>
                  <a:pt x="94" y="88"/>
                  <a:pt x="94" y="88"/>
                  <a:pt x="94" y="88"/>
                </a:cubicBezTo>
                <a:cubicBezTo>
                  <a:pt x="93" y="91"/>
                  <a:pt x="91" y="93"/>
                  <a:pt x="88" y="93"/>
                </a:cubicBezTo>
                <a:cubicBezTo>
                  <a:pt x="0" y="97"/>
                  <a:pt x="0" y="97"/>
                  <a:pt x="0" y="97"/>
                </a:cubicBezTo>
                <a:cubicBezTo>
                  <a:pt x="74" y="146"/>
                  <a:pt x="74" y="146"/>
                  <a:pt x="74" y="146"/>
                </a:cubicBezTo>
                <a:cubicBezTo>
                  <a:pt x="77" y="148"/>
                  <a:pt x="78" y="151"/>
                  <a:pt x="77" y="153"/>
                </a:cubicBezTo>
                <a:cubicBezTo>
                  <a:pt x="53" y="237"/>
                  <a:pt x="53" y="237"/>
                  <a:pt x="53" y="237"/>
                </a:cubicBezTo>
                <a:cubicBezTo>
                  <a:pt x="52" y="238"/>
                  <a:pt x="52" y="238"/>
                  <a:pt x="52" y="238"/>
                </a:cubicBezTo>
                <a:cubicBezTo>
                  <a:pt x="126" y="184"/>
                  <a:pt x="126" y="184"/>
                  <a:pt x="126" y="184"/>
                </a:cubicBezTo>
                <a:cubicBezTo>
                  <a:pt x="128" y="182"/>
                  <a:pt x="130" y="182"/>
                  <a:pt x="133" y="184"/>
                </a:cubicBezTo>
                <a:cubicBezTo>
                  <a:pt x="207" y="234"/>
                  <a:pt x="207" y="234"/>
                  <a:pt x="207" y="234"/>
                </a:cubicBezTo>
                <a:cubicBezTo>
                  <a:pt x="177" y="148"/>
                  <a:pt x="177" y="148"/>
                  <a:pt x="177" y="148"/>
                </a:cubicBezTo>
                <a:cubicBezTo>
                  <a:pt x="177" y="145"/>
                  <a:pt x="177" y="143"/>
                  <a:pt x="179" y="141"/>
                </a:cubicBezTo>
                <a:close/>
              </a:path>
            </a:pathLst>
          </a:custGeom>
          <a:solidFill>
            <a:srgbClr val="BABABA">
              <a:alpha val="72000"/>
            </a:srgbClr>
          </a:solidFill>
          <a:ln>
            <a:noFill/>
          </a:ln>
          <a:effectLst/>
          <a:extLst>
            <a:ext uri="{91240B29-F687-4F45-9708-019B960494DF}">
              <a14:hiddenLine xmlns:a14="http://schemas.microsoft.com/office/drawing/2010/main" w="38100" cap="flat" cmpd="sng">
                <a:solidFill>
                  <a:srgbClr val="F4F4F4"/>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4" name="Freeform 22"/>
          <p:cNvSpPr>
            <a:spLocks noEditPoints="1"/>
          </p:cNvSpPr>
          <p:nvPr/>
        </p:nvSpPr>
        <p:spPr bwMode="auto">
          <a:xfrm>
            <a:off x="-20638" y="4005262"/>
            <a:ext cx="2335213" cy="1158479"/>
          </a:xfrm>
          <a:custGeom>
            <a:avLst/>
            <a:gdLst>
              <a:gd name="T0" fmla="*/ 117 w 727"/>
              <a:gd name="T1" fmla="*/ 190 h 481"/>
              <a:gd name="T2" fmla="*/ 135 w 727"/>
              <a:gd name="T3" fmla="*/ 193 h 481"/>
              <a:gd name="T4" fmla="*/ 170 w 727"/>
              <a:gd name="T5" fmla="*/ 199 h 481"/>
              <a:gd name="T6" fmla="*/ 189 w 727"/>
              <a:gd name="T7" fmla="*/ 203 h 481"/>
              <a:gd name="T8" fmla="*/ 360 w 727"/>
              <a:gd name="T9" fmla="*/ 265 h 481"/>
              <a:gd name="T10" fmla="*/ 374 w 727"/>
              <a:gd name="T11" fmla="*/ 272 h 481"/>
              <a:gd name="T12" fmla="*/ 328 w 727"/>
              <a:gd name="T13" fmla="*/ 184 h 481"/>
              <a:gd name="T14" fmla="*/ 413 w 727"/>
              <a:gd name="T15" fmla="*/ 133 h 481"/>
              <a:gd name="T16" fmla="*/ 366 w 727"/>
              <a:gd name="T17" fmla="*/ 105 h 481"/>
              <a:gd name="T18" fmla="*/ 348 w 727"/>
              <a:gd name="T19" fmla="*/ 95 h 481"/>
              <a:gd name="T20" fmla="*/ 316 w 727"/>
              <a:gd name="T21" fmla="*/ 79 h 481"/>
              <a:gd name="T22" fmla="*/ 293 w 727"/>
              <a:gd name="T23" fmla="*/ 69 h 481"/>
              <a:gd name="T24" fmla="*/ 236 w 727"/>
              <a:gd name="T25" fmla="*/ 98 h 481"/>
              <a:gd name="T26" fmla="*/ 262 w 727"/>
              <a:gd name="T27" fmla="*/ 204 h 481"/>
              <a:gd name="T28" fmla="*/ 48 w 727"/>
              <a:gd name="T29" fmla="*/ 183 h 481"/>
              <a:gd name="T30" fmla="*/ 86 w 727"/>
              <a:gd name="T31" fmla="*/ 186 h 481"/>
              <a:gd name="T32" fmla="*/ 24 w 727"/>
              <a:gd name="T33" fmla="*/ 46 h 481"/>
              <a:gd name="T34" fmla="*/ 130 w 727"/>
              <a:gd name="T35" fmla="*/ 31 h 481"/>
              <a:gd name="T36" fmla="*/ 102 w 727"/>
              <a:gd name="T37" fmla="*/ 11 h 481"/>
              <a:gd name="T38" fmla="*/ 71 w 727"/>
              <a:gd name="T39" fmla="*/ 6 h 481"/>
              <a:gd name="T40" fmla="*/ 31 w 727"/>
              <a:gd name="T41" fmla="*/ 2 h 481"/>
              <a:gd name="T42" fmla="*/ 3 w 727"/>
              <a:gd name="T43" fmla="*/ 182 h 481"/>
              <a:gd name="T44" fmla="*/ 472 w 727"/>
              <a:gd name="T45" fmla="*/ 175 h 481"/>
              <a:gd name="T46" fmla="*/ 454 w 727"/>
              <a:gd name="T47" fmla="*/ 175 h 481"/>
              <a:gd name="T48" fmla="*/ 652 w 727"/>
              <a:gd name="T49" fmla="*/ 358 h 481"/>
              <a:gd name="T50" fmla="*/ 636 w 727"/>
              <a:gd name="T51" fmla="*/ 338 h 481"/>
              <a:gd name="T52" fmla="*/ 627 w 727"/>
              <a:gd name="T53" fmla="*/ 327 h 481"/>
              <a:gd name="T54" fmla="*/ 636 w 727"/>
              <a:gd name="T55" fmla="*/ 359 h 481"/>
              <a:gd name="T56" fmla="*/ 726 w 727"/>
              <a:gd name="T57" fmla="*/ 477 h 481"/>
              <a:gd name="T58" fmla="*/ 726 w 727"/>
              <a:gd name="T59" fmla="*/ 475 h 481"/>
              <a:gd name="T60" fmla="*/ 678 w 727"/>
              <a:gd name="T61" fmla="*/ 395 h 481"/>
              <a:gd name="T62" fmla="*/ 667 w 727"/>
              <a:gd name="T63" fmla="*/ 379 h 481"/>
              <a:gd name="T64" fmla="*/ 664 w 727"/>
              <a:gd name="T65" fmla="*/ 444 h 481"/>
              <a:gd name="T66" fmla="*/ 595 w 727"/>
              <a:gd name="T67" fmla="*/ 435 h 481"/>
              <a:gd name="T68" fmla="*/ 604 w 727"/>
              <a:gd name="T69" fmla="*/ 444 h 481"/>
              <a:gd name="T70" fmla="*/ 608 w 727"/>
              <a:gd name="T71" fmla="*/ 448 h 481"/>
              <a:gd name="T72" fmla="*/ 727 w 727"/>
              <a:gd name="T73" fmla="*/ 477 h 481"/>
              <a:gd name="T74" fmla="*/ 596 w 727"/>
              <a:gd name="T75" fmla="*/ 360 h 481"/>
              <a:gd name="T76" fmla="*/ 614 w 727"/>
              <a:gd name="T77" fmla="*/ 310 h 481"/>
              <a:gd name="T78" fmla="*/ 602 w 727"/>
              <a:gd name="T79" fmla="*/ 297 h 481"/>
              <a:gd name="T80" fmla="*/ 563 w 727"/>
              <a:gd name="T81" fmla="*/ 255 h 481"/>
              <a:gd name="T82" fmla="*/ 502 w 727"/>
              <a:gd name="T83" fmla="*/ 199 h 481"/>
              <a:gd name="T84" fmla="*/ 493 w 727"/>
              <a:gd name="T85" fmla="*/ 293 h 481"/>
              <a:gd name="T86" fmla="*/ 394 w 727"/>
              <a:gd name="T87" fmla="*/ 283 h 481"/>
              <a:gd name="T88" fmla="*/ 409 w 727"/>
              <a:gd name="T89" fmla="*/ 291 h 481"/>
              <a:gd name="T90" fmla="*/ 453 w 727"/>
              <a:gd name="T91" fmla="*/ 319 h 481"/>
              <a:gd name="T92" fmla="*/ 491 w 727"/>
              <a:gd name="T93" fmla="*/ 345 h 481"/>
              <a:gd name="T94" fmla="*/ 504 w 727"/>
              <a:gd name="T95" fmla="*/ 354 h 481"/>
              <a:gd name="T96" fmla="*/ 545 w 727"/>
              <a:gd name="T97" fmla="*/ 388 h 481"/>
              <a:gd name="T98" fmla="*/ 565 w 727"/>
              <a:gd name="T99" fmla="*/ 405 h 481"/>
              <a:gd name="T100" fmla="*/ 580 w 727"/>
              <a:gd name="T101" fmla="*/ 419 h 481"/>
              <a:gd name="T102" fmla="*/ 546 w 727"/>
              <a:gd name="T103" fmla="*/ 370 h 481"/>
              <a:gd name="T104" fmla="*/ 0 w 727"/>
              <a:gd name="T105" fmla="*/ 328 h 481"/>
              <a:gd name="T106" fmla="*/ 0 w 727"/>
              <a:gd name="T107"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7" h="481">
                <a:moveTo>
                  <a:pt x="262" y="204"/>
                </a:moveTo>
                <a:cubicBezTo>
                  <a:pt x="175" y="146"/>
                  <a:pt x="175" y="146"/>
                  <a:pt x="175" y="146"/>
                </a:cubicBezTo>
                <a:cubicBezTo>
                  <a:pt x="117" y="190"/>
                  <a:pt x="117" y="190"/>
                  <a:pt x="117" y="190"/>
                </a:cubicBezTo>
                <a:cubicBezTo>
                  <a:pt x="117" y="190"/>
                  <a:pt x="117" y="190"/>
                  <a:pt x="117" y="190"/>
                </a:cubicBezTo>
                <a:cubicBezTo>
                  <a:pt x="123" y="191"/>
                  <a:pt x="129" y="191"/>
                  <a:pt x="135" y="192"/>
                </a:cubicBezTo>
                <a:cubicBezTo>
                  <a:pt x="135" y="193"/>
                  <a:pt x="135" y="193"/>
                  <a:pt x="135" y="193"/>
                </a:cubicBezTo>
                <a:cubicBezTo>
                  <a:pt x="141" y="194"/>
                  <a:pt x="147" y="195"/>
                  <a:pt x="153" y="196"/>
                </a:cubicBezTo>
                <a:cubicBezTo>
                  <a:pt x="153" y="196"/>
                  <a:pt x="153" y="196"/>
                  <a:pt x="154" y="196"/>
                </a:cubicBezTo>
                <a:cubicBezTo>
                  <a:pt x="159" y="197"/>
                  <a:pt x="165" y="198"/>
                  <a:pt x="170" y="199"/>
                </a:cubicBezTo>
                <a:cubicBezTo>
                  <a:pt x="171" y="199"/>
                  <a:pt x="171" y="199"/>
                  <a:pt x="171" y="199"/>
                </a:cubicBezTo>
                <a:cubicBezTo>
                  <a:pt x="177" y="201"/>
                  <a:pt x="183" y="202"/>
                  <a:pt x="188" y="203"/>
                </a:cubicBezTo>
                <a:cubicBezTo>
                  <a:pt x="188" y="203"/>
                  <a:pt x="188" y="203"/>
                  <a:pt x="189" y="203"/>
                </a:cubicBezTo>
                <a:cubicBezTo>
                  <a:pt x="246" y="217"/>
                  <a:pt x="299" y="236"/>
                  <a:pt x="346" y="259"/>
                </a:cubicBezTo>
                <a:cubicBezTo>
                  <a:pt x="346" y="259"/>
                  <a:pt x="346" y="259"/>
                  <a:pt x="346" y="259"/>
                </a:cubicBezTo>
                <a:cubicBezTo>
                  <a:pt x="351" y="261"/>
                  <a:pt x="355" y="263"/>
                  <a:pt x="360" y="265"/>
                </a:cubicBezTo>
                <a:cubicBezTo>
                  <a:pt x="360" y="265"/>
                  <a:pt x="360" y="265"/>
                  <a:pt x="360" y="265"/>
                </a:cubicBezTo>
                <a:cubicBezTo>
                  <a:pt x="365" y="268"/>
                  <a:pt x="369" y="270"/>
                  <a:pt x="374" y="272"/>
                </a:cubicBezTo>
                <a:cubicBezTo>
                  <a:pt x="374" y="272"/>
                  <a:pt x="374" y="272"/>
                  <a:pt x="374" y="272"/>
                </a:cubicBezTo>
                <a:cubicBezTo>
                  <a:pt x="387" y="227"/>
                  <a:pt x="387" y="227"/>
                  <a:pt x="387" y="227"/>
                </a:cubicBezTo>
                <a:cubicBezTo>
                  <a:pt x="331" y="190"/>
                  <a:pt x="331" y="190"/>
                  <a:pt x="331" y="190"/>
                </a:cubicBezTo>
                <a:cubicBezTo>
                  <a:pt x="329" y="189"/>
                  <a:pt x="328" y="186"/>
                  <a:pt x="328" y="184"/>
                </a:cubicBezTo>
                <a:cubicBezTo>
                  <a:pt x="329" y="182"/>
                  <a:pt x="331" y="181"/>
                  <a:pt x="333" y="181"/>
                </a:cubicBezTo>
                <a:cubicBezTo>
                  <a:pt x="400" y="178"/>
                  <a:pt x="400" y="178"/>
                  <a:pt x="400" y="178"/>
                </a:cubicBezTo>
                <a:cubicBezTo>
                  <a:pt x="413" y="133"/>
                  <a:pt x="413" y="133"/>
                  <a:pt x="413" y="133"/>
                </a:cubicBezTo>
                <a:cubicBezTo>
                  <a:pt x="403" y="126"/>
                  <a:pt x="393" y="120"/>
                  <a:pt x="382" y="114"/>
                </a:cubicBezTo>
                <a:cubicBezTo>
                  <a:pt x="382" y="114"/>
                  <a:pt x="382" y="114"/>
                  <a:pt x="382" y="114"/>
                </a:cubicBezTo>
                <a:cubicBezTo>
                  <a:pt x="377" y="111"/>
                  <a:pt x="371" y="108"/>
                  <a:pt x="366" y="105"/>
                </a:cubicBezTo>
                <a:cubicBezTo>
                  <a:pt x="366" y="105"/>
                  <a:pt x="365" y="104"/>
                  <a:pt x="365" y="104"/>
                </a:cubicBezTo>
                <a:cubicBezTo>
                  <a:pt x="360" y="101"/>
                  <a:pt x="355" y="99"/>
                  <a:pt x="350" y="96"/>
                </a:cubicBezTo>
                <a:cubicBezTo>
                  <a:pt x="349" y="96"/>
                  <a:pt x="348" y="95"/>
                  <a:pt x="348" y="95"/>
                </a:cubicBezTo>
                <a:cubicBezTo>
                  <a:pt x="343" y="92"/>
                  <a:pt x="338" y="90"/>
                  <a:pt x="333" y="87"/>
                </a:cubicBezTo>
                <a:cubicBezTo>
                  <a:pt x="332" y="87"/>
                  <a:pt x="331" y="86"/>
                  <a:pt x="330" y="86"/>
                </a:cubicBezTo>
                <a:cubicBezTo>
                  <a:pt x="325" y="83"/>
                  <a:pt x="320" y="81"/>
                  <a:pt x="316" y="79"/>
                </a:cubicBezTo>
                <a:cubicBezTo>
                  <a:pt x="314" y="78"/>
                  <a:pt x="313" y="78"/>
                  <a:pt x="311" y="77"/>
                </a:cubicBezTo>
                <a:cubicBezTo>
                  <a:pt x="307" y="75"/>
                  <a:pt x="302" y="73"/>
                  <a:pt x="298" y="71"/>
                </a:cubicBezTo>
                <a:cubicBezTo>
                  <a:pt x="296" y="70"/>
                  <a:pt x="295" y="69"/>
                  <a:pt x="293" y="69"/>
                </a:cubicBezTo>
                <a:cubicBezTo>
                  <a:pt x="289" y="67"/>
                  <a:pt x="284" y="65"/>
                  <a:pt x="280" y="63"/>
                </a:cubicBezTo>
                <a:cubicBezTo>
                  <a:pt x="280" y="63"/>
                  <a:pt x="280" y="63"/>
                  <a:pt x="280" y="63"/>
                </a:cubicBezTo>
                <a:cubicBezTo>
                  <a:pt x="236" y="98"/>
                  <a:pt x="236" y="98"/>
                  <a:pt x="236" y="98"/>
                </a:cubicBezTo>
                <a:cubicBezTo>
                  <a:pt x="271" y="197"/>
                  <a:pt x="271" y="197"/>
                  <a:pt x="271" y="197"/>
                </a:cubicBezTo>
                <a:cubicBezTo>
                  <a:pt x="271" y="199"/>
                  <a:pt x="271" y="202"/>
                  <a:pt x="269" y="203"/>
                </a:cubicBezTo>
                <a:cubicBezTo>
                  <a:pt x="266" y="205"/>
                  <a:pt x="264" y="205"/>
                  <a:pt x="262" y="204"/>
                </a:cubicBezTo>
                <a:close/>
                <a:moveTo>
                  <a:pt x="28" y="182"/>
                </a:moveTo>
                <a:cubicBezTo>
                  <a:pt x="33" y="182"/>
                  <a:pt x="39" y="182"/>
                  <a:pt x="44" y="183"/>
                </a:cubicBezTo>
                <a:cubicBezTo>
                  <a:pt x="45" y="183"/>
                  <a:pt x="46" y="183"/>
                  <a:pt x="48" y="183"/>
                </a:cubicBezTo>
                <a:cubicBezTo>
                  <a:pt x="54" y="183"/>
                  <a:pt x="59" y="184"/>
                  <a:pt x="65" y="184"/>
                </a:cubicBezTo>
                <a:cubicBezTo>
                  <a:pt x="66" y="184"/>
                  <a:pt x="66" y="184"/>
                  <a:pt x="67" y="184"/>
                </a:cubicBezTo>
                <a:cubicBezTo>
                  <a:pt x="73" y="185"/>
                  <a:pt x="80" y="185"/>
                  <a:pt x="86" y="186"/>
                </a:cubicBezTo>
                <a:cubicBezTo>
                  <a:pt x="86" y="186"/>
                  <a:pt x="86" y="186"/>
                  <a:pt x="86" y="186"/>
                </a:cubicBezTo>
                <a:cubicBezTo>
                  <a:pt x="110" y="104"/>
                  <a:pt x="110" y="104"/>
                  <a:pt x="110" y="104"/>
                </a:cubicBezTo>
                <a:cubicBezTo>
                  <a:pt x="24" y="46"/>
                  <a:pt x="24" y="46"/>
                  <a:pt x="24" y="46"/>
                </a:cubicBezTo>
                <a:cubicBezTo>
                  <a:pt x="22" y="45"/>
                  <a:pt x="21" y="42"/>
                  <a:pt x="22" y="40"/>
                </a:cubicBezTo>
                <a:cubicBezTo>
                  <a:pt x="22" y="37"/>
                  <a:pt x="25" y="35"/>
                  <a:pt x="27" y="35"/>
                </a:cubicBezTo>
                <a:cubicBezTo>
                  <a:pt x="130" y="31"/>
                  <a:pt x="130" y="31"/>
                  <a:pt x="130" y="31"/>
                </a:cubicBezTo>
                <a:cubicBezTo>
                  <a:pt x="133" y="18"/>
                  <a:pt x="133" y="18"/>
                  <a:pt x="133" y="18"/>
                </a:cubicBezTo>
                <a:cubicBezTo>
                  <a:pt x="124" y="15"/>
                  <a:pt x="114" y="14"/>
                  <a:pt x="104" y="12"/>
                </a:cubicBezTo>
                <a:cubicBezTo>
                  <a:pt x="103" y="12"/>
                  <a:pt x="103" y="12"/>
                  <a:pt x="102" y="11"/>
                </a:cubicBezTo>
                <a:cubicBezTo>
                  <a:pt x="97" y="11"/>
                  <a:pt x="93" y="10"/>
                  <a:pt x="89" y="9"/>
                </a:cubicBezTo>
                <a:cubicBezTo>
                  <a:pt x="87" y="9"/>
                  <a:pt x="84" y="8"/>
                  <a:pt x="81" y="8"/>
                </a:cubicBezTo>
                <a:cubicBezTo>
                  <a:pt x="78" y="8"/>
                  <a:pt x="74" y="7"/>
                  <a:pt x="71" y="6"/>
                </a:cubicBezTo>
                <a:cubicBezTo>
                  <a:pt x="65" y="6"/>
                  <a:pt x="59" y="5"/>
                  <a:pt x="53" y="4"/>
                </a:cubicBezTo>
                <a:cubicBezTo>
                  <a:pt x="50" y="4"/>
                  <a:pt x="48" y="4"/>
                  <a:pt x="45" y="3"/>
                </a:cubicBezTo>
                <a:cubicBezTo>
                  <a:pt x="41" y="3"/>
                  <a:pt x="36" y="2"/>
                  <a:pt x="31" y="2"/>
                </a:cubicBezTo>
                <a:cubicBezTo>
                  <a:pt x="28" y="2"/>
                  <a:pt x="26" y="2"/>
                  <a:pt x="24" y="1"/>
                </a:cubicBezTo>
                <a:cubicBezTo>
                  <a:pt x="17" y="1"/>
                  <a:pt x="10" y="0"/>
                  <a:pt x="3" y="0"/>
                </a:cubicBezTo>
                <a:cubicBezTo>
                  <a:pt x="3" y="90"/>
                  <a:pt x="3" y="182"/>
                  <a:pt x="3" y="182"/>
                </a:cubicBezTo>
                <a:cubicBezTo>
                  <a:pt x="10" y="182"/>
                  <a:pt x="17" y="182"/>
                  <a:pt x="23" y="182"/>
                </a:cubicBezTo>
                <a:cubicBezTo>
                  <a:pt x="25" y="182"/>
                  <a:pt x="26" y="182"/>
                  <a:pt x="28" y="182"/>
                </a:cubicBezTo>
                <a:close/>
                <a:moveTo>
                  <a:pt x="472" y="175"/>
                </a:moveTo>
                <a:cubicBezTo>
                  <a:pt x="471" y="174"/>
                  <a:pt x="471" y="174"/>
                  <a:pt x="470" y="173"/>
                </a:cubicBezTo>
                <a:cubicBezTo>
                  <a:pt x="462" y="167"/>
                  <a:pt x="455" y="162"/>
                  <a:pt x="446" y="156"/>
                </a:cubicBezTo>
                <a:cubicBezTo>
                  <a:pt x="454" y="175"/>
                  <a:pt x="454" y="175"/>
                  <a:pt x="454" y="175"/>
                </a:cubicBezTo>
                <a:lnTo>
                  <a:pt x="472" y="175"/>
                </a:lnTo>
                <a:close/>
                <a:moveTo>
                  <a:pt x="652" y="358"/>
                </a:moveTo>
                <a:cubicBezTo>
                  <a:pt x="652" y="358"/>
                  <a:pt x="652" y="358"/>
                  <a:pt x="652" y="358"/>
                </a:cubicBezTo>
                <a:cubicBezTo>
                  <a:pt x="649" y="355"/>
                  <a:pt x="647" y="351"/>
                  <a:pt x="644" y="348"/>
                </a:cubicBezTo>
                <a:cubicBezTo>
                  <a:pt x="644" y="348"/>
                  <a:pt x="644" y="348"/>
                  <a:pt x="644" y="348"/>
                </a:cubicBezTo>
                <a:cubicBezTo>
                  <a:pt x="642" y="344"/>
                  <a:pt x="639" y="341"/>
                  <a:pt x="636" y="338"/>
                </a:cubicBezTo>
                <a:cubicBezTo>
                  <a:pt x="636" y="337"/>
                  <a:pt x="636" y="337"/>
                  <a:pt x="636" y="337"/>
                </a:cubicBezTo>
                <a:cubicBezTo>
                  <a:pt x="633" y="334"/>
                  <a:pt x="631" y="330"/>
                  <a:pt x="628" y="327"/>
                </a:cubicBezTo>
                <a:cubicBezTo>
                  <a:pt x="628" y="327"/>
                  <a:pt x="628" y="327"/>
                  <a:pt x="627" y="327"/>
                </a:cubicBezTo>
                <a:cubicBezTo>
                  <a:pt x="625" y="323"/>
                  <a:pt x="622" y="319"/>
                  <a:pt x="619" y="316"/>
                </a:cubicBezTo>
                <a:cubicBezTo>
                  <a:pt x="619" y="316"/>
                  <a:pt x="619" y="316"/>
                  <a:pt x="619" y="316"/>
                </a:cubicBezTo>
                <a:cubicBezTo>
                  <a:pt x="636" y="359"/>
                  <a:pt x="636" y="359"/>
                  <a:pt x="636" y="359"/>
                </a:cubicBezTo>
                <a:lnTo>
                  <a:pt x="652" y="358"/>
                </a:lnTo>
                <a:close/>
                <a:moveTo>
                  <a:pt x="727" y="477"/>
                </a:moveTo>
                <a:cubicBezTo>
                  <a:pt x="727" y="477"/>
                  <a:pt x="727" y="477"/>
                  <a:pt x="726" y="477"/>
                </a:cubicBezTo>
                <a:cubicBezTo>
                  <a:pt x="726" y="477"/>
                  <a:pt x="726" y="476"/>
                  <a:pt x="726" y="476"/>
                </a:cubicBezTo>
                <a:cubicBezTo>
                  <a:pt x="726" y="476"/>
                  <a:pt x="726" y="476"/>
                  <a:pt x="726" y="476"/>
                </a:cubicBezTo>
                <a:cubicBezTo>
                  <a:pt x="726" y="475"/>
                  <a:pt x="726" y="475"/>
                  <a:pt x="726" y="475"/>
                </a:cubicBezTo>
                <a:cubicBezTo>
                  <a:pt x="725" y="474"/>
                  <a:pt x="725" y="474"/>
                  <a:pt x="725" y="473"/>
                </a:cubicBezTo>
                <a:cubicBezTo>
                  <a:pt x="725" y="473"/>
                  <a:pt x="725" y="473"/>
                  <a:pt x="725" y="473"/>
                </a:cubicBezTo>
                <a:cubicBezTo>
                  <a:pt x="719" y="462"/>
                  <a:pt x="704" y="434"/>
                  <a:pt x="678" y="395"/>
                </a:cubicBezTo>
                <a:cubicBezTo>
                  <a:pt x="678" y="395"/>
                  <a:pt x="678" y="395"/>
                  <a:pt x="678" y="395"/>
                </a:cubicBezTo>
                <a:cubicBezTo>
                  <a:pt x="675" y="390"/>
                  <a:pt x="671" y="385"/>
                  <a:pt x="667" y="379"/>
                </a:cubicBezTo>
                <a:cubicBezTo>
                  <a:pt x="667" y="379"/>
                  <a:pt x="667" y="379"/>
                  <a:pt x="667" y="379"/>
                </a:cubicBezTo>
                <a:cubicBezTo>
                  <a:pt x="649" y="394"/>
                  <a:pt x="649" y="394"/>
                  <a:pt x="649" y="394"/>
                </a:cubicBezTo>
                <a:cubicBezTo>
                  <a:pt x="665" y="440"/>
                  <a:pt x="665" y="440"/>
                  <a:pt x="665" y="440"/>
                </a:cubicBezTo>
                <a:cubicBezTo>
                  <a:pt x="666" y="442"/>
                  <a:pt x="665" y="443"/>
                  <a:pt x="664" y="444"/>
                </a:cubicBezTo>
                <a:cubicBezTo>
                  <a:pt x="663" y="446"/>
                  <a:pt x="661" y="446"/>
                  <a:pt x="659" y="445"/>
                </a:cubicBezTo>
                <a:cubicBezTo>
                  <a:pt x="619" y="418"/>
                  <a:pt x="619" y="418"/>
                  <a:pt x="619" y="418"/>
                </a:cubicBezTo>
                <a:cubicBezTo>
                  <a:pt x="595" y="435"/>
                  <a:pt x="595" y="435"/>
                  <a:pt x="595" y="435"/>
                </a:cubicBezTo>
                <a:cubicBezTo>
                  <a:pt x="597" y="437"/>
                  <a:pt x="599" y="438"/>
                  <a:pt x="600" y="440"/>
                </a:cubicBezTo>
                <a:cubicBezTo>
                  <a:pt x="600" y="440"/>
                  <a:pt x="600" y="440"/>
                  <a:pt x="600" y="440"/>
                </a:cubicBezTo>
                <a:cubicBezTo>
                  <a:pt x="601" y="441"/>
                  <a:pt x="603" y="443"/>
                  <a:pt x="604" y="444"/>
                </a:cubicBezTo>
                <a:cubicBezTo>
                  <a:pt x="604" y="444"/>
                  <a:pt x="604" y="444"/>
                  <a:pt x="604" y="444"/>
                </a:cubicBezTo>
                <a:cubicBezTo>
                  <a:pt x="606" y="446"/>
                  <a:pt x="607" y="447"/>
                  <a:pt x="608" y="448"/>
                </a:cubicBezTo>
                <a:cubicBezTo>
                  <a:pt x="608" y="448"/>
                  <a:pt x="608" y="448"/>
                  <a:pt x="608" y="448"/>
                </a:cubicBezTo>
                <a:cubicBezTo>
                  <a:pt x="625" y="466"/>
                  <a:pt x="633" y="477"/>
                  <a:pt x="633" y="477"/>
                </a:cubicBezTo>
                <a:cubicBezTo>
                  <a:pt x="727" y="477"/>
                  <a:pt x="727" y="477"/>
                  <a:pt x="727" y="477"/>
                </a:cubicBezTo>
                <a:cubicBezTo>
                  <a:pt x="727" y="477"/>
                  <a:pt x="727" y="477"/>
                  <a:pt x="727" y="477"/>
                </a:cubicBezTo>
                <a:close/>
                <a:moveTo>
                  <a:pt x="544" y="365"/>
                </a:moveTo>
                <a:cubicBezTo>
                  <a:pt x="545" y="364"/>
                  <a:pt x="546" y="362"/>
                  <a:pt x="548" y="362"/>
                </a:cubicBezTo>
                <a:cubicBezTo>
                  <a:pt x="596" y="360"/>
                  <a:pt x="596" y="360"/>
                  <a:pt x="596" y="360"/>
                </a:cubicBezTo>
                <a:cubicBezTo>
                  <a:pt x="610" y="313"/>
                  <a:pt x="610" y="313"/>
                  <a:pt x="610" y="313"/>
                </a:cubicBezTo>
                <a:cubicBezTo>
                  <a:pt x="610" y="312"/>
                  <a:pt x="612" y="310"/>
                  <a:pt x="613" y="310"/>
                </a:cubicBezTo>
                <a:cubicBezTo>
                  <a:pt x="614" y="310"/>
                  <a:pt x="614" y="310"/>
                  <a:pt x="614" y="310"/>
                </a:cubicBezTo>
                <a:cubicBezTo>
                  <a:pt x="614" y="310"/>
                  <a:pt x="614" y="310"/>
                  <a:pt x="614" y="310"/>
                </a:cubicBezTo>
                <a:cubicBezTo>
                  <a:pt x="614" y="310"/>
                  <a:pt x="614" y="310"/>
                  <a:pt x="614" y="310"/>
                </a:cubicBezTo>
                <a:cubicBezTo>
                  <a:pt x="610" y="306"/>
                  <a:pt x="606" y="302"/>
                  <a:pt x="602" y="297"/>
                </a:cubicBezTo>
                <a:cubicBezTo>
                  <a:pt x="602" y="297"/>
                  <a:pt x="602" y="297"/>
                  <a:pt x="602" y="297"/>
                </a:cubicBezTo>
                <a:cubicBezTo>
                  <a:pt x="590" y="283"/>
                  <a:pt x="577" y="269"/>
                  <a:pt x="564" y="256"/>
                </a:cubicBezTo>
                <a:cubicBezTo>
                  <a:pt x="563" y="255"/>
                  <a:pt x="563" y="255"/>
                  <a:pt x="563" y="255"/>
                </a:cubicBezTo>
                <a:cubicBezTo>
                  <a:pt x="549" y="241"/>
                  <a:pt x="535" y="227"/>
                  <a:pt x="519" y="213"/>
                </a:cubicBezTo>
                <a:cubicBezTo>
                  <a:pt x="519" y="213"/>
                  <a:pt x="518" y="213"/>
                  <a:pt x="518" y="213"/>
                </a:cubicBezTo>
                <a:cubicBezTo>
                  <a:pt x="513" y="208"/>
                  <a:pt x="508" y="204"/>
                  <a:pt x="502" y="199"/>
                </a:cubicBezTo>
                <a:cubicBezTo>
                  <a:pt x="472" y="223"/>
                  <a:pt x="472" y="223"/>
                  <a:pt x="472" y="223"/>
                </a:cubicBezTo>
                <a:cubicBezTo>
                  <a:pt x="495" y="288"/>
                  <a:pt x="495" y="288"/>
                  <a:pt x="495" y="288"/>
                </a:cubicBezTo>
                <a:cubicBezTo>
                  <a:pt x="495" y="290"/>
                  <a:pt x="495" y="292"/>
                  <a:pt x="493" y="293"/>
                </a:cubicBezTo>
                <a:cubicBezTo>
                  <a:pt x="491" y="295"/>
                  <a:pt x="489" y="295"/>
                  <a:pt x="487" y="294"/>
                </a:cubicBezTo>
                <a:cubicBezTo>
                  <a:pt x="431" y="256"/>
                  <a:pt x="431" y="256"/>
                  <a:pt x="431" y="256"/>
                </a:cubicBezTo>
                <a:cubicBezTo>
                  <a:pt x="394" y="283"/>
                  <a:pt x="394" y="283"/>
                  <a:pt x="394" y="283"/>
                </a:cubicBezTo>
                <a:cubicBezTo>
                  <a:pt x="394" y="283"/>
                  <a:pt x="394" y="283"/>
                  <a:pt x="394" y="283"/>
                </a:cubicBezTo>
                <a:cubicBezTo>
                  <a:pt x="394" y="283"/>
                  <a:pt x="394" y="283"/>
                  <a:pt x="394" y="283"/>
                </a:cubicBezTo>
                <a:cubicBezTo>
                  <a:pt x="399" y="286"/>
                  <a:pt x="404" y="289"/>
                  <a:pt x="409" y="291"/>
                </a:cubicBezTo>
                <a:cubicBezTo>
                  <a:pt x="409" y="292"/>
                  <a:pt x="410" y="292"/>
                  <a:pt x="410" y="292"/>
                </a:cubicBezTo>
                <a:cubicBezTo>
                  <a:pt x="425" y="301"/>
                  <a:pt x="439" y="309"/>
                  <a:pt x="452" y="318"/>
                </a:cubicBezTo>
                <a:cubicBezTo>
                  <a:pt x="452" y="318"/>
                  <a:pt x="453" y="318"/>
                  <a:pt x="453" y="319"/>
                </a:cubicBezTo>
                <a:cubicBezTo>
                  <a:pt x="457" y="321"/>
                  <a:pt x="461" y="324"/>
                  <a:pt x="466" y="327"/>
                </a:cubicBezTo>
                <a:cubicBezTo>
                  <a:pt x="466" y="327"/>
                  <a:pt x="466" y="327"/>
                  <a:pt x="466" y="327"/>
                </a:cubicBezTo>
                <a:cubicBezTo>
                  <a:pt x="475" y="333"/>
                  <a:pt x="483" y="339"/>
                  <a:pt x="491" y="345"/>
                </a:cubicBezTo>
                <a:cubicBezTo>
                  <a:pt x="491" y="345"/>
                  <a:pt x="491" y="345"/>
                  <a:pt x="491" y="345"/>
                </a:cubicBezTo>
                <a:cubicBezTo>
                  <a:pt x="495" y="348"/>
                  <a:pt x="499" y="351"/>
                  <a:pt x="502" y="353"/>
                </a:cubicBezTo>
                <a:cubicBezTo>
                  <a:pt x="503" y="354"/>
                  <a:pt x="503" y="354"/>
                  <a:pt x="504" y="354"/>
                </a:cubicBezTo>
                <a:cubicBezTo>
                  <a:pt x="515" y="363"/>
                  <a:pt x="525" y="371"/>
                  <a:pt x="535" y="379"/>
                </a:cubicBezTo>
                <a:cubicBezTo>
                  <a:pt x="536" y="380"/>
                  <a:pt x="536" y="380"/>
                  <a:pt x="537" y="381"/>
                </a:cubicBezTo>
                <a:cubicBezTo>
                  <a:pt x="539" y="383"/>
                  <a:pt x="542" y="385"/>
                  <a:pt x="545" y="388"/>
                </a:cubicBezTo>
                <a:cubicBezTo>
                  <a:pt x="545" y="388"/>
                  <a:pt x="546" y="388"/>
                  <a:pt x="546" y="389"/>
                </a:cubicBezTo>
                <a:cubicBezTo>
                  <a:pt x="552" y="394"/>
                  <a:pt x="558" y="399"/>
                  <a:pt x="563" y="404"/>
                </a:cubicBezTo>
                <a:cubicBezTo>
                  <a:pt x="564" y="404"/>
                  <a:pt x="564" y="405"/>
                  <a:pt x="565" y="405"/>
                </a:cubicBezTo>
                <a:cubicBezTo>
                  <a:pt x="567" y="407"/>
                  <a:pt x="569" y="409"/>
                  <a:pt x="571" y="411"/>
                </a:cubicBezTo>
                <a:cubicBezTo>
                  <a:pt x="572" y="412"/>
                  <a:pt x="572" y="412"/>
                  <a:pt x="573" y="413"/>
                </a:cubicBezTo>
                <a:cubicBezTo>
                  <a:pt x="575" y="415"/>
                  <a:pt x="577" y="417"/>
                  <a:pt x="580" y="419"/>
                </a:cubicBezTo>
                <a:cubicBezTo>
                  <a:pt x="580" y="419"/>
                  <a:pt x="580" y="419"/>
                  <a:pt x="580" y="420"/>
                </a:cubicBezTo>
                <a:cubicBezTo>
                  <a:pt x="586" y="397"/>
                  <a:pt x="586" y="397"/>
                  <a:pt x="586" y="397"/>
                </a:cubicBezTo>
                <a:cubicBezTo>
                  <a:pt x="546" y="370"/>
                  <a:pt x="546" y="370"/>
                  <a:pt x="546" y="370"/>
                </a:cubicBezTo>
                <a:cubicBezTo>
                  <a:pt x="545" y="369"/>
                  <a:pt x="544" y="367"/>
                  <a:pt x="544" y="365"/>
                </a:cubicBezTo>
                <a:close/>
                <a:moveTo>
                  <a:pt x="0" y="221"/>
                </a:moveTo>
                <a:cubicBezTo>
                  <a:pt x="0" y="274"/>
                  <a:pt x="0" y="328"/>
                  <a:pt x="0" y="328"/>
                </a:cubicBezTo>
                <a:cubicBezTo>
                  <a:pt x="259" y="328"/>
                  <a:pt x="429" y="435"/>
                  <a:pt x="490" y="481"/>
                </a:cubicBezTo>
                <a:cubicBezTo>
                  <a:pt x="575" y="481"/>
                  <a:pt x="575" y="481"/>
                  <a:pt x="575" y="481"/>
                </a:cubicBezTo>
                <a:cubicBezTo>
                  <a:pt x="526" y="419"/>
                  <a:pt x="350" y="237"/>
                  <a:pt x="0" y="221"/>
                </a:cubicBezTo>
                <a:close/>
              </a:path>
            </a:pathLst>
          </a:custGeom>
          <a:solidFill>
            <a:schemeClr val="folHlink">
              <a:alpha val="25000"/>
            </a:scheme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335" name="Picture 23" descr="shine for usa"/>
          <p:cNvPicPr>
            <a:picLocks noChangeAspect="1" noChangeArrowheads="1"/>
          </p:cNvPicPr>
          <p:nvPr/>
        </p:nvPicPr>
        <p:blipFill>
          <a:blip r:embed="rId13">
            <a:lum bright="-6000"/>
            <a:extLst>
              <a:ext uri="{28A0092B-C50C-407E-A947-70E740481C1C}">
                <a14:useLocalDpi xmlns:a14="http://schemas.microsoft.com/office/drawing/2010/main" val="0"/>
              </a:ext>
            </a:extLst>
          </a:blip>
          <a:srcRect/>
          <a:stretch>
            <a:fillRect/>
          </a:stretch>
        </p:blipFill>
        <p:spPr bwMode="auto">
          <a:xfrm>
            <a:off x="6564314" y="-5953"/>
            <a:ext cx="2598737" cy="5156597"/>
          </a:xfrm>
          <a:prstGeom prst="rect">
            <a:avLst/>
          </a:prstGeom>
          <a:noFill/>
          <a:extLst>
            <a:ext uri="{909E8E84-426E-40DD-AFC4-6F175D3DCCD1}">
              <a14:hiddenFill xmlns:a14="http://schemas.microsoft.com/office/drawing/2010/main">
                <a:solidFill>
                  <a:srgbClr val="FFFFFF"/>
                </a:solidFill>
              </a14:hiddenFill>
            </a:ext>
          </a:extLst>
        </p:spPr>
      </p:pic>
      <p:pic>
        <p:nvPicPr>
          <p:cNvPr id="13336" name="Picture 24" descr="usa swirl"/>
          <p:cNvPicPr>
            <a:picLocks noChangeAspect="1" noChangeArrowheads="1"/>
          </p:cNvPicPr>
          <p:nvPr/>
        </p:nvPicPr>
        <p:blipFill>
          <a:blip r:embed="rId14">
            <a:lum bright="24000"/>
            <a:extLst>
              <a:ext uri="{28A0092B-C50C-407E-A947-70E740481C1C}">
                <a14:useLocalDpi xmlns:a14="http://schemas.microsoft.com/office/drawing/2010/main" val="0"/>
              </a:ext>
            </a:extLst>
          </a:blip>
          <a:srcRect/>
          <a:stretch>
            <a:fillRect/>
          </a:stretch>
        </p:blipFill>
        <p:spPr bwMode="auto">
          <a:xfrm>
            <a:off x="5857875" y="-14287"/>
            <a:ext cx="2895600" cy="5164931"/>
          </a:xfrm>
          <a:prstGeom prst="rect">
            <a:avLst/>
          </a:prstGeom>
          <a:noFill/>
          <a:extLst>
            <a:ext uri="{909E8E84-426E-40DD-AFC4-6F175D3DCCD1}">
              <a14:hiddenFill xmlns:a14="http://schemas.microsoft.com/office/drawing/2010/main">
                <a:solidFill>
                  <a:srgbClr val="FFFFFF"/>
                </a:solidFill>
              </a14:hiddenFill>
            </a:ext>
          </a:extLst>
        </p:spPr>
      </p:pic>
      <p:sp>
        <p:nvSpPr>
          <p:cNvPr id="13338" name="Rectangle 26"/>
          <p:cNvSpPr>
            <a:spLocks noGrp="1" noChangeArrowheads="1"/>
          </p:cNvSpPr>
          <p:nvPr>
            <p:ph type="title"/>
          </p:nvPr>
        </p:nvSpPr>
        <p:spPr bwMode="auto">
          <a:xfrm>
            <a:off x="982663" y="141685"/>
            <a:ext cx="7072312" cy="4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13340" name="Rectangle 28"/>
          <p:cNvSpPr>
            <a:spLocks noGrp="1" noChangeArrowheads="1"/>
          </p:cNvSpPr>
          <p:nvPr>
            <p:ph type="ftr" sz="quarter" idx="3"/>
          </p:nvPr>
        </p:nvSpPr>
        <p:spPr bwMode="auto">
          <a:xfrm>
            <a:off x="2484439" y="4854178"/>
            <a:ext cx="35274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3342" name="Freeform 30"/>
          <p:cNvSpPr>
            <a:spLocks/>
          </p:cNvSpPr>
          <p:nvPr/>
        </p:nvSpPr>
        <p:spPr bwMode="auto">
          <a:xfrm rot="5400000">
            <a:off x="7260631" y="4704755"/>
            <a:ext cx="220265" cy="295275"/>
          </a:xfrm>
          <a:custGeom>
            <a:avLst/>
            <a:gdLst>
              <a:gd name="T0" fmla="*/ 171 w 185"/>
              <a:gd name="T1" fmla="*/ 22 h 186"/>
              <a:gd name="T2" fmla="*/ 107 w 185"/>
              <a:gd name="T3" fmla="*/ 52 h 186"/>
              <a:gd name="T4" fmla="*/ 56 w 185"/>
              <a:gd name="T5" fmla="*/ 0 h 186"/>
              <a:gd name="T6" fmla="*/ 64 w 185"/>
              <a:gd name="T7" fmla="*/ 72 h 186"/>
              <a:gd name="T8" fmla="*/ 0 w 185"/>
              <a:gd name="T9" fmla="*/ 102 h 186"/>
              <a:gd name="T10" fmla="*/ 70 w 185"/>
              <a:gd name="T11" fmla="*/ 116 h 186"/>
              <a:gd name="T12" fmla="*/ 78 w 185"/>
              <a:gd name="T13" fmla="*/ 186 h 186"/>
              <a:gd name="T14" fmla="*/ 115 w 185"/>
              <a:gd name="T15" fmla="*/ 124 h 186"/>
              <a:gd name="T16" fmla="*/ 185 w 185"/>
              <a:gd name="T17" fmla="*/ 138 h 186"/>
              <a:gd name="T18" fmla="*/ 137 w 185"/>
              <a:gd name="T19" fmla="*/ 84 h 186"/>
              <a:gd name="T20" fmla="*/ 171 w 185"/>
              <a:gd name="T21" fmla="*/ 2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171" y="22"/>
                </a:moveTo>
                <a:lnTo>
                  <a:pt x="107" y="52"/>
                </a:lnTo>
                <a:lnTo>
                  <a:pt x="56" y="0"/>
                </a:lnTo>
                <a:lnTo>
                  <a:pt x="64" y="72"/>
                </a:lnTo>
                <a:lnTo>
                  <a:pt x="0" y="102"/>
                </a:lnTo>
                <a:lnTo>
                  <a:pt x="70" y="116"/>
                </a:lnTo>
                <a:lnTo>
                  <a:pt x="78" y="186"/>
                </a:lnTo>
                <a:lnTo>
                  <a:pt x="115" y="124"/>
                </a:lnTo>
                <a:lnTo>
                  <a:pt x="185" y="138"/>
                </a:lnTo>
                <a:lnTo>
                  <a:pt x="137" y="84"/>
                </a:lnTo>
                <a:lnTo>
                  <a:pt x="171" y="2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Freeform 31"/>
          <p:cNvSpPr>
            <a:spLocks/>
          </p:cNvSpPr>
          <p:nvPr/>
        </p:nvSpPr>
        <p:spPr bwMode="auto">
          <a:xfrm rot="5400000">
            <a:off x="7608888" y="4421585"/>
            <a:ext cx="223838" cy="293687"/>
          </a:xfrm>
          <a:custGeom>
            <a:avLst/>
            <a:gdLst>
              <a:gd name="T0" fmla="*/ 164 w 188"/>
              <a:gd name="T1" fmla="*/ 12 h 185"/>
              <a:gd name="T2" fmla="*/ 102 w 188"/>
              <a:gd name="T3" fmla="*/ 48 h 185"/>
              <a:gd name="T4" fmla="*/ 48 w 188"/>
              <a:gd name="T5" fmla="*/ 0 h 185"/>
              <a:gd name="T6" fmla="*/ 62 w 188"/>
              <a:gd name="T7" fmla="*/ 70 h 185"/>
              <a:gd name="T8" fmla="*/ 0 w 188"/>
              <a:gd name="T9" fmla="*/ 106 h 185"/>
              <a:gd name="T10" fmla="*/ 70 w 188"/>
              <a:gd name="T11" fmla="*/ 114 h 185"/>
              <a:gd name="T12" fmla="*/ 86 w 188"/>
              <a:gd name="T13" fmla="*/ 185 h 185"/>
              <a:gd name="T14" fmla="*/ 114 w 188"/>
              <a:gd name="T15" fmla="*/ 118 h 185"/>
              <a:gd name="T16" fmla="*/ 188 w 188"/>
              <a:gd name="T17" fmla="*/ 126 h 185"/>
              <a:gd name="T18" fmla="*/ 134 w 188"/>
              <a:gd name="T19" fmla="*/ 78 h 185"/>
              <a:gd name="T20" fmla="*/ 164 w 188"/>
              <a:gd name="T21" fmla="*/ 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5">
                <a:moveTo>
                  <a:pt x="164" y="12"/>
                </a:moveTo>
                <a:lnTo>
                  <a:pt x="102" y="48"/>
                </a:lnTo>
                <a:lnTo>
                  <a:pt x="48" y="0"/>
                </a:lnTo>
                <a:lnTo>
                  <a:pt x="62" y="70"/>
                </a:lnTo>
                <a:lnTo>
                  <a:pt x="0" y="106"/>
                </a:lnTo>
                <a:lnTo>
                  <a:pt x="70" y="114"/>
                </a:lnTo>
                <a:lnTo>
                  <a:pt x="86" y="185"/>
                </a:lnTo>
                <a:lnTo>
                  <a:pt x="114" y="118"/>
                </a:lnTo>
                <a:lnTo>
                  <a:pt x="188" y="126"/>
                </a:lnTo>
                <a:lnTo>
                  <a:pt x="134" y="78"/>
                </a:lnTo>
                <a:lnTo>
                  <a:pt x="164" y="1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4" name="Freeform 32"/>
          <p:cNvSpPr>
            <a:spLocks/>
          </p:cNvSpPr>
          <p:nvPr/>
        </p:nvSpPr>
        <p:spPr bwMode="auto">
          <a:xfrm>
            <a:off x="1781175" y="4793457"/>
            <a:ext cx="357188" cy="254794"/>
          </a:xfrm>
          <a:custGeom>
            <a:avLst/>
            <a:gdLst>
              <a:gd name="T0" fmla="*/ 81 w 111"/>
              <a:gd name="T1" fmla="*/ 62 h 106"/>
              <a:gd name="T2" fmla="*/ 111 w 111"/>
              <a:gd name="T3" fmla="*/ 38 h 106"/>
              <a:gd name="T4" fmla="*/ 73 w 111"/>
              <a:gd name="T5" fmla="*/ 40 h 106"/>
              <a:gd name="T6" fmla="*/ 69 w 111"/>
              <a:gd name="T7" fmla="*/ 37 h 106"/>
              <a:gd name="T8" fmla="*/ 53 w 111"/>
              <a:gd name="T9" fmla="*/ 0 h 106"/>
              <a:gd name="T10" fmla="*/ 42 w 111"/>
              <a:gd name="T11" fmla="*/ 38 h 106"/>
              <a:gd name="T12" fmla="*/ 38 w 111"/>
              <a:gd name="T13" fmla="*/ 41 h 106"/>
              <a:gd name="T14" fmla="*/ 0 w 111"/>
              <a:gd name="T15" fmla="*/ 43 h 106"/>
              <a:gd name="T16" fmla="*/ 32 w 111"/>
              <a:gd name="T17" fmla="*/ 65 h 106"/>
              <a:gd name="T18" fmla="*/ 34 w 111"/>
              <a:gd name="T19" fmla="*/ 69 h 106"/>
              <a:gd name="T20" fmla="*/ 23 w 111"/>
              <a:gd name="T21" fmla="*/ 106 h 106"/>
              <a:gd name="T22" fmla="*/ 29 w 111"/>
              <a:gd name="T23" fmla="*/ 102 h 106"/>
              <a:gd name="T24" fmla="*/ 29 w 111"/>
              <a:gd name="T25" fmla="*/ 102 h 106"/>
              <a:gd name="T26" fmla="*/ 55 w 111"/>
              <a:gd name="T27" fmla="*/ 82 h 106"/>
              <a:gd name="T28" fmla="*/ 60 w 111"/>
              <a:gd name="T29" fmla="*/ 82 h 106"/>
              <a:gd name="T30" fmla="*/ 93 w 111"/>
              <a:gd name="T31" fmla="*/ 104 h 106"/>
              <a:gd name="T32" fmla="*/ 80 w 111"/>
              <a:gd name="T33" fmla="*/ 67 h 106"/>
              <a:gd name="T34" fmla="*/ 81 w 111"/>
              <a:gd name="T35" fmla="*/ 6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06">
                <a:moveTo>
                  <a:pt x="81" y="62"/>
                </a:moveTo>
                <a:cubicBezTo>
                  <a:pt x="111" y="38"/>
                  <a:pt x="111" y="38"/>
                  <a:pt x="111" y="38"/>
                </a:cubicBezTo>
                <a:cubicBezTo>
                  <a:pt x="73" y="40"/>
                  <a:pt x="73" y="40"/>
                  <a:pt x="73" y="40"/>
                </a:cubicBezTo>
                <a:cubicBezTo>
                  <a:pt x="71" y="40"/>
                  <a:pt x="69" y="39"/>
                  <a:pt x="69" y="37"/>
                </a:cubicBezTo>
                <a:cubicBezTo>
                  <a:pt x="53" y="0"/>
                  <a:pt x="53" y="0"/>
                  <a:pt x="53" y="0"/>
                </a:cubicBezTo>
                <a:cubicBezTo>
                  <a:pt x="42" y="38"/>
                  <a:pt x="42" y="38"/>
                  <a:pt x="42" y="38"/>
                </a:cubicBezTo>
                <a:cubicBezTo>
                  <a:pt x="42" y="40"/>
                  <a:pt x="40" y="41"/>
                  <a:pt x="38" y="41"/>
                </a:cubicBezTo>
                <a:cubicBezTo>
                  <a:pt x="0" y="43"/>
                  <a:pt x="0" y="43"/>
                  <a:pt x="0" y="43"/>
                </a:cubicBezTo>
                <a:cubicBezTo>
                  <a:pt x="32" y="65"/>
                  <a:pt x="32" y="65"/>
                  <a:pt x="32" y="65"/>
                </a:cubicBezTo>
                <a:cubicBezTo>
                  <a:pt x="34" y="66"/>
                  <a:pt x="34" y="67"/>
                  <a:pt x="34" y="69"/>
                </a:cubicBezTo>
                <a:cubicBezTo>
                  <a:pt x="23" y="106"/>
                  <a:pt x="23" y="106"/>
                  <a:pt x="23" y="106"/>
                </a:cubicBezTo>
                <a:cubicBezTo>
                  <a:pt x="29" y="102"/>
                  <a:pt x="29" y="102"/>
                  <a:pt x="29" y="102"/>
                </a:cubicBezTo>
                <a:cubicBezTo>
                  <a:pt x="29" y="102"/>
                  <a:pt x="29" y="102"/>
                  <a:pt x="29" y="102"/>
                </a:cubicBezTo>
                <a:cubicBezTo>
                  <a:pt x="55" y="82"/>
                  <a:pt x="55" y="82"/>
                  <a:pt x="55" y="82"/>
                </a:cubicBezTo>
                <a:cubicBezTo>
                  <a:pt x="57" y="81"/>
                  <a:pt x="59" y="81"/>
                  <a:pt x="60" y="82"/>
                </a:cubicBezTo>
                <a:cubicBezTo>
                  <a:pt x="93" y="104"/>
                  <a:pt x="93" y="104"/>
                  <a:pt x="93" y="104"/>
                </a:cubicBezTo>
                <a:cubicBezTo>
                  <a:pt x="80" y="67"/>
                  <a:pt x="80" y="67"/>
                  <a:pt x="80" y="67"/>
                </a:cubicBezTo>
                <a:cubicBezTo>
                  <a:pt x="79" y="65"/>
                  <a:pt x="80" y="63"/>
                  <a:pt x="81" y="62"/>
                </a:cubicBezTo>
                <a:close/>
              </a:path>
            </a:pathLst>
          </a:custGeom>
          <a:solidFill>
            <a:srgbClr val="A7A7A7">
              <a:alpha val="72000"/>
            </a:srgbClr>
          </a:solidFill>
          <a:ln>
            <a:noFill/>
          </a:ln>
          <a:effectLst/>
          <a:extLst>
            <a:ext uri="{91240B29-F687-4F45-9708-019B960494DF}">
              <a14:hiddenLine xmlns:a14="http://schemas.microsoft.com/office/drawing/2010/main" w="38100" cap="flat" cmpd="sng">
                <a:solidFill>
                  <a:srgbClr val="F4F4F4"/>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Freeform 25"/>
          <p:cNvSpPr>
            <a:spLocks/>
          </p:cNvSpPr>
          <p:nvPr/>
        </p:nvSpPr>
        <p:spPr bwMode="auto">
          <a:xfrm>
            <a:off x="5861051" y="-5953"/>
            <a:ext cx="3044825" cy="5153026"/>
          </a:xfrm>
          <a:custGeom>
            <a:avLst/>
            <a:gdLst>
              <a:gd name="T0" fmla="*/ 823 w 957"/>
              <a:gd name="T1" fmla="*/ 1253 h 2164"/>
              <a:gd name="T2" fmla="*/ 614 w 957"/>
              <a:gd name="T3" fmla="*/ 46 h 2164"/>
              <a:gd name="T4" fmla="*/ 566 w 957"/>
              <a:gd name="T5" fmla="*/ 0 h 2164"/>
              <a:gd name="T6" fmla="*/ 507 w 957"/>
              <a:gd name="T7" fmla="*/ 0 h 2164"/>
              <a:gd name="T8" fmla="*/ 575 w 957"/>
              <a:gd name="T9" fmla="*/ 56 h 2164"/>
              <a:gd name="T10" fmla="*/ 594 w 957"/>
              <a:gd name="T11" fmla="*/ 76 h 2164"/>
              <a:gd name="T12" fmla="*/ 722 w 957"/>
              <a:gd name="T13" fmla="*/ 246 h 2164"/>
              <a:gd name="T14" fmla="*/ 803 w 957"/>
              <a:gd name="T15" fmla="*/ 1247 h 2164"/>
              <a:gd name="T16" fmla="*/ 189 w 957"/>
              <a:gd name="T17" fmla="*/ 2081 h 2164"/>
              <a:gd name="T18" fmla="*/ 0 w 957"/>
              <a:gd name="T19" fmla="*/ 2164 h 2164"/>
              <a:gd name="T20" fmla="*/ 111 w 957"/>
              <a:gd name="T21" fmla="*/ 2164 h 2164"/>
              <a:gd name="T22" fmla="*/ 209 w 957"/>
              <a:gd name="T23" fmla="*/ 2113 h 2164"/>
              <a:gd name="T24" fmla="*/ 823 w 957"/>
              <a:gd name="T25" fmla="*/ 1253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7" h="2164">
                <a:moveTo>
                  <a:pt x="823" y="1253"/>
                </a:moveTo>
                <a:cubicBezTo>
                  <a:pt x="957" y="774"/>
                  <a:pt x="863" y="307"/>
                  <a:pt x="614" y="46"/>
                </a:cubicBezTo>
                <a:cubicBezTo>
                  <a:pt x="599" y="30"/>
                  <a:pt x="583" y="15"/>
                  <a:pt x="566" y="0"/>
                </a:cubicBezTo>
                <a:cubicBezTo>
                  <a:pt x="507" y="0"/>
                  <a:pt x="507" y="0"/>
                  <a:pt x="507" y="0"/>
                </a:cubicBezTo>
                <a:cubicBezTo>
                  <a:pt x="530" y="17"/>
                  <a:pt x="553" y="36"/>
                  <a:pt x="575" y="56"/>
                </a:cubicBezTo>
                <a:cubicBezTo>
                  <a:pt x="581" y="63"/>
                  <a:pt x="588" y="69"/>
                  <a:pt x="594" y="76"/>
                </a:cubicBezTo>
                <a:cubicBezTo>
                  <a:pt x="643" y="125"/>
                  <a:pt x="686" y="183"/>
                  <a:pt x="722" y="246"/>
                </a:cubicBezTo>
                <a:cubicBezTo>
                  <a:pt x="871" y="507"/>
                  <a:pt x="911" y="873"/>
                  <a:pt x="803" y="1247"/>
                </a:cubicBezTo>
                <a:cubicBezTo>
                  <a:pt x="695" y="1624"/>
                  <a:pt x="461" y="1925"/>
                  <a:pt x="189" y="2081"/>
                </a:cubicBezTo>
                <a:cubicBezTo>
                  <a:pt x="127" y="2116"/>
                  <a:pt x="64" y="2144"/>
                  <a:pt x="0" y="2164"/>
                </a:cubicBezTo>
                <a:cubicBezTo>
                  <a:pt x="111" y="2164"/>
                  <a:pt x="111" y="2164"/>
                  <a:pt x="111" y="2164"/>
                </a:cubicBezTo>
                <a:cubicBezTo>
                  <a:pt x="144" y="2149"/>
                  <a:pt x="177" y="2132"/>
                  <a:pt x="209" y="2113"/>
                </a:cubicBezTo>
                <a:cubicBezTo>
                  <a:pt x="481" y="1952"/>
                  <a:pt x="715" y="1642"/>
                  <a:pt x="823" y="1253"/>
                </a:cubicBezTo>
                <a:close/>
              </a:path>
            </a:pathLst>
          </a:custGeom>
          <a:solidFill>
            <a:srgbClr val="EA0000"/>
          </a:soli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5" name="Rectangle 33"/>
          <p:cNvSpPr>
            <a:spLocks noGrp="1" noChangeArrowheads="1"/>
          </p:cNvSpPr>
          <p:nvPr>
            <p:ph type="body" idx="1"/>
          </p:nvPr>
        </p:nvSpPr>
        <p:spPr bwMode="auto">
          <a:xfrm>
            <a:off x="187325" y="754856"/>
            <a:ext cx="833755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p:txBody>
      </p:sp>
      <p:sp>
        <p:nvSpPr>
          <p:cNvPr id="13339" name="Rectangle 27"/>
          <p:cNvSpPr>
            <a:spLocks noGrp="1" noChangeArrowheads="1"/>
          </p:cNvSpPr>
          <p:nvPr>
            <p:ph type="dt" sz="half" idx="2"/>
          </p:nvPr>
        </p:nvSpPr>
        <p:spPr bwMode="auto">
          <a:xfrm>
            <a:off x="7913689" y="4583906"/>
            <a:ext cx="11144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zh-CN"/>
          </a:p>
        </p:txBody>
      </p:sp>
      <p:sp>
        <p:nvSpPr>
          <p:cNvPr id="13341" name="Rectangle 29"/>
          <p:cNvSpPr>
            <a:spLocks noGrp="1" noChangeArrowheads="1"/>
          </p:cNvSpPr>
          <p:nvPr>
            <p:ph type="sldNum" sz="quarter" idx="4"/>
          </p:nvPr>
        </p:nvSpPr>
        <p:spPr bwMode="auto">
          <a:xfrm>
            <a:off x="7913689" y="4854178"/>
            <a:ext cx="11144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9F015095-9847-46E7-AC56-630B996FE34D}"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13338"/>
                                        </p:tgtEl>
                                        <p:attrNameLst>
                                          <p:attrName>style.visibility</p:attrName>
                                        </p:attrNameLst>
                                      </p:cBhvr>
                                      <p:to>
                                        <p:strVal val="visible"/>
                                      </p:to>
                                    </p:set>
                                    <p:animEffect transition="in" filter="fade">
                                      <p:cBhvr>
                                        <p:cTn id="7"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8" grpId="0"/>
    </p:bldLst>
  </p:timing>
  <p:txStyles>
    <p:titleStyle>
      <a:lvl1pPr algn="l" rtl="0" eaLnBrk="1" fontAlgn="base" hangingPunct="1">
        <a:spcBef>
          <a:spcPct val="50000"/>
        </a:spcBef>
        <a:spcAft>
          <a:spcPct val="0"/>
        </a:spcAft>
        <a:defRPr sz="2400" kern="1200">
          <a:solidFill>
            <a:schemeClr val="bg1"/>
          </a:solidFill>
          <a:latin typeface="+mj-lt"/>
          <a:ea typeface="+mj-ea"/>
          <a:cs typeface="+mj-cs"/>
        </a:defRPr>
      </a:lvl1pPr>
      <a:lvl2pPr algn="l" rtl="0" eaLnBrk="1" fontAlgn="base" hangingPunct="1">
        <a:spcBef>
          <a:spcPct val="50000"/>
        </a:spcBef>
        <a:spcAft>
          <a:spcPct val="0"/>
        </a:spcAft>
        <a:defRPr sz="2400">
          <a:solidFill>
            <a:schemeClr val="bg1"/>
          </a:solidFill>
          <a:latin typeface="Arial" panose="020B0604020202020204" pitchFamily="34" charset="0"/>
        </a:defRPr>
      </a:lvl2pPr>
      <a:lvl3pPr algn="l" rtl="0" eaLnBrk="1" fontAlgn="base" hangingPunct="1">
        <a:spcBef>
          <a:spcPct val="50000"/>
        </a:spcBef>
        <a:spcAft>
          <a:spcPct val="0"/>
        </a:spcAft>
        <a:defRPr sz="2400">
          <a:solidFill>
            <a:schemeClr val="bg1"/>
          </a:solidFill>
          <a:latin typeface="Arial" panose="020B0604020202020204" pitchFamily="34" charset="0"/>
        </a:defRPr>
      </a:lvl3pPr>
      <a:lvl4pPr algn="l" rtl="0" eaLnBrk="1" fontAlgn="base" hangingPunct="1">
        <a:spcBef>
          <a:spcPct val="50000"/>
        </a:spcBef>
        <a:spcAft>
          <a:spcPct val="0"/>
        </a:spcAft>
        <a:defRPr sz="2400">
          <a:solidFill>
            <a:schemeClr val="bg1"/>
          </a:solidFill>
          <a:latin typeface="Arial" panose="020B0604020202020204" pitchFamily="34" charset="0"/>
        </a:defRPr>
      </a:lvl4pPr>
      <a:lvl5pPr algn="l" rtl="0" eaLnBrk="1" fontAlgn="base" hangingPunct="1">
        <a:spcBef>
          <a:spcPct val="50000"/>
        </a:spcBef>
        <a:spcAft>
          <a:spcPct val="0"/>
        </a:spcAft>
        <a:defRPr sz="2400">
          <a:solidFill>
            <a:schemeClr val="bg1"/>
          </a:solidFill>
          <a:latin typeface="Arial" panose="020B0604020202020204" pitchFamily="34" charset="0"/>
        </a:defRPr>
      </a:lvl5pPr>
      <a:lvl6pPr marL="457200" algn="l" rtl="0" eaLnBrk="1" fontAlgn="base" hangingPunct="1">
        <a:spcBef>
          <a:spcPct val="50000"/>
        </a:spcBef>
        <a:spcAft>
          <a:spcPct val="0"/>
        </a:spcAft>
        <a:defRPr sz="2400">
          <a:solidFill>
            <a:schemeClr val="bg1"/>
          </a:solidFill>
          <a:latin typeface="Arial" panose="020B0604020202020204" pitchFamily="34" charset="0"/>
        </a:defRPr>
      </a:lvl6pPr>
      <a:lvl7pPr marL="914400" algn="l" rtl="0" eaLnBrk="1" fontAlgn="base" hangingPunct="1">
        <a:spcBef>
          <a:spcPct val="50000"/>
        </a:spcBef>
        <a:spcAft>
          <a:spcPct val="0"/>
        </a:spcAft>
        <a:defRPr sz="2400">
          <a:solidFill>
            <a:schemeClr val="bg1"/>
          </a:solidFill>
          <a:latin typeface="Arial" panose="020B0604020202020204" pitchFamily="34" charset="0"/>
        </a:defRPr>
      </a:lvl7pPr>
      <a:lvl8pPr marL="1371600" algn="l" rtl="0" eaLnBrk="1" fontAlgn="base" hangingPunct="1">
        <a:spcBef>
          <a:spcPct val="50000"/>
        </a:spcBef>
        <a:spcAft>
          <a:spcPct val="0"/>
        </a:spcAft>
        <a:defRPr sz="2400">
          <a:solidFill>
            <a:schemeClr val="bg1"/>
          </a:solidFill>
          <a:latin typeface="Arial" panose="020B0604020202020204" pitchFamily="34" charset="0"/>
        </a:defRPr>
      </a:lvl8pPr>
      <a:lvl9pPr marL="1828800" algn="l" rtl="0" eaLnBrk="1" fontAlgn="base" hangingPunct="1">
        <a:spcBef>
          <a:spcPct val="50000"/>
        </a:spcBef>
        <a:spcAft>
          <a:spcPct val="0"/>
        </a:spcAft>
        <a:defRPr sz="24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9F015095-9847-46E7-AC56-630B996FE34D}"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4.xml"/><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30.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8" Type="http://schemas.openxmlformats.org/officeDocument/2006/relationships/hyperlink" Target="http://jiangwei.cnblogs.com/" TargetMode="External"/><Relationship Id="rId13" Type="http://schemas.openxmlformats.org/officeDocument/2006/relationships/hyperlink" Target="http://en.wikipedia.org/wiki/Meqon" TargetMode="External"/><Relationship Id="rId3" Type="http://schemas.openxmlformats.org/officeDocument/2006/relationships/hyperlink" Target="http://en.wikipedia.org/wiki/Bullet_(software)" TargetMode="External"/><Relationship Id="rId7" Type="http://schemas.openxmlformats.org/officeDocument/2006/relationships/hyperlink" Target="http://en.wikipedia.org/wiki/Tokamak_physics_engine" TargetMode="External"/><Relationship Id="rId12" Type="http://schemas.openxmlformats.org/officeDocument/2006/relationships/hyperlink" Target="http://en.wikipedia.org/wiki/PhysX" TargetMode="External"/><Relationship Id="rId2" Type="http://schemas.openxmlformats.org/officeDocument/2006/relationships/notesSlide" Target="../notesSlides/notesSlide35.xml"/><Relationship Id="rId16" Type="http://schemas.openxmlformats.org/officeDocument/2006/relationships/hyperlink" Target="http://www.cm-labs.com/" TargetMode="External"/><Relationship Id="rId1" Type="http://schemas.openxmlformats.org/officeDocument/2006/relationships/slideLayout" Target="../slideLayouts/slideLayout24.xml"/><Relationship Id="rId6" Type="http://schemas.openxmlformats.org/officeDocument/2006/relationships/hyperlink" Target="http://en.wikipedia.org/wiki/PAL_(software)" TargetMode="External"/><Relationship Id="rId11" Type="http://schemas.openxmlformats.org/officeDocument/2006/relationships/hyperlink" Target="http://trueaxis.com/" TargetMode="External"/><Relationship Id="rId5" Type="http://schemas.openxmlformats.org/officeDocument/2006/relationships/hyperlink" Target="http://en.wikipedia.org/wiki/OPAL_(software)" TargetMode="External"/><Relationship Id="rId15" Type="http://schemas.openxmlformats.org/officeDocument/2006/relationships/hyperlink" Target="http://en.wikipedia.org/wiki/NV_Physics_SDK" TargetMode="External"/><Relationship Id="rId10" Type="http://schemas.openxmlformats.org/officeDocument/2006/relationships/hyperlink" Target="http://www.spehome.com/" TargetMode="External"/><Relationship Id="rId4" Type="http://schemas.openxmlformats.org/officeDocument/2006/relationships/hyperlink" Target="http://en.wikipedia.org/wiki/Open_Dynamics_Engine" TargetMode="External"/><Relationship Id="rId9" Type="http://schemas.openxmlformats.org/officeDocument/2006/relationships/hyperlink" Target="http://en.wikipedia.org/wiki/Newton_Game_Dynamics" TargetMode="External"/><Relationship Id="rId14" Type="http://schemas.openxmlformats.org/officeDocument/2006/relationships/hyperlink" Target="http://en.wikipedia.org/wiki/Havok_(softwar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hyperlink" Target="&#30456;&#20851;&#36164;&#26009;/&#28436;&#31034;&#28216;&#25103;/&#12298;&#24868;&#24594;&#30340;&#23567;&#40479;&#12299;PC&#29256;&#28216;&#25103;&#28436;&#31034;.flv" TargetMode="Externa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8" Type="http://schemas.openxmlformats.org/officeDocument/2006/relationships/hyperlink" Target="file:///E:\&#9733;&#25945;&#23398;\&#9733;&#28216;&#25103;&#24320;&#21457;&#29289;&#29702;&#23398;\&#29289;&#29702;&#24341;&#25806;\&#20854;&#20182;\Newton&#24320;&#21457;&#30340;&#28216;&#25103;\pool\NGDpool.exe" TargetMode="External"/><Relationship Id="rId3" Type="http://schemas.openxmlformats.org/officeDocument/2006/relationships/hyperlink" Target="file:///E:\&#9733;&#25945;&#23398;\&#9733;&#28216;&#25103;&#24320;&#21457;&#29289;&#29702;&#23398;\&#29289;&#29702;&#24341;&#25806;\&#20854;&#20182;\Newton&#24320;&#21457;&#30340;&#28216;&#25103;\demo05\demo05.exe" TargetMode="External"/><Relationship Id="rId7" Type="http://schemas.openxmlformats.org/officeDocument/2006/relationships/hyperlink" Target="file:///E:\&#9733;&#25945;&#23398;\&#9733;&#28216;&#25103;&#24320;&#21457;&#29289;&#29702;&#23398;\&#29289;&#29702;&#24341;&#25806;\&#20854;&#20182;\Newton&#24320;&#21457;&#30340;&#28216;&#25103;\NGDdemo\GSdemo.exe"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6" Type="http://schemas.openxmlformats.org/officeDocument/2006/relationships/hyperlink" Target="file:///E:\&#9733;&#25945;&#23398;\&#9733;&#28216;&#25103;&#24320;&#21457;&#29289;&#29702;&#23398;\&#29289;&#29702;&#24341;&#25806;\&#20854;&#20182;\Newton&#24320;&#21457;&#30340;&#28216;&#25103;\newtoncradle\newtoncradle\NewtonCradle.exe" TargetMode="External"/><Relationship Id="rId5" Type="http://schemas.openxmlformats.org/officeDocument/2006/relationships/hyperlink" Target="file:///E:\&#9733;&#25945;&#23398;\&#9733;&#28216;&#25103;&#24320;&#21457;&#29289;&#29702;&#23398;\&#29289;&#29702;&#24341;&#25806;\&#20854;&#20182;\Newton&#24320;&#21457;&#30340;&#28216;&#25103;\MerciorDemo\binary\MeciorTutorial.exe" TargetMode="External"/><Relationship Id="rId4" Type="http://schemas.openxmlformats.org/officeDocument/2006/relationships/hyperlink" Target="file:///E:\&#9733;&#25945;&#23398;\&#9733;&#28216;&#25103;&#24320;&#21457;&#29289;&#29702;&#23398;\&#29289;&#29702;&#24341;&#25806;\&#20854;&#20182;\Newton&#24320;&#21457;&#30340;&#28216;&#25103;\glNewtonCarDemo2\glNewtonCarDemo2.exe" TargetMode="External"/><Relationship Id="rId9" Type="http://schemas.openxmlformats.org/officeDocument/2006/relationships/hyperlink" Target="file:///E:\&#9733;&#25945;&#23398;\&#9733;&#28216;&#25103;&#24320;&#21457;&#29289;&#29702;&#23398;\&#29289;&#29702;&#24341;&#25806;\&#20854;&#20182;\Newton&#24320;&#21457;&#30340;&#28216;&#25103;\StoneTower\NGDtower.exe"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6.xml"/><Relationship Id="rId1" Type="http://schemas.openxmlformats.org/officeDocument/2006/relationships/slideLayout" Target="../slideLayouts/slideLayout24.xml"/><Relationship Id="rId5" Type="http://schemas.openxmlformats.org/officeDocument/2006/relationships/image" Target="../media/image41.jpeg"/><Relationship Id="rId4" Type="http://schemas.openxmlformats.org/officeDocument/2006/relationships/image" Target="../media/image40.jpe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hyperlink" Target="&#21442;&#32771;&#36164;&#26009;/Havok&#28436;&#31034;/Havok%20&#30896;&#25758;%20&#25439;&#22351;&#28436;&#31034;.flv" TargetMode="External"/><Relationship Id="rId7" Type="http://schemas.openxmlformats.org/officeDocument/2006/relationships/hyperlink" Target="&#21442;&#32771;&#36164;&#26009;/Havok&#28436;&#31034;/&#28856;&#26725;%20&#65288;Havok%20&#30896;&#25758;&#32456;&#26497;DEMO&#65289;.flv"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6" Type="http://schemas.openxmlformats.org/officeDocument/2006/relationships/hyperlink" Target="&#21442;&#32771;&#36164;&#26009;/Havok&#28436;&#31034;/Intel&#26071;&#19979;Havok&#29289;&#29702;&#24341;&#25806;%20&#20043;&#8220;&#21018;&#20307;&#30772;&#22351;&#8221;&#28436;&#31034;3.flv" TargetMode="External"/><Relationship Id="rId5" Type="http://schemas.openxmlformats.org/officeDocument/2006/relationships/hyperlink" Target="&#21442;&#32771;&#36164;&#26009;/Havok&#28436;&#31034;/Intel&#26071;&#19979;Havok&#29289;&#29702;&#24341;&#25806;%20&#20043;&#8220;&#24067;&#21305;&#27169;&#25311;&#8221;&#28436;&#31034;.flv" TargetMode="External"/><Relationship Id="rId4" Type="http://schemas.openxmlformats.org/officeDocument/2006/relationships/hyperlink" Target="&#21442;&#32771;&#36164;&#26009;/Havok&#28436;&#31034;/Intel&#26071;&#19979;Havok&#29289;&#29702;&#24341;&#25806;%20%20&#20043;&#8220;&#24067;&#21305;&#27169;&#25311;&#8221;&#28436;&#31034;.flv"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hyperlink" Target="&#21442;&#32771;&#36164;&#26009;/Nvidia&#28436;&#31034;" TargetMode="External"/><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hyperlink" Target="http://en.wikipedia.org/wiki/Physics_engine" TargetMode="External"/><Relationship Id="rId2" Type="http://schemas.openxmlformats.org/officeDocument/2006/relationships/notesSlide" Target="../notesSlides/notesSlide55.xml"/><Relationship Id="rId1" Type="http://schemas.openxmlformats.org/officeDocument/2006/relationships/slideLayout" Target="../slideLayouts/slideLayout24.xml"/><Relationship Id="rId6" Type="http://schemas.openxmlformats.org/officeDocument/2006/relationships/hyperlink" Target="http://gamerboom.com/archives/30352" TargetMode="External"/><Relationship Id="rId5" Type="http://schemas.openxmlformats.org/officeDocument/2006/relationships/hyperlink" Target="http://game.zol.com.cn/28/280599.html" TargetMode="External"/><Relationship Id="rId4" Type="http://schemas.openxmlformats.org/officeDocument/2006/relationships/hyperlink" Target="http://www.linuxdevcenter.com/pub/a/linux/2001/11/01/physics.html?page=1"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2D&#29289;&#29702;&#24341;&#25806;/sketches.mov" TargetMode="External"/><Relationship Id="rId3" Type="http://schemas.openxmlformats.org/officeDocument/2006/relationships/hyperlink" Target="&#30456;&#20851;&#36164;&#26009;/&#21442;&#32771;&#36164;&#26009;/Box2D/HelloWorld.swf" TargetMode="External"/><Relationship Id="rId7" Type="http://schemas.openxmlformats.org/officeDocument/2006/relationships/hyperlink" Target="../2D&#29289;&#29702;&#24341;&#25806;/smash.mov"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hyperlink" Target="../2D&#29289;&#29702;&#24341;&#25806;/pyramid.mov" TargetMode="External"/><Relationship Id="rId5" Type="http://schemas.openxmlformats.org/officeDocument/2006/relationships/hyperlink" Target="&#30456;&#20851;&#36164;&#26009;/2D&#29289;&#29702;&#24341;&#25806;/machine.mov" TargetMode="External"/><Relationship Id="rId4" Type="http://schemas.openxmlformats.org/officeDocument/2006/relationships/hyperlink" Target="&#30456;&#20851;&#36164;&#26009;/&#21442;&#32771;&#36164;&#26009;/Box2D/PhysTest.sw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29289;&#29702;&#31867;&#28216;&#25103;" TargetMode="External"/><Relationship Id="rId2" Type="http://schemas.openxmlformats.org/officeDocument/2006/relationships/hyperlink" Target="https://dan-ball.jp/en/javagame/dust/" TargetMode="Externa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geforce.com/hardware/technology/physx/videos"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a:t>概述</a:t>
            </a:r>
          </a:p>
        </p:txBody>
      </p:sp>
      <p:sp>
        <p:nvSpPr>
          <p:cNvPr id="5123" name="Rectangle 3"/>
          <p:cNvSpPr>
            <a:spLocks noGrp="1" noChangeArrowheads="1"/>
          </p:cNvSpPr>
          <p:nvPr>
            <p:ph type="subTitle" idx="1"/>
          </p:nvPr>
        </p:nvSpPr>
        <p:spPr>
          <a:xfrm>
            <a:off x="1371600" y="2457450"/>
            <a:ext cx="6705600" cy="2457450"/>
          </a:xfrm>
        </p:spPr>
        <p:txBody>
          <a:bodyPr>
            <a:normAutofit fontScale="92500" lnSpcReduction="20000"/>
          </a:bodyPr>
          <a:lstStyle/>
          <a:p>
            <a:r>
              <a:rPr lang="zh-CN" altLang="en-US" dirty="0"/>
              <a:t>中国传媒大学 动画学院</a:t>
            </a:r>
          </a:p>
          <a:p>
            <a:r>
              <a:rPr lang="zh-CN" altLang="en-US" dirty="0"/>
              <a:t>韩红雷</a:t>
            </a:r>
          </a:p>
          <a:p>
            <a:r>
              <a:rPr lang="zh-CN" altLang="en-US" dirty="0"/>
              <a:t>电话</a:t>
            </a:r>
            <a:r>
              <a:rPr lang="en-US" altLang="zh-CN" dirty="0"/>
              <a:t>:13691414966</a:t>
            </a:r>
            <a:r>
              <a:rPr lang="zh-CN" altLang="en-US" dirty="0"/>
              <a:t>；</a:t>
            </a:r>
            <a:r>
              <a:rPr lang="en-US" altLang="zh-CN" dirty="0"/>
              <a:t>65783415</a:t>
            </a:r>
          </a:p>
          <a:p>
            <a:r>
              <a:rPr lang="en-US" altLang="zh-CN" dirty="0"/>
              <a:t>Email: hanhonglei@cuc.edu.cn</a:t>
            </a:r>
          </a:p>
          <a:p>
            <a:r>
              <a:rPr lang="en-US" altLang="zh-CN" dirty="0"/>
              <a:t>hanhongleipp@gmail.com</a:t>
            </a:r>
            <a:r>
              <a:rPr lang="zh-CN" altLang="en-US" dirty="0"/>
              <a:t>（备用</a:t>
            </a:r>
            <a:r>
              <a:rPr lang="zh-CN" altLang="en-US" dirty="0" smtClean="0"/>
              <a:t>）</a:t>
            </a:r>
            <a:endParaRPr lang="en-US" altLang="zh-CN"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200"/>
              <a:t>物理在游戏中的重要性</a:t>
            </a:r>
          </a:p>
        </p:txBody>
      </p:sp>
      <p:sp>
        <p:nvSpPr>
          <p:cNvPr id="13315" name="Rectangle 3"/>
          <p:cNvSpPr>
            <a:spLocks noGrp="1" noChangeArrowheads="1"/>
          </p:cNvSpPr>
          <p:nvPr>
            <p:ph idx="1"/>
          </p:nvPr>
        </p:nvSpPr>
        <p:spPr/>
        <p:txBody>
          <a:bodyPr>
            <a:normAutofit fontScale="85000" lnSpcReduction="10000"/>
          </a:bodyPr>
          <a:lstStyle/>
          <a:p>
            <a:r>
              <a:rPr lang="zh-CN" altLang="en-US" dirty="0"/>
              <a:t>对于物理仿真来说，有两种类型</a:t>
            </a:r>
          </a:p>
          <a:p>
            <a:pPr lvl="1"/>
            <a:r>
              <a:rPr lang="zh-CN" altLang="en-US" dirty="0"/>
              <a:t>实时（</a:t>
            </a:r>
            <a:r>
              <a:rPr lang="en-US" altLang="zh-CN" dirty="0"/>
              <a:t>real-time </a:t>
            </a:r>
            <a:r>
              <a:rPr lang="zh-CN" altLang="en-US" dirty="0"/>
              <a:t>）</a:t>
            </a:r>
          </a:p>
          <a:p>
            <a:pPr lvl="1"/>
            <a:r>
              <a:rPr lang="zh-CN" altLang="en-US" dirty="0"/>
              <a:t>高精度（</a:t>
            </a:r>
            <a:r>
              <a:rPr lang="en-US" altLang="zh-CN" dirty="0"/>
              <a:t>high precision</a:t>
            </a:r>
            <a:r>
              <a:rPr lang="zh-CN" altLang="en-US" dirty="0"/>
              <a:t>）</a:t>
            </a:r>
          </a:p>
          <a:p>
            <a:r>
              <a:rPr lang="zh-CN" altLang="en-US" dirty="0"/>
              <a:t>对于游戏应用来说</a:t>
            </a:r>
          </a:p>
          <a:p>
            <a:pPr lvl="1"/>
            <a:r>
              <a:rPr lang="zh-CN" altLang="en-US" dirty="0"/>
              <a:t>实时性更为重要</a:t>
            </a:r>
          </a:p>
          <a:p>
            <a:pPr lvl="1"/>
            <a:r>
              <a:rPr lang="zh-CN" altLang="en-US" dirty="0"/>
              <a:t>但现代游戏在注重实时性的同时努力提高仿真</a:t>
            </a:r>
            <a:r>
              <a:rPr lang="zh-CN" altLang="en-US" dirty="0" smtClean="0"/>
              <a:t>精确性</a:t>
            </a:r>
            <a:endParaRPr lang="zh-CN" altLang="en-US" dirty="0"/>
          </a:p>
          <a:p>
            <a:r>
              <a:rPr lang="zh-CN" altLang="en-US" dirty="0"/>
              <a:t>由于游戏对于物理的追求越来越多，导致硬件竞争也在加剧</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zh-CN"/>
          </a:p>
        </p:txBody>
      </p:sp>
      <p:sp>
        <p:nvSpPr>
          <p:cNvPr id="24579" name="Rectangle 3"/>
          <p:cNvSpPr>
            <a:spLocks noGrp="1" noChangeArrowheads="1"/>
          </p:cNvSpPr>
          <p:nvPr>
            <p:ph type="body" idx="1"/>
          </p:nvPr>
        </p:nvSpPr>
        <p:spPr/>
        <p:txBody>
          <a:bodyPr/>
          <a:lstStyle/>
          <a:p>
            <a:endParaRPr lang="zh-CN" altLang="zh-CN"/>
          </a:p>
        </p:txBody>
      </p:sp>
      <p:pic>
        <p:nvPicPr>
          <p:cNvPr id="24580" name="Picture 4"/>
          <p:cNvPicPr>
            <a:picLocks noChangeAspect="1" noChangeArrowheads="1"/>
          </p:cNvPicPr>
          <p:nvPr/>
        </p:nvPicPr>
        <p:blipFill>
          <a:blip r:embed="rId3" cstate="print"/>
          <a:srcRect/>
          <a:stretch>
            <a:fillRect/>
          </a:stretch>
        </p:blipFill>
        <p:spPr bwMode="auto">
          <a:xfrm>
            <a:off x="457200" y="342900"/>
            <a:ext cx="3429000" cy="2571750"/>
          </a:xfrm>
          <a:prstGeom prst="rect">
            <a:avLst/>
          </a:prstGeom>
          <a:noFill/>
          <a:ln w="9525" algn="ctr">
            <a:noFill/>
            <a:miter lim="800000"/>
            <a:headEnd/>
            <a:tailEnd/>
          </a:ln>
          <a:effectLst/>
        </p:spPr>
      </p:pic>
      <p:pic>
        <p:nvPicPr>
          <p:cNvPr id="24581" name="Picture 5"/>
          <p:cNvPicPr>
            <a:picLocks noChangeAspect="1" noChangeArrowheads="1"/>
          </p:cNvPicPr>
          <p:nvPr/>
        </p:nvPicPr>
        <p:blipFill>
          <a:blip r:embed="rId4" cstate="print"/>
          <a:srcRect/>
          <a:stretch>
            <a:fillRect/>
          </a:stretch>
        </p:blipFill>
        <p:spPr bwMode="auto">
          <a:xfrm>
            <a:off x="5334000" y="342900"/>
            <a:ext cx="3333750" cy="2557463"/>
          </a:xfrm>
          <a:prstGeom prst="rect">
            <a:avLst/>
          </a:prstGeom>
          <a:noFill/>
          <a:ln w="9525" algn="ctr">
            <a:noFill/>
            <a:miter lim="800000"/>
            <a:headEnd/>
            <a:tailEnd/>
          </a:ln>
          <a:effectLst/>
        </p:spPr>
      </p:pic>
      <p:pic>
        <p:nvPicPr>
          <p:cNvPr id="24582" name="Picture 6"/>
          <p:cNvPicPr>
            <a:picLocks noChangeAspect="1" noChangeArrowheads="1"/>
          </p:cNvPicPr>
          <p:nvPr/>
        </p:nvPicPr>
        <p:blipFill>
          <a:blip r:embed="rId5" cstate="print"/>
          <a:srcRect/>
          <a:stretch>
            <a:fillRect/>
          </a:stretch>
        </p:blipFill>
        <p:spPr bwMode="auto">
          <a:xfrm>
            <a:off x="2171700" y="3314700"/>
            <a:ext cx="4762500" cy="1407319"/>
          </a:xfrm>
          <a:prstGeom prst="rect">
            <a:avLst/>
          </a:prstGeom>
          <a:noFill/>
          <a:ln w="9525" algn="ctr">
            <a:noFill/>
            <a:miter lim="800000"/>
            <a:headEnd/>
            <a:tailEnd/>
          </a:ln>
          <a:effectLst/>
        </p:spPr>
      </p:pic>
      <p:sp>
        <p:nvSpPr>
          <p:cNvPr id="24583" name="AutoShape 7"/>
          <p:cNvSpPr>
            <a:spLocks noChangeArrowheads="1"/>
          </p:cNvSpPr>
          <p:nvPr/>
        </p:nvSpPr>
        <p:spPr bwMode="auto">
          <a:xfrm rot="10800000">
            <a:off x="3810000" y="2114550"/>
            <a:ext cx="1447800" cy="9144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accent1"/>
          </a:solidFill>
          <a:ln w="9525" algn="ctr">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3200"/>
              <a:t>物理仿真的方式（</a:t>
            </a:r>
            <a:r>
              <a:rPr lang="en-US" altLang="zh-CN" sz="3200"/>
              <a:t>1/2</a:t>
            </a:r>
            <a:r>
              <a:rPr lang="zh-CN" altLang="en-US" sz="3200"/>
              <a:t>）</a:t>
            </a:r>
          </a:p>
        </p:txBody>
      </p:sp>
      <p:sp>
        <p:nvSpPr>
          <p:cNvPr id="16387" name="Rectangle 3"/>
          <p:cNvSpPr>
            <a:spLocks noGrp="1" noChangeArrowheads="1"/>
          </p:cNvSpPr>
          <p:nvPr>
            <p:ph idx="1"/>
          </p:nvPr>
        </p:nvSpPr>
        <p:spPr/>
        <p:txBody>
          <a:bodyPr>
            <a:normAutofit fontScale="92500"/>
          </a:bodyPr>
          <a:lstStyle/>
          <a:p>
            <a:pPr lvl="1"/>
            <a:r>
              <a:rPr lang="en-US" altLang="zh-CN"/>
              <a:t>CPU</a:t>
            </a:r>
          </a:p>
          <a:p>
            <a:pPr lvl="2"/>
            <a:r>
              <a:rPr lang="zh-CN" altLang="en-US"/>
              <a:t>所有运算交由</a:t>
            </a:r>
            <a:r>
              <a:rPr lang="en-US" altLang="zh-CN"/>
              <a:t>CPU</a:t>
            </a:r>
            <a:r>
              <a:rPr lang="zh-CN" altLang="en-US"/>
              <a:t>完成包括物理运算</a:t>
            </a:r>
          </a:p>
          <a:p>
            <a:pPr lvl="1"/>
            <a:r>
              <a:rPr lang="en-US" altLang="zh-CN"/>
              <a:t>Physics Processing Unit (PPU) </a:t>
            </a:r>
          </a:p>
          <a:p>
            <a:pPr lvl="2"/>
            <a:r>
              <a:rPr lang="en-US" altLang="zh-CN"/>
              <a:t>2006</a:t>
            </a:r>
            <a:r>
              <a:rPr lang="zh-CN" altLang="en-US"/>
              <a:t>年</a:t>
            </a:r>
            <a:r>
              <a:rPr lang="en-US" altLang="zh-CN"/>
              <a:t>2</a:t>
            </a:r>
            <a:r>
              <a:rPr lang="zh-CN" altLang="en-US"/>
              <a:t>月，</a:t>
            </a:r>
            <a:r>
              <a:rPr lang="en-US" altLang="zh-CN"/>
              <a:t>Ageia</a:t>
            </a:r>
            <a:r>
              <a:rPr lang="zh-CN" altLang="en-US"/>
              <a:t>发布了第一款专门用于物理运算的卡</a:t>
            </a:r>
          </a:p>
          <a:p>
            <a:pPr lvl="2"/>
            <a:r>
              <a:rPr lang="zh-CN" altLang="en-US"/>
              <a:t>类似</a:t>
            </a:r>
            <a:r>
              <a:rPr lang="en-US" altLang="zh-CN"/>
              <a:t>GPU</a:t>
            </a:r>
            <a:r>
              <a:rPr lang="zh-CN" altLang="en-US"/>
              <a:t>功能，将物理运算分担过来</a:t>
            </a:r>
          </a:p>
          <a:p>
            <a:pPr lvl="2"/>
            <a:r>
              <a:rPr lang="zh-CN" altLang="en-US"/>
              <a:t>乔治亚洲大学早先也在研究限于二维的</a:t>
            </a:r>
            <a:r>
              <a:rPr lang="en-US" altLang="zh-CN"/>
              <a:t>PPU</a:t>
            </a:r>
            <a:r>
              <a:rPr lang="zh-CN" altLang="en-US"/>
              <a:t>，名为</a:t>
            </a:r>
            <a:r>
              <a:rPr lang="en-US" altLang="zh-CN"/>
              <a:t>SPARTA (simulation of physics on a real-time architecture) </a:t>
            </a:r>
          </a:p>
          <a:p>
            <a:pPr lvl="2"/>
            <a:r>
              <a:rPr lang="zh-CN" altLang="en-US">
                <a:solidFill>
                  <a:srgbClr val="FF3300"/>
                </a:solidFill>
              </a:rPr>
              <a:t>已经成为历史</a:t>
            </a:r>
          </a:p>
          <a:p>
            <a:endParaRPr lang="en-US" altLang="zh-CN">
              <a:solidFill>
                <a:srgbClr val="FF33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7"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200"/>
              <a:t>物理仿真的方式（</a:t>
            </a:r>
            <a:r>
              <a:rPr lang="en-US" altLang="zh-CN" sz="3200"/>
              <a:t>2/2</a:t>
            </a:r>
            <a:r>
              <a:rPr lang="zh-CN" altLang="en-US" sz="3200"/>
              <a:t>）</a:t>
            </a:r>
          </a:p>
        </p:txBody>
      </p:sp>
      <p:sp>
        <p:nvSpPr>
          <p:cNvPr id="28675" name="Rectangle 3"/>
          <p:cNvSpPr>
            <a:spLocks noGrp="1" noChangeArrowheads="1"/>
          </p:cNvSpPr>
          <p:nvPr>
            <p:ph idx="1"/>
          </p:nvPr>
        </p:nvSpPr>
        <p:spPr/>
        <p:txBody>
          <a:bodyPr>
            <a:normAutofit lnSpcReduction="10000"/>
          </a:bodyPr>
          <a:lstStyle/>
          <a:p>
            <a:pPr lvl="1"/>
            <a:r>
              <a:rPr lang="en-US" altLang="zh-CN"/>
              <a:t>General Purpose processing on Graphics Processing Unit (GPGPU) </a:t>
            </a:r>
          </a:p>
          <a:p>
            <a:pPr lvl="2"/>
            <a:r>
              <a:rPr lang="en-US" altLang="zh-CN"/>
              <a:t>ATI</a:t>
            </a:r>
            <a:r>
              <a:rPr lang="zh-CN" altLang="en-US"/>
              <a:t>和</a:t>
            </a:r>
            <a:r>
              <a:rPr lang="en-US" altLang="zh-CN"/>
              <a:t>NVIDIA</a:t>
            </a:r>
            <a:r>
              <a:rPr lang="zh-CN" altLang="en-US"/>
              <a:t>的部分显卡提供了对刚体动力学的支持</a:t>
            </a:r>
          </a:p>
          <a:p>
            <a:pPr lvl="3"/>
            <a:r>
              <a:rPr lang="en-US" altLang="zh-CN"/>
              <a:t>ATI</a:t>
            </a:r>
            <a:r>
              <a:rPr lang="zh-CN" altLang="en-US"/>
              <a:t>宣称其</a:t>
            </a:r>
            <a:r>
              <a:rPr lang="en-US" altLang="zh-CN"/>
              <a:t>X1900 XT</a:t>
            </a:r>
            <a:r>
              <a:rPr lang="zh-CN" altLang="en-US"/>
              <a:t>卡比</a:t>
            </a:r>
            <a:r>
              <a:rPr lang="en-US" altLang="zh-CN"/>
              <a:t>Ageia PhysX</a:t>
            </a:r>
            <a:r>
              <a:rPr lang="zh-CN" altLang="en-US"/>
              <a:t>卡快</a:t>
            </a:r>
            <a:r>
              <a:rPr lang="en-US" altLang="zh-CN"/>
              <a:t>9</a:t>
            </a:r>
            <a:r>
              <a:rPr lang="zh-CN" altLang="en-US"/>
              <a:t>倍</a:t>
            </a:r>
          </a:p>
          <a:p>
            <a:pPr lvl="3"/>
            <a:r>
              <a:rPr lang="en-US" altLang="zh-CN"/>
              <a:t>NVIDIA‘s GeForce 8 </a:t>
            </a:r>
            <a:r>
              <a:rPr lang="zh-CN" altLang="en-US"/>
              <a:t>系列支持新的基于</a:t>
            </a:r>
            <a:r>
              <a:rPr lang="en-US" altLang="zh-CN"/>
              <a:t>GPU</a:t>
            </a:r>
            <a:r>
              <a:rPr lang="zh-CN" altLang="en-US"/>
              <a:t>的牛顿物理加速技术，叫做 </a:t>
            </a:r>
            <a:r>
              <a:rPr lang="en-US" altLang="zh-CN"/>
              <a:t>Quantum Effects</a:t>
            </a:r>
          </a:p>
          <a:p>
            <a:pPr lvl="3"/>
            <a:r>
              <a:rPr lang="zh-CN" altLang="en-US"/>
              <a:t>双方都提供了相应的</a:t>
            </a:r>
            <a:r>
              <a:rPr lang="en-US" altLang="zh-CN"/>
              <a:t>SDK</a:t>
            </a:r>
            <a:r>
              <a:rPr lang="zh-CN" altLang="en-US"/>
              <a:t>来让开发者方便地为游戏增加物理运算</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ctrTitle"/>
          </p:nvPr>
        </p:nvSpPr>
        <p:spPr/>
        <p:txBody>
          <a:bodyPr>
            <a:normAutofit/>
          </a:bodyPr>
          <a:lstStyle/>
          <a:p>
            <a:r>
              <a:rPr lang="zh-CN" altLang="en-US"/>
              <a:t>接下来介绍各个硬件的特点</a:t>
            </a:r>
          </a:p>
        </p:txBody>
      </p:sp>
      <p:sp>
        <p:nvSpPr>
          <p:cNvPr id="87045" name="Rectangle 5"/>
          <p:cNvSpPr>
            <a:spLocks noGrp="1" noChangeArrowheads="1"/>
          </p:cNvSpPr>
          <p:nvPr>
            <p:ph type="subTitle" idx="1"/>
          </p:nvPr>
        </p:nvSpPr>
        <p:spPr/>
        <p:txBody>
          <a:bodyPr>
            <a:normAutofit/>
          </a:bodyPr>
          <a:lstStyle/>
          <a:p>
            <a:endParaRPr lang="zh-CN" altLang="zh-CN"/>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3200"/>
              <a:t>Ageia</a:t>
            </a:r>
            <a:r>
              <a:rPr lang="zh-CN" altLang="en-US" sz="3200"/>
              <a:t>物理卡</a:t>
            </a:r>
          </a:p>
        </p:txBody>
      </p:sp>
      <p:sp>
        <p:nvSpPr>
          <p:cNvPr id="31747" name="Rectangle 3"/>
          <p:cNvSpPr>
            <a:spLocks noGrp="1" noChangeArrowheads="1"/>
          </p:cNvSpPr>
          <p:nvPr>
            <p:ph idx="1"/>
          </p:nvPr>
        </p:nvSpPr>
        <p:spPr/>
        <p:txBody>
          <a:bodyPr>
            <a:normAutofit/>
          </a:bodyPr>
          <a:lstStyle/>
          <a:p>
            <a:r>
              <a:rPr lang="en-US" altLang="zh-CN" dirty="0" err="1"/>
              <a:t>Ageia</a:t>
            </a:r>
            <a:r>
              <a:rPr lang="en-US" altLang="zh-CN" dirty="0"/>
              <a:t> </a:t>
            </a:r>
            <a:r>
              <a:rPr lang="zh-CN" altLang="en-US" dirty="0"/>
              <a:t>在收购了物理引擎设计商</a:t>
            </a:r>
            <a:r>
              <a:rPr lang="en-US" altLang="zh-CN" dirty="0" err="1"/>
              <a:t>Novodex</a:t>
            </a:r>
            <a:r>
              <a:rPr lang="zh-CN" altLang="en-US" dirty="0"/>
              <a:t>后，将其改名为</a:t>
            </a:r>
            <a:r>
              <a:rPr lang="en-US" altLang="zh-CN" dirty="0"/>
              <a:t>PhysX</a:t>
            </a:r>
            <a:r>
              <a:rPr lang="zh-CN" altLang="en-US" dirty="0"/>
              <a:t>（</a:t>
            </a:r>
            <a:r>
              <a:rPr lang="en-US" altLang="zh-CN" dirty="0"/>
              <a:t>pronounced physics</a:t>
            </a:r>
            <a:r>
              <a:rPr lang="zh-CN" altLang="en-US" dirty="0" smtClean="0"/>
              <a:t>）</a:t>
            </a:r>
            <a:endParaRPr lang="zh-CN" altLang="en-US" dirty="0"/>
          </a:p>
          <a:p>
            <a:r>
              <a:rPr lang="zh-CN" altLang="en-US" dirty="0"/>
              <a:t>之后，</a:t>
            </a:r>
            <a:r>
              <a:rPr lang="en-US" altLang="zh-CN" dirty="0" err="1"/>
              <a:t>Ageia</a:t>
            </a:r>
            <a:r>
              <a:rPr lang="zh-CN" altLang="en-US" dirty="0"/>
              <a:t>推出了革命性的</a:t>
            </a:r>
            <a:r>
              <a:rPr lang="en-US" altLang="zh-CN" dirty="0"/>
              <a:t>PhysX</a:t>
            </a:r>
            <a:r>
              <a:rPr lang="zh-CN" altLang="en-US" dirty="0"/>
              <a:t>物理卡并制订了长远的计划来同时发展软件的</a:t>
            </a:r>
            <a:r>
              <a:rPr lang="en-US" altLang="zh-CN" dirty="0"/>
              <a:t>PhysX</a:t>
            </a:r>
            <a:r>
              <a:rPr lang="zh-CN" altLang="en-US" dirty="0"/>
              <a:t>物理引擎和硬件的</a:t>
            </a:r>
            <a:r>
              <a:rPr lang="en-US" altLang="zh-CN" dirty="0"/>
              <a:t>PhysX</a:t>
            </a:r>
            <a:r>
              <a:rPr lang="zh-CN" altLang="en-US" dirty="0"/>
              <a:t>物理卡</a:t>
            </a:r>
          </a:p>
        </p:txBody>
      </p:sp>
      <p:pic>
        <p:nvPicPr>
          <p:cNvPr id="31748" name="Picture 4"/>
          <p:cNvPicPr>
            <a:picLocks noChangeAspect="1" noChangeArrowheads="1"/>
          </p:cNvPicPr>
          <p:nvPr/>
        </p:nvPicPr>
        <p:blipFill>
          <a:blip r:embed="rId3" cstate="print"/>
          <a:srcRect/>
          <a:stretch>
            <a:fillRect/>
          </a:stretch>
        </p:blipFill>
        <p:spPr bwMode="auto">
          <a:xfrm>
            <a:off x="2209800" y="3755231"/>
            <a:ext cx="4762500" cy="1407319"/>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z="3200"/>
              <a:t>Ageia</a:t>
            </a:r>
            <a:r>
              <a:rPr lang="zh-CN" altLang="en-US" sz="3200"/>
              <a:t>物理卡</a:t>
            </a:r>
          </a:p>
        </p:txBody>
      </p:sp>
      <p:sp>
        <p:nvSpPr>
          <p:cNvPr id="89091" name="Rectangle 3"/>
          <p:cNvSpPr>
            <a:spLocks noGrp="1" noChangeArrowheads="1"/>
          </p:cNvSpPr>
          <p:nvPr>
            <p:ph idx="1"/>
          </p:nvPr>
        </p:nvSpPr>
        <p:spPr/>
        <p:txBody>
          <a:bodyPr/>
          <a:lstStyle/>
          <a:p>
            <a:endParaRPr lang="en-US" altLang="zh-CN"/>
          </a:p>
          <a:p>
            <a:r>
              <a:rPr lang="zh-CN" altLang="en-US"/>
              <a:t>软件的</a:t>
            </a:r>
            <a:r>
              <a:rPr lang="en-US" altLang="zh-CN"/>
              <a:t>PhysX</a:t>
            </a:r>
            <a:r>
              <a:rPr lang="zh-CN" altLang="en-US"/>
              <a:t>物理引擎在</a:t>
            </a:r>
            <a:r>
              <a:rPr lang="en-US" altLang="zh-CN"/>
              <a:t>PC</a:t>
            </a:r>
            <a:r>
              <a:rPr lang="zh-CN" altLang="en-US"/>
              <a:t>、</a:t>
            </a:r>
            <a:r>
              <a:rPr lang="en-US" altLang="zh-CN"/>
              <a:t>PS3</a:t>
            </a:r>
            <a:r>
              <a:rPr lang="zh-CN" altLang="en-US"/>
              <a:t>和 </a:t>
            </a:r>
            <a:r>
              <a:rPr lang="en-US" altLang="zh-CN"/>
              <a:t>XBOX360</a:t>
            </a:r>
            <a:r>
              <a:rPr lang="zh-CN" altLang="en-US"/>
              <a:t>上都有广泛运用，例如半条命</a:t>
            </a:r>
            <a:r>
              <a:rPr lang="en-US" altLang="zh-CN"/>
              <a:t>2</a:t>
            </a:r>
            <a:r>
              <a:rPr lang="zh-CN" altLang="en-US"/>
              <a:t>中运用的</a:t>
            </a:r>
            <a:r>
              <a:rPr lang="en-US" altLang="zh-CN"/>
              <a:t>rag dolls</a:t>
            </a:r>
            <a:r>
              <a:rPr lang="zh-CN" altLang="en-US"/>
              <a:t>（布娃娃）物理引擎等</a:t>
            </a:r>
          </a:p>
          <a:p>
            <a:endParaRPr lang="en-US" altLang="zh-CN"/>
          </a:p>
        </p:txBody>
      </p:sp>
      <p:pic>
        <p:nvPicPr>
          <p:cNvPr id="89092" name="Picture 4"/>
          <p:cNvPicPr>
            <a:picLocks noChangeAspect="1" noChangeArrowheads="1"/>
          </p:cNvPicPr>
          <p:nvPr/>
        </p:nvPicPr>
        <p:blipFill>
          <a:blip r:embed="rId3" cstate="print"/>
          <a:srcRect/>
          <a:stretch>
            <a:fillRect/>
          </a:stretch>
        </p:blipFill>
        <p:spPr bwMode="auto">
          <a:xfrm>
            <a:off x="2771776" y="3330178"/>
            <a:ext cx="3400425" cy="384572"/>
          </a:xfrm>
          <a:prstGeom prst="rect">
            <a:avLst/>
          </a:prstGeom>
          <a:noFill/>
          <a:ln w="9525" algn="ctr">
            <a:noFill/>
            <a:miter lim="800000"/>
            <a:headEnd/>
            <a:tailEnd/>
          </a:ln>
          <a:effectLst/>
        </p:spPr>
      </p:pic>
      <p:pic>
        <p:nvPicPr>
          <p:cNvPr id="89093" name="Picture 5"/>
          <p:cNvPicPr>
            <a:picLocks noChangeAspect="1" noChangeArrowheads="1"/>
          </p:cNvPicPr>
          <p:nvPr/>
        </p:nvPicPr>
        <p:blipFill>
          <a:blip r:embed="rId4" cstate="print"/>
          <a:srcRect t="30769" b="38461"/>
          <a:stretch>
            <a:fillRect/>
          </a:stretch>
        </p:blipFill>
        <p:spPr bwMode="auto">
          <a:xfrm>
            <a:off x="990600" y="3954066"/>
            <a:ext cx="3048000" cy="457200"/>
          </a:xfrm>
          <a:prstGeom prst="rect">
            <a:avLst/>
          </a:prstGeom>
          <a:noFill/>
          <a:ln w="9525" algn="ctr">
            <a:noFill/>
            <a:miter lim="800000"/>
            <a:headEnd/>
            <a:tailEnd/>
          </a:ln>
          <a:effectLst/>
        </p:spPr>
      </p:pic>
      <p:pic>
        <p:nvPicPr>
          <p:cNvPr id="89095" name="Picture 7"/>
          <p:cNvPicPr>
            <a:picLocks noChangeAspect="1" noChangeArrowheads="1"/>
          </p:cNvPicPr>
          <p:nvPr/>
        </p:nvPicPr>
        <p:blipFill>
          <a:blip r:embed="rId5" cstate="print"/>
          <a:srcRect t="7468" b="7468"/>
          <a:stretch>
            <a:fillRect/>
          </a:stretch>
        </p:blipFill>
        <p:spPr bwMode="auto">
          <a:xfrm>
            <a:off x="5715000" y="3725466"/>
            <a:ext cx="2095500" cy="903684"/>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ltLang="zh-CN"/>
              <a:t>Ageia</a:t>
            </a:r>
            <a:r>
              <a:rPr lang="zh-CN" altLang="en-US"/>
              <a:t>物理卡</a:t>
            </a:r>
          </a:p>
        </p:txBody>
      </p:sp>
      <p:sp>
        <p:nvSpPr>
          <p:cNvPr id="32771" name="Rectangle 3"/>
          <p:cNvSpPr>
            <a:spLocks noGrp="1" noChangeArrowheads="1"/>
          </p:cNvSpPr>
          <p:nvPr>
            <p:ph idx="1"/>
          </p:nvPr>
        </p:nvSpPr>
        <p:spPr/>
        <p:txBody>
          <a:bodyPr>
            <a:normAutofit lnSpcReduction="10000"/>
          </a:bodyPr>
          <a:lstStyle/>
          <a:p>
            <a:pPr>
              <a:lnSpc>
                <a:spcPct val="80000"/>
              </a:lnSpc>
            </a:pPr>
            <a:r>
              <a:rPr lang="zh-CN" altLang="en-US" sz="2400"/>
              <a:t>硬件的</a:t>
            </a:r>
            <a:r>
              <a:rPr lang="en-US" altLang="zh-CN" sz="2400"/>
              <a:t>PhysX</a:t>
            </a:r>
            <a:r>
              <a:rPr lang="zh-CN" altLang="en-US" sz="2400"/>
              <a:t>物理卡则是</a:t>
            </a:r>
            <a:r>
              <a:rPr lang="en-US" altLang="zh-CN" sz="2400"/>
              <a:t>IT</a:t>
            </a:r>
            <a:r>
              <a:rPr lang="zh-CN" altLang="en-US" sz="2400"/>
              <a:t>业界的一项革命，独立的物理卡要比</a:t>
            </a:r>
            <a:r>
              <a:rPr lang="en-US" altLang="zh-CN" sz="2400"/>
              <a:t>CPU</a:t>
            </a:r>
            <a:r>
              <a:rPr lang="zh-CN" altLang="en-US" sz="2400"/>
              <a:t>和</a:t>
            </a:r>
            <a:r>
              <a:rPr lang="en-US" altLang="zh-CN" sz="2400"/>
              <a:t>GPU</a:t>
            </a:r>
            <a:r>
              <a:rPr lang="zh-CN" altLang="en-US" sz="2400"/>
              <a:t>模拟物理运算更快更专业</a:t>
            </a:r>
          </a:p>
          <a:p>
            <a:pPr>
              <a:lnSpc>
                <a:spcPct val="80000"/>
              </a:lnSpc>
            </a:pPr>
            <a:r>
              <a:rPr lang="en-US" altLang="zh-CN" sz="2400"/>
              <a:t>Ageia</a:t>
            </a:r>
            <a:r>
              <a:rPr lang="zh-CN" altLang="en-US" sz="2400"/>
              <a:t>演示的</a:t>
            </a:r>
            <a:r>
              <a:rPr lang="en-US" altLang="zh-CN" sz="2400"/>
              <a:t>PhysX</a:t>
            </a:r>
            <a:r>
              <a:rPr lang="zh-CN" altLang="en-US" sz="2400"/>
              <a:t>物理游戏中有数百个目标你可以把它们移动、毁灭，每一个物体的位置、外型并不是事先设计好，而是实时运算出来的。同时计算数千个物体的活动轨迹和破碎画面，过去是</a:t>
            </a:r>
            <a:r>
              <a:rPr lang="en-US" altLang="zh-CN" sz="2400"/>
              <a:t>CPU</a:t>
            </a:r>
            <a:r>
              <a:rPr lang="zh-CN" altLang="en-US" sz="2400"/>
              <a:t>和显卡所无法负担的</a:t>
            </a:r>
          </a:p>
          <a:p>
            <a:pPr>
              <a:lnSpc>
                <a:spcPct val="80000"/>
              </a:lnSpc>
            </a:pPr>
            <a:r>
              <a:rPr lang="en-US" altLang="zh-CN" sz="2400"/>
              <a:t>Ageia</a:t>
            </a:r>
            <a:r>
              <a:rPr lang="zh-CN" altLang="en-US" sz="2400"/>
              <a:t>当时使用了对比测试系统，其中一套系统搭载</a:t>
            </a:r>
            <a:r>
              <a:rPr lang="en-US" altLang="zh-CN" sz="2400"/>
              <a:t>Geforce 7800GTX SLi</a:t>
            </a:r>
            <a:r>
              <a:rPr lang="zh-CN" altLang="en-US" sz="2400"/>
              <a:t>和</a:t>
            </a:r>
            <a:r>
              <a:rPr lang="en-US" altLang="zh-CN" sz="2400"/>
              <a:t>PhysX</a:t>
            </a:r>
            <a:r>
              <a:rPr lang="zh-CN" altLang="en-US" sz="2400"/>
              <a:t>物理卡，另外一套系统搭载</a:t>
            </a:r>
            <a:r>
              <a:rPr lang="en-US" altLang="zh-CN" sz="2400"/>
              <a:t>7800GTX SLi</a:t>
            </a:r>
            <a:r>
              <a:rPr lang="zh-CN" altLang="en-US" sz="2400"/>
              <a:t>，没有</a:t>
            </a:r>
            <a:r>
              <a:rPr lang="en-US" altLang="zh-CN" sz="2400"/>
              <a:t>PhysX</a:t>
            </a:r>
            <a:r>
              <a:rPr lang="zh-CN" altLang="en-US" sz="2400"/>
              <a:t>物理卡，其它配置都相同。有</a:t>
            </a:r>
            <a:r>
              <a:rPr lang="en-US" altLang="zh-CN" sz="2400"/>
              <a:t>PhysX</a:t>
            </a:r>
            <a:r>
              <a:rPr lang="zh-CN" altLang="en-US" sz="2400"/>
              <a:t>物理卡的系统以每秒</a:t>
            </a:r>
            <a:r>
              <a:rPr lang="en-US" altLang="zh-CN" sz="2400"/>
              <a:t>30</a:t>
            </a:r>
            <a:r>
              <a:rPr lang="zh-CN" altLang="en-US" sz="2400"/>
              <a:t>多帧的速度运行</a:t>
            </a:r>
            <a:r>
              <a:rPr lang="en-US" altLang="zh-CN" sz="2400"/>
              <a:t>demo</a:t>
            </a:r>
            <a:r>
              <a:rPr lang="zh-CN" altLang="en-US" sz="2400"/>
              <a:t>，而没有</a:t>
            </a:r>
            <a:r>
              <a:rPr lang="en-US" altLang="zh-CN" sz="2400"/>
              <a:t>PhysX</a:t>
            </a:r>
            <a:r>
              <a:rPr lang="zh-CN" altLang="en-US" sz="2400"/>
              <a:t>的系统运行速度只有每秒</a:t>
            </a:r>
            <a:r>
              <a:rPr lang="en-US" altLang="zh-CN" sz="2400"/>
              <a:t>6 </a:t>
            </a:r>
            <a:r>
              <a:rPr lang="zh-CN" altLang="en-US" sz="2400"/>
              <a:t>帧 </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altLang="zh-CN"/>
              <a:t>Ageia</a:t>
            </a:r>
            <a:r>
              <a:rPr lang="zh-CN" altLang="en-US"/>
              <a:t>物理卡</a:t>
            </a:r>
          </a:p>
        </p:txBody>
      </p:sp>
      <p:sp>
        <p:nvSpPr>
          <p:cNvPr id="30723" name="Rectangle 3"/>
          <p:cNvSpPr>
            <a:spLocks noGrp="1" noChangeArrowheads="1"/>
          </p:cNvSpPr>
          <p:nvPr>
            <p:ph idx="1"/>
          </p:nvPr>
        </p:nvSpPr>
        <p:spPr/>
        <p:txBody>
          <a:bodyPr>
            <a:normAutofit fontScale="92500" lnSpcReduction="20000"/>
          </a:bodyPr>
          <a:lstStyle/>
          <a:p>
            <a:r>
              <a:rPr lang="en-US" altLang="zh-CN"/>
              <a:t>Ageia</a:t>
            </a:r>
            <a:r>
              <a:rPr lang="zh-CN" altLang="en-US"/>
              <a:t>表示只要游戏开发商支持</a:t>
            </a:r>
            <a:r>
              <a:rPr lang="en-US" altLang="zh-CN"/>
              <a:t>PhysX</a:t>
            </a:r>
            <a:r>
              <a:rPr lang="zh-CN" altLang="en-US"/>
              <a:t>物理卡，就可以免费使用</a:t>
            </a:r>
            <a:r>
              <a:rPr lang="en-US" altLang="zh-CN"/>
              <a:t>PhysX</a:t>
            </a:r>
            <a:r>
              <a:rPr lang="zh-CN" altLang="en-US"/>
              <a:t>物理引擎和其它相关的技术支持</a:t>
            </a:r>
          </a:p>
          <a:p>
            <a:r>
              <a:rPr lang="zh-CN" altLang="en-US"/>
              <a:t>这吸引了许多一线游戏包括幽灵行动</a:t>
            </a:r>
            <a:r>
              <a:rPr lang="en-US" altLang="zh-CN"/>
              <a:t>3</a:t>
            </a:r>
            <a:r>
              <a:rPr lang="zh-CN" altLang="en-US"/>
              <a:t>、 </a:t>
            </a:r>
            <a:r>
              <a:rPr lang="en-US" altLang="zh-CN"/>
              <a:t>X</a:t>
            </a:r>
            <a:r>
              <a:rPr lang="zh-CN" altLang="en-US"/>
              <a:t>战警</a:t>
            </a:r>
            <a:r>
              <a:rPr lang="en-US" altLang="zh-CN"/>
              <a:t>2-</a:t>
            </a:r>
            <a:r>
              <a:rPr lang="zh-CN" altLang="en-US"/>
              <a:t>天启降临、</a:t>
            </a:r>
            <a:r>
              <a:rPr lang="en-US" altLang="zh-CN"/>
              <a:t>City of Villians</a:t>
            </a:r>
            <a:r>
              <a:rPr lang="zh-CN" altLang="en-US"/>
              <a:t>等的开发商</a:t>
            </a:r>
          </a:p>
          <a:p>
            <a:r>
              <a:rPr lang="zh-CN" altLang="en-US"/>
              <a:t>虚幻</a:t>
            </a:r>
            <a:r>
              <a:rPr lang="en-US" altLang="zh-CN"/>
              <a:t>3</a:t>
            </a:r>
            <a:r>
              <a:rPr lang="zh-CN" altLang="en-US"/>
              <a:t>也将支持</a:t>
            </a:r>
            <a:r>
              <a:rPr lang="en-US" altLang="zh-CN"/>
              <a:t>PhysX</a:t>
            </a:r>
            <a:r>
              <a:rPr lang="zh-CN" altLang="en-US"/>
              <a:t>物理卡并使用</a:t>
            </a:r>
            <a:r>
              <a:rPr lang="en-US" altLang="zh-CN"/>
              <a:t>PhysX</a:t>
            </a:r>
            <a:r>
              <a:rPr lang="zh-CN" altLang="en-US"/>
              <a:t>引擎，这意味着将来众多的虚幻</a:t>
            </a:r>
            <a:r>
              <a:rPr lang="en-US" altLang="zh-CN"/>
              <a:t>3</a:t>
            </a:r>
            <a:r>
              <a:rPr lang="zh-CN" altLang="en-US"/>
              <a:t>引擎游戏都将同时支持</a:t>
            </a:r>
            <a:r>
              <a:rPr lang="en-US" altLang="zh-CN"/>
              <a:t>PhysX </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3200"/>
              <a:t>Nvidia</a:t>
            </a:r>
            <a:r>
              <a:rPr lang="zh-CN" altLang="en-US" sz="3200"/>
              <a:t>的“</a:t>
            </a:r>
            <a:r>
              <a:rPr lang="en-US" altLang="zh-CN" sz="3200"/>
              <a:t>SLI</a:t>
            </a:r>
            <a:r>
              <a:rPr lang="zh-CN" altLang="en-US" sz="3200"/>
              <a:t>物理卡” </a:t>
            </a:r>
          </a:p>
        </p:txBody>
      </p:sp>
      <p:sp>
        <p:nvSpPr>
          <p:cNvPr id="33795" name="Rectangle 3"/>
          <p:cNvSpPr>
            <a:spLocks noGrp="1" noChangeArrowheads="1"/>
          </p:cNvSpPr>
          <p:nvPr>
            <p:ph idx="1"/>
          </p:nvPr>
        </p:nvSpPr>
        <p:spPr/>
        <p:txBody>
          <a:bodyPr>
            <a:normAutofit fontScale="92500" lnSpcReduction="20000"/>
          </a:bodyPr>
          <a:lstStyle/>
          <a:p>
            <a:r>
              <a:rPr lang="en-US" altLang="zh-CN" dirty="0" err="1"/>
              <a:t>Nvidia</a:t>
            </a:r>
            <a:r>
              <a:rPr lang="zh-CN" altLang="en-US" dirty="0"/>
              <a:t>最近的</a:t>
            </a:r>
            <a:r>
              <a:rPr lang="en-US" altLang="zh-CN" dirty="0"/>
              <a:t>GDC</a:t>
            </a:r>
            <a:r>
              <a:rPr lang="zh-CN" altLang="en-US" dirty="0"/>
              <a:t>（游戏开发者大会）中提出了“</a:t>
            </a:r>
            <a:r>
              <a:rPr lang="en-US" altLang="zh-CN" dirty="0"/>
              <a:t>SLI</a:t>
            </a:r>
            <a:r>
              <a:rPr lang="zh-CN" altLang="en-US" dirty="0"/>
              <a:t>物理卡”的概念，这项技术由</a:t>
            </a:r>
            <a:r>
              <a:rPr lang="en-US" altLang="zh-CN" dirty="0" err="1"/>
              <a:t>Nvidia</a:t>
            </a:r>
            <a:r>
              <a:rPr lang="zh-CN" altLang="en-US" dirty="0"/>
              <a:t>和</a:t>
            </a:r>
            <a:r>
              <a:rPr lang="en-US" altLang="zh-CN" dirty="0" err="1"/>
              <a:t>Havok</a:t>
            </a:r>
            <a:r>
              <a:rPr lang="zh-CN" altLang="en-US" dirty="0"/>
              <a:t>共同研发</a:t>
            </a:r>
          </a:p>
          <a:p>
            <a:r>
              <a:rPr lang="en-US" altLang="zh-CN" dirty="0" err="1"/>
              <a:t>Havok</a:t>
            </a:r>
            <a:r>
              <a:rPr lang="zh-CN" altLang="en-US" dirty="0"/>
              <a:t>是一家专业的物理引擎设计公司，许多著名的游戏如帝国</a:t>
            </a:r>
            <a:r>
              <a:rPr lang="en-US" altLang="zh-CN" dirty="0"/>
              <a:t>3</a:t>
            </a:r>
            <a:r>
              <a:rPr lang="zh-CN" altLang="en-US" dirty="0"/>
              <a:t>、半条命</a:t>
            </a:r>
            <a:r>
              <a:rPr lang="en-US" altLang="zh-CN" dirty="0"/>
              <a:t>2</a:t>
            </a:r>
            <a:r>
              <a:rPr lang="zh-CN" altLang="en-US" dirty="0"/>
              <a:t>、</a:t>
            </a:r>
            <a:r>
              <a:rPr lang="en-US" altLang="zh-CN" dirty="0"/>
              <a:t>F.E.A.R</a:t>
            </a:r>
            <a:r>
              <a:rPr lang="zh-CN" altLang="en-US" dirty="0"/>
              <a:t>、光晕</a:t>
            </a:r>
            <a:r>
              <a:rPr lang="en-US" altLang="zh-CN" dirty="0"/>
              <a:t>2</a:t>
            </a:r>
            <a:r>
              <a:rPr lang="zh-CN" altLang="en-US" dirty="0"/>
              <a:t>等都使用了其</a:t>
            </a:r>
            <a:r>
              <a:rPr lang="en-US" altLang="zh-CN" dirty="0" err="1"/>
              <a:t>Havok</a:t>
            </a:r>
            <a:r>
              <a:rPr lang="zh-CN" altLang="en-US" dirty="0"/>
              <a:t>物理引擎</a:t>
            </a:r>
          </a:p>
          <a:p>
            <a:r>
              <a:rPr lang="en-US" altLang="zh-CN" dirty="0" err="1"/>
              <a:t>Havok</a:t>
            </a:r>
            <a:r>
              <a:rPr lang="zh-CN" altLang="en-US" dirty="0"/>
              <a:t>最新的物理引擎</a:t>
            </a:r>
            <a:r>
              <a:rPr lang="en-US" altLang="zh-CN" dirty="0" err="1"/>
              <a:t>Havok</a:t>
            </a:r>
            <a:r>
              <a:rPr lang="en-US" altLang="zh-CN" dirty="0"/>
              <a:t> FX</a:t>
            </a:r>
            <a:r>
              <a:rPr lang="zh-CN" altLang="en-US" dirty="0"/>
              <a:t>是</a:t>
            </a:r>
            <a:r>
              <a:rPr lang="en-US" altLang="zh-CN" dirty="0" err="1"/>
              <a:t>Nvidia“SLI</a:t>
            </a:r>
            <a:r>
              <a:rPr lang="zh-CN" altLang="en-US" dirty="0"/>
              <a:t>物理卡”的技术基础</a:t>
            </a:r>
          </a:p>
        </p:txBody>
      </p:sp>
      <p:sp>
        <p:nvSpPr>
          <p:cNvPr id="33796" name="AutoShape 4"/>
          <p:cNvSpPr>
            <a:spLocks noChangeArrowheads="1"/>
          </p:cNvSpPr>
          <p:nvPr/>
        </p:nvSpPr>
        <p:spPr bwMode="auto">
          <a:xfrm>
            <a:off x="1828800" y="914400"/>
            <a:ext cx="2514600" cy="685800"/>
          </a:xfrm>
          <a:prstGeom prst="wedgeRoundRectCallout">
            <a:avLst>
              <a:gd name="adj1" fmla="val -41856"/>
              <a:gd name="adj2" fmla="val 81597"/>
              <a:gd name="adj3" fmla="val 16667"/>
            </a:avLst>
          </a:prstGeom>
          <a:solidFill>
            <a:schemeClr val="accent1"/>
          </a:solidFill>
          <a:ln w="9525" algn="ctr">
            <a:solidFill>
              <a:schemeClr val="tx1"/>
            </a:solidFill>
            <a:miter lim="800000"/>
            <a:headEnd/>
            <a:tailEnd/>
          </a:ln>
          <a:effectLst/>
        </p:spPr>
        <p:txBody>
          <a:bodyPr/>
          <a:lstStyle/>
          <a:p>
            <a:pPr algn="ctr"/>
            <a:r>
              <a:rPr lang="en-US" altLang="zh-CN" b="0"/>
              <a:t>Scalable Link Interface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a:t>
            </a:r>
            <a:r>
              <a:rPr lang="zh-CN" altLang="en-US" dirty="0" smtClean="0"/>
              <a:t>课内容</a:t>
            </a:r>
            <a:endParaRPr lang="zh-CN" altLang="en-US" dirty="0"/>
          </a:p>
        </p:txBody>
      </p:sp>
      <p:sp>
        <p:nvSpPr>
          <p:cNvPr id="3" name="内容占位符 2"/>
          <p:cNvSpPr>
            <a:spLocks noGrp="1"/>
          </p:cNvSpPr>
          <p:nvPr>
            <p:ph idx="1"/>
          </p:nvPr>
        </p:nvSpPr>
        <p:spPr/>
        <p:txBody>
          <a:bodyPr>
            <a:normAutofit fontScale="92500"/>
          </a:bodyPr>
          <a:lstStyle/>
          <a:p>
            <a:endParaRPr lang="en-US" altLang="zh-CN" dirty="0" smtClean="0"/>
          </a:p>
          <a:p>
            <a:r>
              <a:rPr lang="zh-CN" altLang="en-US" dirty="0" smtClean="0"/>
              <a:t>介绍游戏中使用物理仿真的趋势</a:t>
            </a:r>
            <a:endParaRPr lang="en-US" altLang="zh-CN" dirty="0" smtClean="0"/>
          </a:p>
          <a:p>
            <a:endParaRPr lang="en-US" altLang="zh-CN" dirty="0" smtClean="0"/>
          </a:p>
          <a:p>
            <a:r>
              <a:rPr lang="zh-CN" altLang="en-US" dirty="0" smtClean="0"/>
              <a:t>物理仿真的常用方法</a:t>
            </a:r>
            <a:endParaRPr lang="en-US" altLang="zh-CN" dirty="0" smtClean="0"/>
          </a:p>
          <a:p>
            <a:endParaRPr lang="en-US" altLang="zh-CN" dirty="0" smtClean="0"/>
          </a:p>
          <a:p>
            <a:r>
              <a:rPr lang="zh-CN" altLang="en-US" dirty="0" smtClean="0"/>
              <a:t>使用一种物理仿真方式来实现物理效果模拟</a:t>
            </a:r>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endParaRPr lang="zh-CN" altLang="zh-CN"/>
          </a:p>
        </p:txBody>
      </p:sp>
      <p:sp>
        <p:nvSpPr>
          <p:cNvPr id="55299" name="Rectangle 3"/>
          <p:cNvSpPr>
            <a:spLocks noGrp="1" noChangeArrowheads="1"/>
          </p:cNvSpPr>
          <p:nvPr>
            <p:ph idx="1"/>
          </p:nvPr>
        </p:nvSpPr>
        <p:spPr/>
        <p:txBody>
          <a:bodyPr/>
          <a:lstStyle/>
          <a:p>
            <a:endParaRPr lang="zh-CN" altLang="zh-CN"/>
          </a:p>
        </p:txBody>
      </p:sp>
      <p:pic>
        <p:nvPicPr>
          <p:cNvPr id="55300" name="Picture 4"/>
          <p:cNvPicPr>
            <a:picLocks noChangeAspect="1" noChangeArrowheads="1"/>
          </p:cNvPicPr>
          <p:nvPr/>
        </p:nvPicPr>
        <p:blipFill>
          <a:blip r:embed="rId3" cstate="print"/>
          <a:srcRect/>
          <a:stretch>
            <a:fillRect/>
          </a:stretch>
        </p:blipFill>
        <p:spPr bwMode="auto">
          <a:xfrm>
            <a:off x="1295400" y="1714501"/>
            <a:ext cx="6477000" cy="2356247"/>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200" dirty="0" err="1" smtClean="0"/>
              <a:t>Ati</a:t>
            </a:r>
            <a:endParaRPr lang="en-US" altLang="zh-CN" sz="3200" dirty="0"/>
          </a:p>
        </p:txBody>
      </p:sp>
      <p:sp>
        <p:nvSpPr>
          <p:cNvPr id="36867" name="Rectangle 3"/>
          <p:cNvSpPr>
            <a:spLocks noGrp="1" noChangeArrowheads="1"/>
          </p:cNvSpPr>
          <p:nvPr>
            <p:ph idx="1"/>
          </p:nvPr>
        </p:nvSpPr>
        <p:spPr/>
        <p:txBody>
          <a:bodyPr>
            <a:normAutofit fontScale="92500" lnSpcReduction="20000"/>
          </a:bodyPr>
          <a:lstStyle/>
          <a:p>
            <a:r>
              <a:rPr lang="en-US" altLang="zh-CN"/>
              <a:t>Havok FX</a:t>
            </a:r>
            <a:r>
              <a:rPr lang="zh-CN" altLang="en-US"/>
              <a:t>只需要支持</a:t>
            </a:r>
            <a:r>
              <a:rPr lang="en-US" altLang="zh-CN"/>
              <a:t>Shader Model 3.0</a:t>
            </a:r>
            <a:r>
              <a:rPr lang="zh-CN" altLang="en-US"/>
              <a:t>的显卡，而不是仅为</a:t>
            </a:r>
            <a:r>
              <a:rPr lang="en-US" altLang="zh-CN"/>
              <a:t>Nvidia</a:t>
            </a:r>
            <a:r>
              <a:rPr lang="zh-CN" altLang="en-US"/>
              <a:t>显卡可用</a:t>
            </a:r>
          </a:p>
          <a:p>
            <a:r>
              <a:rPr lang="zh-CN" altLang="en-US"/>
              <a:t>所以</a:t>
            </a:r>
            <a:r>
              <a:rPr lang="en-US" altLang="zh-CN"/>
              <a:t>ATI</a:t>
            </a:r>
            <a:r>
              <a:rPr lang="zh-CN" altLang="en-US"/>
              <a:t>也可以同样提出基于</a:t>
            </a:r>
            <a:r>
              <a:rPr lang="en-US" altLang="zh-CN"/>
              <a:t>CrossFire</a:t>
            </a:r>
            <a:r>
              <a:rPr lang="zh-CN" altLang="en-US"/>
              <a:t>的互连方案。</a:t>
            </a:r>
            <a:r>
              <a:rPr lang="en-US" altLang="zh-CN"/>
              <a:t>ATI</a:t>
            </a:r>
            <a:r>
              <a:rPr lang="zh-CN" altLang="en-US"/>
              <a:t>称其在动态渲染管分配技术的领先、与</a:t>
            </a:r>
            <a:r>
              <a:rPr lang="en-US" altLang="zh-CN"/>
              <a:t>Microsoft</a:t>
            </a:r>
            <a:r>
              <a:rPr lang="zh-CN" altLang="en-US"/>
              <a:t>在</a:t>
            </a:r>
            <a:r>
              <a:rPr lang="en-US" altLang="zh-CN"/>
              <a:t>DX10</a:t>
            </a:r>
            <a:r>
              <a:rPr lang="zh-CN" altLang="en-US"/>
              <a:t>技术的紧密联系等优势会让</a:t>
            </a:r>
            <a:r>
              <a:rPr lang="en-US" altLang="zh-CN"/>
              <a:t>ATI</a:t>
            </a:r>
            <a:r>
              <a:rPr lang="zh-CN" altLang="en-US"/>
              <a:t>比</a:t>
            </a:r>
            <a:r>
              <a:rPr lang="en-US" altLang="zh-CN"/>
              <a:t>Nvidia</a:t>
            </a:r>
            <a:r>
              <a:rPr lang="zh-CN" altLang="en-US"/>
              <a:t>更强大</a:t>
            </a:r>
          </a:p>
          <a:p>
            <a:r>
              <a:rPr lang="zh-CN" altLang="en-US"/>
              <a:t>另外，</a:t>
            </a:r>
            <a:r>
              <a:rPr lang="en-US" altLang="zh-CN"/>
              <a:t>ATI</a:t>
            </a:r>
            <a:r>
              <a:rPr lang="zh-CN" altLang="en-US"/>
              <a:t>称在</a:t>
            </a:r>
            <a:r>
              <a:rPr lang="en-US" altLang="zh-CN"/>
              <a:t>80</a:t>
            </a:r>
            <a:r>
              <a:rPr lang="zh-CN" altLang="en-US"/>
              <a:t>纳米工艺上也走在</a:t>
            </a:r>
            <a:r>
              <a:rPr lang="en-US" altLang="zh-CN"/>
              <a:t>Nvidia</a:t>
            </a:r>
            <a:r>
              <a:rPr lang="zh-CN" altLang="en-US"/>
              <a:t>的前面 </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endParaRPr lang="zh-CN" altLang="zh-CN"/>
          </a:p>
        </p:txBody>
      </p:sp>
      <p:sp>
        <p:nvSpPr>
          <p:cNvPr id="57347" name="Rectangle 3"/>
          <p:cNvSpPr>
            <a:spLocks noGrp="1" noChangeArrowheads="1"/>
          </p:cNvSpPr>
          <p:nvPr>
            <p:ph idx="1"/>
          </p:nvPr>
        </p:nvSpPr>
        <p:spPr/>
        <p:txBody>
          <a:bodyPr/>
          <a:lstStyle/>
          <a:p>
            <a:endParaRPr lang="zh-CN" altLang="zh-CN"/>
          </a:p>
        </p:txBody>
      </p:sp>
      <p:pic>
        <p:nvPicPr>
          <p:cNvPr id="57348" name="Picture 4"/>
          <p:cNvPicPr>
            <a:picLocks noChangeAspect="1" noChangeArrowheads="1"/>
          </p:cNvPicPr>
          <p:nvPr/>
        </p:nvPicPr>
        <p:blipFill>
          <a:blip r:embed="rId3" cstate="print"/>
          <a:srcRect/>
          <a:stretch>
            <a:fillRect/>
          </a:stretch>
        </p:blipFill>
        <p:spPr bwMode="auto">
          <a:xfrm>
            <a:off x="1143000" y="1714501"/>
            <a:ext cx="6781800" cy="2556272"/>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altLang="zh-CN"/>
              <a:t>Ati</a:t>
            </a:r>
          </a:p>
        </p:txBody>
      </p:sp>
      <p:sp>
        <p:nvSpPr>
          <p:cNvPr id="37891" name="Rectangle 3"/>
          <p:cNvSpPr>
            <a:spLocks noGrp="1" noChangeArrowheads="1"/>
          </p:cNvSpPr>
          <p:nvPr>
            <p:ph idx="1"/>
          </p:nvPr>
        </p:nvSpPr>
        <p:spPr/>
        <p:txBody>
          <a:bodyPr>
            <a:normAutofit fontScale="85000" lnSpcReduction="20000"/>
          </a:bodyPr>
          <a:lstStyle/>
          <a:p>
            <a:pPr>
              <a:lnSpc>
                <a:spcPct val="90000"/>
              </a:lnSpc>
            </a:pPr>
            <a:r>
              <a:rPr lang="en-US" altLang="zh-CN"/>
              <a:t>ATI</a:t>
            </a:r>
            <a:r>
              <a:rPr lang="zh-CN" altLang="en-US"/>
              <a:t>称其</a:t>
            </a:r>
            <a:r>
              <a:rPr lang="en-US" altLang="zh-CN"/>
              <a:t>R520</a:t>
            </a:r>
            <a:r>
              <a:rPr lang="zh-CN" altLang="en-US"/>
              <a:t>和</a:t>
            </a:r>
            <a:r>
              <a:rPr lang="en-US" altLang="zh-CN"/>
              <a:t>R580</a:t>
            </a:r>
            <a:r>
              <a:rPr lang="zh-CN" altLang="en-US"/>
              <a:t>架构本身具备物理处理功能，该功能可以通过软件方式达到</a:t>
            </a:r>
          </a:p>
          <a:p>
            <a:pPr>
              <a:lnSpc>
                <a:spcPct val="90000"/>
              </a:lnSpc>
            </a:pPr>
            <a:r>
              <a:rPr lang="en-US" altLang="zh-CN"/>
              <a:t>ATI</a:t>
            </a:r>
            <a:r>
              <a:rPr lang="zh-CN" altLang="en-US"/>
              <a:t>会给各软件开发商提供新的</a:t>
            </a:r>
            <a:r>
              <a:rPr lang="en-US" altLang="zh-CN"/>
              <a:t>API</a:t>
            </a:r>
            <a:r>
              <a:rPr lang="zh-CN" altLang="en-US"/>
              <a:t>以改进</a:t>
            </a:r>
            <a:r>
              <a:rPr lang="en-US" altLang="zh-CN"/>
              <a:t>Pixel shader</a:t>
            </a:r>
            <a:r>
              <a:rPr lang="zh-CN" altLang="en-US"/>
              <a:t>，新的</a:t>
            </a:r>
            <a:r>
              <a:rPr lang="en-US" altLang="zh-CN"/>
              <a:t>DPP</a:t>
            </a:r>
            <a:r>
              <a:rPr lang="zh-CN" altLang="en-US"/>
              <a:t>（并行数据处理）技术将使显示芯片绕过</a:t>
            </a:r>
            <a:r>
              <a:rPr lang="en-US" altLang="zh-CN"/>
              <a:t>Direct3D API</a:t>
            </a:r>
            <a:r>
              <a:rPr lang="zh-CN" altLang="en-US"/>
              <a:t>，同步处理物理数据和</a:t>
            </a:r>
            <a:r>
              <a:rPr lang="en-US" altLang="zh-CN"/>
              <a:t>pixel shader</a:t>
            </a:r>
            <a:r>
              <a:rPr lang="zh-CN" altLang="en-US"/>
              <a:t>数据</a:t>
            </a:r>
          </a:p>
          <a:p>
            <a:pPr>
              <a:lnSpc>
                <a:spcPct val="90000"/>
              </a:lnSpc>
            </a:pPr>
            <a:r>
              <a:rPr lang="en-US" altLang="zh-CN"/>
              <a:t>ATI</a:t>
            </a:r>
            <a:r>
              <a:rPr lang="zh-CN" altLang="en-US"/>
              <a:t>称这一改进将在让</a:t>
            </a:r>
            <a:r>
              <a:rPr lang="en-US" altLang="zh-CN"/>
              <a:t>GPU</a:t>
            </a:r>
            <a:r>
              <a:rPr lang="zh-CN" altLang="en-US"/>
              <a:t>加强物理运算能力的同时还可以极大的提高</a:t>
            </a:r>
            <a:r>
              <a:rPr lang="en-US" altLang="zh-CN"/>
              <a:t>GPU</a:t>
            </a:r>
            <a:r>
              <a:rPr lang="zh-CN" altLang="en-US"/>
              <a:t>运算所有浮点指令的速度，这一多用途的改进方案将使</a:t>
            </a:r>
            <a:r>
              <a:rPr lang="en-US" altLang="zh-CN"/>
              <a:t>ATI </a:t>
            </a:r>
            <a:r>
              <a:rPr lang="zh-CN" altLang="en-US"/>
              <a:t>显卡在流体处理、视频处理等多方面受益</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z="3200"/>
              <a:t>又一场</a:t>
            </a:r>
            <a:r>
              <a:rPr lang="en-US" altLang="zh-CN" sz="3200"/>
              <a:t>API</a:t>
            </a:r>
            <a:r>
              <a:rPr lang="zh-CN" altLang="en-US" sz="3200"/>
              <a:t>大战 </a:t>
            </a:r>
          </a:p>
        </p:txBody>
      </p:sp>
      <p:sp>
        <p:nvSpPr>
          <p:cNvPr id="39939" name="Rectangle 3"/>
          <p:cNvSpPr>
            <a:spLocks noGrp="1" noChangeArrowheads="1"/>
          </p:cNvSpPr>
          <p:nvPr>
            <p:ph idx="1"/>
          </p:nvPr>
        </p:nvSpPr>
        <p:spPr/>
        <p:txBody>
          <a:bodyPr>
            <a:normAutofit fontScale="85000" lnSpcReduction="10000"/>
          </a:bodyPr>
          <a:lstStyle/>
          <a:p>
            <a:r>
              <a:rPr lang="en-US" altLang="zh-CN"/>
              <a:t>PhysX</a:t>
            </a:r>
            <a:r>
              <a:rPr lang="zh-CN" altLang="en-US"/>
              <a:t>物理卡会显著提高游戏的真实感和震撼性</a:t>
            </a:r>
          </a:p>
          <a:p>
            <a:pPr lvl="1"/>
            <a:r>
              <a:rPr lang="zh-CN" altLang="en-US"/>
              <a:t>画面的变化将不亚于</a:t>
            </a:r>
            <a:r>
              <a:rPr lang="en-US" altLang="zh-CN"/>
              <a:t>10</a:t>
            </a:r>
            <a:r>
              <a:rPr lang="zh-CN" altLang="en-US"/>
              <a:t>年前</a:t>
            </a:r>
            <a:r>
              <a:rPr lang="en-US" altLang="zh-CN"/>
              <a:t>2D</a:t>
            </a:r>
            <a:r>
              <a:rPr lang="zh-CN" altLang="en-US"/>
              <a:t>至 </a:t>
            </a:r>
            <a:r>
              <a:rPr lang="en-US" altLang="zh-CN"/>
              <a:t>3D</a:t>
            </a:r>
            <a:r>
              <a:rPr lang="zh-CN" altLang="en-US"/>
              <a:t>的革命</a:t>
            </a:r>
          </a:p>
          <a:p>
            <a:r>
              <a:rPr lang="zh-CN" altLang="en-US"/>
              <a:t>而两大显卡厂商也宣称自己的产品更加适合用于物理运算</a:t>
            </a:r>
          </a:p>
          <a:p>
            <a:r>
              <a:rPr lang="zh-CN" altLang="en-US"/>
              <a:t>这场物理卡之战目前还无法预测会是怎样的结局，不过</a:t>
            </a:r>
            <a:r>
              <a:rPr lang="en-US" altLang="zh-CN"/>
              <a:t>3</a:t>
            </a:r>
            <a:r>
              <a:rPr lang="zh-CN" altLang="en-US"/>
              <a:t>大巨头碰撞将不可避免</a:t>
            </a:r>
          </a:p>
          <a:p>
            <a:r>
              <a:rPr lang="zh-CN" altLang="en-US"/>
              <a:t>各个标准之间的竞争也表明游戏中添加真实的物理是大势所趋</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200"/>
              <a:t>但是</a:t>
            </a:r>
            <a:r>
              <a:rPr lang="en-US" altLang="zh-CN" sz="3200"/>
              <a:t>,</a:t>
            </a:r>
            <a:r>
              <a:rPr lang="zh-CN" altLang="en-US" sz="3200"/>
              <a:t>这场战争可能已经终结</a:t>
            </a:r>
          </a:p>
        </p:txBody>
      </p:sp>
      <p:sp>
        <p:nvSpPr>
          <p:cNvPr id="98307" name="Rectangle 3"/>
          <p:cNvSpPr>
            <a:spLocks noGrp="1" noChangeArrowheads="1"/>
          </p:cNvSpPr>
          <p:nvPr>
            <p:ph idx="1"/>
          </p:nvPr>
        </p:nvSpPr>
        <p:spPr/>
        <p:txBody>
          <a:bodyPr/>
          <a:lstStyle/>
          <a:p>
            <a:endParaRPr lang="zh-CN" altLang="zh-CN" dirty="0"/>
          </a:p>
        </p:txBody>
      </p:sp>
      <p:pic>
        <p:nvPicPr>
          <p:cNvPr id="98308" name="Picture 4"/>
          <p:cNvPicPr>
            <a:picLocks noChangeAspect="1" noChangeArrowheads="1"/>
          </p:cNvPicPr>
          <p:nvPr/>
        </p:nvPicPr>
        <p:blipFill>
          <a:blip r:embed="rId3" cstate="print"/>
          <a:srcRect/>
          <a:stretch>
            <a:fillRect/>
          </a:stretch>
        </p:blipFill>
        <p:spPr bwMode="auto">
          <a:xfrm>
            <a:off x="1295400" y="2377678"/>
            <a:ext cx="2209800" cy="1279922"/>
          </a:xfrm>
          <a:prstGeom prst="rect">
            <a:avLst/>
          </a:prstGeom>
          <a:noFill/>
          <a:ln w="9525" algn="ctr">
            <a:noFill/>
            <a:miter lim="800000"/>
            <a:headEnd/>
            <a:tailEnd/>
          </a:ln>
          <a:effectLst/>
        </p:spPr>
      </p:pic>
      <p:pic>
        <p:nvPicPr>
          <p:cNvPr id="98309" name="Picture 5"/>
          <p:cNvPicPr>
            <a:picLocks noChangeAspect="1" noChangeArrowheads="1"/>
          </p:cNvPicPr>
          <p:nvPr/>
        </p:nvPicPr>
        <p:blipFill>
          <a:blip r:embed="rId4" cstate="print"/>
          <a:srcRect/>
          <a:stretch>
            <a:fillRect/>
          </a:stretch>
        </p:blipFill>
        <p:spPr bwMode="auto">
          <a:xfrm>
            <a:off x="1295400" y="1095375"/>
            <a:ext cx="2381250" cy="1190625"/>
          </a:xfrm>
          <a:prstGeom prst="rect">
            <a:avLst/>
          </a:prstGeom>
          <a:noFill/>
          <a:ln w="9525" algn="ctr">
            <a:noFill/>
            <a:miter lim="800000"/>
            <a:headEnd/>
            <a:tailEnd/>
          </a:ln>
          <a:effectLst/>
        </p:spPr>
      </p:pic>
      <p:pic>
        <p:nvPicPr>
          <p:cNvPr id="98310" name="Picture 6"/>
          <p:cNvPicPr>
            <a:picLocks noChangeAspect="1" noChangeArrowheads="1"/>
          </p:cNvPicPr>
          <p:nvPr/>
        </p:nvPicPr>
        <p:blipFill>
          <a:blip r:embed="rId5" cstate="print"/>
          <a:srcRect/>
          <a:stretch>
            <a:fillRect/>
          </a:stretch>
        </p:blipFill>
        <p:spPr bwMode="auto">
          <a:xfrm>
            <a:off x="609600" y="3829050"/>
            <a:ext cx="3295650" cy="939404"/>
          </a:xfrm>
          <a:prstGeom prst="rect">
            <a:avLst/>
          </a:prstGeom>
          <a:noFill/>
          <a:ln w="9525" algn="ctr">
            <a:noFill/>
            <a:miter lim="800000"/>
            <a:headEnd/>
            <a:tailEnd/>
          </a:ln>
          <a:effectLst/>
        </p:spPr>
      </p:pic>
      <p:pic>
        <p:nvPicPr>
          <p:cNvPr id="98311" name="Picture 7"/>
          <p:cNvPicPr>
            <a:picLocks noChangeAspect="1" noChangeArrowheads="1"/>
          </p:cNvPicPr>
          <p:nvPr/>
        </p:nvPicPr>
        <p:blipFill>
          <a:blip r:embed="rId6" cstate="print"/>
          <a:srcRect/>
          <a:stretch>
            <a:fillRect/>
          </a:stretch>
        </p:blipFill>
        <p:spPr bwMode="auto">
          <a:xfrm>
            <a:off x="5181600" y="2465785"/>
            <a:ext cx="3067050" cy="906065"/>
          </a:xfrm>
          <a:prstGeom prst="rect">
            <a:avLst/>
          </a:prstGeom>
          <a:noFill/>
          <a:ln w="9525" algn="ctr">
            <a:noFill/>
            <a:miter lim="800000"/>
            <a:headEnd/>
            <a:tailEnd/>
          </a:ln>
          <a:effectLst/>
        </p:spPr>
      </p:pic>
      <p:pic>
        <p:nvPicPr>
          <p:cNvPr id="98314" name="Picture 10"/>
          <p:cNvPicPr>
            <a:picLocks noChangeAspect="1" noChangeArrowheads="1"/>
          </p:cNvPicPr>
          <p:nvPr/>
        </p:nvPicPr>
        <p:blipFill>
          <a:blip r:embed="rId7" cstate="print"/>
          <a:srcRect/>
          <a:stretch>
            <a:fillRect/>
          </a:stretch>
        </p:blipFill>
        <p:spPr bwMode="auto">
          <a:xfrm>
            <a:off x="5410201" y="1293019"/>
            <a:ext cx="2562225" cy="821531"/>
          </a:xfrm>
          <a:prstGeom prst="rect">
            <a:avLst/>
          </a:prstGeom>
          <a:noFill/>
          <a:ln w="9525" algn="ctr">
            <a:noFill/>
            <a:miter lim="800000"/>
            <a:headEnd/>
            <a:tailEnd/>
          </a:ln>
          <a:effectLst/>
        </p:spPr>
      </p:pic>
      <p:sp>
        <p:nvSpPr>
          <p:cNvPr id="98315" name="Line 11"/>
          <p:cNvSpPr>
            <a:spLocks noChangeShapeType="1"/>
          </p:cNvSpPr>
          <p:nvPr/>
        </p:nvSpPr>
        <p:spPr bwMode="auto">
          <a:xfrm>
            <a:off x="3962400" y="1657350"/>
            <a:ext cx="1143000" cy="0"/>
          </a:xfrm>
          <a:prstGeom prst="line">
            <a:avLst/>
          </a:prstGeom>
          <a:noFill/>
          <a:ln w="76200">
            <a:solidFill>
              <a:srgbClr val="FF0000"/>
            </a:solidFill>
            <a:round/>
            <a:headEnd/>
            <a:tailEnd type="triangle" w="med" len="med"/>
          </a:ln>
          <a:effectLst/>
        </p:spPr>
        <p:txBody>
          <a:bodyPr/>
          <a:lstStyle/>
          <a:p>
            <a:endParaRPr lang="zh-CN" altLang="en-US"/>
          </a:p>
        </p:txBody>
      </p:sp>
      <p:sp>
        <p:nvSpPr>
          <p:cNvPr id="98316" name="Line 12"/>
          <p:cNvSpPr>
            <a:spLocks noChangeShapeType="1"/>
          </p:cNvSpPr>
          <p:nvPr/>
        </p:nvSpPr>
        <p:spPr bwMode="auto">
          <a:xfrm>
            <a:off x="3962400" y="2800350"/>
            <a:ext cx="1143000" cy="0"/>
          </a:xfrm>
          <a:prstGeom prst="line">
            <a:avLst/>
          </a:prstGeom>
          <a:noFill/>
          <a:ln w="76200">
            <a:solidFill>
              <a:srgbClr val="FF0000"/>
            </a:solidFill>
            <a:round/>
            <a:headEnd/>
            <a:tailEnd type="triangle" w="med" len="med"/>
          </a:ln>
          <a:effectLst/>
        </p:spPr>
        <p:txBody>
          <a:bodyPr/>
          <a:lstStyle/>
          <a:p>
            <a:endParaRPr lang="zh-CN" altLang="en-US"/>
          </a:p>
        </p:txBody>
      </p:sp>
      <p:sp>
        <p:nvSpPr>
          <p:cNvPr id="98317" name="Line 13"/>
          <p:cNvSpPr>
            <a:spLocks noChangeShapeType="1"/>
          </p:cNvSpPr>
          <p:nvPr/>
        </p:nvSpPr>
        <p:spPr bwMode="auto">
          <a:xfrm>
            <a:off x="4038600" y="4343400"/>
            <a:ext cx="1143000" cy="0"/>
          </a:xfrm>
          <a:prstGeom prst="line">
            <a:avLst/>
          </a:prstGeom>
          <a:noFill/>
          <a:ln w="76200">
            <a:solidFill>
              <a:srgbClr val="FF0000"/>
            </a:solidFill>
            <a:round/>
            <a:headEnd/>
            <a:tailEnd type="triangle" w="med" len="med"/>
          </a:ln>
          <a:effectLst/>
        </p:spPr>
        <p:txBody>
          <a:bodyPr/>
          <a:lstStyle/>
          <a:p>
            <a:endParaRPr lang="zh-CN" altLang="en-US"/>
          </a:p>
        </p:txBody>
      </p:sp>
      <p:pic>
        <p:nvPicPr>
          <p:cNvPr id="98320" name="Picture 16" descr="Game Physics Simulation"/>
          <p:cNvPicPr>
            <a:picLocks noChangeAspect="1" noChangeArrowheads="1"/>
          </p:cNvPicPr>
          <p:nvPr/>
        </p:nvPicPr>
        <p:blipFill>
          <a:blip r:embed="rId8" cstate="print"/>
          <a:srcRect/>
          <a:stretch>
            <a:fillRect/>
          </a:stretch>
        </p:blipFill>
        <p:spPr bwMode="auto">
          <a:xfrm>
            <a:off x="5486400" y="3886200"/>
            <a:ext cx="2418904" cy="742950"/>
          </a:xfrm>
          <a:prstGeom prst="rect">
            <a:avLst/>
          </a:prstGeom>
          <a:noFill/>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3200"/>
              <a:t>现在的形势比较复杂</a:t>
            </a:r>
          </a:p>
        </p:txBody>
      </p:sp>
      <p:sp>
        <p:nvSpPr>
          <p:cNvPr id="102403" name="Rectangle 3"/>
          <p:cNvSpPr>
            <a:spLocks noGrp="1" noChangeArrowheads="1"/>
          </p:cNvSpPr>
          <p:nvPr>
            <p:ph idx="1"/>
          </p:nvPr>
        </p:nvSpPr>
        <p:spPr/>
        <p:txBody>
          <a:bodyPr/>
          <a:lstStyle/>
          <a:p>
            <a:endParaRPr lang="zh-CN" altLang="zh-CN"/>
          </a:p>
        </p:txBody>
      </p:sp>
      <p:pic>
        <p:nvPicPr>
          <p:cNvPr id="102404" name="Picture 4"/>
          <p:cNvPicPr>
            <a:picLocks noChangeAspect="1" noChangeArrowheads="1"/>
          </p:cNvPicPr>
          <p:nvPr/>
        </p:nvPicPr>
        <p:blipFill>
          <a:blip r:embed="rId3" cstate="print"/>
          <a:srcRect/>
          <a:stretch>
            <a:fillRect/>
          </a:stretch>
        </p:blipFill>
        <p:spPr bwMode="auto">
          <a:xfrm>
            <a:off x="1143000" y="1371601"/>
            <a:ext cx="3219450" cy="1794272"/>
          </a:xfrm>
          <a:prstGeom prst="rect">
            <a:avLst/>
          </a:prstGeom>
          <a:noFill/>
          <a:ln w="9525" algn="ctr">
            <a:noFill/>
            <a:miter lim="800000"/>
            <a:headEnd/>
            <a:tailEnd/>
          </a:ln>
          <a:effectLst/>
        </p:spPr>
      </p:pic>
      <p:pic>
        <p:nvPicPr>
          <p:cNvPr id="102405" name="Picture 5"/>
          <p:cNvPicPr>
            <a:picLocks noChangeAspect="1" noChangeArrowheads="1"/>
          </p:cNvPicPr>
          <p:nvPr/>
        </p:nvPicPr>
        <p:blipFill>
          <a:blip r:embed="rId4" cstate="print"/>
          <a:srcRect/>
          <a:stretch>
            <a:fillRect/>
          </a:stretch>
        </p:blipFill>
        <p:spPr bwMode="auto">
          <a:xfrm>
            <a:off x="5562600" y="1885951"/>
            <a:ext cx="1905000" cy="507206"/>
          </a:xfrm>
          <a:prstGeom prst="rect">
            <a:avLst/>
          </a:prstGeom>
          <a:noFill/>
          <a:ln w="9525" algn="ctr">
            <a:noFill/>
            <a:miter lim="800000"/>
            <a:headEnd/>
            <a:tailEnd/>
          </a:ln>
          <a:effectLst/>
        </p:spPr>
      </p:pic>
      <p:pic>
        <p:nvPicPr>
          <p:cNvPr id="102406" name="Picture 6"/>
          <p:cNvPicPr>
            <a:picLocks noChangeAspect="1" noChangeArrowheads="1"/>
          </p:cNvPicPr>
          <p:nvPr/>
        </p:nvPicPr>
        <p:blipFill>
          <a:blip r:embed="rId5" cstate="print"/>
          <a:srcRect/>
          <a:stretch>
            <a:fillRect/>
          </a:stretch>
        </p:blipFill>
        <p:spPr bwMode="auto">
          <a:xfrm>
            <a:off x="3429000" y="3771900"/>
            <a:ext cx="3295650" cy="939404"/>
          </a:xfrm>
          <a:prstGeom prst="rect">
            <a:avLst/>
          </a:prstGeom>
          <a:noFill/>
          <a:ln w="9525" algn="ctr">
            <a:noFill/>
            <a:miter lim="800000"/>
            <a:headEnd/>
            <a:tailEnd/>
          </a:ln>
          <a:effectLst/>
        </p:spPr>
      </p:pic>
      <p:sp>
        <p:nvSpPr>
          <p:cNvPr id="102407" name="Line 7"/>
          <p:cNvSpPr>
            <a:spLocks noChangeShapeType="1"/>
          </p:cNvSpPr>
          <p:nvPr/>
        </p:nvSpPr>
        <p:spPr bwMode="auto">
          <a:xfrm flipH="1" flipV="1">
            <a:off x="3733800" y="2743200"/>
            <a:ext cx="1219200" cy="914400"/>
          </a:xfrm>
          <a:prstGeom prst="line">
            <a:avLst/>
          </a:prstGeom>
          <a:noFill/>
          <a:ln w="57150">
            <a:solidFill>
              <a:schemeClr val="tx1"/>
            </a:solidFill>
            <a:round/>
            <a:headEnd/>
            <a:tailEnd type="triangle" w="med" len="med"/>
          </a:ln>
          <a:effectLst/>
        </p:spPr>
        <p:txBody>
          <a:bodyPr/>
          <a:lstStyle/>
          <a:p>
            <a:endParaRPr lang="zh-CN" altLang="en-US"/>
          </a:p>
        </p:txBody>
      </p:sp>
      <p:pic>
        <p:nvPicPr>
          <p:cNvPr id="102409" name="Picture 9" descr="OpenCL"/>
          <p:cNvPicPr>
            <a:picLocks noChangeAspect="1" noChangeArrowheads="1"/>
          </p:cNvPicPr>
          <p:nvPr/>
        </p:nvPicPr>
        <p:blipFill>
          <a:blip r:embed="rId6" cstate="print"/>
          <a:srcRect/>
          <a:stretch>
            <a:fillRect/>
          </a:stretch>
        </p:blipFill>
        <p:spPr bwMode="auto">
          <a:xfrm>
            <a:off x="2209800" y="3143250"/>
            <a:ext cx="1219200" cy="914400"/>
          </a:xfrm>
          <a:prstGeom prst="rect">
            <a:avLst/>
          </a:prstGeom>
          <a:noFill/>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z="3200"/>
              <a:t>《</a:t>
            </a:r>
            <a:r>
              <a:rPr lang="zh-CN" altLang="en-US" sz="3200"/>
              <a:t>战地之王</a:t>
            </a:r>
            <a:r>
              <a:rPr lang="en-US" altLang="zh-CN" sz="3200"/>
              <a:t>》</a:t>
            </a:r>
            <a:r>
              <a:rPr lang="zh-CN" altLang="en-US" sz="3200"/>
              <a:t>（</a:t>
            </a:r>
            <a:r>
              <a:rPr lang="en-US" altLang="zh-CN" sz="3200"/>
              <a:t>A.V.A)</a:t>
            </a:r>
          </a:p>
        </p:txBody>
      </p:sp>
      <p:sp>
        <p:nvSpPr>
          <p:cNvPr id="151555" name="Rectangle 3"/>
          <p:cNvSpPr>
            <a:spLocks noGrp="1" noChangeArrowheads="1"/>
          </p:cNvSpPr>
          <p:nvPr>
            <p:ph idx="1"/>
          </p:nvPr>
        </p:nvSpPr>
        <p:spPr/>
        <p:txBody>
          <a:bodyPr>
            <a:normAutofit fontScale="92500" lnSpcReduction="20000"/>
          </a:bodyPr>
          <a:lstStyle/>
          <a:p>
            <a:r>
              <a:rPr lang="zh-CN" altLang="en-US"/>
              <a:t>韩国</a:t>
            </a:r>
            <a:r>
              <a:rPr lang="en-US" altLang="zh-CN"/>
              <a:t>Redduck</a:t>
            </a:r>
            <a:r>
              <a:rPr lang="zh-CN" altLang="en-US"/>
              <a:t>公司开发的世界上第一款使用</a:t>
            </a:r>
            <a:r>
              <a:rPr lang="en-US" altLang="zh-CN"/>
              <a:t>Unreal3</a:t>
            </a:r>
            <a:r>
              <a:rPr lang="zh-CN" altLang="en-US"/>
              <a:t>引擎开发的</a:t>
            </a:r>
            <a:r>
              <a:rPr lang="en-US" altLang="zh-CN"/>
              <a:t>FPS</a:t>
            </a:r>
            <a:r>
              <a:rPr lang="zh-CN" altLang="en-US"/>
              <a:t>网游</a:t>
            </a:r>
          </a:p>
          <a:p>
            <a:r>
              <a:rPr lang="zh-CN" altLang="en-US"/>
              <a:t>拥有精美绝伦的画面和华丽的现场音效，强调战争的临场感与真实物理特效</a:t>
            </a:r>
          </a:p>
          <a:p>
            <a:r>
              <a:rPr lang="zh-CN" altLang="en-US"/>
              <a:t>革命性的</a:t>
            </a:r>
            <a:r>
              <a:rPr lang="en-US" altLang="zh-CN"/>
              <a:t>Next-Generation On-Line FPS</a:t>
            </a:r>
            <a:r>
              <a:rPr lang="zh-CN" altLang="en-US"/>
              <a:t>系统，真正符合了次世代的美术品质</a:t>
            </a:r>
          </a:p>
          <a:p>
            <a:r>
              <a:rPr lang="zh-CN" altLang="en-US"/>
              <a:t>在地图处理上使用物理引擎的被破坏的背景对象，让玩家享受到子弹穿梭的火爆感觉</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endParaRPr lang="zh-CN" altLang="zh-CN"/>
          </a:p>
        </p:txBody>
      </p:sp>
      <p:sp>
        <p:nvSpPr>
          <p:cNvPr id="153603" name="Rectangle 3"/>
          <p:cNvSpPr>
            <a:spLocks noGrp="1" noChangeArrowheads="1"/>
          </p:cNvSpPr>
          <p:nvPr>
            <p:ph idx="1"/>
          </p:nvPr>
        </p:nvSpPr>
        <p:spPr/>
        <p:txBody>
          <a:bodyPr/>
          <a:lstStyle/>
          <a:p>
            <a:endParaRPr lang="zh-CN" altLang="zh-CN"/>
          </a:p>
        </p:txBody>
      </p:sp>
      <p:pic>
        <p:nvPicPr>
          <p:cNvPr id="153605" name="Picture 5" descr="AVA"/>
          <p:cNvPicPr>
            <a:picLocks noChangeAspect="1" noChangeArrowheads="1"/>
          </p:cNvPicPr>
          <p:nvPr/>
        </p:nvPicPr>
        <p:blipFill>
          <a:blip r:embed="rId3" cstate="print"/>
          <a:srcRect/>
          <a:stretch>
            <a:fillRect/>
          </a:stretch>
        </p:blipFill>
        <p:spPr bwMode="auto">
          <a:xfrm>
            <a:off x="2438400" y="400051"/>
            <a:ext cx="4762500" cy="1964531"/>
          </a:xfrm>
          <a:prstGeom prst="rect">
            <a:avLst/>
          </a:prstGeom>
          <a:noFill/>
        </p:spPr>
      </p:pic>
      <p:pic>
        <p:nvPicPr>
          <p:cNvPr id="153607" name="Picture 7" descr="AVA"/>
          <p:cNvPicPr>
            <a:picLocks noChangeAspect="1" noChangeArrowheads="1"/>
          </p:cNvPicPr>
          <p:nvPr/>
        </p:nvPicPr>
        <p:blipFill>
          <a:blip r:embed="rId4" cstate="print"/>
          <a:srcRect/>
          <a:stretch>
            <a:fillRect/>
          </a:stretch>
        </p:blipFill>
        <p:spPr bwMode="auto">
          <a:xfrm>
            <a:off x="2438400" y="2857500"/>
            <a:ext cx="4762500" cy="2007394"/>
          </a:xfrm>
          <a:prstGeom prst="rect">
            <a:avLst/>
          </a:prstGeom>
          <a:noFill/>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sz="3200"/>
              <a:t>《MKZ》 </a:t>
            </a:r>
          </a:p>
        </p:txBody>
      </p:sp>
      <p:sp>
        <p:nvSpPr>
          <p:cNvPr id="155651" name="Rectangle 3"/>
          <p:cNvSpPr>
            <a:spLocks noGrp="1" noChangeArrowheads="1"/>
          </p:cNvSpPr>
          <p:nvPr>
            <p:ph idx="1"/>
          </p:nvPr>
        </p:nvSpPr>
        <p:spPr/>
        <p:txBody>
          <a:bodyPr>
            <a:normAutofit fontScale="85000" lnSpcReduction="20000"/>
          </a:bodyPr>
          <a:lstStyle/>
          <a:p>
            <a:pPr>
              <a:lnSpc>
                <a:spcPct val="90000"/>
              </a:lnSpc>
            </a:pPr>
            <a:r>
              <a:rPr lang="en-US" altLang="zh-CN"/>
              <a:t>NVIDIA“</a:t>
            </a:r>
            <a:r>
              <a:rPr lang="zh-CN" altLang="en-US"/>
              <a:t>游戏之道”计划中首款中国原创</a:t>
            </a:r>
            <a:r>
              <a:rPr lang="en-US" altLang="zh-CN"/>
              <a:t>FPS</a:t>
            </a:r>
            <a:r>
              <a:rPr lang="zh-CN" altLang="en-US"/>
              <a:t>网游</a:t>
            </a:r>
          </a:p>
          <a:p>
            <a:pPr>
              <a:lnSpc>
                <a:spcPct val="90000"/>
              </a:lnSpc>
            </a:pPr>
            <a:r>
              <a:rPr lang="zh-CN" altLang="en-US"/>
              <a:t>得到了</a:t>
            </a:r>
            <a:r>
              <a:rPr lang="en-US" altLang="zh-CN"/>
              <a:t>NVIDIA</a:t>
            </a:r>
            <a:r>
              <a:rPr lang="zh-CN" altLang="en-US"/>
              <a:t>的强大物理引擎支持</a:t>
            </a:r>
          </a:p>
          <a:p>
            <a:pPr>
              <a:lnSpc>
                <a:spcPct val="90000"/>
              </a:lnSpc>
            </a:pPr>
            <a:r>
              <a:rPr lang="zh-CN" altLang="en-US"/>
              <a:t>使游戏拥有了最优质的画面表现力和最真实的物理效果</a:t>
            </a:r>
          </a:p>
          <a:p>
            <a:pPr>
              <a:lnSpc>
                <a:spcPct val="90000"/>
              </a:lnSpc>
            </a:pPr>
            <a:r>
              <a:rPr lang="zh-CN" altLang="en-US"/>
              <a:t>发布会当天，通过</a:t>
            </a:r>
            <a:r>
              <a:rPr lang="en-US" altLang="zh-CN"/>
              <a:t>3D</a:t>
            </a:r>
            <a:r>
              <a:rPr lang="zh-CN" altLang="en-US"/>
              <a:t>立体幻镜和高刷新率的显示器支持，</a:t>
            </a:r>
            <a:r>
              <a:rPr lang="en-US" altLang="zh-CN"/>
              <a:t>《MKZ》</a:t>
            </a:r>
            <a:r>
              <a:rPr lang="zh-CN" altLang="en-US"/>
              <a:t>的视觉效果带给在场玩家和媒体突破性的震撼，实现了质的飞跃</a:t>
            </a:r>
          </a:p>
          <a:p>
            <a:pPr>
              <a:lnSpc>
                <a:spcPct val="90000"/>
              </a:lnSpc>
            </a:pPr>
            <a:r>
              <a:rPr lang="zh-CN" altLang="en-US"/>
              <a:t>会出现大量的可破坏物体，另外还有高级的布料效果、互动植物、以及</a:t>
            </a:r>
            <a:r>
              <a:rPr lang="en-US" altLang="zh-CN"/>
              <a:t>Rag doll</a:t>
            </a:r>
            <a:r>
              <a:rPr lang="zh-CN" altLang="en-US"/>
              <a:t>死亡特效等</a:t>
            </a:r>
          </a:p>
          <a:p>
            <a:pPr>
              <a:lnSpc>
                <a:spcPct val="90000"/>
              </a:lnSpc>
            </a:pPr>
            <a:r>
              <a:rPr lang="zh-CN" altLang="en-US"/>
              <a:t>玩家可以利用其物理特性对敌方造成伤害</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游戏开发的趋势</a:t>
            </a:r>
            <a:endParaRPr lang="zh-CN" altLang="en-US" dirty="0"/>
          </a:p>
        </p:txBody>
      </p:sp>
      <p:sp>
        <p:nvSpPr>
          <p:cNvPr id="3" name="内容占位符 2"/>
          <p:cNvSpPr>
            <a:spLocks noGrp="1"/>
          </p:cNvSpPr>
          <p:nvPr>
            <p:ph idx="1"/>
          </p:nvPr>
        </p:nvSpPr>
        <p:spPr/>
        <p:txBody>
          <a:bodyPr/>
          <a:lstStyle/>
          <a:p>
            <a:r>
              <a:rPr lang="zh-CN" altLang="en-US" dirty="0" smtClean="0"/>
              <a:t>技术壁垒逐渐消失</a:t>
            </a:r>
            <a:endParaRPr lang="en-US" altLang="zh-CN" dirty="0" smtClean="0"/>
          </a:p>
          <a:p>
            <a:pPr lvl="1"/>
            <a:r>
              <a:rPr lang="zh-CN" altLang="en-US" dirty="0" smtClean="0"/>
              <a:t>早期的游戏开发，技术很关键</a:t>
            </a:r>
            <a:endParaRPr lang="en-US" altLang="zh-CN" dirty="0" smtClean="0"/>
          </a:p>
          <a:p>
            <a:pPr lvl="1"/>
            <a:r>
              <a:rPr lang="zh-CN" altLang="en-US" dirty="0" smtClean="0"/>
              <a:t>各种中间件的出现解决了这个问题</a:t>
            </a:r>
            <a:endParaRPr lang="en-US" altLang="zh-CN" dirty="0" smtClean="0"/>
          </a:p>
          <a:p>
            <a:r>
              <a:rPr lang="zh-CN" altLang="en-US" dirty="0" smtClean="0"/>
              <a:t>内容为王</a:t>
            </a:r>
            <a:endParaRPr lang="en-US" altLang="zh-CN" dirty="0" smtClean="0"/>
          </a:p>
          <a:p>
            <a:pPr lvl="1"/>
            <a:r>
              <a:rPr lang="zh-CN" altLang="en-US" dirty="0" smtClean="0"/>
              <a:t>早些年是技术炫耀</a:t>
            </a:r>
            <a:endParaRPr lang="en-US" altLang="zh-CN" dirty="0" smtClean="0"/>
          </a:p>
          <a:p>
            <a:pPr lvl="1"/>
            <a:r>
              <a:rPr lang="zh-CN" altLang="en-US" dirty="0" smtClean="0"/>
              <a:t>现在是提炼玩法</a:t>
            </a:r>
            <a:endParaRPr lang="zh-CN" alt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a:bodyPr>
          <a:lstStyle/>
          <a:p>
            <a:endParaRPr lang="zh-CN" altLang="zh-CN"/>
          </a:p>
        </p:txBody>
      </p:sp>
      <p:sp>
        <p:nvSpPr>
          <p:cNvPr id="157699" name="Rectangle 3"/>
          <p:cNvSpPr>
            <a:spLocks noGrp="1" noChangeArrowheads="1"/>
          </p:cNvSpPr>
          <p:nvPr>
            <p:ph idx="1"/>
          </p:nvPr>
        </p:nvSpPr>
        <p:spPr/>
        <p:txBody>
          <a:bodyPr/>
          <a:lstStyle/>
          <a:p>
            <a:endParaRPr lang="zh-CN" altLang="zh-CN"/>
          </a:p>
        </p:txBody>
      </p:sp>
      <p:pic>
        <p:nvPicPr>
          <p:cNvPr id="157701" name="Picture 5" descr="MKZ"/>
          <p:cNvPicPr>
            <a:picLocks noChangeAspect="1" noChangeArrowheads="1"/>
          </p:cNvPicPr>
          <p:nvPr/>
        </p:nvPicPr>
        <p:blipFill>
          <a:blip r:embed="rId3" cstate="print"/>
          <a:srcRect/>
          <a:stretch>
            <a:fillRect/>
          </a:stretch>
        </p:blipFill>
        <p:spPr bwMode="auto">
          <a:xfrm>
            <a:off x="2133600" y="2343150"/>
            <a:ext cx="4762500" cy="2228850"/>
          </a:xfrm>
          <a:prstGeom prst="rect">
            <a:avLst/>
          </a:prstGeom>
          <a:noFill/>
        </p:spPr>
      </p:pic>
      <p:pic>
        <p:nvPicPr>
          <p:cNvPr id="157703" name="Picture 7" descr="PHYSX"/>
          <p:cNvPicPr>
            <a:picLocks noChangeAspect="1" noChangeArrowheads="1"/>
          </p:cNvPicPr>
          <p:nvPr/>
        </p:nvPicPr>
        <p:blipFill>
          <a:blip r:embed="rId4" cstate="print"/>
          <a:srcRect/>
          <a:stretch>
            <a:fillRect/>
          </a:stretch>
        </p:blipFill>
        <p:spPr bwMode="auto">
          <a:xfrm>
            <a:off x="2133600" y="514351"/>
            <a:ext cx="4762500" cy="1364456"/>
          </a:xfrm>
          <a:prstGeom prst="rect">
            <a:avLst/>
          </a:prstGeom>
          <a:noFill/>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sz="3200"/>
              <a:t>《</a:t>
            </a:r>
            <a:r>
              <a:rPr lang="zh-CN" altLang="en-US" sz="3200"/>
              <a:t>一舞成名</a:t>
            </a:r>
            <a:r>
              <a:rPr lang="en-US" altLang="zh-CN" sz="3200"/>
              <a:t>》 </a:t>
            </a:r>
          </a:p>
        </p:txBody>
      </p:sp>
      <p:sp>
        <p:nvSpPr>
          <p:cNvPr id="159747" name="Rectangle 3"/>
          <p:cNvSpPr>
            <a:spLocks noGrp="1" noChangeArrowheads="1"/>
          </p:cNvSpPr>
          <p:nvPr>
            <p:ph idx="1"/>
          </p:nvPr>
        </p:nvSpPr>
        <p:spPr/>
        <p:txBody>
          <a:bodyPr/>
          <a:lstStyle/>
          <a:p>
            <a:r>
              <a:rPr lang="zh-CN" altLang="en-US"/>
              <a:t>趣味第一耗时三年、投资一千万美元打造的中国首款偶像育成类网游</a:t>
            </a:r>
          </a:p>
          <a:p>
            <a:r>
              <a:rPr lang="zh-CN" altLang="en-US"/>
              <a:t>还是中国首款采用世界最先进</a:t>
            </a:r>
            <a:r>
              <a:rPr lang="en-US" altLang="zh-CN"/>
              <a:t>Unreal3</a:t>
            </a:r>
            <a:r>
              <a:rPr lang="zh-CN" altLang="en-US"/>
              <a:t>引擎、以国际</a:t>
            </a:r>
            <a:r>
              <a:rPr lang="en-US" altLang="zh-CN"/>
              <a:t>AAA</a:t>
            </a:r>
            <a:r>
              <a:rPr lang="zh-CN" altLang="en-US"/>
              <a:t>标准研发的原创网络游戏</a:t>
            </a:r>
          </a:p>
          <a:p>
            <a:r>
              <a:rPr lang="zh-CN" altLang="en-US"/>
              <a:t>截止到目前尚未发售</a:t>
            </a:r>
          </a:p>
          <a:p>
            <a:endParaRPr lang="en-US" altLang="zh-CN"/>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a:bodyPr>
          <a:lstStyle/>
          <a:p>
            <a:endParaRPr lang="zh-CN" altLang="zh-CN"/>
          </a:p>
        </p:txBody>
      </p:sp>
      <p:sp>
        <p:nvSpPr>
          <p:cNvPr id="161795" name="Rectangle 3"/>
          <p:cNvSpPr>
            <a:spLocks noGrp="1" noChangeArrowheads="1"/>
          </p:cNvSpPr>
          <p:nvPr>
            <p:ph idx="1"/>
          </p:nvPr>
        </p:nvSpPr>
        <p:spPr/>
        <p:txBody>
          <a:bodyPr/>
          <a:lstStyle/>
          <a:p>
            <a:endParaRPr lang="zh-CN" altLang="zh-CN"/>
          </a:p>
        </p:txBody>
      </p:sp>
      <p:pic>
        <p:nvPicPr>
          <p:cNvPr id="161797" name="Picture 5" descr="PHYSXCPU"/>
          <p:cNvPicPr>
            <a:picLocks noChangeAspect="1" noChangeArrowheads="1"/>
          </p:cNvPicPr>
          <p:nvPr/>
        </p:nvPicPr>
        <p:blipFill>
          <a:blip r:embed="rId3" cstate="print"/>
          <a:srcRect/>
          <a:stretch>
            <a:fillRect/>
          </a:stretch>
        </p:blipFill>
        <p:spPr bwMode="auto">
          <a:xfrm>
            <a:off x="0" y="1028700"/>
            <a:ext cx="4762500" cy="2857500"/>
          </a:xfrm>
          <a:prstGeom prst="rect">
            <a:avLst/>
          </a:prstGeom>
          <a:noFill/>
        </p:spPr>
      </p:pic>
      <p:pic>
        <p:nvPicPr>
          <p:cNvPr id="161799" name="Picture 7" descr="STARSS"/>
          <p:cNvPicPr>
            <a:picLocks noChangeAspect="1" noChangeArrowheads="1"/>
          </p:cNvPicPr>
          <p:nvPr/>
        </p:nvPicPr>
        <p:blipFill>
          <a:blip r:embed="rId4" cstate="print"/>
          <a:srcRect/>
          <a:stretch>
            <a:fillRect/>
          </a:stretch>
        </p:blipFill>
        <p:spPr bwMode="auto">
          <a:xfrm>
            <a:off x="4381500" y="1028700"/>
            <a:ext cx="4762500" cy="2857500"/>
          </a:xfrm>
          <a:prstGeom prst="rect">
            <a:avLst/>
          </a:prstGeom>
          <a:noFill/>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sz="3200"/>
              <a:t>《GT</a:t>
            </a:r>
            <a:r>
              <a:rPr lang="zh-CN" altLang="en-US" sz="3200"/>
              <a:t>劲舞团</a:t>
            </a:r>
            <a:r>
              <a:rPr lang="en-US" altLang="zh-CN" sz="3200"/>
              <a:t>2》</a:t>
            </a:r>
          </a:p>
        </p:txBody>
      </p:sp>
      <p:sp>
        <p:nvSpPr>
          <p:cNvPr id="163843" name="Rectangle 3"/>
          <p:cNvSpPr>
            <a:spLocks noGrp="1" noChangeArrowheads="1"/>
          </p:cNvSpPr>
          <p:nvPr>
            <p:ph idx="1"/>
          </p:nvPr>
        </p:nvSpPr>
        <p:spPr/>
        <p:txBody>
          <a:bodyPr>
            <a:normAutofit fontScale="92500" lnSpcReduction="10000"/>
          </a:bodyPr>
          <a:lstStyle/>
          <a:p>
            <a:r>
              <a:rPr lang="zh-CN" altLang="en-US"/>
              <a:t>　久游网巨资投入，潜心三年自主研发的音乐社区网游</a:t>
            </a:r>
          </a:p>
          <a:p>
            <a:r>
              <a:rPr lang="zh-CN" altLang="en-US"/>
              <a:t>采用全新顶级</a:t>
            </a:r>
            <a:r>
              <a:rPr lang="en-US" altLang="zh-CN"/>
              <a:t>3D</a:t>
            </a:r>
            <a:r>
              <a:rPr lang="zh-CN" altLang="en-US"/>
              <a:t>物理引擎技术，画面细致流畅，注重细节表现以及肢体动作的真实反映</a:t>
            </a:r>
          </a:p>
          <a:p>
            <a:r>
              <a:rPr lang="zh-CN" altLang="en-US"/>
              <a:t>角色的任意一个动作都会有最完美的视觉体现，甚至玩家在游戏中还会发现发丝服饰会随着动感的舞步也一起随之飞扬</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a:bodyPr>
          <a:lstStyle/>
          <a:p>
            <a:endParaRPr lang="zh-CN" altLang="zh-CN"/>
          </a:p>
        </p:txBody>
      </p:sp>
      <p:sp>
        <p:nvSpPr>
          <p:cNvPr id="165891" name="Rectangle 3"/>
          <p:cNvSpPr>
            <a:spLocks noGrp="1" noChangeArrowheads="1"/>
          </p:cNvSpPr>
          <p:nvPr>
            <p:ph idx="1"/>
          </p:nvPr>
        </p:nvSpPr>
        <p:spPr/>
        <p:txBody>
          <a:bodyPr/>
          <a:lstStyle/>
          <a:p>
            <a:endParaRPr lang="zh-CN" altLang="zh-CN"/>
          </a:p>
        </p:txBody>
      </p:sp>
      <p:pic>
        <p:nvPicPr>
          <p:cNvPr id="165893" name="Picture 5" descr="GT劲舞团2"/>
          <p:cNvPicPr>
            <a:picLocks noChangeAspect="1" noChangeArrowheads="1"/>
          </p:cNvPicPr>
          <p:nvPr/>
        </p:nvPicPr>
        <p:blipFill>
          <a:blip r:embed="rId3" cstate="print"/>
          <a:srcRect/>
          <a:stretch>
            <a:fillRect/>
          </a:stretch>
        </p:blipFill>
        <p:spPr bwMode="auto">
          <a:xfrm>
            <a:off x="2190750" y="1457325"/>
            <a:ext cx="4762500" cy="2228850"/>
          </a:xfrm>
          <a:prstGeom prst="rect">
            <a:avLst/>
          </a:prstGeom>
          <a:noFill/>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sz="3200"/>
              <a:t>《</a:t>
            </a:r>
            <a:r>
              <a:rPr lang="zh-CN" altLang="en-US" sz="3200"/>
              <a:t>热舞派对</a:t>
            </a:r>
            <a:r>
              <a:rPr lang="en-US" altLang="zh-CN" sz="3200"/>
              <a:t>II》</a:t>
            </a:r>
          </a:p>
        </p:txBody>
      </p:sp>
      <p:sp>
        <p:nvSpPr>
          <p:cNvPr id="167939" name="Rectangle 3"/>
          <p:cNvSpPr>
            <a:spLocks noGrp="1" noChangeArrowheads="1"/>
          </p:cNvSpPr>
          <p:nvPr>
            <p:ph idx="1"/>
          </p:nvPr>
        </p:nvSpPr>
        <p:spPr/>
        <p:txBody>
          <a:bodyPr>
            <a:normAutofit fontScale="85000" lnSpcReduction="20000"/>
          </a:bodyPr>
          <a:lstStyle/>
          <a:p>
            <a:pPr>
              <a:lnSpc>
                <a:spcPct val="90000"/>
              </a:lnSpc>
            </a:pPr>
            <a:r>
              <a:rPr lang="zh-CN" altLang="en-US"/>
              <a:t>是目前国内第一款真正完美结合</a:t>
            </a:r>
            <a:r>
              <a:rPr lang="en-US" altLang="zh-CN"/>
              <a:t>SNS</a:t>
            </a:r>
            <a:r>
              <a:rPr lang="zh-CN" altLang="en-US"/>
              <a:t>社区与网络游戏交友平台的游戏</a:t>
            </a:r>
          </a:p>
          <a:p>
            <a:pPr>
              <a:lnSpc>
                <a:spcPct val="90000"/>
              </a:lnSpc>
            </a:pPr>
            <a:r>
              <a:rPr lang="zh-CN" altLang="en-US"/>
              <a:t>玩家可在第一时间了解好友最新状态，进行密切、实时的互动。</a:t>
            </a:r>
          </a:p>
          <a:p>
            <a:pPr>
              <a:lnSpc>
                <a:spcPct val="90000"/>
              </a:lnSpc>
            </a:pPr>
            <a:r>
              <a:rPr lang="zh-CN" altLang="en-US"/>
              <a:t>完美时空独创的</a:t>
            </a:r>
            <a:r>
              <a:rPr lang="en-US" altLang="zh-CN"/>
              <a:t>Angelica 3D</a:t>
            </a:r>
            <a:r>
              <a:rPr lang="zh-CN" altLang="en-US"/>
              <a:t>技术与国际顶级</a:t>
            </a:r>
            <a:r>
              <a:rPr lang="en-US" altLang="zh-CN"/>
              <a:t>NVIDIA PhysX</a:t>
            </a:r>
            <a:r>
              <a:rPr lang="zh-CN" altLang="en-US"/>
              <a:t>物理引擎技术完美结合，为强大的并行处理器执行硬件加速而进行了优化</a:t>
            </a:r>
          </a:p>
          <a:p>
            <a:pPr>
              <a:lnSpc>
                <a:spcPct val="90000"/>
              </a:lnSpc>
            </a:pPr>
            <a:r>
              <a:rPr lang="zh-CN" altLang="en-US"/>
              <a:t>舞蹈时人物的发丝和服饰会随着舞步一起飞扬，其运动轨迹完全模拟现实物理动力学轨迹，人物动作亦幻亦真</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a:bodyPr>
          <a:lstStyle/>
          <a:p>
            <a:endParaRPr lang="zh-CN" altLang="zh-CN"/>
          </a:p>
        </p:txBody>
      </p:sp>
      <p:sp>
        <p:nvSpPr>
          <p:cNvPr id="169987" name="Rectangle 3"/>
          <p:cNvSpPr>
            <a:spLocks noGrp="1" noChangeArrowheads="1"/>
          </p:cNvSpPr>
          <p:nvPr>
            <p:ph idx="1"/>
          </p:nvPr>
        </p:nvSpPr>
        <p:spPr/>
        <p:txBody>
          <a:bodyPr/>
          <a:lstStyle/>
          <a:p>
            <a:endParaRPr lang="zh-CN" altLang="zh-CN"/>
          </a:p>
        </p:txBody>
      </p:sp>
      <p:pic>
        <p:nvPicPr>
          <p:cNvPr id="169989" name="Picture 5" descr="PHYSX"/>
          <p:cNvPicPr>
            <a:picLocks noChangeAspect="1" noChangeArrowheads="1"/>
          </p:cNvPicPr>
          <p:nvPr/>
        </p:nvPicPr>
        <p:blipFill>
          <a:blip r:embed="rId3" cstate="print"/>
          <a:srcRect/>
          <a:stretch>
            <a:fillRect/>
          </a:stretch>
        </p:blipFill>
        <p:spPr bwMode="auto">
          <a:xfrm>
            <a:off x="2190750" y="1457325"/>
            <a:ext cx="4762500" cy="2228850"/>
          </a:xfrm>
          <a:prstGeom prst="rect">
            <a:avLst/>
          </a:prstGeom>
          <a:noFill/>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sz="3200"/>
              <a:t>《QQ</a:t>
            </a:r>
            <a:r>
              <a:rPr lang="zh-CN" altLang="en-US" sz="3200"/>
              <a:t>飞车</a:t>
            </a:r>
            <a:r>
              <a:rPr lang="en-US" altLang="zh-CN" sz="3200"/>
              <a:t>》</a:t>
            </a:r>
          </a:p>
        </p:txBody>
      </p:sp>
      <p:sp>
        <p:nvSpPr>
          <p:cNvPr id="172035" name="Rectangle 3"/>
          <p:cNvSpPr>
            <a:spLocks noGrp="1" noChangeArrowheads="1"/>
          </p:cNvSpPr>
          <p:nvPr>
            <p:ph idx="1"/>
          </p:nvPr>
        </p:nvSpPr>
        <p:spPr/>
        <p:txBody>
          <a:bodyPr/>
          <a:lstStyle/>
          <a:p>
            <a:r>
              <a:rPr lang="zh-CN" altLang="en-US"/>
              <a:t>腾讯公司花费数年时间，精心为</a:t>
            </a:r>
            <a:r>
              <a:rPr lang="en-US" altLang="zh-CN"/>
              <a:t>QQ</a:t>
            </a:r>
            <a:r>
              <a:rPr lang="zh-CN" altLang="en-US"/>
              <a:t>用户打造的一款时尚赛车</a:t>
            </a:r>
            <a:r>
              <a:rPr lang="en-US" altLang="zh-CN"/>
              <a:t>3D</a:t>
            </a:r>
            <a:r>
              <a:rPr lang="zh-CN" altLang="en-US"/>
              <a:t>网络游戏</a:t>
            </a:r>
          </a:p>
          <a:p>
            <a:r>
              <a:rPr lang="zh-CN" altLang="en-US"/>
              <a:t>采用了</a:t>
            </a:r>
            <a:r>
              <a:rPr lang="en-US" altLang="zh-CN"/>
              <a:t>PhysX</a:t>
            </a:r>
            <a:r>
              <a:rPr lang="zh-CN" altLang="en-US"/>
              <a:t>，游戏手感好，全力为用户打造逼真的驾驶体验；</a:t>
            </a:r>
            <a:r>
              <a:rPr lang="en-US" altLang="zh-CN"/>
              <a:t>3D</a:t>
            </a:r>
            <a:r>
              <a:rPr lang="zh-CN" altLang="en-US"/>
              <a:t>时尚人物造型、古朴潮流幻想的赛道主题、第三人称尾随视角，力求为用户营造身历其境的感觉</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endParaRPr lang="zh-CN" altLang="zh-CN"/>
          </a:p>
        </p:txBody>
      </p:sp>
      <p:sp>
        <p:nvSpPr>
          <p:cNvPr id="174083" name="Rectangle 3"/>
          <p:cNvSpPr>
            <a:spLocks noGrp="1" noChangeArrowheads="1"/>
          </p:cNvSpPr>
          <p:nvPr>
            <p:ph idx="1"/>
          </p:nvPr>
        </p:nvSpPr>
        <p:spPr/>
        <p:txBody>
          <a:bodyPr/>
          <a:lstStyle/>
          <a:p>
            <a:endParaRPr lang="zh-CN" altLang="zh-CN"/>
          </a:p>
        </p:txBody>
      </p:sp>
      <p:pic>
        <p:nvPicPr>
          <p:cNvPr id="174085" name="Picture 5" descr="PHYSX"/>
          <p:cNvPicPr>
            <a:picLocks noChangeAspect="1" noChangeArrowheads="1"/>
          </p:cNvPicPr>
          <p:nvPr/>
        </p:nvPicPr>
        <p:blipFill>
          <a:blip r:embed="rId3" cstate="print"/>
          <a:srcRect/>
          <a:stretch>
            <a:fillRect/>
          </a:stretch>
        </p:blipFill>
        <p:spPr bwMode="auto">
          <a:xfrm>
            <a:off x="2190750" y="1457325"/>
            <a:ext cx="4762500" cy="2228850"/>
          </a:xfrm>
          <a:prstGeom prst="rect">
            <a:avLst/>
          </a:prstGeom>
          <a:noFill/>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sz="3200"/>
              <a:t>《</a:t>
            </a:r>
            <a:r>
              <a:rPr lang="zh-CN" altLang="en-US" sz="3200"/>
              <a:t>剑网</a:t>
            </a:r>
            <a:r>
              <a:rPr lang="en-US" altLang="zh-CN" sz="3200"/>
              <a:t>3》</a:t>
            </a:r>
          </a:p>
        </p:txBody>
      </p:sp>
      <p:sp>
        <p:nvSpPr>
          <p:cNvPr id="176131" name="Rectangle 3"/>
          <p:cNvSpPr>
            <a:spLocks noGrp="1" noChangeArrowheads="1"/>
          </p:cNvSpPr>
          <p:nvPr>
            <p:ph idx="1"/>
          </p:nvPr>
        </p:nvSpPr>
        <p:spPr/>
        <p:txBody>
          <a:bodyPr>
            <a:normAutofit fontScale="92500" lnSpcReduction="20000"/>
          </a:bodyPr>
          <a:lstStyle/>
          <a:p>
            <a:r>
              <a:rPr lang="zh-CN" altLang="en-US"/>
              <a:t>是由金山开发运营的</a:t>
            </a:r>
            <a:r>
              <a:rPr lang="en-US" altLang="zh-CN"/>
              <a:t>3D</a:t>
            </a:r>
            <a:r>
              <a:rPr lang="zh-CN" altLang="en-US"/>
              <a:t>武侠角色扮演网游。作为“剑侠情缘网络版”系列三部曲的最后一部，凭借超大规模的地形植被渲染技术、优秀的场景光影特效、</a:t>
            </a:r>
            <a:r>
              <a:rPr lang="en-US" altLang="zh-CN"/>
              <a:t>Normal Map</a:t>
            </a:r>
            <a:r>
              <a:rPr lang="zh-CN" altLang="en-US"/>
              <a:t>和</a:t>
            </a:r>
            <a:r>
              <a:rPr lang="en-US" altLang="zh-CN"/>
              <a:t>SpeedTree</a:t>
            </a:r>
            <a:r>
              <a:rPr lang="zh-CN" altLang="en-US"/>
              <a:t>等先进运算绘制手法，使用全</a:t>
            </a:r>
            <a:r>
              <a:rPr lang="en-US" altLang="zh-CN"/>
              <a:t>3D</a:t>
            </a:r>
            <a:r>
              <a:rPr lang="zh-CN" altLang="en-US"/>
              <a:t>来诠释中华传统文化，并将诗词、歌舞、丝绸、古琴、饮酒文化、茶艺、音乐等多种具有中国传统文化特色的元素融入到游戏中，展现给玩家一个气势恢弘、壮丽华美的大唐世界</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提问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多少人玩过电子</a:t>
            </a:r>
            <a:r>
              <a:rPr lang="zh-CN" altLang="en-US" dirty="0" smtClean="0"/>
              <a:t>游戏</a:t>
            </a:r>
            <a:endParaRPr lang="en-US" altLang="zh-CN" dirty="0" smtClean="0"/>
          </a:p>
          <a:p>
            <a:endParaRPr lang="en-US" altLang="zh-CN" dirty="0"/>
          </a:p>
          <a:p>
            <a:r>
              <a:rPr lang="zh-CN" altLang="en-US" dirty="0" smtClean="0"/>
              <a:t>多少人玩过有物理仿真的电子游戏</a:t>
            </a:r>
            <a:endParaRPr lang="en-US" altLang="zh-CN" dirty="0" smtClean="0"/>
          </a:p>
          <a:p>
            <a:pPr lvl="1"/>
            <a:r>
              <a:rPr lang="zh-CN" altLang="en-US" dirty="0" smtClean="0"/>
              <a:t>物体的下落模拟、</a:t>
            </a:r>
            <a:r>
              <a:rPr lang="en-US" altLang="zh-CN" dirty="0" smtClean="0"/>
              <a:t>FPS</a:t>
            </a:r>
            <a:r>
              <a:rPr lang="zh-CN" altLang="en-US" dirty="0" smtClean="0"/>
              <a:t>游戏中打飞的箱子</a:t>
            </a:r>
            <a:endParaRPr lang="en-US" altLang="zh-CN" dirty="0"/>
          </a:p>
          <a:p>
            <a:endParaRPr lang="en-US" altLang="zh-CN" dirty="0" smtClean="0"/>
          </a:p>
          <a:p>
            <a:r>
              <a:rPr lang="zh-CN" altLang="en-US" dirty="0"/>
              <a:t>多少</a:t>
            </a:r>
            <a:r>
              <a:rPr lang="zh-CN" altLang="en-US" dirty="0" smtClean="0"/>
              <a:t>人玩过以物理仿真为玩点的游戏</a:t>
            </a:r>
            <a:endParaRPr lang="en-US" altLang="zh-CN" dirty="0" smtClean="0"/>
          </a:p>
          <a:p>
            <a:pPr lvl="1"/>
            <a:r>
              <a:rPr lang="zh-CN" altLang="en-US" dirty="0" smtClean="0"/>
              <a:t>疯狂的小鸟、蜡笔物理学</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endParaRPr lang="zh-CN" altLang="zh-CN"/>
          </a:p>
        </p:txBody>
      </p:sp>
      <p:sp>
        <p:nvSpPr>
          <p:cNvPr id="178179" name="Rectangle 3"/>
          <p:cNvSpPr>
            <a:spLocks noGrp="1" noChangeArrowheads="1"/>
          </p:cNvSpPr>
          <p:nvPr>
            <p:ph idx="1"/>
          </p:nvPr>
        </p:nvSpPr>
        <p:spPr/>
        <p:txBody>
          <a:bodyPr/>
          <a:lstStyle/>
          <a:p>
            <a:endParaRPr lang="zh-CN" altLang="zh-CN"/>
          </a:p>
        </p:txBody>
      </p:sp>
      <p:pic>
        <p:nvPicPr>
          <p:cNvPr id="178181" name="Picture 5" descr="HD5870"/>
          <p:cNvPicPr>
            <a:picLocks noChangeAspect="1" noChangeArrowheads="1"/>
          </p:cNvPicPr>
          <p:nvPr/>
        </p:nvPicPr>
        <p:blipFill>
          <a:blip r:embed="rId3" cstate="print"/>
          <a:srcRect/>
          <a:stretch>
            <a:fillRect/>
          </a:stretch>
        </p:blipFill>
        <p:spPr bwMode="auto">
          <a:xfrm>
            <a:off x="2190750" y="1232298"/>
            <a:ext cx="4762500" cy="2678906"/>
          </a:xfrm>
          <a:prstGeom prst="rect">
            <a:avLst/>
          </a:prstGeom>
          <a:noFill/>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200"/>
              <a:t>物理引擎介绍</a:t>
            </a:r>
          </a:p>
        </p:txBody>
      </p:sp>
      <p:sp>
        <p:nvSpPr>
          <p:cNvPr id="58371" name="Rectangle 3"/>
          <p:cNvSpPr>
            <a:spLocks noGrp="1" noChangeArrowheads="1"/>
          </p:cNvSpPr>
          <p:nvPr>
            <p:ph idx="1"/>
          </p:nvPr>
        </p:nvSpPr>
        <p:spPr/>
        <p:txBody>
          <a:bodyPr>
            <a:normAutofit fontScale="92500" lnSpcReduction="20000"/>
          </a:bodyPr>
          <a:lstStyle/>
          <a:p>
            <a:pPr>
              <a:lnSpc>
                <a:spcPct val="80000"/>
              </a:lnSpc>
            </a:pPr>
            <a:r>
              <a:rPr lang="en-US" altLang="zh-CN" sz="1800" b="1"/>
              <a:t>Open source</a:t>
            </a:r>
          </a:p>
          <a:p>
            <a:pPr lvl="1">
              <a:lnSpc>
                <a:spcPct val="80000"/>
              </a:lnSpc>
            </a:pPr>
            <a:r>
              <a:rPr lang="en-US" altLang="zh-CN" sz="1600">
                <a:hlinkClick r:id="rId3" tooltip="Bullet (software)"/>
              </a:rPr>
              <a:t>Bullet</a:t>
            </a:r>
            <a:r>
              <a:rPr lang="en-US" altLang="zh-CN" sz="1600"/>
              <a:t> </a:t>
            </a:r>
          </a:p>
          <a:p>
            <a:pPr lvl="1">
              <a:lnSpc>
                <a:spcPct val="80000"/>
              </a:lnSpc>
            </a:pPr>
            <a:r>
              <a:rPr lang="en-US" altLang="zh-CN" sz="1600">
                <a:hlinkClick r:id="rId4" tooltip="Open Dynamics Engine"/>
              </a:rPr>
              <a:t>Open Dynamics Engine</a:t>
            </a:r>
            <a:r>
              <a:rPr lang="en-US" altLang="zh-CN" sz="1600"/>
              <a:t> </a:t>
            </a:r>
          </a:p>
          <a:p>
            <a:pPr lvl="1">
              <a:lnSpc>
                <a:spcPct val="80000"/>
              </a:lnSpc>
            </a:pPr>
            <a:r>
              <a:rPr lang="en-US" altLang="zh-CN" sz="1600">
                <a:hlinkClick r:id="rId5" tooltip="OPAL (software)"/>
              </a:rPr>
              <a:t>OPAL</a:t>
            </a:r>
            <a:r>
              <a:rPr lang="en-US" altLang="zh-CN" sz="1600"/>
              <a:t> </a:t>
            </a:r>
          </a:p>
          <a:p>
            <a:pPr lvl="1">
              <a:lnSpc>
                <a:spcPct val="80000"/>
              </a:lnSpc>
            </a:pPr>
            <a:r>
              <a:rPr lang="en-US" altLang="zh-CN" sz="1600">
                <a:hlinkClick r:id="rId6" tooltip="PAL (software)"/>
              </a:rPr>
              <a:t>PAL</a:t>
            </a:r>
            <a:r>
              <a:rPr lang="en-US" altLang="zh-CN" sz="1600"/>
              <a:t> </a:t>
            </a:r>
          </a:p>
          <a:p>
            <a:pPr lvl="1">
              <a:lnSpc>
                <a:spcPct val="80000"/>
              </a:lnSpc>
            </a:pPr>
            <a:r>
              <a:rPr lang="en-US" altLang="zh-CN" sz="1600">
                <a:hlinkClick r:id="rId7" tooltip="Tokamak physics engine"/>
              </a:rPr>
              <a:t>Tokamak physics engine</a:t>
            </a:r>
            <a:r>
              <a:rPr lang="en-US" altLang="zh-CN" sz="1600"/>
              <a:t> </a:t>
            </a:r>
          </a:p>
          <a:p>
            <a:pPr lvl="1">
              <a:lnSpc>
                <a:spcPct val="80000"/>
              </a:lnSpc>
            </a:pPr>
            <a:r>
              <a:rPr lang="en-US" altLang="zh-CN" sz="1600">
                <a:hlinkClick r:id="rId8"/>
              </a:rPr>
              <a:t>DynaForce </a:t>
            </a:r>
            <a:endParaRPr lang="en-US" altLang="zh-CN" sz="1600"/>
          </a:p>
          <a:p>
            <a:pPr>
              <a:lnSpc>
                <a:spcPct val="80000"/>
              </a:lnSpc>
            </a:pPr>
            <a:r>
              <a:rPr lang="en-US" altLang="zh-CN" sz="1800" b="1"/>
              <a:t>Closed source/limited free distribution</a:t>
            </a:r>
          </a:p>
          <a:p>
            <a:pPr lvl="1">
              <a:lnSpc>
                <a:spcPct val="80000"/>
              </a:lnSpc>
            </a:pPr>
            <a:r>
              <a:rPr lang="en-US" altLang="zh-CN" sz="1600">
                <a:hlinkClick r:id="rId9" tooltip="Newton Game Dynamics"/>
              </a:rPr>
              <a:t>Newton Game Dynamics</a:t>
            </a:r>
            <a:r>
              <a:rPr lang="en-US" altLang="zh-CN" sz="1600"/>
              <a:t> </a:t>
            </a:r>
          </a:p>
          <a:p>
            <a:pPr lvl="1">
              <a:lnSpc>
                <a:spcPct val="80000"/>
              </a:lnSpc>
            </a:pPr>
            <a:r>
              <a:rPr lang="en-US" altLang="zh-CN" sz="1600">
                <a:hlinkClick r:id="rId10" tooltip="http://www.spehome.com"/>
              </a:rPr>
              <a:t>Simple Physics Engine</a:t>
            </a:r>
            <a:r>
              <a:rPr lang="en-US" altLang="zh-CN" sz="1600"/>
              <a:t> </a:t>
            </a:r>
          </a:p>
          <a:p>
            <a:pPr lvl="1">
              <a:lnSpc>
                <a:spcPct val="80000"/>
              </a:lnSpc>
            </a:pPr>
            <a:r>
              <a:rPr lang="en-US" altLang="zh-CN" sz="1600">
                <a:hlinkClick r:id="rId11" tooltip="http://trueaxis.com/"/>
              </a:rPr>
              <a:t>True Axis</a:t>
            </a:r>
            <a:r>
              <a:rPr lang="en-US" altLang="zh-CN" sz="1600"/>
              <a:t> </a:t>
            </a:r>
          </a:p>
          <a:p>
            <a:pPr lvl="1">
              <a:lnSpc>
                <a:spcPct val="80000"/>
              </a:lnSpc>
            </a:pPr>
            <a:r>
              <a:rPr lang="en-US" altLang="zh-CN" sz="1600">
                <a:hlinkClick r:id="rId12" tooltip="PhysX"/>
              </a:rPr>
              <a:t>PhysX</a:t>
            </a:r>
            <a:r>
              <a:rPr lang="en-US" altLang="zh-CN" sz="1600"/>
              <a:t> (formerly NovodeX and incorporating </a:t>
            </a:r>
            <a:r>
              <a:rPr lang="en-US" altLang="zh-CN" sz="1600">
                <a:hlinkClick r:id="rId13" tooltip="Meqon"/>
              </a:rPr>
              <a:t>Meqon</a:t>
            </a:r>
            <a:r>
              <a:rPr lang="en-US" altLang="zh-CN" sz="1600"/>
              <a:t>) </a:t>
            </a:r>
          </a:p>
          <a:p>
            <a:pPr>
              <a:lnSpc>
                <a:spcPct val="80000"/>
              </a:lnSpc>
            </a:pPr>
            <a:r>
              <a:rPr lang="en-US" altLang="zh-CN" sz="1800" b="1"/>
              <a:t>Commercial</a:t>
            </a:r>
          </a:p>
          <a:p>
            <a:pPr lvl="1">
              <a:lnSpc>
                <a:spcPct val="80000"/>
              </a:lnSpc>
            </a:pPr>
            <a:r>
              <a:rPr lang="en-US" altLang="zh-CN" sz="1600">
                <a:hlinkClick r:id="rId14" tooltip="Havok (software)"/>
              </a:rPr>
              <a:t>Havok</a:t>
            </a:r>
            <a:r>
              <a:rPr lang="en-US" altLang="zh-CN" sz="1600"/>
              <a:t> </a:t>
            </a:r>
          </a:p>
          <a:p>
            <a:pPr lvl="1">
              <a:lnSpc>
                <a:spcPct val="80000"/>
              </a:lnSpc>
            </a:pPr>
            <a:r>
              <a:rPr lang="en-US" altLang="zh-CN" sz="1600">
                <a:hlinkClick r:id="rId15" tooltip="NV Physics SDK"/>
              </a:rPr>
              <a:t>nV Physics SDK</a:t>
            </a:r>
            <a:r>
              <a:rPr lang="en-US" altLang="zh-CN" sz="1600"/>
              <a:t> </a:t>
            </a:r>
          </a:p>
          <a:p>
            <a:pPr lvl="1">
              <a:lnSpc>
                <a:spcPct val="80000"/>
              </a:lnSpc>
            </a:pPr>
            <a:r>
              <a:rPr lang="en-US" altLang="zh-CN" sz="1600"/>
              <a:t>Vortex from </a:t>
            </a:r>
            <a:r>
              <a:rPr lang="en-US" altLang="zh-CN" sz="1600">
                <a:hlinkClick r:id="rId16" tooltip="http://www.cm-labs.com"/>
              </a:rPr>
              <a:t>CMLabs Simulations</a:t>
            </a:r>
            <a:r>
              <a:rPr lang="en-US" altLang="zh-CN" sz="1600"/>
              <a:t> </a:t>
            </a:r>
          </a:p>
          <a:p>
            <a:pPr>
              <a:lnSpc>
                <a:spcPct val="80000"/>
              </a:lnSpc>
            </a:pPr>
            <a:endParaRPr lang="en-US" altLang="zh-CN" sz="180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3200"/>
              <a:t>Bullet </a:t>
            </a:r>
          </a:p>
        </p:txBody>
      </p:sp>
      <p:sp>
        <p:nvSpPr>
          <p:cNvPr id="60419" name="Rectangle 3"/>
          <p:cNvSpPr>
            <a:spLocks noGrp="1" noChangeArrowheads="1"/>
          </p:cNvSpPr>
          <p:nvPr>
            <p:ph idx="1"/>
          </p:nvPr>
        </p:nvSpPr>
        <p:spPr/>
        <p:txBody>
          <a:bodyPr>
            <a:normAutofit fontScale="85000" lnSpcReduction="10000"/>
          </a:bodyPr>
          <a:lstStyle/>
          <a:p>
            <a:r>
              <a:rPr lang="en-US" altLang="zh-CN" sz="2400"/>
              <a:t>Sourceforge</a:t>
            </a:r>
            <a:r>
              <a:rPr lang="zh-CN" altLang="en-US" sz="2400"/>
              <a:t>上的开源物理引擎</a:t>
            </a:r>
          </a:p>
          <a:p>
            <a:r>
              <a:rPr lang="zh-CN" altLang="en-US" sz="2400"/>
              <a:t>特性</a:t>
            </a:r>
            <a:r>
              <a:rPr lang="en-US" altLang="zh-CN" sz="2400"/>
              <a:t>:</a:t>
            </a:r>
          </a:p>
          <a:p>
            <a:pPr lvl="1"/>
            <a:r>
              <a:rPr lang="en-US" altLang="zh-CN" sz="2000"/>
              <a:t>collision shapes include: Sphere, box, cylinder, cone, convex hull, and triangle mesh</a:t>
            </a:r>
          </a:p>
          <a:p>
            <a:pPr lvl="1"/>
            <a:r>
              <a:rPr lang="en-US" altLang="zh-CN" sz="2000"/>
              <a:t>implements GJK convex collision detection</a:t>
            </a:r>
          </a:p>
          <a:p>
            <a:pPr lvl="1"/>
            <a:r>
              <a:rPr lang="en-US" altLang="zh-CN" sz="2000"/>
              <a:t>swept collision test</a:t>
            </a:r>
          </a:p>
          <a:p>
            <a:pPr lvl="1"/>
            <a:r>
              <a:rPr lang="en-US" altLang="zh-CN" sz="2000"/>
              <a:t>continuous Collision Detection</a:t>
            </a:r>
          </a:p>
          <a:p>
            <a:pPr lvl="1"/>
            <a:r>
              <a:rPr lang="en-US" altLang="zh-CN" sz="2000"/>
              <a:t>constraints</a:t>
            </a:r>
          </a:p>
          <a:p>
            <a:pPr lvl="1"/>
            <a:r>
              <a:rPr lang="en-US" altLang="zh-CN" sz="2000"/>
              <a:t>COLLADA 1.4 Physics import</a:t>
            </a:r>
          </a:p>
          <a:p>
            <a:pPr lvl="1"/>
            <a:r>
              <a:rPr lang="en-US" altLang="zh-CN" sz="2000"/>
              <a:t>modular approach supports home-brewed physics software</a:t>
            </a:r>
          </a:p>
          <a:p>
            <a:pPr lvl="1"/>
            <a:r>
              <a:rPr lang="en-US" altLang="zh-CN" sz="2000"/>
              <a:t>Bullet provides rigid body dynamics for the Blender 3-D modeling, rendering, and animation package.</a:t>
            </a:r>
          </a:p>
        </p:txBody>
      </p:sp>
      <p:pic>
        <p:nvPicPr>
          <p:cNvPr id="60420" name="Picture 4"/>
          <p:cNvPicPr>
            <a:picLocks noChangeAspect="1" noChangeArrowheads="1"/>
          </p:cNvPicPr>
          <p:nvPr/>
        </p:nvPicPr>
        <p:blipFill>
          <a:blip r:embed="rId3" cstate="print"/>
          <a:srcRect/>
          <a:stretch>
            <a:fillRect/>
          </a:stretch>
        </p:blipFill>
        <p:spPr bwMode="auto">
          <a:xfrm>
            <a:off x="5819776" y="685800"/>
            <a:ext cx="3324225" cy="1014413"/>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200"/>
              <a:t>Open Dynamics Engine </a:t>
            </a:r>
          </a:p>
        </p:txBody>
      </p:sp>
      <p:sp>
        <p:nvSpPr>
          <p:cNvPr id="59395" name="Rectangle 3"/>
          <p:cNvSpPr>
            <a:spLocks noGrp="1" noChangeArrowheads="1"/>
          </p:cNvSpPr>
          <p:nvPr>
            <p:ph idx="1"/>
          </p:nvPr>
        </p:nvSpPr>
        <p:spPr/>
        <p:txBody>
          <a:bodyPr>
            <a:normAutofit fontScale="85000" lnSpcReduction="20000"/>
          </a:bodyPr>
          <a:lstStyle/>
          <a:p>
            <a:r>
              <a:rPr lang="en-US" altLang="zh-CN"/>
              <a:t>Supported Geometries</a:t>
            </a:r>
          </a:p>
          <a:p>
            <a:pPr lvl="1"/>
            <a:r>
              <a:rPr lang="en-US" altLang="zh-CN"/>
              <a:t>Box</a:t>
            </a:r>
          </a:p>
          <a:p>
            <a:pPr lvl="1"/>
            <a:r>
              <a:rPr lang="en-US" altLang="zh-CN"/>
              <a:t>Sphere</a:t>
            </a:r>
          </a:p>
          <a:p>
            <a:pPr lvl="1"/>
            <a:r>
              <a:rPr lang="en-US" altLang="zh-CN"/>
              <a:t>Capsule (cylinder capped with hemispheres)</a:t>
            </a:r>
          </a:p>
          <a:p>
            <a:pPr lvl="1"/>
            <a:r>
              <a:rPr lang="en-US" altLang="zh-CN"/>
              <a:t>Trimesh (dynamic trimesh and trimesh-trimesh collisions are still incomplete)</a:t>
            </a:r>
          </a:p>
          <a:p>
            <a:pPr lvl="1"/>
            <a:r>
              <a:rPr lang="en-US" altLang="zh-CN"/>
              <a:t>Cylinder (currently in the unstable release)</a:t>
            </a:r>
          </a:p>
          <a:p>
            <a:pPr lvl="1"/>
            <a:r>
              <a:rPr lang="en-US" altLang="zh-CN"/>
              <a:t>Heightmap</a:t>
            </a:r>
          </a:p>
          <a:p>
            <a:r>
              <a:rPr lang="zh-CN" altLang="en-US"/>
              <a:t>用于</a:t>
            </a:r>
            <a:r>
              <a:rPr lang="en-US" altLang="zh-CN"/>
              <a:t>GameStudio</a:t>
            </a:r>
            <a:r>
              <a:rPr lang="zh-CN" altLang="en-US"/>
              <a:t>引擎中</a:t>
            </a:r>
          </a:p>
          <a:p>
            <a:endParaRPr lang="en-US" altLang="zh-CN"/>
          </a:p>
        </p:txBody>
      </p:sp>
      <p:pic>
        <p:nvPicPr>
          <p:cNvPr id="59396" name="Picture 4"/>
          <p:cNvPicPr>
            <a:picLocks noChangeAspect="1" noChangeArrowheads="1"/>
          </p:cNvPicPr>
          <p:nvPr/>
        </p:nvPicPr>
        <p:blipFill>
          <a:blip r:embed="rId3" cstate="print"/>
          <a:srcRect/>
          <a:stretch>
            <a:fillRect/>
          </a:stretch>
        </p:blipFill>
        <p:spPr bwMode="auto">
          <a:xfrm>
            <a:off x="4572001" y="1314450"/>
            <a:ext cx="4029075" cy="82867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z="3200"/>
              <a:t>OPAL </a:t>
            </a:r>
          </a:p>
        </p:txBody>
      </p:sp>
      <p:sp>
        <p:nvSpPr>
          <p:cNvPr id="62467" name="Rectangle 3"/>
          <p:cNvSpPr>
            <a:spLocks noGrp="1" noChangeArrowheads="1"/>
          </p:cNvSpPr>
          <p:nvPr>
            <p:ph idx="1"/>
          </p:nvPr>
        </p:nvSpPr>
        <p:spPr/>
        <p:txBody>
          <a:bodyPr/>
          <a:lstStyle/>
          <a:p>
            <a:r>
              <a:rPr lang="en-US" altLang="zh-CN"/>
              <a:t>Open Physics Abstraction Layer (OPAL) </a:t>
            </a:r>
          </a:p>
          <a:p>
            <a:pPr lvl="1"/>
            <a:r>
              <a:rPr lang="en-US" altLang="zh-CN"/>
              <a:t>OPAL is a high-level interface for low-level physics engines used in games, robotics simulations, and other 3D applications</a:t>
            </a:r>
          </a:p>
          <a:p>
            <a:pPr lvl="1"/>
            <a:r>
              <a:rPr lang="en-US" altLang="zh-CN"/>
              <a:t>Features a simple C++ API, intuitive objects (e.g. Solids, Joints, Motors, Sensors), and XML-based file storage for complex objects. </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z="3200"/>
              <a:t>PAL </a:t>
            </a:r>
            <a:r>
              <a:rPr lang="zh-CN" altLang="en-US" sz="3200"/>
              <a:t>（作业点）</a:t>
            </a:r>
          </a:p>
        </p:txBody>
      </p:sp>
      <p:sp>
        <p:nvSpPr>
          <p:cNvPr id="63491" name="Rectangle 3"/>
          <p:cNvSpPr>
            <a:spLocks noGrp="1" noChangeArrowheads="1"/>
          </p:cNvSpPr>
          <p:nvPr>
            <p:ph idx="1"/>
          </p:nvPr>
        </p:nvSpPr>
        <p:spPr/>
        <p:txBody>
          <a:bodyPr>
            <a:normAutofit fontScale="92500" lnSpcReduction="20000"/>
          </a:bodyPr>
          <a:lstStyle/>
          <a:p>
            <a:pPr>
              <a:lnSpc>
                <a:spcPct val="80000"/>
              </a:lnSpc>
            </a:pPr>
            <a:r>
              <a:rPr lang="en-US" altLang="zh-CN" sz="2000" dirty="0"/>
              <a:t>PAL supports multiple physics engines, including:</a:t>
            </a:r>
          </a:p>
          <a:p>
            <a:pPr lvl="1">
              <a:lnSpc>
                <a:spcPct val="80000"/>
              </a:lnSpc>
            </a:pPr>
            <a:r>
              <a:rPr lang="en-US" altLang="zh-CN" sz="1800" dirty="0"/>
              <a:t>Bullet</a:t>
            </a:r>
          </a:p>
          <a:p>
            <a:pPr lvl="1">
              <a:lnSpc>
                <a:spcPct val="80000"/>
              </a:lnSpc>
            </a:pPr>
            <a:r>
              <a:rPr lang="en-US" altLang="zh-CN" sz="1800" dirty="0" err="1"/>
              <a:t>DynaMechs</a:t>
            </a:r>
            <a:endParaRPr lang="en-US" altLang="zh-CN" sz="1800" dirty="0"/>
          </a:p>
          <a:p>
            <a:pPr lvl="1">
              <a:lnSpc>
                <a:spcPct val="80000"/>
              </a:lnSpc>
            </a:pPr>
            <a:r>
              <a:rPr lang="en-US" altLang="zh-CN" sz="1800" dirty="0" err="1"/>
              <a:t>JigLib</a:t>
            </a:r>
            <a:endParaRPr lang="en-US" altLang="zh-CN" sz="1800" dirty="0"/>
          </a:p>
          <a:p>
            <a:pPr lvl="1">
              <a:lnSpc>
                <a:spcPct val="80000"/>
              </a:lnSpc>
            </a:pPr>
            <a:r>
              <a:rPr lang="en-US" altLang="zh-CN" sz="1800" dirty="0"/>
              <a:t>Newton Game Dynamics</a:t>
            </a:r>
          </a:p>
          <a:p>
            <a:pPr lvl="1">
              <a:lnSpc>
                <a:spcPct val="80000"/>
              </a:lnSpc>
            </a:pPr>
            <a:r>
              <a:rPr lang="en-US" altLang="zh-CN" sz="1800" dirty="0"/>
              <a:t>Open Dynamics Engine</a:t>
            </a:r>
          </a:p>
          <a:p>
            <a:pPr lvl="1">
              <a:lnSpc>
                <a:spcPct val="80000"/>
              </a:lnSpc>
            </a:pPr>
            <a:r>
              <a:rPr lang="en-US" altLang="zh-CN" sz="1800" dirty="0" err="1"/>
              <a:t>OpenTissue</a:t>
            </a:r>
            <a:endParaRPr lang="en-US" altLang="zh-CN" sz="1800" dirty="0"/>
          </a:p>
          <a:p>
            <a:pPr lvl="1">
              <a:lnSpc>
                <a:spcPct val="80000"/>
              </a:lnSpc>
            </a:pPr>
            <a:r>
              <a:rPr lang="en-US" altLang="zh-CN" sz="1800" dirty="0"/>
              <a:t>PhysX (formerly </a:t>
            </a:r>
            <a:r>
              <a:rPr lang="en-US" altLang="zh-CN" sz="1800" dirty="0" err="1"/>
              <a:t>NovodeX</a:t>
            </a:r>
            <a:r>
              <a:rPr lang="en-US" altLang="zh-CN" sz="1800" dirty="0"/>
              <a:t> and incorporating </a:t>
            </a:r>
            <a:r>
              <a:rPr lang="en-US" altLang="zh-CN" sz="1800" dirty="0" err="1"/>
              <a:t>Meqon</a:t>
            </a:r>
            <a:r>
              <a:rPr lang="en-US" altLang="zh-CN" sz="1800" dirty="0"/>
              <a:t>)</a:t>
            </a:r>
          </a:p>
          <a:p>
            <a:pPr lvl="1">
              <a:lnSpc>
                <a:spcPct val="80000"/>
              </a:lnSpc>
            </a:pPr>
            <a:r>
              <a:rPr lang="en-US" altLang="zh-CN" sz="1800" dirty="0"/>
              <a:t>Tokamak physics engine</a:t>
            </a:r>
          </a:p>
          <a:p>
            <a:pPr lvl="1">
              <a:lnSpc>
                <a:spcPct val="80000"/>
              </a:lnSpc>
            </a:pPr>
            <a:r>
              <a:rPr lang="en-US" altLang="zh-CN" sz="1800" dirty="0"/>
              <a:t>True Axis</a:t>
            </a:r>
          </a:p>
          <a:p>
            <a:pPr>
              <a:lnSpc>
                <a:spcPct val="80000"/>
              </a:lnSpc>
            </a:pPr>
            <a:r>
              <a:rPr lang="en-US" altLang="zh-CN" sz="2000" dirty="0"/>
              <a:t>PAL is a high-level interface for low-level physics engines used in games, simulation systems, and other 3D applications</a:t>
            </a:r>
          </a:p>
          <a:p>
            <a:pPr>
              <a:lnSpc>
                <a:spcPct val="80000"/>
              </a:lnSpc>
            </a:pPr>
            <a:r>
              <a:rPr lang="en-US" altLang="zh-CN" sz="2000" dirty="0"/>
              <a:t>PAL is designed with a pluggable abstract factory allowing code to be written and compiled once and allowing runtime selection of a different physics engines, as well as feature upgrades.</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a:t>Tokamak</a:t>
            </a:r>
          </a:p>
        </p:txBody>
      </p:sp>
      <p:sp>
        <p:nvSpPr>
          <p:cNvPr id="64515" name="Rectangle 3"/>
          <p:cNvSpPr>
            <a:spLocks noGrp="1" noChangeArrowheads="1"/>
          </p:cNvSpPr>
          <p:nvPr>
            <p:ph idx="1"/>
          </p:nvPr>
        </p:nvSpPr>
        <p:spPr/>
        <p:txBody>
          <a:bodyPr>
            <a:normAutofit fontScale="92500" lnSpcReduction="20000"/>
          </a:bodyPr>
          <a:lstStyle/>
          <a:p>
            <a:r>
              <a:rPr lang="en-US" altLang="zh-CN"/>
              <a:t>At its beginnings, Tokamak was free for non commercial uses only</a:t>
            </a:r>
          </a:p>
          <a:p>
            <a:r>
              <a:rPr lang="en-US" altLang="zh-CN"/>
              <a:t>Since May 2007, it has become open sourced under a BSD License</a:t>
            </a:r>
          </a:p>
          <a:p>
            <a:r>
              <a:rPr lang="en-US" altLang="zh-CN"/>
              <a:t>supports "Breakage Constructing models" which will break when a collision occurs. Fragments of the original model will automatically be spawned by Tokamak's built-in breakage functionality.</a:t>
            </a:r>
          </a:p>
          <a:p>
            <a:endParaRPr lang="en-US" altLang="zh-CN"/>
          </a:p>
        </p:txBody>
      </p:sp>
      <p:pic>
        <p:nvPicPr>
          <p:cNvPr id="64516" name="Picture 4"/>
          <p:cNvPicPr>
            <a:picLocks noChangeAspect="1" noChangeArrowheads="1"/>
          </p:cNvPicPr>
          <p:nvPr/>
        </p:nvPicPr>
        <p:blipFill>
          <a:blip r:embed="rId3" cstate="print"/>
          <a:srcRect/>
          <a:stretch>
            <a:fillRect/>
          </a:stretch>
        </p:blipFill>
        <p:spPr bwMode="auto">
          <a:xfrm>
            <a:off x="2438401" y="4410075"/>
            <a:ext cx="4467225" cy="39052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z="3200"/>
              <a:t>DynaForce </a:t>
            </a:r>
          </a:p>
        </p:txBody>
      </p:sp>
      <p:sp>
        <p:nvSpPr>
          <p:cNvPr id="66563" name="Rectangle 3"/>
          <p:cNvSpPr>
            <a:spLocks noGrp="1" noChangeArrowheads="1"/>
          </p:cNvSpPr>
          <p:nvPr>
            <p:ph idx="1"/>
          </p:nvPr>
        </p:nvSpPr>
        <p:spPr/>
        <p:txBody>
          <a:bodyPr>
            <a:normAutofit fontScale="92500" lnSpcReduction="20000"/>
          </a:bodyPr>
          <a:lstStyle/>
          <a:p>
            <a:pPr>
              <a:lnSpc>
                <a:spcPct val="80000"/>
              </a:lnSpc>
            </a:pPr>
            <a:r>
              <a:rPr lang="en-US" altLang="zh-CN" sz="2000"/>
              <a:t> </a:t>
            </a:r>
            <a:r>
              <a:rPr lang="zh-CN" altLang="en-US" sz="2000"/>
              <a:t>现阶段具备的特性</a:t>
            </a:r>
          </a:p>
          <a:p>
            <a:pPr lvl="1">
              <a:lnSpc>
                <a:spcPct val="80000"/>
              </a:lnSpc>
            </a:pPr>
            <a:r>
              <a:rPr lang="zh-CN" altLang="en-US" sz="1600"/>
              <a:t>支持刚体</a:t>
            </a:r>
          </a:p>
          <a:p>
            <a:pPr lvl="1">
              <a:lnSpc>
                <a:spcPct val="80000"/>
              </a:lnSpc>
            </a:pPr>
            <a:r>
              <a:rPr lang="zh-CN" altLang="en-US" sz="1800"/>
              <a:t>支持</a:t>
            </a:r>
            <a:r>
              <a:rPr lang="en-US" altLang="zh-CN" sz="1800"/>
              <a:t>joint</a:t>
            </a:r>
          </a:p>
          <a:p>
            <a:pPr lvl="1">
              <a:lnSpc>
                <a:spcPct val="80000"/>
              </a:lnSpc>
            </a:pPr>
            <a:r>
              <a:rPr lang="zh-CN" altLang="en-US" sz="1800"/>
              <a:t>支持</a:t>
            </a:r>
            <a:r>
              <a:rPr lang="en-US" altLang="zh-CN" sz="1800"/>
              <a:t>joint limits</a:t>
            </a:r>
          </a:p>
          <a:p>
            <a:pPr lvl="1">
              <a:lnSpc>
                <a:spcPct val="80000"/>
              </a:lnSpc>
            </a:pPr>
            <a:r>
              <a:rPr lang="zh-CN" altLang="en-US" sz="1800"/>
              <a:t>支持凸体 对 凸体</a:t>
            </a:r>
            <a:r>
              <a:rPr lang="en-US" altLang="zh-CN" sz="1800"/>
              <a:t>,</a:t>
            </a:r>
            <a:r>
              <a:rPr lang="zh-CN" altLang="en-US" sz="1800"/>
              <a:t>凸体 对 静态凹体的碰撞检测</a:t>
            </a:r>
          </a:p>
          <a:p>
            <a:pPr lvl="1">
              <a:lnSpc>
                <a:spcPct val="80000"/>
              </a:lnSpc>
            </a:pPr>
            <a:r>
              <a:rPr lang="zh-CN" altLang="en-US" sz="1800"/>
              <a:t>支持</a:t>
            </a:r>
            <a:r>
              <a:rPr lang="en-US" altLang="zh-CN" sz="1800"/>
              <a:t>rigdoll </a:t>
            </a:r>
            <a:r>
              <a:rPr lang="zh-CN" altLang="en-US" sz="1800"/>
              <a:t>布娃娃系统</a:t>
            </a:r>
          </a:p>
          <a:p>
            <a:pPr>
              <a:lnSpc>
                <a:spcPct val="80000"/>
              </a:lnSpc>
            </a:pPr>
            <a:r>
              <a:rPr lang="zh-CN" altLang="en-US" sz="2000"/>
              <a:t>  未来将具备的特性</a:t>
            </a:r>
          </a:p>
          <a:p>
            <a:pPr lvl="1">
              <a:lnSpc>
                <a:spcPct val="80000"/>
              </a:lnSpc>
            </a:pPr>
            <a:r>
              <a:rPr lang="zh-CN" altLang="en-US" sz="1800"/>
              <a:t>将支持流体</a:t>
            </a:r>
          </a:p>
          <a:p>
            <a:pPr lvl="1">
              <a:lnSpc>
                <a:spcPct val="80000"/>
              </a:lnSpc>
            </a:pPr>
            <a:r>
              <a:rPr lang="zh-CN" altLang="en-US" sz="1800"/>
              <a:t>将支持</a:t>
            </a:r>
            <a:r>
              <a:rPr lang="en-US" altLang="zh-CN" sz="1800"/>
              <a:t>GPU</a:t>
            </a:r>
            <a:r>
              <a:rPr lang="zh-CN" altLang="en-US" sz="1800"/>
              <a:t>加速运算</a:t>
            </a:r>
          </a:p>
          <a:p>
            <a:pPr lvl="1">
              <a:lnSpc>
                <a:spcPct val="80000"/>
              </a:lnSpc>
            </a:pPr>
            <a:r>
              <a:rPr lang="zh-CN" altLang="en-US" sz="1800"/>
              <a:t>将加入更多类型</a:t>
            </a:r>
            <a:r>
              <a:rPr lang="en-US" altLang="zh-CN" sz="1800"/>
              <a:t>joint</a:t>
            </a:r>
          </a:p>
          <a:p>
            <a:pPr lvl="1">
              <a:lnSpc>
                <a:spcPct val="80000"/>
              </a:lnSpc>
            </a:pPr>
            <a:r>
              <a:rPr lang="zh-CN" altLang="en-US" sz="1800"/>
              <a:t>将加入脚本系统</a:t>
            </a:r>
            <a:r>
              <a:rPr lang="en-US" altLang="zh-CN" sz="1800"/>
              <a:t>,</a:t>
            </a:r>
            <a:r>
              <a:rPr lang="zh-CN" altLang="en-US" sz="1800"/>
              <a:t>使得构建物理世界更轻松</a:t>
            </a:r>
            <a:r>
              <a:rPr lang="en-US" altLang="zh-CN" sz="1800"/>
              <a:t>.</a:t>
            </a:r>
            <a:br>
              <a:rPr lang="en-US" altLang="zh-CN" sz="1800"/>
            </a:br>
            <a:endParaRPr lang="en-US" altLang="zh-CN" sz="1800"/>
          </a:p>
          <a:p>
            <a:pPr>
              <a:lnSpc>
                <a:spcPct val="80000"/>
              </a:lnSpc>
            </a:pPr>
            <a:r>
              <a:rPr lang="zh-CN" altLang="en-US" sz="2000"/>
              <a:t>基于改进的</a:t>
            </a:r>
            <a:r>
              <a:rPr lang="en-US" altLang="zh-CN" sz="2000"/>
              <a:t>D.E. Stewart and J.C. Trinkle</a:t>
            </a:r>
            <a:r>
              <a:rPr lang="zh-CN" altLang="en-US" sz="2000"/>
              <a:t>的线形互补理论</a:t>
            </a:r>
            <a:r>
              <a:rPr lang="en-US" altLang="zh-CN" sz="2000"/>
              <a:t>,</a:t>
            </a:r>
            <a:r>
              <a:rPr lang="zh-CN" altLang="en-US" sz="2000"/>
              <a:t>这也是在现代物理引擎中使用最普遍的理论</a:t>
            </a:r>
          </a:p>
          <a:p>
            <a:pPr>
              <a:lnSpc>
                <a:spcPct val="80000"/>
              </a:lnSpc>
            </a:pPr>
            <a:r>
              <a:rPr lang="zh-CN" altLang="en-US" sz="2000"/>
              <a:t>我国游戏开发者自己研发</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z="3200"/>
              <a:t>Newton Game Dynamics </a:t>
            </a:r>
          </a:p>
        </p:txBody>
      </p:sp>
      <p:sp>
        <p:nvSpPr>
          <p:cNvPr id="68611" name="Rectangle 3"/>
          <p:cNvSpPr>
            <a:spLocks noGrp="1" noChangeArrowheads="1"/>
          </p:cNvSpPr>
          <p:nvPr>
            <p:ph idx="1"/>
          </p:nvPr>
        </p:nvSpPr>
        <p:spPr/>
        <p:txBody>
          <a:bodyPr/>
          <a:lstStyle/>
          <a:p>
            <a:r>
              <a:rPr lang="en-US" altLang="zh-CN"/>
              <a:t>NGD</a:t>
            </a:r>
            <a:r>
              <a:rPr lang="zh-CN" altLang="en-US"/>
              <a:t>在许多工程中使用</a:t>
            </a:r>
          </a:p>
          <a:p>
            <a:pPr lvl="1"/>
            <a:r>
              <a:rPr lang="zh-CN" altLang="en-US"/>
              <a:t>比如</a:t>
            </a:r>
            <a:r>
              <a:rPr lang="en-US" altLang="zh-CN"/>
              <a:t>Irrlicht</a:t>
            </a:r>
            <a:r>
              <a:rPr lang="zh-CN" altLang="en-US"/>
              <a:t>和</a:t>
            </a:r>
            <a:r>
              <a:rPr lang="en-US" altLang="zh-CN"/>
              <a:t>OGRE</a:t>
            </a:r>
          </a:p>
          <a:p>
            <a:r>
              <a:rPr lang="en-US" altLang="zh-CN"/>
              <a:t>NGD SDK</a:t>
            </a:r>
            <a:r>
              <a:rPr lang="zh-CN" altLang="en-US"/>
              <a:t>授权允许开发者免费在工程中使用，只需署名即可</a:t>
            </a:r>
          </a:p>
          <a:p>
            <a:endParaRPr lang="en-US" altLang="zh-CN"/>
          </a:p>
        </p:txBody>
      </p:sp>
      <p:pic>
        <p:nvPicPr>
          <p:cNvPr id="68612" name="Picture 4"/>
          <p:cNvPicPr>
            <a:picLocks noChangeAspect="1" noChangeArrowheads="1"/>
          </p:cNvPicPr>
          <p:nvPr/>
        </p:nvPicPr>
        <p:blipFill>
          <a:blip r:embed="rId3" cstate="print"/>
          <a:srcRect/>
          <a:stretch>
            <a:fillRect/>
          </a:stretch>
        </p:blipFill>
        <p:spPr bwMode="auto">
          <a:xfrm>
            <a:off x="2590801" y="2971800"/>
            <a:ext cx="4086225" cy="858441"/>
          </a:xfrm>
          <a:prstGeom prst="rect">
            <a:avLst/>
          </a:prstGeom>
          <a:noFill/>
          <a:ln w="9525" algn="ctr">
            <a:noFill/>
            <a:miter lim="800000"/>
            <a:headEnd/>
            <a:tailEnd/>
          </a:ln>
          <a:effectLst/>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z="3200"/>
              <a:t>Newton Game Dynamics</a:t>
            </a:r>
          </a:p>
        </p:txBody>
      </p:sp>
      <p:sp>
        <p:nvSpPr>
          <p:cNvPr id="70659" name="Rectangle 3"/>
          <p:cNvSpPr>
            <a:spLocks noGrp="1" noChangeArrowheads="1"/>
          </p:cNvSpPr>
          <p:nvPr>
            <p:ph idx="1"/>
          </p:nvPr>
        </p:nvSpPr>
        <p:spPr/>
        <p:txBody>
          <a:bodyPr>
            <a:normAutofit fontScale="77500" lnSpcReduction="20000"/>
          </a:bodyPr>
          <a:lstStyle/>
          <a:p>
            <a:pPr>
              <a:lnSpc>
                <a:spcPct val="90000"/>
              </a:lnSpc>
            </a:pPr>
            <a:r>
              <a:rPr lang="en-US" altLang="zh-CN"/>
              <a:t>Features</a:t>
            </a:r>
          </a:p>
          <a:p>
            <a:pPr lvl="1">
              <a:lnSpc>
                <a:spcPct val="90000"/>
              </a:lnSpc>
            </a:pPr>
            <a:r>
              <a:rPr lang="en-US" altLang="zh-CN"/>
              <a:t>easy to use C-API</a:t>
            </a:r>
          </a:p>
          <a:p>
            <a:pPr lvl="1">
              <a:lnSpc>
                <a:spcPct val="90000"/>
              </a:lnSpc>
            </a:pPr>
            <a:r>
              <a:rPr lang="en-US" altLang="zh-CN"/>
              <a:t>available for windows, osx, linux</a:t>
            </a:r>
          </a:p>
          <a:p>
            <a:pPr lvl="1">
              <a:lnSpc>
                <a:spcPct val="90000"/>
              </a:lnSpc>
            </a:pPr>
            <a:r>
              <a:rPr lang="en-US" altLang="zh-CN"/>
              <a:t>plethora of convex collision shapes</a:t>
            </a:r>
          </a:p>
          <a:p>
            <a:pPr lvl="1">
              <a:lnSpc>
                <a:spcPct val="90000"/>
              </a:lnSpc>
            </a:pPr>
            <a:r>
              <a:rPr lang="en-US" altLang="zh-CN"/>
              <a:t>compound collision shapes</a:t>
            </a:r>
          </a:p>
          <a:p>
            <a:pPr lvl="1">
              <a:lnSpc>
                <a:spcPct val="90000"/>
              </a:lnSpc>
            </a:pPr>
            <a:r>
              <a:rPr lang="en-US" altLang="zh-CN"/>
              <a:t>continuous collision mode</a:t>
            </a:r>
          </a:p>
          <a:p>
            <a:pPr lvl="1">
              <a:lnSpc>
                <a:spcPct val="90000"/>
              </a:lnSpc>
            </a:pPr>
            <a:r>
              <a:rPr lang="en-US" altLang="zh-CN"/>
              <a:t>hinge, ball, slider, corkscrew,... and custom joints</a:t>
            </a:r>
          </a:p>
          <a:p>
            <a:pPr lvl="1">
              <a:lnSpc>
                <a:spcPct val="90000"/>
              </a:lnSpc>
            </a:pPr>
            <a:r>
              <a:rPr lang="en-US" altLang="zh-CN"/>
              <a:t>powerful custom constraint/joint API</a:t>
            </a:r>
          </a:p>
          <a:p>
            <a:pPr lvl="1">
              <a:lnSpc>
                <a:spcPct val="90000"/>
              </a:lnSpc>
            </a:pPr>
            <a:r>
              <a:rPr lang="en-US" altLang="zh-CN"/>
              <a:t>special vehicle container</a:t>
            </a:r>
          </a:p>
          <a:p>
            <a:pPr lvl="1">
              <a:lnSpc>
                <a:spcPct val="90000"/>
              </a:lnSpc>
            </a:pPr>
            <a:r>
              <a:rPr lang="en-US" altLang="zh-CN"/>
              <a:t>special ragdoll container</a:t>
            </a:r>
          </a:p>
          <a:p>
            <a:pPr lvl="1">
              <a:lnSpc>
                <a:spcPct val="90000"/>
              </a:lnSpc>
            </a:pPr>
            <a:r>
              <a:rPr lang="en-US" altLang="zh-CN"/>
              <a:t>also usable as a stand-alone collision detection library</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愤怒的小鸟</a:t>
            </a:r>
            <a:endParaRPr lang="zh-CN" altLang="en-US" dirty="0"/>
          </a:p>
        </p:txBody>
      </p:sp>
      <p:sp>
        <p:nvSpPr>
          <p:cNvPr id="3" name="内容占位符 2"/>
          <p:cNvSpPr>
            <a:spLocks noGrp="1"/>
          </p:cNvSpPr>
          <p:nvPr>
            <p:ph idx="1"/>
          </p:nvPr>
        </p:nvSpPr>
        <p:spPr/>
        <p:txBody>
          <a:bodyPr/>
          <a:lstStyle/>
          <a:p>
            <a:r>
              <a:rPr lang="en-US" altLang="zh-CN" dirty="0" smtClean="0">
                <a:hlinkClick r:id="rId2" action="ppaction://hlinkfile"/>
              </a:rPr>
              <a:t>《</a:t>
            </a:r>
            <a:r>
              <a:rPr lang="zh-CN" altLang="en-US" dirty="0" smtClean="0">
                <a:hlinkClick r:id="rId2" action="ppaction://hlinkfile"/>
              </a:rPr>
              <a:t>愤怒的小鸟</a:t>
            </a:r>
            <a:r>
              <a:rPr lang="en-US" altLang="zh-CN" dirty="0" smtClean="0">
                <a:hlinkClick r:id="rId2" action="ppaction://hlinkfile"/>
              </a:rPr>
              <a:t>》PC</a:t>
            </a:r>
            <a:r>
              <a:rPr lang="zh-CN" altLang="en-US" dirty="0" smtClean="0">
                <a:hlinkClick r:id="rId2" action="ppaction://hlinkfile"/>
              </a:rPr>
              <a:t>版游戏演示</a:t>
            </a:r>
            <a:r>
              <a:rPr lang="en-US" altLang="zh-CN" dirty="0" smtClean="0">
                <a:hlinkClick r:id="rId2" action="ppaction://hlinkfile"/>
              </a:rPr>
              <a:t>.</a:t>
            </a:r>
            <a:r>
              <a:rPr lang="en-US" altLang="zh-CN" dirty="0" err="1" smtClean="0">
                <a:hlinkClick r:id="rId2" action="ppaction://hlinkfile"/>
              </a:rPr>
              <a:t>flv</a:t>
            </a:r>
            <a:endParaRPr lang="zh-CN" alt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z="3200"/>
              <a:t>Newton Game Dynamics Demos</a:t>
            </a:r>
          </a:p>
        </p:txBody>
      </p:sp>
      <p:sp>
        <p:nvSpPr>
          <p:cNvPr id="86019" name="Rectangle 3"/>
          <p:cNvSpPr>
            <a:spLocks noGrp="1" noChangeArrowheads="1"/>
          </p:cNvSpPr>
          <p:nvPr>
            <p:ph idx="1"/>
          </p:nvPr>
        </p:nvSpPr>
        <p:spPr/>
        <p:txBody>
          <a:bodyPr>
            <a:normAutofit fontScale="92500" lnSpcReduction="20000"/>
          </a:bodyPr>
          <a:lstStyle/>
          <a:p>
            <a:r>
              <a:rPr lang="en-US" altLang="zh-CN">
                <a:hlinkClick r:id="rId3" action="ppaction://program"/>
              </a:rPr>
              <a:t>Demo1</a:t>
            </a:r>
            <a:endParaRPr lang="en-US" altLang="zh-CN">
              <a:hlinkClick r:id="rId4" action="ppaction://program"/>
            </a:endParaRPr>
          </a:p>
          <a:p>
            <a:r>
              <a:rPr lang="en-US" altLang="zh-CN">
                <a:hlinkClick r:id="rId4" action="ppaction://program"/>
              </a:rPr>
              <a:t>Demo2</a:t>
            </a:r>
            <a:endParaRPr lang="en-US" altLang="zh-CN">
              <a:hlinkClick r:id="rId5" action="ppaction://program"/>
            </a:endParaRPr>
          </a:p>
          <a:p>
            <a:r>
              <a:rPr lang="en-US" altLang="zh-CN">
                <a:hlinkClick r:id="rId5" action="ppaction://program"/>
              </a:rPr>
              <a:t>Demo3</a:t>
            </a:r>
            <a:endParaRPr lang="en-US" altLang="zh-CN">
              <a:hlinkClick r:id="rId6" action="ppaction://program"/>
            </a:endParaRPr>
          </a:p>
          <a:p>
            <a:r>
              <a:rPr lang="en-US" altLang="zh-CN">
                <a:hlinkClick r:id="rId6" action="ppaction://program"/>
              </a:rPr>
              <a:t>Demo4</a:t>
            </a:r>
            <a:endParaRPr lang="en-US" altLang="zh-CN">
              <a:hlinkClick r:id="rId7" action="ppaction://program"/>
            </a:endParaRPr>
          </a:p>
          <a:p>
            <a:r>
              <a:rPr lang="en-US" altLang="zh-CN">
                <a:hlinkClick r:id="rId7" action="ppaction://program"/>
              </a:rPr>
              <a:t>Demo5</a:t>
            </a:r>
            <a:endParaRPr lang="en-US" altLang="zh-CN">
              <a:hlinkClick r:id="rId8" action="ppaction://program"/>
            </a:endParaRPr>
          </a:p>
          <a:p>
            <a:r>
              <a:rPr lang="en-US" altLang="zh-CN">
                <a:hlinkClick r:id="rId8" action="ppaction://program"/>
              </a:rPr>
              <a:t>Demo6</a:t>
            </a:r>
            <a:endParaRPr lang="en-US" altLang="zh-CN">
              <a:hlinkClick r:id="rId9" action="ppaction://program"/>
            </a:endParaRPr>
          </a:p>
          <a:p>
            <a:r>
              <a:rPr lang="en-US" altLang="zh-CN">
                <a:hlinkClick r:id="rId9" action="ppaction://program"/>
              </a:rPr>
              <a:t>Demo7</a:t>
            </a:r>
            <a:endParaRPr lang="en-US" altLang="zh-CN"/>
          </a:p>
          <a:p>
            <a:endParaRPr lang="en-US" altLang="zh-CN"/>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z="3200"/>
              <a:t>Simple Physics Engine </a:t>
            </a:r>
          </a:p>
        </p:txBody>
      </p:sp>
      <p:sp>
        <p:nvSpPr>
          <p:cNvPr id="71683" name="Rectangle 3"/>
          <p:cNvSpPr>
            <a:spLocks noGrp="1" noChangeArrowheads="1"/>
          </p:cNvSpPr>
          <p:nvPr>
            <p:ph idx="1"/>
          </p:nvPr>
        </p:nvSpPr>
        <p:spPr/>
        <p:txBody>
          <a:bodyPr>
            <a:normAutofit fontScale="85000" lnSpcReduction="20000"/>
          </a:bodyPr>
          <a:lstStyle/>
          <a:p>
            <a:pPr>
              <a:lnSpc>
                <a:spcPct val="90000"/>
              </a:lnSpc>
            </a:pPr>
            <a:r>
              <a:rPr lang="en-US" altLang="zh-CN"/>
              <a:t>SPE</a:t>
            </a:r>
            <a:r>
              <a:rPr lang="zh-CN" altLang="en-US"/>
              <a:t>是中国第一款用于游戏软件或虚拟现实程序的专业物理运算系统 </a:t>
            </a:r>
          </a:p>
          <a:p>
            <a:pPr>
              <a:lnSpc>
                <a:spcPct val="90000"/>
              </a:lnSpc>
            </a:pPr>
            <a:r>
              <a:rPr lang="en-US" altLang="zh-CN"/>
              <a:t>SPE </a:t>
            </a:r>
            <a:r>
              <a:rPr lang="zh-CN" altLang="en-US"/>
              <a:t>具有以下特性</a:t>
            </a:r>
          </a:p>
          <a:p>
            <a:pPr lvl="1">
              <a:lnSpc>
                <a:spcPct val="90000"/>
              </a:lnSpc>
            </a:pPr>
            <a:r>
              <a:rPr lang="zh-CN" altLang="en-US"/>
              <a:t>使用独创的快速而稳定的“</a:t>
            </a:r>
            <a:r>
              <a:rPr lang="en-US" altLang="zh-CN"/>
              <a:t>Edge-Polygon”</a:t>
            </a:r>
            <a:r>
              <a:rPr lang="zh-CN" altLang="en-US"/>
              <a:t>碰撞检测算法</a:t>
            </a:r>
          </a:p>
          <a:p>
            <a:pPr lvl="1">
              <a:lnSpc>
                <a:spcPct val="90000"/>
              </a:lnSpc>
            </a:pPr>
            <a:r>
              <a:rPr lang="zh-CN" altLang="en-US"/>
              <a:t>碰撞信息分析</a:t>
            </a:r>
          </a:p>
          <a:p>
            <a:pPr lvl="1">
              <a:lnSpc>
                <a:spcPct val="90000"/>
              </a:lnSpc>
            </a:pPr>
            <a:r>
              <a:rPr lang="zh-CN" altLang="en-US"/>
              <a:t>稳定的碰撞与接触解决系统</a:t>
            </a:r>
          </a:p>
          <a:p>
            <a:pPr lvl="1">
              <a:lnSpc>
                <a:spcPct val="90000"/>
              </a:lnSpc>
            </a:pPr>
            <a:r>
              <a:rPr lang="en-US" altLang="zh-CN"/>
              <a:t>SPE</a:t>
            </a:r>
            <a:r>
              <a:rPr lang="zh-CN" altLang="en-US"/>
              <a:t>提供一种稳定的基本</a:t>
            </a:r>
            <a:r>
              <a:rPr lang="en-US" altLang="zh-CN"/>
              <a:t>Joint</a:t>
            </a:r>
            <a:r>
              <a:rPr lang="zh-CN" altLang="en-US"/>
              <a:t>功能，支持最大距离、弹性系数以及破坏力等参数的配置，用户可以使用它方便地创建各种其他类型的</a:t>
            </a:r>
            <a:r>
              <a:rPr lang="en-US" altLang="zh-CN"/>
              <a:t>Joint</a:t>
            </a:r>
            <a:r>
              <a:rPr lang="zh-CN" altLang="en-US"/>
              <a:t>实时刚体破碎。</a:t>
            </a:r>
            <a:r>
              <a:rPr lang="en-US" altLang="zh-CN"/>
              <a:t>(Beta)</a:t>
            </a:r>
            <a:r>
              <a:rPr lang="zh-CN" altLang="en-US"/>
              <a:t>。</a:t>
            </a:r>
            <a:r>
              <a:rPr lang="en-US" altLang="zh-CN"/>
              <a:t>SPE</a:t>
            </a:r>
            <a:r>
              <a:rPr lang="zh-CN" altLang="en-US"/>
              <a:t>提供“形状操作”的功能，成为全球第一款支持实时刚体破碎的物理引擎</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z="3200"/>
              <a:t>Simple Physics Engine</a:t>
            </a:r>
          </a:p>
        </p:txBody>
      </p:sp>
      <p:sp>
        <p:nvSpPr>
          <p:cNvPr id="73731" name="Rectangle 3"/>
          <p:cNvSpPr>
            <a:spLocks noGrp="1" noChangeArrowheads="1"/>
          </p:cNvSpPr>
          <p:nvPr>
            <p:ph idx="1"/>
          </p:nvPr>
        </p:nvSpPr>
        <p:spPr/>
        <p:txBody>
          <a:bodyPr/>
          <a:lstStyle/>
          <a:p>
            <a:endParaRPr lang="zh-CN" altLang="zh-CN"/>
          </a:p>
        </p:txBody>
      </p:sp>
      <p:pic>
        <p:nvPicPr>
          <p:cNvPr id="73732" name="Picture 4" descr="SPE"/>
          <p:cNvPicPr>
            <a:picLocks noChangeAspect="1" noChangeArrowheads="1"/>
          </p:cNvPicPr>
          <p:nvPr/>
        </p:nvPicPr>
        <p:blipFill>
          <a:blip r:embed="rId3" cstate="print"/>
          <a:srcRect/>
          <a:stretch>
            <a:fillRect/>
          </a:stretch>
        </p:blipFill>
        <p:spPr bwMode="auto">
          <a:xfrm>
            <a:off x="3505200" y="1314451"/>
            <a:ext cx="2133600" cy="1050131"/>
          </a:xfrm>
          <a:prstGeom prst="rect">
            <a:avLst/>
          </a:prstGeom>
          <a:noFill/>
        </p:spPr>
      </p:pic>
      <p:pic>
        <p:nvPicPr>
          <p:cNvPr id="73734" name="Picture 6" descr="carve_plane"/>
          <p:cNvPicPr>
            <a:picLocks noChangeAspect="1" noChangeArrowheads="1"/>
          </p:cNvPicPr>
          <p:nvPr/>
        </p:nvPicPr>
        <p:blipFill>
          <a:blip r:embed="rId4" cstate="print"/>
          <a:srcRect/>
          <a:stretch>
            <a:fillRect/>
          </a:stretch>
        </p:blipFill>
        <p:spPr bwMode="auto">
          <a:xfrm>
            <a:off x="361950" y="2571750"/>
            <a:ext cx="4210050" cy="970360"/>
          </a:xfrm>
          <a:prstGeom prst="rect">
            <a:avLst/>
          </a:prstGeom>
          <a:noFill/>
        </p:spPr>
      </p:pic>
      <p:pic>
        <p:nvPicPr>
          <p:cNvPr id="73736" name="Picture 8" descr="carve_mesh"/>
          <p:cNvPicPr>
            <a:picLocks noChangeAspect="1" noChangeArrowheads="1"/>
          </p:cNvPicPr>
          <p:nvPr/>
        </p:nvPicPr>
        <p:blipFill>
          <a:blip r:embed="rId5" cstate="print"/>
          <a:srcRect/>
          <a:stretch>
            <a:fillRect/>
          </a:stretch>
        </p:blipFill>
        <p:spPr bwMode="auto">
          <a:xfrm>
            <a:off x="4638676" y="2571750"/>
            <a:ext cx="4200525" cy="970360"/>
          </a:xfrm>
          <a:prstGeom prst="rect">
            <a:avLst/>
          </a:prstGeom>
          <a:noFill/>
        </p:spPr>
      </p:pic>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z="3200"/>
              <a:t>True Axis </a:t>
            </a:r>
          </a:p>
        </p:txBody>
      </p:sp>
      <p:sp>
        <p:nvSpPr>
          <p:cNvPr id="74755" name="Rectangle 3"/>
          <p:cNvSpPr>
            <a:spLocks noGrp="1" noChangeArrowheads="1"/>
          </p:cNvSpPr>
          <p:nvPr>
            <p:ph idx="1"/>
          </p:nvPr>
        </p:nvSpPr>
        <p:spPr/>
        <p:txBody>
          <a:bodyPr>
            <a:normAutofit fontScale="92500"/>
          </a:bodyPr>
          <a:lstStyle/>
          <a:p>
            <a:endParaRPr lang="en-US" altLang="zh-CN"/>
          </a:p>
          <a:p>
            <a:endParaRPr lang="en-US" altLang="zh-CN"/>
          </a:p>
          <a:p>
            <a:endParaRPr lang="en-US" altLang="zh-CN"/>
          </a:p>
          <a:p>
            <a:r>
              <a:rPr lang="zh-CN" altLang="en-US"/>
              <a:t>从</a:t>
            </a:r>
            <a:r>
              <a:rPr lang="en-US" altLang="zh-CN"/>
              <a:t>1999</a:t>
            </a:r>
            <a:r>
              <a:rPr lang="zh-CN" altLang="en-US"/>
              <a:t>年开始，就有游戏使用该引擎处理物理</a:t>
            </a:r>
          </a:p>
          <a:p>
            <a:r>
              <a:rPr lang="zh-CN" altLang="en-US"/>
              <a:t>拥有</a:t>
            </a:r>
            <a:r>
              <a:rPr lang="en-US" altLang="zh-CN"/>
              <a:t>swept collision detection</a:t>
            </a:r>
            <a:r>
              <a:rPr lang="zh-CN" altLang="en-US"/>
              <a:t>性质</a:t>
            </a:r>
          </a:p>
          <a:p>
            <a:r>
              <a:rPr lang="zh-CN" altLang="en-US"/>
              <a:t>有两种授权模式，商用和个人</a:t>
            </a:r>
          </a:p>
        </p:txBody>
      </p:sp>
      <p:pic>
        <p:nvPicPr>
          <p:cNvPr id="74756" name="Picture 4"/>
          <p:cNvPicPr>
            <a:picLocks noChangeAspect="1" noChangeArrowheads="1"/>
          </p:cNvPicPr>
          <p:nvPr/>
        </p:nvPicPr>
        <p:blipFill>
          <a:blip r:embed="rId3" cstate="print"/>
          <a:srcRect/>
          <a:stretch>
            <a:fillRect/>
          </a:stretch>
        </p:blipFill>
        <p:spPr bwMode="auto">
          <a:xfrm>
            <a:off x="762000" y="1414462"/>
            <a:ext cx="7620000" cy="814388"/>
          </a:xfrm>
          <a:prstGeom prst="rect">
            <a:avLst/>
          </a:prstGeom>
          <a:noFill/>
          <a:ln w="9525" algn="ctr">
            <a:noFill/>
            <a:miter lim="800000"/>
            <a:headEnd/>
            <a:tailEnd/>
          </a:ln>
          <a:effectLst/>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z="3200"/>
              <a:t>PhysX</a:t>
            </a:r>
          </a:p>
        </p:txBody>
      </p:sp>
      <p:sp>
        <p:nvSpPr>
          <p:cNvPr id="76803" name="Rectangle 3"/>
          <p:cNvSpPr>
            <a:spLocks noGrp="1" noChangeArrowheads="1"/>
          </p:cNvSpPr>
          <p:nvPr>
            <p:ph idx="1"/>
          </p:nvPr>
        </p:nvSpPr>
        <p:spPr/>
        <p:txBody>
          <a:bodyPr/>
          <a:lstStyle/>
          <a:p>
            <a:r>
              <a:rPr lang="zh-CN" altLang="en-US"/>
              <a:t>我们以后重点学习</a:t>
            </a:r>
          </a:p>
        </p:txBody>
      </p:sp>
      <p:pic>
        <p:nvPicPr>
          <p:cNvPr id="76804" name="Picture 4"/>
          <p:cNvPicPr>
            <a:picLocks noChangeAspect="1" noChangeArrowheads="1"/>
          </p:cNvPicPr>
          <p:nvPr/>
        </p:nvPicPr>
        <p:blipFill>
          <a:blip r:embed="rId3" cstate="print"/>
          <a:srcRect/>
          <a:stretch>
            <a:fillRect/>
          </a:stretch>
        </p:blipFill>
        <p:spPr bwMode="auto">
          <a:xfrm>
            <a:off x="914400" y="2495551"/>
            <a:ext cx="3429000" cy="1013222"/>
          </a:xfrm>
          <a:prstGeom prst="rect">
            <a:avLst/>
          </a:prstGeom>
          <a:noFill/>
          <a:ln w="9525" algn="ctr">
            <a:noFill/>
            <a:miter lim="800000"/>
            <a:headEnd/>
            <a:tailEnd/>
          </a:ln>
          <a:effectLst/>
        </p:spPr>
      </p:pic>
      <p:pic>
        <p:nvPicPr>
          <p:cNvPr id="76805" name="Picture 5"/>
          <p:cNvPicPr>
            <a:picLocks noChangeAspect="1" noChangeArrowheads="1"/>
          </p:cNvPicPr>
          <p:nvPr/>
        </p:nvPicPr>
        <p:blipFill>
          <a:blip r:embed="rId4" cstate="print"/>
          <a:srcRect/>
          <a:stretch>
            <a:fillRect/>
          </a:stretch>
        </p:blipFill>
        <p:spPr bwMode="auto">
          <a:xfrm>
            <a:off x="4953000" y="2549129"/>
            <a:ext cx="3276600" cy="872728"/>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z="3200"/>
              <a:t>Havok </a:t>
            </a:r>
          </a:p>
        </p:txBody>
      </p:sp>
      <p:sp>
        <p:nvSpPr>
          <p:cNvPr id="77827" name="Rectangle 3"/>
          <p:cNvSpPr>
            <a:spLocks noGrp="1" noChangeArrowheads="1"/>
          </p:cNvSpPr>
          <p:nvPr>
            <p:ph idx="1"/>
          </p:nvPr>
        </p:nvSpPr>
        <p:spPr/>
        <p:txBody>
          <a:bodyPr>
            <a:normAutofit fontScale="85000" lnSpcReduction="10000"/>
          </a:bodyPr>
          <a:lstStyle/>
          <a:p>
            <a:r>
              <a:rPr lang="zh-CN" altLang="en-US"/>
              <a:t>是一家爱尔兰公司</a:t>
            </a:r>
            <a:r>
              <a:rPr lang="en-US" altLang="zh-CN"/>
              <a:t>Havok</a:t>
            </a:r>
            <a:r>
              <a:rPr lang="zh-CN" altLang="en-US"/>
              <a:t>开发的物理引擎中间件</a:t>
            </a:r>
          </a:p>
          <a:p>
            <a:r>
              <a:rPr lang="zh-CN" altLang="en-US"/>
              <a:t>通过使用动力学仿真，</a:t>
            </a:r>
            <a:r>
              <a:rPr lang="en-US" altLang="zh-CN"/>
              <a:t>Havok</a:t>
            </a:r>
            <a:r>
              <a:rPr lang="zh-CN" altLang="en-US"/>
              <a:t>可以得到更加真实的场景和动画，比如</a:t>
            </a:r>
            <a:r>
              <a:rPr lang="en-US" altLang="zh-CN"/>
              <a:t>ragdoll</a:t>
            </a:r>
            <a:r>
              <a:rPr lang="zh-CN" altLang="en-US"/>
              <a:t>系统</a:t>
            </a:r>
          </a:p>
          <a:p>
            <a:r>
              <a:rPr lang="zh-CN" altLang="en-US"/>
              <a:t>该公司也发布了</a:t>
            </a:r>
            <a:r>
              <a:rPr lang="en-US" altLang="zh-CN"/>
              <a:t>Havok Animation</a:t>
            </a:r>
            <a:r>
              <a:rPr lang="zh-CN" altLang="en-US"/>
              <a:t>和</a:t>
            </a:r>
            <a:r>
              <a:rPr lang="en-US" altLang="zh-CN"/>
              <a:t>Havok FX</a:t>
            </a:r>
          </a:p>
          <a:p>
            <a:r>
              <a:rPr lang="zh-CN" altLang="en-US"/>
              <a:t>使用具备</a:t>
            </a:r>
            <a:r>
              <a:rPr lang="en-US" altLang="zh-CN"/>
              <a:t>Shader Model 3.0</a:t>
            </a:r>
            <a:r>
              <a:rPr lang="zh-CN" altLang="en-US"/>
              <a:t>的</a:t>
            </a:r>
            <a:r>
              <a:rPr lang="en-US" altLang="zh-CN"/>
              <a:t>GPU</a:t>
            </a:r>
            <a:r>
              <a:rPr lang="zh-CN" altLang="en-US"/>
              <a:t>可以得到更加多的物理特效，比如烟雾效果</a:t>
            </a:r>
          </a:p>
          <a:p>
            <a:r>
              <a:rPr lang="zh-CN" altLang="en-US"/>
              <a:t>在多种游戏平台有应用，类似</a:t>
            </a:r>
            <a:r>
              <a:rPr lang="en-US" altLang="zh-CN"/>
              <a:t>StarCraft II</a:t>
            </a:r>
            <a:r>
              <a:rPr lang="zh-CN" altLang="en-US"/>
              <a:t>等著名游戏也使用，甚至在</a:t>
            </a:r>
            <a:r>
              <a:rPr lang="en-US" altLang="zh-CN"/>
              <a:t>Autodesk</a:t>
            </a:r>
            <a:r>
              <a:rPr lang="zh-CN" altLang="en-US"/>
              <a:t>的软件中也使用了</a:t>
            </a:r>
            <a:r>
              <a:rPr lang="en-US" altLang="zh-CN"/>
              <a:t>Havok</a:t>
            </a:r>
          </a:p>
        </p:txBody>
      </p:sp>
      <p:pic>
        <p:nvPicPr>
          <p:cNvPr id="77830" name="Picture 6"/>
          <p:cNvPicPr>
            <a:picLocks noChangeAspect="1" noChangeArrowheads="1"/>
          </p:cNvPicPr>
          <p:nvPr/>
        </p:nvPicPr>
        <p:blipFill>
          <a:blip r:embed="rId3" cstate="print"/>
          <a:srcRect/>
          <a:stretch>
            <a:fillRect/>
          </a:stretch>
        </p:blipFill>
        <p:spPr bwMode="auto">
          <a:xfrm>
            <a:off x="5715000" y="114300"/>
            <a:ext cx="2824163" cy="73223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z="3200" dirty="0" err="1"/>
              <a:t>Havok</a:t>
            </a:r>
            <a:r>
              <a:rPr lang="zh-CN" altLang="en-US" sz="3200" dirty="0"/>
              <a:t>和</a:t>
            </a:r>
            <a:r>
              <a:rPr lang="en-US" altLang="zh-CN" sz="3200" dirty="0" err="1" smtClean="0"/>
              <a:t>PhysX</a:t>
            </a:r>
            <a:endParaRPr lang="zh-CN" altLang="en-US" sz="3200" dirty="0"/>
          </a:p>
        </p:txBody>
      </p:sp>
      <p:sp>
        <p:nvSpPr>
          <p:cNvPr id="79875" name="Rectangle 3"/>
          <p:cNvSpPr>
            <a:spLocks noGrp="1" noChangeArrowheads="1"/>
          </p:cNvSpPr>
          <p:nvPr>
            <p:ph idx="1"/>
          </p:nvPr>
        </p:nvSpPr>
        <p:spPr/>
        <p:txBody>
          <a:bodyPr>
            <a:normAutofit fontScale="92500"/>
          </a:bodyPr>
          <a:lstStyle/>
          <a:p>
            <a:r>
              <a:rPr lang="en-US" altLang="zh-CN"/>
              <a:t>Havok</a:t>
            </a:r>
            <a:r>
              <a:rPr lang="zh-CN" altLang="en-US"/>
              <a:t>的主要竞争对手是</a:t>
            </a:r>
            <a:r>
              <a:rPr lang="en-US" altLang="zh-CN"/>
              <a:t>Ageia</a:t>
            </a:r>
          </a:p>
          <a:p>
            <a:r>
              <a:rPr lang="en-US" altLang="zh-CN"/>
              <a:t>Ageia</a:t>
            </a:r>
            <a:r>
              <a:rPr lang="zh-CN" altLang="en-US"/>
              <a:t>出品</a:t>
            </a:r>
            <a:r>
              <a:rPr lang="en-US" altLang="zh-CN"/>
              <a:t>PPU</a:t>
            </a:r>
            <a:r>
              <a:rPr lang="zh-CN" altLang="en-US"/>
              <a:t>，将物理运算从</a:t>
            </a:r>
            <a:r>
              <a:rPr lang="en-US" altLang="zh-CN"/>
              <a:t>CPU</a:t>
            </a:r>
            <a:r>
              <a:rPr lang="zh-CN" altLang="en-US"/>
              <a:t>中分担出来，类似于</a:t>
            </a:r>
            <a:r>
              <a:rPr lang="en-US" altLang="zh-CN"/>
              <a:t>GPU</a:t>
            </a:r>
            <a:r>
              <a:rPr lang="zh-CN" altLang="en-US"/>
              <a:t>将</a:t>
            </a:r>
            <a:r>
              <a:rPr lang="en-US" altLang="zh-CN"/>
              <a:t>3D</a:t>
            </a:r>
            <a:r>
              <a:rPr lang="zh-CN" altLang="en-US"/>
              <a:t>运算从</a:t>
            </a:r>
            <a:r>
              <a:rPr lang="en-US" altLang="zh-CN"/>
              <a:t>CPU</a:t>
            </a:r>
            <a:r>
              <a:rPr lang="zh-CN" altLang="en-US"/>
              <a:t>中分担出来</a:t>
            </a:r>
          </a:p>
          <a:p>
            <a:r>
              <a:rPr lang="en-US" altLang="zh-CN"/>
              <a:t>Havok FX</a:t>
            </a:r>
            <a:r>
              <a:rPr lang="zh-CN" altLang="en-US"/>
              <a:t>可以使用</a:t>
            </a:r>
            <a:r>
              <a:rPr lang="en-US" altLang="zh-CN"/>
              <a:t>ATI</a:t>
            </a:r>
            <a:r>
              <a:rPr lang="zh-CN" altLang="en-US"/>
              <a:t>和</a:t>
            </a:r>
            <a:r>
              <a:rPr lang="en-US" altLang="zh-CN"/>
              <a:t>NVIDIA</a:t>
            </a:r>
            <a:r>
              <a:rPr lang="zh-CN" altLang="en-US"/>
              <a:t>显卡中的</a:t>
            </a:r>
            <a:r>
              <a:rPr lang="en-US" altLang="zh-CN"/>
              <a:t>GPU</a:t>
            </a:r>
            <a:r>
              <a:rPr lang="zh-CN" altLang="en-US"/>
              <a:t>作为物理硬件来进行物理运算</a:t>
            </a:r>
          </a:p>
          <a:p>
            <a:r>
              <a:rPr lang="zh-CN" altLang="en-US"/>
              <a:t>而</a:t>
            </a:r>
            <a:r>
              <a:rPr lang="en-US" altLang="zh-CN"/>
              <a:t>Ageia</a:t>
            </a:r>
            <a:r>
              <a:rPr lang="zh-CN" altLang="en-US"/>
              <a:t>是通过</a:t>
            </a:r>
            <a:r>
              <a:rPr lang="en-US" altLang="zh-CN"/>
              <a:t>PhysX</a:t>
            </a:r>
            <a:r>
              <a:rPr lang="zh-CN" altLang="en-US"/>
              <a:t>来使用</a:t>
            </a:r>
            <a:r>
              <a:rPr lang="en-US" altLang="zh-CN"/>
              <a:t>PPU</a:t>
            </a:r>
            <a:r>
              <a:rPr lang="zh-CN" altLang="en-US"/>
              <a:t>进行物理运算</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sz="3200"/>
              <a:t>Havok</a:t>
            </a:r>
            <a:r>
              <a:rPr lang="zh-CN" altLang="en-US" sz="3200"/>
              <a:t>展示</a:t>
            </a:r>
          </a:p>
        </p:txBody>
      </p:sp>
      <p:sp>
        <p:nvSpPr>
          <p:cNvPr id="180227" name="Rectangle 3"/>
          <p:cNvSpPr>
            <a:spLocks noGrp="1" noChangeArrowheads="1"/>
          </p:cNvSpPr>
          <p:nvPr>
            <p:ph idx="1"/>
          </p:nvPr>
        </p:nvSpPr>
        <p:spPr/>
        <p:txBody>
          <a:bodyPr>
            <a:normAutofit fontScale="85000" lnSpcReduction="20000"/>
          </a:bodyPr>
          <a:lstStyle/>
          <a:p>
            <a:r>
              <a:rPr lang="zh-CN" altLang="en-US">
                <a:hlinkClick r:id="rId3" action="ppaction://hlinkfile"/>
              </a:rPr>
              <a:t>参考资料</a:t>
            </a:r>
            <a:r>
              <a:rPr lang="en-US" altLang="zh-CN">
                <a:hlinkClick r:id="rId3" action="ppaction://hlinkfile"/>
              </a:rPr>
              <a:t>\Havok</a:t>
            </a:r>
            <a:r>
              <a:rPr lang="zh-CN" altLang="en-US">
                <a:hlinkClick r:id="rId3" action="ppaction://hlinkfile"/>
              </a:rPr>
              <a:t>演示</a:t>
            </a:r>
            <a:r>
              <a:rPr lang="en-US" altLang="zh-CN">
                <a:hlinkClick r:id="rId3" action="ppaction://hlinkfile"/>
              </a:rPr>
              <a:t>\Havok </a:t>
            </a:r>
            <a:r>
              <a:rPr lang="zh-CN" altLang="en-US">
                <a:hlinkClick r:id="rId3" action="ppaction://hlinkfile"/>
              </a:rPr>
              <a:t>碰撞 损坏演示</a:t>
            </a:r>
            <a:r>
              <a:rPr lang="en-US" altLang="zh-CN">
                <a:hlinkClick r:id="rId3" action="ppaction://hlinkfile"/>
              </a:rPr>
              <a:t>.flv</a:t>
            </a:r>
            <a:endParaRPr lang="en-US" altLang="zh-CN"/>
          </a:p>
          <a:p>
            <a:r>
              <a:rPr lang="zh-CN" altLang="en-US">
                <a:hlinkClick r:id="rId4" action="ppaction://hlinkfile"/>
              </a:rPr>
              <a:t>参考资料</a:t>
            </a:r>
            <a:r>
              <a:rPr lang="en-US" altLang="zh-CN">
                <a:hlinkClick r:id="rId4" action="ppaction://hlinkfile"/>
              </a:rPr>
              <a:t>\Havok</a:t>
            </a:r>
            <a:r>
              <a:rPr lang="zh-CN" altLang="en-US">
                <a:hlinkClick r:id="rId4" action="ppaction://hlinkfile"/>
              </a:rPr>
              <a:t>演示</a:t>
            </a:r>
            <a:r>
              <a:rPr lang="en-US" altLang="zh-CN">
                <a:hlinkClick r:id="rId4" action="ppaction://hlinkfile"/>
              </a:rPr>
              <a:t>\Intel</a:t>
            </a:r>
            <a:r>
              <a:rPr lang="zh-CN" altLang="en-US">
                <a:hlinkClick r:id="rId4" action="ppaction://hlinkfile"/>
              </a:rPr>
              <a:t>旗下</a:t>
            </a:r>
            <a:r>
              <a:rPr lang="en-US" altLang="zh-CN">
                <a:hlinkClick r:id="rId4" action="ppaction://hlinkfile"/>
              </a:rPr>
              <a:t>Havok</a:t>
            </a:r>
            <a:r>
              <a:rPr lang="zh-CN" altLang="en-US">
                <a:hlinkClick r:id="rId4" action="ppaction://hlinkfile"/>
              </a:rPr>
              <a:t>物理引擎  之“布匹模拟”演示</a:t>
            </a:r>
            <a:r>
              <a:rPr lang="en-US" altLang="zh-CN">
                <a:hlinkClick r:id="rId4" action="ppaction://hlinkfile"/>
              </a:rPr>
              <a:t>.flv</a:t>
            </a:r>
            <a:endParaRPr lang="en-US" altLang="zh-CN"/>
          </a:p>
          <a:p>
            <a:r>
              <a:rPr lang="zh-CN" altLang="en-US">
                <a:hlinkClick r:id="rId5" action="ppaction://hlinkfile"/>
              </a:rPr>
              <a:t>参考资料</a:t>
            </a:r>
            <a:r>
              <a:rPr lang="en-US" altLang="zh-CN">
                <a:hlinkClick r:id="rId5" action="ppaction://hlinkfile"/>
              </a:rPr>
              <a:t>\Havok</a:t>
            </a:r>
            <a:r>
              <a:rPr lang="zh-CN" altLang="en-US">
                <a:hlinkClick r:id="rId5" action="ppaction://hlinkfile"/>
              </a:rPr>
              <a:t>演示</a:t>
            </a:r>
            <a:r>
              <a:rPr lang="en-US" altLang="zh-CN">
                <a:hlinkClick r:id="rId5" action="ppaction://hlinkfile"/>
              </a:rPr>
              <a:t>\Intel</a:t>
            </a:r>
            <a:r>
              <a:rPr lang="zh-CN" altLang="en-US">
                <a:hlinkClick r:id="rId5" action="ppaction://hlinkfile"/>
              </a:rPr>
              <a:t>旗下</a:t>
            </a:r>
            <a:r>
              <a:rPr lang="en-US" altLang="zh-CN">
                <a:hlinkClick r:id="rId5" action="ppaction://hlinkfile"/>
              </a:rPr>
              <a:t>Havok</a:t>
            </a:r>
            <a:r>
              <a:rPr lang="zh-CN" altLang="en-US">
                <a:hlinkClick r:id="rId5" action="ppaction://hlinkfile"/>
              </a:rPr>
              <a:t>物理引擎 之“布匹模拟”演示</a:t>
            </a:r>
            <a:r>
              <a:rPr lang="en-US" altLang="zh-CN">
                <a:hlinkClick r:id="rId5" action="ppaction://hlinkfile"/>
              </a:rPr>
              <a:t>.flv</a:t>
            </a:r>
            <a:endParaRPr lang="en-US" altLang="zh-CN"/>
          </a:p>
          <a:p>
            <a:r>
              <a:rPr lang="zh-CN" altLang="en-US">
                <a:hlinkClick r:id="rId6" action="ppaction://hlinkfile"/>
              </a:rPr>
              <a:t>参考资料</a:t>
            </a:r>
            <a:r>
              <a:rPr lang="en-US" altLang="zh-CN">
                <a:hlinkClick r:id="rId6" action="ppaction://hlinkfile"/>
              </a:rPr>
              <a:t>\Havok</a:t>
            </a:r>
            <a:r>
              <a:rPr lang="zh-CN" altLang="en-US">
                <a:hlinkClick r:id="rId6" action="ppaction://hlinkfile"/>
              </a:rPr>
              <a:t>演示</a:t>
            </a:r>
            <a:r>
              <a:rPr lang="en-US" altLang="zh-CN">
                <a:hlinkClick r:id="rId6" action="ppaction://hlinkfile"/>
              </a:rPr>
              <a:t>\Intel</a:t>
            </a:r>
            <a:r>
              <a:rPr lang="zh-CN" altLang="en-US">
                <a:hlinkClick r:id="rId6" action="ppaction://hlinkfile"/>
              </a:rPr>
              <a:t>旗下</a:t>
            </a:r>
            <a:r>
              <a:rPr lang="en-US" altLang="zh-CN">
                <a:hlinkClick r:id="rId6" action="ppaction://hlinkfile"/>
              </a:rPr>
              <a:t>Havok</a:t>
            </a:r>
            <a:r>
              <a:rPr lang="zh-CN" altLang="en-US">
                <a:hlinkClick r:id="rId6" action="ppaction://hlinkfile"/>
              </a:rPr>
              <a:t>物理引擎 之“刚体破坏”演示</a:t>
            </a:r>
            <a:r>
              <a:rPr lang="en-US" altLang="zh-CN">
                <a:hlinkClick r:id="rId6" action="ppaction://hlinkfile"/>
              </a:rPr>
              <a:t>3.flv</a:t>
            </a:r>
            <a:endParaRPr lang="en-US" altLang="zh-CN"/>
          </a:p>
          <a:p>
            <a:r>
              <a:rPr lang="zh-CN" altLang="en-US">
                <a:hlinkClick r:id="rId7" action="ppaction://hlinkfile"/>
              </a:rPr>
              <a:t>参考资料</a:t>
            </a:r>
            <a:r>
              <a:rPr lang="en-US" altLang="zh-CN">
                <a:hlinkClick r:id="rId7" action="ppaction://hlinkfile"/>
              </a:rPr>
              <a:t>\Havok</a:t>
            </a:r>
            <a:r>
              <a:rPr lang="zh-CN" altLang="en-US">
                <a:hlinkClick r:id="rId7" action="ppaction://hlinkfile"/>
              </a:rPr>
              <a:t>演示</a:t>
            </a:r>
            <a:r>
              <a:rPr lang="en-US" altLang="zh-CN">
                <a:hlinkClick r:id="rId7" action="ppaction://hlinkfile"/>
              </a:rPr>
              <a:t>\</a:t>
            </a:r>
            <a:r>
              <a:rPr lang="zh-CN" altLang="en-US">
                <a:hlinkClick r:id="rId7" action="ppaction://hlinkfile"/>
              </a:rPr>
              <a:t>炸桥 （</a:t>
            </a:r>
            <a:r>
              <a:rPr lang="en-US" altLang="zh-CN">
                <a:hlinkClick r:id="rId7" action="ppaction://hlinkfile"/>
              </a:rPr>
              <a:t>Havok </a:t>
            </a:r>
            <a:r>
              <a:rPr lang="zh-CN" altLang="en-US">
                <a:hlinkClick r:id="rId7" action="ppaction://hlinkfile"/>
              </a:rPr>
              <a:t>碰撞终极</a:t>
            </a:r>
            <a:r>
              <a:rPr lang="en-US" altLang="zh-CN">
                <a:hlinkClick r:id="rId7" action="ppaction://hlinkfile"/>
              </a:rPr>
              <a:t>DEMO</a:t>
            </a:r>
            <a:r>
              <a:rPr lang="zh-CN" altLang="en-US">
                <a:hlinkClick r:id="rId7" action="ppaction://hlinkfile"/>
              </a:rPr>
              <a:t>）</a:t>
            </a:r>
            <a:r>
              <a:rPr lang="en-US" altLang="zh-CN">
                <a:hlinkClick r:id="rId7" action="ppaction://hlinkfile"/>
              </a:rPr>
              <a:t>.flv</a:t>
            </a:r>
            <a:endParaRPr lang="en-US" altLang="zh-CN"/>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z="3200"/>
              <a:t>nV Physics SDK</a:t>
            </a:r>
          </a:p>
        </p:txBody>
      </p:sp>
      <p:sp>
        <p:nvSpPr>
          <p:cNvPr id="81923" name="Rectangle 3"/>
          <p:cNvSpPr>
            <a:spLocks noGrp="1" noChangeArrowheads="1"/>
          </p:cNvSpPr>
          <p:nvPr>
            <p:ph idx="1"/>
          </p:nvPr>
        </p:nvSpPr>
        <p:spPr/>
        <p:txBody>
          <a:bodyPr/>
          <a:lstStyle/>
          <a:p>
            <a:r>
              <a:rPr lang="en-US" altLang="zh-CN"/>
              <a:t>nV Physics SDK</a:t>
            </a:r>
            <a:r>
              <a:rPr lang="zh-CN" altLang="en-US"/>
              <a:t>是一个新的物理引擎中间件</a:t>
            </a:r>
          </a:p>
          <a:p>
            <a:r>
              <a:rPr lang="zh-CN" altLang="en-US"/>
              <a:t>现在仍然处于开发状态</a:t>
            </a:r>
          </a:p>
          <a:p>
            <a:r>
              <a:rPr lang="zh-CN" altLang="en-US"/>
              <a:t>宣称可以免费用于非商业应用</a:t>
            </a:r>
          </a:p>
        </p:txBody>
      </p:sp>
      <p:pic>
        <p:nvPicPr>
          <p:cNvPr id="81924" name="Picture 4"/>
          <p:cNvPicPr>
            <a:picLocks noChangeAspect="1" noChangeArrowheads="1"/>
          </p:cNvPicPr>
          <p:nvPr/>
        </p:nvPicPr>
        <p:blipFill>
          <a:blip r:embed="rId3" cstate="print"/>
          <a:srcRect/>
          <a:stretch>
            <a:fillRect/>
          </a:stretch>
        </p:blipFill>
        <p:spPr bwMode="auto">
          <a:xfrm>
            <a:off x="3048000" y="2743200"/>
            <a:ext cx="2743200" cy="1932385"/>
          </a:xfrm>
          <a:prstGeom prst="rect">
            <a:avLst/>
          </a:prstGeom>
          <a:noFill/>
          <a:ln w="9525" algn="ctr">
            <a:noFill/>
            <a:miter lim="800000"/>
            <a:headEnd/>
            <a:tailEnd/>
          </a:ln>
          <a:effectLst/>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z="3200"/>
              <a:t>Vortex </a:t>
            </a:r>
          </a:p>
        </p:txBody>
      </p:sp>
      <p:sp>
        <p:nvSpPr>
          <p:cNvPr id="83971" name="Rectangle 3"/>
          <p:cNvSpPr>
            <a:spLocks noGrp="1" noChangeArrowheads="1"/>
          </p:cNvSpPr>
          <p:nvPr>
            <p:ph idx="1"/>
          </p:nvPr>
        </p:nvSpPr>
        <p:spPr/>
        <p:txBody>
          <a:bodyPr/>
          <a:lstStyle/>
          <a:p>
            <a:r>
              <a:rPr lang="zh-CN" altLang="en-US"/>
              <a:t>用于模拟车辆、地形、 土壤、机器人和其他实体</a:t>
            </a:r>
          </a:p>
          <a:p>
            <a:r>
              <a:rPr lang="zh-CN" altLang="en-US"/>
              <a:t>现在已经用于驾驶训练、产品设计、道路规划和无人驾驶车辆系统</a:t>
            </a:r>
          </a:p>
          <a:p>
            <a:endParaRPr lang="en-US" altLang="zh-CN"/>
          </a:p>
        </p:txBody>
      </p:sp>
      <p:pic>
        <p:nvPicPr>
          <p:cNvPr id="83972" name="Picture 4"/>
          <p:cNvPicPr>
            <a:picLocks noChangeAspect="1" noChangeArrowheads="1"/>
          </p:cNvPicPr>
          <p:nvPr/>
        </p:nvPicPr>
        <p:blipFill>
          <a:blip r:embed="rId3" cstate="print"/>
          <a:srcRect/>
          <a:stretch>
            <a:fillRect/>
          </a:stretch>
        </p:blipFill>
        <p:spPr bwMode="auto">
          <a:xfrm>
            <a:off x="1219200" y="3611760"/>
            <a:ext cx="3148013" cy="872729"/>
          </a:xfrm>
          <a:prstGeom prst="rect">
            <a:avLst/>
          </a:prstGeom>
          <a:noFill/>
          <a:ln w="9525" algn="ctr">
            <a:noFill/>
            <a:miter lim="800000"/>
            <a:headEnd/>
            <a:tailEnd/>
          </a:ln>
          <a:effectLst/>
        </p:spPr>
      </p:pic>
      <p:pic>
        <p:nvPicPr>
          <p:cNvPr id="83973" name="Picture 5"/>
          <p:cNvPicPr>
            <a:picLocks noChangeAspect="1" noChangeArrowheads="1"/>
          </p:cNvPicPr>
          <p:nvPr/>
        </p:nvPicPr>
        <p:blipFill>
          <a:blip r:embed="rId4" cstate="print"/>
          <a:srcRect/>
          <a:stretch>
            <a:fillRect/>
          </a:stretch>
        </p:blipFill>
        <p:spPr bwMode="auto">
          <a:xfrm>
            <a:off x="5486400" y="3257550"/>
            <a:ext cx="2476500" cy="1362075"/>
          </a:xfrm>
          <a:prstGeom prst="rect">
            <a:avLst/>
          </a:prstGeom>
          <a:noFill/>
          <a:ln w="9525" algn="ctr">
            <a:noFill/>
            <a:miter lim="800000"/>
            <a:headEnd/>
            <a:tailEnd/>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小鸟的成功</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solidFill>
                  <a:schemeClr val="tx1"/>
                </a:solidFill>
                <a:latin typeface="+mn-lt"/>
                <a:ea typeface="+mn-ea"/>
                <a:cs typeface="+mn-cs"/>
              </a:rPr>
              <a:t>游戏简单，甚至于是粗糙</a:t>
            </a:r>
            <a:endParaRPr lang="en-US" altLang="zh-CN" dirty="0" smtClean="0">
              <a:solidFill>
                <a:schemeClr val="tx1"/>
              </a:solidFill>
              <a:latin typeface="+mn-lt"/>
              <a:ea typeface="+mn-ea"/>
              <a:cs typeface="+mn-cs"/>
            </a:endParaRPr>
          </a:p>
          <a:p>
            <a:pPr lvl="1"/>
            <a:r>
              <a:rPr lang="zh-CN" altLang="en-US" dirty="0" smtClean="0">
                <a:ea typeface="+mn-ea"/>
                <a:cs typeface="+mn-cs"/>
              </a:rPr>
              <a:t>简单的物理模拟</a:t>
            </a:r>
            <a:endParaRPr lang="en-US" altLang="zh-CN" dirty="0" smtClean="0">
              <a:ea typeface="+mn-ea"/>
              <a:cs typeface="+mn-cs"/>
            </a:endParaRPr>
          </a:p>
          <a:p>
            <a:pPr lvl="1"/>
            <a:r>
              <a:rPr lang="zh-CN" altLang="en-US" dirty="0" smtClean="0">
                <a:solidFill>
                  <a:schemeClr val="tx1"/>
                </a:solidFill>
                <a:latin typeface="+mn-lt"/>
                <a:ea typeface="+mn-ea"/>
                <a:cs typeface="+mn-cs"/>
              </a:rPr>
              <a:t>但具有很多的游戏细节</a:t>
            </a:r>
            <a:endParaRPr lang="en-US" altLang="zh-CN" dirty="0" smtClean="0">
              <a:solidFill>
                <a:schemeClr val="tx1"/>
              </a:solidFill>
              <a:latin typeface="+mn-lt"/>
              <a:ea typeface="+mn-ea"/>
              <a:cs typeface="+mn-cs"/>
            </a:endParaRPr>
          </a:p>
          <a:p>
            <a:r>
              <a:rPr lang="zh-CN" altLang="en-US" dirty="0" smtClean="0">
                <a:solidFill>
                  <a:schemeClr val="tx1"/>
                </a:solidFill>
                <a:latin typeface="+mn-lt"/>
                <a:ea typeface="+mn-ea"/>
                <a:cs typeface="+mn-cs"/>
              </a:rPr>
              <a:t>超过</a:t>
            </a:r>
            <a:r>
              <a:rPr lang="en-US" altLang="zh-CN" dirty="0">
                <a:solidFill>
                  <a:schemeClr val="tx1"/>
                </a:solidFill>
                <a:latin typeface="+mn-lt"/>
                <a:ea typeface="+mn-ea"/>
                <a:cs typeface="+mn-cs"/>
              </a:rPr>
              <a:t>5000</a:t>
            </a:r>
            <a:r>
              <a:rPr lang="zh-CN" altLang="en-US" dirty="0">
                <a:solidFill>
                  <a:schemeClr val="tx1"/>
                </a:solidFill>
                <a:latin typeface="+mn-lt"/>
                <a:ea typeface="+mn-ea"/>
                <a:cs typeface="+mn-cs"/>
              </a:rPr>
              <a:t>万的用户</a:t>
            </a:r>
            <a:r>
              <a:rPr lang="zh-CN" altLang="en-US" dirty="0" smtClean="0">
                <a:solidFill>
                  <a:schemeClr val="tx1"/>
                </a:solidFill>
                <a:latin typeface="+mn-lt"/>
                <a:ea typeface="+mn-ea"/>
                <a:cs typeface="+mn-cs"/>
              </a:rPr>
              <a:t>下载</a:t>
            </a:r>
            <a:endParaRPr lang="en-US" altLang="zh-CN" dirty="0" smtClean="0">
              <a:solidFill>
                <a:schemeClr val="tx1"/>
              </a:solidFill>
              <a:latin typeface="+mn-lt"/>
              <a:ea typeface="+mn-ea"/>
              <a:cs typeface="+mn-cs"/>
            </a:endParaRPr>
          </a:p>
          <a:p>
            <a:r>
              <a:rPr lang="zh-CN" altLang="en-US" dirty="0">
                <a:solidFill>
                  <a:schemeClr val="tx1"/>
                </a:solidFill>
                <a:latin typeface="+mn-lt"/>
                <a:ea typeface="+mn-ea"/>
                <a:cs typeface="+mn-cs"/>
              </a:rPr>
              <a:t>全球用户每天在</a:t>
            </a:r>
            <a:r>
              <a:rPr lang="en-US" altLang="zh-CN" dirty="0">
                <a:solidFill>
                  <a:schemeClr val="tx1"/>
                </a:solidFill>
                <a:latin typeface="+mn-lt"/>
                <a:ea typeface="+mn-ea"/>
                <a:cs typeface="+mn-cs"/>
              </a:rPr>
              <a:t>《</a:t>
            </a:r>
            <a:r>
              <a:rPr lang="zh-CN" altLang="en-US" dirty="0">
                <a:solidFill>
                  <a:schemeClr val="tx1"/>
                </a:solidFill>
                <a:latin typeface="+mn-lt"/>
                <a:ea typeface="+mn-ea"/>
                <a:cs typeface="+mn-cs"/>
              </a:rPr>
              <a:t>愤怒的小鸟</a:t>
            </a:r>
            <a:r>
              <a:rPr lang="en-US" altLang="zh-CN" dirty="0">
                <a:solidFill>
                  <a:schemeClr val="tx1"/>
                </a:solidFill>
                <a:latin typeface="+mn-lt"/>
                <a:ea typeface="+mn-ea"/>
                <a:cs typeface="+mn-cs"/>
              </a:rPr>
              <a:t>》</a:t>
            </a:r>
            <a:r>
              <a:rPr lang="zh-CN" altLang="en-US" dirty="0">
                <a:solidFill>
                  <a:schemeClr val="tx1"/>
                </a:solidFill>
                <a:latin typeface="+mn-lt"/>
                <a:ea typeface="+mn-ea"/>
                <a:cs typeface="+mn-cs"/>
              </a:rPr>
              <a:t>上花费的总时间数将近</a:t>
            </a:r>
            <a:r>
              <a:rPr lang="en-US" altLang="zh-CN" dirty="0">
                <a:solidFill>
                  <a:schemeClr val="tx1"/>
                </a:solidFill>
                <a:latin typeface="+mn-lt"/>
                <a:ea typeface="+mn-ea"/>
                <a:cs typeface="+mn-cs"/>
              </a:rPr>
              <a:t>2</a:t>
            </a:r>
            <a:r>
              <a:rPr lang="zh-CN" altLang="en-US" dirty="0" smtClean="0">
                <a:solidFill>
                  <a:schemeClr val="tx1"/>
                </a:solidFill>
                <a:latin typeface="+mn-lt"/>
                <a:ea typeface="+mn-ea"/>
                <a:cs typeface="+mn-cs"/>
              </a:rPr>
              <a:t>亿分钟</a:t>
            </a:r>
            <a:endParaRPr lang="en-US" altLang="zh-CN" dirty="0" smtClean="0">
              <a:solidFill>
                <a:schemeClr val="tx1"/>
              </a:solidFill>
              <a:latin typeface="+mn-lt"/>
              <a:ea typeface="+mn-ea"/>
              <a:cs typeface="+mn-cs"/>
            </a:endParaRPr>
          </a:p>
          <a:p>
            <a:pPr lvl="1"/>
            <a:r>
              <a:rPr lang="zh-CN" altLang="en-US" dirty="0" smtClean="0">
                <a:solidFill>
                  <a:schemeClr val="tx1"/>
                </a:solidFill>
                <a:latin typeface="+mn-lt"/>
                <a:ea typeface="+mn-ea"/>
                <a:cs typeface="+mn-cs"/>
              </a:rPr>
              <a:t>也就是说</a:t>
            </a:r>
            <a:r>
              <a:rPr lang="zh-CN" altLang="en-US" dirty="0">
                <a:solidFill>
                  <a:schemeClr val="tx1"/>
                </a:solidFill>
                <a:latin typeface="+mn-lt"/>
                <a:ea typeface="+mn-ea"/>
                <a:cs typeface="+mn-cs"/>
              </a:rPr>
              <a:t>游戏每年吸引用户投入</a:t>
            </a:r>
            <a:r>
              <a:rPr lang="en-US" altLang="zh-CN" dirty="0">
                <a:solidFill>
                  <a:schemeClr val="tx1"/>
                </a:solidFill>
                <a:latin typeface="+mn-lt"/>
                <a:ea typeface="+mn-ea"/>
                <a:cs typeface="+mn-cs"/>
              </a:rPr>
              <a:t>12</a:t>
            </a:r>
            <a:r>
              <a:rPr lang="zh-CN" altLang="en-US" dirty="0">
                <a:solidFill>
                  <a:schemeClr val="tx1"/>
                </a:solidFill>
                <a:latin typeface="+mn-lt"/>
                <a:ea typeface="+mn-ea"/>
                <a:cs typeface="+mn-cs"/>
              </a:rPr>
              <a:t>亿小时的</a:t>
            </a:r>
            <a:r>
              <a:rPr lang="zh-CN" altLang="en-US" dirty="0" smtClean="0">
                <a:solidFill>
                  <a:schemeClr val="tx1"/>
                </a:solidFill>
                <a:latin typeface="+mn-lt"/>
                <a:ea typeface="+mn-ea"/>
                <a:cs typeface="+mn-cs"/>
              </a:rPr>
              <a:t>时间</a:t>
            </a:r>
            <a:endParaRPr lang="en-US" altLang="zh-CN" dirty="0" smtClean="0">
              <a:solidFill>
                <a:schemeClr val="tx1"/>
              </a:solidFill>
              <a:latin typeface="+mn-lt"/>
              <a:ea typeface="+mn-ea"/>
              <a:cs typeface="+mn-cs"/>
            </a:endParaRPr>
          </a:p>
          <a:p>
            <a:pPr lvl="1"/>
            <a:r>
              <a:rPr lang="zh-CN" altLang="en-US" dirty="0">
                <a:solidFill>
                  <a:schemeClr val="tx1"/>
                </a:solidFill>
                <a:latin typeface="+mn-lt"/>
              </a:rPr>
              <a:t>维基百科创立至今，人们创建和更新词条的总时间数为</a:t>
            </a:r>
            <a:r>
              <a:rPr lang="en-US" altLang="zh-CN" dirty="0">
                <a:solidFill>
                  <a:schemeClr val="tx1"/>
                </a:solidFill>
                <a:latin typeface="+mn-lt"/>
              </a:rPr>
              <a:t>1</a:t>
            </a:r>
            <a:r>
              <a:rPr lang="zh-CN" altLang="en-US" dirty="0" smtClean="0">
                <a:solidFill>
                  <a:schemeClr val="tx1"/>
                </a:solidFill>
                <a:latin typeface="+mn-lt"/>
              </a:rPr>
              <a:t>亿小时</a:t>
            </a:r>
            <a:endParaRPr lang="en-US" altLang="zh-CN" dirty="0" smtClean="0">
              <a:solidFill>
                <a:schemeClr val="tx1"/>
              </a:solidFill>
              <a:latin typeface="+mn-lt"/>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z="3200"/>
              <a:t>PhysX</a:t>
            </a:r>
            <a:r>
              <a:rPr lang="zh-CN" altLang="en-US" sz="3200"/>
              <a:t>演示</a:t>
            </a:r>
          </a:p>
        </p:txBody>
      </p:sp>
      <p:sp>
        <p:nvSpPr>
          <p:cNvPr id="182275" name="Rectangle 3"/>
          <p:cNvSpPr>
            <a:spLocks noGrp="1" noChangeArrowheads="1"/>
          </p:cNvSpPr>
          <p:nvPr>
            <p:ph idx="1"/>
          </p:nvPr>
        </p:nvSpPr>
        <p:spPr/>
        <p:txBody>
          <a:bodyPr/>
          <a:lstStyle/>
          <a:p>
            <a:r>
              <a:rPr lang="zh-CN" altLang="en-US" dirty="0">
                <a:hlinkClick r:id="rId3" action="ppaction://hlinkfile"/>
              </a:rPr>
              <a:t>参考资料</a:t>
            </a:r>
            <a:r>
              <a:rPr lang="en-US" altLang="zh-CN" dirty="0">
                <a:hlinkClick r:id="rId3" action="ppaction://hlinkfile"/>
              </a:rPr>
              <a:t>\</a:t>
            </a:r>
            <a:r>
              <a:rPr lang="en-US" altLang="zh-CN" dirty="0" err="1">
                <a:hlinkClick r:id="rId3" action="ppaction://hlinkfile"/>
              </a:rPr>
              <a:t>Nvidia</a:t>
            </a:r>
            <a:r>
              <a:rPr lang="zh-CN" altLang="en-US" dirty="0">
                <a:hlinkClick r:id="rId3" action="ppaction://hlinkfile"/>
              </a:rPr>
              <a:t>演示</a:t>
            </a:r>
            <a:endParaRPr lang="zh-CN" altLang="en-US"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a:t>参考资料</a:t>
            </a:r>
          </a:p>
        </p:txBody>
      </p:sp>
      <p:sp>
        <p:nvSpPr>
          <p:cNvPr id="40963" name="Rectangle 3"/>
          <p:cNvSpPr>
            <a:spLocks noGrp="1" noChangeArrowheads="1"/>
          </p:cNvSpPr>
          <p:nvPr>
            <p:ph idx="1"/>
          </p:nvPr>
        </p:nvSpPr>
        <p:spPr/>
        <p:txBody>
          <a:bodyPr>
            <a:normAutofit fontScale="92500" lnSpcReduction="10000"/>
          </a:bodyPr>
          <a:lstStyle/>
          <a:p>
            <a:r>
              <a:rPr lang="en-US" altLang="zh-CN" sz="2800" dirty="0">
                <a:hlinkClick r:id="rId3"/>
              </a:rPr>
              <a:t>http://en.wikipedia.org/wiki/Physics_engine</a:t>
            </a:r>
            <a:r>
              <a:rPr lang="zh-CN" altLang="en-US" sz="2800" dirty="0"/>
              <a:t>（有关物理引擎）</a:t>
            </a:r>
          </a:p>
          <a:p>
            <a:r>
              <a:rPr lang="en-US" altLang="zh-CN" sz="2800" dirty="0">
                <a:hlinkClick r:id="rId4"/>
              </a:rPr>
              <a:t>http://www.linuxdevcenter.com/pub/a/linux/2001/11/01/physics.html?page=1</a:t>
            </a:r>
            <a:r>
              <a:rPr lang="zh-CN" altLang="en-US" sz="2800" dirty="0"/>
              <a:t>（</a:t>
            </a:r>
            <a:r>
              <a:rPr lang="en-US" altLang="zh-CN" sz="2800" dirty="0"/>
              <a:t>Game Physics</a:t>
            </a:r>
            <a:r>
              <a:rPr lang="zh-CN" altLang="en-US" sz="2800" dirty="0"/>
              <a:t>书籍的在线内容）</a:t>
            </a:r>
          </a:p>
          <a:p>
            <a:r>
              <a:rPr lang="en-US" altLang="zh-CN" sz="2800" dirty="0">
                <a:hlinkClick r:id="rId5"/>
              </a:rPr>
              <a:t>http://game.zol.com.cn/28/280599.html</a:t>
            </a:r>
            <a:r>
              <a:rPr lang="zh-CN" altLang="en-US" sz="2800" dirty="0"/>
              <a:t>（有关物理硬件的介绍</a:t>
            </a:r>
            <a:r>
              <a:rPr lang="zh-CN" altLang="en-US" sz="2800" dirty="0" smtClean="0"/>
              <a:t>）</a:t>
            </a:r>
            <a:endParaRPr lang="en-US" altLang="zh-CN" sz="2800" dirty="0" smtClean="0"/>
          </a:p>
          <a:p>
            <a:r>
              <a:rPr lang="en-US" altLang="zh-CN" sz="2800" dirty="0" smtClean="0">
                <a:hlinkClick r:id="rId6"/>
              </a:rPr>
              <a:t>http://gamerboom.com/archives/30352</a:t>
            </a:r>
            <a:r>
              <a:rPr lang="zh-CN" altLang="en-US" sz="2800" dirty="0" smtClean="0"/>
              <a:t>从认知角度分析</a:t>
            </a:r>
            <a:r>
              <a:rPr lang="en-US" altLang="zh-CN" sz="2800" dirty="0" smtClean="0"/>
              <a:t>《</a:t>
            </a:r>
            <a:r>
              <a:rPr lang="zh-CN" altLang="en-US" sz="2800" dirty="0" smtClean="0"/>
              <a:t>愤怒的小鸟</a:t>
            </a:r>
            <a:r>
              <a:rPr lang="en-US" altLang="zh-CN" sz="2800" dirty="0" smtClean="0"/>
              <a:t>》</a:t>
            </a:r>
            <a:r>
              <a:rPr lang="zh-CN" altLang="en-US" dirty="0" smtClean="0"/>
              <a:t>成功原因</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sz="3200" dirty="0" smtClean="0"/>
              <a:t>现有的技术可以达到小鸟的需求</a:t>
            </a:r>
            <a:endParaRPr lang="zh-CN" altLang="en-US" sz="3200" dirty="0"/>
          </a:p>
        </p:txBody>
      </p:sp>
      <p:sp>
        <p:nvSpPr>
          <p:cNvPr id="109571" name="Rectangle 3"/>
          <p:cNvSpPr>
            <a:spLocks noGrp="1" noChangeArrowheads="1"/>
          </p:cNvSpPr>
          <p:nvPr>
            <p:ph idx="1"/>
          </p:nvPr>
        </p:nvSpPr>
        <p:spPr/>
        <p:txBody>
          <a:bodyPr>
            <a:normAutofit fontScale="77500" lnSpcReduction="20000"/>
          </a:bodyPr>
          <a:lstStyle/>
          <a:p>
            <a:r>
              <a:rPr lang="zh-CN" altLang="en-US" dirty="0"/>
              <a:t>很多游戏开发平台都有相应的物理引擎</a:t>
            </a:r>
          </a:p>
          <a:p>
            <a:r>
              <a:rPr lang="zh-CN" altLang="en-US" dirty="0"/>
              <a:t>比如</a:t>
            </a:r>
            <a:r>
              <a:rPr lang="en-US" altLang="zh-CN" dirty="0"/>
              <a:t>Flash</a:t>
            </a:r>
            <a:r>
              <a:rPr lang="zh-CN" altLang="en-US" dirty="0"/>
              <a:t>中有很多物理引擎</a:t>
            </a:r>
          </a:p>
          <a:p>
            <a:pPr lvl="1"/>
            <a:r>
              <a:rPr lang="zh-CN" altLang="en-US" dirty="0" smtClean="0">
                <a:hlinkClick r:id="rId3" action="ppaction://hlinkfile"/>
              </a:rPr>
              <a:t>相关资料</a:t>
            </a:r>
            <a:r>
              <a:rPr lang="en-US" altLang="zh-CN" dirty="0" smtClean="0">
                <a:hlinkClick r:id="rId3" action="ppaction://hlinkfile"/>
              </a:rPr>
              <a:t>\</a:t>
            </a:r>
            <a:r>
              <a:rPr lang="zh-CN" altLang="en-US" dirty="0" smtClean="0">
                <a:hlinkClick r:id="rId3" action="ppaction://hlinkfile"/>
              </a:rPr>
              <a:t>参考资料</a:t>
            </a:r>
            <a:r>
              <a:rPr lang="en-US" altLang="zh-CN" dirty="0" smtClean="0">
                <a:hlinkClick r:id="rId3" action="ppaction://hlinkfile"/>
              </a:rPr>
              <a:t>\Box2D\HelloWorld.swf</a:t>
            </a:r>
            <a:endParaRPr lang="en-US" altLang="zh-CN" dirty="0"/>
          </a:p>
          <a:p>
            <a:pPr lvl="1"/>
            <a:r>
              <a:rPr lang="zh-CN" altLang="en-US" dirty="0" smtClean="0">
                <a:hlinkClick r:id="rId4" action="ppaction://hlinkfile"/>
              </a:rPr>
              <a:t>相关资料</a:t>
            </a:r>
            <a:r>
              <a:rPr lang="en-US" altLang="zh-CN" dirty="0" smtClean="0">
                <a:hlinkClick r:id="rId4" action="ppaction://hlinkfile"/>
              </a:rPr>
              <a:t>\</a:t>
            </a:r>
            <a:r>
              <a:rPr lang="zh-CN" altLang="en-US" dirty="0" smtClean="0">
                <a:hlinkClick r:id="rId4" action="ppaction://hlinkfile"/>
              </a:rPr>
              <a:t>参考资料</a:t>
            </a:r>
            <a:r>
              <a:rPr lang="en-US" altLang="zh-CN" dirty="0" smtClean="0">
                <a:hlinkClick r:id="rId4" action="ppaction://hlinkfile"/>
              </a:rPr>
              <a:t>\Box2D\PhysTest.swf</a:t>
            </a:r>
            <a:endParaRPr lang="en-US" altLang="zh-CN" dirty="0" smtClean="0"/>
          </a:p>
          <a:p>
            <a:r>
              <a:rPr lang="zh-CN" altLang="en-US" dirty="0" smtClean="0"/>
              <a:t>其他引擎演示</a:t>
            </a:r>
            <a:endParaRPr lang="en-US" altLang="zh-CN" dirty="0" smtClean="0"/>
          </a:p>
          <a:p>
            <a:pPr lvl="1"/>
            <a:r>
              <a:rPr lang="en-US" altLang="zh-CN" dirty="0" smtClean="0">
                <a:hlinkClick r:id="rId5" action="ppaction://hlinkfile"/>
              </a:rPr>
              <a:t>.\</a:t>
            </a:r>
            <a:r>
              <a:rPr lang="zh-CN" altLang="en-US" dirty="0" smtClean="0">
                <a:hlinkClick r:id="rId5" action="ppaction://hlinkfile"/>
              </a:rPr>
              <a:t>相关资料</a:t>
            </a:r>
            <a:r>
              <a:rPr lang="en-US" altLang="zh-CN" dirty="0" smtClean="0">
                <a:hlinkClick r:id="rId5" action="ppaction://hlinkfile"/>
              </a:rPr>
              <a:t>\2D</a:t>
            </a:r>
            <a:r>
              <a:rPr lang="zh-CN" altLang="en-US" dirty="0" smtClean="0">
                <a:hlinkClick r:id="rId5" action="ppaction://hlinkfile"/>
              </a:rPr>
              <a:t>物理引擎</a:t>
            </a:r>
            <a:r>
              <a:rPr lang="en-US" altLang="zh-CN" dirty="0" smtClean="0">
                <a:hlinkClick r:id="rId5" action="ppaction://hlinkfile"/>
              </a:rPr>
              <a:t>\machine.mov</a:t>
            </a:r>
            <a:endParaRPr lang="en-US" altLang="zh-CN" dirty="0" smtClean="0"/>
          </a:p>
          <a:p>
            <a:pPr lvl="1"/>
            <a:r>
              <a:rPr lang="en-US" altLang="zh-CN" dirty="0" smtClean="0">
                <a:hlinkClick r:id="rId6" action="ppaction://hlinkfile"/>
              </a:rPr>
              <a:t>..\2D</a:t>
            </a:r>
            <a:r>
              <a:rPr lang="zh-CN" altLang="en-US" dirty="0" smtClean="0">
                <a:hlinkClick r:id="rId6" action="ppaction://hlinkfile"/>
              </a:rPr>
              <a:t>物理引擎</a:t>
            </a:r>
            <a:r>
              <a:rPr lang="en-US" altLang="zh-CN" dirty="0" smtClean="0">
                <a:hlinkClick r:id="rId6" action="ppaction://hlinkfile"/>
              </a:rPr>
              <a:t>\pyramid.mov</a:t>
            </a:r>
            <a:endParaRPr lang="en-US" altLang="zh-CN" dirty="0" smtClean="0"/>
          </a:p>
          <a:p>
            <a:pPr lvl="1"/>
            <a:r>
              <a:rPr lang="en-US" altLang="zh-CN" dirty="0" smtClean="0">
                <a:hlinkClick r:id="rId7" action="ppaction://hlinkfile"/>
              </a:rPr>
              <a:t>..\2D</a:t>
            </a:r>
            <a:r>
              <a:rPr lang="zh-CN" altLang="en-US" dirty="0" smtClean="0">
                <a:hlinkClick r:id="rId7" action="ppaction://hlinkfile"/>
              </a:rPr>
              <a:t>物理引擎</a:t>
            </a:r>
            <a:r>
              <a:rPr lang="en-US" altLang="zh-CN" dirty="0" smtClean="0">
                <a:hlinkClick r:id="rId7" action="ppaction://hlinkfile"/>
              </a:rPr>
              <a:t>\smash.mov</a:t>
            </a:r>
            <a:endParaRPr lang="en-US" altLang="zh-CN" dirty="0" smtClean="0"/>
          </a:p>
          <a:p>
            <a:pPr lvl="1"/>
            <a:r>
              <a:rPr lang="en-US" altLang="zh-CN" dirty="0" smtClean="0">
                <a:hlinkClick r:id="rId8" action="ppaction://hlinkfile"/>
              </a:rPr>
              <a:t>..\2D</a:t>
            </a:r>
            <a:r>
              <a:rPr lang="zh-CN" altLang="en-US" dirty="0" smtClean="0">
                <a:hlinkClick r:id="rId8" action="ppaction://hlinkfile"/>
              </a:rPr>
              <a:t>物理引擎</a:t>
            </a:r>
            <a:r>
              <a:rPr lang="en-US" altLang="zh-CN" dirty="0" smtClean="0">
                <a:hlinkClick r:id="rId8" action="ppaction://hlinkfile"/>
              </a:rPr>
              <a:t>\sketches.mov</a:t>
            </a:r>
            <a:endParaRPr lang="en-US" altLang="zh-CN" dirty="0" smtClean="0"/>
          </a:p>
          <a:p>
            <a:pPr lvl="1"/>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物理仿真类游戏赏析</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hlinkClick r:id="rId2"/>
              </a:rPr>
              <a:t>https://dan-ball.jp/en/javagame/dust</a:t>
            </a:r>
            <a:r>
              <a:rPr lang="en-US" altLang="zh-CN" dirty="0" smtClean="0">
                <a:hlinkClick r:id="rId2"/>
              </a:rPr>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请大家试玩，并选择其中之一进行分析</a:t>
            </a:r>
            <a:endParaRPr lang="zh-CN" altLang="en-US" dirty="0"/>
          </a:p>
        </p:txBody>
      </p:sp>
      <p:pic>
        <p:nvPicPr>
          <p:cNvPr id="184322" name="Picture 2">
            <a:hlinkClick r:id="rId3" action="ppaction://hlinkfile"/>
          </p:cNvPr>
          <p:cNvPicPr>
            <a:picLocks noChangeAspect="1" noChangeArrowheads="1"/>
          </p:cNvPicPr>
          <p:nvPr/>
        </p:nvPicPr>
        <p:blipFill>
          <a:blip r:embed="rId4" cstate="print"/>
          <a:srcRect/>
          <a:stretch>
            <a:fillRect/>
          </a:stretch>
        </p:blipFill>
        <p:spPr bwMode="auto">
          <a:xfrm>
            <a:off x="1905000" y="1657350"/>
            <a:ext cx="3408362" cy="2239648"/>
          </a:xfrm>
          <a:prstGeom prst="rect">
            <a:avLst/>
          </a:prstGeom>
          <a:noFill/>
          <a:ln w="9525" cap="flat" cmpd="sng" algn="ctr">
            <a:noFill/>
            <a:prstDash val="solid"/>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dirty="0" smtClean="0"/>
              <a:t>更加先进的物理仿真演示</a:t>
            </a:r>
            <a:endParaRPr lang="zh-CN" altLang="en-US" sz="3200" dirty="0"/>
          </a:p>
        </p:txBody>
      </p:sp>
      <p:sp>
        <p:nvSpPr>
          <p:cNvPr id="12291" name="Rectangle 3"/>
          <p:cNvSpPr>
            <a:spLocks noGrp="1" noChangeArrowheads="1"/>
          </p:cNvSpPr>
          <p:nvPr>
            <p:ph idx="1"/>
          </p:nvPr>
        </p:nvSpPr>
        <p:spPr/>
        <p:txBody>
          <a:bodyPr/>
          <a:lstStyle/>
          <a:p>
            <a:endParaRPr lang="en-US" altLang="zh-CN" dirty="0"/>
          </a:p>
          <a:p>
            <a:endParaRPr lang="en-US" altLang="zh-CN" dirty="0"/>
          </a:p>
          <a:p>
            <a:r>
              <a:rPr lang="en-US" altLang="zh-CN" dirty="0">
                <a:hlinkClick r:id="rId3"/>
              </a:rPr>
              <a:t>https://</a:t>
            </a:r>
            <a:r>
              <a:rPr lang="en-US" altLang="zh-CN" dirty="0" smtClean="0">
                <a:hlinkClick r:id="rId3"/>
              </a:rPr>
              <a:t>www.geforce.com/hardware/technology/physx/videos</a:t>
            </a:r>
            <a:endParaRPr lang="en-US" altLang="zh-CN" dirty="0" smtClean="0"/>
          </a:p>
          <a:p>
            <a:endParaRPr lang="en-US" altLang="zh-CN" dirty="0"/>
          </a:p>
        </p:txBody>
      </p:sp>
    </p:spTree>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FFFFFF"/>
        </a:dk2>
        <a:lt2>
          <a:srgbClr val="808080"/>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1" id="{539FA65D-B0A4-45EF-B43A-7F712C353713}" vid="{8DE29F3B-A285-4ACE-98D9-00D0B123460F}"/>
    </a:ext>
  </a:extLst>
</a:theme>
</file>

<file path=ppt/theme/theme3.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编写自己的命令脚本</Template>
  <TotalTime>2804</TotalTime>
  <Words>7186</Words>
  <Application>Microsoft Office PowerPoint</Application>
  <PresentationFormat>全屏显示(16:9)</PresentationFormat>
  <Paragraphs>477</Paragraphs>
  <Slides>61</Slides>
  <Notes>55</Notes>
  <HiddenSlides>0</HiddenSlides>
  <MMClips>0</MMClips>
  <ScaleCrop>false</ScaleCrop>
  <HeadingPairs>
    <vt:vector size="4" baseType="variant">
      <vt:variant>
        <vt:lpstr>主题</vt:lpstr>
      </vt:variant>
      <vt:variant>
        <vt:i4>3</vt:i4>
      </vt:variant>
      <vt:variant>
        <vt:lpstr>幻灯片标题</vt:lpstr>
      </vt:variant>
      <vt:variant>
        <vt:i4>61</vt:i4>
      </vt:variant>
    </vt:vector>
  </HeadingPairs>
  <TitlesOfParts>
    <vt:vector size="64" baseType="lpstr">
      <vt:lpstr>默认设计模板</vt:lpstr>
      <vt:lpstr>Theme1</vt:lpstr>
      <vt:lpstr>凤舞九天</vt:lpstr>
      <vt:lpstr>概述</vt:lpstr>
      <vt:lpstr>本课内容</vt:lpstr>
      <vt:lpstr>游戏开发的趋势</vt:lpstr>
      <vt:lpstr>提问</vt:lpstr>
      <vt:lpstr>愤怒的小鸟</vt:lpstr>
      <vt:lpstr>小鸟的成功</vt:lpstr>
      <vt:lpstr>现有的技术可以达到小鸟的需求</vt:lpstr>
      <vt:lpstr>物理仿真类游戏赏析</vt:lpstr>
      <vt:lpstr>更加先进的物理仿真演示</vt:lpstr>
      <vt:lpstr>物理在游戏中的重要性</vt:lpstr>
      <vt:lpstr>PowerPoint 演示文稿</vt:lpstr>
      <vt:lpstr>物理仿真的方式（1/2）</vt:lpstr>
      <vt:lpstr>物理仿真的方式（2/2）</vt:lpstr>
      <vt:lpstr>接下来介绍各个硬件的特点</vt:lpstr>
      <vt:lpstr>Ageia物理卡</vt:lpstr>
      <vt:lpstr>Ageia物理卡</vt:lpstr>
      <vt:lpstr>Ageia物理卡</vt:lpstr>
      <vt:lpstr>Ageia物理卡</vt:lpstr>
      <vt:lpstr>Nvidia的“SLI物理卡” </vt:lpstr>
      <vt:lpstr>PowerPoint 演示文稿</vt:lpstr>
      <vt:lpstr>Ati</vt:lpstr>
      <vt:lpstr>PowerPoint 演示文稿</vt:lpstr>
      <vt:lpstr>Ati</vt:lpstr>
      <vt:lpstr>又一场API大战 </vt:lpstr>
      <vt:lpstr>但是,这场战争可能已经终结</vt:lpstr>
      <vt:lpstr>现在的形势比较复杂</vt:lpstr>
      <vt:lpstr>《战地之王》（A.V.A)</vt:lpstr>
      <vt:lpstr>PowerPoint 演示文稿</vt:lpstr>
      <vt:lpstr>《MKZ》 </vt:lpstr>
      <vt:lpstr>PowerPoint 演示文稿</vt:lpstr>
      <vt:lpstr>《一舞成名》 </vt:lpstr>
      <vt:lpstr>PowerPoint 演示文稿</vt:lpstr>
      <vt:lpstr>《GT劲舞团2》</vt:lpstr>
      <vt:lpstr>PowerPoint 演示文稿</vt:lpstr>
      <vt:lpstr>《热舞派对II》</vt:lpstr>
      <vt:lpstr>PowerPoint 演示文稿</vt:lpstr>
      <vt:lpstr>《QQ飞车》</vt:lpstr>
      <vt:lpstr>PowerPoint 演示文稿</vt:lpstr>
      <vt:lpstr>《剑网3》</vt:lpstr>
      <vt:lpstr>PowerPoint 演示文稿</vt:lpstr>
      <vt:lpstr>物理引擎介绍</vt:lpstr>
      <vt:lpstr>Bullet </vt:lpstr>
      <vt:lpstr>Open Dynamics Engine </vt:lpstr>
      <vt:lpstr>OPAL </vt:lpstr>
      <vt:lpstr>PAL （作业点）</vt:lpstr>
      <vt:lpstr>Tokamak</vt:lpstr>
      <vt:lpstr>DynaForce </vt:lpstr>
      <vt:lpstr>Newton Game Dynamics </vt:lpstr>
      <vt:lpstr>Newton Game Dynamics</vt:lpstr>
      <vt:lpstr>Newton Game Dynamics Demos</vt:lpstr>
      <vt:lpstr>Simple Physics Engine </vt:lpstr>
      <vt:lpstr>Simple Physics Engine</vt:lpstr>
      <vt:lpstr>True Axis </vt:lpstr>
      <vt:lpstr>PhysX</vt:lpstr>
      <vt:lpstr>Havok </vt:lpstr>
      <vt:lpstr>Havok和PhysX</vt:lpstr>
      <vt:lpstr>Havok展示</vt:lpstr>
      <vt:lpstr>nV Physics SDK</vt:lpstr>
      <vt:lpstr>Vortex </vt:lpstr>
      <vt:lpstr>PhysX演示</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Honglei</dc:creator>
  <cp:lastModifiedBy>HL H</cp:lastModifiedBy>
  <cp:revision>218</cp:revision>
  <cp:lastPrinted>1601-01-01T00:00:00Z</cp:lastPrinted>
  <dcterms:created xsi:type="dcterms:W3CDTF">1601-01-01T00:00:00Z</dcterms:created>
  <dcterms:modified xsi:type="dcterms:W3CDTF">2017-09-14T08:42:03Z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