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322" r:id="rId4"/>
    <p:sldId id="323" r:id="rId5"/>
    <p:sldId id="401" r:id="rId6"/>
    <p:sldId id="324" r:id="rId7"/>
    <p:sldId id="325" r:id="rId8"/>
    <p:sldId id="326" r:id="rId9"/>
    <p:sldId id="327" r:id="rId10"/>
    <p:sldId id="258" r:id="rId11"/>
    <p:sldId id="259" r:id="rId12"/>
    <p:sldId id="343" r:id="rId13"/>
    <p:sldId id="260" r:id="rId14"/>
    <p:sldId id="261" r:id="rId15"/>
    <p:sldId id="400" r:id="rId16"/>
    <p:sldId id="264" r:id="rId17"/>
    <p:sldId id="265" r:id="rId18"/>
    <p:sldId id="266"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09615A-8965-422B-9068-B1B4F51505D7}" type="datetimeFigureOut">
              <a:rPr lang="zh-CN" altLang="en-US" smtClean="0"/>
              <a:t>2022/9/19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611D70-3B97-4F5E-9C78-E3A3A3630810}" type="slidenum">
              <a:rPr lang="zh-CN" altLang="en-US" smtClean="0"/>
              <a:t>‹#›</a:t>
            </a:fld>
            <a:endParaRPr lang="zh-CN" altLang="en-US"/>
          </a:p>
        </p:txBody>
      </p:sp>
    </p:spTree>
    <p:extLst>
      <p:ext uri="{BB962C8B-B14F-4D97-AF65-F5344CB8AC3E}">
        <p14:creationId xmlns:p14="http://schemas.microsoft.com/office/powerpoint/2010/main" val="1430989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F25100E8-1AC9-6A45-8D25-8E5D3994F81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ED4FE94-F1F1-407D-90AB-D3A1725FB6DE}" type="slidenum">
              <a:rPr lang="en-US" altLang="zh-CN" smtClean="0"/>
              <a:pPr/>
              <a:t>12</a:t>
            </a:fld>
            <a:endParaRPr lang="en-US" altLang="zh-CN"/>
          </a:p>
        </p:txBody>
      </p:sp>
      <p:sp>
        <p:nvSpPr>
          <p:cNvPr id="18435" name="Rectangle 2">
            <a:extLst>
              <a:ext uri="{FF2B5EF4-FFF2-40B4-BE49-F238E27FC236}">
                <a16:creationId xmlns:a16="http://schemas.microsoft.com/office/drawing/2014/main" id="{2BE620E3-D339-0A9E-92FE-03584E13E70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Rectangle 3">
            <a:extLst>
              <a:ext uri="{FF2B5EF4-FFF2-40B4-BE49-F238E27FC236}">
                <a16:creationId xmlns:a16="http://schemas.microsoft.com/office/drawing/2014/main" id="{B715790C-4C34-93C4-D08E-90CE93072CB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D137FC7-F2AA-4CA8-8DA5-5AFB95EA518D}" type="datetimeFigureOut">
              <a:rPr lang="zh-CN" altLang="en-US" smtClean="0"/>
              <a:t>2022/9/19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6AE89-0F7E-4146-AC69-01C7D3CF8A8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D137FC7-F2AA-4CA8-8DA5-5AFB95EA518D}" type="datetimeFigureOut">
              <a:rPr lang="zh-CN" altLang="en-US" smtClean="0"/>
              <a:t>2022/9/19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6AE89-0F7E-4146-AC69-01C7D3CF8A8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D137FC7-F2AA-4CA8-8DA5-5AFB95EA518D}" type="datetimeFigureOut">
              <a:rPr lang="zh-CN" altLang="en-US" smtClean="0"/>
              <a:t>2022/9/19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6AE89-0F7E-4146-AC69-01C7D3CF8A8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214313"/>
            <a:ext cx="7804150" cy="591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1">
            <a:extLst>
              <a:ext uri="{FF2B5EF4-FFF2-40B4-BE49-F238E27FC236}">
                <a16:creationId xmlns:a16="http://schemas.microsoft.com/office/drawing/2014/main" id="{3AE82A1B-CED8-E851-D8E8-BB3EA4E54AD1}"/>
              </a:ext>
            </a:extLst>
          </p:cNvPr>
          <p:cNvSpPr>
            <a:spLocks noGrp="1" noChangeArrowheads="1"/>
          </p:cNvSpPr>
          <p:nvPr>
            <p:ph type="dt" sz="half" idx="10"/>
          </p:nvPr>
        </p:nvSpPr>
        <p:spPr>
          <a:xfrm>
            <a:off x="0" y="0"/>
            <a:ext cx="0" cy="0"/>
          </a:xfrm>
        </p:spPr>
        <p:txBody>
          <a:bodyPr/>
          <a:lstStyle>
            <a:lvl1pPr>
              <a:defRPr/>
            </a:lvl1pPr>
          </a:lstStyle>
          <a:p>
            <a:pPr>
              <a:defRPr/>
            </a:pPr>
            <a:fld id="{CB0B3A39-E213-4361-89E2-284E37C30D36}" type="datetime1">
              <a:rPr lang="zh-CN" altLang="en-US"/>
              <a:pPr>
                <a:defRPr/>
              </a:pPr>
              <a:t>2022/9/19</a:t>
            </a:fld>
            <a:endParaRPr lang="en-US" altLang="zh-CN"/>
          </a:p>
        </p:txBody>
      </p:sp>
      <p:sp>
        <p:nvSpPr>
          <p:cNvPr id="4" name="Rectangle 12">
            <a:extLst>
              <a:ext uri="{FF2B5EF4-FFF2-40B4-BE49-F238E27FC236}">
                <a16:creationId xmlns:a16="http://schemas.microsoft.com/office/drawing/2014/main" id="{DF08FFF9-D830-0D3E-581A-58F6083FB322}"/>
              </a:ext>
            </a:extLst>
          </p:cNvPr>
          <p:cNvSpPr>
            <a:spLocks noGrp="1" noChangeArrowheads="1"/>
          </p:cNvSpPr>
          <p:nvPr>
            <p:ph type="ftr" sz="quarter" idx="11"/>
          </p:nvPr>
        </p:nvSpPr>
        <p:spPr>
          <a:xfrm>
            <a:off x="0" y="0"/>
            <a:ext cx="0" cy="0"/>
          </a:xfrm>
        </p:spPr>
        <p:txBody>
          <a:bodyPr/>
          <a:lstStyle>
            <a:lvl1pPr>
              <a:defRPr/>
            </a:lvl1pPr>
          </a:lstStyle>
          <a:p>
            <a:pPr>
              <a:defRPr/>
            </a:pPr>
            <a:r>
              <a:rPr lang="zh-CN" altLang="en-US"/>
              <a:t>第二讲：一个代表性行为人模型 </a:t>
            </a:r>
            <a:endParaRPr lang="en-US" altLang="zh-CN"/>
          </a:p>
        </p:txBody>
      </p:sp>
      <p:sp>
        <p:nvSpPr>
          <p:cNvPr id="5" name="Rectangle 13">
            <a:extLst>
              <a:ext uri="{FF2B5EF4-FFF2-40B4-BE49-F238E27FC236}">
                <a16:creationId xmlns:a16="http://schemas.microsoft.com/office/drawing/2014/main" id="{A2F83043-324A-1FDF-C3CA-AF82E982409F}"/>
              </a:ext>
            </a:extLst>
          </p:cNvPr>
          <p:cNvSpPr>
            <a:spLocks noGrp="1" noChangeArrowheads="1"/>
          </p:cNvSpPr>
          <p:nvPr>
            <p:ph type="sldNum" sz="quarter" idx="12"/>
          </p:nvPr>
        </p:nvSpPr>
        <p:spPr>
          <a:xfrm>
            <a:off x="0" y="0"/>
            <a:ext cx="0" cy="0"/>
          </a:xfrm>
        </p:spPr>
        <p:txBody>
          <a:bodyPr/>
          <a:lstStyle>
            <a:lvl1pPr>
              <a:defRPr/>
            </a:lvl1pPr>
          </a:lstStyle>
          <a:p>
            <a:pPr>
              <a:defRPr/>
            </a:pPr>
            <a:fld id="{53E97A88-58A2-41D6-B4D8-FCCF65D6C283}" type="slidenum">
              <a:rPr lang="en-US" altLang="zh-CN"/>
              <a:pPr>
                <a:defRPr/>
              </a:pPr>
              <a:t>‹#›</a:t>
            </a:fld>
            <a:endParaRPr lang="en-US" altLang="zh-CN"/>
          </a:p>
        </p:txBody>
      </p:sp>
    </p:spTree>
    <p:extLst>
      <p:ext uri="{BB962C8B-B14F-4D97-AF65-F5344CB8AC3E}">
        <p14:creationId xmlns:p14="http://schemas.microsoft.com/office/powerpoint/2010/main" val="70571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D137FC7-F2AA-4CA8-8DA5-5AFB95EA518D}" type="datetimeFigureOut">
              <a:rPr lang="zh-CN" altLang="en-US" smtClean="0"/>
              <a:t>2022/9/19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6AE89-0F7E-4146-AC69-01C7D3CF8A8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D137FC7-F2AA-4CA8-8DA5-5AFB95EA518D}" type="datetimeFigureOut">
              <a:rPr lang="zh-CN" altLang="en-US" smtClean="0"/>
              <a:t>2022/9/19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6AE89-0F7E-4146-AC69-01C7D3CF8A8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D137FC7-F2AA-4CA8-8DA5-5AFB95EA518D}" type="datetimeFigureOut">
              <a:rPr lang="zh-CN" altLang="en-US" smtClean="0"/>
              <a:t>2022/9/19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16AE89-0F7E-4146-AC69-01C7D3CF8A8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D137FC7-F2AA-4CA8-8DA5-5AFB95EA518D}" type="datetimeFigureOut">
              <a:rPr lang="zh-CN" altLang="en-US" smtClean="0"/>
              <a:t>2022/9/19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A16AE89-0F7E-4146-AC69-01C7D3CF8A8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137FC7-F2AA-4CA8-8DA5-5AFB95EA518D}" type="datetimeFigureOut">
              <a:rPr lang="zh-CN" altLang="en-US" smtClean="0"/>
              <a:t>2022/9/19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A16AE89-0F7E-4146-AC69-01C7D3CF8A8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D137FC7-F2AA-4CA8-8DA5-5AFB95EA518D}" type="datetimeFigureOut">
              <a:rPr lang="zh-CN" altLang="en-US" smtClean="0"/>
              <a:t>2022/9/19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A16AE89-0F7E-4146-AC69-01C7D3CF8A8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D137FC7-F2AA-4CA8-8DA5-5AFB95EA518D}" type="datetimeFigureOut">
              <a:rPr lang="zh-CN" altLang="en-US" smtClean="0"/>
              <a:t>2022/9/19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16AE89-0F7E-4146-AC69-01C7D3CF8A8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D137FC7-F2AA-4CA8-8DA5-5AFB95EA518D}" type="datetimeFigureOut">
              <a:rPr lang="zh-CN" altLang="en-US" smtClean="0"/>
              <a:t>2022/9/19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16AE89-0F7E-4146-AC69-01C7D3CF8A8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37FC7-F2AA-4CA8-8DA5-5AFB95EA518D}" type="datetimeFigureOut">
              <a:rPr lang="zh-CN" altLang="en-US" smtClean="0"/>
              <a:t>2022/9/19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6AE89-0F7E-4146-AC69-01C7D3CF8A8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4.emf"/><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6.emf"/><Relationship Id="rId7" Type="http://schemas.openxmlformats.org/officeDocument/2006/relationships/image" Target="../media/image8.emf"/><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image" Target="../media/image7.emf"/><Relationship Id="rId4" Type="http://schemas.openxmlformats.org/officeDocument/2006/relationships/oleObject" Target="../embeddings/oleObject7.bin"/><Relationship Id="rId9" Type="http://schemas.openxmlformats.org/officeDocument/2006/relationships/image" Target="../media/image9.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10.emf"/><Relationship Id="rId7" Type="http://schemas.openxmlformats.org/officeDocument/2006/relationships/image" Target="../media/image12.emf"/><Relationship Id="rId2"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12.bin"/><Relationship Id="rId11" Type="http://schemas.openxmlformats.org/officeDocument/2006/relationships/image" Target="../media/image14.emf"/><Relationship Id="rId5" Type="http://schemas.openxmlformats.org/officeDocument/2006/relationships/image" Target="../media/image11.e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3.e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15.emf"/><Relationship Id="rId7" Type="http://schemas.openxmlformats.org/officeDocument/2006/relationships/image" Target="../media/image17.emf"/><Relationship Id="rId2" Type="http://schemas.openxmlformats.org/officeDocument/2006/relationships/oleObject" Target="../embeddings/oleObject15.bin"/><Relationship Id="rId1" Type="http://schemas.openxmlformats.org/officeDocument/2006/relationships/slideLayout" Target="../slideLayouts/slideLayout2.xml"/><Relationship Id="rId6" Type="http://schemas.openxmlformats.org/officeDocument/2006/relationships/oleObject" Target="../embeddings/oleObject17.bin"/><Relationship Id="rId5" Type="http://schemas.openxmlformats.org/officeDocument/2006/relationships/image" Target="../media/image16.emf"/><Relationship Id="rId4" Type="http://schemas.openxmlformats.org/officeDocument/2006/relationships/oleObject" Target="../embeddings/oleObject16.bin"/><Relationship Id="rId9"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4</a:t>
            </a:r>
            <a:r>
              <a:rPr lang="zh-CN" altLang="en-US" dirty="0"/>
              <a:t>讲  增长理论的基础</a:t>
            </a:r>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二、宏观经济的基本结构</a:t>
            </a:r>
          </a:p>
        </p:txBody>
      </p:sp>
      <p:pic>
        <p:nvPicPr>
          <p:cNvPr id="1026" name="Picture 2"/>
          <p:cNvPicPr>
            <a:picLocks noChangeAspect="1" noChangeArrowheads="1"/>
          </p:cNvPicPr>
          <p:nvPr/>
        </p:nvPicPr>
        <p:blipFill>
          <a:blip r:embed="rId2" cstate="print"/>
          <a:srcRect/>
          <a:stretch>
            <a:fillRect/>
          </a:stretch>
        </p:blipFill>
        <p:spPr bwMode="auto">
          <a:xfrm>
            <a:off x="467544" y="1282567"/>
            <a:ext cx="8275978" cy="4810729"/>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三、生产函数</a:t>
            </a:r>
          </a:p>
        </p:txBody>
      </p:sp>
      <p:sp>
        <p:nvSpPr>
          <p:cNvPr id="3" name="内容占位符 2"/>
          <p:cNvSpPr>
            <a:spLocks noGrp="1"/>
          </p:cNvSpPr>
          <p:nvPr>
            <p:ph idx="1"/>
          </p:nvPr>
        </p:nvSpPr>
        <p:spPr>
          <a:xfrm>
            <a:off x="395536" y="1412776"/>
            <a:ext cx="8229600" cy="360040"/>
          </a:xfrm>
        </p:spPr>
        <p:txBody>
          <a:bodyPr>
            <a:normAutofit fontScale="70000" lnSpcReduction="20000"/>
          </a:bodyPr>
          <a:lstStyle/>
          <a:p>
            <a:r>
              <a:rPr lang="zh-CN" altLang="en-US" sz="2800" dirty="0"/>
              <a:t>企业部门的生产函数</a:t>
            </a:r>
          </a:p>
        </p:txBody>
      </p:sp>
      <p:pic>
        <p:nvPicPr>
          <p:cNvPr id="2050" name="Picture 2"/>
          <p:cNvPicPr>
            <a:picLocks noChangeAspect="1" noChangeArrowheads="1"/>
          </p:cNvPicPr>
          <p:nvPr/>
        </p:nvPicPr>
        <p:blipFill>
          <a:blip r:embed="rId2" cstate="print"/>
          <a:srcRect/>
          <a:stretch>
            <a:fillRect/>
          </a:stretch>
        </p:blipFill>
        <p:spPr bwMode="auto">
          <a:xfrm>
            <a:off x="323528" y="1772816"/>
            <a:ext cx="8581020" cy="817240"/>
          </a:xfrm>
          <a:prstGeom prst="rect">
            <a:avLst/>
          </a:prstGeom>
          <a:noFill/>
          <a:ln w="9525">
            <a:noFill/>
            <a:miter lim="800000"/>
            <a:headEnd/>
            <a:tailEnd/>
          </a:ln>
        </p:spPr>
      </p:pic>
      <p:sp>
        <p:nvSpPr>
          <p:cNvPr id="5" name="内容占位符 2"/>
          <p:cNvSpPr txBox="1">
            <a:spLocks/>
          </p:cNvSpPr>
          <p:nvPr/>
        </p:nvSpPr>
        <p:spPr>
          <a:xfrm>
            <a:off x="539552" y="2780928"/>
            <a:ext cx="8229600" cy="3600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生产函数的性质</a:t>
            </a: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a:p>
            <a:pPr marL="800100" lvl="1" indent="-342900">
              <a:spcBef>
                <a:spcPct val="20000"/>
              </a:spcBef>
              <a:buFont typeface="Arial" pitchFamily="34" charset="0"/>
              <a:buChar char="•"/>
            </a:pPr>
            <a:r>
              <a:rPr lang="en-US" altLang="zh-CN" sz="2800" b="1" dirty="0"/>
              <a:t>1. Constant returns to scale.</a:t>
            </a:r>
            <a:r>
              <a:rPr lang="zh-CN" altLang="en-US" sz="2800" dirty="0"/>
              <a:t>规模报酬不变</a:t>
            </a:r>
            <a:endParaRPr lang="en-US" altLang="zh-CN" sz="2800" dirty="0"/>
          </a:p>
          <a:p>
            <a:pPr marL="1257300" lvl="2" indent="-342900">
              <a:spcBef>
                <a:spcPct val="20000"/>
              </a:spcBef>
              <a:buFont typeface="Arial" pitchFamily="34" charset="0"/>
              <a:buChar char="•"/>
            </a:pPr>
            <a:r>
              <a:rPr lang="de-DE" altLang="zh-CN" sz="2800" i="1" dirty="0"/>
              <a:t>F(λK, λL, T ) = λ · F(K, L, T ) for all λ &gt; 0</a:t>
            </a:r>
          </a:p>
          <a:p>
            <a:pPr marL="800100" lvl="1" indent="-342900">
              <a:spcBef>
                <a:spcPct val="20000"/>
              </a:spcBef>
              <a:buFont typeface="Arial" pitchFamily="34" charset="0"/>
              <a:buChar char="•"/>
            </a:pPr>
            <a:r>
              <a:rPr lang="en-US" altLang="zh-CN" sz="2800" b="1" dirty="0"/>
              <a:t>2. Positive and diminishing returns to private inputs.</a:t>
            </a:r>
          </a:p>
          <a:p>
            <a:pPr marL="800100" lvl="1" indent="-342900">
              <a:spcBef>
                <a:spcPct val="20000"/>
              </a:spcBef>
              <a:buFont typeface="Arial" pitchFamily="34" charset="0"/>
              <a:buChar char="•"/>
            </a:pPr>
            <a:r>
              <a:rPr lang="en-US" altLang="zh-CN" sz="2800" b="1" dirty="0"/>
              <a:t>3. Inada conditions</a:t>
            </a:r>
            <a:r>
              <a:rPr lang="zh-CN" altLang="en-US" sz="2800" b="1" dirty="0"/>
              <a:t>（稻田条件）</a:t>
            </a:r>
            <a:r>
              <a:rPr lang="en-US" altLang="zh-CN" sz="2800" b="1" dirty="0"/>
              <a:t>.</a:t>
            </a:r>
          </a:p>
          <a:p>
            <a:pPr marL="800100" lvl="1" indent="-342900">
              <a:spcBef>
                <a:spcPct val="20000"/>
              </a:spcBef>
              <a:buFont typeface="Arial" pitchFamily="34" charset="0"/>
              <a:buChar char="•"/>
            </a:pPr>
            <a:r>
              <a:rPr lang="en-US" altLang="zh-CN" sz="2800" b="1" dirty="0"/>
              <a:t>4. Essentiality.</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3" name="Object 8">
            <a:extLst>
              <a:ext uri="{FF2B5EF4-FFF2-40B4-BE49-F238E27FC236}">
                <a16:creationId xmlns:a16="http://schemas.microsoft.com/office/drawing/2014/main" id="{3059ECE6-43BE-443A-183C-B2C2449C1BA6}"/>
              </a:ext>
            </a:extLst>
          </p:cNvPr>
          <p:cNvGraphicFramePr>
            <a:graphicFrameLocks noGrp="1" noChangeAspect="1"/>
          </p:cNvGraphicFramePr>
          <p:nvPr>
            <p:ph/>
            <p:extLst>
              <p:ext uri="{D42A27DB-BD31-4B8C-83A1-F6EECF244321}">
                <p14:modId xmlns:p14="http://schemas.microsoft.com/office/powerpoint/2010/main" val="2910210012"/>
              </p:ext>
            </p:extLst>
          </p:nvPr>
        </p:nvGraphicFramePr>
        <p:xfrm>
          <a:off x="1768475" y="1536700"/>
          <a:ext cx="5888038" cy="3608388"/>
        </p:xfrm>
        <a:graphic>
          <a:graphicData uri="http://schemas.openxmlformats.org/presentationml/2006/ole">
            <mc:AlternateContent xmlns:mc="http://schemas.openxmlformats.org/markup-compatibility/2006">
              <mc:Choice xmlns:v="urn:schemas-microsoft-com:vml" Requires="v">
                <p:oleObj name="Document" r:id="rId3" imgW="3886490" imgH="2381486" progId="Word.Document.8">
                  <p:embed/>
                </p:oleObj>
              </mc:Choice>
              <mc:Fallback>
                <p:oleObj name="Document" r:id="rId3" imgW="3886490" imgH="2381486" progId="Word.Document.8">
                  <p:embed/>
                  <p:pic>
                    <p:nvPicPr>
                      <p:cNvPr id="17413" name="Object 8">
                        <a:extLst>
                          <a:ext uri="{FF2B5EF4-FFF2-40B4-BE49-F238E27FC236}">
                            <a16:creationId xmlns:a16="http://schemas.microsoft.com/office/drawing/2014/main" id="{3059ECE6-43BE-443A-183C-B2C2449C1BA6}"/>
                          </a:ext>
                        </a:extLst>
                      </p:cNvPr>
                      <p:cNvPicPr>
                        <a:picLocks noChangeAspect="1" noChangeArrowheads="1"/>
                      </p:cNvPicPr>
                      <p:nvPr/>
                    </p:nvPicPr>
                    <p:blipFill>
                      <a:blip r:embed="rId4"/>
                      <a:srcRect/>
                      <a:stretch>
                        <a:fillRect/>
                      </a:stretch>
                    </p:blipFill>
                    <p:spPr bwMode="auto">
                      <a:xfrm>
                        <a:off x="1768475" y="1536700"/>
                        <a:ext cx="5888038" cy="3608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生产函数</a:t>
            </a:r>
          </a:p>
        </p:txBody>
      </p:sp>
      <p:sp>
        <p:nvSpPr>
          <p:cNvPr id="5" name="内容占位符 2"/>
          <p:cNvSpPr txBox="1">
            <a:spLocks/>
          </p:cNvSpPr>
          <p:nvPr/>
        </p:nvSpPr>
        <p:spPr>
          <a:xfrm>
            <a:off x="611560" y="1484784"/>
            <a:ext cx="8229600" cy="60466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家庭部门的生产函数</a:t>
            </a:r>
          </a:p>
        </p:txBody>
      </p:sp>
      <p:pic>
        <p:nvPicPr>
          <p:cNvPr id="2051" name="Picture 3"/>
          <p:cNvPicPr>
            <a:picLocks noChangeAspect="1" noChangeArrowheads="1"/>
          </p:cNvPicPr>
          <p:nvPr/>
        </p:nvPicPr>
        <p:blipFill>
          <a:blip r:embed="rId2" cstate="print"/>
          <a:srcRect/>
          <a:stretch>
            <a:fillRect/>
          </a:stretch>
        </p:blipFill>
        <p:spPr bwMode="auto">
          <a:xfrm>
            <a:off x="323528" y="1988840"/>
            <a:ext cx="8505404" cy="1296214"/>
          </a:xfrm>
          <a:prstGeom prst="rect">
            <a:avLst/>
          </a:prstGeom>
          <a:noFill/>
          <a:ln w="9525">
            <a:noFill/>
            <a:miter lim="800000"/>
            <a:headEnd/>
            <a:tailEnd/>
          </a:ln>
        </p:spPr>
      </p:pic>
      <p:sp>
        <p:nvSpPr>
          <p:cNvPr id="8" name="内容占位符 2"/>
          <p:cNvSpPr txBox="1">
            <a:spLocks/>
          </p:cNvSpPr>
          <p:nvPr/>
        </p:nvSpPr>
        <p:spPr>
          <a:xfrm>
            <a:off x="683568" y="3717032"/>
            <a:ext cx="8229600" cy="604664"/>
          </a:xfrm>
          <a:prstGeom prst="rect">
            <a:avLst/>
          </a:prstGeom>
        </p:spPr>
        <p:txBody>
          <a:bodyPr vert="horz" lIns="91440" tIns="45720" rIns="91440" bIns="45720" rtlCol="0">
            <a:normAutofit/>
          </a:bodyPr>
          <a:lstStyle/>
          <a:p>
            <a:r>
              <a:rPr lang="zh-CN" altLang="zh-CN" sz="2800" dirty="0"/>
              <a:t>家庭的预算约束是：</a:t>
            </a:r>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5" name="Picture 3"/>
          <p:cNvPicPr>
            <a:picLocks noChangeAspect="1" noChangeArrowheads="1"/>
          </p:cNvPicPr>
          <p:nvPr/>
        </p:nvPicPr>
        <p:blipFill>
          <a:blip r:embed="rId3" cstate="print"/>
          <a:srcRect/>
          <a:stretch>
            <a:fillRect/>
          </a:stretch>
        </p:blipFill>
        <p:spPr bwMode="auto">
          <a:xfrm>
            <a:off x="827584" y="4509120"/>
            <a:ext cx="7984257" cy="73676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四、市场均衡</a:t>
            </a:r>
          </a:p>
        </p:txBody>
      </p:sp>
      <p:pic>
        <p:nvPicPr>
          <p:cNvPr id="18434" name="Picture 2"/>
          <p:cNvPicPr>
            <a:picLocks noChangeAspect="1" noChangeArrowheads="1"/>
          </p:cNvPicPr>
          <p:nvPr/>
        </p:nvPicPr>
        <p:blipFill>
          <a:blip r:embed="rId2" cstate="print"/>
          <a:srcRect/>
          <a:stretch>
            <a:fillRect/>
          </a:stretch>
        </p:blipFill>
        <p:spPr bwMode="auto">
          <a:xfrm>
            <a:off x="143968" y="1772816"/>
            <a:ext cx="8748512" cy="1494284"/>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D2344AE-7FCC-6B05-DBC0-D2709D625251}"/>
              </a:ext>
            </a:extLst>
          </p:cNvPr>
          <p:cNvSpPr>
            <a:spLocks noGrp="1" noChangeArrowheads="1"/>
          </p:cNvSpPr>
          <p:nvPr>
            <p:ph type="title"/>
          </p:nvPr>
        </p:nvSpPr>
        <p:spPr>
          <a:xfrm>
            <a:off x="457200" y="274638"/>
            <a:ext cx="8229600" cy="777875"/>
          </a:xfrm>
        </p:spPr>
        <p:txBody>
          <a:bodyPr/>
          <a:lstStyle/>
          <a:p>
            <a:pPr eaLnBrk="1" hangingPunct="1"/>
            <a:r>
              <a:rPr lang="zh-CN" altLang="en-US" b="1"/>
              <a:t>一般均衡原理</a:t>
            </a:r>
          </a:p>
        </p:txBody>
      </p:sp>
      <p:sp>
        <p:nvSpPr>
          <p:cNvPr id="24579" name="Rectangle 3">
            <a:extLst>
              <a:ext uri="{FF2B5EF4-FFF2-40B4-BE49-F238E27FC236}">
                <a16:creationId xmlns:a16="http://schemas.microsoft.com/office/drawing/2014/main" id="{F444604E-AAC1-B0C7-6AD7-68D5DAF2A8B4}"/>
              </a:ext>
            </a:extLst>
          </p:cNvPr>
          <p:cNvSpPr>
            <a:spLocks noGrp="1" noChangeArrowheads="1"/>
          </p:cNvSpPr>
          <p:nvPr>
            <p:ph type="body" idx="1"/>
          </p:nvPr>
        </p:nvSpPr>
        <p:spPr>
          <a:xfrm>
            <a:off x="457200" y="1052513"/>
            <a:ext cx="8229600" cy="5329237"/>
          </a:xfrm>
        </p:spPr>
        <p:txBody>
          <a:bodyPr/>
          <a:lstStyle/>
          <a:p>
            <a:pPr eaLnBrk="1" hangingPunct="1">
              <a:lnSpc>
                <a:spcPct val="80000"/>
              </a:lnSpc>
              <a:defRPr/>
            </a:pPr>
            <a:r>
              <a:rPr lang="zh-CN" altLang="en-US" sz="2400" dirty="0"/>
              <a:t>四大市场</a:t>
            </a:r>
          </a:p>
          <a:p>
            <a:pPr lvl="1" eaLnBrk="1" hangingPunct="1">
              <a:lnSpc>
                <a:spcPct val="80000"/>
              </a:lnSpc>
              <a:defRPr/>
            </a:pPr>
            <a:r>
              <a:rPr lang="zh-CN" altLang="en-US" sz="2000" dirty="0"/>
              <a:t>产品和服务市场（产品和服务的供给与需求）</a:t>
            </a:r>
          </a:p>
          <a:p>
            <a:pPr lvl="1" eaLnBrk="1" hangingPunct="1">
              <a:lnSpc>
                <a:spcPct val="80000"/>
              </a:lnSpc>
              <a:defRPr/>
            </a:pPr>
            <a:r>
              <a:rPr lang="zh-CN" altLang="en-US" sz="2000" dirty="0"/>
              <a:t>要素市场（资本与劳动的供求）</a:t>
            </a:r>
          </a:p>
          <a:p>
            <a:pPr lvl="1" eaLnBrk="1" hangingPunct="1">
              <a:lnSpc>
                <a:spcPct val="80000"/>
              </a:lnSpc>
              <a:defRPr/>
            </a:pPr>
            <a:r>
              <a:rPr lang="zh-CN" altLang="en-US" sz="2000" dirty="0"/>
              <a:t>货币市场（货币的供求）</a:t>
            </a:r>
          </a:p>
          <a:p>
            <a:pPr lvl="1" eaLnBrk="1" hangingPunct="1">
              <a:lnSpc>
                <a:spcPct val="80000"/>
              </a:lnSpc>
              <a:defRPr/>
            </a:pPr>
            <a:r>
              <a:rPr lang="zh-CN" altLang="en-US" sz="2000" dirty="0"/>
              <a:t>债券市场（债券的供求，储蓄和投资）</a:t>
            </a:r>
          </a:p>
          <a:p>
            <a:pPr lvl="1" eaLnBrk="1" hangingPunct="1">
              <a:lnSpc>
                <a:spcPct val="80000"/>
              </a:lnSpc>
              <a:defRPr/>
            </a:pPr>
            <a:r>
              <a:rPr lang="zh-CN" altLang="en-US" sz="2000" dirty="0">
                <a:highlight>
                  <a:srgbClr val="FFFF00"/>
                </a:highlight>
              </a:rPr>
              <a:t>任意三个市场实现供求均衡则第四个市场自动实现供求均衡</a:t>
            </a:r>
          </a:p>
          <a:p>
            <a:pPr eaLnBrk="1" hangingPunct="1">
              <a:lnSpc>
                <a:spcPct val="80000"/>
              </a:lnSpc>
              <a:defRPr/>
            </a:pPr>
            <a:r>
              <a:rPr lang="zh-CN" altLang="en-US" sz="2400" dirty="0"/>
              <a:t>瞬时均衡与稳态均衡</a:t>
            </a:r>
          </a:p>
          <a:p>
            <a:pPr lvl="1" eaLnBrk="1" hangingPunct="1">
              <a:lnSpc>
                <a:spcPct val="80000"/>
              </a:lnSpc>
              <a:defRPr/>
            </a:pPr>
            <a:r>
              <a:rPr lang="zh-CN" altLang="en-US" sz="2000" dirty="0"/>
              <a:t>瞬时均衡是在某个时点上四个市场实现了一般均衡</a:t>
            </a:r>
          </a:p>
          <a:p>
            <a:pPr lvl="1" eaLnBrk="1" hangingPunct="1">
              <a:lnSpc>
                <a:spcPct val="80000"/>
              </a:lnSpc>
              <a:defRPr/>
            </a:pPr>
            <a:r>
              <a:rPr lang="zh-CN" altLang="en-US" sz="2000" dirty="0"/>
              <a:t>稳态均衡则是所有时点上四个市场都实现了一般均衡</a:t>
            </a:r>
          </a:p>
          <a:p>
            <a:pPr eaLnBrk="1" hangingPunct="1">
              <a:lnSpc>
                <a:spcPct val="80000"/>
              </a:lnSpc>
              <a:defRPr/>
            </a:pPr>
            <a:r>
              <a:rPr lang="zh-CN" altLang="en-US" sz="2400" dirty="0"/>
              <a:t>静态一般均衡与动态一般均衡</a:t>
            </a:r>
          </a:p>
          <a:p>
            <a:pPr lvl="1" eaLnBrk="1" hangingPunct="1">
              <a:lnSpc>
                <a:spcPct val="80000"/>
              </a:lnSpc>
              <a:defRPr/>
            </a:pPr>
            <a:r>
              <a:rPr lang="zh-CN" altLang="en-US" sz="2000" dirty="0"/>
              <a:t>静态一般均衡指价格调节使四个市场在某个给定的时点实现一般均衡，不考虑价格与要素积累之间的相互影响，不考虑预期调整与价格的相互影响</a:t>
            </a:r>
          </a:p>
          <a:p>
            <a:pPr lvl="1" eaLnBrk="1" hangingPunct="1">
              <a:lnSpc>
                <a:spcPct val="80000"/>
              </a:lnSpc>
              <a:defRPr/>
            </a:pPr>
            <a:r>
              <a:rPr lang="zh-CN" altLang="en-US" sz="2000" dirty="0"/>
              <a:t>动态一般均衡不仅考虑价格调节使市场在某个时点实现均衡，而且考虑价格调节使市场在每一期都实现均衡，也即实现稳态均衡</a:t>
            </a:r>
          </a:p>
          <a:p>
            <a:pPr eaLnBrk="1" hangingPunct="1">
              <a:lnSpc>
                <a:spcPct val="80000"/>
              </a:lnSpc>
              <a:defRPr/>
            </a:pPr>
            <a:r>
              <a:rPr lang="zh-CN" altLang="en-US" sz="2400" dirty="0">
                <a:highlight>
                  <a:srgbClr val="FFFF00"/>
                </a:highlight>
              </a:rPr>
              <a:t>货币和债券市场对稳态均衡没有影响，主要影响瞬时均衡，但是在特定情况下，会影响稳态均衡的水平值</a:t>
            </a:r>
          </a:p>
        </p:txBody>
      </p:sp>
    </p:spTree>
    <p:extLst>
      <p:ext uri="{BB962C8B-B14F-4D97-AF65-F5344CB8AC3E}">
        <p14:creationId xmlns:p14="http://schemas.microsoft.com/office/powerpoint/2010/main" val="1055575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0"/>
            <a:ext cx="8229600" cy="418058"/>
          </a:xfrm>
        </p:spPr>
        <p:txBody>
          <a:bodyPr>
            <a:noAutofit/>
          </a:bodyPr>
          <a:lstStyle/>
          <a:p>
            <a:r>
              <a:rPr lang="en-US" altLang="zh-CN" sz="2800" b="1" dirty="0"/>
              <a:t>1</a:t>
            </a:r>
            <a:r>
              <a:rPr lang="zh-CN" altLang="en-US" sz="2800" b="1" dirty="0"/>
              <a:t>：瞬时均衡</a:t>
            </a:r>
          </a:p>
        </p:txBody>
      </p:sp>
      <p:pic>
        <p:nvPicPr>
          <p:cNvPr id="4" name="Picture 3"/>
          <p:cNvPicPr>
            <a:picLocks noChangeAspect="1" noChangeArrowheads="1"/>
          </p:cNvPicPr>
          <p:nvPr/>
        </p:nvPicPr>
        <p:blipFill>
          <a:blip r:embed="rId2" cstate="print"/>
          <a:srcRect/>
          <a:stretch>
            <a:fillRect/>
          </a:stretch>
        </p:blipFill>
        <p:spPr bwMode="auto">
          <a:xfrm>
            <a:off x="323528" y="418420"/>
            <a:ext cx="7920880" cy="617893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Autofit/>
          </a:bodyPr>
          <a:lstStyle/>
          <a:p>
            <a:r>
              <a:rPr lang="en-US" altLang="zh-CN" sz="2800" b="1" dirty="0"/>
              <a:t>2</a:t>
            </a:r>
            <a:r>
              <a:rPr lang="zh-CN" altLang="en-US" sz="2800" b="1" dirty="0"/>
              <a:t>：稳态均衡</a:t>
            </a:r>
          </a:p>
        </p:txBody>
      </p:sp>
      <p:pic>
        <p:nvPicPr>
          <p:cNvPr id="19458" name="Picture 2"/>
          <p:cNvPicPr>
            <a:picLocks noChangeAspect="1" noChangeArrowheads="1"/>
          </p:cNvPicPr>
          <p:nvPr/>
        </p:nvPicPr>
        <p:blipFill>
          <a:blip r:embed="rId2" cstate="print"/>
          <a:srcRect/>
          <a:stretch>
            <a:fillRect/>
          </a:stretch>
        </p:blipFill>
        <p:spPr bwMode="auto">
          <a:xfrm>
            <a:off x="251520" y="1124744"/>
            <a:ext cx="8432694" cy="504056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Autofit/>
          </a:bodyPr>
          <a:lstStyle/>
          <a:p>
            <a:r>
              <a:rPr lang="en-US" altLang="zh-CN" sz="2800" b="1" dirty="0"/>
              <a:t>2</a:t>
            </a:r>
            <a:r>
              <a:rPr lang="zh-CN" altLang="en-US" sz="2800" b="1" dirty="0"/>
              <a:t>：稳态均衡</a:t>
            </a:r>
          </a:p>
        </p:txBody>
      </p:sp>
      <p:pic>
        <p:nvPicPr>
          <p:cNvPr id="20482" name="Picture 2"/>
          <p:cNvPicPr>
            <a:picLocks noChangeAspect="1" noChangeArrowheads="1"/>
          </p:cNvPicPr>
          <p:nvPr/>
        </p:nvPicPr>
        <p:blipFill>
          <a:blip r:embed="rId2" cstate="print"/>
          <a:srcRect/>
          <a:stretch>
            <a:fillRect/>
          </a:stretch>
        </p:blipFill>
        <p:spPr bwMode="auto">
          <a:xfrm>
            <a:off x="179512" y="1556792"/>
            <a:ext cx="8830981" cy="230425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zh-CN" altLang="en-US" dirty="0"/>
              <a:t>一、增长分析中的常用技巧</a:t>
            </a:r>
            <a:endParaRPr lang="en-US" altLang="zh-CN" dirty="0"/>
          </a:p>
          <a:p>
            <a:r>
              <a:rPr lang="zh-CN" altLang="en-US" dirty="0"/>
              <a:t>二、基本结构</a:t>
            </a:r>
            <a:endParaRPr lang="en-US" altLang="zh-CN" dirty="0"/>
          </a:p>
          <a:p>
            <a:r>
              <a:rPr lang="zh-CN" altLang="en-US" dirty="0"/>
              <a:t>三、生产函数</a:t>
            </a:r>
            <a:endParaRPr lang="en-US" altLang="zh-CN" dirty="0"/>
          </a:p>
          <a:p>
            <a:r>
              <a:rPr lang="zh-CN" altLang="en-US" dirty="0"/>
              <a:t>四、市场均衡</a:t>
            </a:r>
            <a:endParaRPr lang="en-US" altLang="zh-CN" dirty="0"/>
          </a:p>
          <a:p>
            <a:r>
              <a:rPr lang="zh-CN" altLang="en-US" dirty="0"/>
              <a:t>五、稳态均衡条件</a:t>
            </a:r>
            <a:endParaRPr lang="en-US" altLang="zh-CN" dirty="0"/>
          </a:p>
          <a:p>
            <a:endParaRPr lang="en-US" altLang="zh-CN" dirty="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8" name="Rectangle 2">
            <a:extLst>
              <a:ext uri="{FF2B5EF4-FFF2-40B4-BE49-F238E27FC236}">
                <a16:creationId xmlns:a16="http://schemas.microsoft.com/office/drawing/2014/main" id="{E1B3D8AF-D07B-AF78-F78A-9F9A1DC4C15F}"/>
              </a:ext>
            </a:extLst>
          </p:cNvPr>
          <p:cNvSpPr>
            <a:spLocks noGrp="1" noChangeArrowheads="1"/>
          </p:cNvSpPr>
          <p:nvPr>
            <p:ph type="title"/>
          </p:nvPr>
        </p:nvSpPr>
        <p:spPr>
          <a:xfrm>
            <a:off x="0" y="285750"/>
            <a:ext cx="9036050" cy="1143000"/>
          </a:xfrm>
        </p:spPr>
        <p:txBody>
          <a:bodyPr/>
          <a:lstStyle/>
          <a:p>
            <a:r>
              <a:rPr lang="zh-CN" altLang="en-US" sz="4800" dirty="0"/>
              <a:t>一、增长分析中的常用技巧</a:t>
            </a:r>
          </a:p>
        </p:txBody>
      </p:sp>
      <p:sp>
        <p:nvSpPr>
          <p:cNvPr id="384003" name="Rectangle 3">
            <a:extLst>
              <a:ext uri="{FF2B5EF4-FFF2-40B4-BE49-F238E27FC236}">
                <a16:creationId xmlns:a16="http://schemas.microsoft.com/office/drawing/2014/main" id="{08DBFA67-7838-DA08-E920-9DDD34B50494}"/>
              </a:ext>
            </a:extLst>
          </p:cNvPr>
          <p:cNvSpPr>
            <a:spLocks noGrp="1" noChangeArrowheads="1"/>
          </p:cNvSpPr>
          <p:nvPr>
            <p:ph type="body" idx="1"/>
          </p:nvPr>
        </p:nvSpPr>
        <p:spPr>
          <a:xfrm>
            <a:off x="371475" y="2071688"/>
            <a:ext cx="5740400" cy="1135062"/>
          </a:xfrm>
          <a:noFill/>
        </p:spPr>
        <p:txBody>
          <a:bodyPr lIns="92075" tIns="46038" rIns="92075" bIns="46038"/>
          <a:lstStyle/>
          <a:p>
            <a:r>
              <a:rPr lang="zh-CN" altLang="en-US"/>
              <a:t>时间的度量</a:t>
            </a:r>
          </a:p>
          <a:p>
            <a:pPr lvl="1"/>
            <a:r>
              <a:rPr lang="zh-CN" altLang="en-US"/>
              <a:t>离散的和连续的两种</a:t>
            </a:r>
          </a:p>
        </p:txBody>
      </p:sp>
      <p:sp>
        <p:nvSpPr>
          <p:cNvPr id="384004" name="Rectangle 4">
            <a:extLst>
              <a:ext uri="{FF2B5EF4-FFF2-40B4-BE49-F238E27FC236}">
                <a16:creationId xmlns:a16="http://schemas.microsoft.com/office/drawing/2014/main" id="{5FC90093-2654-ECA9-E983-CB80A9DD306D}"/>
              </a:ext>
            </a:extLst>
          </p:cNvPr>
          <p:cNvSpPr>
            <a:spLocks noChangeArrowheads="1"/>
          </p:cNvSpPr>
          <p:nvPr/>
        </p:nvSpPr>
        <p:spPr bwMode="auto">
          <a:xfrm>
            <a:off x="344488" y="3468688"/>
            <a:ext cx="2260600" cy="671512"/>
          </a:xfrm>
          <a:prstGeom prst="rect">
            <a:avLst/>
          </a:prstGeom>
          <a:noFill/>
          <a:ln w="9525">
            <a:noFill/>
            <a:miter lim="800000"/>
            <a:headEnd/>
            <a:tailEnd/>
          </a:ln>
          <a:effectLst/>
        </p:spPr>
        <p:txBody>
          <a:bodyPr lIns="92075" tIns="46038" rIns="92075" bIns="46038"/>
          <a:lstStyle/>
          <a:p>
            <a:pPr marL="342900" indent="-342900" eaLnBrk="0" hangingPunct="0">
              <a:spcBef>
                <a:spcPct val="20000"/>
              </a:spcBef>
              <a:buClr>
                <a:srgbClr val="FFFF00"/>
              </a:buClr>
              <a:buSzPct val="75000"/>
              <a:buFont typeface="Monotype Sorts" pitchFamily="2" charset="2"/>
              <a:buChar char="F"/>
              <a:defRPr/>
            </a:pPr>
            <a:r>
              <a:rPr lang="zh-CN" altLang="en-US" sz="3200" b="1">
                <a:solidFill>
                  <a:srgbClr val="FFFFFF"/>
                </a:solidFill>
                <a:effectLst>
                  <a:outerShdw blurRad="38100" dist="38100" dir="2700000" algn="tl">
                    <a:srgbClr val="000000"/>
                  </a:outerShdw>
                </a:effectLst>
                <a:latin typeface="Times New Roman" pitchFamily="18" charset="0"/>
              </a:rPr>
              <a:t>导数：</a:t>
            </a:r>
            <a:endParaRPr lang="zh-CN" altLang="en-US" sz="2800" b="1">
              <a:solidFill>
                <a:srgbClr val="FFFFFF"/>
              </a:solidFill>
              <a:effectLst>
                <a:outerShdw blurRad="38100" dist="38100" dir="2700000" algn="tl">
                  <a:srgbClr val="000000"/>
                </a:outerShdw>
              </a:effectLst>
              <a:latin typeface="Times New Roman" pitchFamily="18" charset="0"/>
            </a:endParaRPr>
          </a:p>
        </p:txBody>
      </p:sp>
      <p:graphicFrame>
        <p:nvGraphicFramePr>
          <p:cNvPr id="384005" name="Object 2">
            <a:extLst>
              <a:ext uri="{FF2B5EF4-FFF2-40B4-BE49-F238E27FC236}">
                <a16:creationId xmlns:a16="http://schemas.microsoft.com/office/drawing/2014/main" id="{8BB5AD43-A393-90E0-B578-ED3D0556DB61}"/>
              </a:ext>
            </a:extLst>
          </p:cNvPr>
          <p:cNvGraphicFramePr>
            <a:graphicFrameLocks noChangeAspect="1"/>
          </p:cNvGraphicFramePr>
          <p:nvPr/>
        </p:nvGraphicFramePr>
        <p:xfrm>
          <a:off x="2984500" y="3195638"/>
          <a:ext cx="4886325" cy="1300162"/>
        </p:xfrm>
        <a:graphic>
          <a:graphicData uri="http://schemas.openxmlformats.org/presentationml/2006/ole">
            <mc:AlternateContent xmlns:mc="http://schemas.openxmlformats.org/markup-compatibility/2006">
              <mc:Choice xmlns:v="urn:schemas-microsoft-com:vml" Requires="v">
                <p:oleObj name="Equation" r:id="rId2" imgW="1320480" imgH="355320" progId="Equation.DSMT4">
                  <p:embed/>
                </p:oleObj>
              </mc:Choice>
              <mc:Fallback>
                <p:oleObj name="Equation" r:id="rId2" imgW="1320480" imgH="355320" progId="Equation.DSMT4">
                  <p:embed/>
                  <p:pic>
                    <p:nvPicPr>
                      <p:cNvPr id="384005" name="Object 2">
                        <a:extLst>
                          <a:ext uri="{FF2B5EF4-FFF2-40B4-BE49-F238E27FC236}">
                            <a16:creationId xmlns:a16="http://schemas.microsoft.com/office/drawing/2014/main" id="{8BB5AD43-A393-90E0-B578-ED3D0556D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00" y="3195638"/>
                        <a:ext cx="4886325" cy="130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84006" name="Object 3">
            <a:extLst>
              <a:ext uri="{FF2B5EF4-FFF2-40B4-BE49-F238E27FC236}">
                <a16:creationId xmlns:a16="http://schemas.microsoft.com/office/drawing/2014/main" id="{B1D740B0-C17C-8D82-A7B6-5FAF564A278E}"/>
              </a:ext>
            </a:extLst>
          </p:cNvPr>
          <p:cNvGraphicFramePr>
            <a:graphicFrameLocks noChangeAspect="1"/>
          </p:cNvGraphicFramePr>
          <p:nvPr/>
        </p:nvGraphicFramePr>
        <p:xfrm>
          <a:off x="3035300" y="4778375"/>
          <a:ext cx="4135438" cy="1531938"/>
        </p:xfrm>
        <a:graphic>
          <a:graphicData uri="http://schemas.openxmlformats.org/presentationml/2006/ole">
            <mc:AlternateContent xmlns:mc="http://schemas.openxmlformats.org/markup-compatibility/2006">
              <mc:Choice xmlns:v="urn:schemas-microsoft-com:vml" Requires="v">
                <p:oleObj name="Equation" r:id="rId4" imgW="1117440" imgH="419040" progId="Equation.DSMT4">
                  <p:embed/>
                </p:oleObj>
              </mc:Choice>
              <mc:Fallback>
                <p:oleObj name="Equation" r:id="rId4" imgW="1117440" imgH="419040" progId="Equation.DSMT4">
                  <p:embed/>
                  <p:pic>
                    <p:nvPicPr>
                      <p:cNvPr id="384006" name="Object 3">
                        <a:extLst>
                          <a:ext uri="{FF2B5EF4-FFF2-40B4-BE49-F238E27FC236}">
                            <a16:creationId xmlns:a16="http://schemas.microsoft.com/office/drawing/2014/main" id="{B1D740B0-C17C-8D82-A7B6-5FAF564A27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5300" y="4778375"/>
                        <a:ext cx="4135438"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009659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384003">
                                            <p:txEl>
                                              <p:pRg st="0" end="0"/>
                                            </p:txEl>
                                          </p:spTgt>
                                        </p:tgtEl>
                                        <p:attrNameLst>
                                          <p:attrName>style.visibility</p:attrName>
                                        </p:attrNameLst>
                                      </p:cBhvr>
                                      <p:to>
                                        <p:strVal val="visible"/>
                                      </p:to>
                                    </p:set>
                                    <p:animEffect transition="in" filter="wipe(left)">
                                      <p:cBhvr>
                                        <p:cTn id="7" dur="500"/>
                                        <p:tgtEl>
                                          <p:spTgt spid="384003">
                                            <p:txEl>
                                              <p:pRg st="0" end="0"/>
                                            </p:txEl>
                                          </p:spTgt>
                                        </p:tgtEl>
                                      </p:cBhvr>
                                    </p:animEffect>
                                  </p:childTnLst>
                                </p:cTn>
                              </p:par>
                            </p:childTnLst>
                          </p:cTn>
                        </p:par>
                        <p:par>
                          <p:cTn id="8" fill="hold" nodeType="afterGroup">
                            <p:stCondLst>
                              <p:cond delay="1500"/>
                            </p:stCondLst>
                            <p:childTnLst>
                              <p:par>
                                <p:cTn id="9" presetID="22" presetClass="entr" presetSubtype="8" fill="hold" grpId="0" nodeType="afterEffect">
                                  <p:stCondLst>
                                    <p:cond delay="1000"/>
                                  </p:stCondLst>
                                  <p:childTnLst>
                                    <p:set>
                                      <p:cBhvr>
                                        <p:cTn id="10" dur="1" fill="hold">
                                          <p:stCondLst>
                                            <p:cond delay="0"/>
                                          </p:stCondLst>
                                        </p:cTn>
                                        <p:tgtEl>
                                          <p:spTgt spid="384003">
                                            <p:txEl>
                                              <p:pRg st="1" end="1"/>
                                            </p:txEl>
                                          </p:spTgt>
                                        </p:tgtEl>
                                        <p:attrNameLst>
                                          <p:attrName>style.visibility</p:attrName>
                                        </p:attrNameLst>
                                      </p:cBhvr>
                                      <p:to>
                                        <p:strVal val="visible"/>
                                      </p:to>
                                    </p:set>
                                    <p:animEffect transition="in" filter="wipe(left)">
                                      <p:cBhvr>
                                        <p:cTn id="11" dur="500"/>
                                        <p:tgtEl>
                                          <p:spTgt spid="384003">
                                            <p:txEl>
                                              <p:pRg st="1" end="1"/>
                                            </p:txEl>
                                          </p:spTgt>
                                        </p:tgtEl>
                                      </p:cBhvr>
                                    </p:animEffect>
                                  </p:childTnLst>
                                </p:cTn>
                              </p:par>
                            </p:childTnLst>
                          </p:cTn>
                        </p:par>
                        <p:par>
                          <p:cTn id="12" fill="hold" nodeType="afterGroup">
                            <p:stCondLst>
                              <p:cond delay="3000"/>
                            </p:stCondLst>
                            <p:childTnLst>
                              <p:par>
                                <p:cTn id="13" presetID="22" presetClass="entr" presetSubtype="8" fill="hold" grpId="0" nodeType="afterEffect">
                                  <p:stCondLst>
                                    <p:cond delay="1000"/>
                                  </p:stCondLst>
                                  <p:childTnLst>
                                    <p:set>
                                      <p:cBhvr>
                                        <p:cTn id="14" dur="1" fill="hold">
                                          <p:stCondLst>
                                            <p:cond delay="0"/>
                                          </p:stCondLst>
                                        </p:cTn>
                                        <p:tgtEl>
                                          <p:spTgt spid="384004">
                                            <p:txEl>
                                              <p:pRg st="0" end="0"/>
                                            </p:txEl>
                                          </p:spTgt>
                                        </p:tgtEl>
                                        <p:attrNameLst>
                                          <p:attrName>style.visibility</p:attrName>
                                        </p:attrNameLst>
                                      </p:cBhvr>
                                      <p:to>
                                        <p:strVal val="visible"/>
                                      </p:to>
                                    </p:set>
                                    <p:animEffect transition="in" filter="wipe(left)">
                                      <p:cBhvr>
                                        <p:cTn id="15" dur="500"/>
                                        <p:tgtEl>
                                          <p:spTgt spid="384004">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384005"/>
                                        </p:tgtEl>
                                        <p:attrNameLst>
                                          <p:attrName>style.visibility</p:attrName>
                                        </p:attrNameLst>
                                      </p:cBhvr>
                                      <p:to>
                                        <p:strVal val="visible"/>
                                      </p:to>
                                    </p:set>
                                    <p:animEffect transition="in" filter="box(in)">
                                      <p:cBhvr>
                                        <p:cTn id="20" dur="500"/>
                                        <p:tgtEl>
                                          <p:spTgt spid="38400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384006"/>
                                        </p:tgtEl>
                                        <p:attrNameLst>
                                          <p:attrName>style.visibility</p:attrName>
                                        </p:attrNameLst>
                                      </p:cBhvr>
                                      <p:to>
                                        <p:strVal val="visible"/>
                                      </p:to>
                                    </p:set>
                                    <p:animEffect transition="in" filter="box(in)">
                                      <p:cBhvr>
                                        <p:cTn id="25" dur="500"/>
                                        <p:tgtEl>
                                          <p:spTgt spid="384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3" grpId="0" build="p" bldLvl="3" autoUpdateAnimBg="0" advAuto="1000"/>
      <p:bldP spid="384004" grpId="0" build="p" bldLvl="3" autoUpdateAnimBg="0" advAuto="100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a:extLst>
              <a:ext uri="{FF2B5EF4-FFF2-40B4-BE49-F238E27FC236}">
                <a16:creationId xmlns:a16="http://schemas.microsoft.com/office/drawing/2014/main" id="{61843A44-EBB5-60A5-8D35-0395C6233038}"/>
              </a:ext>
            </a:extLst>
          </p:cNvPr>
          <p:cNvSpPr>
            <a:spLocks noGrp="1" noChangeArrowheads="1"/>
          </p:cNvSpPr>
          <p:nvPr>
            <p:ph type="title"/>
          </p:nvPr>
        </p:nvSpPr>
        <p:spPr>
          <a:xfrm>
            <a:off x="223838" y="285750"/>
            <a:ext cx="8475662" cy="1320800"/>
          </a:xfrm>
        </p:spPr>
        <p:txBody>
          <a:bodyPr/>
          <a:lstStyle/>
          <a:p>
            <a:r>
              <a:rPr lang="zh-CN" altLang="en-US" sz="4800" dirty="0"/>
              <a:t>增长分析中的常用技巧</a:t>
            </a:r>
          </a:p>
        </p:txBody>
      </p:sp>
      <p:sp>
        <p:nvSpPr>
          <p:cNvPr id="385028" name="Rectangle 4">
            <a:extLst>
              <a:ext uri="{FF2B5EF4-FFF2-40B4-BE49-F238E27FC236}">
                <a16:creationId xmlns:a16="http://schemas.microsoft.com/office/drawing/2014/main" id="{682E5CA6-5CB2-E55F-0740-73ACC43E0CC8}"/>
              </a:ext>
            </a:extLst>
          </p:cNvPr>
          <p:cNvSpPr>
            <a:spLocks noChangeArrowheads="1"/>
          </p:cNvSpPr>
          <p:nvPr/>
        </p:nvSpPr>
        <p:spPr bwMode="auto">
          <a:xfrm>
            <a:off x="230188" y="2082800"/>
            <a:ext cx="4689475" cy="671513"/>
          </a:xfrm>
          <a:prstGeom prst="rect">
            <a:avLst/>
          </a:prstGeom>
          <a:noFill/>
          <a:ln w="9525">
            <a:noFill/>
            <a:miter lim="800000"/>
            <a:headEnd/>
            <a:tailEnd/>
          </a:ln>
          <a:effectLst/>
        </p:spPr>
        <p:txBody>
          <a:bodyPr lIns="92075" tIns="46038" rIns="92075" bIns="46038"/>
          <a:lstStyle/>
          <a:p>
            <a:pPr marL="342900" indent="-342900" eaLnBrk="0" hangingPunct="0">
              <a:spcBef>
                <a:spcPct val="20000"/>
              </a:spcBef>
              <a:buClr>
                <a:srgbClr val="FFFF00"/>
              </a:buClr>
              <a:buSzPct val="75000"/>
              <a:buFont typeface="Monotype Sorts" pitchFamily="2" charset="2"/>
              <a:buChar char="F"/>
              <a:defRPr/>
            </a:pPr>
            <a:r>
              <a:rPr lang="zh-CN" altLang="en-US" sz="3200" b="1">
                <a:solidFill>
                  <a:srgbClr val="FFFFFF"/>
                </a:solidFill>
                <a:effectLst>
                  <a:outerShdw blurRad="38100" dist="38100" dir="2700000" algn="tl">
                    <a:srgbClr val="000000"/>
                  </a:outerShdw>
                </a:effectLst>
                <a:latin typeface="Times New Roman" pitchFamily="18" charset="0"/>
              </a:rPr>
              <a:t>增长速度的表达式</a:t>
            </a:r>
            <a:endParaRPr lang="zh-CN" altLang="en-US" sz="2800" b="1">
              <a:solidFill>
                <a:srgbClr val="FFFFFF"/>
              </a:solidFill>
              <a:effectLst>
                <a:outerShdw blurRad="38100" dist="38100" dir="2700000" algn="tl">
                  <a:srgbClr val="000000"/>
                </a:outerShdw>
              </a:effectLst>
              <a:latin typeface="Times New Roman" pitchFamily="18" charset="0"/>
            </a:endParaRPr>
          </a:p>
        </p:txBody>
      </p:sp>
      <p:graphicFrame>
        <p:nvGraphicFramePr>
          <p:cNvPr id="385029" name="Object 2">
            <a:extLst>
              <a:ext uri="{FF2B5EF4-FFF2-40B4-BE49-F238E27FC236}">
                <a16:creationId xmlns:a16="http://schemas.microsoft.com/office/drawing/2014/main" id="{5A565B34-9146-E625-6196-4618E899DEC2}"/>
              </a:ext>
            </a:extLst>
          </p:cNvPr>
          <p:cNvGraphicFramePr>
            <a:graphicFrameLocks noChangeAspect="1"/>
          </p:cNvGraphicFramePr>
          <p:nvPr/>
        </p:nvGraphicFramePr>
        <p:xfrm>
          <a:off x="2684463" y="3149600"/>
          <a:ext cx="4370387" cy="1392238"/>
        </p:xfrm>
        <a:graphic>
          <a:graphicData uri="http://schemas.openxmlformats.org/presentationml/2006/ole">
            <mc:AlternateContent xmlns:mc="http://schemas.openxmlformats.org/markup-compatibility/2006">
              <mc:Choice xmlns:v="urn:schemas-microsoft-com:vml" Requires="v">
                <p:oleObj name="Equation" r:id="rId2" imgW="1180800" imgH="380880" progId="Equation.DSMT4">
                  <p:embed/>
                </p:oleObj>
              </mc:Choice>
              <mc:Fallback>
                <p:oleObj name="Equation" r:id="rId2" imgW="1180800" imgH="380880" progId="Equation.DSMT4">
                  <p:embed/>
                  <p:pic>
                    <p:nvPicPr>
                      <p:cNvPr id="385029" name="Object 2">
                        <a:extLst>
                          <a:ext uri="{FF2B5EF4-FFF2-40B4-BE49-F238E27FC236}">
                            <a16:creationId xmlns:a16="http://schemas.microsoft.com/office/drawing/2014/main" id="{5A565B34-9146-E625-6196-4618E899DE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4463" y="3149600"/>
                        <a:ext cx="4370387" cy="139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85030" name="Object 3">
            <a:extLst>
              <a:ext uri="{FF2B5EF4-FFF2-40B4-BE49-F238E27FC236}">
                <a16:creationId xmlns:a16="http://schemas.microsoft.com/office/drawing/2014/main" id="{31C92F3B-166B-0EB7-F276-AA2F83E9EEED}"/>
              </a:ext>
            </a:extLst>
          </p:cNvPr>
          <p:cNvGraphicFramePr>
            <a:graphicFrameLocks noChangeAspect="1"/>
          </p:cNvGraphicFramePr>
          <p:nvPr/>
        </p:nvGraphicFramePr>
        <p:xfrm>
          <a:off x="2627313" y="4732338"/>
          <a:ext cx="2178050" cy="1625600"/>
        </p:xfrm>
        <a:graphic>
          <a:graphicData uri="http://schemas.openxmlformats.org/presentationml/2006/ole">
            <mc:AlternateContent xmlns:mc="http://schemas.openxmlformats.org/markup-compatibility/2006">
              <mc:Choice xmlns:v="urn:schemas-microsoft-com:vml" Requires="v">
                <p:oleObj name="Equation" r:id="rId4" imgW="558720" imgH="444240" progId="Equation.DSMT4">
                  <p:embed/>
                </p:oleObj>
              </mc:Choice>
              <mc:Fallback>
                <p:oleObj name="Equation" r:id="rId4" imgW="558720" imgH="444240" progId="Equation.DSMT4">
                  <p:embed/>
                  <p:pic>
                    <p:nvPicPr>
                      <p:cNvPr id="385030" name="Object 3">
                        <a:extLst>
                          <a:ext uri="{FF2B5EF4-FFF2-40B4-BE49-F238E27FC236}">
                            <a16:creationId xmlns:a16="http://schemas.microsoft.com/office/drawing/2014/main" id="{31C92F3B-166B-0EB7-F276-AA2F83E9EE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4732338"/>
                        <a:ext cx="217805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85032" name="Rectangle 8">
            <a:extLst>
              <a:ext uri="{FF2B5EF4-FFF2-40B4-BE49-F238E27FC236}">
                <a16:creationId xmlns:a16="http://schemas.microsoft.com/office/drawing/2014/main" id="{EEEE2A54-7087-4CCC-8808-915D8A1E78EF}"/>
              </a:ext>
            </a:extLst>
          </p:cNvPr>
          <p:cNvSpPr>
            <a:spLocks noChangeArrowheads="1"/>
          </p:cNvSpPr>
          <p:nvPr/>
        </p:nvSpPr>
        <p:spPr bwMode="auto">
          <a:xfrm>
            <a:off x="180975" y="3670300"/>
            <a:ext cx="2573338" cy="2293938"/>
          </a:xfrm>
          <a:prstGeom prst="rect">
            <a:avLst/>
          </a:prstGeom>
          <a:noFill/>
          <a:ln w="9525">
            <a:noFill/>
            <a:miter lim="800000"/>
            <a:headEnd/>
            <a:tailEnd/>
          </a:ln>
          <a:effectLst/>
        </p:spPr>
        <p:txBody>
          <a:bodyPr lIns="92075" tIns="46038" rIns="92075" bIns="46038"/>
          <a:lstStyle/>
          <a:p>
            <a:pPr marL="342900" indent="-342900" eaLnBrk="0" hangingPunct="0">
              <a:spcBef>
                <a:spcPct val="20000"/>
              </a:spcBef>
              <a:buClr>
                <a:srgbClr val="FFFF00"/>
              </a:buClr>
              <a:buSzPct val="75000"/>
              <a:buFont typeface="Monotype Sorts" pitchFamily="2" charset="2"/>
              <a:buChar char="F"/>
              <a:defRPr/>
            </a:pPr>
            <a:r>
              <a:rPr lang="zh-CN" altLang="en-US" sz="3200" b="1">
                <a:solidFill>
                  <a:srgbClr val="FFFFFF"/>
                </a:solidFill>
                <a:effectLst>
                  <a:outerShdw blurRad="38100" dist="38100" dir="2700000" algn="tl">
                    <a:srgbClr val="000000"/>
                  </a:outerShdw>
                </a:effectLst>
                <a:latin typeface="Times New Roman" pitchFamily="18" charset="0"/>
              </a:rPr>
              <a:t>离散</a:t>
            </a:r>
          </a:p>
          <a:p>
            <a:pPr marL="342900" indent="-342900" eaLnBrk="0" hangingPunct="0">
              <a:spcBef>
                <a:spcPct val="20000"/>
              </a:spcBef>
              <a:buClr>
                <a:srgbClr val="FFFF00"/>
              </a:buClr>
              <a:buSzPct val="75000"/>
              <a:buFont typeface="Monotype Sorts" pitchFamily="2" charset="2"/>
              <a:buChar char="F"/>
              <a:defRPr/>
            </a:pPr>
            <a:endParaRPr lang="zh-CN" altLang="en-US" sz="3200" b="1">
              <a:solidFill>
                <a:srgbClr val="FFFFFF"/>
              </a:solidFill>
              <a:effectLst>
                <a:outerShdw blurRad="38100" dist="38100" dir="2700000" algn="tl">
                  <a:srgbClr val="000000"/>
                </a:outerShdw>
              </a:effectLst>
              <a:latin typeface="Times New Roman" pitchFamily="18" charset="0"/>
            </a:endParaRPr>
          </a:p>
          <a:p>
            <a:pPr marL="342900" indent="-342900" eaLnBrk="0" hangingPunct="0">
              <a:spcBef>
                <a:spcPct val="20000"/>
              </a:spcBef>
              <a:buClr>
                <a:srgbClr val="FFFF00"/>
              </a:buClr>
              <a:buSzPct val="75000"/>
              <a:buFont typeface="Monotype Sorts" pitchFamily="2" charset="2"/>
              <a:buChar char="F"/>
              <a:defRPr/>
            </a:pPr>
            <a:endParaRPr lang="zh-CN" altLang="en-US" sz="3200" b="1">
              <a:solidFill>
                <a:srgbClr val="FFFFFF"/>
              </a:solidFill>
              <a:effectLst>
                <a:outerShdw blurRad="38100" dist="38100" dir="2700000" algn="tl">
                  <a:srgbClr val="000000"/>
                </a:outerShdw>
              </a:effectLst>
              <a:latin typeface="Times New Roman" pitchFamily="18" charset="0"/>
            </a:endParaRPr>
          </a:p>
          <a:p>
            <a:pPr marL="342900" indent="-342900" eaLnBrk="0" hangingPunct="0">
              <a:spcBef>
                <a:spcPct val="20000"/>
              </a:spcBef>
              <a:buClr>
                <a:srgbClr val="FFFF00"/>
              </a:buClr>
              <a:buSzPct val="75000"/>
              <a:buFont typeface="Monotype Sorts" pitchFamily="2" charset="2"/>
              <a:buChar char="F"/>
              <a:defRPr/>
            </a:pPr>
            <a:r>
              <a:rPr lang="zh-CN" altLang="en-US" sz="3200" b="1">
                <a:solidFill>
                  <a:srgbClr val="FFFFFF"/>
                </a:solidFill>
                <a:effectLst>
                  <a:outerShdw blurRad="38100" dist="38100" dir="2700000" algn="tl">
                    <a:srgbClr val="000000"/>
                  </a:outerShdw>
                </a:effectLst>
                <a:latin typeface="Times New Roman" pitchFamily="18" charset="0"/>
              </a:rPr>
              <a:t>连续</a:t>
            </a:r>
            <a:endParaRPr lang="zh-CN" altLang="en-US" sz="2800" b="1">
              <a:solidFill>
                <a:srgbClr val="FFFFFF"/>
              </a:solidFill>
              <a:effectLst>
                <a:outerShdw blurRad="38100" dist="38100" dir="2700000" algn="tl">
                  <a:srgbClr val="000000"/>
                </a:outerShdw>
              </a:effectLst>
              <a:latin typeface="Times New Roman" pitchFamily="18" charset="0"/>
            </a:endParaRPr>
          </a:p>
        </p:txBody>
      </p:sp>
      <p:graphicFrame>
        <p:nvGraphicFramePr>
          <p:cNvPr id="385033" name="Object 4">
            <a:extLst>
              <a:ext uri="{FF2B5EF4-FFF2-40B4-BE49-F238E27FC236}">
                <a16:creationId xmlns:a16="http://schemas.microsoft.com/office/drawing/2014/main" id="{C85598E1-7061-D62A-1827-207D42523E70}"/>
              </a:ext>
            </a:extLst>
          </p:cNvPr>
          <p:cNvGraphicFramePr>
            <a:graphicFrameLocks noChangeAspect="1"/>
          </p:cNvGraphicFramePr>
          <p:nvPr/>
        </p:nvGraphicFramePr>
        <p:xfrm>
          <a:off x="4991100" y="5026025"/>
          <a:ext cx="2227263" cy="974725"/>
        </p:xfrm>
        <a:graphic>
          <a:graphicData uri="http://schemas.openxmlformats.org/presentationml/2006/ole">
            <mc:AlternateContent xmlns:mc="http://schemas.openxmlformats.org/markup-compatibility/2006">
              <mc:Choice xmlns:v="urn:schemas-microsoft-com:vml" Requires="v">
                <p:oleObj name="Equation" r:id="rId6" imgW="571320" imgH="266400" progId="Equation.DSMT4">
                  <p:embed/>
                </p:oleObj>
              </mc:Choice>
              <mc:Fallback>
                <p:oleObj name="Equation" r:id="rId6" imgW="571320" imgH="266400" progId="Equation.DSMT4">
                  <p:embed/>
                  <p:pic>
                    <p:nvPicPr>
                      <p:cNvPr id="385033" name="Object 4">
                        <a:extLst>
                          <a:ext uri="{FF2B5EF4-FFF2-40B4-BE49-F238E27FC236}">
                            <a16:creationId xmlns:a16="http://schemas.microsoft.com/office/drawing/2014/main" id="{C85598E1-7061-D62A-1827-207D42523E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91100" y="5026025"/>
                        <a:ext cx="2227263"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239100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385028">
                                            <p:txEl>
                                              <p:pRg st="0" end="0"/>
                                            </p:txEl>
                                          </p:spTgt>
                                        </p:tgtEl>
                                        <p:attrNameLst>
                                          <p:attrName>style.visibility</p:attrName>
                                        </p:attrNameLst>
                                      </p:cBhvr>
                                      <p:to>
                                        <p:strVal val="visible"/>
                                      </p:to>
                                    </p:set>
                                    <p:animEffect transition="in" filter="wipe(left)">
                                      <p:cBhvr>
                                        <p:cTn id="7" dur="500"/>
                                        <p:tgtEl>
                                          <p:spTgt spid="385028">
                                            <p:txEl>
                                              <p:pRg st="0" end="0"/>
                                            </p:txEl>
                                          </p:spTgt>
                                        </p:tgtEl>
                                      </p:cBhvr>
                                    </p:animEffect>
                                  </p:childTnLst>
                                </p:cTn>
                              </p:par>
                            </p:childTnLst>
                          </p:cTn>
                        </p:par>
                        <p:par>
                          <p:cTn id="8" fill="hold" nodeType="afterGroup">
                            <p:stCondLst>
                              <p:cond delay="1500"/>
                            </p:stCondLst>
                            <p:childTnLst>
                              <p:par>
                                <p:cTn id="9" presetID="22" presetClass="entr" presetSubtype="8" fill="hold" grpId="0" nodeType="afterEffect">
                                  <p:stCondLst>
                                    <p:cond delay="1000"/>
                                  </p:stCondLst>
                                  <p:childTnLst>
                                    <p:set>
                                      <p:cBhvr>
                                        <p:cTn id="10" dur="1" fill="hold">
                                          <p:stCondLst>
                                            <p:cond delay="0"/>
                                          </p:stCondLst>
                                        </p:cTn>
                                        <p:tgtEl>
                                          <p:spTgt spid="385032">
                                            <p:txEl>
                                              <p:pRg st="0" end="0"/>
                                            </p:txEl>
                                          </p:spTgt>
                                        </p:tgtEl>
                                        <p:attrNameLst>
                                          <p:attrName>style.visibility</p:attrName>
                                        </p:attrNameLst>
                                      </p:cBhvr>
                                      <p:to>
                                        <p:strVal val="visible"/>
                                      </p:to>
                                    </p:set>
                                    <p:animEffect transition="in" filter="wipe(left)">
                                      <p:cBhvr>
                                        <p:cTn id="11" dur="500"/>
                                        <p:tgtEl>
                                          <p:spTgt spid="385032">
                                            <p:txEl>
                                              <p:pRg st="0" end="0"/>
                                            </p:txEl>
                                          </p:spTgt>
                                        </p:tgtEl>
                                      </p:cBhvr>
                                    </p:animEffect>
                                  </p:childTnLst>
                                </p:cTn>
                              </p:par>
                            </p:childTnLst>
                          </p:cTn>
                        </p:par>
                        <p:par>
                          <p:cTn id="12" fill="hold" nodeType="afterGroup">
                            <p:stCondLst>
                              <p:cond delay="3000"/>
                            </p:stCondLst>
                            <p:childTnLst>
                              <p:par>
                                <p:cTn id="13" presetID="22" presetClass="entr" presetSubtype="8" fill="hold" grpId="0" nodeType="afterEffect">
                                  <p:stCondLst>
                                    <p:cond delay="1000"/>
                                  </p:stCondLst>
                                  <p:childTnLst>
                                    <p:set>
                                      <p:cBhvr>
                                        <p:cTn id="14" dur="1" fill="hold">
                                          <p:stCondLst>
                                            <p:cond delay="0"/>
                                          </p:stCondLst>
                                        </p:cTn>
                                        <p:tgtEl>
                                          <p:spTgt spid="385032">
                                            <p:txEl>
                                              <p:pRg st="3" end="3"/>
                                            </p:txEl>
                                          </p:spTgt>
                                        </p:tgtEl>
                                        <p:attrNameLst>
                                          <p:attrName>style.visibility</p:attrName>
                                        </p:attrNameLst>
                                      </p:cBhvr>
                                      <p:to>
                                        <p:strVal val="visible"/>
                                      </p:to>
                                    </p:set>
                                    <p:animEffect transition="in" filter="wipe(left)">
                                      <p:cBhvr>
                                        <p:cTn id="15" dur="500"/>
                                        <p:tgtEl>
                                          <p:spTgt spid="385032">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385029"/>
                                        </p:tgtEl>
                                        <p:attrNameLst>
                                          <p:attrName>style.visibility</p:attrName>
                                        </p:attrNameLst>
                                      </p:cBhvr>
                                      <p:to>
                                        <p:strVal val="visible"/>
                                      </p:to>
                                    </p:set>
                                    <p:animEffect transition="in" filter="box(in)">
                                      <p:cBhvr>
                                        <p:cTn id="20" dur="500"/>
                                        <p:tgtEl>
                                          <p:spTgt spid="38502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385030"/>
                                        </p:tgtEl>
                                        <p:attrNameLst>
                                          <p:attrName>style.visibility</p:attrName>
                                        </p:attrNameLst>
                                      </p:cBhvr>
                                      <p:to>
                                        <p:strVal val="visible"/>
                                      </p:to>
                                    </p:set>
                                    <p:animEffect transition="in" filter="box(in)">
                                      <p:cBhvr>
                                        <p:cTn id="25" dur="500"/>
                                        <p:tgtEl>
                                          <p:spTgt spid="38503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385033"/>
                                        </p:tgtEl>
                                        <p:attrNameLst>
                                          <p:attrName>style.visibility</p:attrName>
                                        </p:attrNameLst>
                                      </p:cBhvr>
                                      <p:to>
                                        <p:strVal val="visible"/>
                                      </p:to>
                                    </p:set>
                                    <p:animEffect transition="in" filter="box(in)">
                                      <p:cBhvr>
                                        <p:cTn id="30" dur="500"/>
                                        <p:tgtEl>
                                          <p:spTgt spid="385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8" grpId="0" build="p" bldLvl="3" autoUpdateAnimBg="0" advAuto="1000"/>
      <p:bldP spid="385032" grpId="0" build="p" bldLvl="3" autoUpdateAnimBg="0" advAuto="100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DE15C7-35E6-2FC3-D5F9-7005D7E6F0C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6F63FF3-0B2F-C743-9D3E-F107000B378F}"/>
              </a:ext>
            </a:extLst>
          </p:cNvPr>
          <p:cNvSpPr>
            <a:spLocks noGrp="1"/>
          </p:cNvSpPr>
          <p:nvPr>
            <p:ph idx="1"/>
          </p:nvPr>
        </p:nvSpPr>
        <p:spPr/>
        <p:txBody>
          <a:bodyPr/>
          <a:lstStyle/>
          <a:p>
            <a:endParaRPr lang="en-US" altLang="zh-CN" dirty="0"/>
          </a:p>
          <a:p>
            <a:r>
              <a:rPr lang="zh-CN" altLang="en-US" dirty="0"/>
              <a:t>变量的增长率</a:t>
            </a:r>
            <a:r>
              <a:rPr lang="en-US" altLang="zh-CN" dirty="0"/>
              <a:t>=</a:t>
            </a:r>
            <a:r>
              <a:rPr lang="zh-CN" altLang="en-US" dirty="0"/>
              <a:t>该变量自然对数的变化率</a:t>
            </a:r>
          </a:p>
        </p:txBody>
      </p:sp>
    </p:spTree>
    <p:extLst>
      <p:ext uri="{BB962C8B-B14F-4D97-AF65-F5344CB8AC3E}">
        <p14:creationId xmlns:p14="http://schemas.microsoft.com/office/powerpoint/2010/main" val="1320707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8" name="Rectangle 2">
            <a:extLst>
              <a:ext uri="{FF2B5EF4-FFF2-40B4-BE49-F238E27FC236}">
                <a16:creationId xmlns:a16="http://schemas.microsoft.com/office/drawing/2014/main" id="{1DC1933F-D0EF-0AA1-3FB2-13F3681ED56C}"/>
              </a:ext>
            </a:extLst>
          </p:cNvPr>
          <p:cNvSpPr>
            <a:spLocks noGrp="1" noChangeArrowheads="1"/>
          </p:cNvSpPr>
          <p:nvPr>
            <p:ph type="title"/>
          </p:nvPr>
        </p:nvSpPr>
        <p:spPr>
          <a:xfrm>
            <a:off x="471488" y="285750"/>
            <a:ext cx="8277225" cy="1143000"/>
          </a:xfrm>
        </p:spPr>
        <p:txBody>
          <a:bodyPr/>
          <a:lstStyle/>
          <a:p>
            <a:r>
              <a:rPr lang="zh-CN" altLang="en-US">
                <a:latin typeface="Times New Roman" panose="02020603050405020304" pitchFamily="18" charset="0"/>
              </a:rPr>
              <a:t>“</a:t>
            </a:r>
            <a:r>
              <a:rPr lang="zh-CN" altLang="en-US"/>
              <a:t>两边取自然对数并对时间求导</a:t>
            </a:r>
            <a:r>
              <a:rPr lang="zh-CN" altLang="en-US">
                <a:latin typeface="Times New Roman" panose="02020603050405020304" pitchFamily="18" charset="0"/>
              </a:rPr>
              <a:t>”</a:t>
            </a:r>
            <a:endParaRPr lang="zh-CN" altLang="en-US"/>
          </a:p>
        </p:txBody>
      </p:sp>
      <p:sp>
        <p:nvSpPr>
          <p:cNvPr id="376835" name="Rectangle 3">
            <a:extLst>
              <a:ext uri="{FF2B5EF4-FFF2-40B4-BE49-F238E27FC236}">
                <a16:creationId xmlns:a16="http://schemas.microsoft.com/office/drawing/2014/main" id="{D5EE7133-FA09-10BE-725A-BEF50D413C64}"/>
              </a:ext>
            </a:extLst>
          </p:cNvPr>
          <p:cNvSpPr>
            <a:spLocks noGrp="1" noChangeArrowheads="1"/>
          </p:cNvSpPr>
          <p:nvPr>
            <p:ph type="body" idx="1"/>
          </p:nvPr>
        </p:nvSpPr>
        <p:spPr>
          <a:xfrm>
            <a:off x="514350" y="1657350"/>
            <a:ext cx="7621588" cy="633413"/>
          </a:xfrm>
        </p:spPr>
        <p:txBody>
          <a:bodyPr/>
          <a:lstStyle/>
          <a:p>
            <a:r>
              <a:rPr lang="zh-CN" altLang="en-US"/>
              <a:t>已知</a:t>
            </a:r>
            <a:r>
              <a:rPr lang="en-US" altLang="zh-CN"/>
              <a:t>K</a:t>
            </a:r>
            <a:r>
              <a:rPr lang="zh-CN" altLang="en-US"/>
              <a:t>和</a:t>
            </a:r>
            <a:r>
              <a:rPr lang="en-US" altLang="zh-CN"/>
              <a:t>L</a:t>
            </a:r>
            <a:r>
              <a:rPr lang="zh-CN" altLang="en-US"/>
              <a:t>的增长速度，求</a:t>
            </a:r>
            <a:r>
              <a:rPr lang="en-US" altLang="zh-CN"/>
              <a:t>Y</a:t>
            </a:r>
            <a:r>
              <a:rPr lang="zh-CN" altLang="en-US"/>
              <a:t>的增长速度</a:t>
            </a:r>
          </a:p>
        </p:txBody>
      </p:sp>
      <p:sp>
        <p:nvSpPr>
          <p:cNvPr id="3080" name="Rectangle 4">
            <a:extLst>
              <a:ext uri="{FF2B5EF4-FFF2-40B4-BE49-F238E27FC236}">
                <a16:creationId xmlns:a16="http://schemas.microsoft.com/office/drawing/2014/main" id="{98A3A7FF-639F-7993-E7B9-71529E6B2AB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76837" name="Object 2">
            <a:extLst>
              <a:ext uri="{FF2B5EF4-FFF2-40B4-BE49-F238E27FC236}">
                <a16:creationId xmlns:a16="http://schemas.microsoft.com/office/drawing/2014/main" id="{9ACD705F-29F8-DF71-1B4C-9AB8457BD4E5}"/>
              </a:ext>
            </a:extLst>
          </p:cNvPr>
          <p:cNvGraphicFramePr>
            <a:graphicFrameLocks noChangeAspect="1"/>
          </p:cNvGraphicFramePr>
          <p:nvPr/>
        </p:nvGraphicFramePr>
        <p:xfrm>
          <a:off x="1284288" y="2265363"/>
          <a:ext cx="2651125" cy="688975"/>
        </p:xfrm>
        <a:graphic>
          <a:graphicData uri="http://schemas.openxmlformats.org/presentationml/2006/ole">
            <mc:AlternateContent xmlns:mc="http://schemas.openxmlformats.org/markup-compatibility/2006">
              <mc:Choice xmlns:v="urn:schemas-microsoft-com:vml" Requires="v">
                <p:oleObj name="Equation" r:id="rId2" imgW="736600" imgH="190500" progId="Equation.DSMT4">
                  <p:embed/>
                </p:oleObj>
              </mc:Choice>
              <mc:Fallback>
                <p:oleObj name="Equation" r:id="rId2" imgW="736600" imgH="190500" progId="Equation.DSMT4">
                  <p:embed/>
                  <p:pic>
                    <p:nvPicPr>
                      <p:cNvPr id="376837" name="Object 2">
                        <a:extLst>
                          <a:ext uri="{FF2B5EF4-FFF2-40B4-BE49-F238E27FC236}">
                            <a16:creationId xmlns:a16="http://schemas.microsoft.com/office/drawing/2014/main" id="{9ACD705F-29F8-DF71-1B4C-9AB8457BD4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4288" y="2265363"/>
                        <a:ext cx="2651125"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1" name="Rectangle 6">
            <a:extLst>
              <a:ext uri="{FF2B5EF4-FFF2-40B4-BE49-F238E27FC236}">
                <a16:creationId xmlns:a16="http://schemas.microsoft.com/office/drawing/2014/main" id="{10F14374-5EF1-D478-724B-2EAFB0A5BFC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76839" name="Object 3">
            <a:extLst>
              <a:ext uri="{FF2B5EF4-FFF2-40B4-BE49-F238E27FC236}">
                <a16:creationId xmlns:a16="http://schemas.microsoft.com/office/drawing/2014/main" id="{8A1606EE-D1CF-0331-6570-96C5805D6EA8}"/>
              </a:ext>
            </a:extLst>
          </p:cNvPr>
          <p:cNvGraphicFramePr>
            <a:graphicFrameLocks noChangeAspect="1"/>
          </p:cNvGraphicFramePr>
          <p:nvPr/>
        </p:nvGraphicFramePr>
        <p:xfrm>
          <a:off x="1128713" y="3978275"/>
          <a:ext cx="3281362" cy="431800"/>
        </p:xfrm>
        <a:graphic>
          <a:graphicData uri="http://schemas.openxmlformats.org/presentationml/2006/ole">
            <mc:AlternateContent xmlns:mc="http://schemas.openxmlformats.org/markup-compatibility/2006">
              <mc:Choice xmlns:v="urn:schemas-microsoft-com:vml" Requires="v">
                <p:oleObj name="Equation" r:id="rId4" imgW="1091880" imgH="164880" progId="Equation.DSMT4">
                  <p:embed/>
                </p:oleObj>
              </mc:Choice>
              <mc:Fallback>
                <p:oleObj name="Equation" r:id="rId4" imgW="1091880" imgH="164880" progId="Equation.DSMT4">
                  <p:embed/>
                  <p:pic>
                    <p:nvPicPr>
                      <p:cNvPr id="376839" name="Object 3">
                        <a:extLst>
                          <a:ext uri="{FF2B5EF4-FFF2-40B4-BE49-F238E27FC236}">
                            <a16:creationId xmlns:a16="http://schemas.microsoft.com/office/drawing/2014/main" id="{8A1606EE-D1CF-0331-6570-96C5805D6E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713" y="3978275"/>
                        <a:ext cx="328136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2" name="Rectangle 8">
            <a:extLst>
              <a:ext uri="{FF2B5EF4-FFF2-40B4-BE49-F238E27FC236}">
                <a16:creationId xmlns:a16="http://schemas.microsoft.com/office/drawing/2014/main" id="{FDBBB184-1739-6478-54F3-A76C6C512F3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76841" name="Object 4">
            <a:extLst>
              <a:ext uri="{FF2B5EF4-FFF2-40B4-BE49-F238E27FC236}">
                <a16:creationId xmlns:a16="http://schemas.microsoft.com/office/drawing/2014/main" id="{B1A95775-C798-CB46-F1BE-EF79EA9D1BAD}"/>
              </a:ext>
            </a:extLst>
          </p:cNvPr>
          <p:cNvGraphicFramePr>
            <a:graphicFrameLocks noChangeAspect="1"/>
          </p:cNvGraphicFramePr>
          <p:nvPr/>
        </p:nvGraphicFramePr>
        <p:xfrm>
          <a:off x="4662488" y="5570538"/>
          <a:ext cx="4181475" cy="585787"/>
        </p:xfrm>
        <a:graphic>
          <a:graphicData uri="http://schemas.openxmlformats.org/presentationml/2006/ole">
            <mc:AlternateContent xmlns:mc="http://schemas.openxmlformats.org/markup-compatibility/2006">
              <mc:Choice xmlns:v="urn:schemas-microsoft-com:vml" Requires="v">
                <p:oleObj name="Equation" r:id="rId6" imgW="1358640" imgH="190440" progId="Equation.DSMT4">
                  <p:embed/>
                </p:oleObj>
              </mc:Choice>
              <mc:Fallback>
                <p:oleObj name="Equation" r:id="rId6" imgW="1358640" imgH="190440" progId="Equation.DSMT4">
                  <p:embed/>
                  <p:pic>
                    <p:nvPicPr>
                      <p:cNvPr id="376841" name="Object 4">
                        <a:extLst>
                          <a:ext uri="{FF2B5EF4-FFF2-40B4-BE49-F238E27FC236}">
                            <a16:creationId xmlns:a16="http://schemas.microsoft.com/office/drawing/2014/main" id="{B1A95775-C798-CB46-F1BE-EF79EA9D1B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62488" y="5570538"/>
                        <a:ext cx="4181475"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3" name="Rectangle 10">
            <a:extLst>
              <a:ext uri="{FF2B5EF4-FFF2-40B4-BE49-F238E27FC236}">
                <a16:creationId xmlns:a16="http://schemas.microsoft.com/office/drawing/2014/main" id="{7E79C7E8-F1EF-20FC-6B4E-E1B28834391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76843" name="Object 5">
            <a:extLst>
              <a:ext uri="{FF2B5EF4-FFF2-40B4-BE49-F238E27FC236}">
                <a16:creationId xmlns:a16="http://schemas.microsoft.com/office/drawing/2014/main" id="{FB3AAEF4-E409-9ECE-4744-2B5F928889DF}"/>
              </a:ext>
            </a:extLst>
          </p:cNvPr>
          <p:cNvGraphicFramePr>
            <a:graphicFrameLocks noChangeAspect="1"/>
          </p:cNvGraphicFramePr>
          <p:nvPr/>
        </p:nvGraphicFramePr>
        <p:xfrm>
          <a:off x="1095375" y="5153025"/>
          <a:ext cx="3259138" cy="1222375"/>
        </p:xfrm>
        <a:graphic>
          <a:graphicData uri="http://schemas.openxmlformats.org/presentationml/2006/ole">
            <mc:AlternateContent xmlns:mc="http://schemas.openxmlformats.org/markup-compatibility/2006">
              <mc:Choice xmlns:v="urn:schemas-microsoft-com:vml" Requires="v">
                <p:oleObj name="Equation" r:id="rId8" imgW="1295400" imgH="482600" progId="Equation.DSMT4">
                  <p:embed/>
                </p:oleObj>
              </mc:Choice>
              <mc:Fallback>
                <p:oleObj name="Equation" r:id="rId8" imgW="1295400" imgH="482600" progId="Equation.DSMT4">
                  <p:embed/>
                  <p:pic>
                    <p:nvPicPr>
                      <p:cNvPr id="376843" name="Object 5">
                        <a:extLst>
                          <a:ext uri="{FF2B5EF4-FFF2-40B4-BE49-F238E27FC236}">
                            <a16:creationId xmlns:a16="http://schemas.microsoft.com/office/drawing/2014/main" id="{FB3AAEF4-E409-9ECE-4744-2B5F928889D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5375" y="5153025"/>
                        <a:ext cx="3259138" cy="1222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6844" name="Rectangle 12">
            <a:extLst>
              <a:ext uri="{FF2B5EF4-FFF2-40B4-BE49-F238E27FC236}">
                <a16:creationId xmlns:a16="http://schemas.microsoft.com/office/drawing/2014/main" id="{3E77FC2D-ABC7-1CDE-C96D-3CAAAD5DA9CC}"/>
              </a:ext>
            </a:extLst>
          </p:cNvPr>
          <p:cNvSpPr>
            <a:spLocks noChangeArrowheads="1"/>
          </p:cNvSpPr>
          <p:nvPr/>
        </p:nvSpPr>
        <p:spPr bwMode="auto">
          <a:xfrm>
            <a:off x="495300" y="3119438"/>
            <a:ext cx="5056188" cy="636587"/>
          </a:xfrm>
          <a:prstGeom prst="rect">
            <a:avLst/>
          </a:prstGeom>
          <a:noFill/>
          <a:ln w="9525">
            <a:noFill/>
            <a:miter lim="800000"/>
            <a:headEnd/>
            <a:tailEnd/>
          </a:ln>
          <a:effectLst/>
        </p:spPr>
        <p:txBody>
          <a:bodyPr lIns="92075" tIns="46038" rIns="92075" bIns="46038"/>
          <a:lstStyle/>
          <a:p>
            <a:pPr marL="342900" indent="-342900" eaLnBrk="0" hangingPunct="0">
              <a:spcBef>
                <a:spcPct val="20000"/>
              </a:spcBef>
              <a:buClr>
                <a:srgbClr val="FFFF00"/>
              </a:buClr>
              <a:buSzPct val="75000"/>
              <a:buFont typeface="Monotype Sorts" pitchFamily="2" charset="2"/>
              <a:buChar char="F"/>
              <a:defRPr/>
            </a:pPr>
            <a:r>
              <a:rPr lang="zh-CN" altLang="en-US" sz="3200" b="1">
                <a:solidFill>
                  <a:srgbClr val="FFFFFF"/>
                </a:solidFill>
                <a:effectLst>
                  <a:outerShdw blurRad="38100" dist="38100" dir="2700000" algn="tl">
                    <a:srgbClr val="000000"/>
                  </a:outerShdw>
                </a:effectLst>
                <a:latin typeface="Times New Roman" pitchFamily="18" charset="0"/>
              </a:rPr>
              <a:t>两边取自然求对数</a:t>
            </a:r>
          </a:p>
        </p:txBody>
      </p:sp>
      <p:sp>
        <p:nvSpPr>
          <p:cNvPr id="376845" name="Rectangle 13">
            <a:extLst>
              <a:ext uri="{FF2B5EF4-FFF2-40B4-BE49-F238E27FC236}">
                <a16:creationId xmlns:a16="http://schemas.microsoft.com/office/drawing/2014/main" id="{B5C374F6-7E6E-E067-8B48-133F79961996}"/>
              </a:ext>
            </a:extLst>
          </p:cNvPr>
          <p:cNvSpPr>
            <a:spLocks noChangeArrowheads="1"/>
          </p:cNvSpPr>
          <p:nvPr/>
        </p:nvSpPr>
        <p:spPr bwMode="auto">
          <a:xfrm>
            <a:off x="466725" y="4552950"/>
            <a:ext cx="3881438" cy="636588"/>
          </a:xfrm>
          <a:prstGeom prst="rect">
            <a:avLst/>
          </a:prstGeom>
          <a:noFill/>
          <a:ln w="9525">
            <a:noFill/>
            <a:miter lim="800000"/>
            <a:headEnd/>
            <a:tailEnd/>
          </a:ln>
          <a:effectLst/>
        </p:spPr>
        <p:txBody>
          <a:bodyPr lIns="92075" tIns="46038" rIns="92075" bIns="46038"/>
          <a:lstStyle/>
          <a:p>
            <a:pPr marL="342900" indent="-342900" eaLnBrk="0" hangingPunct="0">
              <a:spcBef>
                <a:spcPct val="20000"/>
              </a:spcBef>
              <a:buClr>
                <a:srgbClr val="FFFF00"/>
              </a:buClr>
              <a:buSzPct val="75000"/>
              <a:buFont typeface="Monotype Sorts" pitchFamily="2" charset="2"/>
              <a:buChar char="F"/>
              <a:defRPr/>
            </a:pPr>
            <a:r>
              <a:rPr lang="zh-CN" altLang="en-US" sz="3200" b="1">
                <a:solidFill>
                  <a:srgbClr val="FFFFFF"/>
                </a:solidFill>
                <a:effectLst>
                  <a:outerShdw blurRad="38100" dist="38100" dir="2700000" algn="tl">
                    <a:srgbClr val="000000"/>
                  </a:outerShdw>
                </a:effectLst>
                <a:latin typeface="Times New Roman" pitchFamily="18" charset="0"/>
              </a:rPr>
              <a:t>两边对时间求导</a:t>
            </a:r>
          </a:p>
        </p:txBody>
      </p:sp>
    </p:spTree>
    <p:extLst>
      <p:ext uri="{BB962C8B-B14F-4D97-AF65-F5344CB8AC3E}">
        <p14:creationId xmlns:p14="http://schemas.microsoft.com/office/powerpoint/2010/main" val="15501349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animEffect transition="in" filter="box(in)">
                                      <p:cBhvr>
                                        <p:cTn id="7" dur="500"/>
                                        <p:tgtEl>
                                          <p:spTgt spid="376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376837"/>
                                        </p:tgtEl>
                                        <p:attrNameLst>
                                          <p:attrName>style.visibility</p:attrName>
                                        </p:attrNameLst>
                                      </p:cBhvr>
                                      <p:to>
                                        <p:strVal val="visible"/>
                                      </p:to>
                                    </p:set>
                                    <p:animEffect transition="in" filter="slide(fromLeft)">
                                      <p:cBhvr>
                                        <p:cTn id="12" dur="500"/>
                                        <p:tgtEl>
                                          <p:spTgt spid="3768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76844"/>
                                        </p:tgtEl>
                                        <p:attrNameLst>
                                          <p:attrName>style.visibility</p:attrName>
                                        </p:attrNameLst>
                                      </p:cBhvr>
                                      <p:to>
                                        <p:strVal val="visible"/>
                                      </p:to>
                                    </p:set>
                                    <p:animEffect transition="in" filter="box(in)">
                                      <p:cBhvr>
                                        <p:cTn id="17" dur="500"/>
                                        <p:tgtEl>
                                          <p:spTgt spid="3768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nodeType="clickEffect">
                                  <p:stCondLst>
                                    <p:cond delay="0"/>
                                  </p:stCondLst>
                                  <p:childTnLst>
                                    <p:set>
                                      <p:cBhvr>
                                        <p:cTn id="21" dur="1" fill="hold">
                                          <p:stCondLst>
                                            <p:cond delay="0"/>
                                          </p:stCondLst>
                                        </p:cTn>
                                        <p:tgtEl>
                                          <p:spTgt spid="376839"/>
                                        </p:tgtEl>
                                        <p:attrNameLst>
                                          <p:attrName>style.visibility</p:attrName>
                                        </p:attrNameLst>
                                      </p:cBhvr>
                                      <p:to>
                                        <p:strVal val="visible"/>
                                      </p:to>
                                    </p:set>
                                    <p:animEffect transition="in" filter="slide(fromLeft)">
                                      <p:cBhvr>
                                        <p:cTn id="22" dur="500"/>
                                        <p:tgtEl>
                                          <p:spTgt spid="3768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76845"/>
                                        </p:tgtEl>
                                        <p:attrNameLst>
                                          <p:attrName>style.visibility</p:attrName>
                                        </p:attrNameLst>
                                      </p:cBhvr>
                                      <p:to>
                                        <p:strVal val="visible"/>
                                      </p:to>
                                    </p:set>
                                    <p:animEffect transition="in" filter="box(in)">
                                      <p:cBhvr>
                                        <p:cTn id="27" dur="500"/>
                                        <p:tgtEl>
                                          <p:spTgt spid="3768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nodeType="clickEffect">
                                  <p:stCondLst>
                                    <p:cond delay="0"/>
                                  </p:stCondLst>
                                  <p:childTnLst>
                                    <p:set>
                                      <p:cBhvr>
                                        <p:cTn id="31" dur="1" fill="hold">
                                          <p:stCondLst>
                                            <p:cond delay="0"/>
                                          </p:stCondLst>
                                        </p:cTn>
                                        <p:tgtEl>
                                          <p:spTgt spid="376843"/>
                                        </p:tgtEl>
                                        <p:attrNameLst>
                                          <p:attrName>style.visibility</p:attrName>
                                        </p:attrNameLst>
                                      </p:cBhvr>
                                      <p:to>
                                        <p:strVal val="visible"/>
                                      </p:to>
                                    </p:set>
                                    <p:animEffect transition="in" filter="slide(fromLeft)">
                                      <p:cBhvr>
                                        <p:cTn id="32" dur="500"/>
                                        <p:tgtEl>
                                          <p:spTgt spid="37684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nodeType="clickEffect">
                                  <p:stCondLst>
                                    <p:cond delay="0"/>
                                  </p:stCondLst>
                                  <p:childTnLst>
                                    <p:set>
                                      <p:cBhvr>
                                        <p:cTn id="36" dur="1" fill="hold">
                                          <p:stCondLst>
                                            <p:cond delay="0"/>
                                          </p:stCondLst>
                                        </p:cTn>
                                        <p:tgtEl>
                                          <p:spTgt spid="376841"/>
                                        </p:tgtEl>
                                        <p:attrNameLst>
                                          <p:attrName>style.visibility</p:attrName>
                                        </p:attrNameLst>
                                      </p:cBhvr>
                                      <p:to>
                                        <p:strVal val="visible"/>
                                      </p:to>
                                    </p:set>
                                    <p:animEffect transition="in" filter="slide(fromLeft)">
                                      <p:cBhvr>
                                        <p:cTn id="37" dur="500"/>
                                        <p:tgtEl>
                                          <p:spTgt spid="3768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build="p" autoUpdateAnimBg="0" advAuto="0"/>
      <p:bldP spid="376844" grpId="0" autoUpdateAnimBg="0"/>
      <p:bldP spid="37684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63248D6-1155-B53D-7C4F-79587511E824}"/>
              </a:ext>
            </a:extLst>
          </p:cNvPr>
          <p:cNvSpPr>
            <a:spLocks noGrp="1" noChangeArrowheads="1"/>
          </p:cNvSpPr>
          <p:nvPr>
            <p:ph type="title"/>
          </p:nvPr>
        </p:nvSpPr>
        <p:spPr/>
        <p:txBody>
          <a:bodyPr/>
          <a:lstStyle/>
          <a:p>
            <a:r>
              <a:rPr lang="zh-CN" altLang="en-US"/>
              <a:t>练习</a:t>
            </a:r>
          </a:p>
        </p:txBody>
      </p:sp>
      <p:sp>
        <p:nvSpPr>
          <p:cNvPr id="29699" name="Rectangle 3">
            <a:extLst>
              <a:ext uri="{FF2B5EF4-FFF2-40B4-BE49-F238E27FC236}">
                <a16:creationId xmlns:a16="http://schemas.microsoft.com/office/drawing/2014/main" id="{FB53D892-2240-F7F6-29F4-6893BCE04A8A}"/>
              </a:ext>
            </a:extLst>
          </p:cNvPr>
          <p:cNvSpPr>
            <a:spLocks noGrp="1" noChangeArrowheads="1"/>
          </p:cNvSpPr>
          <p:nvPr>
            <p:ph type="body" idx="1"/>
          </p:nvPr>
        </p:nvSpPr>
        <p:spPr>
          <a:xfrm>
            <a:off x="468313" y="2014538"/>
            <a:ext cx="8229600" cy="3308350"/>
          </a:xfrm>
        </p:spPr>
        <p:txBody>
          <a:bodyPr/>
          <a:lstStyle/>
          <a:p>
            <a:r>
              <a:rPr lang="zh-CN" altLang="en-US"/>
              <a:t>假设</a:t>
            </a:r>
            <a:r>
              <a:rPr lang="en-US" altLang="zh-CN"/>
              <a:t>z = x/y ,</a:t>
            </a:r>
            <a:r>
              <a:rPr lang="zh-CN" altLang="en-US"/>
              <a:t>求</a:t>
            </a:r>
            <a:r>
              <a:rPr lang="en-US" altLang="zh-CN"/>
              <a:t>z</a:t>
            </a:r>
            <a:r>
              <a:rPr lang="zh-CN" altLang="en-US"/>
              <a:t>的增长速度</a:t>
            </a:r>
          </a:p>
          <a:p>
            <a:endParaRPr lang="zh-CN" altLang="en-US"/>
          </a:p>
          <a:p>
            <a:endParaRPr lang="zh-CN" altLang="en-US"/>
          </a:p>
          <a:p>
            <a:endParaRPr lang="zh-CN" altLang="en-US"/>
          </a:p>
          <a:p>
            <a:r>
              <a:rPr lang="zh-CN" altLang="en-US"/>
              <a:t>如果</a:t>
            </a:r>
            <a:r>
              <a:rPr lang="en-US" altLang="zh-CN"/>
              <a:t>z</a:t>
            </a:r>
            <a:r>
              <a:rPr lang="zh-CN" altLang="en-US"/>
              <a:t>是常数，求证</a:t>
            </a:r>
            <a:r>
              <a:rPr lang="en-US" altLang="zh-CN"/>
              <a:t>x</a:t>
            </a:r>
            <a:r>
              <a:rPr lang="zh-CN" altLang="en-US"/>
              <a:t>和</a:t>
            </a:r>
            <a:r>
              <a:rPr lang="en-US" altLang="zh-CN"/>
              <a:t>y</a:t>
            </a:r>
            <a:r>
              <a:rPr lang="zh-CN" altLang="en-US"/>
              <a:t>的增长率相等。</a:t>
            </a:r>
          </a:p>
        </p:txBody>
      </p:sp>
      <p:sp>
        <p:nvSpPr>
          <p:cNvPr id="29700" name="Rectangle 4">
            <a:extLst>
              <a:ext uri="{FF2B5EF4-FFF2-40B4-BE49-F238E27FC236}">
                <a16:creationId xmlns:a16="http://schemas.microsoft.com/office/drawing/2014/main" id="{2F851999-E232-BDC4-888C-552A07282F7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1" name="Rectangle 6">
            <a:extLst>
              <a:ext uri="{FF2B5EF4-FFF2-40B4-BE49-F238E27FC236}">
                <a16:creationId xmlns:a16="http://schemas.microsoft.com/office/drawing/2014/main" id="{57532D0E-8589-1AD7-DEFD-B405CA99349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79725408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3" name="Rectangle 2">
            <a:extLst>
              <a:ext uri="{FF2B5EF4-FFF2-40B4-BE49-F238E27FC236}">
                <a16:creationId xmlns:a16="http://schemas.microsoft.com/office/drawing/2014/main" id="{2523D8B7-C7B5-D15A-C7AF-1A084678DFB6}"/>
              </a:ext>
            </a:extLst>
          </p:cNvPr>
          <p:cNvSpPr>
            <a:spLocks noGrp="1" noChangeArrowheads="1"/>
          </p:cNvSpPr>
          <p:nvPr>
            <p:ph type="title"/>
          </p:nvPr>
        </p:nvSpPr>
        <p:spPr>
          <a:xfrm>
            <a:off x="685800" y="285750"/>
            <a:ext cx="7840663" cy="1320800"/>
          </a:xfrm>
        </p:spPr>
        <p:txBody>
          <a:bodyPr/>
          <a:lstStyle/>
          <a:p>
            <a:r>
              <a:rPr lang="zh-CN" altLang="en-US" sz="4800"/>
              <a:t>增长分析中的常用技巧</a:t>
            </a:r>
          </a:p>
        </p:txBody>
      </p:sp>
      <p:sp>
        <p:nvSpPr>
          <p:cNvPr id="378883" name="Rectangle 3">
            <a:extLst>
              <a:ext uri="{FF2B5EF4-FFF2-40B4-BE49-F238E27FC236}">
                <a16:creationId xmlns:a16="http://schemas.microsoft.com/office/drawing/2014/main" id="{000D2E2B-2675-E1F6-6C2B-F1B249A877CA}"/>
              </a:ext>
            </a:extLst>
          </p:cNvPr>
          <p:cNvSpPr>
            <a:spLocks noGrp="1" noChangeArrowheads="1"/>
          </p:cNvSpPr>
          <p:nvPr>
            <p:ph type="body" idx="1"/>
          </p:nvPr>
        </p:nvSpPr>
        <p:spPr>
          <a:xfrm>
            <a:off x="142875" y="1657350"/>
            <a:ext cx="3228975" cy="688975"/>
          </a:xfrm>
        </p:spPr>
        <p:txBody>
          <a:bodyPr/>
          <a:lstStyle/>
          <a:p>
            <a:r>
              <a:rPr lang="zh-CN" altLang="en-US"/>
              <a:t>平均增长速度</a:t>
            </a:r>
          </a:p>
        </p:txBody>
      </p:sp>
      <p:sp>
        <p:nvSpPr>
          <p:cNvPr id="4105" name="Rectangle 4">
            <a:extLst>
              <a:ext uri="{FF2B5EF4-FFF2-40B4-BE49-F238E27FC236}">
                <a16:creationId xmlns:a16="http://schemas.microsoft.com/office/drawing/2014/main" id="{87CAD55B-4485-ED4A-A753-A18F36A324A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78885" name="Object 2">
            <a:extLst>
              <a:ext uri="{FF2B5EF4-FFF2-40B4-BE49-F238E27FC236}">
                <a16:creationId xmlns:a16="http://schemas.microsoft.com/office/drawing/2014/main" id="{9BC7BFB7-FAB6-77C0-CA25-4A0A31F57991}"/>
              </a:ext>
            </a:extLst>
          </p:cNvPr>
          <p:cNvGraphicFramePr>
            <a:graphicFrameLocks noChangeAspect="1"/>
          </p:cNvGraphicFramePr>
          <p:nvPr/>
        </p:nvGraphicFramePr>
        <p:xfrm>
          <a:off x="2090738" y="2417763"/>
          <a:ext cx="7061200" cy="695325"/>
        </p:xfrm>
        <a:graphic>
          <a:graphicData uri="http://schemas.openxmlformats.org/presentationml/2006/ole">
            <mc:AlternateContent xmlns:mc="http://schemas.openxmlformats.org/markup-compatibility/2006">
              <mc:Choice xmlns:v="urn:schemas-microsoft-com:vml" Requires="v">
                <p:oleObj name="Equation" r:id="rId2" imgW="1955520" imgH="228600" progId="Equation.DSMT4">
                  <p:embed/>
                </p:oleObj>
              </mc:Choice>
              <mc:Fallback>
                <p:oleObj name="Equation" r:id="rId2" imgW="1955520" imgH="228600" progId="Equation.DSMT4">
                  <p:embed/>
                  <p:pic>
                    <p:nvPicPr>
                      <p:cNvPr id="378885" name="Object 2">
                        <a:extLst>
                          <a:ext uri="{FF2B5EF4-FFF2-40B4-BE49-F238E27FC236}">
                            <a16:creationId xmlns:a16="http://schemas.microsoft.com/office/drawing/2014/main" id="{9BC7BFB7-FAB6-77C0-CA25-4A0A31F579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738" y="2417763"/>
                        <a:ext cx="7061200"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 name="Rectangle 6">
            <a:extLst>
              <a:ext uri="{FF2B5EF4-FFF2-40B4-BE49-F238E27FC236}">
                <a16:creationId xmlns:a16="http://schemas.microsoft.com/office/drawing/2014/main" id="{BF934D36-AC7F-F437-2520-5435D9334D5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78887" name="Object 3">
            <a:extLst>
              <a:ext uri="{FF2B5EF4-FFF2-40B4-BE49-F238E27FC236}">
                <a16:creationId xmlns:a16="http://schemas.microsoft.com/office/drawing/2014/main" id="{BAAC6CE8-8561-A381-626D-DD540713E78D}"/>
              </a:ext>
            </a:extLst>
          </p:cNvPr>
          <p:cNvGraphicFramePr>
            <a:graphicFrameLocks noChangeAspect="1"/>
          </p:cNvGraphicFramePr>
          <p:nvPr/>
        </p:nvGraphicFramePr>
        <p:xfrm>
          <a:off x="5219700" y="3800475"/>
          <a:ext cx="2743200" cy="498475"/>
        </p:xfrm>
        <a:graphic>
          <a:graphicData uri="http://schemas.openxmlformats.org/presentationml/2006/ole">
            <mc:AlternateContent xmlns:mc="http://schemas.openxmlformats.org/markup-compatibility/2006">
              <mc:Choice xmlns:v="urn:schemas-microsoft-com:vml" Requires="v">
                <p:oleObj name="Equation" r:id="rId4" imgW="1117440" imgH="190440" progId="Equation.DSMT4">
                  <p:embed/>
                </p:oleObj>
              </mc:Choice>
              <mc:Fallback>
                <p:oleObj name="Equation" r:id="rId4" imgW="1117440" imgH="190440" progId="Equation.DSMT4">
                  <p:embed/>
                  <p:pic>
                    <p:nvPicPr>
                      <p:cNvPr id="378887" name="Object 3">
                        <a:extLst>
                          <a:ext uri="{FF2B5EF4-FFF2-40B4-BE49-F238E27FC236}">
                            <a16:creationId xmlns:a16="http://schemas.microsoft.com/office/drawing/2014/main" id="{BAAC6CE8-8561-A381-626D-DD540713E7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700" y="3800475"/>
                        <a:ext cx="2743200"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7" name="Rectangle 8">
            <a:extLst>
              <a:ext uri="{FF2B5EF4-FFF2-40B4-BE49-F238E27FC236}">
                <a16:creationId xmlns:a16="http://schemas.microsoft.com/office/drawing/2014/main" id="{360AE888-23D2-4597-8839-D4ACE31E18A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78889" name="Object 4">
            <a:extLst>
              <a:ext uri="{FF2B5EF4-FFF2-40B4-BE49-F238E27FC236}">
                <a16:creationId xmlns:a16="http://schemas.microsoft.com/office/drawing/2014/main" id="{A7AE0E17-688F-5165-8052-5693A4A136DA}"/>
              </a:ext>
            </a:extLst>
          </p:cNvPr>
          <p:cNvGraphicFramePr>
            <a:graphicFrameLocks noChangeAspect="1"/>
          </p:cNvGraphicFramePr>
          <p:nvPr/>
        </p:nvGraphicFramePr>
        <p:xfrm>
          <a:off x="5214938" y="4640263"/>
          <a:ext cx="2692400" cy="812800"/>
        </p:xfrm>
        <a:graphic>
          <a:graphicData uri="http://schemas.openxmlformats.org/presentationml/2006/ole">
            <mc:AlternateContent xmlns:mc="http://schemas.openxmlformats.org/markup-compatibility/2006">
              <mc:Choice xmlns:v="urn:schemas-microsoft-com:vml" Requires="v">
                <p:oleObj name="Equation" r:id="rId6" imgW="1104840" imgH="355320" progId="Equation.DSMT4">
                  <p:embed/>
                </p:oleObj>
              </mc:Choice>
              <mc:Fallback>
                <p:oleObj name="Equation" r:id="rId6" imgW="1104840" imgH="355320" progId="Equation.DSMT4">
                  <p:embed/>
                  <p:pic>
                    <p:nvPicPr>
                      <p:cNvPr id="378889" name="Object 4">
                        <a:extLst>
                          <a:ext uri="{FF2B5EF4-FFF2-40B4-BE49-F238E27FC236}">
                            <a16:creationId xmlns:a16="http://schemas.microsoft.com/office/drawing/2014/main" id="{A7AE0E17-688F-5165-8052-5693A4A136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4938" y="4640263"/>
                        <a:ext cx="2692400"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890" name="Rectangle 10">
            <a:extLst>
              <a:ext uri="{FF2B5EF4-FFF2-40B4-BE49-F238E27FC236}">
                <a16:creationId xmlns:a16="http://schemas.microsoft.com/office/drawing/2014/main" id="{20D0E531-768C-E103-8E34-739214494E18}"/>
              </a:ext>
            </a:extLst>
          </p:cNvPr>
          <p:cNvSpPr>
            <a:spLocks noChangeArrowheads="1"/>
          </p:cNvSpPr>
          <p:nvPr/>
        </p:nvSpPr>
        <p:spPr bwMode="auto">
          <a:xfrm>
            <a:off x="142875" y="2476500"/>
            <a:ext cx="3228975" cy="1768475"/>
          </a:xfrm>
          <a:prstGeom prst="rect">
            <a:avLst/>
          </a:prstGeom>
          <a:noFill/>
          <a:ln w="9525">
            <a:noFill/>
            <a:miter lim="800000"/>
            <a:headEnd/>
            <a:tailEnd/>
          </a:ln>
          <a:effectLst/>
        </p:spPr>
        <p:txBody>
          <a:bodyPr lIns="92075" tIns="46038" rIns="92075" bIns="46038"/>
          <a:lstStyle/>
          <a:p>
            <a:pPr marL="342900" indent="-342900" eaLnBrk="0" hangingPunct="0">
              <a:spcBef>
                <a:spcPct val="20000"/>
              </a:spcBef>
              <a:buClr>
                <a:srgbClr val="FFFF00"/>
              </a:buClr>
              <a:buSzPct val="75000"/>
              <a:buFont typeface="Monotype Sorts" pitchFamily="2" charset="2"/>
              <a:buChar char="F"/>
              <a:defRPr/>
            </a:pPr>
            <a:r>
              <a:rPr lang="zh-CN" altLang="en-US" sz="3200" b="1">
                <a:solidFill>
                  <a:srgbClr val="FFFFFF"/>
                </a:solidFill>
                <a:effectLst>
                  <a:outerShdw blurRad="38100" dist="38100" dir="2700000" algn="tl">
                    <a:srgbClr val="000000"/>
                  </a:outerShdw>
                </a:effectLst>
                <a:latin typeface="Times New Roman" pitchFamily="18" charset="0"/>
              </a:rPr>
              <a:t>离散</a:t>
            </a:r>
          </a:p>
          <a:p>
            <a:pPr marL="342900" indent="-342900" eaLnBrk="0" hangingPunct="0">
              <a:spcBef>
                <a:spcPct val="20000"/>
              </a:spcBef>
              <a:buClr>
                <a:srgbClr val="FFFF00"/>
              </a:buClr>
              <a:buSzPct val="75000"/>
              <a:buFont typeface="Monotype Sorts" pitchFamily="2" charset="2"/>
              <a:buChar char="F"/>
              <a:defRPr/>
            </a:pPr>
            <a:endParaRPr lang="zh-CN" altLang="en-US" sz="3200" b="1">
              <a:solidFill>
                <a:srgbClr val="FFFFFF"/>
              </a:solidFill>
              <a:effectLst>
                <a:outerShdw blurRad="38100" dist="38100" dir="2700000" algn="tl">
                  <a:srgbClr val="000000"/>
                </a:outerShdw>
              </a:effectLst>
              <a:latin typeface="Times New Roman" pitchFamily="18" charset="0"/>
            </a:endParaRPr>
          </a:p>
          <a:p>
            <a:pPr marL="342900" indent="-342900" eaLnBrk="0" hangingPunct="0">
              <a:spcBef>
                <a:spcPct val="20000"/>
              </a:spcBef>
              <a:buClr>
                <a:srgbClr val="FFFF00"/>
              </a:buClr>
              <a:buSzPct val="75000"/>
              <a:buFont typeface="Monotype Sorts" pitchFamily="2" charset="2"/>
              <a:buChar char="F"/>
              <a:defRPr/>
            </a:pPr>
            <a:r>
              <a:rPr lang="zh-CN" altLang="en-US" sz="3200" b="1">
                <a:solidFill>
                  <a:srgbClr val="FFFFFF"/>
                </a:solidFill>
                <a:effectLst>
                  <a:outerShdw blurRad="38100" dist="38100" dir="2700000" algn="tl">
                    <a:srgbClr val="000000"/>
                  </a:outerShdw>
                </a:effectLst>
                <a:latin typeface="Times New Roman" pitchFamily="18" charset="0"/>
              </a:rPr>
              <a:t>连续</a:t>
            </a:r>
          </a:p>
        </p:txBody>
      </p:sp>
      <p:graphicFrame>
        <p:nvGraphicFramePr>
          <p:cNvPr id="378891" name="Object 5">
            <a:extLst>
              <a:ext uri="{FF2B5EF4-FFF2-40B4-BE49-F238E27FC236}">
                <a16:creationId xmlns:a16="http://schemas.microsoft.com/office/drawing/2014/main" id="{79F3A4B0-F450-565D-64FA-A01C90B16011}"/>
              </a:ext>
            </a:extLst>
          </p:cNvPr>
          <p:cNvGraphicFramePr>
            <a:graphicFrameLocks noChangeAspect="1"/>
          </p:cNvGraphicFramePr>
          <p:nvPr/>
        </p:nvGraphicFramePr>
        <p:xfrm>
          <a:off x="2246313" y="3717925"/>
          <a:ext cx="1925637" cy="515938"/>
        </p:xfrm>
        <a:graphic>
          <a:graphicData uri="http://schemas.openxmlformats.org/presentationml/2006/ole">
            <mc:AlternateContent xmlns:mc="http://schemas.openxmlformats.org/markup-compatibility/2006">
              <mc:Choice xmlns:v="urn:schemas-microsoft-com:vml" Requires="v">
                <p:oleObj name="Equation" r:id="rId8" imgW="622080" imgH="203040" progId="Equation.DSMT4">
                  <p:embed/>
                </p:oleObj>
              </mc:Choice>
              <mc:Fallback>
                <p:oleObj name="Equation" r:id="rId8" imgW="622080" imgH="203040" progId="Equation.DSMT4">
                  <p:embed/>
                  <p:pic>
                    <p:nvPicPr>
                      <p:cNvPr id="378891" name="Object 5">
                        <a:extLst>
                          <a:ext uri="{FF2B5EF4-FFF2-40B4-BE49-F238E27FC236}">
                            <a16:creationId xmlns:a16="http://schemas.microsoft.com/office/drawing/2014/main" id="{79F3A4B0-F450-565D-64FA-A01C90B1601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46313" y="3717925"/>
                        <a:ext cx="1925637"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892" name="Rectangle 12">
            <a:extLst>
              <a:ext uri="{FF2B5EF4-FFF2-40B4-BE49-F238E27FC236}">
                <a16:creationId xmlns:a16="http://schemas.microsoft.com/office/drawing/2014/main" id="{FA5D651F-C25F-C313-F043-6103185BCABC}"/>
              </a:ext>
            </a:extLst>
          </p:cNvPr>
          <p:cNvSpPr>
            <a:spLocks noChangeArrowheads="1"/>
          </p:cNvSpPr>
          <p:nvPr/>
        </p:nvSpPr>
        <p:spPr bwMode="auto">
          <a:xfrm>
            <a:off x="169863" y="4645025"/>
            <a:ext cx="3228975" cy="908050"/>
          </a:xfrm>
          <a:prstGeom prst="rect">
            <a:avLst/>
          </a:prstGeom>
          <a:noFill/>
          <a:ln w="9525">
            <a:noFill/>
            <a:miter lim="800000"/>
            <a:headEnd/>
            <a:tailEnd/>
          </a:ln>
          <a:effectLst/>
        </p:spPr>
        <p:txBody>
          <a:bodyPr lIns="92075" tIns="46038" rIns="92075" bIns="46038"/>
          <a:lstStyle/>
          <a:p>
            <a:pPr marL="742950" lvl="1" indent="-285750" eaLnBrk="0" hangingPunct="0">
              <a:spcBef>
                <a:spcPct val="20000"/>
              </a:spcBef>
              <a:buClr>
                <a:srgbClr val="FFFF00"/>
              </a:buClr>
              <a:buSzPct val="75000"/>
              <a:buFont typeface="Monotype Sorts" pitchFamily="2" charset="2"/>
              <a:buChar char="F"/>
              <a:defRPr/>
            </a:pPr>
            <a:r>
              <a:rPr lang="zh-CN" altLang="en-US" sz="2400" b="1">
                <a:solidFill>
                  <a:srgbClr val="FFFFFF"/>
                </a:solidFill>
                <a:effectLst>
                  <a:outerShdw blurRad="38100" dist="38100" dir="2700000" algn="tl">
                    <a:srgbClr val="000000"/>
                  </a:outerShdw>
                </a:effectLst>
                <a:latin typeface="Times New Roman" pitchFamily="18" charset="0"/>
              </a:rPr>
              <a:t>平均增长速度的几何含义</a:t>
            </a:r>
          </a:p>
        </p:txBody>
      </p:sp>
      <p:graphicFrame>
        <p:nvGraphicFramePr>
          <p:cNvPr id="378893" name="Object 6">
            <a:extLst>
              <a:ext uri="{FF2B5EF4-FFF2-40B4-BE49-F238E27FC236}">
                <a16:creationId xmlns:a16="http://schemas.microsoft.com/office/drawing/2014/main" id="{6B251311-4939-AEF5-A39F-197BB266A4E3}"/>
              </a:ext>
            </a:extLst>
          </p:cNvPr>
          <p:cNvGraphicFramePr>
            <a:graphicFrameLocks noChangeAspect="1"/>
          </p:cNvGraphicFramePr>
          <p:nvPr/>
        </p:nvGraphicFramePr>
        <p:xfrm>
          <a:off x="2408238" y="5681663"/>
          <a:ext cx="2160587" cy="863600"/>
        </p:xfrm>
        <a:graphic>
          <a:graphicData uri="http://schemas.openxmlformats.org/presentationml/2006/ole">
            <mc:AlternateContent xmlns:mc="http://schemas.openxmlformats.org/markup-compatibility/2006">
              <mc:Choice xmlns:v="urn:schemas-microsoft-com:vml" Requires="v">
                <p:oleObj name="Equation" r:id="rId10" imgW="520474" imgH="203112" progId="Equation.DSMT4">
                  <p:embed/>
                </p:oleObj>
              </mc:Choice>
              <mc:Fallback>
                <p:oleObj name="Equation" r:id="rId10" imgW="520474" imgH="203112" progId="Equation.DSMT4">
                  <p:embed/>
                  <p:pic>
                    <p:nvPicPr>
                      <p:cNvPr id="378893" name="Object 6">
                        <a:extLst>
                          <a:ext uri="{FF2B5EF4-FFF2-40B4-BE49-F238E27FC236}">
                            <a16:creationId xmlns:a16="http://schemas.microsoft.com/office/drawing/2014/main" id="{6B251311-4939-AEF5-A39F-197BB266A4E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08238" y="5681663"/>
                        <a:ext cx="2160587"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894" name="Rectangle 14">
            <a:extLst>
              <a:ext uri="{FF2B5EF4-FFF2-40B4-BE49-F238E27FC236}">
                <a16:creationId xmlns:a16="http://schemas.microsoft.com/office/drawing/2014/main" id="{D827512C-62EB-43E7-81AF-F002FDB6D337}"/>
              </a:ext>
            </a:extLst>
          </p:cNvPr>
          <p:cNvSpPr>
            <a:spLocks noChangeArrowheads="1"/>
          </p:cNvSpPr>
          <p:nvPr/>
        </p:nvSpPr>
        <p:spPr bwMode="auto">
          <a:xfrm>
            <a:off x="169863" y="5822950"/>
            <a:ext cx="3228975" cy="601663"/>
          </a:xfrm>
          <a:prstGeom prst="rect">
            <a:avLst/>
          </a:prstGeom>
          <a:noFill/>
          <a:ln w="9525">
            <a:noFill/>
            <a:miter lim="800000"/>
            <a:headEnd/>
            <a:tailEnd/>
          </a:ln>
          <a:effectLst/>
        </p:spPr>
        <p:txBody>
          <a:bodyPr lIns="92075" tIns="46038" rIns="92075" bIns="46038"/>
          <a:lstStyle/>
          <a:p>
            <a:pPr marL="342900" indent="-342900" eaLnBrk="0" hangingPunct="0">
              <a:spcBef>
                <a:spcPct val="20000"/>
              </a:spcBef>
              <a:buClr>
                <a:srgbClr val="FFFF00"/>
              </a:buClr>
              <a:buSzPct val="75000"/>
              <a:buFont typeface="Monotype Sorts" pitchFamily="2" charset="2"/>
              <a:buChar char="F"/>
              <a:defRPr/>
            </a:pPr>
            <a:r>
              <a:rPr lang="zh-CN" altLang="en-US" sz="3200" b="1">
                <a:solidFill>
                  <a:srgbClr val="FFFFFF"/>
                </a:solidFill>
                <a:effectLst>
                  <a:outerShdw blurRad="38100" dist="38100" dir="2700000" algn="tl">
                    <a:srgbClr val="000000"/>
                  </a:outerShdw>
                </a:effectLst>
                <a:latin typeface="Times New Roman" pitchFamily="18" charset="0"/>
              </a:rPr>
              <a:t>等价性</a:t>
            </a:r>
          </a:p>
        </p:txBody>
      </p:sp>
    </p:spTree>
    <p:extLst>
      <p:ext uri="{BB962C8B-B14F-4D97-AF65-F5344CB8AC3E}">
        <p14:creationId xmlns:p14="http://schemas.microsoft.com/office/powerpoint/2010/main" val="29774339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Effect transition="in" filter="box(in)">
                                      <p:cBhvr>
                                        <p:cTn id="7" dur="500"/>
                                        <p:tgtEl>
                                          <p:spTgt spid="378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8890"/>
                                        </p:tgtEl>
                                        <p:attrNameLst>
                                          <p:attrName>style.visibility</p:attrName>
                                        </p:attrNameLst>
                                      </p:cBhvr>
                                      <p:to>
                                        <p:strVal val="visible"/>
                                      </p:to>
                                    </p:set>
                                    <p:animEffect transition="in" filter="box(in)">
                                      <p:cBhvr>
                                        <p:cTn id="12" dur="500"/>
                                        <p:tgtEl>
                                          <p:spTgt spid="3788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378885"/>
                                        </p:tgtEl>
                                        <p:attrNameLst>
                                          <p:attrName>style.visibility</p:attrName>
                                        </p:attrNameLst>
                                      </p:cBhvr>
                                      <p:to>
                                        <p:strVal val="visible"/>
                                      </p:to>
                                    </p:set>
                                    <p:animEffect transition="in" filter="slide(fromLeft)">
                                      <p:cBhvr>
                                        <p:cTn id="17" dur="500"/>
                                        <p:tgtEl>
                                          <p:spTgt spid="3788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nodeType="clickEffect">
                                  <p:stCondLst>
                                    <p:cond delay="0"/>
                                  </p:stCondLst>
                                  <p:childTnLst>
                                    <p:set>
                                      <p:cBhvr>
                                        <p:cTn id="21" dur="1" fill="hold">
                                          <p:stCondLst>
                                            <p:cond delay="0"/>
                                          </p:stCondLst>
                                        </p:cTn>
                                        <p:tgtEl>
                                          <p:spTgt spid="378891"/>
                                        </p:tgtEl>
                                        <p:attrNameLst>
                                          <p:attrName>style.visibility</p:attrName>
                                        </p:attrNameLst>
                                      </p:cBhvr>
                                      <p:to>
                                        <p:strVal val="visible"/>
                                      </p:to>
                                    </p:set>
                                    <p:animEffect transition="in" filter="slide(fromLeft)">
                                      <p:cBhvr>
                                        <p:cTn id="22" dur="500"/>
                                        <p:tgtEl>
                                          <p:spTgt spid="3788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nodeType="clickEffect">
                                  <p:stCondLst>
                                    <p:cond delay="0"/>
                                  </p:stCondLst>
                                  <p:childTnLst>
                                    <p:set>
                                      <p:cBhvr>
                                        <p:cTn id="26" dur="1" fill="hold">
                                          <p:stCondLst>
                                            <p:cond delay="0"/>
                                          </p:stCondLst>
                                        </p:cTn>
                                        <p:tgtEl>
                                          <p:spTgt spid="378887"/>
                                        </p:tgtEl>
                                        <p:attrNameLst>
                                          <p:attrName>style.visibility</p:attrName>
                                        </p:attrNameLst>
                                      </p:cBhvr>
                                      <p:to>
                                        <p:strVal val="visible"/>
                                      </p:to>
                                    </p:set>
                                    <p:animEffect transition="in" filter="slide(fromLeft)">
                                      <p:cBhvr>
                                        <p:cTn id="27" dur="500"/>
                                        <p:tgtEl>
                                          <p:spTgt spid="3788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nodeType="clickEffect">
                                  <p:stCondLst>
                                    <p:cond delay="0"/>
                                  </p:stCondLst>
                                  <p:childTnLst>
                                    <p:set>
                                      <p:cBhvr>
                                        <p:cTn id="31" dur="1" fill="hold">
                                          <p:stCondLst>
                                            <p:cond delay="0"/>
                                          </p:stCondLst>
                                        </p:cTn>
                                        <p:tgtEl>
                                          <p:spTgt spid="378889"/>
                                        </p:tgtEl>
                                        <p:attrNameLst>
                                          <p:attrName>style.visibility</p:attrName>
                                        </p:attrNameLst>
                                      </p:cBhvr>
                                      <p:to>
                                        <p:strVal val="visible"/>
                                      </p:to>
                                    </p:set>
                                    <p:animEffect transition="in" filter="slide(fromLeft)">
                                      <p:cBhvr>
                                        <p:cTn id="32" dur="500"/>
                                        <p:tgtEl>
                                          <p:spTgt spid="3788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78892"/>
                                        </p:tgtEl>
                                        <p:attrNameLst>
                                          <p:attrName>style.visibility</p:attrName>
                                        </p:attrNameLst>
                                      </p:cBhvr>
                                      <p:to>
                                        <p:strVal val="visible"/>
                                      </p:to>
                                    </p:set>
                                    <p:animEffect transition="in" filter="box(in)">
                                      <p:cBhvr>
                                        <p:cTn id="37" dur="500"/>
                                        <p:tgtEl>
                                          <p:spTgt spid="37889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78894"/>
                                        </p:tgtEl>
                                        <p:attrNameLst>
                                          <p:attrName>style.visibility</p:attrName>
                                        </p:attrNameLst>
                                      </p:cBhvr>
                                      <p:to>
                                        <p:strVal val="visible"/>
                                      </p:to>
                                    </p:set>
                                    <p:animEffect transition="in" filter="box(in)">
                                      <p:cBhvr>
                                        <p:cTn id="42" dur="500"/>
                                        <p:tgtEl>
                                          <p:spTgt spid="37889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8" fill="hold" nodeType="clickEffect">
                                  <p:stCondLst>
                                    <p:cond delay="0"/>
                                  </p:stCondLst>
                                  <p:childTnLst>
                                    <p:set>
                                      <p:cBhvr>
                                        <p:cTn id="46" dur="1" fill="hold">
                                          <p:stCondLst>
                                            <p:cond delay="0"/>
                                          </p:stCondLst>
                                        </p:cTn>
                                        <p:tgtEl>
                                          <p:spTgt spid="378893"/>
                                        </p:tgtEl>
                                        <p:attrNameLst>
                                          <p:attrName>style.visibility</p:attrName>
                                        </p:attrNameLst>
                                      </p:cBhvr>
                                      <p:to>
                                        <p:strVal val="visible"/>
                                      </p:to>
                                    </p:set>
                                    <p:animEffect transition="in" filter="slide(fromLeft)">
                                      <p:cBhvr>
                                        <p:cTn id="47" dur="500"/>
                                        <p:tgtEl>
                                          <p:spTgt spid="378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build="p" autoUpdateAnimBg="0" advAuto="0"/>
      <p:bldP spid="378890" grpId="0" autoUpdateAnimBg="0"/>
      <p:bldP spid="378892" grpId="0" autoUpdateAnimBg="0"/>
      <p:bldP spid="37889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6" name="Rectangle 2">
            <a:extLst>
              <a:ext uri="{FF2B5EF4-FFF2-40B4-BE49-F238E27FC236}">
                <a16:creationId xmlns:a16="http://schemas.microsoft.com/office/drawing/2014/main" id="{0DD77545-05E8-D580-82B3-E0680905AD9C}"/>
              </a:ext>
            </a:extLst>
          </p:cNvPr>
          <p:cNvSpPr>
            <a:spLocks noGrp="1" noChangeArrowheads="1"/>
          </p:cNvSpPr>
          <p:nvPr>
            <p:ph type="title"/>
          </p:nvPr>
        </p:nvSpPr>
        <p:spPr>
          <a:xfrm>
            <a:off x="685800" y="285750"/>
            <a:ext cx="7840663" cy="1320800"/>
          </a:xfrm>
        </p:spPr>
        <p:txBody>
          <a:bodyPr/>
          <a:lstStyle/>
          <a:p>
            <a:r>
              <a:rPr lang="zh-CN" altLang="en-US" sz="4800"/>
              <a:t>增长分析中的常用技巧</a:t>
            </a:r>
          </a:p>
        </p:txBody>
      </p:sp>
      <p:sp>
        <p:nvSpPr>
          <p:cNvPr id="386051" name="Rectangle 3">
            <a:extLst>
              <a:ext uri="{FF2B5EF4-FFF2-40B4-BE49-F238E27FC236}">
                <a16:creationId xmlns:a16="http://schemas.microsoft.com/office/drawing/2014/main" id="{0AE0A16B-A69A-7521-A620-0BD49E664F96}"/>
              </a:ext>
            </a:extLst>
          </p:cNvPr>
          <p:cNvSpPr>
            <a:spLocks noGrp="1" noChangeArrowheads="1"/>
          </p:cNvSpPr>
          <p:nvPr>
            <p:ph type="body" idx="1"/>
          </p:nvPr>
        </p:nvSpPr>
        <p:spPr>
          <a:xfrm>
            <a:off x="142875" y="1657350"/>
            <a:ext cx="4948238" cy="688975"/>
          </a:xfrm>
        </p:spPr>
        <p:txBody>
          <a:bodyPr/>
          <a:lstStyle/>
          <a:p>
            <a:r>
              <a:rPr lang="zh-CN" altLang="en-US"/>
              <a:t>翻一番需要的时间</a:t>
            </a:r>
          </a:p>
        </p:txBody>
      </p:sp>
      <p:sp>
        <p:nvSpPr>
          <p:cNvPr id="5128" name="Rectangle 4">
            <a:extLst>
              <a:ext uri="{FF2B5EF4-FFF2-40B4-BE49-F238E27FC236}">
                <a16:creationId xmlns:a16="http://schemas.microsoft.com/office/drawing/2014/main" id="{B97169E0-9758-FAC1-EDC0-275663EB1F7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9" name="Rectangle 6">
            <a:extLst>
              <a:ext uri="{FF2B5EF4-FFF2-40B4-BE49-F238E27FC236}">
                <a16:creationId xmlns:a16="http://schemas.microsoft.com/office/drawing/2014/main" id="{9C21CFC4-740C-4633-83EB-467373A2F6F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86055" name="Object 2">
            <a:extLst>
              <a:ext uri="{FF2B5EF4-FFF2-40B4-BE49-F238E27FC236}">
                <a16:creationId xmlns:a16="http://schemas.microsoft.com/office/drawing/2014/main" id="{C7A9A5ED-974A-5701-3B86-E06B20E957AD}"/>
              </a:ext>
            </a:extLst>
          </p:cNvPr>
          <p:cNvGraphicFramePr>
            <a:graphicFrameLocks noChangeAspect="1"/>
          </p:cNvGraphicFramePr>
          <p:nvPr/>
        </p:nvGraphicFramePr>
        <p:xfrm>
          <a:off x="3405188" y="3800475"/>
          <a:ext cx="2743200" cy="498475"/>
        </p:xfrm>
        <a:graphic>
          <a:graphicData uri="http://schemas.openxmlformats.org/presentationml/2006/ole">
            <mc:AlternateContent xmlns:mc="http://schemas.openxmlformats.org/markup-compatibility/2006">
              <mc:Choice xmlns:v="urn:schemas-microsoft-com:vml" Requires="v">
                <p:oleObj name="Equation" r:id="rId2" imgW="1117440" imgH="190440" progId="Equation.DSMT4">
                  <p:embed/>
                </p:oleObj>
              </mc:Choice>
              <mc:Fallback>
                <p:oleObj name="Equation" r:id="rId2" imgW="1117440" imgH="190440" progId="Equation.DSMT4">
                  <p:embed/>
                  <p:pic>
                    <p:nvPicPr>
                      <p:cNvPr id="386055" name="Object 2">
                        <a:extLst>
                          <a:ext uri="{FF2B5EF4-FFF2-40B4-BE49-F238E27FC236}">
                            <a16:creationId xmlns:a16="http://schemas.microsoft.com/office/drawing/2014/main" id="{C7A9A5ED-974A-5701-3B86-E06B20E95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5188" y="3800475"/>
                        <a:ext cx="2743200"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0" name="Rectangle 8">
            <a:extLst>
              <a:ext uri="{FF2B5EF4-FFF2-40B4-BE49-F238E27FC236}">
                <a16:creationId xmlns:a16="http://schemas.microsoft.com/office/drawing/2014/main" id="{31415E3D-D3B9-CA01-0724-9E0EE079E39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86057" name="Object 3">
            <a:extLst>
              <a:ext uri="{FF2B5EF4-FFF2-40B4-BE49-F238E27FC236}">
                <a16:creationId xmlns:a16="http://schemas.microsoft.com/office/drawing/2014/main" id="{0EC9CFA5-6F87-4687-4CB7-E82526C4D874}"/>
              </a:ext>
            </a:extLst>
          </p:cNvPr>
          <p:cNvGraphicFramePr>
            <a:graphicFrameLocks noChangeAspect="1"/>
          </p:cNvGraphicFramePr>
          <p:nvPr/>
        </p:nvGraphicFramePr>
        <p:xfrm>
          <a:off x="3408363" y="4597400"/>
          <a:ext cx="3249612" cy="900113"/>
        </p:xfrm>
        <a:graphic>
          <a:graphicData uri="http://schemas.openxmlformats.org/presentationml/2006/ole">
            <mc:AlternateContent xmlns:mc="http://schemas.openxmlformats.org/markup-compatibility/2006">
              <mc:Choice xmlns:v="urn:schemas-microsoft-com:vml" Requires="v">
                <p:oleObj name="Equation" r:id="rId4" imgW="1333440" imgH="393480" progId="Equation.DSMT4">
                  <p:embed/>
                </p:oleObj>
              </mc:Choice>
              <mc:Fallback>
                <p:oleObj name="Equation" r:id="rId4" imgW="1333440" imgH="393480" progId="Equation.DSMT4">
                  <p:embed/>
                  <p:pic>
                    <p:nvPicPr>
                      <p:cNvPr id="386057" name="Object 3">
                        <a:extLst>
                          <a:ext uri="{FF2B5EF4-FFF2-40B4-BE49-F238E27FC236}">
                            <a16:creationId xmlns:a16="http://schemas.microsoft.com/office/drawing/2014/main" id="{0EC9CFA5-6F87-4687-4CB7-E82526C4D8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8363" y="4597400"/>
                        <a:ext cx="3249612"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6058" name="Rectangle 10">
            <a:extLst>
              <a:ext uri="{FF2B5EF4-FFF2-40B4-BE49-F238E27FC236}">
                <a16:creationId xmlns:a16="http://schemas.microsoft.com/office/drawing/2014/main" id="{9C6B5C6D-A497-4DD0-2BCF-9F06224AF70E}"/>
              </a:ext>
            </a:extLst>
          </p:cNvPr>
          <p:cNvSpPr>
            <a:spLocks noChangeArrowheads="1"/>
          </p:cNvSpPr>
          <p:nvPr/>
        </p:nvSpPr>
        <p:spPr bwMode="auto">
          <a:xfrm>
            <a:off x="142875" y="2476500"/>
            <a:ext cx="9001125" cy="1112838"/>
          </a:xfrm>
          <a:prstGeom prst="rect">
            <a:avLst/>
          </a:prstGeom>
          <a:noFill/>
          <a:ln w="9525">
            <a:noFill/>
            <a:miter lim="800000"/>
            <a:headEnd/>
            <a:tailEnd/>
          </a:ln>
          <a:effectLst/>
        </p:spPr>
        <p:txBody>
          <a:bodyPr lIns="92075" tIns="46038" rIns="92075" bIns="46038"/>
          <a:lstStyle/>
          <a:p>
            <a:pPr marL="342900" indent="-342900" eaLnBrk="0" hangingPunct="0">
              <a:spcBef>
                <a:spcPct val="20000"/>
              </a:spcBef>
              <a:buClr>
                <a:srgbClr val="FFFF00"/>
              </a:buClr>
              <a:buSzPct val="75000"/>
              <a:buFont typeface="Monotype Sorts" pitchFamily="2" charset="2"/>
              <a:buChar char="F"/>
              <a:defRPr/>
            </a:pPr>
            <a:r>
              <a:rPr lang="zh-CN" altLang="en-US" sz="2800" b="1">
                <a:solidFill>
                  <a:srgbClr val="FFFFFF"/>
                </a:solidFill>
                <a:effectLst>
                  <a:outerShdw blurRad="38100" dist="38100" dir="2700000" algn="tl">
                    <a:srgbClr val="000000"/>
                  </a:outerShdw>
                </a:effectLst>
                <a:latin typeface="Times New Roman" pitchFamily="18" charset="0"/>
              </a:rPr>
              <a:t>假定你今年年初在银行存了100元，利息是2％，问多少年能够翻一番？      10？20？30？40？50？</a:t>
            </a:r>
          </a:p>
        </p:txBody>
      </p:sp>
      <p:graphicFrame>
        <p:nvGraphicFramePr>
          <p:cNvPr id="386059" name="Object 4">
            <a:extLst>
              <a:ext uri="{FF2B5EF4-FFF2-40B4-BE49-F238E27FC236}">
                <a16:creationId xmlns:a16="http://schemas.microsoft.com/office/drawing/2014/main" id="{BD7F7466-B3D0-7725-4DB5-AA05C859C9FA}"/>
              </a:ext>
            </a:extLst>
          </p:cNvPr>
          <p:cNvGraphicFramePr>
            <a:graphicFrameLocks noChangeAspect="1"/>
          </p:cNvGraphicFramePr>
          <p:nvPr/>
        </p:nvGraphicFramePr>
        <p:xfrm>
          <a:off x="1317625" y="3717925"/>
          <a:ext cx="1925638" cy="515938"/>
        </p:xfrm>
        <a:graphic>
          <a:graphicData uri="http://schemas.openxmlformats.org/presentationml/2006/ole">
            <mc:AlternateContent xmlns:mc="http://schemas.openxmlformats.org/markup-compatibility/2006">
              <mc:Choice xmlns:v="urn:schemas-microsoft-com:vml" Requires="v">
                <p:oleObj name="Equation" r:id="rId6" imgW="622080" imgH="203040" progId="Equation.DSMT4">
                  <p:embed/>
                </p:oleObj>
              </mc:Choice>
              <mc:Fallback>
                <p:oleObj name="Equation" r:id="rId6" imgW="622080" imgH="203040" progId="Equation.DSMT4">
                  <p:embed/>
                  <p:pic>
                    <p:nvPicPr>
                      <p:cNvPr id="386059" name="Object 4">
                        <a:extLst>
                          <a:ext uri="{FF2B5EF4-FFF2-40B4-BE49-F238E27FC236}">
                            <a16:creationId xmlns:a16="http://schemas.microsoft.com/office/drawing/2014/main" id="{BD7F7466-B3D0-7725-4DB5-AA05C859C9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7625" y="3717925"/>
                        <a:ext cx="1925638"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6061" name="Object 5">
            <a:extLst>
              <a:ext uri="{FF2B5EF4-FFF2-40B4-BE49-F238E27FC236}">
                <a16:creationId xmlns:a16="http://schemas.microsoft.com/office/drawing/2014/main" id="{099C1266-B065-BA82-B8F7-A690B4CEEF5C}"/>
              </a:ext>
            </a:extLst>
          </p:cNvPr>
          <p:cNvGraphicFramePr>
            <a:graphicFrameLocks noChangeAspect="1"/>
          </p:cNvGraphicFramePr>
          <p:nvPr/>
        </p:nvGraphicFramePr>
        <p:xfrm>
          <a:off x="3457575" y="5570538"/>
          <a:ext cx="3121025" cy="1085850"/>
        </p:xfrm>
        <a:graphic>
          <a:graphicData uri="http://schemas.openxmlformats.org/presentationml/2006/ole">
            <mc:AlternateContent xmlns:mc="http://schemas.openxmlformats.org/markup-compatibility/2006">
              <mc:Choice xmlns:v="urn:schemas-microsoft-com:vml" Requires="v">
                <p:oleObj name="Equation" r:id="rId8" imgW="850680" imgH="380880" progId="Equation.DSMT4">
                  <p:embed/>
                </p:oleObj>
              </mc:Choice>
              <mc:Fallback>
                <p:oleObj name="Equation" r:id="rId8" imgW="850680" imgH="380880" progId="Equation.DSMT4">
                  <p:embed/>
                  <p:pic>
                    <p:nvPicPr>
                      <p:cNvPr id="386061" name="Object 5">
                        <a:extLst>
                          <a:ext uri="{FF2B5EF4-FFF2-40B4-BE49-F238E27FC236}">
                            <a16:creationId xmlns:a16="http://schemas.microsoft.com/office/drawing/2014/main" id="{099C1266-B065-BA82-B8F7-A690B4CEEF5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7575" y="5570538"/>
                        <a:ext cx="3121025"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305613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box(in)">
                                      <p:cBhvr>
                                        <p:cTn id="7" dur="500"/>
                                        <p:tgtEl>
                                          <p:spTgt spid="386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86058"/>
                                        </p:tgtEl>
                                        <p:attrNameLst>
                                          <p:attrName>style.visibility</p:attrName>
                                        </p:attrNameLst>
                                      </p:cBhvr>
                                      <p:to>
                                        <p:strVal val="visible"/>
                                      </p:to>
                                    </p:set>
                                    <p:animEffect transition="in" filter="box(in)">
                                      <p:cBhvr>
                                        <p:cTn id="12" dur="500"/>
                                        <p:tgtEl>
                                          <p:spTgt spid="3860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386059"/>
                                        </p:tgtEl>
                                        <p:attrNameLst>
                                          <p:attrName>style.visibility</p:attrName>
                                        </p:attrNameLst>
                                      </p:cBhvr>
                                      <p:to>
                                        <p:strVal val="visible"/>
                                      </p:to>
                                    </p:set>
                                    <p:animEffect transition="in" filter="slide(fromLeft)">
                                      <p:cBhvr>
                                        <p:cTn id="17" dur="500"/>
                                        <p:tgtEl>
                                          <p:spTgt spid="3860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nodeType="clickEffect">
                                  <p:stCondLst>
                                    <p:cond delay="0"/>
                                  </p:stCondLst>
                                  <p:childTnLst>
                                    <p:set>
                                      <p:cBhvr>
                                        <p:cTn id="21" dur="1" fill="hold">
                                          <p:stCondLst>
                                            <p:cond delay="0"/>
                                          </p:stCondLst>
                                        </p:cTn>
                                        <p:tgtEl>
                                          <p:spTgt spid="386055"/>
                                        </p:tgtEl>
                                        <p:attrNameLst>
                                          <p:attrName>style.visibility</p:attrName>
                                        </p:attrNameLst>
                                      </p:cBhvr>
                                      <p:to>
                                        <p:strVal val="visible"/>
                                      </p:to>
                                    </p:set>
                                    <p:animEffect transition="in" filter="slide(fromLeft)">
                                      <p:cBhvr>
                                        <p:cTn id="22" dur="500"/>
                                        <p:tgtEl>
                                          <p:spTgt spid="3860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nodeType="clickEffect">
                                  <p:stCondLst>
                                    <p:cond delay="0"/>
                                  </p:stCondLst>
                                  <p:childTnLst>
                                    <p:set>
                                      <p:cBhvr>
                                        <p:cTn id="26" dur="1" fill="hold">
                                          <p:stCondLst>
                                            <p:cond delay="0"/>
                                          </p:stCondLst>
                                        </p:cTn>
                                        <p:tgtEl>
                                          <p:spTgt spid="386057"/>
                                        </p:tgtEl>
                                        <p:attrNameLst>
                                          <p:attrName>style.visibility</p:attrName>
                                        </p:attrNameLst>
                                      </p:cBhvr>
                                      <p:to>
                                        <p:strVal val="visible"/>
                                      </p:to>
                                    </p:set>
                                    <p:animEffect transition="in" filter="slide(fromLeft)">
                                      <p:cBhvr>
                                        <p:cTn id="27" dur="500"/>
                                        <p:tgtEl>
                                          <p:spTgt spid="3860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nodeType="clickEffect">
                                  <p:stCondLst>
                                    <p:cond delay="0"/>
                                  </p:stCondLst>
                                  <p:childTnLst>
                                    <p:set>
                                      <p:cBhvr>
                                        <p:cTn id="31" dur="1" fill="hold">
                                          <p:stCondLst>
                                            <p:cond delay="0"/>
                                          </p:stCondLst>
                                        </p:cTn>
                                        <p:tgtEl>
                                          <p:spTgt spid="386061"/>
                                        </p:tgtEl>
                                        <p:attrNameLst>
                                          <p:attrName>style.visibility</p:attrName>
                                        </p:attrNameLst>
                                      </p:cBhvr>
                                      <p:to>
                                        <p:strVal val="visible"/>
                                      </p:to>
                                    </p:set>
                                    <p:animEffect transition="in" filter="slide(fromLeft)">
                                      <p:cBhvr>
                                        <p:cTn id="32" dur="500"/>
                                        <p:tgtEl>
                                          <p:spTgt spid="386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build="p" autoUpdateAnimBg="0" advAuto="0"/>
      <p:bldP spid="386058"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480</Words>
  <Application>Microsoft Office PowerPoint</Application>
  <PresentationFormat>全屏显示(4:3)</PresentationFormat>
  <Paragraphs>70</Paragraphs>
  <Slides>18</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18</vt:i4>
      </vt:variant>
    </vt:vector>
  </HeadingPairs>
  <TitlesOfParts>
    <vt:vector size="26" baseType="lpstr">
      <vt:lpstr>Monotype Sorts</vt:lpstr>
      <vt:lpstr>等线</vt:lpstr>
      <vt:lpstr>Arial</vt:lpstr>
      <vt:lpstr>Calibri</vt:lpstr>
      <vt:lpstr>Times New Roman</vt:lpstr>
      <vt:lpstr>Office 主题</vt:lpstr>
      <vt:lpstr>Equation</vt:lpstr>
      <vt:lpstr>Document</vt:lpstr>
      <vt:lpstr>第4讲  增长理论的基础</vt:lpstr>
      <vt:lpstr>大纲</vt:lpstr>
      <vt:lpstr>一、增长分析中的常用技巧</vt:lpstr>
      <vt:lpstr>增长分析中的常用技巧</vt:lpstr>
      <vt:lpstr>PowerPoint 演示文稿</vt:lpstr>
      <vt:lpstr>“两边取自然对数并对时间求导”</vt:lpstr>
      <vt:lpstr>练习</vt:lpstr>
      <vt:lpstr>增长分析中的常用技巧</vt:lpstr>
      <vt:lpstr>增长分析中的常用技巧</vt:lpstr>
      <vt:lpstr>二、宏观经济的基本结构</vt:lpstr>
      <vt:lpstr>三、生产函数</vt:lpstr>
      <vt:lpstr>PowerPoint 演示文稿</vt:lpstr>
      <vt:lpstr>生产函数</vt:lpstr>
      <vt:lpstr>四、市场均衡</vt:lpstr>
      <vt:lpstr>一般均衡原理</vt:lpstr>
      <vt:lpstr>1：瞬时均衡</vt:lpstr>
      <vt:lpstr>2：稳态均衡</vt:lpstr>
      <vt:lpstr>2：稳态均衡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第2讲  增长理论的基础</dc:title>
  <dc:creator>www</dc:creator>
  <cp:lastModifiedBy>WANG QICHAO</cp:lastModifiedBy>
  <cp:revision>19</cp:revision>
  <dcterms:created xsi:type="dcterms:W3CDTF">2017-09-21T07:48:51Z</dcterms:created>
  <dcterms:modified xsi:type="dcterms:W3CDTF">2022-09-19T12:47:12Z</dcterms:modified>
</cp:coreProperties>
</file>