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1" r:id="rId2"/>
    <p:sldId id="394" r:id="rId3"/>
    <p:sldId id="34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00"/>
    <a:srgbClr val="FF0066"/>
    <a:srgbClr val="2C2494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97CB0-166E-4A73-8E9E-0E3EFBC22BC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35DEB-CE62-4C2A-95AA-A58B9F473B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35DEB-CE62-4C2A-95AA-A58B9F473B8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35DEB-CE62-4C2A-95AA-A58B9F473B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6758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</a:t>
            </a: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第一章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093200" y="669738"/>
            <a:ext cx="296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马工程</a:t>
            </a:r>
            <a:r>
              <a:rPr lang="en-US" altLang="zh-CN" sz="1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西方经济学</a:t>
            </a:r>
            <a:r>
              <a:rPr lang="en-US" altLang="zh-CN" sz="1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tint val="93000"/>
                <a:satMod val="150000"/>
                <a:shade val="98000"/>
                <a:lumMod val="102000"/>
              </a:schemeClr>
            </a:gs>
            <a:gs pos="52000">
              <a:srgbClr val="FFFFFF"/>
            </a:gs>
            <a:gs pos="0">
              <a:schemeClr val="bg1">
                <a:tint val="98000"/>
                <a:satMod val="130000"/>
                <a:shade val="90000"/>
                <a:lumMod val="50000"/>
                <a:lumOff val="50000"/>
                <a:alpha val="23000"/>
              </a:schemeClr>
            </a:gs>
            <a:gs pos="100000">
              <a:schemeClr val="bg1">
                <a:lumMod val="75000"/>
                <a:alpha val="4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5AA8-91E0-4C38-9D73-2C1E409FC6FB}" type="datetimeFigureOut">
              <a:rPr lang="zh-CN" altLang="en-US" smtClean="0"/>
              <a:pPr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AA9-AD21-4E80-A3E1-54916819D9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6614" y="2315915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11</a:t>
            </a:r>
            <a:r>
              <a:rPr lang="zh-CN" altLang="en-US" sz="4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   经济增长经验研究</a:t>
            </a:r>
            <a:br>
              <a:rPr lang="zh-CN" altLang="en-US" sz="4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48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 descr="10%"/>
          <p:cNvSpPr>
            <a:spLocks noChangeArrowheads="1"/>
          </p:cNvSpPr>
          <p:nvPr/>
        </p:nvSpPr>
        <p:spPr bwMode="auto">
          <a:xfrm>
            <a:off x="6408887" y="2252128"/>
            <a:ext cx="3924503" cy="3269692"/>
          </a:xfrm>
          <a:prstGeom prst="rect">
            <a:avLst/>
          </a:prstGeom>
          <a:pattFill prst="pct10">
            <a:fgClr>
              <a:srgbClr val="FFCC66"/>
            </a:fgClr>
            <a:bgClr>
              <a:srgbClr val="FFFFFF"/>
            </a:bgClr>
          </a:pattFill>
          <a:ln w="2222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18868453" flipV="1">
            <a:off x="440599" y="477806"/>
            <a:ext cx="493650" cy="493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868453">
            <a:off x="770323" y="562722"/>
            <a:ext cx="314960" cy="314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87424" y="1073680"/>
            <a:ext cx="103238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3"/>
          <p:cNvSpPr txBox="1"/>
          <p:nvPr/>
        </p:nvSpPr>
        <p:spPr>
          <a:xfrm>
            <a:off x="1489277" y="375582"/>
            <a:ext cx="10515600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gradFill>
                  <a:gsLst>
                    <a:gs pos="0">
                      <a:schemeClr val="accent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3200" noProof="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经济增长因素分析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2B249"/>
                    </a:gs>
                    <a:gs pos="100000">
                      <a:srgbClr val="0D493D">
                        <a:lumMod val="7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2B249"/>
                  </a:gs>
                  <a:gs pos="100000">
                    <a:srgbClr val="0D493D">
                      <a:lumMod val="7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9605" y="1408687"/>
            <a:ext cx="377700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经济增长因素的分类</a:t>
            </a:r>
            <a:endParaRPr lang="zh-CN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862" y="2904834"/>
            <a:ext cx="2305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</a:t>
            </a:r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14400"/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资本存量的规模</a:t>
            </a:r>
          </a:p>
        </p:txBody>
      </p:sp>
      <p:sp>
        <p:nvSpPr>
          <p:cNvPr id="8" name="矩形 7"/>
          <p:cNvSpPr/>
          <p:nvPr/>
        </p:nvSpPr>
        <p:spPr>
          <a:xfrm>
            <a:off x="6747077" y="311110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资源配置状况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规模经济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知识进展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1642" y="2547600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生产要素投入量</a:t>
            </a:r>
            <a:endParaRPr lang="en-US" altLang="zh-CN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7077" y="2546125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生产要素生产率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04" y="5827466"/>
            <a:ext cx="10388484" cy="603556"/>
          </a:xfrm>
          <a:prstGeom prst="rect">
            <a:avLst/>
          </a:prstGeom>
        </p:spPr>
      </p:pic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1763164" y="2243317"/>
            <a:ext cx="3924503" cy="3287315"/>
          </a:xfrm>
          <a:prstGeom prst="rect">
            <a:avLst/>
          </a:prstGeom>
          <a:noFill/>
          <a:ln w="28575">
            <a:solidFill>
              <a:srgbClr val="FF9B37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AutoShape 105"/>
          <p:cNvSpPr>
            <a:spLocks noChangeArrowheads="1"/>
          </p:cNvSpPr>
          <p:nvPr/>
        </p:nvSpPr>
        <p:spPr bwMode="auto">
          <a:xfrm rot="4896628" flipV="1">
            <a:off x="1674918" y="3624024"/>
            <a:ext cx="1047802" cy="547333"/>
          </a:xfrm>
          <a:prstGeom prst="curvedDownArrow">
            <a:avLst>
              <a:gd name="adj1" fmla="val 19088"/>
              <a:gd name="adj2" fmla="val 53633"/>
              <a:gd name="adj3" fmla="val 45208"/>
            </a:avLst>
          </a:prstGeom>
          <a:solidFill>
            <a:srgbClr val="FFC58B"/>
          </a:solidFill>
          <a:ln>
            <a:noFill/>
          </a:ln>
          <a:effectLst>
            <a:prstShdw prst="shdw17" dist="17961" dir="2700000">
              <a:srgbClr val="FFC58B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05"/>
          <p:cNvSpPr>
            <a:spLocks noChangeArrowheads="1"/>
          </p:cNvSpPr>
          <p:nvPr/>
        </p:nvSpPr>
        <p:spPr bwMode="auto">
          <a:xfrm rot="4896628" flipV="1">
            <a:off x="6344312" y="3684059"/>
            <a:ext cx="1196398" cy="427262"/>
          </a:xfrm>
          <a:prstGeom prst="curvedDownArrow">
            <a:avLst>
              <a:gd name="adj1" fmla="val 19088"/>
              <a:gd name="adj2" fmla="val 53633"/>
              <a:gd name="adj3" fmla="val 45208"/>
            </a:avLst>
          </a:prstGeom>
          <a:solidFill>
            <a:srgbClr val="FFC58B"/>
          </a:solidFill>
          <a:ln>
            <a:noFill/>
          </a:ln>
          <a:effectLst>
            <a:prstShdw prst="shdw17" dist="17961" dir="2700000">
              <a:srgbClr val="FFC58B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868453" flipV="1">
            <a:off x="440599" y="477806"/>
            <a:ext cx="493650" cy="493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868453">
            <a:off x="770323" y="562722"/>
            <a:ext cx="314960" cy="314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8456" y="1041897"/>
            <a:ext cx="10254344" cy="22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/>
          <p:cNvSpPr txBox="1"/>
          <p:nvPr/>
        </p:nvSpPr>
        <p:spPr>
          <a:xfrm>
            <a:off x="1544320" y="375582"/>
            <a:ext cx="10515600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gradFill>
                  <a:gsLst>
                    <a:gs pos="0">
                      <a:schemeClr val="accent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rgbClr val="002060"/>
                </a:solidFill>
                <a:latin typeface="微软雅黑" panose="020B0503020204020204" pitchFamily="34" charset="-122"/>
                <a:ea typeface="华文行楷" panose="02010800040101010101" pitchFamily="2" charset="-122"/>
                <a:cs typeface="+mn-cs"/>
                <a:sym typeface="+mn-ea"/>
              </a:rPr>
              <a:t>促进经济增长的政策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2B249"/>
                    </a:gs>
                    <a:gs pos="100000">
                      <a:srgbClr val="0D493D">
                        <a:lumMod val="7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2B249"/>
                  </a:gs>
                  <a:gs pos="100000">
                    <a:srgbClr val="0D493D">
                      <a:lumMod val="7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366391" y="6511789"/>
            <a:ext cx="84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345833" y="1307894"/>
            <a:ext cx="8589751" cy="12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D8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政府在促进技术进步方面的一个重要途径是教育投资。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政府应在创造和传播技术知识方面提供重要的、长期的政策支持。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4682" y="157389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zh-CN" alt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鼓励技术进步</a:t>
            </a:r>
            <a:endParaRPr lang="en-US" altLang="zh-CN" sz="20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r>
              <a:rPr lang="zh-CN" alt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鼓励资本形成</a:t>
            </a:r>
            <a:endParaRPr lang="en-US" altLang="zh-CN" sz="20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r>
              <a:rPr lang="zh-CN" alt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增加劳动供给</a:t>
            </a:r>
            <a:endParaRPr lang="en-US" altLang="zh-CN" sz="20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endParaRPr lang="en-US" altLang="zh-CN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r>
              <a:rPr lang="zh-CN" alt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建立适当的制度</a:t>
            </a:r>
          </a:p>
        </p:txBody>
      </p:sp>
      <p:sp>
        <p:nvSpPr>
          <p:cNvPr id="8" name="矩形 7"/>
          <p:cNvSpPr/>
          <p:nvPr/>
        </p:nvSpPr>
        <p:spPr>
          <a:xfrm>
            <a:off x="3293733" y="2732820"/>
            <a:ext cx="78229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资本存量的上升会促进经济增长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E-BZ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从直观的角度看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E-BZ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由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于资本是被生产出来的生产要素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E-BZ"/>
              </a:rPr>
              <a:t>，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因此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E-BZ"/>
              </a:rPr>
              <a:t>，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FZSSK--GBK1-0"/>
              </a:rPr>
              <a:t>一个社会可以改变它所拥有的资本量</a:t>
            </a:r>
            <a:r>
              <a:rPr lang="zh-CN" altLang="zh-CN" sz="2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E-BZ"/>
              </a:rPr>
              <a:t>。</a:t>
            </a:r>
            <a:endParaRPr lang="en-US" altLang="zh-CN" sz="2000" spc="20" dirty="0">
              <a:latin typeface="微软雅黑" panose="020B0503020204020204" pitchFamily="34" charset="-122"/>
              <a:ea typeface="微软雅黑" panose="020B0503020204020204" pitchFamily="34" charset="-122"/>
              <a:cs typeface="FZSSK--GBK1-0"/>
            </a:endParaRPr>
          </a:p>
          <a:p>
            <a:endParaRPr lang="en-US" altLang="zh-CN" sz="2000" spc="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3733" y="4270004"/>
            <a:ext cx="6429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增长核算方程表明，增加劳动供给会引起经济增长。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345833" y="5233071"/>
            <a:ext cx="7718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在经济增长的根本原因中，制度是一个重要的因素。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制度可以定义为支配一个社会的组织方式的正式和非正式规则，包括法律和规章。</a:t>
            </a:r>
            <a:endParaRPr lang="zh-CN" altLang="en-US" dirty="0"/>
          </a:p>
        </p:txBody>
      </p:sp>
      <p:sp>
        <p:nvSpPr>
          <p:cNvPr id="16" name="AutoShape 105"/>
          <p:cNvSpPr>
            <a:spLocks noChangeArrowheads="1"/>
          </p:cNvSpPr>
          <p:nvPr/>
        </p:nvSpPr>
        <p:spPr bwMode="auto">
          <a:xfrm rot="4896628" flipV="1">
            <a:off x="320000" y="2066284"/>
            <a:ext cx="1047802" cy="547333"/>
          </a:xfrm>
          <a:prstGeom prst="curvedDownArrow">
            <a:avLst>
              <a:gd name="adj1" fmla="val 19088"/>
              <a:gd name="adj2" fmla="val 53633"/>
              <a:gd name="adj3" fmla="val 45208"/>
            </a:avLst>
          </a:prstGeom>
          <a:solidFill>
            <a:srgbClr val="FFC58B"/>
          </a:solidFill>
          <a:ln>
            <a:noFill/>
          </a:ln>
          <a:effectLst>
            <a:prstShdw prst="shdw17" dist="17961" dir="2700000">
              <a:srgbClr val="FFC58B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05"/>
          <p:cNvSpPr>
            <a:spLocks noChangeArrowheads="1"/>
          </p:cNvSpPr>
          <p:nvPr/>
        </p:nvSpPr>
        <p:spPr bwMode="auto">
          <a:xfrm rot="4896628" flipV="1">
            <a:off x="288210" y="3538023"/>
            <a:ext cx="1047802" cy="547333"/>
          </a:xfrm>
          <a:prstGeom prst="curvedDownArrow">
            <a:avLst>
              <a:gd name="adj1" fmla="val 19088"/>
              <a:gd name="adj2" fmla="val 53633"/>
              <a:gd name="adj3" fmla="val 45208"/>
            </a:avLst>
          </a:prstGeom>
          <a:solidFill>
            <a:srgbClr val="FFC58B"/>
          </a:solidFill>
          <a:ln>
            <a:noFill/>
          </a:ln>
          <a:effectLst>
            <a:prstShdw prst="shdw17" dist="17961" dir="2700000">
              <a:srgbClr val="FFC58B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05"/>
          <p:cNvSpPr>
            <a:spLocks noChangeArrowheads="1"/>
          </p:cNvSpPr>
          <p:nvPr/>
        </p:nvSpPr>
        <p:spPr bwMode="auto">
          <a:xfrm rot="4896628" flipV="1">
            <a:off x="299354" y="4944273"/>
            <a:ext cx="1047802" cy="547333"/>
          </a:xfrm>
          <a:prstGeom prst="curvedDownArrow">
            <a:avLst>
              <a:gd name="adj1" fmla="val 19088"/>
              <a:gd name="adj2" fmla="val 53633"/>
              <a:gd name="adj3" fmla="val 45208"/>
            </a:avLst>
          </a:prstGeom>
          <a:solidFill>
            <a:srgbClr val="FFC58B"/>
          </a:solidFill>
          <a:ln>
            <a:noFill/>
          </a:ln>
          <a:effectLst>
            <a:prstShdw prst="shdw17" dist="17961" dir="2700000">
              <a:srgbClr val="FFC58B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3254091" y="1246835"/>
            <a:ext cx="7718709" cy="1178247"/>
          </a:xfrm>
          <a:prstGeom prst="rect">
            <a:avLst/>
          </a:prstGeom>
          <a:noFill/>
          <a:ln w="28575">
            <a:solidFill>
              <a:srgbClr val="FF9B37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3248339" y="2630035"/>
            <a:ext cx="7718709" cy="1178247"/>
          </a:xfrm>
          <a:prstGeom prst="rect">
            <a:avLst/>
          </a:prstGeom>
          <a:noFill/>
          <a:ln w="28575">
            <a:solidFill>
              <a:srgbClr val="FF9B37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3257957" y="3958742"/>
            <a:ext cx="7718709" cy="1178247"/>
          </a:xfrm>
          <a:prstGeom prst="rect">
            <a:avLst/>
          </a:prstGeom>
          <a:noFill/>
          <a:ln w="28575">
            <a:solidFill>
              <a:srgbClr val="FF9B37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3256858" y="5233071"/>
            <a:ext cx="7718709" cy="1178247"/>
          </a:xfrm>
          <a:prstGeom prst="rect">
            <a:avLst/>
          </a:prstGeom>
          <a:noFill/>
          <a:ln w="28575">
            <a:solidFill>
              <a:srgbClr val="FF9B37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178</Words>
  <Application>Microsoft Office PowerPoint</Application>
  <PresentationFormat>宽屏</PresentationFormat>
  <Paragraphs>38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华文行楷</vt:lpstr>
      <vt:lpstr>微软雅黑</vt:lpstr>
      <vt:lpstr>Arial</vt:lpstr>
      <vt:lpstr>Calibri</vt:lpstr>
      <vt:lpstr>Calibri Light</vt:lpstr>
      <vt:lpstr>Wingdings</vt:lpstr>
      <vt:lpstr>Office Theme</vt:lpstr>
      <vt:lpstr>第11讲   经济增长经验研究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陈智莲</dc:creator>
  <cp:lastModifiedBy>WANG QICHAO</cp:lastModifiedBy>
  <cp:revision>336</cp:revision>
  <dcterms:created xsi:type="dcterms:W3CDTF">2017-11-11T03:10:00Z</dcterms:created>
  <dcterms:modified xsi:type="dcterms:W3CDTF">2022-09-28T14:59:46Z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