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60" r:id="rId4"/>
    <p:sldId id="261" r:id="rId5"/>
    <p:sldId id="275" r:id="rId6"/>
    <p:sldId id="276" r:id="rId7"/>
    <p:sldId id="262" r:id="rId8"/>
    <p:sldId id="259" r:id="rId9"/>
    <p:sldId id="278" r:id="rId10"/>
    <p:sldId id="274" r:id="rId11"/>
    <p:sldId id="266" r:id="rId12"/>
    <p:sldId id="282" r:id="rId13"/>
    <p:sldId id="279" r:id="rId14"/>
    <p:sldId id="283" r:id="rId15"/>
    <p:sldId id="284" r:id="rId16"/>
    <p:sldId id="286" r:id="rId17"/>
    <p:sldId id="285" r:id="rId18"/>
    <p:sldId id="287" r:id="rId19"/>
    <p:sldId id="289" r:id="rId20"/>
    <p:sldId id="290" r:id="rId21"/>
    <p:sldId id="288" r:id="rId22"/>
    <p:sldId id="268" r:id="rId23"/>
    <p:sldId id="270" r:id="rId24"/>
    <p:sldId id="271" r:id="rId25"/>
  </p:sldIdLst>
  <p:sldSz cx="9144000" cy="5143500" type="screen16x9"/>
  <p:notesSz cx="6858000" cy="9144000"/>
  <p:embeddedFontLs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2B7B7-F34D-4EF5-821E-A75D51D1795F}">
  <a:tblStyle styleId="{F432B7B7-F34D-4EF5-821E-A75D51D179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738"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06374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926ca39e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926ca39e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489DCBA6-2828-39CC-8B6B-53ABCE2E1260}"/>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837DF826-0E7F-4D5B-5914-82893631AA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580A5759-3BF6-AA27-947B-8E147AFA74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62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8812B682-604E-CA34-7202-B034C011AA1F}"/>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D1092F2F-4E40-BF53-1E9C-76F9312D4C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093568F1-4A04-1C52-8E2A-652A076A55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42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4E8504FA-F889-3BDB-8C80-4083E06C387D}"/>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7F1B60FF-9E17-5B30-3FCF-61FFDB0727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0C86DF70-A977-5C9A-6ABE-014D40D276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87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6D8F83BF-1595-E422-786A-9FC149F1AC64}"/>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A3EF7A4A-8F35-1236-D6E3-9C41FB4870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7497B00B-CC8B-DDCC-8671-FE0D4BBF39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925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0DBAF59B-B563-8997-B752-D98D89B162ED}"/>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5D742497-F88E-5B13-F6E3-E0AE53101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CFA8CD6D-830A-8128-A1DE-3AACF90D4E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25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03CDE86-CABB-8666-D4DC-F212C44AA383}"/>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532FCF34-1A25-385E-F66D-8E77B337F6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ED530066-229A-D182-8AB7-608521E162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849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969EA-69C7-B8DE-8329-3933C133C3F5}"/>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C722F751-DE03-7679-B867-E00C6DB20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4F4EFAC2-1822-E90E-41D8-8B09C33E7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8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969EA-69C7-B8DE-8329-3933C133C3F5}"/>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C722F751-DE03-7679-B867-E00C6DB20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4F4EFAC2-1822-E90E-41D8-8B09C33E7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76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969EA-69C7-B8DE-8329-3933C133C3F5}"/>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C722F751-DE03-7679-B867-E00C6DB20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4F4EFAC2-1822-E90E-41D8-8B09C33E7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01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926ca39e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926ca39e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969EA-69C7-B8DE-8329-3933C133C3F5}"/>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C722F751-DE03-7679-B867-E00C6DB20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4F4EFAC2-1822-E90E-41D8-8B09C33E7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19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615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926ca39e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926ca39e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926ca39e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6926ca39e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926ca39e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926ca39e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98ba31ade_1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98ba31ade_1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926ca39e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926ca39e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916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926ca39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926ca39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59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926ca39e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926ca39e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926ca39e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734A41D6-A035-EE83-DFC0-DB2976ECACE1}"/>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D701CD9A-F3F4-0E3E-0819-4289478AEA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7DB07E48-14E1-1EE4-6E22-D9EE9F86AE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9282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s.els-cdn.com/content/image/1-s2.0-S004565352301785X-ga1_lrg.jpg"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airquality.cpcb.gov.in/ccr/#/caaqm-dashboard-all/caaqm-landing/dat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hyperlink" Target="https://www.sciencedirect.com/science/article/pii/S277250812300011X" TargetMode="External"/><Relationship Id="rId3" Type="http://schemas.openxmlformats.org/officeDocument/2006/relationships/image" Target="../media/image1.png"/><Relationship Id="rId7" Type="http://schemas.openxmlformats.org/officeDocument/2006/relationships/hyperlink" Target="https://www.sciencedirect.com/science/article/pii/S1352231023004132"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www.researchgate.net/publication/327746379_Detection_and_Prediction_of_Air_Pollution_using_Machine_Learning_Models" TargetMode="External"/><Relationship Id="rId5" Type="http://schemas.openxmlformats.org/officeDocument/2006/relationships/hyperlink" Target="https://www.sciencedirect.com/science/article/pii/S004565352301785X" TargetMode="External"/><Relationship Id="rId4" Type="http://schemas.openxmlformats.org/officeDocument/2006/relationships/hyperlink" Target="https://www.sciencedirect.com/science/article/pii/S0013935123021588"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sciencedirect.com/science/article/pii/S001393512302158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1258305" y="1613050"/>
            <a:ext cx="7239809" cy="1023059"/>
          </a:xfrm>
          <a:prstGeom prst="rect">
            <a:avLst/>
          </a:prstGeom>
          <a:noFill/>
          <a:ln>
            <a:noFill/>
          </a:ln>
        </p:spPr>
        <p:txBody>
          <a:bodyPr spcFirstLastPara="1" wrap="square" lIns="91425" tIns="91425" rIns="91425" bIns="91425" anchor="ctr" anchorCtr="0">
            <a:noAutofit/>
          </a:bodyPr>
          <a:lstStyle/>
          <a:p>
            <a:pPr algn="ctr">
              <a:lnSpc>
                <a:spcPct val="115000"/>
              </a:lnSpc>
            </a:pPr>
            <a:r>
              <a:rPr lang="en-IN" sz="3200" b="1" dirty="0">
                <a:effectLst/>
                <a:latin typeface="Times New Roman" panose="02020603050405020304" pitchFamily="18" charset="0"/>
                <a:ea typeface="Arial" panose="020B0604020202020204" pitchFamily="34" charset="0"/>
              </a:rPr>
              <a:t>Optimal Machine Learning Techniques to Predict Air Quality Index</a:t>
            </a:r>
            <a:endParaRPr lang="en-IN" sz="3200" dirty="0">
              <a:effectLst/>
              <a:latin typeface="Arial" panose="020B0604020202020204" pitchFamily="34" charset="0"/>
              <a:ea typeface="Arial" panose="020B0604020202020204" pitchFamily="34" charset="0"/>
            </a:endParaRPr>
          </a:p>
        </p:txBody>
      </p:sp>
      <p:pic>
        <p:nvPicPr>
          <p:cNvPr id="56" name="Google Shape;56;p13"/>
          <p:cNvPicPr preferRelativeResize="0"/>
          <p:nvPr/>
        </p:nvPicPr>
        <p:blipFill rotWithShape="1">
          <a:blip r:embed="rId3">
            <a:alphaModFix/>
          </a:blip>
          <a:srcRect l="-2180" t="-10000" r="2180" b="10000"/>
          <a:stretch/>
        </p:blipFill>
        <p:spPr>
          <a:xfrm>
            <a:off x="-156350" y="29050"/>
            <a:ext cx="9224150" cy="1479600"/>
          </a:xfrm>
          <a:prstGeom prst="rect">
            <a:avLst/>
          </a:prstGeom>
          <a:noFill/>
          <a:ln>
            <a:noFill/>
          </a:ln>
        </p:spPr>
      </p:pic>
      <p:sp>
        <p:nvSpPr>
          <p:cNvPr id="57" name="Google Shape;57;p13"/>
          <p:cNvSpPr txBox="1"/>
          <p:nvPr/>
        </p:nvSpPr>
        <p:spPr>
          <a:xfrm>
            <a:off x="201550" y="3530438"/>
            <a:ext cx="3764100" cy="10925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Times New Roman" panose="02020603050405020304" pitchFamily="18" charset="0"/>
                <a:ea typeface="Raleway"/>
                <a:cs typeface="Times New Roman" panose="02020603050405020304" pitchFamily="18" charset="0"/>
                <a:sym typeface="Raleway"/>
              </a:rPr>
              <a:t>        </a:t>
            </a:r>
            <a:r>
              <a:rPr lang="en" b="1" dirty="0">
                <a:solidFill>
                  <a:schemeClr val="dk1"/>
                </a:solidFill>
                <a:latin typeface="Times New Roman" panose="02020603050405020304" pitchFamily="18" charset="0"/>
                <a:ea typeface="Raleway"/>
                <a:cs typeface="Times New Roman" panose="02020603050405020304" pitchFamily="18" charset="0"/>
                <a:sym typeface="Raleway"/>
              </a:rPr>
              <a:t> </a:t>
            </a:r>
            <a:r>
              <a:rPr lang="en" b="1" dirty="0">
                <a:solidFill>
                  <a:srgbClr val="FF0000"/>
                </a:solidFill>
                <a:latin typeface="Times New Roman" panose="02020603050405020304" pitchFamily="18" charset="0"/>
                <a:ea typeface="Raleway"/>
                <a:cs typeface="Times New Roman" panose="02020603050405020304" pitchFamily="18" charset="0"/>
                <a:sym typeface="Raleway"/>
              </a:rPr>
              <a:t>GUIDE</a:t>
            </a:r>
            <a:endParaRPr b="1" dirty="0">
              <a:solidFill>
                <a:srgbClr val="FF0000"/>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Raleway"/>
                <a:cs typeface="Times New Roman" panose="02020603050405020304" pitchFamily="18" charset="0"/>
                <a:sym typeface="Raleway"/>
              </a:rPr>
              <a:t>  </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Dr. Sumathi</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sz="1500" dirty="0">
                <a:solidFill>
                  <a:schemeClr val="dk1"/>
                </a:solidFill>
                <a:latin typeface="Times New Roman" panose="02020603050405020304" pitchFamily="18" charset="0"/>
                <a:ea typeface="Raleway"/>
                <a:cs typeface="Times New Roman" panose="02020603050405020304" pitchFamily="18" charset="0"/>
                <a:sym typeface="Raleway"/>
              </a:rPr>
              <a:t>  Asst. Professor-III</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sz="1500" dirty="0">
                <a:solidFill>
                  <a:schemeClr val="dk1"/>
                </a:solidFill>
                <a:latin typeface="Times New Roman" panose="02020603050405020304" pitchFamily="18" charset="0"/>
                <a:ea typeface="Raleway"/>
                <a:cs typeface="Times New Roman" panose="02020603050405020304" pitchFamily="18" charset="0"/>
                <a:sym typeface="Raleway"/>
              </a:rPr>
              <a:t>  School of Computing</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58" name="Google Shape;58;p13"/>
          <p:cNvSpPr txBox="1"/>
          <p:nvPr/>
        </p:nvSpPr>
        <p:spPr>
          <a:xfrm>
            <a:off x="4754100" y="3530450"/>
            <a:ext cx="39327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 b="1" dirty="0">
                <a:solidFill>
                  <a:srgbClr val="FF0000"/>
                </a:solidFill>
                <a:latin typeface="Raleway"/>
                <a:ea typeface="Raleway"/>
                <a:cs typeface="Raleway"/>
                <a:sym typeface="Raleway"/>
              </a:rPr>
              <a:t>TEAM</a:t>
            </a:r>
            <a:endParaRPr b="1" dirty="0">
              <a:solidFill>
                <a:srgbClr val="FF0000"/>
              </a:solidFill>
              <a:latin typeface="Raleway"/>
              <a:ea typeface="Raleway"/>
              <a:cs typeface="Raleway"/>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HEMANTH BABU CHAVA</a:t>
            </a:r>
            <a:r>
              <a:rPr lang="en" sz="1100" dirty="0">
                <a:solidFill>
                  <a:schemeClr val="dk1"/>
                </a:solidFill>
                <a:latin typeface="Raleway"/>
                <a:ea typeface="Raleway"/>
                <a:cs typeface="Raleway"/>
                <a:sym typeface="Raleway"/>
              </a:rPr>
              <a:t>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125003105</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MANJUNATH P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125003174</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PRAVANTH DEVAKI</a:t>
            </a:r>
            <a:r>
              <a:rPr lang="en" sz="1100" dirty="0">
                <a:solidFill>
                  <a:schemeClr val="dk1"/>
                </a:solidFill>
                <a:latin typeface="Raleway"/>
                <a:ea typeface="Raleway"/>
                <a:cs typeface="Raleway"/>
                <a:sym typeface="Raleway"/>
              </a:rPr>
              <a:t>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125003232</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E24C-18A7-9A0F-6E3D-C8538E821DC5}"/>
              </a:ext>
            </a:extLst>
          </p:cNvPr>
          <p:cNvSpPr>
            <a:spLocks noGrp="1"/>
          </p:cNvSpPr>
          <p:nvPr>
            <p:ph type="title"/>
          </p:nvPr>
        </p:nvSpPr>
        <p:spPr>
          <a:xfrm>
            <a:off x="369452" y="375415"/>
            <a:ext cx="8520600" cy="572700"/>
          </a:xfrm>
        </p:spPr>
        <p:txBody>
          <a:bodyPr>
            <a:noAutofit/>
          </a:bodyPr>
          <a:lstStyle/>
          <a:p>
            <a:r>
              <a:rPr lang="en-US" sz="2000" b="1" dirty="0"/>
              <a:t>System Architecture/Flow diagram of the work</a:t>
            </a:r>
            <a:endParaRPr lang="en-IN" sz="2000" b="1" dirty="0"/>
          </a:p>
        </p:txBody>
      </p:sp>
      <p:sp>
        <p:nvSpPr>
          <p:cNvPr id="3" name="Slide Number Placeholder 2">
            <a:extLst>
              <a:ext uri="{FF2B5EF4-FFF2-40B4-BE49-F238E27FC236}">
                <a16:creationId xmlns:a16="http://schemas.microsoft.com/office/drawing/2014/main" id="{C926821B-BA79-65D1-7C10-5F6F9738E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Google Shape;112;p20">
            <a:extLst>
              <a:ext uri="{FF2B5EF4-FFF2-40B4-BE49-F238E27FC236}">
                <a16:creationId xmlns:a16="http://schemas.microsoft.com/office/drawing/2014/main" id="{8D9AC3C3-95AF-FFCB-E81B-31E8CF126AEB}"/>
              </a:ext>
            </a:extLst>
          </p:cNvPr>
          <p:cNvPicPr preferRelativeResize="0"/>
          <p:nvPr/>
        </p:nvPicPr>
        <p:blipFill rotWithShape="1">
          <a:blip r:embed="rId2">
            <a:alphaModFix/>
          </a:blip>
          <a:srcRect l="-2180" t="-10000" r="2180" b="10000"/>
          <a:stretch/>
        </p:blipFill>
        <p:spPr>
          <a:xfrm>
            <a:off x="6438600" y="-47150"/>
            <a:ext cx="2705400" cy="708915"/>
          </a:xfrm>
          <a:prstGeom prst="rect">
            <a:avLst/>
          </a:prstGeom>
          <a:noFill/>
          <a:ln>
            <a:noFill/>
          </a:ln>
        </p:spPr>
      </p:pic>
      <p:pic>
        <p:nvPicPr>
          <p:cNvPr id="6" name="Picture 5">
            <a:hlinkClick r:id="rId3"/>
            <a:extLst>
              <a:ext uri="{FF2B5EF4-FFF2-40B4-BE49-F238E27FC236}">
                <a16:creationId xmlns:a16="http://schemas.microsoft.com/office/drawing/2014/main" id="{1B1B09B1-53A0-468B-AF13-3C809CD94287}"/>
              </a:ext>
            </a:extLst>
          </p:cNvPr>
          <p:cNvPicPr>
            <a:picLocks noChangeAspect="1"/>
          </p:cNvPicPr>
          <p:nvPr/>
        </p:nvPicPr>
        <p:blipFill>
          <a:blip r:embed="rId4"/>
          <a:stretch>
            <a:fillRect/>
          </a:stretch>
        </p:blipFill>
        <p:spPr>
          <a:xfrm>
            <a:off x="1023214" y="1153940"/>
            <a:ext cx="7097572" cy="3339591"/>
          </a:xfrm>
          <a:prstGeom prst="rect">
            <a:avLst/>
          </a:prstGeom>
        </p:spPr>
      </p:pic>
    </p:spTree>
    <p:extLst>
      <p:ext uri="{BB962C8B-B14F-4D97-AF65-F5344CB8AC3E}">
        <p14:creationId xmlns:p14="http://schemas.microsoft.com/office/powerpoint/2010/main" val="55210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427000" y="205550"/>
            <a:ext cx="5565600" cy="108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dirty="0"/>
              <a:t>       </a:t>
            </a:r>
            <a:r>
              <a:rPr lang="en" sz="2800" b="1" dirty="0"/>
              <a:t>Dataset</a:t>
            </a:r>
            <a:endParaRPr sz="2800" b="1" dirty="0"/>
          </a:p>
        </p:txBody>
      </p:sp>
      <p:pic>
        <p:nvPicPr>
          <p:cNvPr id="134" name="Google Shape;134;p23"/>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35" name="Google Shape;135;p23"/>
          <p:cNvSpPr txBox="1"/>
          <p:nvPr/>
        </p:nvSpPr>
        <p:spPr>
          <a:xfrm>
            <a:off x="1046020" y="1291250"/>
            <a:ext cx="6676200" cy="264684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1. Source: Central Pollution Control Board (CPCB), India</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2. Content: Continuous ambient air quality measurements</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3. Parameters: PM2.5, PM10, NO, NO2, NOx, NH3, CO, SO2, Benzene, Toluene, Ozone, RH, Xylene, BP,AT, RF, Temp, SR</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4. Time period: From 01-01-2017 to 31-12-2022</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5. Location: Tirumala, Tirupati, Andhra Pradesh, India</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6. Data format: A comma-separated value (CSV) file</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7. Potential uses: The dataset can be used to train machine learning models to predict air quality index (AQI), analyze air quality trends, and assess the impact of air pollution on public health.</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3" name="Google Shape;136;p23">
            <a:extLst>
              <a:ext uri="{FF2B5EF4-FFF2-40B4-BE49-F238E27FC236}">
                <a16:creationId xmlns:a16="http://schemas.microsoft.com/office/drawing/2014/main" id="{26B1E0C8-34B3-D7C3-6696-0A86C8AF80B1}"/>
              </a:ext>
            </a:extLst>
          </p:cNvPr>
          <p:cNvSpPr txBox="1"/>
          <p:nvPr/>
        </p:nvSpPr>
        <p:spPr>
          <a:xfrm>
            <a:off x="5151425" y="4818950"/>
            <a:ext cx="5329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dirty="0">
                <a:solidFill>
                  <a:schemeClr val="dk1"/>
                </a:solidFill>
                <a:latin typeface="Times New Roman" panose="02020603050405020304" pitchFamily="18" charset="0"/>
                <a:ea typeface="Raleway"/>
                <a:cs typeface="Times New Roman" panose="02020603050405020304" pitchFamily="18" charset="0"/>
                <a:sym typeface="Raleway"/>
              </a:rPr>
              <a:t>Dataset : </a:t>
            </a:r>
            <a:r>
              <a:rPr lang="en-US" sz="1000" dirty="0">
                <a:solidFill>
                  <a:schemeClr val="dk1"/>
                </a:solidFill>
                <a:latin typeface="Times New Roman" panose="02020603050405020304" pitchFamily="18" charset="0"/>
                <a:ea typeface="Raleway"/>
                <a:cs typeface="Times New Roman" panose="02020603050405020304" pitchFamily="18" charset="0"/>
                <a:sym typeface="Raleway"/>
                <a:hlinkClick r:id="rId4"/>
              </a:rPr>
              <a:t>Central Control Room for Air Quality Management - All India</a:t>
            </a:r>
            <a:endParaRPr lang="en-IN" sz="1000" dirty="0">
              <a:solidFill>
                <a:srgbClr val="00FFFD"/>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6A72239-DC1F-C670-2C02-38ED75C36F34}"/>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08F6C765-B5C5-38CC-2018-4DAD0F854C07}"/>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a:extLst>
              <a:ext uri="{FF2B5EF4-FFF2-40B4-BE49-F238E27FC236}">
                <a16:creationId xmlns:a16="http://schemas.microsoft.com/office/drawing/2014/main" id="{83B178BB-E335-46C0-A705-17E46F7145F4}"/>
              </a:ext>
            </a:extLst>
          </p:cNvPr>
          <p:cNvSpPr txBox="1"/>
          <p:nvPr/>
        </p:nvSpPr>
        <p:spPr>
          <a:xfrm>
            <a:off x="1118235" y="1613810"/>
            <a:ext cx="7078980" cy="1915879"/>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1: Data Preprocessing, Exploratory Data Analysis, Data transformation</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2: Data spilt and fitting the models</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3: Comparative Analysis, Performance valuation, Result and Discussion</a:t>
            </a:r>
          </a:p>
        </p:txBody>
      </p:sp>
      <p:sp>
        <p:nvSpPr>
          <p:cNvPr id="2" name="Title 1">
            <a:extLst>
              <a:ext uri="{FF2B5EF4-FFF2-40B4-BE49-F238E27FC236}">
                <a16:creationId xmlns:a16="http://schemas.microsoft.com/office/drawing/2014/main" id="{305FB259-E1FD-69FE-4910-C7E10BD0DB76}"/>
              </a:ext>
            </a:extLst>
          </p:cNvPr>
          <p:cNvSpPr>
            <a:spLocks noGrp="1"/>
          </p:cNvSpPr>
          <p:nvPr>
            <p:ph type="title"/>
          </p:nvPr>
        </p:nvSpPr>
        <p:spPr/>
        <p:txBody>
          <a:bodyPr>
            <a:noAutofit/>
          </a:bodyPr>
          <a:lstStyle/>
          <a:p>
            <a:pPr algn="ctr"/>
            <a:r>
              <a:rPr lang="en-IN" b="1" dirty="0"/>
              <a:t>Modules</a:t>
            </a:r>
          </a:p>
        </p:txBody>
      </p:sp>
    </p:spTree>
    <p:extLst>
      <p:ext uri="{BB962C8B-B14F-4D97-AF65-F5344CB8AC3E}">
        <p14:creationId xmlns:p14="http://schemas.microsoft.com/office/powerpoint/2010/main" val="154956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FBA3CB67-18B6-DACD-2310-D16F579667E7}"/>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D7B226A0-8CA3-2B98-36FD-A88772A0EC5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a:extLst>
              <a:ext uri="{FF2B5EF4-FFF2-40B4-BE49-F238E27FC236}">
                <a16:creationId xmlns:a16="http://schemas.microsoft.com/office/drawing/2014/main" id="{0465A3FF-CA3E-47B8-5C69-6A80B1AAF7F7}"/>
              </a:ext>
            </a:extLst>
          </p:cNvPr>
          <p:cNvSpPr txBox="1"/>
          <p:nvPr/>
        </p:nvSpPr>
        <p:spPr>
          <a:xfrm>
            <a:off x="611204" y="1016221"/>
            <a:ext cx="8027470" cy="5724614"/>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The datasets were obtained from the Central Pollution Control Board’s - Central Control Room for Air (CPCB-CRR). They include measurements of air pollutants and meteorological parameters.</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Raw dataset contained a total of 2191 observations spanning from 01-01-2017 to 31-12-2022, which included 20 variables ( 13 Air pollutant attributes, 06 </a:t>
            </a:r>
            <a:r>
              <a:rPr lang="en-US" sz="1500" dirty="0" err="1">
                <a:solidFill>
                  <a:schemeClr val="dk1"/>
                </a:solidFill>
                <a:latin typeface="Times New Roman" panose="02020603050405020304" pitchFamily="18" charset="0"/>
                <a:ea typeface="Raleway"/>
                <a:cs typeface="Times New Roman" panose="02020603050405020304" pitchFamily="18" charset="0"/>
                <a:sym typeface="Raleway"/>
              </a:rPr>
              <a:t>Meterological</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factors, and 1 AQI )</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Removed rows of instances with null values for the target variable ( AQI ) and BP (Barometric Pressure) parameter was removed since it had only 47 instances of recorded data and not helpful.</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b="1" dirty="0">
                <a:solidFill>
                  <a:schemeClr val="dk1"/>
                </a:solidFill>
                <a:latin typeface="Times New Roman" panose="02020603050405020304" pitchFamily="18" charset="0"/>
                <a:ea typeface="Raleway"/>
                <a:cs typeface="Times New Roman" panose="02020603050405020304" pitchFamily="18" charset="0"/>
                <a:sym typeface="Raleway"/>
              </a:rPr>
              <a:t>Handling Missing Values</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Used forward fill (previous day values) for null and ‘None’ values</a:t>
            </a: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2" name="Title 1">
            <a:extLst>
              <a:ext uri="{FF2B5EF4-FFF2-40B4-BE49-F238E27FC236}">
                <a16:creationId xmlns:a16="http://schemas.microsoft.com/office/drawing/2014/main" id="{D52C3EF2-5684-AE24-C089-55E68C5D935E}"/>
              </a:ext>
            </a:extLst>
          </p:cNvPr>
          <p:cNvSpPr>
            <a:spLocks noGrp="1"/>
          </p:cNvSpPr>
          <p:nvPr>
            <p:ph type="title"/>
          </p:nvPr>
        </p:nvSpPr>
        <p:spPr>
          <a:xfrm>
            <a:off x="376088" y="307307"/>
            <a:ext cx="6409723" cy="708914"/>
          </a:xfrm>
        </p:spPr>
        <p:txBody>
          <a:bodyPr>
            <a:noAutofit/>
          </a:bodyPr>
          <a:lstStyle/>
          <a:p>
            <a:r>
              <a:rPr lang="en-IN" b="1" dirty="0"/>
              <a:t>Module 1 – Data Preprocessing</a:t>
            </a:r>
          </a:p>
        </p:txBody>
      </p:sp>
    </p:spTree>
    <p:extLst>
      <p:ext uri="{BB962C8B-B14F-4D97-AF65-F5344CB8AC3E}">
        <p14:creationId xmlns:p14="http://schemas.microsoft.com/office/powerpoint/2010/main" val="279409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1F315EE6-36C5-A67A-946D-DAB65F0A0B5E}"/>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CF08EC3D-BDCD-E9FD-8559-554E054626F6}"/>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F4C05FE-7BDB-8254-D654-26AAC065B8BB}"/>
              </a:ext>
            </a:extLst>
          </p:cNvPr>
          <p:cNvSpPr>
            <a:spLocks noGrp="1"/>
          </p:cNvSpPr>
          <p:nvPr>
            <p:ph type="title"/>
          </p:nvPr>
        </p:nvSpPr>
        <p:spPr>
          <a:xfrm>
            <a:off x="376088" y="307307"/>
            <a:ext cx="6409723" cy="708914"/>
          </a:xfrm>
        </p:spPr>
        <p:txBody>
          <a:bodyPr>
            <a:noAutofit/>
          </a:bodyPr>
          <a:lstStyle/>
          <a:p>
            <a:r>
              <a:rPr lang="en-IN" b="1" dirty="0"/>
              <a:t>Module 1 – EDA</a:t>
            </a:r>
          </a:p>
        </p:txBody>
      </p:sp>
      <p:pic>
        <p:nvPicPr>
          <p:cNvPr id="4" name="Picture 3">
            <a:extLst>
              <a:ext uri="{FF2B5EF4-FFF2-40B4-BE49-F238E27FC236}">
                <a16:creationId xmlns:a16="http://schemas.microsoft.com/office/drawing/2014/main" id="{BEA236F7-B077-266F-C14D-F5B78824EB1C}"/>
              </a:ext>
            </a:extLst>
          </p:cNvPr>
          <p:cNvPicPr>
            <a:picLocks noChangeAspect="1"/>
          </p:cNvPicPr>
          <p:nvPr/>
        </p:nvPicPr>
        <p:blipFill>
          <a:blip r:embed="rId4"/>
          <a:stretch>
            <a:fillRect/>
          </a:stretch>
        </p:blipFill>
        <p:spPr>
          <a:xfrm>
            <a:off x="4317041" y="1277780"/>
            <a:ext cx="4860648" cy="3662132"/>
          </a:xfrm>
          <a:prstGeom prst="rect">
            <a:avLst/>
          </a:prstGeom>
        </p:spPr>
      </p:pic>
      <p:sp>
        <p:nvSpPr>
          <p:cNvPr id="6" name="TextBox 5">
            <a:extLst>
              <a:ext uri="{FF2B5EF4-FFF2-40B4-BE49-F238E27FC236}">
                <a16:creationId xmlns:a16="http://schemas.microsoft.com/office/drawing/2014/main" id="{976D7664-CD50-4004-6799-DEE16F641F7A}"/>
              </a:ext>
            </a:extLst>
          </p:cNvPr>
          <p:cNvSpPr txBox="1"/>
          <p:nvPr/>
        </p:nvSpPr>
        <p:spPr>
          <a:xfrm>
            <a:off x="5617330" y="4836193"/>
            <a:ext cx="4572000" cy="305661"/>
          </a:xfrm>
          <a:prstGeom prst="rect">
            <a:avLst/>
          </a:prstGeom>
          <a:noFill/>
        </p:spPr>
        <p:txBody>
          <a:bodyPr wrap="square">
            <a:spAutoFit/>
          </a:bodyPr>
          <a:lstStyle/>
          <a:p>
            <a:pPr lvl="0" algn="l" rtl="0">
              <a:lnSpc>
                <a:spcPct val="150000"/>
              </a:lnSpc>
              <a:spcBef>
                <a:spcPts val="0"/>
              </a:spcBef>
              <a:spcAft>
                <a:spcPts val="0"/>
              </a:spcAft>
            </a:pPr>
            <a:r>
              <a:rPr lang="en-US" sz="1050" dirty="0">
                <a:solidFill>
                  <a:schemeClr val="dk1"/>
                </a:solidFill>
                <a:latin typeface="Times New Roman" panose="02020603050405020304" pitchFamily="18" charset="0"/>
                <a:ea typeface="Raleway"/>
                <a:cs typeface="Times New Roman" panose="02020603050405020304" pitchFamily="18" charset="0"/>
                <a:sym typeface="Raleway"/>
              </a:rPr>
              <a:t>Heat Map – Input parameters with AQI</a:t>
            </a:r>
          </a:p>
        </p:txBody>
      </p:sp>
      <p:sp>
        <p:nvSpPr>
          <p:cNvPr id="8" name="TextBox 7">
            <a:extLst>
              <a:ext uri="{FF2B5EF4-FFF2-40B4-BE49-F238E27FC236}">
                <a16:creationId xmlns:a16="http://schemas.microsoft.com/office/drawing/2014/main" id="{0C277608-F019-3092-3921-388F3142F152}"/>
              </a:ext>
            </a:extLst>
          </p:cNvPr>
          <p:cNvSpPr txBox="1"/>
          <p:nvPr/>
        </p:nvSpPr>
        <p:spPr>
          <a:xfrm>
            <a:off x="433163" y="865573"/>
            <a:ext cx="8101387" cy="376578"/>
          </a:xfrm>
          <a:prstGeom prst="rect">
            <a:avLst/>
          </a:prstGeom>
          <a:noFill/>
        </p:spPr>
        <p:txBody>
          <a:bodyPr wrap="square">
            <a:spAutoFit/>
          </a:bodyPr>
          <a:lstStyle/>
          <a:p>
            <a:pPr lvl="0" algn="l" rtl="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The pollutants with the highest heat map values had a significant impact on AQI predictions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9" name="TextBox 8">
            <a:extLst>
              <a:ext uri="{FF2B5EF4-FFF2-40B4-BE49-F238E27FC236}">
                <a16:creationId xmlns:a16="http://schemas.microsoft.com/office/drawing/2014/main" id="{93209BA7-823E-3B08-D137-A5CFD8136DFB}"/>
              </a:ext>
            </a:extLst>
          </p:cNvPr>
          <p:cNvSpPr txBox="1"/>
          <p:nvPr/>
        </p:nvSpPr>
        <p:spPr>
          <a:xfrm>
            <a:off x="466851" y="1445959"/>
            <a:ext cx="3850190" cy="296215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compared to the negative or inversion correlation, the positive correlation plays a major role in AQI prediction.</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With a cor</a:t>
            </a:r>
            <a:r>
              <a:rPr lang="en-US" dirty="0">
                <a:solidFill>
                  <a:schemeClr val="dk1"/>
                </a:solidFill>
                <a:latin typeface="Times New Roman" panose="02020603050405020304" pitchFamily="18" charset="0"/>
                <a:ea typeface="Raleway"/>
                <a:cs typeface="Times New Roman" panose="02020603050405020304" pitchFamily="18" charset="0"/>
                <a:sym typeface="Raleway"/>
              </a:rPr>
              <a:t>r</a:t>
            </a: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elation coefficient of 0.95, the highest among all parameters, the relationship between PM10 and AQI is significant, indicating that PM10 and PM2.5 plays a crucial role in determining the AQI.</a:t>
            </a:r>
          </a:p>
        </p:txBody>
      </p:sp>
    </p:spTree>
    <p:extLst>
      <p:ext uri="{BB962C8B-B14F-4D97-AF65-F5344CB8AC3E}">
        <p14:creationId xmlns:p14="http://schemas.microsoft.com/office/powerpoint/2010/main" val="267837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1022065F-3BC0-7726-71F0-D6F63919477E}"/>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CF506CAB-F192-1145-9B06-AE47D42E5432}"/>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D6100046-1268-24B6-103A-BF6FD467B6AB}"/>
              </a:ext>
            </a:extLst>
          </p:cNvPr>
          <p:cNvSpPr>
            <a:spLocks noGrp="1"/>
          </p:cNvSpPr>
          <p:nvPr>
            <p:ph type="title"/>
          </p:nvPr>
        </p:nvSpPr>
        <p:spPr>
          <a:xfrm>
            <a:off x="376088" y="307307"/>
            <a:ext cx="6409723" cy="708914"/>
          </a:xfrm>
        </p:spPr>
        <p:txBody>
          <a:bodyPr>
            <a:noAutofit/>
          </a:bodyPr>
          <a:lstStyle/>
          <a:p>
            <a:r>
              <a:rPr lang="en-IN" b="1" dirty="0"/>
              <a:t>Module 1 – EDA</a:t>
            </a:r>
          </a:p>
        </p:txBody>
      </p:sp>
      <p:pic>
        <p:nvPicPr>
          <p:cNvPr id="3" name="Picture 2">
            <a:extLst>
              <a:ext uri="{FF2B5EF4-FFF2-40B4-BE49-F238E27FC236}">
                <a16:creationId xmlns:a16="http://schemas.microsoft.com/office/drawing/2014/main" id="{D261BB1C-9670-A835-D50B-DFE2600B81D9}"/>
              </a:ext>
            </a:extLst>
          </p:cNvPr>
          <p:cNvPicPr>
            <a:picLocks noChangeAspect="1"/>
          </p:cNvPicPr>
          <p:nvPr/>
        </p:nvPicPr>
        <p:blipFill>
          <a:blip r:embed="rId4"/>
          <a:stretch>
            <a:fillRect/>
          </a:stretch>
        </p:blipFill>
        <p:spPr>
          <a:xfrm>
            <a:off x="5023841" y="2601431"/>
            <a:ext cx="2299439" cy="2236317"/>
          </a:xfrm>
          <a:prstGeom prst="rect">
            <a:avLst/>
          </a:prstGeom>
        </p:spPr>
      </p:pic>
      <p:pic>
        <p:nvPicPr>
          <p:cNvPr id="5" name="Picture 4">
            <a:extLst>
              <a:ext uri="{FF2B5EF4-FFF2-40B4-BE49-F238E27FC236}">
                <a16:creationId xmlns:a16="http://schemas.microsoft.com/office/drawing/2014/main" id="{F316D5EB-6BEF-69C1-6E93-6A4C72DB0B6D}"/>
              </a:ext>
            </a:extLst>
          </p:cNvPr>
          <p:cNvPicPr>
            <a:picLocks noChangeAspect="1"/>
          </p:cNvPicPr>
          <p:nvPr/>
        </p:nvPicPr>
        <p:blipFill>
          <a:blip r:embed="rId5"/>
          <a:stretch>
            <a:fillRect/>
          </a:stretch>
        </p:blipFill>
        <p:spPr>
          <a:xfrm>
            <a:off x="1872115" y="2604491"/>
            <a:ext cx="2397238" cy="2230198"/>
          </a:xfrm>
          <a:prstGeom prst="rect">
            <a:avLst/>
          </a:prstGeom>
        </p:spPr>
      </p:pic>
      <p:sp>
        <p:nvSpPr>
          <p:cNvPr id="6" name="TextBox 5">
            <a:extLst>
              <a:ext uri="{FF2B5EF4-FFF2-40B4-BE49-F238E27FC236}">
                <a16:creationId xmlns:a16="http://schemas.microsoft.com/office/drawing/2014/main" id="{686939F0-6384-43CF-1BA2-3BBC7AE5794F}"/>
              </a:ext>
            </a:extLst>
          </p:cNvPr>
          <p:cNvSpPr txBox="1"/>
          <p:nvPr/>
        </p:nvSpPr>
        <p:spPr>
          <a:xfrm>
            <a:off x="3435517" y="4834689"/>
            <a:ext cx="3003083" cy="295530"/>
          </a:xfrm>
          <a:prstGeom prst="rect">
            <a:avLst/>
          </a:prstGeom>
          <a:noFill/>
        </p:spPr>
        <p:txBody>
          <a:bodyPr wrap="square">
            <a:spAutoFit/>
          </a:bodyPr>
          <a:lstStyle/>
          <a:p>
            <a:pPr lvl="0" algn="l" rtl="0">
              <a:lnSpc>
                <a:spcPct val="150000"/>
              </a:lnSpc>
              <a:spcBef>
                <a:spcPts val="0"/>
              </a:spcBef>
              <a:spcAft>
                <a:spcPts val="0"/>
              </a:spcAft>
            </a:pPr>
            <a:r>
              <a:rPr lang="en-US" sz="1000" dirty="0">
                <a:solidFill>
                  <a:schemeClr val="dk1"/>
                </a:solidFill>
                <a:latin typeface="Times New Roman" panose="02020603050405020304" pitchFamily="18" charset="0"/>
                <a:ea typeface="Raleway"/>
                <a:cs typeface="Times New Roman" panose="02020603050405020304" pitchFamily="18" charset="0"/>
                <a:sym typeface="Raleway"/>
              </a:rPr>
              <a:t>Seasonal and annual variation of AQI</a:t>
            </a:r>
          </a:p>
        </p:txBody>
      </p:sp>
      <p:sp>
        <p:nvSpPr>
          <p:cNvPr id="7" name="TextBox 6">
            <a:extLst>
              <a:ext uri="{FF2B5EF4-FFF2-40B4-BE49-F238E27FC236}">
                <a16:creationId xmlns:a16="http://schemas.microsoft.com/office/drawing/2014/main" id="{C3A32122-1271-0EED-0582-194B1F5E1757}"/>
              </a:ext>
            </a:extLst>
          </p:cNvPr>
          <p:cNvSpPr txBox="1"/>
          <p:nvPr/>
        </p:nvSpPr>
        <p:spPr>
          <a:xfrm>
            <a:off x="534553" y="875183"/>
            <a:ext cx="8074893" cy="1669496"/>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The results show that AQI levels were extremely high in Dec and Jan. Seasonal variation may be the reason for the highest level of AQI in these months. These months fall under the winter season when temperatures are lower and more mist formation is observed. Because of the presence of moist air in the atmosphere, this could result in the formation of a temperature inversion and the pollutants emitted from the source get retained in the atmosphere.</a:t>
            </a:r>
          </a:p>
        </p:txBody>
      </p:sp>
    </p:spTree>
    <p:extLst>
      <p:ext uri="{BB962C8B-B14F-4D97-AF65-F5344CB8AC3E}">
        <p14:creationId xmlns:p14="http://schemas.microsoft.com/office/powerpoint/2010/main" val="171673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983A7293-7275-695E-8A82-7317FF77D0BF}"/>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3DC9A4E-5201-8EEC-9133-FF24D1CA5F3F}"/>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C06ED4CF-A3E9-0738-B68A-BCAA9D2C8A73}"/>
              </a:ext>
            </a:extLst>
          </p:cNvPr>
          <p:cNvSpPr>
            <a:spLocks noGrp="1"/>
          </p:cNvSpPr>
          <p:nvPr>
            <p:ph type="title"/>
          </p:nvPr>
        </p:nvSpPr>
        <p:spPr>
          <a:xfrm>
            <a:off x="376088" y="307307"/>
            <a:ext cx="6409723" cy="708914"/>
          </a:xfrm>
        </p:spPr>
        <p:txBody>
          <a:bodyPr>
            <a:noAutofit/>
          </a:bodyPr>
          <a:lstStyle/>
          <a:p>
            <a:r>
              <a:rPr lang="en-IN" b="1" dirty="0"/>
              <a:t>Module 1 – Data Transformation</a:t>
            </a:r>
          </a:p>
        </p:txBody>
      </p:sp>
      <p:pic>
        <p:nvPicPr>
          <p:cNvPr id="6" name="Picture 5">
            <a:extLst>
              <a:ext uri="{FF2B5EF4-FFF2-40B4-BE49-F238E27FC236}">
                <a16:creationId xmlns:a16="http://schemas.microsoft.com/office/drawing/2014/main" id="{54D791F2-7215-5962-C300-B496A046D493}"/>
              </a:ext>
            </a:extLst>
          </p:cNvPr>
          <p:cNvPicPr>
            <a:picLocks noChangeAspect="1"/>
          </p:cNvPicPr>
          <p:nvPr/>
        </p:nvPicPr>
        <p:blipFill>
          <a:blip r:embed="rId4"/>
          <a:stretch>
            <a:fillRect/>
          </a:stretch>
        </p:blipFill>
        <p:spPr>
          <a:xfrm>
            <a:off x="7024471" y="1795087"/>
            <a:ext cx="2061777" cy="3080244"/>
          </a:xfrm>
          <a:prstGeom prst="rect">
            <a:avLst/>
          </a:prstGeom>
        </p:spPr>
      </p:pic>
      <p:sp>
        <p:nvSpPr>
          <p:cNvPr id="8" name="TextBox 7">
            <a:extLst>
              <a:ext uri="{FF2B5EF4-FFF2-40B4-BE49-F238E27FC236}">
                <a16:creationId xmlns:a16="http://schemas.microsoft.com/office/drawing/2014/main" id="{85AF22DD-1EAE-FF32-9783-EB9644BDE591}"/>
              </a:ext>
            </a:extLst>
          </p:cNvPr>
          <p:cNvSpPr txBox="1"/>
          <p:nvPr/>
        </p:nvSpPr>
        <p:spPr>
          <a:xfrm>
            <a:off x="691555" y="1051562"/>
            <a:ext cx="4125518" cy="3285323"/>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commonly used data transformation techniques are Box-Cox transformation, log transformation and square root transformation.</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 transformation is a powerful tool to reduce skewness in data. It works by compressing larger values and spreading out smaller ones.</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 transformation was used to change the data to make it more normal.</a:t>
            </a:r>
          </a:p>
        </p:txBody>
      </p:sp>
      <p:pic>
        <p:nvPicPr>
          <p:cNvPr id="4" name="Picture 3">
            <a:extLst>
              <a:ext uri="{FF2B5EF4-FFF2-40B4-BE49-F238E27FC236}">
                <a16:creationId xmlns:a16="http://schemas.microsoft.com/office/drawing/2014/main" id="{5ED492D5-3709-222E-E677-B067D3179D9B}"/>
              </a:ext>
            </a:extLst>
          </p:cNvPr>
          <p:cNvPicPr>
            <a:picLocks noChangeAspect="1"/>
          </p:cNvPicPr>
          <p:nvPr/>
        </p:nvPicPr>
        <p:blipFill>
          <a:blip r:embed="rId5"/>
          <a:stretch>
            <a:fillRect/>
          </a:stretch>
        </p:blipFill>
        <p:spPr>
          <a:xfrm>
            <a:off x="4946459" y="1764275"/>
            <a:ext cx="1997756" cy="3111056"/>
          </a:xfrm>
          <a:prstGeom prst="rect">
            <a:avLst/>
          </a:prstGeom>
        </p:spPr>
      </p:pic>
      <p:sp>
        <p:nvSpPr>
          <p:cNvPr id="10" name="TextBox 9">
            <a:extLst>
              <a:ext uri="{FF2B5EF4-FFF2-40B4-BE49-F238E27FC236}">
                <a16:creationId xmlns:a16="http://schemas.microsoft.com/office/drawing/2014/main" id="{F8CD6FF2-2E08-55E5-975C-67E1EC4623C7}"/>
              </a:ext>
            </a:extLst>
          </p:cNvPr>
          <p:cNvSpPr txBox="1"/>
          <p:nvPr/>
        </p:nvSpPr>
        <p:spPr>
          <a:xfrm>
            <a:off x="5081743" y="954585"/>
            <a:ext cx="1913457" cy="376834"/>
          </a:xfrm>
          <a:prstGeom prst="rect">
            <a:avLst/>
          </a:prstGeom>
          <a:noFill/>
        </p:spPr>
        <p:txBody>
          <a:bodyPr wrap="square">
            <a:spAutoFit/>
          </a:bodyPr>
          <a:lstStyle/>
          <a:p>
            <a:pPr lvl="0" algn="l" rtl="0">
              <a:lnSpc>
                <a:spcPct val="150000"/>
              </a:lnSpc>
              <a:spcBef>
                <a:spcPts val="0"/>
              </a:spcBef>
              <a:spcAft>
                <a:spcPts val="0"/>
              </a:spcAft>
            </a:pPr>
            <a:r>
              <a:rPr lang="en-US" sz="1400" b="1" dirty="0">
                <a:solidFill>
                  <a:schemeClr val="dk1"/>
                </a:solidFill>
                <a:latin typeface="Times New Roman" panose="02020603050405020304" pitchFamily="18" charset="0"/>
                <a:ea typeface="Raleway"/>
                <a:cs typeface="Times New Roman" panose="02020603050405020304" pitchFamily="18" charset="0"/>
                <a:sym typeface="Raleway"/>
              </a:rPr>
              <a:t>Before transformation</a:t>
            </a:r>
          </a:p>
        </p:txBody>
      </p:sp>
      <p:sp>
        <p:nvSpPr>
          <p:cNvPr id="11" name="TextBox 10">
            <a:extLst>
              <a:ext uri="{FF2B5EF4-FFF2-40B4-BE49-F238E27FC236}">
                <a16:creationId xmlns:a16="http://schemas.microsoft.com/office/drawing/2014/main" id="{5B45AC55-0232-F112-54DE-17FA578611DC}"/>
              </a:ext>
            </a:extLst>
          </p:cNvPr>
          <p:cNvSpPr txBox="1"/>
          <p:nvPr/>
        </p:nvSpPr>
        <p:spPr>
          <a:xfrm>
            <a:off x="5797309" y="1368037"/>
            <a:ext cx="596065" cy="376834"/>
          </a:xfrm>
          <a:prstGeom prst="rect">
            <a:avLst/>
          </a:prstGeom>
          <a:noFill/>
        </p:spPr>
        <p:txBody>
          <a:bodyPr wrap="square">
            <a:spAutoFit/>
          </a:bodyPr>
          <a:lstStyle/>
          <a:p>
            <a:pPr lvl="0" algn="l" rtl="0">
              <a:lnSpc>
                <a:spcPct val="150000"/>
              </a:lnSpc>
              <a:spcBef>
                <a:spcPts val="0"/>
              </a:spcBef>
              <a:spcAft>
                <a:spcPts val="0"/>
              </a:spcAft>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Skew</a:t>
            </a:r>
          </a:p>
        </p:txBody>
      </p:sp>
      <p:sp>
        <p:nvSpPr>
          <p:cNvPr id="13" name="TextBox 12">
            <a:extLst>
              <a:ext uri="{FF2B5EF4-FFF2-40B4-BE49-F238E27FC236}">
                <a16:creationId xmlns:a16="http://schemas.microsoft.com/office/drawing/2014/main" id="{C74FEC1A-CB9A-E5E9-323A-D35ED29BE106}"/>
              </a:ext>
            </a:extLst>
          </p:cNvPr>
          <p:cNvSpPr txBox="1"/>
          <p:nvPr/>
        </p:nvSpPr>
        <p:spPr>
          <a:xfrm>
            <a:off x="7928892" y="1393145"/>
            <a:ext cx="818147" cy="376834"/>
          </a:xfrm>
          <a:prstGeom prst="rect">
            <a:avLst/>
          </a:prstGeom>
          <a:noFill/>
        </p:spPr>
        <p:txBody>
          <a:bodyPr wrap="square">
            <a:spAutoFit/>
          </a:bodyPr>
          <a:lstStyle/>
          <a:p>
            <a:pPr lvl="0" algn="l" rtl="0">
              <a:lnSpc>
                <a:spcPct val="150000"/>
              </a:lnSpc>
              <a:spcBef>
                <a:spcPts val="0"/>
              </a:spcBef>
              <a:spcAft>
                <a:spcPts val="0"/>
              </a:spcAft>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Skew</a:t>
            </a:r>
          </a:p>
        </p:txBody>
      </p:sp>
      <p:sp>
        <p:nvSpPr>
          <p:cNvPr id="15" name="TextBox 14">
            <a:extLst>
              <a:ext uri="{FF2B5EF4-FFF2-40B4-BE49-F238E27FC236}">
                <a16:creationId xmlns:a16="http://schemas.microsoft.com/office/drawing/2014/main" id="{C07E0564-9291-AE6F-2131-7A31F13BA986}"/>
              </a:ext>
            </a:extLst>
          </p:cNvPr>
          <p:cNvSpPr txBox="1"/>
          <p:nvPr/>
        </p:nvSpPr>
        <p:spPr>
          <a:xfrm>
            <a:off x="6304548" y="1368037"/>
            <a:ext cx="962526" cy="376834"/>
          </a:xfrm>
          <a:prstGeom prst="rect">
            <a:avLst/>
          </a:prstGeom>
          <a:noFill/>
        </p:spPr>
        <p:txBody>
          <a:bodyPr wrap="square">
            <a:spAutoFit/>
          </a:bodyPr>
          <a:lstStyle/>
          <a:p>
            <a:pPr lvl="0" algn="l" rtl="0">
              <a:lnSpc>
                <a:spcPct val="150000"/>
              </a:lnSpc>
              <a:spcBef>
                <a:spcPts val="0"/>
              </a:spcBef>
              <a:spcAft>
                <a:spcPts val="0"/>
              </a:spcAft>
            </a:pPr>
            <a:r>
              <a:rPr lang="en-US" dirty="0">
                <a:solidFill>
                  <a:schemeClr val="dk1"/>
                </a:solidFill>
                <a:latin typeface="Times New Roman" panose="02020603050405020304" pitchFamily="18" charset="0"/>
                <a:ea typeface="Raleway"/>
                <a:cs typeface="Times New Roman" panose="02020603050405020304" pitchFamily="18" charset="0"/>
                <a:sym typeface="Raleway"/>
              </a:rPr>
              <a:t>Kurtosis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6" name="TextBox 15">
            <a:extLst>
              <a:ext uri="{FF2B5EF4-FFF2-40B4-BE49-F238E27FC236}">
                <a16:creationId xmlns:a16="http://schemas.microsoft.com/office/drawing/2014/main" id="{C2FA78DB-864D-91DF-9AA8-E1EF82EB44C7}"/>
              </a:ext>
            </a:extLst>
          </p:cNvPr>
          <p:cNvSpPr txBox="1"/>
          <p:nvPr/>
        </p:nvSpPr>
        <p:spPr>
          <a:xfrm>
            <a:off x="8383191" y="1393145"/>
            <a:ext cx="962526" cy="376834"/>
          </a:xfrm>
          <a:prstGeom prst="rect">
            <a:avLst/>
          </a:prstGeom>
          <a:noFill/>
        </p:spPr>
        <p:txBody>
          <a:bodyPr wrap="square">
            <a:spAutoFit/>
          </a:bodyPr>
          <a:lstStyle/>
          <a:p>
            <a:pPr lvl="0" algn="l" rtl="0">
              <a:lnSpc>
                <a:spcPct val="150000"/>
              </a:lnSpc>
              <a:spcBef>
                <a:spcPts val="0"/>
              </a:spcBef>
              <a:spcAft>
                <a:spcPts val="0"/>
              </a:spcAft>
            </a:pPr>
            <a:r>
              <a:rPr lang="en-US" dirty="0">
                <a:solidFill>
                  <a:schemeClr val="dk1"/>
                </a:solidFill>
                <a:latin typeface="Times New Roman" panose="02020603050405020304" pitchFamily="18" charset="0"/>
                <a:ea typeface="Raleway"/>
                <a:cs typeface="Times New Roman" panose="02020603050405020304" pitchFamily="18" charset="0"/>
                <a:sym typeface="Raleway"/>
              </a:rPr>
              <a:t>Kurtosis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7" name="TextBox 16">
            <a:extLst>
              <a:ext uri="{FF2B5EF4-FFF2-40B4-BE49-F238E27FC236}">
                <a16:creationId xmlns:a16="http://schemas.microsoft.com/office/drawing/2014/main" id="{929C351B-0679-0FC3-BED2-B2055C7CC0C7}"/>
              </a:ext>
            </a:extLst>
          </p:cNvPr>
          <p:cNvSpPr txBox="1"/>
          <p:nvPr/>
        </p:nvSpPr>
        <p:spPr>
          <a:xfrm>
            <a:off x="7210741" y="946004"/>
            <a:ext cx="1981385" cy="376834"/>
          </a:xfrm>
          <a:prstGeom prst="rect">
            <a:avLst/>
          </a:prstGeom>
          <a:noFill/>
        </p:spPr>
        <p:txBody>
          <a:bodyPr wrap="square">
            <a:spAutoFit/>
          </a:bodyPr>
          <a:lstStyle/>
          <a:p>
            <a:pPr lvl="0" algn="l" rtl="0">
              <a:lnSpc>
                <a:spcPct val="150000"/>
              </a:lnSpc>
              <a:spcBef>
                <a:spcPts val="0"/>
              </a:spcBef>
              <a:spcAft>
                <a:spcPts val="0"/>
              </a:spcAft>
            </a:pPr>
            <a:r>
              <a:rPr lang="en-US" sz="1400" b="1" dirty="0">
                <a:solidFill>
                  <a:schemeClr val="dk1"/>
                </a:solidFill>
                <a:latin typeface="Times New Roman" panose="02020603050405020304" pitchFamily="18" charset="0"/>
                <a:ea typeface="Raleway"/>
                <a:cs typeface="Times New Roman" panose="02020603050405020304" pitchFamily="18" charset="0"/>
                <a:sym typeface="Raleway"/>
              </a:rPr>
              <a:t>After transformation</a:t>
            </a:r>
          </a:p>
        </p:txBody>
      </p:sp>
    </p:spTree>
    <p:extLst>
      <p:ext uri="{BB962C8B-B14F-4D97-AF65-F5344CB8AC3E}">
        <p14:creationId xmlns:p14="http://schemas.microsoft.com/office/powerpoint/2010/main" val="359634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6985902E-EB1A-36AB-8E78-F859DD7ED1E2}"/>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571C25E6-E7C1-1DB5-7FD2-1895946BD322}"/>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AAAB0847-AE04-E75D-F39E-488D507CCF47}"/>
              </a:ext>
            </a:extLst>
          </p:cNvPr>
          <p:cNvSpPr>
            <a:spLocks noGrp="1"/>
          </p:cNvSpPr>
          <p:nvPr>
            <p:ph type="title"/>
          </p:nvPr>
        </p:nvSpPr>
        <p:spPr>
          <a:xfrm>
            <a:off x="376088" y="307306"/>
            <a:ext cx="6267600" cy="592807"/>
          </a:xfrm>
        </p:spPr>
        <p:txBody>
          <a:bodyPr>
            <a:noAutofit/>
          </a:bodyPr>
          <a:lstStyle/>
          <a:p>
            <a:r>
              <a:rPr lang="en-IN" b="1" dirty="0"/>
              <a:t>Module 2 – Model Development:</a:t>
            </a:r>
          </a:p>
        </p:txBody>
      </p:sp>
      <p:sp>
        <p:nvSpPr>
          <p:cNvPr id="3" name="TextBox 2">
            <a:extLst>
              <a:ext uri="{FF2B5EF4-FFF2-40B4-BE49-F238E27FC236}">
                <a16:creationId xmlns:a16="http://schemas.microsoft.com/office/drawing/2014/main" id="{847499C5-1C10-73C7-5359-B689D6F01038}"/>
              </a:ext>
            </a:extLst>
          </p:cNvPr>
          <p:cNvSpPr txBox="1"/>
          <p:nvPr/>
        </p:nvSpPr>
        <p:spPr>
          <a:xfrm>
            <a:off x="628940" y="1368669"/>
            <a:ext cx="8515060" cy="360848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assign the target variable AQI to the variable y and all other features except AQI to the variable X as explanatory variables.</a:t>
            </a:r>
          </a:p>
          <a:p>
            <a:pPr lvl="5">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parameters : X 			Out parameters : Y</a:t>
            </a:r>
          </a:p>
          <a:p>
            <a:pPr lvl="0" algn="l" rtl="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utilize the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module to split the data into two distinct sets: training and testing, using the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function. The dataset is split into 80% for training and 20% for testing.</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inadequately selected split can lead to the model being overfit or underfit, which can result in inadequate </a:t>
            </a:r>
            <a:r>
              <a:rPr lang="en-US" dirty="0" err="1">
                <a:latin typeface="Times New Roman" panose="02020603050405020304" pitchFamily="18" charset="0"/>
                <a:cs typeface="Times New Roman" panose="02020603050405020304" pitchFamily="18" charset="0"/>
              </a:rPr>
              <a:t>predictions</a:t>
            </a:r>
            <a:r>
              <a:rPr lang="en-US" dirty="0">
                <a:latin typeface="Times New Roman" panose="02020603050405020304" pitchFamily="18" charset="0"/>
                <a:cs typeface="Times New Roman" panose="02020603050405020304" pitchFamily="18" charset="0"/>
              </a:rPr>
              <a:t> on unseen data. Therefore, it is crucial to select the split </a:t>
            </a:r>
            <a:r>
              <a:rPr lang="en-US" dirty="0" err="1">
                <a:latin typeface="Times New Roman" panose="02020603050405020304" pitchFamily="18" charset="0"/>
                <a:cs typeface="Times New Roman" panose="02020603050405020304" pitchFamily="18" charset="0"/>
              </a:rPr>
              <a:t>carefully</a:t>
            </a:r>
            <a:r>
              <a:rPr lang="en-US" dirty="0">
                <a:latin typeface="Times New Roman" panose="02020603050405020304" pitchFamily="18" charset="0"/>
                <a:cs typeface="Times New Roman" panose="02020603050405020304" pitchFamily="18" charset="0"/>
              </a:rPr>
              <a:t> and assess the model’s performance on the test data to ensure that it can generalize well to new data. </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normalize the features of the training and testing sets, we use the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sklearn</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D33D39CF-D3F4-2092-B60A-7818C1B10366}"/>
              </a:ext>
            </a:extLst>
          </p:cNvPr>
          <p:cNvCxnSpPr/>
          <p:nvPr/>
        </p:nvCxnSpPr>
        <p:spPr>
          <a:xfrm>
            <a:off x="2507381" y="2651760"/>
            <a:ext cx="317634" cy="235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EAB9E15-EA29-42B9-6064-D46B42CB294C}"/>
              </a:ext>
            </a:extLst>
          </p:cNvPr>
          <p:cNvCxnSpPr>
            <a:cxnSpLocks/>
          </p:cNvCxnSpPr>
          <p:nvPr/>
        </p:nvCxnSpPr>
        <p:spPr>
          <a:xfrm flipV="1">
            <a:off x="2507381" y="2308384"/>
            <a:ext cx="316800" cy="237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E80626B-CE81-C41D-0986-BD68F733FC63}"/>
              </a:ext>
            </a:extLst>
          </p:cNvPr>
          <p:cNvCxnSpPr/>
          <p:nvPr/>
        </p:nvCxnSpPr>
        <p:spPr>
          <a:xfrm>
            <a:off x="5818271" y="2651760"/>
            <a:ext cx="317634" cy="235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4873362-4E26-BC39-A46C-CCD5136A99E0}"/>
              </a:ext>
            </a:extLst>
          </p:cNvPr>
          <p:cNvCxnSpPr>
            <a:cxnSpLocks/>
          </p:cNvCxnSpPr>
          <p:nvPr/>
        </p:nvCxnSpPr>
        <p:spPr>
          <a:xfrm flipV="1">
            <a:off x="5818271" y="2308384"/>
            <a:ext cx="316800" cy="237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itle 1">
            <a:extLst>
              <a:ext uri="{FF2B5EF4-FFF2-40B4-BE49-F238E27FC236}">
                <a16:creationId xmlns:a16="http://schemas.microsoft.com/office/drawing/2014/main" id="{85512190-2C8B-9C8A-24E4-804C422B22DD}"/>
              </a:ext>
            </a:extLst>
          </p:cNvPr>
          <p:cNvSpPr txBox="1">
            <a:spLocks/>
          </p:cNvSpPr>
          <p:nvPr/>
        </p:nvSpPr>
        <p:spPr>
          <a:xfrm>
            <a:off x="376088" y="775862"/>
            <a:ext cx="7205812" cy="592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t>Data Split (80:20) and Standardization</a:t>
            </a:r>
            <a:endParaRPr lang="en-IN" b="1" dirty="0"/>
          </a:p>
        </p:txBody>
      </p:sp>
    </p:spTree>
    <p:extLst>
      <p:ext uri="{BB962C8B-B14F-4D97-AF65-F5344CB8AC3E}">
        <p14:creationId xmlns:p14="http://schemas.microsoft.com/office/powerpoint/2010/main" val="373779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35B0C7D-AD39-9019-4030-3C6EF94EAC79}"/>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4B07C3E-BD73-80DE-CC5E-86323ADC92C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95CCA2F-C6CF-1DC9-87EF-609CF72F05E2}"/>
              </a:ext>
            </a:extLst>
          </p:cNvPr>
          <p:cNvSpPr>
            <a:spLocks noGrp="1"/>
          </p:cNvSpPr>
          <p:nvPr>
            <p:ph type="title"/>
          </p:nvPr>
        </p:nvSpPr>
        <p:spPr>
          <a:xfrm>
            <a:off x="376088" y="307306"/>
            <a:ext cx="6224737" cy="1020979"/>
          </a:xfrm>
        </p:spPr>
        <p:txBody>
          <a:bodyPr>
            <a:noAutofit/>
          </a:bodyPr>
          <a:lstStyle/>
          <a:p>
            <a:r>
              <a:rPr lang="en-IN" b="1" dirty="0"/>
              <a:t>Module 2 – </a:t>
            </a:r>
            <a:r>
              <a:rPr lang="en-IN" b="1" dirty="0" err="1"/>
              <a:t>RandomForest</a:t>
            </a:r>
            <a:endParaRPr lang="en-IN" b="1" dirty="0"/>
          </a:p>
        </p:txBody>
      </p:sp>
      <p:sp>
        <p:nvSpPr>
          <p:cNvPr id="3" name="TextBox 2">
            <a:extLst>
              <a:ext uri="{FF2B5EF4-FFF2-40B4-BE49-F238E27FC236}">
                <a16:creationId xmlns:a16="http://schemas.microsoft.com/office/drawing/2014/main" id="{C2959168-8913-B373-2662-4C6047645BEA}"/>
              </a:ext>
            </a:extLst>
          </p:cNvPr>
          <p:cNvSpPr txBox="1"/>
          <p:nvPr/>
        </p:nvSpPr>
        <p:spPr>
          <a:xfrm>
            <a:off x="691555" y="1051562"/>
            <a:ext cx="7947620" cy="296215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regression employs a collection of decision trees trained on random feature subsets and data instances. Implemented via scikit-learn, we use classes like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 for model creation,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for hyperparameter optimization, and k-fold for cross-validation.</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is fitted to the training data using the fit() method of the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object. </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 object is initialized with preset hyperparameters: </a:t>
            </a: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 of 15, </a:t>
            </a:r>
            <a:r>
              <a:rPr lang="en-US" dirty="0" err="1">
                <a:latin typeface="Times New Roman" panose="02020603050405020304" pitchFamily="18" charset="0"/>
                <a:cs typeface="Times New Roman" panose="02020603050405020304" pitchFamily="18" charset="0"/>
              </a:rPr>
              <a:t>max_features</a:t>
            </a:r>
            <a:r>
              <a:rPr lang="en-US" dirty="0">
                <a:latin typeface="Times New Roman" panose="02020603050405020304" pitchFamily="18" charset="0"/>
                <a:cs typeface="Times New Roman" panose="02020603050405020304" pitchFamily="18" charset="0"/>
              </a:rPr>
              <a:t> set to 'auto', </a:t>
            </a:r>
            <a:r>
              <a:rPr lang="en-US" dirty="0" err="1">
                <a:latin typeface="Times New Roman" panose="02020603050405020304" pitchFamily="18" charset="0"/>
                <a:cs typeface="Times New Roman" panose="02020603050405020304" pitchFamily="18" charset="0"/>
              </a:rPr>
              <a:t>min_samples_leaf</a:t>
            </a:r>
            <a:r>
              <a:rPr lang="en-US" dirty="0">
                <a:latin typeface="Times New Roman" panose="02020603050405020304" pitchFamily="18" charset="0"/>
                <a:cs typeface="Times New Roman" panose="02020603050405020304" pitchFamily="18" charset="0"/>
              </a:rPr>
              <a:t> at 1, </a:t>
            </a:r>
            <a:r>
              <a:rPr lang="en-US" dirty="0" err="1">
                <a:latin typeface="Times New Roman" panose="02020603050405020304" pitchFamily="18" charset="0"/>
                <a:cs typeface="Times New Roman" panose="02020603050405020304" pitchFamily="18" charset="0"/>
              </a:rPr>
              <a:t>min_samples_split</a:t>
            </a:r>
            <a:r>
              <a:rPr lang="en-US" dirty="0">
                <a:latin typeface="Times New Roman" panose="02020603050405020304" pitchFamily="18" charset="0"/>
                <a:cs typeface="Times New Roman" panose="02020603050405020304" pitchFamily="18" charset="0"/>
              </a:rPr>
              <a:t> of 2, and </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 of 100, alongside a designated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931FA67-3737-9605-CB00-03583CB111F9}"/>
              </a:ext>
            </a:extLst>
          </p:cNvPr>
          <p:cNvPicPr>
            <a:picLocks noChangeAspect="1"/>
          </p:cNvPicPr>
          <p:nvPr/>
        </p:nvPicPr>
        <p:blipFill>
          <a:blip r:embed="rId4"/>
          <a:stretch>
            <a:fillRect/>
          </a:stretch>
        </p:blipFill>
        <p:spPr>
          <a:xfrm>
            <a:off x="1109662" y="3504132"/>
            <a:ext cx="6924675" cy="1388144"/>
          </a:xfrm>
          <a:prstGeom prst="rect">
            <a:avLst/>
          </a:prstGeom>
        </p:spPr>
      </p:pic>
    </p:spTree>
    <p:extLst>
      <p:ext uri="{BB962C8B-B14F-4D97-AF65-F5344CB8AC3E}">
        <p14:creationId xmlns:p14="http://schemas.microsoft.com/office/powerpoint/2010/main" val="78251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35B0C7D-AD39-9019-4030-3C6EF94EAC79}"/>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4B07C3E-BD73-80DE-CC5E-86323ADC92C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95CCA2F-C6CF-1DC9-87EF-609CF72F05E2}"/>
              </a:ext>
            </a:extLst>
          </p:cNvPr>
          <p:cNvSpPr>
            <a:spLocks noGrp="1"/>
          </p:cNvSpPr>
          <p:nvPr>
            <p:ph type="title"/>
          </p:nvPr>
        </p:nvSpPr>
        <p:spPr>
          <a:xfrm>
            <a:off x="376088" y="307306"/>
            <a:ext cx="6224737" cy="1020979"/>
          </a:xfrm>
        </p:spPr>
        <p:txBody>
          <a:bodyPr>
            <a:noAutofit/>
          </a:bodyPr>
          <a:lstStyle/>
          <a:p>
            <a:r>
              <a:rPr lang="en-IN" b="1" dirty="0"/>
              <a:t>Module 2–</a:t>
            </a:r>
            <a:r>
              <a:rPr lang="en-IN" b="1" dirty="0" err="1"/>
              <a:t>RandomForest</a:t>
            </a:r>
            <a:r>
              <a:rPr lang="en-IN" b="1" dirty="0"/>
              <a:t> algorithm</a:t>
            </a:r>
          </a:p>
        </p:txBody>
      </p:sp>
      <p:sp>
        <p:nvSpPr>
          <p:cNvPr id="3" name="TextBox 2">
            <a:extLst>
              <a:ext uri="{FF2B5EF4-FFF2-40B4-BE49-F238E27FC236}">
                <a16:creationId xmlns:a16="http://schemas.microsoft.com/office/drawing/2014/main" id="{C2959168-8913-B373-2662-4C6047645BEA}"/>
              </a:ext>
            </a:extLst>
          </p:cNvPr>
          <p:cNvSpPr txBox="1"/>
          <p:nvPr/>
        </p:nvSpPr>
        <p:spPr>
          <a:xfrm>
            <a:off x="244510" y="866743"/>
            <a:ext cx="8884159" cy="1669496"/>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random forest algorithm uses the bagging technique for building an ensemble of decision trees. Bagging is known to reduce the variance of the algorithm.</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9B7CDC-CEBB-814A-AA95-56653C1974BF}"/>
              </a:ext>
            </a:extLst>
          </p:cNvPr>
          <p:cNvSpPr txBox="1"/>
          <p:nvPr/>
        </p:nvSpPr>
        <p:spPr>
          <a:xfrm>
            <a:off x="244510" y="1533263"/>
            <a:ext cx="4044075" cy="360848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each tree in the forest, we select a bootstrap sample from S where S(</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denotes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bootstrap. We then learn a decision-tree using a modified decision-tree learning algorithm. </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each node of the tree, we randomly select some subset of the features f ⊆ F, where F is the set of features. The node then splits on the best feature in f rather than F. In practice f is much, much smaller than F. By narrowing the set of features, we drastically speed up the learning of the tree.</a:t>
            </a:r>
          </a:p>
        </p:txBody>
      </p:sp>
      <p:pic>
        <p:nvPicPr>
          <p:cNvPr id="8" name="Picture 7">
            <a:extLst>
              <a:ext uri="{FF2B5EF4-FFF2-40B4-BE49-F238E27FC236}">
                <a16:creationId xmlns:a16="http://schemas.microsoft.com/office/drawing/2014/main" id="{2F51BE88-BBB0-6BDB-6D17-C31514404647}"/>
              </a:ext>
            </a:extLst>
          </p:cNvPr>
          <p:cNvPicPr>
            <a:picLocks noChangeAspect="1"/>
          </p:cNvPicPr>
          <p:nvPr/>
        </p:nvPicPr>
        <p:blipFill>
          <a:blip r:embed="rId4"/>
          <a:stretch>
            <a:fillRect/>
          </a:stretch>
        </p:blipFill>
        <p:spPr>
          <a:xfrm>
            <a:off x="4240904" y="1463106"/>
            <a:ext cx="4903096" cy="3146353"/>
          </a:xfrm>
          <a:prstGeom prst="rect">
            <a:avLst/>
          </a:prstGeom>
        </p:spPr>
      </p:pic>
    </p:spTree>
    <p:extLst>
      <p:ext uri="{BB962C8B-B14F-4D97-AF65-F5344CB8AC3E}">
        <p14:creationId xmlns:p14="http://schemas.microsoft.com/office/powerpoint/2010/main" val="270090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770825"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b="1" dirty="0"/>
              <a:t>Contents of this Presentation</a:t>
            </a:r>
            <a:endParaRPr b="1" dirty="0"/>
          </a:p>
        </p:txBody>
      </p:sp>
      <p:sp>
        <p:nvSpPr>
          <p:cNvPr id="64" name="Google Shape;64;p14"/>
          <p:cNvSpPr txBox="1"/>
          <p:nvPr/>
        </p:nvSpPr>
        <p:spPr>
          <a:xfrm>
            <a:off x="770825" y="1509900"/>
            <a:ext cx="5708400" cy="2646848"/>
          </a:xfrm>
          <a:prstGeom prst="rect">
            <a:avLst/>
          </a:prstGeom>
          <a:noFill/>
          <a:ln>
            <a:noFill/>
          </a:ln>
        </p:spPr>
        <p:txBody>
          <a:bodyPr spcFirstLastPara="1" wrap="square" lIns="91425" tIns="91425" rIns="91425" bIns="91425" anchor="t" anchorCtr="0">
            <a:spAutoFit/>
          </a:bodyPr>
          <a:lstStyle/>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Base Paper</a:t>
            </a:r>
            <a:endParaRPr lang="en"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lgn="l" rtl="0">
              <a:spcBef>
                <a:spcPts val="0"/>
              </a:spcBef>
              <a:spcAft>
                <a:spcPts val="0"/>
              </a:spcAft>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Abstract</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lgn="l" rtl="0">
              <a:spcBef>
                <a:spcPts val="0"/>
              </a:spcBef>
              <a:spcAft>
                <a:spcPts val="0"/>
              </a:spcAft>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Literature Survey</a:t>
            </a:r>
            <a:endParaRPr lang="en-IN"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Problem Statement</a:t>
            </a:r>
          </a:p>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Objectives</a:t>
            </a:r>
          </a:p>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Methodology</a:t>
            </a:r>
          </a:p>
          <a:p>
            <a:pPr marL="457200" lvl="0" indent="-330200" algn="l" rtl="0">
              <a:spcBef>
                <a:spcPts val="0"/>
              </a:spcBef>
              <a:spcAft>
                <a:spcPts val="0"/>
              </a:spcAft>
              <a:buClr>
                <a:schemeClr val="dk1"/>
              </a:buClr>
              <a:buSzPts val="1600"/>
              <a:buFont typeface="Wingdings" panose="05000000000000000000" pitchFamily="2" charset="2"/>
              <a:buChar char="Ø"/>
            </a:pPr>
            <a:r>
              <a:rPr lang="en-US" sz="1600" i="1" dirty="0">
                <a:solidFill>
                  <a:schemeClr val="dk1"/>
                </a:solidFill>
                <a:latin typeface="Times New Roman" panose="02020603050405020304" pitchFamily="18" charset="0"/>
                <a:ea typeface="Raleway"/>
                <a:cs typeface="Times New Roman" panose="02020603050405020304" pitchFamily="18" charset="0"/>
                <a:sym typeface="Raleway"/>
              </a:rPr>
              <a:t>Flow diagram of the work</a:t>
            </a:r>
          </a:p>
          <a:p>
            <a:pPr marL="457200" lvl="0" indent="-330200" algn="l" rtl="0">
              <a:spcBef>
                <a:spcPts val="0"/>
              </a:spcBef>
              <a:spcAft>
                <a:spcPts val="0"/>
              </a:spcAft>
              <a:buClr>
                <a:schemeClr val="dk1"/>
              </a:buClr>
              <a:buSzPts val="1600"/>
              <a:buFont typeface="Wingdings" panose="05000000000000000000" pitchFamily="2" charset="2"/>
              <a:buChar char="Ø"/>
            </a:pPr>
            <a:r>
              <a:rPr lang="en-US" sz="1600" i="1" dirty="0">
                <a:solidFill>
                  <a:schemeClr val="dk1"/>
                </a:solidFill>
                <a:latin typeface="Times New Roman" panose="02020603050405020304" pitchFamily="18" charset="0"/>
                <a:ea typeface="Raleway"/>
                <a:cs typeface="Times New Roman" panose="02020603050405020304" pitchFamily="18" charset="0"/>
                <a:sym typeface="Raleway"/>
              </a:rPr>
              <a:t>Modules</a:t>
            </a:r>
          </a:p>
          <a:p>
            <a:pPr marL="457200" lvl="0" indent="-330200" algn="l" rtl="0">
              <a:spcBef>
                <a:spcPts val="0"/>
              </a:spcBef>
              <a:spcAft>
                <a:spcPts val="0"/>
              </a:spcAft>
              <a:buClr>
                <a:schemeClr val="dk1"/>
              </a:buClr>
              <a:buSzPts val="1600"/>
              <a:buFont typeface="Wingdings" panose="05000000000000000000" pitchFamily="2" charset="2"/>
              <a:buChar char="Ø"/>
            </a:pPr>
            <a:r>
              <a:rPr lang="en-US" sz="1600" i="1" dirty="0">
                <a:solidFill>
                  <a:schemeClr val="dk1"/>
                </a:solidFill>
                <a:latin typeface="Times New Roman" panose="02020603050405020304" pitchFamily="18" charset="0"/>
                <a:ea typeface="Raleway"/>
                <a:cs typeface="Times New Roman" panose="02020603050405020304" pitchFamily="18" charset="0"/>
                <a:sym typeface="Raleway"/>
              </a:rPr>
              <a:t>Work Plan</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indent="-330200">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References</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p:txBody>
      </p:sp>
      <p:pic>
        <p:nvPicPr>
          <p:cNvPr id="65" name="Google Shape;65;p14"/>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35B0C7D-AD39-9019-4030-3C6EF94EAC79}"/>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4B07C3E-BD73-80DE-CC5E-86323ADC92C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95CCA2F-C6CF-1DC9-87EF-609CF72F05E2}"/>
              </a:ext>
            </a:extLst>
          </p:cNvPr>
          <p:cNvSpPr>
            <a:spLocks noGrp="1"/>
          </p:cNvSpPr>
          <p:nvPr>
            <p:ph type="title"/>
          </p:nvPr>
        </p:nvSpPr>
        <p:spPr>
          <a:xfrm>
            <a:off x="376088" y="307306"/>
            <a:ext cx="6224737" cy="1020979"/>
          </a:xfrm>
        </p:spPr>
        <p:txBody>
          <a:bodyPr>
            <a:noAutofit/>
          </a:bodyPr>
          <a:lstStyle/>
          <a:p>
            <a:r>
              <a:rPr lang="en-IN" b="1" dirty="0"/>
              <a:t>Module 2–</a:t>
            </a:r>
            <a:r>
              <a:rPr lang="en-IN" b="1" dirty="0" err="1"/>
              <a:t>RandomForest</a:t>
            </a:r>
            <a:r>
              <a:rPr lang="en-IN" b="1" dirty="0"/>
              <a:t> algorithm</a:t>
            </a:r>
          </a:p>
        </p:txBody>
      </p:sp>
      <p:sp>
        <p:nvSpPr>
          <p:cNvPr id="3" name="TextBox 2">
            <a:extLst>
              <a:ext uri="{FF2B5EF4-FFF2-40B4-BE49-F238E27FC236}">
                <a16:creationId xmlns:a16="http://schemas.microsoft.com/office/drawing/2014/main" id="{C2959168-8913-B373-2662-4C6047645BEA}"/>
              </a:ext>
            </a:extLst>
          </p:cNvPr>
          <p:cNvSpPr txBox="1"/>
          <p:nvPr/>
        </p:nvSpPr>
        <p:spPr>
          <a:xfrm>
            <a:off x="858322" y="1042146"/>
            <a:ext cx="7427355" cy="700000"/>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Visualizations like histograms and scatter plots are crucial for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the performance of the random forest regressor model</a:t>
            </a:r>
          </a:p>
        </p:txBody>
      </p:sp>
      <p:pic>
        <p:nvPicPr>
          <p:cNvPr id="5" name="Picture 4">
            <a:extLst>
              <a:ext uri="{FF2B5EF4-FFF2-40B4-BE49-F238E27FC236}">
                <a16:creationId xmlns:a16="http://schemas.microsoft.com/office/drawing/2014/main" id="{A4B312F5-E1DC-2AB0-A84D-F4B7B76E292A}"/>
              </a:ext>
            </a:extLst>
          </p:cNvPr>
          <p:cNvPicPr>
            <a:picLocks noChangeAspect="1"/>
          </p:cNvPicPr>
          <p:nvPr/>
        </p:nvPicPr>
        <p:blipFill>
          <a:blip r:embed="rId4"/>
          <a:stretch>
            <a:fillRect/>
          </a:stretch>
        </p:blipFill>
        <p:spPr>
          <a:xfrm>
            <a:off x="658342" y="2063125"/>
            <a:ext cx="4143051" cy="2528295"/>
          </a:xfrm>
          <a:prstGeom prst="rect">
            <a:avLst/>
          </a:prstGeom>
        </p:spPr>
      </p:pic>
      <p:pic>
        <p:nvPicPr>
          <p:cNvPr id="7" name="Picture 6">
            <a:extLst>
              <a:ext uri="{FF2B5EF4-FFF2-40B4-BE49-F238E27FC236}">
                <a16:creationId xmlns:a16="http://schemas.microsoft.com/office/drawing/2014/main" id="{7E8AEF45-07F7-D1CA-9BDD-F1C160106F35}"/>
              </a:ext>
            </a:extLst>
          </p:cNvPr>
          <p:cNvPicPr>
            <a:picLocks noChangeAspect="1"/>
          </p:cNvPicPr>
          <p:nvPr/>
        </p:nvPicPr>
        <p:blipFill>
          <a:blip r:embed="rId5"/>
          <a:stretch>
            <a:fillRect/>
          </a:stretch>
        </p:blipFill>
        <p:spPr>
          <a:xfrm>
            <a:off x="4840445" y="2063125"/>
            <a:ext cx="4251139" cy="2528295"/>
          </a:xfrm>
          <a:prstGeom prst="rect">
            <a:avLst/>
          </a:prstGeom>
        </p:spPr>
      </p:pic>
      <p:sp>
        <p:nvSpPr>
          <p:cNvPr id="8" name="TextBox 7">
            <a:extLst>
              <a:ext uri="{FF2B5EF4-FFF2-40B4-BE49-F238E27FC236}">
                <a16:creationId xmlns:a16="http://schemas.microsoft.com/office/drawing/2014/main" id="{A6123788-1F8D-DC2F-8F13-6809DE54AFA0}"/>
              </a:ext>
            </a:extLst>
          </p:cNvPr>
          <p:cNvSpPr txBox="1"/>
          <p:nvPr/>
        </p:nvSpPr>
        <p:spPr>
          <a:xfrm>
            <a:off x="5464703" y="4591420"/>
            <a:ext cx="3679297" cy="376834"/>
          </a:xfrm>
          <a:prstGeom prst="rect">
            <a:avLst/>
          </a:prstGeom>
          <a:noFill/>
        </p:spPr>
        <p:txBody>
          <a:bodyPr wrap="square">
            <a:spAutoFit/>
          </a:bodyPr>
          <a:lstStyle/>
          <a:p>
            <a:pPr lvl="0" algn="l" rtl="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Normal distribution for Random Forest</a:t>
            </a:r>
          </a:p>
        </p:txBody>
      </p:sp>
      <p:sp>
        <p:nvSpPr>
          <p:cNvPr id="10" name="TextBox 9">
            <a:extLst>
              <a:ext uri="{FF2B5EF4-FFF2-40B4-BE49-F238E27FC236}">
                <a16:creationId xmlns:a16="http://schemas.microsoft.com/office/drawing/2014/main" id="{2660B895-379A-7159-907D-2C395BB58D85}"/>
              </a:ext>
            </a:extLst>
          </p:cNvPr>
          <p:cNvSpPr txBox="1"/>
          <p:nvPr/>
        </p:nvSpPr>
        <p:spPr>
          <a:xfrm>
            <a:off x="1617075" y="4591420"/>
            <a:ext cx="2933018" cy="376834"/>
          </a:xfrm>
          <a:prstGeom prst="rect">
            <a:avLst/>
          </a:prstGeom>
          <a:noFill/>
        </p:spPr>
        <p:txBody>
          <a:bodyPr wrap="square">
            <a:spAutoFit/>
          </a:bodyPr>
          <a:lstStyle/>
          <a:p>
            <a:pPr lvl="0" algn="l" rtl="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Histogram for Random Forest</a:t>
            </a:r>
          </a:p>
        </p:txBody>
      </p:sp>
    </p:spTree>
    <p:extLst>
      <p:ext uri="{BB962C8B-B14F-4D97-AF65-F5344CB8AC3E}">
        <p14:creationId xmlns:p14="http://schemas.microsoft.com/office/powerpoint/2010/main" val="2892908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35B0C7D-AD39-9019-4030-3C6EF94EAC79}"/>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4B07C3E-BD73-80DE-CC5E-86323ADC92C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95CCA2F-C6CF-1DC9-87EF-609CF72F05E2}"/>
              </a:ext>
            </a:extLst>
          </p:cNvPr>
          <p:cNvSpPr>
            <a:spLocks noGrp="1"/>
          </p:cNvSpPr>
          <p:nvPr>
            <p:ph type="title"/>
          </p:nvPr>
        </p:nvSpPr>
        <p:spPr>
          <a:xfrm>
            <a:off x="376088" y="307306"/>
            <a:ext cx="6096901" cy="1020979"/>
          </a:xfrm>
        </p:spPr>
        <p:txBody>
          <a:bodyPr>
            <a:noAutofit/>
          </a:bodyPr>
          <a:lstStyle/>
          <a:p>
            <a:r>
              <a:rPr lang="en-IN" b="1" dirty="0"/>
              <a:t>Module 3 </a:t>
            </a:r>
          </a:p>
        </p:txBody>
      </p:sp>
      <p:sp>
        <p:nvSpPr>
          <p:cNvPr id="3" name="TextBox 2">
            <a:extLst>
              <a:ext uri="{FF2B5EF4-FFF2-40B4-BE49-F238E27FC236}">
                <a16:creationId xmlns:a16="http://schemas.microsoft.com/office/drawing/2014/main" id="{EAA3FD2C-7231-90B7-22B1-C067B3EEC4CD}"/>
              </a:ext>
            </a:extLst>
          </p:cNvPr>
          <p:cNvSpPr txBox="1"/>
          <p:nvPr/>
        </p:nvSpPr>
        <p:spPr>
          <a:xfrm>
            <a:off x="696318" y="1265875"/>
            <a:ext cx="7947620" cy="296215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Comparative analysis on performance of the ensemble methods and implemented models.</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AQI predictions made using machine learning models</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 distribution of datasets, Residual plots, Residual Histograms of different predictive models</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of performance by different ML models in Training and Validation/Testing</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 discussion and Conclusion</a:t>
            </a:r>
          </a:p>
        </p:txBody>
      </p:sp>
    </p:spTree>
    <p:extLst>
      <p:ext uri="{BB962C8B-B14F-4D97-AF65-F5344CB8AC3E}">
        <p14:creationId xmlns:p14="http://schemas.microsoft.com/office/powerpoint/2010/main" val="1326046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2029830" y="35474"/>
            <a:ext cx="5249918" cy="457200"/>
          </a:xfrm>
          <a:prstGeom prst="rect">
            <a:avLst/>
          </a:prstGeom>
          <a:noFill/>
          <a:ln>
            <a:noFill/>
          </a:ln>
        </p:spPr>
        <p:txBody>
          <a:bodyPr spcFirstLastPara="1" wrap="square" lIns="68569" tIns="34275" rIns="68569" bIns="34275" anchor="ctr" anchorCtr="0">
            <a:normAutofit/>
          </a:bodyPr>
          <a:lstStyle/>
          <a:p>
            <a:pPr>
              <a:buSzPts val="3200"/>
            </a:pPr>
            <a:r>
              <a:rPr lang="en-US" sz="1800" b="1" dirty="0">
                <a:latin typeface="Times New Roman"/>
                <a:ea typeface="Times New Roman"/>
                <a:cs typeface="Times New Roman"/>
                <a:sym typeface="Times New Roman"/>
              </a:rPr>
              <a:t>WORK PLAN</a:t>
            </a:r>
          </a:p>
        </p:txBody>
      </p:sp>
      <p:graphicFrame>
        <p:nvGraphicFramePr>
          <p:cNvPr id="202" name="Google Shape;202;p25"/>
          <p:cNvGraphicFramePr/>
          <p:nvPr>
            <p:extLst>
              <p:ext uri="{D42A27DB-BD31-4B8C-83A1-F6EECF244321}">
                <p14:modId xmlns:p14="http://schemas.microsoft.com/office/powerpoint/2010/main" val="426247251"/>
              </p:ext>
            </p:extLst>
          </p:nvPr>
        </p:nvGraphicFramePr>
        <p:xfrm>
          <a:off x="1382552" y="492674"/>
          <a:ext cx="6378895" cy="3979700"/>
        </p:xfrm>
        <a:graphic>
          <a:graphicData uri="http://schemas.openxmlformats.org/drawingml/2006/table">
            <a:tbl>
              <a:tblPr firstRow="1" bandRow="1">
                <a:noFill/>
              </a:tblPr>
              <a:tblGrid>
                <a:gridCol w="1310085">
                  <a:extLst>
                    <a:ext uri="{9D8B030D-6E8A-4147-A177-3AD203B41FA5}">
                      <a16:colId xmlns:a16="http://schemas.microsoft.com/office/drawing/2014/main" val="20000"/>
                    </a:ext>
                  </a:extLst>
                </a:gridCol>
                <a:gridCol w="3780304">
                  <a:extLst>
                    <a:ext uri="{9D8B030D-6E8A-4147-A177-3AD203B41FA5}">
                      <a16:colId xmlns:a16="http://schemas.microsoft.com/office/drawing/2014/main" val="20001"/>
                    </a:ext>
                  </a:extLst>
                </a:gridCol>
                <a:gridCol w="1288506">
                  <a:extLst>
                    <a:ext uri="{9D8B030D-6E8A-4147-A177-3AD203B41FA5}">
                      <a16:colId xmlns:a16="http://schemas.microsoft.com/office/drawing/2014/main" val="20002"/>
                    </a:ext>
                  </a:extLst>
                </a:gridCol>
              </a:tblGrid>
              <a:tr h="467781">
                <a:tc>
                  <a:txBody>
                    <a:bodyPr/>
                    <a:lstStyle/>
                    <a:p>
                      <a:pPr marL="0" marR="0" lvl="0" indent="0" algn="ctr" rtl="0">
                        <a:lnSpc>
                          <a:spcPct val="100000"/>
                        </a:lnSpc>
                        <a:spcBef>
                          <a:spcPts val="0"/>
                        </a:spcBef>
                        <a:spcAft>
                          <a:spcPts val="0"/>
                        </a:spcAft>
                        <a:buNone/>
                      </a:pPr>
                      <a:r>
                        <a:rPr lang="en-US" sz="1500" u="none" strike="noStrike" cap="none" dirty="0"/>
                        <a:t>Review Period</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00000"/>
                        </a:lnSpc>
                        <a:spcBef>
                          <a:spcPts val="0"/>
                        </a:spcBef>
                        <a:spcAft>
                          <a:spcPts val="0"/>
                        </a:spcAft>
                        <a:buNone/>
                      </a:pPr>
                      <a:r>
                        <a:rPr lang="en-US" sz="1500" u="none" strike="noStrike" cap="none" dirty="0"/>
                        <a:t>Work Particulars</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00000"/>
                        </a:lnSpc>
                        <a:spcBef>
                          <a:spcPts val="0"/>
                        </a:spcBef>
                        <a:spcAft>
                          <a:spcPts val="0"/>
                        </a:spcAft>
                        <a:buNone/>
                      </a:pPr>
                      <a:r>
                        <a:rPr lang="en-US" sz="1500" u="none" strike="noStrike" cap="none"/>
                        <a:t>% of Work Completed</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0"/>
                  </a:ext>
                </a:extLst>
              </a:tr>
              <a:tr h="1154455">
                <a:tc>
                  <a:txBody>
                    <a:bodyPr/>
                    <a:lstStyle/>
                    <a:p>
                      <a:pPr marL="0" marR="0" lvl="0" indent="0" algn="l" rtl="0">
                        <a:lnSpc>
                          <a:spcPct val="150000"/>
                        </a:lnSpc>
                        <a:spcBef>
                          <a:spcPts val="0"/>
                        </a:spcBef>
                        <a:spcAft>
                          <a:spcPts val="0"/>
                        </a:spcAft>
                        <a:buNone/>
                      </a:pPr>
                      <a:r>
                        <a:rPr lang="en-US" sz="1500" u="none" strike="noStrike" cap="none"/>
                        <a:t>Zeroth 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Base paper Confirmation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Problem identification</a:t>
                      </a:r>
                      <a:endParaRPr sz="1100" dirty="0"/>
                    </a:p>
                    <a:p>
                      <a:pPr marL="342900" marR="0" lvl="0" indent="-342900" algn="l" defTabSz="914400" rtl="0" eaLnBrk="1" fontAlgn="auto" latinLnBrk="0" hangingPunct="1">
                        <a:lnSpc>
                          <a:spcPct val="150000"/>
                        </a:lnSpc>
                        <a:spcBef>
                          <a:spcPts val="0"/>
                        </a:spcBef>
                        <a:spcAft>
                          <a:spcPts val="0"/>
                        </a:spcAft>
                        <a:buClr>
                          <a:schemeClr val="dk1"/>
                        </a:buClr>
                        <a:buSzPts val="2000"/>
                        <a:buFont typeface="Arial"/>
                        <a:buChar char="•"/>
                        <a:tabLst/>
                        <a:defRPr/>
                      </a:pPr>
                      <a:r>
                        <a:rPr lang="en-US" sz="1500" u="none" strike="noStrike" cap="none" dirty="0"/>
                        <a:t>Literature Review</a:t>
                      </a:r>
                      <a:endParaRPr lang="en-US" sz="1100" dirty="0"/>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a:p>
                    <a:p>
                      <a:pPr marL="0" marR="0" lvl="0" indent="0" algn="ctr" rtl="0">
                        <a:lnSpc>
                          <a:spcPct val="150000"/>
                        </a:lnSpc>
                        <a:spcBef>
                          <a:spcPts val="0"/>
                        </a:spcBef>
                        <a:spcAft>
                          <a:spcPts val="0"/>
                        </a:spcAft>
                        <a:buNone/>
                      </a:pPr>
                      <a:r>
                        <a:rPr lang="en-US" sz="1500" u="none" strike="noStrike" cap="none"/>
                        <a:t>-</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1"/>
                  </a:ext>
                </a:extLst>
              </a:tr>
              <a:tr h="1244523">
                <a:tc>
                  <a:txBody>
                    <a:bodyPr/>
                    <a:lstStyle/>
                    <a:p>
                      <a:pPr marL="0" marR="0" lvl="0" indent="0" algn="l" rtl="0">
                        <a:lnSpc>
                          <a:spcPct val="150000"/>
                        </a:lnSpc>
                        <a:spcBef>
                          <a:spcPts val="0"/>
                        </a:spcBef>
                        <a:spcAft>
                          <a:spcPts val="0"/>
                        </a:spcAft>
                        <a:buNone/>
                      </a:pPr>
                      <a:r>
                        <a:rPr lang="en-US" sz="1500" u="none" strike="noStrike" cap="none"/>
                        <a:t>First 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System architecture design </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Module identification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Proposed Algorithm implementation</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a:p>
                    <a:p>
                      <a:pPr marL="0" marR="0" lvl="0" indent="0" algn="ctr" rtl="0">
                        <a:lnSpc>
                          <a:spcPct val="150000"/>
                        </a:lnSpc>
                        <a:spcBef>
                          <a:spcPts val="0"/>
                        </a:spcBef>
                        <a:spcAft>
                          <a:spcPts val="0"/>
                        </a:spcAft>
                        <a:buNone/>
                      </a:pPr>
                      <a:r>
                        <a:rPr lang="en-US" sz="1500" u="none" strike="noStrike" cap="none"/>
                        <a:t>40%</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2"/>
                  </a:ext>
                </a:extLst>
              </a:tr>
              <a:tr h="938563">
                <a:tc>
                  <a:txBody>
                    <a:bodyPr/>
                    <a:lstStyle/>
                    <a:p>
                      <a:pPr marL="0" marR="0" lvl="0" indent="0" algn="l" rtl="0">
                        <a:lnSpc>
                          <a:spcPct val="150000"/>
                        </a:lnSpc>
                        <a:spcBef>
                          <a:spcPts val="0"/>
                        </a:spcBef>
                        <a:spcAft>
                          <a:spcPts val="0"/>
                        </a:spcAft>
                        <a:buNone/>
                      </a:pPr>
                      <a:r>
                        <a:rPr lang="en-US" sz="1500" u="none" strike="noStrike" cap="none"/>
                        <a:t>Second</a:t>
                      </a:r>
                      <a:r>
                        <a:rPr lang="en-US" sz="1500"/>
                        <a:t> </a:t>
                      </a:r>
                      <a:r>
                        <a:rPr lang="en-US" sz="1500" u="none" strike="noStrike" cap="none"/>
                        <a:t>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Proposed algorithm implementation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Comparative Analysis</a:t>
                      </a:r>
                      <a:endParaRPr sz="1500" u="none" strike="noStrike" cap="none" dirty="0"/>
                    </a:p>
                    <a:p>
                      <a:pPr marL="342900" marR="0" lvl="0" indent="-342900" algn="l" rtl="0">
                        <a:lnSpc>
                          <a:spcPct val="150000"/>
                        </a:lnSpc>
                        <a:spcBef>
                          <a:spcPts val="0"/>
                        </a:spcBef>
                        <a:spcAft>
                          <a:spcPts val="0"/>
                        </a:spcAft>
                        <a:buSzPts val="2000"/>
                        <a:buChar char="•"/>
                      </a:pPr>
                      <a:r>
                        <a:rPr lang="en-US" sz="1500" dirty="0"/>
                        <a:t>Providing security features</a:t>
                      </a:r>
                      <a:endParaRPr sz="1500" dirty="0"/>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dirty="0"/>
                    </a:p>
                    <a:p>
                      <a:pPr marL="0" marR="0" lvl="0" indent="0" algn="ctr" rtl="0">
                        <a:lnSpc>
                          <a:spcPct val="150000"/>
                        </a:lnSpc>
                        <a:spcBef>
                          <a:spcPts val="0"/>
                        </a:spcBef>
                        <a:spcAft>
                          <a:spcPts val="0"/>
                        </a:spcAft>
                        <a:buNone/>
                      </a:pPr>
                      <a:r>
                        <a:rPr lang="en-US" sz="1500" u="none" strike="noStrike" cap="none" dirty="0"/>
                        <a:t>100%</a:t>
                      </a:r>
                      <a:endParaRPr sz="1500" u="none" strike="noStrike" cap="none" dirty="0">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1705380" y="175634"/>
            <a:ext cx="5565600" cy="710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100" dirty="0"/>
              <a:t>        </a:t>
            </a:r>
            <a:r>
              <a:rPr lang="en" sz="3100" b="1" dirty="0"/>
              <a:t>References</a:t>
            </a:r>
            <a:endParaRPr sz="3100" b="1" dirty="0"/>
          </a:p>
        </p:txBody>
      </p:sp>
      <p:pic>
        <p:nvPicPr>
          <p:cNvPr id="169" name="Google Shape;169;p27"/>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70" name="Google Shape;170;p27"/>
          <p:cNvSpPr txBox="1"/>
          <p:nvPr/>
        </p:nvSpPr>
        <p:spPr>
          <a:xfrm>
            <a:off x="421680" y="982190"/>
            <a:ext cx="8133000" cy="3985676"/>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IN" sz="1300" dirty="0" err="1">
                <a:solidFill>
                  <a:schemeClr val="dk1"/>
                </a:solidFill>
                <a:latin typeface="Times New Roman" panose="02020603050405020304" pitchFamily="18" charset="0"/>
                <a:cs typeface="Times New Roman" panose="02020603050405020304" pitchFamily="18" charset="0"/>
                <a:hlinkClick r:id="rId4"/>
              </a:rPr>
              <a:t>Gokulan</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Ravindiran</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Sivarethinamohan</a:t>
            </a:r>
            <a:r>
              <a:rPr lang="en-IN" sz="1300" dirty="0">
                <a:solidFill>
                  <a:schemeClr val="dk1"/>
                </a:solidFill>
                <a:latin typeface="Times New Roman" panose="02020603050405020304" pitchFamily="18" charset="0"/>
                <a:cs typeface="Times New Roman" panose="02020603050405020304" pitchFamily="18" charset="0"/>
                <a:hlinkClick r:id="rId4"/>
              </a:rPr>
              <a:t> Rajamanickam, Karthick </a:t>
            </a:r>
            <a:r>
              <a:rPr lang="en-IN" sz="1300" dirty="0" err="1">
                <a:solidFill>
                  <a:schemeClr val="dk1"/>
                </a:solidFill>
                <a:latin typeface="Times New Roman" panose="02020603050405020304" pitchFamily="18" charset="0"/>
                <a:cs typeface="Times New Roman" panose="02020603050405020304" pitchFamily="18" charset="0"/>
                <a:hlinkClick r:id="rId4"/>
              </a:rPr>
              <a:t>Kanagarathinam</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Gasim</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Hayder</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Gorti</a:t>
            </a:r>
            <a:r>
              <a:rPr lang="en-IN" sz="1300" dirty="0">
                <a:solidFill>
                  <a:schemeClr val="dk1"/>
                </a:solidFill>
                <a:latin typeface="Times New Roman" panose="02020603050405020304" pitchFamily="18" charset="0"/>
                <a:cs typeface="Times New Roman" panose="02020603050405020304" pitchFamily="18" charset="0"/>
                <a:hlinkClick r:id="rId4"/>
              </a:rPr>
              <a:t> Janardhan, Priya </a:t>
            </a:r>
            <a:r>
              <a:rPr lang="en-IN" sz="1300" dirty="0" err="1">
                <a:solidFill>
                  <a:schemeClr val="dk1"/>
                </a:solidFill>
                <a:latin typeface="Times New Roman" panose="02020603050405020304" pitchFamily="18" charset="0"/>
                <a:cs typeface="Times New Roman" panose="02020603050405020304" pitchFamily="18" charset="0"/>
                <a:hlinkClick r:id="rId4"/>
              </a:rPr>
              <a:t>Arunkumar</a:t>
            </a:r>
            <a:r>
              <a:rPr lang="en-IN" sz="1300" dirty="0">
                <a:solidFill>
                  <a:schemeClr val="dk1"/>
                </a:solidFill>
                <a:latin typeface="Times New Roman" panose="02020603050405020304" pitchFamily="18" charset="0"/>
                <a:cs typeface="Times New Roman" panose="02020603050405020304" pitchFamily="18" charset="0"/>
                <a:hlinkClick r:id="rId4"/>
              </a:rPr>
              <a:t>, Sivakumar Arunachalam, </a:t>
            </a:r>
            <a:r>
              <a:rPr lang="en-IN" sz="1300" dirty="0" err="1">
                <a:solidFill>
                  <a:schemeClr val="dk1"/>
                </a:solidFill>
                <a:latin typeface="Times New Roman" panose="02020603050405020304" pitchFamily="18" charset="0"/>
                <a:cs typeface="Times New Roman" panose="02020603050405020304" pitchFamily="18" charset="0"/>
                <a:hlinkClick r:id="rId4"/>
              </a:rPr>
              <a:t>Abeer</a:t>
            </a:r>
            <a:r>
              <a:rPr lang="en-IN" sz="1300" dirty="0">
                <a:solidFill>
                  <a:schemeClr val="dk1"/>
                </a:solidFill>
                <a:latin typeface="Times New Roman" panose="02020603050405020304" pitchFamily="18" charset="0"/>
                <a:cs typeface="Times New Roman" panose="02020603050405020304" pitchFamily="18" charset="0"/>
                <a:hlinkClick r:id="rId4"/>
              </a:rPr>
              <a:t> A. </a:t>
            </a:r>
            <a:r>
              <a:rPr lang="en-IN" sz="1300" dirty="0" err="1">
                <a:solidFill>
                  <a:schemeClr val="dk1"/>
                </a:solidFill>
                <a:latin typeface="Times New Roman" panose="02020603050405020304" pitchFamily="18" charset="0"/>
                <a:cs typeface="Times New Roman" panose="02020603050405020304" pitchFamily="18" charset="0"/>
                <a:hlinkClick r:id="rId4"/>
              </a:rPr>
              <a:t>AlObaid</a:t>
            </a:r>
            <a:r>
              <a:rPr lang="en-IN" sz="1300" dirty="0">
                <a:solidFill>
                  <a:schemeClr val="dk1"/>
                </a:solidFill>
                <a:latin typeface="Times New Roman" panose="02020603050405020304" pitchFamily="18" charset="0"/>
                <a:cs typeface="Times New Roman" panose="02020603050405020304" pitchFamily="18" charset="0"/>
                <a:hlinkClick r:id="rId4"/>
              </a:rPr>
              <a:t>, Ismail </a:t>
            </a:r>
            <a:r>
              <a:rPr lang="en-IN" sz="1300" dirty="0" err="1">
                <a:solidFill>
                  <a:schemeClr val="dk1"/>
                </a:solidFill>
                <a:latin typeface="Times New Roman" panose="02020603050405020304" pitchFamily="18" charset="0"/>
                <a:cs typeface="Times New Roman" panose="02020603050405020304" pitchFamily="18" charset="0"/>
                <a:hlinkClick r:id="rId4"/>
              </a:rPr>
              <a:t>Warad</a:t>
            </a:r>
            <a:r>
              <a:rPr lang="en-IN" sz="1300" dirty="0">
                <a:solidFill>
                  <a:schemeClr val="dk1"/>
                </a:solidFill>
                <a:latin typeface="Times New Roman" panose="02020603050405020304" pitchFamily="18" charset="0"/>
                <a:cs typeface="Times New Roman" panose="02020603050405020304" pitchFamily="18" charset="0"/>
                <a:hlinkClick r:id="rId4"/>
              </a:rPr>
              <a:t>, Senthil Kumar </a:t>
            </a:r>
            <a:r>
              <a:rPr lang="en-IN" sz="1300" dirty="0" err="1">
                <a:solidFill>
                  <a:schemeClr val="dk1"/>
                </a:solidFill>
                <a:latin typeface="Times New Roman" panose="02020603050405020304" pitchFamily="18" charset="0"/>
                <a:cs typeface="Times New Roman" panose="02020603050405020304" pitchFamily="18" charset="0"/>
                <a:hlinkClick r:id="rId4"/>
              </a:rPr>
              <a:t>Muniasamy</a:t>
            </a:r>
            <a:r>
              <a:rPr lang="en-IN" sz="1300" dirty="0">
                <a:solidFill>
                  <a:schemeClr val="dk1"/>
                </a:solidFill>
                <a:latin typeface="Times New Roman" panose="02020603050405020304" pitchFamily="18" charset="0"/>
                <a:cs typeface="Times New Roman" panose="02020603050405020304" pitchFamily="18" charset="0"/>
                <a:hlinkClick r:id="rId4"/>
              </a:rPr>
              <a:t>: “ Impact of air pollutants on climate change and prediction of air quality index using machine learning models” ,Environmental Research, Volume 239, Part 1, 2023, 117354</a:t>
            </a:r>
            <a:endParaRPr lang="en-IN" sz="1300" dirty="0">
              <a:solidFill>
                <a:schemeClr val="dk1"/>
              </a:solidFill>
              <a:latin typeface="Times New Roman" panose="02020603050405020304" pitchFamily="18" charset="0"/>
              <a:cs typeface="Times New Roman" panose="02020603050405020304" pitchFamily="18" charset="0"/>
            </a:endParaRPr>
          </a:p>
          <a:p>
            <a:pPr marL="152400" lvl="0" algn="l" rtl="0">
              <a:spcBef>
                <a:spcPts val="0"/>
              </a:spcBef>
              <a:spcAft>
                <a:spcPts val="0"/>
              </a:spcAft>
              <a:buClr>
                <a:schemeClr val="dk1"/>
              </a:buClr>
              <a:buSzPts val="1200"/>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err="1">
                <a:solidFill>
                  <a:schemeClr val="dk1"/>
                </a:solidFill>
                <a:latin typeface="Times New Roman" panose="02020603050405020304" pitchFamily="18" charset="0"/>
                <a:cs typeface="Times New Roman" panose="02020603050405020304" pitchFamily="18" charset="0"/>
                <a:hlinkClick r:id="rId5"/>
              </a:rPr>
              <a:t>Gokulan</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Ravindiran</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Gasim</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Hayder</a:t>
            </a:r>
            <a:r>
              <a:rPr lang="en-IN" sz="1300" dirty="0">
                <a:solidFill>
                  <a:schemeClr val="dk1"/>
                </a:solidFill>
                <a:latin typeface="Times New Roman" panose="02020603050405020304" pitchFamily="18" charset="0"/>
                <a:cs typeface="Times New Roman" panose="02020603050405020304" pitchFamily="18" charset="0"/>
                <a:hlinkClick r:id="rId5"/>
              </a:rPr>
              <a:t>, Karthick </a:t>
            </a:r>
            <a:r>
              <a:rPr lang="en-IN" sz="1300" dirty="0" err="1">
                <a:solidFill>
                  <a:schemeClr val="dk1"/>
                </a:solidFill>
                <a:latin typeface="Times New Roman" panose="02020603050405020304" pitchFamily="18" charset="0"/>
                <a:cs typeface="Times New Roman" panose="02020603050405020304" pitchFamily="18" charset="0"/>
                <a:hlinkClick r:id="rId5"/>
              </a:rPr>
              <a:t>Kanagarathinam</a:t>
            </a:r>
            <a:r>
              <a:rPr lang="en-IN" sz="1300" dirty="0">
                <a:solidFill>
                  <a:schemeClr val="dk1"/>
                </a:solidFill>
                <a:latin typeface="Times New Roman" panose="02020603050405020304" pitchFamily="18" charset="0"/>
                <a:cs typeface="Times New Roman" panose="02020603050405020304" pitchFamily="18" charset="0"/>
                <a:hlinkClick r:id="rId5"/>
              </a:rPr>
              <a:t>, Avinash </a:t>
            </a:r>
            <a:r>
              <a:rPr lang="en-IN" sz="1300" dirty="0" err="1">
                <a:solidFill>
                  <a:schemeClr val="dk1"/>
                </a:solidFill>
                <a:latin typeface="Times New Roman" panose="02020603050405020304" pitchFamily="18" charset="0"/>
                <a:cs typeface="Times New Roman" panose="02020603050405020304" pitchFamily="18" charset="0"/>
                <a:hlinkClick r:id="rId5"/>
              </a:rPr>
              <a:t>Alagumalai</a:t>
            </a:r>
            <a:r>
              <a:rPr lang="en-IN" sz="1300" dirty="0">
                <a:solidFill>
                  <a:schemeClr val="dk1"/>
                </a:solidFill>
                <a:latin typeface="Times New Roman" panose="02020603050405020304" pitchFamily="18" charset="0"/>
                <a:cs typeface="Times New Roman" panose="02020603050405020304" pitchFamily="18" charset="0"/>
                <a:hlinkClick r:id="rId5"/>
              </a:rPr>
              <a:t>, Christian </a:t>
            </a:r>
            <a:r>
              <a:rPr lang="en-IN" sz="1300" dirty="0" err="1">
                <a:solidFill>
                  <a:schemeClr val="dk1"/>
                </a:solidFill>
                <a:latin typeface="Times New Roman" panose="02020603050405020304" pitchFamily="18" charset="0"/>
                <a:cs typeface="Times New Roman" panose="02020603050405020304" pitchFamily="18" charset="0"/>
                <a:hlinkClick r:id="rId5"/>
              </a:rPr>
              <a:t>Sonne</a:t>
            </a:r>
            <a:r>
              <a:rPr lang="en-IN" sz="1300" dirty="0">
                <a:solidFill>
                  <a:schemeClr val="dk1"/>
                </a:solidFill>
                <a:latin typeface="Times New Roman" panose="02020603050405020304" pitchFamily="18" charset="0"/>
                <a:cs typeface="Times New Roman" panose="02020603050405020304" pitchFamily="18" charset="0"/>
                <a:hlinkClick r:id="rId5"/>
              </a:rPr>
              <a:t>,” Air quality prediction by machine learning models: A predictive study on the </a:t>
            </a:r>
            <a:r>
              <a:rPr lang="en-IN" sz="1300" dirty="0" err="1">
                <a:solidFill>
                  <a:schemeClr val="dk1"/>
                </a:solidFill>
                <a:latin typeface="Times New Roman" panose="02020603050405020304" pitchFamily="18" charset="0"/>
                <a:cs typeface="Times New Roman" panose="02020603050405020304" pitchFamily="18" charset="0"/>
                <a:hlinkClick r:id="rId5"/>
              </a:rPr>
              <a:t>indian</a:t>
            </a:r>
            <a:r>
              <a:rPr lang="en-IN" sz="1300" dirty="0">
                <a:solidFill>
                  <a:schemeClr val="dk1"/>
                </a:solidFill>
                <a:latin typeface="Times New Roman" panose="02020603050405020304" pitchFamily="18" charset="0"/>
                <a:cs typeface="Times New Roman" panose="02020603050405020304" pitchFamily="18" charset="0"/>
                <a:hlinkClick r:id="rId5"/>
              </a:rPr>
              <a:t> coastal city of Visakhapatnam”, Chemosphere, Volume 338, 2023, 139518.</a:t>
            </a:r>
            <a:endParaRPr lang="en-IN" sz="1300" dirty="0">
              <a:solidFill>
                <a:schemeClr val="dk1"/>
              </a:solidFill>
              <a:latin typeface="Times New Roman" panose="02020603050405020304" pitchFamily="18" charset="0"/>
              <a:cs typeface="Times New Roman" panose="02020603050405020304" pitchFamily="18" charset="0"/>
            </a:endParaRPr>
          </a:p>
          <a:p>
            <a:pPr marL="152400" lvl="0" algn="l" rtl="0">
              <a:spcBef>
                <a:spcPts val="0"/>
              </a:spcBef>
              <a:spcAft>
                <a:spcPts val="0"/>
              </a:spcAft>
              <a:buClr>
                <a:schemeClr val="dk1"/>
              </a:buClr>
              <a:buSzPts val="1200"/>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a:solidFill>
                  <a:schemeClr val="dk1"/>
                </a:solidFill>
                <a:latin typeface="Times New Roman" panose="02020603050405020304" pitchFamily="18" charset="0"/>
                <a:cs typeface="Times New Roman" panose="02020603050405020304" pitchFamily="18" charset="0"/>
                <a:hlinkClick r:id="rId6"/>
              </a:rPr>
              <a:t>C R, Aditya &amp; Deshmukh, Chandana &amp; K, Nayana &amp; Gandhi, Praveen &amp; </a:t>
            </a:r>
            <a:r>
              <a:rPr lang="en-IN" sz="1300" dirty="0" err="1">
                <a:solidFill>
                  <a:schemeClr val="dk1"/>
                </a:solidFill>
                <a:latin typeface="Times New Roman" panose="02020603050405020304" pitchFamily="18" charset="0"/>
                <a:cs typeface="Times New Roman" panose="02020603050405020304" pitchFamily="18" charset="0"/>
                <a:hlinkClick r:id="rId6"/>
              </a:rPr>
              <a:t>astu</a:t>
            </a:r>
            <a:r>
              <a:rPr lang="en-IN" sz="1300" dirty="0">
                <a:solidFill>
                  <a:schemeClr val="dk1"/>
                </a:solidFill>
                <a:latin typeface="Times New Roman" panose="02020603050405020304" pitchFamily="18" charset="0"/>
                <a:cs typeface="Times New Roman" panose="02020603050405020304" pitchFamily="18" charset="0"/>
                <a:hlinkClick r:id="rId6"/>
              </a:rPr>
              <a:t>, </a:t>
            </a:r>
            <a:r>
              <a:rPr lang="en-IN" sz="1300" dirty="0" err="1">
                <a:solidFill>
                  <a:schemeClr val="dk1"/>
                </a:solidFill>
                <a:latin typeface="Times New Roman" panose="02020603050405020304" pitchFamily="18" charset="0"/>
                <a:cs typeface="Times New Roman" panose="02020603050405020304" pitchFamily="18" charset="0"/>
                <a:hlinkClick r:id="rId6"/>
              </a:rPr>
              <a:t>Vidyav</a:t>
            </a:r>
            <a:r>
              <a:rPr lang="en-IN" sz="1300" dirty="0">
                <a:solidFill>
                  <a:schemeClr val="dk1"/>
                </a:solidFill>
                <a:latin typeface="Times New Roman" panose="02020603050405020304" pitchFamily="18" charset="0"/>
                <a:cs typeface="Times New Roman" panose="02020603050405020304" pitchFamily="18" charset="0"/>
                <a:hlinkClick r:id="rId6"/>
              </a:rPr>
              <a:t>. (2018).” Detection and Prediction of Air Pollution using Machine Learning Models”. International Journal of Engineering Trends and Technology. 59. 204-207.</a:t>
            </a:r>
            <a:endParaRPr lang="en-IN"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endParaRPr lang="en-IN"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US" sz="1300" dirty="0">
                <a:solidFill>
                  <a:schemeClr val="dk1"/>
                </a:solidFill>
                <a:latin typeface="Times New Roman" panose="02020603050405020304" pitchFamily="18" charset="0"/>
                <a:cs typeface="Times New Roman" panose="02020603050405020304" pitchFamily="18" charset="0"/>
                <a:hlinkClick r:id="rId7"/>
              </a:rPr>
              <a:t>A. Samad, S. Garuda, U. Vogt, B. Yang, “Air pollution prediction using machine learning techniques – An approach to replace existing monitoring stations with virtual monitoring stations”, Atmospheric Environment, Volume 310, 2023, 119987</a:t>
            </a:r>
            <a:endParaRPr lang="en-US"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a:solidFill>
                  <a:schemeClr val="dk1"/>
                </a:solidFill>
                <a:latin typeface="Times New Roman" panose="02020603050405020304" pitchFamily="18" charset="0"/>
                <a:cs typeface="Times New Roman" panose="02020603050405020304" pitchFamily="18" charset="0"/>
                <a:hlinkClick r:id="rId8"/>
              </a:rPr>
              <a:t>Nilesh N. </a:t>
            </a:r>
            <a:r>
              <a:rPr lang="en-IN" sz="1300" dirty="0" err="1">
                <a:solidFill>
                  <a:schemeClr val="dk1"/>
                </a:solidFill>
                <a:latin typeface="Times New Roman" panose="02020603050405020304" pitchFamily="18" charset="0"/>
                <a:cs typeface="Times New Roman" panose="02020603050405020304" pitchFamily="18" charset="0"/>
                <a:hlinkClick r:id="rId8"/>
              </a:rPr>
              <a:t>Maltare</a:t>
            </a:r>
            <a:r>
              <a:rPr lang="en-IN" sz="1300" dirty="0">
                <a:solidFill>
                  <a:schemeClr val="dk1"/>
                </a:solidFill>
                <a:latin typeface="Times New Roman" panose="02020603050405020304" pitchFamily="18" charset="0"/>
                <a:cs typeface="Times New Roman" panose="02020603050405020304" pitchFamily="18" charset="0"/>
                <a:hlinkClick r:id="rId8"/>
              </a:rPr>
              <a:t>, </a:t>
            </a:r>
            <a:r>
              <a:rPr lang="en-IN" sz="1300" dirty="0" err="1">
                <a:solidFill>
                  <a:schemeClr val="dk1"/>
                </a:solidFill>
                <a:latin typeface="Times New Roman" panose="02020603050405020304" pitchFamily="18" charset="0"/>
                <a:cs typeface="Times New Roman" panose="02020603050405020304" pitchFamily="18" charset="0"/>
                <a:hlinkClick r:id="rId8"/>
              </a:rPr>
              <a:t>Safvan</a:t>
            </a:r>
            <a:r>
              <a:rPr lang="en-IN" sz="1300" dirty="0">
                <a:solidFill>
                  <a:schemeClr val="dk1"/>
                </a:solidFill>
                <a:latin typeface="Times New Roman" panose="02020603050405020304" pitchFamily="18" charset="0"/>
                <a:cs typeface="Times New Roman" panose="02020603050405020304" pitchFamily="18" charset="0"/>
                <a:hlinkClick r:id="rId8"/>
              </a:rPr>
              <a:t> </a:t>
            </a:r>
            <a:r>
              <a:rPr lang="en-IN" sz="1300" dirty="0" err="1">
                <a:solidFill>
                  <a:schemeClr val="dk1"/>
                </a:solidFill>
                <a:latin typeface="Times New Roman" panose="02020603050405020304" pitchFamily="18" charset="0"/>
                <a:cs typeface="Times New Roman" panose="02020603050405020304" pitchFamily="18" charset="0"/>
                <a:hlinkClick r:id="rId8"/>
              </a:rPr>
              <a:t>Vahora</a:t>
            </a:r>
            <a:r>
              <a:rPr lang="en-IN" sz="1300" dirty="0">
                <a:solidFill>
                  <a:schemeClr val="dk1"/>
                </a:solidFill>
                <a:latin typeface="Times New Roman" panose="02020603050405020304" pitchFamily="18" charset="0"/>
                <a:cs typeface="Times New Roman" panose="02020603050405020304" pitchFamily="18" charset="0"/>
                <a:hlinkClick r:id="rId8"/>
              </a:rPr>
              <a:t>, “Air Quality Index prediction using machine learning for Ahmedabad city”, Digital Chemical Engineering, Volume 7, 2023, 100093</a:t>
            </a:r>
            <a:endParaRPr sz="13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2704402" y="1105288"/>
            <a:ext cx="4976558" cy="245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000" dirty="0">
                <a:latin typeface="Times New Roman" panose="02020603050405020304" pitchFamily="18" charset="0"/>
                <a:cs typeface="Times New Roman" panose="02020603050405020304" pitchFamily="18" charset="0"/>
              </a:rPr>
              <a:t>Thank you</a:t>
            </a:r>
            <a:endParaRPr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SzPts val="990"/>
              <a:buNone/>
            </a:pPr>
            <a:r>
              <a:rPr lang="en" b="1" dirty="0"/>
              <a:t>Base Paper</a:t>
            </a:r>
            <a:endParaRPr b="1" dirty="0"/>
          </a:p>
        </p:txBody>
      </p:sp>
      <p:pic>
        <p:nvPicPr>
          <p:cNvPr id="86" name="Google Shape;86;p17"/>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3" name="Rectangle 2">
            <a:extLst>
              <a:ext uri="{FF2B5EF4-FFF2-40B4-BE49-F238E27FC236}">
                <a16:creationId xmlns:a16="http://schemas.microsoft.com/office/drawing/2014/main" id="{D1C0514E-AD91-879C-3711-D9F0EC606E19}"/>
              </a:ext>
            </a:extLst>
          </p:cNvPr>
          <p:cNvSpPr>
            <a:spLocks noChangeArrowheads="1"/>
          </p:cNvSpPr>
          <p:nvPr/>
        </p:nvSpPr>
        <p:spPr bwMode="auto">
          <a:xfrm>
            <a:off x="515078" y="1090075"/>
            <a:ext cx="8447493" cy="310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Paper Title: Impact of air pollutants on climate change and prediction of air quality index using 	machine learning models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Journal Name: Environmental Research Volume 239, Part 1, Article 117354</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Year of Publication: 2023</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Publisher: Elsevier</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Indexing: SCI / Scopus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Paper Link: </a:t>
            </a:r>
            <a:r>
              <a:rPr lang="en-US" altLang="en-US" sz="1600" dirty="0">
                <a:solidFill>
                  <a:srgbClr val="1F1F1F"/>
                </a:solidFill>
                <a:latin typeface="Times New Roman" panose="02020603050405020304" pitchFamily="18" charset="0"/>
                <a:cs typeface="Times New Roman" panose="02020603050405020304" pitchFamily="18" charset="0"/>
                <a:hlinkClick r:id="rId4"/>
              </a:rPr>
              <a:t>prediction of air quality index using machine learning models</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97590" y="3124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b="1" dirty="0"/>
              <a:t>Abstract</a:t>
            </a:r>
            <a:endParaRPr b="1" dirty="0"/>
          </a:p>
        </p:txBody>
      </p:sp>
      <p:sp>
        <p:nvSpPr>
          <p:cNvPr id="98" name="Google Shape;98;p18"/>
          <p:cNvSpPr txBox="1"/>
          <p:nvPr/>
        </p:nvSpPr>
        <p:spPr>
          <a:xfrm>
            <a:off x="311700" y="1108550"/>
            <a:ext cx="8310000" cy="3139291"/>
          </a:xfrm>
          <a:prstGeom prst="rect">
            <a:avLst/>
          </a:prstGeom>
          <a:noFill/>
          <a:ln>
            <a:noFill/>
          </a:ln>
        </p:spPr>
        <p:txBody>
          <a:bodyPr spcFirstLastPara="1" wrap="square" lIns="91425" tIns="91425" rIns="91425" bIns="91425" anchor="t" anchorCtr="0">
            <a:spAutoFit/>
          </a:bodyPr>
          <a:lstStyle/>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Air pollution demands better monitoring, rising pollution necessitates accurate air quality prediction, crucial for managing environmental quality.</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Costly limitations of traditional methods: Manual monitoring stations, though existing, are expensive and limited.</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Machine learning emerges as a powerful tool: Ensemble methods will be used to predict AQI using open-source CPCB data.</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Scalability and reusability are key: The research seeks a robust ML framework applicable to diverse cities with the CPCB data.</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pic>
        <p:nvPicPr>
          <p:cNvPr id="99" name="Google Shape;99;p18"/>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1789200" y="-76200"/>
            <a:ext cx="5565600" cy="73796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dirty="0"/>
              <a:t>   </a:t>
            </a:r>
            <a:r>
              <a:rPr lang="en" sz="2800" b="1" dirty="0"/>
              <a:t>   Literature Survey</a:t>
            </a:r>
            <a:endParaRPr sz="2800" b="1" dirty="0"/>
          </a:p>
        </p:txBody>
      </p:sp>
      <p:pic>
        <p:nvPicPr>
          <p:cNvPr id="112" name="Google Shape;112;p20"/>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graphicFrame>
        <p:nvGraphicFramePr>
          <p:cNvPr id="113" name="Google Shape;113;p20"/>
          <p:cNvGraphicFramePr/>
          <p:nvPr>
            <p:extLst>
              <p:ext uri="{D42A27DB-BD31-4B8C-83A1-F6EECF244321}">
                <p14:modId xmlns:p14="http://schemas.microsoft.com/office/powerpoint/2010/main" val="2310912532"/>
              </p:ext>
            </p:extLst>
          </p:nvPr>
        </p:nvGraphicFramePr>
        <p:xfrm>
          <a:off x="226032" y="634101"/>
          <a:ext cx="8691936" cy="4574152"/>
        </p:xfrm>
        <a:graphic>
          <a:graphicData uri="http://schemas.openxmlformats.org/drawingml/2006/table">
            <a:tbl>
              <a:tblPr>
                <a:noFill/>
                <a:tableStyleId>{F432B7B7-F34D-4EF5-821E-A75D51D1795F}</a:tableStyleId>
              </a:tblPr>
              <a:tblGrid>
                <a:gridCol w="594025">
                  <a:extLst>
                    <a:ext uri="{9D8B030D-6E8A-4147-A177-3AD203B41FA5}">
                      <a16:colId xmlns:a16="http://schemas.microsoft.com/office/drawing/2014/main" val="20000"/>
                    </a:ext>
                  </a:extLst>
                </a:gridCol>
                <a:gridCol w="1578119">
                  <a:extLst>
                    <a:ext uri="{9D8B030D-6E8A-4147-A177-3AD203B41FA5}">
                      <a16:colId xmlns:a16="http://schemas.microsoft.com/office/drawing/2014/main" val="20001"/>
                    </a:ext>
                  </a:extLst>
                </a:gridCol>
                <a:gridCol w="1999164">
                  <a:extLst>
                    <a:ext uri="{9D8B030D-6E8A-4147-A177-3AD203B41FA5}">
                      <a16:colId xmlns:a16="http://schemas.microsoft.com/office/drawing/2014/main" val="20002"/>
                    </a:ext>
                  </a:extLst>
                </a:gridCol>
                <a:gridCol w="2424701">
                  <a:extLst>
                    <a:ext uri="{9D8B030D-6E8A-4147-A177-3AD203B41FA5}">
                      <a16:colId xmlns:a16="http://schemas.microsoft.com/office/drawing/2014/main" val="20003"/>
                    </a:ext>
                  </a:extLst>
                </a:gridCol>
                <a:gridCol w="2095927">
                  <a:extLst>
                    <a:ext uri="{9D8B030D-6E8A-4147-A177-3AD203B41FA5}">
                      <a16:colId xmlns:a16="http://schemas.microsoft.com/office/drawing/2014/main" val="20004"/>
                    </a:ext>
                  </a:extLst>
                </a:gridCol>
              </a:tblGrid>
              <a:tr h="448584">
                <a:tc>
                  <a:txBody>
                    <a:bodyPr/>
                    <a:lstStyle/>
                    <a:p>
                      <a:pPr marL="0" lvl="0" indent="0" algn="l" rtl="0">
                        <a:spcBef>
                          <a:spcPts val="0"/>
                        </a:spcBef>
                        <a:spcAft>
                          <a:spcPts val="0"/>
                        </a:spcAft>
                        <a:buNone/>
                      </a:pPr>
                      <a:r>
                        <a:rPr lang="en" sz="1300" b="1" dirty="0">
                          <a:solidFill>
                            <a:schemeClr val="dk1"/>
                          </a:solidFill>
                        </a:rPr>
                        <a:t> S.No</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Paper Title</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 Methodology</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US" sz="1300" b="1" dirty="0">
                          <a:solidFill>
                            <a:schemeClr val="dk1"/>
                          </a:solidFill>
                        </a:rPr>
                        <a:t>              Merits</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Limitations</a:t>
                      </a:r>
                      <a:endParaRPr sz="1300" b="1" dirty="0">
                        <a:solidFill>
                          <a:schemeClr val="dk1"/>
                        </a:solidFill>
                      </a:endParaRPr>
                    </a:p>
                  </a:txBody>
                  <a:tcPr marL="91425" marR="91425" marT="91425" marB="91425" anchor="ctr">
                    <a:solidFill>
                      <a:srgbClr val="C9DAF8"/>
                    </a:solidFill>
                  </a:tcPr>
                </a:tc>
                <a:extLst>
                  <a:ext uri="{0D108BD9-81ED-4DB2-BD59-A6C34878D82A}">
                    <a16:rowId xmlns:a16="http://schemas.microsoft.com/office/drawing/2014/main" val="10000"/>
                  </a:ext>
                </a:extLst>
              </a:tr>
              <a:tr h="1189130">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1</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 Quality Index</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prediction using Machine Learning</a:t>
                      </a:r>
                      <a:r>
                        <a:rPr lang="en-US" sz="1100" baseline="0" dirty="0">
                          <a:latin typeface="Times New Roman" panose="02020603050405020304" pitchFamily="18" charset="0"/>
                          <a:cs typeface="Times New Roman" panose="02020603050405020304" pitchFamily="18" charset="0"/>
                        </a:rPr>
                        <a:t> for Ahmedabad City</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These are the methods used for the work:</a:t>
                      </a:r>
                      <a:endParaRPr sz="1100" dirty="0">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SzPts val="1200"/>
                        <a:buChar char="●"/>
                      </a:pPr>
                      <a:endParaRPr lang="en" sz="1100" dirty="0">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SARIMA</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SVM</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LSTM</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Number of data-preprocessing methods are presented to remove the outliers, normalize the datasets, which are taken from different sources (CPCB boards)</a:t>
                      </a:r>
                      <a:endParaRPr lang="en-US" sz="1100" b="0" dirty="0">
                        <a:effectLst/>
                        <a:latin typeface="Times New Roman" panose="02020603050405020304" pitchFamily="18" charset="0"/>
                        <a:cs typeface="Times New Roman" panose="02020603050405020304" pitchFamily="18" charset="0"/>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Can also be expanded to forecast other pollution indices at different levels.</a:t>
                      </a:r>
                      <a:endParaRPr lang="en-US" sz="1100" b="0" dirty="0">
                        <a:effectLst/>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Lots of missing values are present in the dataset of Ahmedabad city.</a:t>
                      </a:r>
                      <a:endParaRPr lang="en-US" sz="1100" b="0" dirty="0">
                        <a:effectLst/>
                        <a:latin typeface="Times New Roman" panose="02020603050405020304" pitchFamily="18" charset="0"/>
                        <a:cs typeface="Times New Roman" panose="02020603050405020304" pitchFamily="18" charset="0"/>
                      </a:endParaRPr>
                    </a:p>
                    <a:p>
                      <a:pPr algn="l"/>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1509823">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2</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Air Quality Index</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prediction using Machine Learning</a:t>
                      </a:r>
                      <a:r>
                        <a:rPr lang="en-US" sz="1100" baseline="0" dirty="0">
                          <a:latin typeface="Times New Roman" panose="02020603050405020304" pitchFamily="18" charset="0"/>
                          <a:cs typeface="Times New Roman" panose="02020603050405020304" pitchFamily="18" charset="0"/>
                        </a:rPr>
                        <a:t> Algorithms </a:t>
                      </a:r>
                    </a:p>
                    <a:p>
                      <a:pPr marL="0" marR="0" lvl="0" indent="0" algn="l" rtl="0">
                        <a:lnSpc>
                          <a:spcPct val="100000"/>
                        </a:lnSpc>
                        <a:spcBef>
                          <a:spcPts val="0"/>
                        </a:spcBef>
                        <a:spcAft>
                          <a:spcPts val="0"/>
                        </a:spcAft>
                        <a:buNone/>
                      </a:pPr>
                      <a:r>
                        <a:rPr lang="en-US" sz="1100" baseline="0" dirty="0">
                          <a:latin typeface="Times New Roman" panose="02020603050405020304" pitchFamily="18" charset="0"/>
                          <a:cs typeface="Times New Roman" panose="02020603050405020304" pitchFamily="18" charset="0"/>
                        </a:rPr>
                        <a:t>~International Journal of computer     Applications Technology and Research</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These are the methods used for the work:</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ARIMA</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Auto</a:t>
                      </a:r>
                      <a:r>
                        <a:rPr lang="en-US" sz="1100" baseline="0" dirty="0">
                          <a:latin typeface="Times New Roman" panose="02020603050405020304" pitchFamily="18" charset="0"/>
                          <a:cs typeface="Times New Roman" panose="02020603050405020304" pitchFamily="18" charset="0"/>
                        </a:rPr>
                        <a:t> Regression</a:t>
                      </a:r>
                    </a:p>
                    <a:p>
                      <a:pPr marL="457200" lvl="0" indent="-304800" algn="l" rtl="0">
                        <a:spcBef>
                          <a:spcPts val="0"/>
                        </a:spcBef>
                        <a:spcAft>
                          <a:spcPts val="0"/>
                        </a:spcAft>
                        <a:buSzPts val="1200"/>
                        <a:buChar char="●"/>
                      </a:pPr>
                      <a:r>
                        <a:rPr lang="en-US" sz="1100" baseline="0" dirty="0">
                          <a:latin typeface="Times New Roman" panose="02020603050405020304" pitchFamily="18" charset="0"/>
                          <a:cs typeface="Times New Roman" panose="02020603050405020304" pitchFamily="18" charset="0"/>
                        </a:rPr>
                        <a:t>Linear Regression </a:t>
                      </a:r>
                    </a:p>
                    <a:p>
                      <a:pPr algn="l" rtl="0"/>
                      <a:endParaRPr lang="en-US" sz="1100" b="0" i="0" u="none" strike="noStrike" cap="none" baseline="0"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a:br>
                        <a:rPr lang="en-US" sz="1100" dirty="0">
                          <a:latin typeface="Times New Roman" panose="02020603050405020304" pitchFamily="18" charset="0"/>
                          <a:cs typeface="Times New Roman" panose="02020603050405020304" pitchFamily="18" charset="0"/>
                        </a:rPr>
                      </a:br>
                      <a:endParaRPr lang="en-US" sz="1100" baseline="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Good prediction and Time Series Analysis was also used for recognition of future data points and air pollution prediction</a:t>
                      </a:r>
                      <a:endParaRPr lang="en-US" sz="1100" b="0" dirty="0">
                        <a:effectLst/>
                        <a:latin typeface="Times New Roman" panose="02020603050405020304" pitchFamily="18" charset="0"/>
                        <a:cs typeface="Times New Roman" panose="02020603050405020304" pitchFamily="18" charset="0"/>
                      </a:endParaRPr>
                    </a:p>
                    <a:p>
                      <a:pPr algn="l"/>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Not able to show expected output as the data is not in sequence </a:t>
                      </a:r>
                      <a:endParaRPr lang="en-US" sz="1100" b="0" dirty="0">
                        <a:effectLst/>
                        <a:latin typeface="Times New Roman" panose="02020603050405020304" pitchFamily="18" charset="0"/>
                        <a:cs typeface="Times New Roman" panose="02020603050405020304" pitchFamily="18" charset="0"/>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error is high which they are working to overcome in near future. </a:t>
                      </a:r>
                      <a:endParaRPr lang="en-US" sz="1100" b="0" dirty="0">
                        <a:effectLst/>
                        <a:latin typeface="Times New Roman" panose="02020603050405020304" pitchFamily="18" charset="0"/>
                        <a:cs typeface="Times New Roman" panose="02020603050405020304" pitchFamily="18" charset="0"/>
                      </a:endParaRPr>
                    </a:p>
                    <a:p>
                      <a:pPr algn="l"/>
                      <a:br>
                        <a:rPr lang="en-US"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114322">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   3</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Indian</a:t>
                      </a:r>
                      <a:r>
                        <a:rPr lang="en-US" sz="1100" baseline="0" dirty="0">
                          <a:latin typeface="Times New Roman" panose="02020603050405020304" pitchFamily="18" charset="0"/>
                          <a:cs typeface="Times New Roman" panose="02020603050405020304" pitchFamily="18" charset="0"/>
                        </a:rPr>
                        <a:t> Air Quality Prediction And Analysis using Machine Learning </a:t>
                      </a: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The model used for the work is:</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Naïve forest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Linear 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Gradient Boosting Algorithms</a:t>
                      </a:r>
                    </a:p>
                  </a:txBody>
                  <a:tcPr marL="91425" marR="91425" marT="91425" marB="91425"/>
                </a:tc>
                <a:tc>
                  <a:txBody>
                    <a:bodyPr/>
                    <a:lstStyle/>
                    <a:p>
                      <a:pPr algn="l" rtl="0"/>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Parameter reducing formulations for better performance than standard regression models </a:t>
                      </a:r>
                      <a:endParaRPr lang="en-IN" sz="1100" b="0" dirty="0">
                        <a:effectLst/>
                        <a:latin typeface="Times New Roman" panose="02020603050405020304" pitchFamily="18" charset="0"/>
                        <a:cs typeface="Times New Roman" panose="02020603050405020304" pitchFamily="18" charset="0"/>
                      </a:endParaRPr>
                    </a:p>
                    <a:p>
                      <a:pPr algn="l"/>
                      <a:br>
                        <a:rPr lang="en-IN"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52400" lvl="0" indent="0" algn="l" rtl="0">
                        <a:spcBef>
                          <a:spcPts val="0"/>
                        </a:spcBef>
                        <a:spcAft>
                          <a:spcPts val="0"/>
                        </a:spcAft>
                        <a:buSzPts val="1200"/>
                        <a:buNone/>
                      </a:pPr>
                      <a:endParaRPr lang="en-US" sz="1100" dirty="0">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endParaRPr lang="en-US" sz="1100" dirty="0">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r>
                        <a:rPr lang="en-US" sz="1100" dirty="0">
                          <a:latin typeface="Times New Roman" panose="02020603050405020304" pitchFamily="18" charset="0"/>
                          <a:cs typeface="Times New Roman" panose="02020603050405020304" pitchFamily="18" charset="0"/>
                        </a:rPr>
                        <a:t>Low Accuracy </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905525" y="157203"/>
            <a:ext cx="2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Raleway"/>
              <a:ea typeface="Raleway"/>
              <a:cs typeface="Raleway"/>
              <a:sym typeface="Raleway"/>
            </a:endParaRPr>
          </a:p>
        </p:txBody>
      </p:sp>
      <p:graphicFrame>
        <p:nvGraphicFramePr>
          <p:cNvPr id="119" name="Google Shape;119;p21"/>
          <p:cNvGraphicFramePr/>
          <p:nvPr>
            <p:extLst>
              <p:ext uri="{D42A27DB-BD31-4B8C-83A1-F6EECF244321}">
                <p14:modId xmlns:p14="http://schemas.microsoft.com/office/powerpoint/2010/main" val="704994430"/>
              </p:ext>
            </p:extLst>
          </p:nvPr>
        </p:nvGraphicFramePr>
        <p:xfrm>
          <a:off x="0" y="-187959"/>
          <a:ext cx="9144001" cy="5455800"/>
        </p:xfrm>
        <a:graphic>
          <a:graphicData uri="http://schemas.openxmlformats.org/drawingml/2006/table">
            <a:tbl>
              <a:tblPr>
                <a:noFill/>
                <a:tableStyleId>{F432B7B7-F34D-4EF5-821E-A75D51D1795F}</a:tableStyleId>
              </a:tblPr>
              <a:tblGrid>
                <a:gridCol w="558800">
                  <a:extLst>
                    <a:ext uri="{9D8B030D-6E8A-4147-A177-3AD203B41FA5}">
                      <a16:colId xmlns:a16="http://schemas.microsoft.com/office/drawing/2014/main" val="20000"/>
                    </a:ext>
                  </a:extLst>
                </a:gridCol>
                <a:gridCol w="1983748">
                  <a:extLst>
                    <a:ext uri="{9D8B030D-6E8A-4147-A177-3AD203B41FA5}">
                      <a16:colId xmlns:a16="http://schemas.microsoft.com/office/drawing/2014/main" val="20001"/>
                    </a:ext>
                  </a:extLst>
                </a:gridCol>
                <a:gridCol w="1988355">
                  <a:extLst>
                    <a:ext uri="{9D8B030D-6E8A-4147-A177-3AD203B41FA5}">
                      <a16:colId xmlns:a16="http://schemas.microsoft.com/office/drawing/2014/main" val="20002"/>
                    </a:ext>
                  </a:extLst>
                </a:gridCol>
                <a:gridCol w="2537717">
                  <a:extLst>
                    <a:ext uri="{9D8B030D-6E8A-4147-A177-3AD203B41FA5}">
                      <a16:colId xmlns:a16="http://schemas.microsoft.com/office/drawing/2014/main" val="20003"/>
                    </a:ext>
                  </a:extLst>
                </a:gridCol>
                <a:gridCol w="2075381">
                  <a:extLst>
                    <a:ext uri="{9D8B030D-6E8A-4147-A177-3AD203B41FA5}">
                      <a16:colId xmlns:a16="http://schemas.microsoft.com/office/drawing/2014/main" val="20004"/>
                    </a:ext>
                  </a:extLst>
                </a:gridCol>
              </a:tblGrid>
              <a:tr h="530350">
                <a:tc>
                  <a:txBody>
                    <a:bodyPr/>
                    <a:lstStyle/>
                    <a:p>
                      <a:pPr marL="0" lvl="0" indent="0" algn="l" rtl="0">
                        <a:spcBef>
                          <a:spcPts val="0"/>
                        </a:spcBef>
                        <a:spcAft>
                          <a:spcPts val="0"/>
                        </a:spcAft>
                        <a:buNone/>
                      </a:pPr>
                      <a:r>
                        <a:rPr lang="en" sz="1200" dirty="0">
                          <a:solidFill>
                            <a:schemeClr val="dk1"/>
                          </a:solidFill>
                        </a:rPr>
                        <a:t> </a:t>
                      </a:r>
                      <a:r>
                        <a:rPr lang="en" sz="1200" b="1" dirty="0">
                          <a:solidFill>
                            <a:schemeClr val="dk1"/>
                          </a:solidFill>
                        </a:rPr>
                        <a:t>S.No</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US" sz="1200" b="1" dirty="0">
                          <a:solidFill>
                            <a:schemeClr val="dk1"/>
                          </a:solidFill>
                        </a:rPr>
                        <a:t>      Paper Title</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 sz="1200" dirty="0">
                          <a:solidFill>
                            <a:schemeClr val="dk1"/>
                          </a:solidFill>
                        </a:rPr>
                        <a:t>      </a:t>
                      </a:r>
                      <a:r>
                        <a:rPr lang="en" sz="1200" baseline="0" dirty="0">
                          <a:solidFill>
                            <a:schemeClr val="dk1"/>
                          </a:solidFill>
                        </a:rPr>
                        <a:t> </a:t>
                      </a:r>
                      <a:r>
                        <a:rPr lang="en" sz="1200" dirty="0">
                          <a:solidFill>
                            <a:schemeClr val="dk1"/>
                          </a:solidFill>
                        </a:rPr>
                        <a:t> </a:t>
                      </a:r>
                      <a:r>
                        <a:rPr lang="en" sz="1200" b="1" dirty="0">
                          <a:solidFill>
                            <a:schemeClr val="dk1"/>
                          </a:solidFill>
                        </a:rPr>
                        <a:t>Methodology</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 sz="1200" dirty="0">
                          <a:solidFill>
                            <a:schemeClr val="dk1"/>
                          </a:solidFill>
                        </a:rPr>
                        <a:t>                    </a:t>
                      </a:r>
                      <a:r>
                        <a:rPr lang="en-US" sz="1200" b="1" dirty="0">
                          <a:solidFill>
                            <a:schemeClr val="dk1"/>
                          </a:solidFill>
                        </a:rPr>
                        <a:t>Merits</a:t>
                      </a:r>
                    </a:p>
                  </a:txBody>
                  <a:tcPr marL="91425" marR="91425" marT="91425" marB="91425">
                    <a:solidFill>
                      <a:srgbClr val="C9DAF8"/>
                    </a:solidFill>
                  </a:tcPr>
                </a:tc>
                <a:tc>
                  <a:txBody>
                    <a:bodyPr/>
                    <a:lstStyle/>
                    <a:p>
                      <a:pPr marL="0" lvl="0" indent="0" algn="l" rtl="0">
                        <a:spcBef>
                          <a:spcPts val="0"/>
                        </a:spcBef>
                        <a:spcAft>
                          <a:spcPts val="0"/>
                        </a:spcAft>
                        <a:buNone/>
                      </a:pPr>
                      <a:r>
                        <a:rPr lang="en-US" sz="1200" b="1" dirty="0">
                          <a:solidFill>
                            <a:schemeClr val="dk1"/>
                          </a:solidFill>
                        </a:rPr>
                        <a:t>              Limitations</a:t>
                      </a:r>
                      <a:endParaRPr sz="1200" b="1" dirty="0">
                        <a:solidFill>
                          <a:schemeClr val="dk1"/>
                        </a:solidFill>
                      </a:endParaRPr>
                    </a:p>
                  </a:txBody>
                  <a:tcPr marL="91425" marR="91425" marT="91425" marB="91425">
                    <a:solidFill>
                      <a:srgbClr val="C9DAF8"/>
                    </a:solidFill>
                  </a:tcPr>
                </a:tc>
                <a:extLst>
                  <a:ext uri="{0D108BD9-81ED-4DB2-BD59-A6C34878D82A}">
                    <a16:rowId xmlns:a16="http://schemas.microsoft.com/office/drawing/2014/main" val="10000"/>
                  </a:ext>
                </a:extLst>
              </a:tr>
              <a:tr h="2081174">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4</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 Pollution Prediction</a:t>
                      </a: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Using</a:t>
                      </a:r>
                      <a:r>
                        <a:rPr lang="en-US" sz="1100" baseline="0" dirty="0">
                          <a:latin typeface="Times New Roman" panose="02020603050405020304" pitchFamily="18" charset="0"/>
                          <a:cs typeface="Times New Roman" panose="02020603050405020304" pitchFamily="18" charset="0"/>
                        </a:rPr>
                        <a:t> ML techniques.</a:t>
                      </a:r>
                    </a:p>
                    <a:p>
                      <a:pPr marL="0" lvl="0" indent="0" algn="l" rtl="0">
                        <a:spcBef>
                          <a:spcPts val="0"/>
                        </a:spcBef>
                        <a:spcAft>
                          <a:spcPts val="0"/>
                        </a:spcAft>
                        <a:buNone/>
                      </a:pPr>
                      <a:r>
                        <a:rPr lang="en-US" sz="1100" baseline="0" dirty="0">
                          <a:latin typeface="Times New Roman" panose="02020603050405020304" pitchFamily="18" charset="0"/>
                          <a:cs typeface="Times New Roman" panose="02020603050405020304" pitchFamily="18" charset="0"/>
                        </a:rPr>
                        <a:t>An approach to replace existing monitoring stations</a:t>
                      </a:r>
                    </a:p>
                    <a:p>
                      <a:pPr marL="0" lvl="0" indent="0" algn="l" rtl="0">
                        <a:spcBef>
                          <a:spcPts val="0"/>
                        </a:spcBef>
                        <a:spcAft>
                          <a:spcPts val="0"/>
                        </a:spcAft>
                        <a:buNone/>
                      </a:pPr>
                      <a:r>
                        <a:rPr lang="en-US" sz="1100" baseline="0" dirty="0">
                          <a:latin typeface="Times New Roman" panose="02020603050405020304" pitchFamily="18" charset="0"/>
                          <a:cs typeface="Times New Roman" panose="02020603050405020304" pitchFamily="18" charset="0"/>
                        </a:rPr>
                        <a:t>With virtual motoring stations</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 sz="1100" dirty="0">
                          <a:latin typeface="Times New Roman" panose="02020603050405020304" pitchFamily="18" charset="0"/>
                          <a:cs typeface="Times New Roman" panose="02020603050405020304" pitchFamily="18" charset="0"/>
                        </a:rPr>
                        <a:t>The model used for the work is:</a:t>
                      </a:r>
                      <a:endParaRPr sz="1100" dirty="0">
                        <a:latin typeface="Times New Roman" panose="02020603050405020304" pitchFamily="18" charset="0"/>
                        <a:cs typeface="Times New Roman" panose="02020603050405020304" pitchFamily="18" charset="0"/>
                      </a:endParaRPr>
                    </a:p>
                    <a:p>
                      <a:pPr marL="457200" marR="0" lvl="0" indent="-298450" algn="l" rtl="0">
                        <a:lnSpc>
                          <a:spcPct val="100000"/>
                        </a:lnSpc>
                        <a:spcBef>
                          <a:spcPts val="0"/>
                        </a:spcBef>
                        <a:spcAft>
                          <a:spcPts val="0"/>
                        </a:spcAft>
                        <a:buSzPts val="1100"/>
                        <a:buChar char="●"/>
                      </a:pPr>
                      <a:r>
                        <a:rPr lang="en" sz="1100" dirty="0">
                          <a:latin typeface="Times New Roman" panose="02020603050405020304" pitchFamily="18" charset="0"/>
                          <a:cs typeface="Times New Roman" panose="02020603050405020304" pitchFamily="18" charset="0"/>
                        </a:rPr>
                        <a:t>Ridge</a:t>
                      </a:r>
                      <a:r>
                        <a:rPr lang="en" sz="1100" baseline="0" dirty="0">
                          <a:latin typeface="Times New Roman" panose="02020603050405020304" pitchFamily="18" charset="0"/>
                          <a:cs typeface="Times New Roman" panose="02020603050405020304" pitchFamily="18" charset="0"/>
                        </a:rPr>
                        <a:t> </a:t>
                      </a:r>
                      <a:r>
                        <a:rPr lang="en-US" sz="1100" baseline="0" dirty="0">
                          <a:latin typeface="Times New Roman" panose="02020603050405020304" pitchFamily="18" charset="0"/>
                          <a:cs typeface="Times New Roman" panose="02020603050405020304" pitchFamily="18" charset="0"/>
                        </a:rPr>
                        <a:t>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SVR</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Random Forest</a:t>
                      </a:r>
                    </a:p>
                    <a:p>
                      <a:pPr marL="457200" marR="0" lvl="0" indent="-298450" algn="l" rtl="0">
                        <a:lnSpc>
                          <a:spcPct val="100000"/>
                        </a:lnSpc>
                        <a:spcBef>
                          <a:spcPts val="0"/>
                        </a:spcBef>
                        <a:spcAft>
                          <a:spcPts val="0"/>
                        </a:spcAft>
                        <a:buSzPts val="1100"/>
                        <a:buChar char="●"/>
                      </a:pPr>
                      <a:r>
                        <a:rPr lang="en-US" sz="1100" dirty="0" err="1">
                          <a:latin typeface="Times New Roman" panose="02020603050405020304" pitchFamily="18" charset="0"/>
                          <a:cs typeface="Times New Roman" panose="02020603050405020304" pitchFamily="18" charset="0"/>
                        </a:rPr>
                        <a:t>Xtreme</a:t>
                      </a:r>
                      <a:r>
                        <a:rPr lang="en-US" sz="1100" dirty="0">
                          <a:latin typeface="Times New Roman" panose="02020603050405020304" pitchFamily="18" charset="0"/>
                          <a:cs typeface="Times New Roman" panose="02020603050405020304" pitchFamily="18" charset="0"/>
                        </a:rPr>
                        <a:t> Gradient Boosting</a:t>
                      </a:r>
                    </a:p>
                    <a:p>
                      <a:pPr marL="457200" marR="0" lvl="0" indent="-298450" algn="l" rtl="0">
                        <a:lnSpc>
                          <a:spcPct val="100000"/>
                        </a:lnSpc>
                        <a:spcBef>
                          <a:spcPts val="0"/>
                        </a:spcBef>
                        <a:spcAft>
                          <a:spcPts val="0"/>
                        </a:spcAft>
                        <a:buSzPts val="1100"/>
                        <a:buChar char="●"/>
                      </a:pP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Hyperparameter tuning</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developed technique can be transferred to any location where pollutant prediction is required</a:t>
                      </a:r>
                      <a:endParaRPr lang="en-US" sz="1100" b="0" dirty="0">
                        <a:effectLst/>
                        <a:latin typeface="Times New Roman" panose="02020603050405020304" pitchFamily="18" charset="0"/>
                        <a:cs typeface="Times New Roman" panose="02020603050405020304" pitchFamily="18" charset="0"/>
                      </a:endParaRPr>
                    </a:p>
                    <a:p>
                      <a:pPr rtl="0"/>
                      <a:br>
                        <a:rPr lang="en-US" sz="1100" b="0" dirty="0">
                          <a:effectLst/>
                          <a:latin typeface="Times New Roman" panose="02020603050405020304" pitchFamily="18" charset="0"/>
                          <a:cs typeface="Times New Roman" panose="02020603050405020304" pitchFamily="18" charset="0"/>
                        </a:rPr>
                      </a:b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benefit from incorporating other neural networks such as CNN-LSTM (Convolution Neuron Network - Long Short Term Memory) in capturing temporal dependencies and patterns in data</a:t>
                      </a:r>
                      <a:endParaRPr lang="en-US" sz="1100" b="0" dirty="0">
                        <a:effectLst/>
                        <a:latin typeface="Times New Roman" panose="02020603050405020304" pitchFamily="18" charset="0"/>
                        <a:cs typeface="Times New Roman" panose="02020603050405020304" pitchFamily="18" charset="0"/>
                      </a:endParaRPr>
                    </a:p>
                    <a:p>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58750" lvl="0" indent="0" algn="l" rtl="0">
                        <a:spcBef>
                          <a:spcPts val="0"/>
                        </a:spcBef>
                        <a:spcAft>
                          <a:spcPts val="0"/>
                        </a:spcAft>
                        <a:buSzPts val="1100"/>
                        <a:buNone/>
                      </a:pPr>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SzPts val="1100"/>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limitation of this study is that the forecasting of pollutant concentration is not possible as the data from other monitoring stations is required for prediction1</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981677">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baseline="0" dirty="0">
                          <a:latin typeface="Times New Roman" panose="02020603050405020304" pitchFamily="18" charset="0"/>
                          <a:cs typeface="Times New Roman" panose="02020603050405020304" pitchFamily="18" charset="0"/>
                        </a:rPr>
                        <a:t>  </a:t>
                      </a:r>
                      <a:r>
                        <a:rPr lang="en" sz="1100" dirty="0">
                          <a:latin typeface="Times New Roman" panose="02020603050405020304" pitchFamily="18" charset="0"/>
                          <a:cs typeface="Times New Roman" panose="02020603050405020304" pitchFamily="18" charset="0"/>
                        </a:rPr>
                        <a:t>5</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Detection and Prediction of air Pollution using Machine Learning models</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The model used for the work is:</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Logistic 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Auto regression</a:t>
                      </a:r>
                    </a:p>
                  </a:txBody>
                  <a:tcPr marL="91425" marR="91425" marT="91425" marB="91425"/>
                </a:tc>
                <a:tc>
                  <a:txBody>
                    <a:bodyPr/>
                    <a:lstStyle/>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Mean accuracy and standard deviation accuracy to be 0.998859 and 0.000612 respectively.</a:t>
                      </a:r>
                      <a:endParaRPr lang="en-IN" sz="1100" b="0" dirty="0">
                        <a:effectLst/>
                        <a:latin typeface="Times New Roman" panose="02020603050405020304" pitchFamily="18" charset="0"/>
                        <a:cs typeface="Times New Roman" panose="02020603050405020304" pitchFamily="18" charset="0"/>
                      </a:endParaRPr>
                    </a:p>
                    <a:p>
                      <a:br>
                        <a:rPr lang="en-IN"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No gaseous pollutants were considered</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Taken very less data</a:t>
                      </a:r>
                      <a:endParaRPr lang="en-US" sz="1100" b="0" dirty="0">
                        <a:effectLst/>
                        <a:latin typeface="Times New Roman" panose="02020603050405020304" pitchFamily="18" charset="0"/>
                        <a:cs typeface="Times New Roman" panose="02020603050405020304" pitchFamily="18" charset="0"/>
                      </a:endParaRPr>
                    </a:p>
                    <a:p>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286270">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a:t>
                      </a:r>
                      <a:r>
                        <a:rPr lang="en" sz="1100" baseline="0" dirty="0">
                          <a:latin typeface="Times New Roman" panose="02020603050405020304" pitchFamily="18" charset="0"/>
                          <a:cs typeface="Times New Roman" panose="02020603050405020304" pitchFamily="18" charset="0"/>
                        </a:rPr>
                        <a:t>  </a:t>
                      </a:r>
                      <a:r>
                        <a:rPr lang="en" sz="1100" dirty="0">
                          <a:latin typeface="Times New Roman" panose="02020603050405020304" pitchFamily="18" charset="0"/>
                          <a:cs typeface="Times New Roman" panose="02020603050405020304" pitchFamily="18" charset="0"/>
                        </a:rPr>
                        <a:t>6</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a:t>
                      </a:r>
                      <a:r>
                        <a:rPr lang="en-US" sz="1100" baseline="0" dirty="0">
                          <a:latin typeface="Times New Roman" panose="02020603050405020304" pitchFamily="18" charset="0"/>
                          <a:cs typeface="Times New Roman" panose="02020603050405020304" pitchFamily="18" charset="0"/>
                        </a:rPr>
                        <a:t> Quality prediction by using ML models: a case study on the Indian coastal city Visakhapatnam</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 sz="1100" dirty="0">
                          <a:latin typeface="Times New Roman" panose="02020603050405020304" pitchFamily="18" charset="0"/>
                          <a:cs typeface="Times New Roman" panose="02020603050405020304" pitchFamily="18" charset="0"/>
                        </a:rPr>
                        <a:t>The model used for the work is:</a:t>
                      </a:r>
                      <a:endParaRPr lang="en-US" sz="1100" dirty="0">
                        <a:latin typeface="Times New Roman" panose="02020603050405020304" pitchFamily="18" charset="0"/>
                        <a:cs typeface="Times New Roman" panose="02020603050405020304" pitchFamily="18" charset="0"/>
                      </a:endParaRP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Random Forest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Light GBM</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Cat Boost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Adaptive boosting</a:t>
                      </a: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Cat Boost model yielded high prediction accuracy (0.9998) and low RMSE (0.76).</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Cat Boost incorporates parameters that help mitigate overfitting in datasets </a:t>
                      </a:r>
                      <a:endParaRPr lang="en-US" sz="1100" b="0" dirty="0">
                        <a:effectLst/>
                        <a:latin typeface="Times New Roman" panose="02020603050405020304" pitchFamily="18" charset="0"/>
                        <a:cs typeface="Times New Roman" panose="02020603050405020304" pitchFamily="18" charset="0"/>
                      </a:endParaRPr>
                    </a:p>
                    <a:p>
                      <a:br>
                        <a:rPr lang="en-US"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Performance needs to be validated under diverse air quality conditions</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covid</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lockdown has affected the AQI levels</a:t>
                      </a:r>
                      <a:endParaRPr lang="en-US" sz="1100" b="0" dirty="0">
                        <a:effectLst/>
                        <a:latin typeface="Times New Roman" panose="02020603050405020304" pitchFamily="18" charset="0"/>
                        <a:cs typeface="Times New Roman" panose="02020603050405020304" pitchFamily="18" charset="0"/>
                      </a:endParaRPr>
                    </a:p>
                    <a:p>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658450" y="258350"/>
            <a:ext cx="5565600" cy="106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b="1" dirty="0"/>
              <a:t>Problem Statement</a:t>
            </a:r>
            <a:endParaRPr sz="2800" b="1" dirty="0"/>
          </a:p>
        </p:txBody>
      </p:sp>
      <p:pic>
        <p:nvPicPr>
          <p:cNvPr id="105" name="Google Shape;105;p19"/>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06" name="Google Shape;106;p19"/>
          <p:cNvSpPr txBox="1"/>
          <p:nvPr/>
        </p:nvSpPr>
        <p:spPr>
          <a:xfrm>
            <a:off x="729650" y="1581200"/>
            <a:ext cx="7833000" cy="2031295"/>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enhance accuracy in AQI forecasting to facilitate informed decision-making for environmental regulation.</a:t>
            </a:r>
          </a:p>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provide timely warnings and precautions to the public regarding air quality levels.</a:t>
            </a:r>
          </a:p>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Enable proactive measures for mitigating the impact of air pollution on public health.</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9" name="Google Shape;79;p16"/>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p:cNvSpPr txBox="1"/>
          <p:nvPr/>
        </p:nvSpPr>
        <p:spPr>
          <a:xfrm>
            <a:off x="1032510" y="1336040"/>
            <a:ext cx="7078980" cy="2262127"/>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Implement advanced machine learning techniques on CPCB data to enhance accuracy and reliability in AQI prediction.</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Evaluate the performance of developed models against existing methods to validate effectiveness.</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Demonstrate the potential of the proposed approach to optimize environmental management strategies and safeguard public health against air pollution hazards.</a:t>
            </a:r>
          </a:p>
        </p:txBody>
      </p:sp>
      <p:sp>
        <p:nvSpPr>
          <p:cNvPr id="2" name="Title 1">
            <a:extLst>
              <a:ext uri="{FF2B5EF4-FFF2-40B4-BE49-F238E27FC236}">
                <a16:creationId xmlns:a16="http://schemas.microsoft.com/office/drawing/2014/main" id="{35840C99-4CE4-1628-1FD1-8FA686702C85}"/>
              </a:ext>
            </a:extLst>
          </p:cNvPr>
          <p:cNvSpPr>
            <a:spLocks noGrp="1"/>
          </p:cNvSpPr>
          <p:nvPr>
            <p:ph type="title"/>
          </p:nvPr>
        </p:nvSpPr>
        <p:spPr/>
        <p:txBody>
          <a:bodyPr>
            <a:noAutofit/>
          </a:bodyPr>
          <a:lstStyle/>
          <a:p>
            <a:pPr algn="ctr"/>
            <a:r>
              <a:rPr lang="en-IN" b="1" dirty="0"/>
              <a:t>Objectives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10D8624-92F0-0A02-8FB8-8B92B1B5ECB8}"/>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D1D68BE7-EF03-543C-4B26-6D233B556C75}"/>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605D0DBB-9CF6-FDE1-0A7A-A563801558A5}"/>
              </a:ext>
            </a:extLst>
          </p:cNvPr>
          <p:cNvSpPr>
            <a:spLocks noGrp="1"/>
          </p:cNvSpPr>
          <p:nvPr>
            <p:ph type="title"/>
          </p:nvPr>
        </p:nvSpPr>
        <p:spPr>
          <a:xfrm>
            <a:off x="98824" y="375415"/>
            <a:ext cx="8520600" cy="572700"/>
          </a:xfrm>
        </p:spPr>
        <p:txBody>
          <a:bodyPr>
            <a:noAutofit/>
          </a:bodyPr>
          <a:lstStyle/>
          <a:p>
            <a:pPr algn="ctr"/>
            <a:r>
              <a:rPr lang="en-IN" b="1" dirty="0"/>
              <a:t>Methodology</a:t>
            </a:r>
          </a:p>
        </p:txBody>
      </p:sp>
      <p:sp>
        <p:nvSpPr>
          <p:cNvPr id="3" name="Google Shape;80;p16">
            <a:extLst>
              <a:ext uri="{FF2B5EF4-FFF2-40B4-BE49-F238E27FC236}">
                <a16:creationId xmlns:a16="http://schemas.microsoft.com/office/drawing/2014/main" id="{19C1FF77-1EA5-7FF4-9BC9-FAC16628F9EF}"/>
              </a:ext>
            </a:extLst>
          </p:cNvPr>
          <p:cNvSpPr txBox="1"/>
          <p:nvPr/>
        </p:nvSpPr>
        <p:spPr>
          <a:xfrm>
            <a:off x="572701" y="993706"/>
            <a:ext cx="8441357" cy="4247286"/>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chose Tirupati monitoring station to work with and apply the base paper.</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Initially, data is processed to remove noises and handle missing values. Then the data is explored for patterns and a comprehensive analysis is made using apt tools like correlation matrix.</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is transformed and standardized before fitting it to the model for training and testing.</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ensure the robustness of the models, we used 5-fold cross-validation, computed MAE, MSE, RMSE, and R2 scores for each fold, and reported the mean and standard deviation of each metric across all folds. When a model has a higher R2 score and lower MAE and MSE scores, it is generally regarded as performing better</a:t>
            </a:r>
            <a:endParaRPr lang="en-US" sz="1600" dirty="0">
              <a:solidFill>
                <a:schemeClr val="dk1"/>
              </a:solidFill>
              <a:latin typeface="Times New Roman" panose="02020603050405020304" pitchFamily="18" charset="0"/>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Models and methods - Random Forest,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XGBoost</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Bagging Regressor, LGBM Regressor</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Python libraries and modules -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numpy</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pandas, seaborn,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sklearn.model_selection</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GridSearchCV</a:t>
            </a:r>
            <a:endParaRPr lang="en-US" sz="1600" dirty="0">
              <a:solidFill>
                <a:schemeClr val="dk1"/>
              </a:solidFill>
              <a:latin typeface="Times New Roman" panose="02020603050405020304" pitchFamily="18" charset="0"/>
              <a:ea typeface="Raleway"/>
              <a:cs typeface="Times New Roman" panose="02020603050405020304" pitchFamily="18" charset="0"/>
              <a:sym typeface="Raleway"/>
            </a:endParaRPr>
          </a:p>
          <a:p>
            <a:pPr lvl="0" algn="l" rtl="0">
              <a:lnSpc>
                <a:spcPct val="150000"/>
              </a:lnSpc>
              <a:spcBef>
                <a:spcPts val="0"/>
              </a:spcBef>
              <a:spcAft>
                <a:spcPts val="0"/>
              </a:spcAft>
            </a:pPr>
            <a:endParaRPr lang="en-US"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extLst>
      <p:ext uri="{BB962C8B-B14F-4D97-AF65-F5344CB8AC3E}">
        <p14:creationId xmlns:p14="http://schemas.microsoft.com/office/powerpoint/2010/main" val="10183863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2296</Words>
  <Application>Microsoft Office PowerPoint</Application>
  <PresentationFormat>On-screen Show (16:9)</PresentationFormat>
  <Paragraphs>290</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Raleway</vt:lpstr>
      <vt:lpstr>Wingdings</vt:lpstr>
      <vt:lpstr>Arial</vt:lpstr>
      <vt:lpstr>Simple Light</vt:lpstr>
      <vt:lpstr>Optimal Machine Learning Techniques to Predict Air Quality Index</vt:lpstr>
      <vt:lpstr>Contents of this Presentation</vt:lpstr>
      <vt:lpstr>Base Paper</vt:lpstr>
      <vt:lpstr>Abstract</vt:lpstr>
      <vt:lpstr>      Literature Survey</vt:lpstr>
      <vt:lpstr>PowerPoint Presentation</vt:lpstr>
      <vt:lpstr>Problem Statement</vt:lpstr>
      <vt:lpstr>Objectives</vt:lpstr>
      <vt:lpstr>Methodology</vt:lpstr>
      <vt:lpstr>System Architecture/Flow diagram of the work</vt:lpstr>
      <vt:lpstr>       Dataset</vt:lpstr>
      <vt:lpstr>Modules</vt:lpstr>
      <vt:lpstr>Module 1 – Data Preprocessing</vt:lpstr>
      <vt:lpstr>Module 1 – EDA</vt:lpstr>
      <vt:lpstr>Module 1 – EDA</vt:lpstr>
      <vt:lpstr>Module 1 – Data Transformation</vt:lpstr>
      <vt:lpstr>Module 2 – Model Development:</vt:lpstr>
      <vt:lpstr>Module 2 – RandomForest</vt:lpstr>
      <vt:lpstr>Module 2–RandomForest algorithm</vt:lpstr>
      <vt:lpstr>Module 2–RandomForest algorithm</vt:lpstr>
      <vt:lpstr>Module 3 </vt:lpstr>
      <vt:lpstr>WORK PLAN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Machine Learning Techniques to Predict Air Quality Index</dc:title>
  <dc:creator>HEMANTH BABU CHAVA</dc:creator>
  <cp:lastModifiedBy>Manjunath P</cp:lastModifiedBy>
  <cp:revision>18</cp:revision>
  <dcterms:modified xsi:type="dcterms:W3CDTF">2024-03-07T12:48:58Z</dcterms:modified>
</cp:coreProperties>
</file>