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6" r:id="rId2"/>
  </p:sldMasterIdLst>
  <p:notesMasterIdLst>
    <p:notesMasterId r:id="rId90"/>
  </p:notesMasterIdLst>
  <p:sldIdLst>
    <p:sldId id="366" r:id="rId3"/>
    <p:sldId id="447" r:id="rId4"/>
    <p:sldId id="467" r:id="rId5"/>
    <p:sldId id="477" r:id="rId6"/>
    <p:sldId id="481" r:id="rId7"/>
    <p:sldId id="480" r:id="rId8"/>
    <p:sldId id="482" r:id="rId9"/>
    <p:sldId id="484" r:id="rId10"/>
    <p:sldId id="478" r:id="rId11"/>
    <p:sldId id="485" r:id="rId12"/>
    <p:sldId id="487" r:id="rId13"/>
    <p:sldId id="486" r:id="rId14"/>
    <p:sldId id="479" r:id="rId15"/>
    <p:sldId id="488" r:id="rId16"/>
    <p:sldId id="489" r:id="rId17"/>
    <p:sldId id="490" r:id="rId18"/>
    <p:sldId id="559" r:id="rId19"/>
    <p:sldId id="507" r:id="rId20"/>
    <p:sldId id="508" r:id="rId21"/>
    <p:sldId id="495" r:id="rId22"/>
    <p:sldId id="496" r:id="rId23"/>
    <p:sldId id="497" r:id="rId24"/>
    <p:sldId id="498" r:id="rId25"/>
    <p:sldId id="560" r:id="rId26"/>
    <p:sldId id="499" r:id="rId27"/>
    <p:sldId id="500" r:id="rId28"/>
    <p:sldId id="501" r:id="rId29"/>
    <p:sldId id="502" r:id="rId30"/>
    <p:sldId id="503" r:id="rId31"/>
    <p:sldId id="462" r:id="rId32"/>
    <p:sldId id="509" r:id="rId33"/>
    <p:sldId id="469" r:id="rId34"/>
    <p:sldId id="515" r:id="rId35"/>
    <p:sldId id="516" r:id="rId36"/>
    <p:sldId id="518" r:id="rId37"/>
    <p:sldId id="517" r:id="rId38"/>
    <p:sldId id="519" r:id="rId39"/>
    <p:sldId id="470" r:id="rId40"/>
    <p:sldId id="520" r:id="rId41"/>
    <p:sldId id="521" r:id="rId42"/>
    <p:sldId id="471" r:id="rId43"/>
    <p:sldId id="463" r:id="rId44"/>
    <p:sldId id="522" r:id="rId45"/>
    <p:sldId id="523" r:id="rId46"/>
    <p:sldId id="472" r:id="rId47"/>
    <p:sldId id="526" r:id="rId48"/>
    <p:sldId id="527" r:id="rId49"/>
    <p:sldId id="528" r:id="rId50"/>
    <p:sldId id="529" r:id="rId51"/>
    <p:sldId id="530" r:id="rId52"/>
    <p:sldId id="531" r:id="rId53"/>
    <p:sldId id="532" r:id="rId54"/>
    <p:sldId id="543" r:id="rId55"/>
    <p:sldId id="544" r:id="rId56"/>
    <p:sldId id="545" r:id="rId57"/>
    <p:sldId id="533" r:id="rId58"/>
    <p:sldId id="473" r:id="rId59"/>
    <p:sldId id="552" r:id="rId60"/>
    <p:sldId id="546" r:id="rId61"/>
    <p:sldId id="547" r:id="rId62"/>
    <p:sldId id="548" r:id="rId63"/>
    <p:sldId id="555" r:id="rId64"/>
    <p:sldId id="557" r:id="rId65"/>
    <p:sldId id="556" r:id="rId66"/>
    <p:sldId id="553" r:id="rId67"/>
    <p:sldId id="550" r:id="rId68"/>
    <p:sldId id="554" r:id="rId69"/>
    <p:sldId id="551" r:id="rId70"/>
    <p:sldId id="558" r:id="rId71"/>
    <p:sldId id="464" r:id="rId72"/>
    <p:sldId id="474" r:id="rId73"/>
    <p:sldId id="534" r:id="rId74"/>
    <p:sldId id="535" r:id="rId75"/>
    <p:sldId id="536" r:id="rId76"/>
    <p:sldId id="537" r:id="rId77"/>
    <p:sldId id="538" r:id="rId78"/>
    <p:sldId id="539" r:id="rId79"/>
    <p:sldId id="540" r:id="rId80"/>
    <p:sldId id="541" r:id="rId81"/>
    <p:sldId id="542" r:id="rId82"/>
    <p:sldId id="465" r:id="rId83"/>
    <p:sldId id="524" r:id="rId84"/>
    <p:sldId id="562" r:id="rId85"/>
    <p:sldId id="565" r:id="rId86"/>
    <p:sldId id="561" r:id="rId87"/>
    <p:sldId id="525" r:id="rId88"/>
    <p:sldId id="505" r:id="rId8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CC00CC"/>
    <a:srgbClr val="FF99FF"/>
    <a:srgbClr val="660066"/>
    <a:srgbClr val="0000CC"/>
    <a:srgbClr val="008000"/>
    <a:srgbClr val="006600"/>
    <a:srgbClr val="009999"/>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8" autoAdjust="0"/>
    <p:restoredTop sz="79948" autoAdjust="0"/>
  </p:normalViewPr>
  <p:slideViewPr>
    <p:cSldViewPr>
      <p:cViewPr varScale="1">
        <p:scale>
          <a:sx n="57" d="100"/>
          <a:sy n="57" d="100"/>
        </p:scale>
        <p:origin x="144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95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BF12B987-231F-42C5-8E73-EA1466EE062F}" type="slidenum">
              <a:rPr lang="en-US" altLang="zh-CN"/>
              <a:pPr>
                <a:defRPr/>
              </a:pPr>
              <a:t>‹#›</a:t>
            </a:fld>
            <a:endParaRPr lang="en-US" altLang="zh-CN"/>
          </a:p>
        </p:txBody>
      </p:sp>
    </p:spTree>
    <p:extLst>
      <p:ext uri="{BB962C8B-B14F-4D97-AF65-F5344CB8AC3E}">
        <p14:creationId xmlns:p14="http://schemas.microsoft.com/office/powerpoint/2010/main" val="3630198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a:t>
            </a:fld>
            <a:endParaRPr lang="en-US" altLang="zh-CN"/>
          </a:p>
        </p:txBody>
      </p:sp>
    </p:spTree>
    <p:extLst>
      <p:ext uri="{BB962C8B-B14F-4D97-AF65-F5344CB8AC3E}">
        <p14:creationId xmlns:p14="http://schemas.microsoft.com/office/powerpoint/2010/main" val="327438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SF</a:t>
            </a:r>
            <a:r>
              <a:rPr lang="zh-CN" altLang="en-US" dirty="0" smtClean="0"/>
              <a:t>，符号标志，为</a:t>
            </a:r>
            <a:r>
              <a:rPr lang="en-US" altLang="zh-CN" dirty="0" smtClean="0"/>
              <a:t>0</a:t>
            </a:r>
            <a:r>
              <a:rPr lang="zh-CN" altLang="en-US" dirty="0" smtClean="0"/>
              <a:t>或</a:t>
            </a:r>
            <a:r>
              <a:rPr lang="en-US" altLang="zh-CN" dirty="0" smtClean="0"/>
              <a:t>1</a:t>
            </a:r>
            <a:r>
              <a:rPr lang="zh-CN" altLang="en-US" dirty="0" smtClean="0"/>
              <a:t>，不能简单理解为数据为正数</a:t>
            </a:r>
            <a:r>
              <a:rPr lang="en-US" altLang="zh-CN" dirty="0" smtClean="0"/>
              <a:t>/</a:t>
            </a:r>
            <a:r>
              <a:rPr lang="zh-CN" altLang="en-US" dirty="0" smtClean="0"/>
              <a:t>负数。</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18</a:t>
            </a:fld>
            <a:endParaRPr lang="en-US" altLang="zh-CN"/>
          </a:p>
        </p:txBody>
      </p:sp>
    </p:spTree>
    <p:extLst>
      <p:ext uri="{BB962C8B-B14F-4D97-AF65-F5344CB8AC3E}">
        <p14:creationId xmlns:p14="http://schemas.microsoft.com/office/powerpoint/2010/main" val="352226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845A7088-203B-4964-9F0A-407547085A49}" type="slidenum">
              <a:rPr lang="en-US" altLang="zh-CN" sz="1200" b="0" smtClean="0"/>
              <a:pPr eaLnBrk="1" hangingPunct="1"/>
              <a:t>21</a:t>
            </a:fld>
            <a:endParaRPr lang="en-US" altLang="zh-CN" sz="1200"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marL="171450" indent="-171450" eaLnBrk="1" hangingPunct="1">
              <a:buFont typeface="Arial" pitchFamily="34" charset="0"/>
              <a:buChar char="•"/>
            </a:pPr>
            <a:r>
              <a:rPr lang="zh-CN" altLang="en-US" b="1" dirty="0" smtClean="0">
                <a:solidFill>
                  <a:srgbClr val="0033CC"/>
                </a:solidFill>
              </a:rPr>
              <a:t>故障：</a:t>
            </a:r>
            <a:r>
              <a:rPr lang="zh-CN" altLang="en-US" dirty="0" smtClean="0">
                <a:solidFill>
                  <a:srgbClr val="0033CC"/>
                </a:solidFill>
              </a:rPr>
              <a:t>故障</a:t>
            </a:r>
            <a:r>
              <a:rPr lang="zh-CN" altLang="en-US" dirty="0" smtClean="0"/>
              <a:t>处理程序完成之后回到引起故障的指令处，并重新执行该指令。</a:t>
            </a:r>
          </a:p>
          <a:p>
            <a:pPr marL="171450" indent="-171450" eaLnBrk="1" hangingPunct="1">
              <a:buFont typeface="Arial" pitchFamily="34" charset="0"/>
              <a:buChar char="•"/>
            </a:pPr>
            <a:r>
              <a:rPr lang="en-US" altLang="zh-CN" dirty="0" smtClean="0"/>
              <a:t>The processor automatically sets RF in the EFLAGS image on the stack before entry into any fault handler. Upon entry into the fault handler for instruction address breakpoints, for example, RF is set in the EFLAGS image on the stack; therefore, the IRET instruction at the end of the handler will set RF in the EFLAGS register, and execution will resume at the breakpoint address without generating another breakpoint fault at the same address. </a:t>
            </a:r>
          </a:p>
        </p:txBody>
      </p:sp>
    </p:spTree>
    <p:extLst>
      <p:ext uri="{BB962C8B-B14F-4D97-AF65-F5344CB8AC3E}">
        <p14:creationId xmlns:p14="http://schemas.microsoft.com/office/powerpoint/2010/main" val="193501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D6CC44A8-37FA-445C-B2A9-791076DB3A08}" type="slidenum">
              <a:rPr lang="en-US" altLang="zh-CN" sz="1200" b="0" smtClean="0"/>
              <a:pPr eaLnBrk="1" hangingPunct="1"/>
              <a:t>23</a:t>
            </a:fld>
            <a:endParaRPr lang="en-US" altLang="zh-CN" sz="1200"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marL="228600" marR="0" indent="-228600" algn="l" defTabSz="914400" rtl="0" eaLnBrk="1" fontAlgn="base" latinLnBrk="0" hangingPunct="1">
              <a:lnSpc>
                <a:spcPct val="100000"/>
              </a:lnSpc>
              <a:spcBef>
                <a:spcPct val="30000"/>
              </a:spcBef>
              <a:spcAft>
                <a:spcPct val="0"/>
              </a:spcAft>
              <a:buClrTx/>
              <a:buSzTx/>
              <a:buFontTx/>
              <a:buChar char="•"/>
              <a:tabLst/>
              <a:defRPr/>
            </a:pPr>
            <a:r>
              <a:rPr lang="en-US" altLang="zh-CN" sz="1000" dirty="0" smtClean="0"/>
              <a:t>VIF</a:t>
            </a:r>
            <a:r>
              <a:rPr lang="zh-CN" altLang="en-US" sz="1000" dirty="0" smtClean="0"/>
              <a:t>和</a:t>
            </a:r>
            <a:r>
              <a:rPr lang="en-US" altLang="zh-CN" sz="1000" dirty="0" smtClean="0"/>
              <a:t>VIP</a:t>
            </a:r>
            <a:r>
              <a:rPr lang="zh-CN" altLang="en-US" sz="1000" dirty="0" smtClean="0"/>
              <a:t>标志一起使用的，用于支持多任务环境。当控制寄存器</a:t>
            </a:r>
            <a:r>
              <a:rPr lang="en-US" altLang="zh-CN" sz="1000" dirty="0" smtClean="0"/>
              <a:t>CR4 </a:t>
            </a:r>
            <a:r>
              <a:rPr lang="zh-CN" altLang="en-US" sz="1000" dirty="0" smtClean="0"/>
              <a:t>中的</a:t>
            </a:r>
            <a:r>
              <a:rPr lang="en-US" altLang="zh-CN" sz="1000" dirty="0" smtClean="0"/>
              <a:t>VME </a:t>
            </a:r>
            <a:r>
              <a:rPr lang="zh-CN" altLang="en-US" sz="1000" dirty="0" smtClean="0"/>
              <a:t>或者</a:t>
            </a:r>
            <a:r>
              <a:rPr lang="en-US" altLang="zh-CN" sz="1000" dirty="0" smtClean="0"/>
              <a:t>PVI </a:t>
            </a:r>
            <a:r>
              <a:rPr lang="zh-CN" altLang="en-US" sz="1000" dirty="0" smtClean="0"/>
              <a:t>标志置为</a:t>
            </a:r>
            <a:r>
              <a:rPr lang="en-US" altLang="zh-CN" sz="1000" dirty="0" smtClean="0"/>
              <a:t>1</a:t>
            </a:r>
            <a:r>
              <a:rPr lang="zh-CN" altLang="en-US" sz="1000" dirty="0" smtClean="0"/>
              <a:t>且</a:t>
            </a:r>
            <a:r>
              <a:rPr lang="en-US" altLang="zh-CN" sz="1000" dirty="0" smtClean="0"/>
              <a:t>IOPL</a:t>
            </a:r>
            <a:r>
              <a:rPr lang="zh-CN" altLang="en-US" sz="1000" dirty="0" smtClean="0"/>
              <a:t>小于</a:t>
            </a:r>
            <a:r>
              <a:rPr lang="en-US" altLang="zh-CN" sz="1000" dirty="0" smtClean="0"/>
              <a:t>3 </a:t>
            </a:r>
            <a:r>
              <a:rPr lang="zh-CN" altLang="en-US" sz="1000" dirty="0" smtClean="0"/>
              <a:t>时，处理器只识别</a:t>
            </a:r>
            <a:r>
              <a:rPr lang="en-US" altLang="zh-CN" sz="1000" dirty="0" smtClean="0"/>
              <a:t>VIF</a:t>
            </a:r>
            <a:r>
              <a:rPr lang="zh-CN" altLang="en-US" sz="1000" dirty="0" smtClean="0"/>
              <a:t>标志（</a:t>
            </a:r>
            <a:r>
              <a:rPr lang="en-US" altLang="zh-CN" sz="1000" dirty="0" smtClean="0"/>
              <a:t>VME </a:t>
            </a:r>
            <a:r>
              <a:rPr lang="zh-CN" altLang="en-US" sz="1000" dirty="0" smtClean="0"/>
              <a:t>标志用来启用虚拟</a:t>
            </a:r>
            <a:r>
              <a:rPr lang="en-US" altLang="zh-CN" sz="1000" dirty="0" smtClean="0"/>
              <a:t>8086 </a:t>
            </a:r>
            <a:r>
              <a:rPr lang="zh-CN" altLang="en-US" sz="1000" dirty="0" smtClean="0"/>
              <a:t>模式扩展，</a:t>
            </a:r>
            <a:r>
              <a:rPr lang="en-US" altLang="zh-CN" sz="1000" dirty="0" smtClean="0"/>
              <a:t>PVI </a:t>
            </a:r>
            <a:r>
              <a:rPr lang="zh-CN" altLang="en-US" sz="1000" dirty="0" smtClean="0"/>
              <a:t>标志启用保护模式下的虚拟中断）。</a:t>
            </a:r>
          </a:p>
          <a:p>
            <a:pPr marL="228600" indent="-228600" eaLnBrk="1" hangingPunct="1">
              <a:buFontTx/>
              <a:buChar char="•"/>
            </a:pPr>
            <a:r>
              <a:rPr lang="en-US" altLang="zh-CN" dirty="0" smtClean="0"/>
              <a:t>CPUID</a:t>
            </a:r>
            <a:r>
              <a:rPr lang="zh-CN" altLang="en-US" dirty="0" smtClean="0"/>
              <a:t>指令是</a:t>
            </a:r>
            <a:r>
              <a:rPr lang="en-US" altLang="zh-CN" dirty="0" smtClean="0"/>
              <a:t>Intel IA32</a:t>
            </a:r>
            <a:r>
              <a:rPr lang="zh-CN" altLang="en-US" dirty="0" smtClean="0"/>
              <a:t>架构下获得</a:t>
            </a:r>
            <a:r>
              <a:rPr lang="en-US" altLang="zh-CN" dirty="0" smtClean="0"/>
              <a:t>CPU</a:t>
            </a:r>
            <a:r>
              <a:rPr lang="zh-CN" altLang="en-US" dirty="0" smtClean="0"/>
              <a:t>信息的汇编指令，可以得到</a:t>
            </a:r>
            <a:r>
              <a:rPr lang="en-US" altLang="zh-CN" dirty="0" smtClean="0"/>
              <a:t>CPU</a:t>
            </a:r>
            <a:r>
              <a:rPr lang="zh-CN" altLang="en-US" dirty="0" smtClean="0"/>
              <a:t>类型，型号，制造商信息，商标信息，序列号，缓存等一系列</a:t>
            </a:r>
            <a:r>
              <a:rPr lang="en-US" altLang="zh-CN" dirty="0" smtClean="0"/>
              <a:t>CPU</a:t>
            </a:r>
            <a:r>
              <a:rPr lang="zh-CN" altLang="en-US" dirty="0" smtClean="0"/>
              <a:t>相关的东西。 </a:t>
            </a:r>
            <a:endParaRPr lang="zh-CN" altLang="en-US" sz="1000" dirty="0" smtClean="0"/>
          </a:p>
        </p:txBody>
      </p:sp>
    </p:spTree>
    <p:extLst>
      <p:ext uri="{BB962C8B-B14F-4D97-AF65-F5344CB8AC3E}">
        <p14:creationId xmlns:p14="http://schemas.microsoft.com/office/powerpoint/2010/main" val="27277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0" dirty="0" smtClean="0">
                <a:latin typeface="微软雅黑" pitchFamily="34" charset="-122"/>
                <a:ea typeface="微软雅黑" pitchFamily="34" charset="-122"/>
              </a:rPr>
              <a:t>CPU</a:t>
            </a:r>
            <a:r>
              <a:rPr lang="zh-CN" altLang="en-US" sz="1200" kern="0" dirty="0" smtClean="0">
                <a:latin typeface="微软雅黑" pitchFamily="34" charset="-122"/>
                <a:ea typeface="微软雅黑" pitchFamily="34" charset="-122"/>
              </a:rPr>
              <a:t>对有符号数和无符号数采用同一套电路来处理。对程序员而言，做有符号数运算时，需关注</a:t>
            </a:r>
            <a:r>
              <a:rPr lang="en-US" altLang="zh-CN" sz="1200" kern="0" dirty="0" smtClean="0">
                <a:latin typeface="微软雅黑" pitchFamily="34" charset="-122"/>
                <a:ea typeface="微软雅黑" pitchFamily="34" charset="-122"/>
              </a:rPr>
              <a:t>OF</a:t>
            </a:r>
            <a:r>
              <a:rPr lang="zh-CN" altLang="en-US" sz="1200" kern="0" dirty="0" smtClean="0">
                <a:latin typeface="微软雅黑" pitchFamily="34" charset="-122"/>
                <a:ea typeface="微软雅黑" pitchFamily="34" charset="-122"/>
              </a:rPr>
              <a:t>；做无符号数运算时，需关注</a:t>
            </a:r>
            <a:r>
              <a:rPr lang="en-US" altLang="zh-CN" sz="1200" kern="0" dirty="0" smtClean="0">
                <a:latin typeface="微软雅黑" pitchFamily="34" charset="-122"/>
                <a:ea typeface="微软雅黑" pitchFamily="34" charset="-122"/>
              </a:rPr>
              <a:t>CF</a:t>
            </a:r>
            <a:r>
              <a:rPr lang="zh-CN" altLang="en-US" sz="1200" kern="0" dirty="0" smtClean="0">
                <a:latin typeface="微软雅黑" pitchFamily="34" charset="-122"/>
                <a:ea typeface="微软雅黑" pitchFamily="34" charset="-122"/>
              </a:rPr>
              <a:t>。</a:t>
            </a:r>
            <a:endParaRPr lang="en-US" dirty="0" smtClean="0"/>
          </a:p>
          <a:p>
            <a:pPr marL="171450" indent="-171450">
              <a:buFont typeface="Arial" panose="020B0604020202020204" pitchFamily="34" charset="0"/>
              <a:buChar char="•"/>
            </a:pPr>
            <a:r>
              <a:rPr lang="zh-CN" altLang="en-US" dirty="0" smtClean="0"/>
              <a:t>对于此例，做减法时，实际上是对</a:t>
            </a:r>
            <a:r>
              <a:rPr lang="en-US" altLang="zh-CN" dirty="0" smtClean="0"/>
              <a:t>-</a:t>
            </a:r>
            <a:r>
              <a:rPr lang="en-US" altLang="zh-CN" sz="1200" kern="0" dirty="0" smtClean="0">
                <a:latin typeface="微软雅黑" pitchFamily="34" charset="-122"/>
                <a:ea typeface="微软雅黑" pitchFamily="34" charset="-122"/>
              </a:rPr>
              <a:t>2147483647</a:t>
            </a:r>
            <a:r>
              <a:rPr lang="zh-CN" altLang="en-US" sz="1200" kern="0" dirty="0" smtClean="0">
                <a:latin typeface="微软雅黑" pitchFamily="34" charset="-122"/>
                <a:ea typeface="微软雅黑" pitchFamily="34" charset="-122"/>
              </a:rPr>
              <a:t>取补码，然后相加。但是，此时，相加会使得</a:t>
            </a:r>
            <a:r>
              <a:rPr lang="en-US" altLang="zh-CN" sz="1200" kern="0" dirty="0" smtClean="0">
                <a:latin typeface="微软雅黑" pitchFamily="34" charset="-122"/>
                <a:ea typeface="微软雅黑" pitchFamily="34" charset="-122"/>
              </a:rPr>
              <a:t>CF=1</a:t>
            </a:r>
            <a:r>
              <a:rPr lang="zh-CN" altLang="en-US" sz="1200" kern="0" dirty="0" smtClean="0">
                <a:latin typeface="微软雅黑" pitchFamily="34" charset="-122"/>
                <a:ea typeface="微软雅黑" pitchFamily="34" charset="-122"/>
              </a:rPr>
              <a:t>？实际上，做减法时，</a:t>
            </a:r>
            <a:r>
              <a:rPr lang="en-US" altLang="zh-CN" sz="1200" kern="0" dirty="0" smtClean="0">
                <a:latin typeface="微软雅黑" pitchFamily="34" charset="-122"/>
                <a:ea typeface="微软雅黑" pitchFamily="34" charset="-122"/>
              </a:rPr>
              <a:t>CPU</a:t>
            </a:r>
            <a:r>
              <a:rPr lang="zh-CN" altLang="en-US" sz="1200" kern="0" dirty="0" smtClean="0">
                <a:latin typeface="微软雅黑" pitchFamily="34" charset="-122"/>
                <a:ea typeface="微软雅黑" pitchFamily="34" charset="-122"/>
              </a:rPr>
              <a:t>要对</a:t>
            </a:r>
            <a:r>
              <a:rPr lang="en-US" altLang="zh-CN" sz="1200" kern="0" dirty="0" smtClean="0">
                <a:latin typeface="微软雅黑" pitchFamily="34" charset="-122"/>
                <a:ea typeface="微软雅黑" pitchFamily="34" charset="-122"/>
              </a:rPr>
              <a:t>CF</a:t>
            </a:r>
            <a:r>
              <a:rPr lang="zh-CN" altLang="en-US" sz="1200" kern="0" dirty="0" smtClean="0">
                <a:latin typeface="微软雅黑" pitchFamily="34" charset="-122"/>
                <a:ea typeface="微软雅黑" pitchFamily="34" charset="-122"/>
              </a:rPr>
              <a:t>标志是再次取反。</a:t>
            </a:r>
            <a:endParaRPr lang="en-US" altLang="zh-CN" sz="1200" kern="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24</a:t>
            </a:fld>
            <a:endParaRPr lang="en-US" altLang="zh-CN"/>
          </a:p>
        </p:txBody>
      </p:sp>
    </p:spTree>
    <p:extLst>
      <p:ext uri="{BB962C8B-B14F-4D97-AF65-F5344CB8AC3E}">
        <p14:creationId xmlns:p14="http://schemas.microsoft.com/office/powerpoint/2010/main" val="414408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26</a:t>
            </a:fld>
            <a:endParaRPr lang="en-US" altLang="zh-CN"/>
          </a:p>
        </p:txBody>
      </p:sp>
    </p:spTree>
    <p:extLst>
      <p:ext uri="{BB962C8B-B14F-4D97-AF65-F5344CB8AC3E}">
        <p14:creationId xmlns:p14="http://schemas.microsoft.com/office/powerpoint/2010/main" val="12193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en-US" smtClean="0"/>
          </a:p>
        </p:txBody>
      </p:sp>
      <p:sp>
        <p:nvSpPr>
          <p:cNvPr id="36868"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1EF9C7-D325-41EC-A53C-3FA6D0E88590}" type="slidenum">
              <a:rPr lang="en-US" altLang="zh-CN" smtClean="0">
                <a:latin typeface="Times New Roman" pitchFamily="18" charset="0"/>
              </a:rPr>
              <a:pPr eaLnBrk="1" hangingPunct="1"/>
              <a:t>30</a:t>
            </a:fld>
            <a:endParaRPr lang="en-US" altLang="zh-CN" smtClean="0">
              <a:latin typeface="Times New Roman" pitchFamily="18" charset="0"/>
            </a:endParaRPr>
          </a:p>
        </p:txBody>
      </p:sp>
    </p:spTree>
    <p:extLst>
      <p:ext uri="{BB962C8B-B14F-4D97-AF65-F5344CB8AC3E}">
        <p14:creationId xmlns:p14="http://schemas.microsoft.com/office/powerpoint/2010/main" val="19535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31</a:t>
            </a:fld>
            <a:endParaRPr lang="en-US" altLang="zh-CN"/>
          </a:p>
        </p:txBody>
      </p:sp>
    </p:spTree>
    <p:extLst>
      <p:ext uri="{BB962C8B-B14F-4D97-AF65-F5344CB8AC3E}">
        <p14:creationId xmlns:p14="http://schemas.microsoft.com/office/powerpoint/2010/main" val="2442576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34</a:t>
            </a:fld>
            <a:endParaRPr lang="en-US" altLang="zh-CN"/>
          </a:p>
        </p:txBody>
      </p:sp>
    </p:spTree>
    <p:extLst>
      <p:ext uri="{BB962C8B-B14F-4D97-AF65-F5344CB8AC3E}">
        <p14:creationId xmlns:p14="http://schemas.microsoft.com/office/powerpoint/2010/main" val="2722170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36</a:t>
            </a:fld>
            <a:endParaRPr lang="en-US" altLang="zh-CN"/>
          </a:p>
        </p:txBody>
      </p:sp>
    </p:spTree>
    <p:extLst>
      <p:ext uri="{BB962C8B-B14F-4D97-AF65-F5344CB8AC3E}">
        <p14:creationId xmlns:p14="http://schemas.microsoft.com/office/powerpoint/2010/main" val="304694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endParaRPr lang="en-US" smtClean="0"/>
          </a:p>
        </p:txBody>
      </p:sp>
      <p:sp>
        <p:nvSpPr>
          <p:cNvPr id="378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8D6D63-A857-440D-BCE2-04335DF90359}" type="slidenum">
              <a:rPr lang="en-US" altLang="zh-CN" smtClean="0">
                <a:latin typeface="Times New Roman" pitchFamily="18" charset="0"/>
              </a:rPr>
              <a:pPr eaLnBrk="1" hangingPunct="1"/>
              <a:t>42</a:t>
            </a:fld>
            <a:endParaRPr lang="en-US" altLang="zh-CN" smtClean="0">
              <a:latin typeface="Times New Roman" pitchFamily="18" charset="0"/>
            </a:endParaRPr>
          </a:p>
        </p:txBody>
      </p:sp>
    </p:spTree>
    <p:extLst>
      <p:ext uri="{BB962C8B-B14F-4D97-AF65-F5344CB8AC3E}">
        <p14:creationId xmlns:p14="http://schemas.microsoft.com/office/powerpoint/2010/main" val="204771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AX:</a:t>
            </a:r>
            <a:r>
              <a:rPr lang="en-US" baseline="0" dirty="0" smtClean="0"/>
              <a:t> </a:t>
            </a:r>
            <a:r>
              <a:rPr lang="en-US" dirty="0" smtClean="0"/>
              <a:t>Accumulator。</a:t>
            </a:r>
          </a:p>
          <a:p>
            <a:pPr marL="171450" indent="-171450">
              <a:buFont typeface="Arial" pitchFamily="34" charset="0"/>
              <a:buChar char="•"/>
            </a:pPr>
            <a:r>
              <a:rPr lang="en-US" dirty="0" smtClean="0"/>
              <a:t>EBX:</a:t>
            </a:r>
            <a:r>
              <a:rPr lang="en-US" baseline="0" dirty="0" smtClean="0"/>
              <a:t> </a:t>
            </a:r>
            <a:r>
              <a:rPr lang="en-US" dirty="0" smtClean="0"/>
              <a:t>extended </a:t>
            </a:r>
            <a:r>
              <a:rPr lang="en-US" dirty="0" smtClean="0"/>
              <a:t>base index。</a:t>
            </a:r>
          </a:p>
          <a:p>
            <a:pPr marL="171450" indent="-171450">
              <a:buFont typeface="Arial" pitchFamily="34" charset="0"/>
              <a:buChar char="•"/>
            </a:pPr>
            <a:r>
              <a:rPr lang="en-US" dirty="0" smtClean="0"/>
              <a:t>RBX: I </a:t>
            </a:r>
            <a:r>
              <a:rPr lang="en-US" dirty="0" smtClean="0"/>
              <a:t>think it's just R for "register", since there are additional registers R8 - R15 on x86-64, and R is a common prefix on many CPU architectures where registers are numbered.</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在</a:t>
            </a:r>
            <a:r>
              <a:rPr lang="en-US" altLang="zh-CN" dirty="0" smtClean="0"/>
              <a:t>64</a:t>
            </a:r>
            <a:r>
              <a:rPr lang="zh-CN" altLang="en-US" dirty="0" smtClean="0"/>
              <a:t>位描述符中，</a:t>
            </a:r>
            <a:r>
              <a:rPr lang="en-US" altLang="zh-CN" dirty="0" smtClean="0"/>
              <a:t>L</a:t>
            </a:r>
            <a:r>
              <a:rPr lang="zh-CN" altLang="en-US" dirty="0" smtClean="0"/>
              <a:t>位可能是大的意思。</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49</a:t>
            </a:fld>
            <a:endParaRPr lang="en-US" altLang="zh-CN"/>
          </a:p>
        </p:txBody>
      </p:sp>
    </p:spTree>
    <p:extLst>
      <p:ext uri="{BB962C8B-B14F-4D97-AF65-F5344CB8AC3E}">
        <p14:creationId xmlns:p14="http://schemas.microsoft.com/office/powerpoint/2010/main" val="3877865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24F21076-7169-4684-B86F-52FD6FF8CEC5}" type="slidenum">
              <a:rPr lang="en-US" altLang="zh-CN" sz="1200" b="0">
                <a:solidFill>
                  <a:prstClr val="black"/>
                </a:solidFill>
              </a:rPr>
              <a:pPr eaLnBrk="1" hangingPunct="1"/>
              <a:t>53</a:t>
            </a:fld>
            <a:endParaRPr lang="en-US" altLang="zh-CN" sz="1200" b="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marL="228600" indent="-228600" eaLnBrk="1" hangingPunct="1">
              <a:buFontTx/>
              <a:buChar char="•"/>
            </a:pPr>
            <a:r>
              <a:rPr lang="zh-CN" altLang="en-US" sz="1000" dirty="0" smtClean="0"/>
              <a:t>第</a:t>
            </a:r>
            <a:r>
              <a:rPr lang="en-US" altLang="zh-CN" sz="1000" dirty="0" smtClean="0"/>
              <a:t>11</a:t>
            </a:r>
            <a:r>
              <a:rPr lang="zh-CN" altLang="en-US" sz="1000" dirty="0" smtClean="0"/>
              <a:t>位，为</a:t>
            </a:r>
            <a:r>
              <a:rPr lang="en-US" altLang="zh-CN" sz="1000" dirty="0" smtClean="0"/>
              <a:t>0</a:t>
            </a:r>
            <a:r>
              <a:rPr lang="zh-CN" altLang="en-US" sz="1000" dirty="0" smtClean="0"/>
              <a:t>，表示数据段；为</a:t>
            </a:r>
            <a:r>
              <a:rPr lang="en-US" altLang="zh-CN" sz="1000" dirty="0" smtClean="0"/>
              <a:t>1</a:t>
            </a:r>
            <a:r>
              <a:rPr lang="zh-CN" altLang="en-US" sz="1000" dirty="0" smtClean="0"/>
              <a:t>，表示代码段。</a:t>
            </a:r>
          </a:p>
          <a:p>
            <a:pPr marL="228600" indent="-228600" eaLnBrk="1" hangingPunct="1">
              <a:buFontTx/>
              <a:buChar char="•"/>
            </a:pPr>
            <a:r>
              <a:rPr lang="zh-CN" altLang="en-US" sz="1000" dirty="0" smtClean="0"/>
              <a:t>第</a:t>
            </a:r>
            <a:r>
              <a:rPr lang="en-US" altLang="zh-CN" sz="1000" dirty="0" smtClean="0"/>
              <a:t>10</a:t>
            </a:r>
            <a:r>
              <a:rPr lang="zh-CN" altLang="en-US" sz="1000" dirty="0" smtClean="0"/>
              <a:t>位，对数据段而言表示</a:t>
            </a:r>
            <a:r>
              <a:rPr lang="en-US" altLang="zh-CN" sz="1000" dirty="0" smtClean="0"/>
              <a:t>expansion-direction</a:t>
            </a:r>
            <a:r>
              <a:rPr lang="zh-CN" altLang="en-US" sz="1000" dirty="0" smtClean="0"/>
              <a:t>，对代码段而言表示</a:t>
            </a:r>
            <a:r>
              <a:rPr lang="en-US" altLang="zh-CN" sz="1000" dirty="0" smtClean="0"/>
              <a:t>conforming (C) </a:t>
            </a:r>
            <a:r>
              <a:rPr lang="zh-CN" altLang="en-US" sz="1000" dirty="0" smtClean="0"/>
              <a:t>。</a:t>
            </a:r>
          </a:p>
          <a:p>
            <a:pPr marL="228600" indent="-228600" eaLnBrk="1" hangingPunct="1">
              <a:buFontTx/>
              <a:buChar char="•"/>
            </a:pPr>
            <a:r>
              <a:rPr lang="zh-CN" altLang="en-US" sz="1000" dirty="0" smtClean="0"/>
              <a:t>第</a:t>
            </a:r>
            <a:r>
              <a:rPr lang="en-US" altLang="zh-CN" sz="1000" dirty="0" smtClean="0"/>
              <a:t>9</a:t>
            </a:r>
            <a:r>
              <a:rPr lang="zh-CN" altLang="en-US" sz="1000" dirty="0" smtClean="0"/>
              <a:t>位，对数据段而言表示</a:t>
            </a:r>
            <a:r>
              <a:rPr lang="en-US" altLang="zh-CN" sz="1000" dirty="0" smtClean="0"/>
              <a:t>write-enable </a:t>
            </a:r>
            <a:r>
              <a:rPr lang="zh-CN" altLang="en-US" sz="1000" dirty="0" smtClean="0"/>
              <a:t>，对代码段而言表示</a:t>
            </a:r>
            <a:r>
              <a:rPr lang="en-US" altLang="zh-CN" sz="1000" dirty="0" smtClean="0"/>
              <a:t>read enable (R )</a:t>
            </a:r>
            <a:r>
              <a:rPr lang="zh-CN" altLang="en-US" sz="1000" dirty="0" smtClean="0"/>
              <a:t>。</a:t>
            </a:r>
          </a:p>
          <a:p>
            <a:pPr marL="228600" indent="-228600" eaLnBrk="1" hangingPunct="1">
              <a:buFontTx/>
              <a:buChar char="•"/>
            </a:pPr>
            <a:r>
              <a:rPr lang="zh-CN" altLang="en-US" sz="1000" dirty="0" smtClean="0"/>
              <a:t>第</a:t>
            </a:r>
            <a:r>
              <a:rPr lang="en-US" altLang="zh-CN" sz="1000" dirty="0" smtClean="0"/>
              <a:t>8</a:t>
            </a:r>
            <a:r>
              <a:rPr lang="zh-CN" altLang="en-US" sz="1000" dirty="0" smtClean="0"/>
              <a:t>位，对数据段而言表示</a:t>
            </a:r>
            <a:r>
              <a:rPr lang="en-US" altLang="zh-CN" sz="1000" dirty="0" smtClean="0"/>
              <a:t>accessed </a:t>
            </a:r>
            <a:r>
              <a:rPr lang="zh-CN" altLang="en-US" sz="1000" dirty="0" smtClean="0"/>
              <a:t>，对代码段而言表示</a:t>
            </a:r>
            <a:r>
              <a:rPr lang="en-US" altLang="zh-CN" sz="1000" dirty="0" smtClean="0"/>
              <a:t>accessed (A)</a:t>
            </a:r>
            <a:r>
              <a:rPr lang="zh-CN" altLang="en-US" sz="1000" dirty="0" smtClean="0"/>
              <a:t>。</a:t>
            </a:r>
            <a:r>
              <a:rPr lang="en-US" altLang="zh-CN" sz="1000" dirty="0" smtClean="0"/>
              <a:t>accessed</a:t>
            </a:r>
            <a:r>
              <a:rPr lang="zh-CN" altLang="en-US" sz="1000" dirty="0" smtClean="0"/>
              <a:t>表示”已访问过“。</a:t>
            </a:r>
          </a:p>
          <a:p>
            <a:pPr marL="228600" indent="-228600" eaLnBrk="1" hangingPunct="1">
              <a:buFontTx/>
              <a:buChar char="•"/>
            </a:pPr>
            <a:r>
              <a:rPr lang="zh-CN" altLang="en-US" sz="1000" dirty="0" smtClean="0">
                <a:solidFill>
                  <a:srgbClr val="FF0000"/>
                </a:solidFill>
              </a:rPr>
              <a:t>一致代码段往往是操作系统提供的</a:t>
            </a:r>
            <a:r>
              <a:rPr lang="zh-CN" altLang="en-US" sz="1000" dirty="0" smtClean="0"/>
              <a:t>，可供低特权级的用户直接调用访问的代码（如数学函数库）。</a:t>
            </a:r>
            <a:endParaRPr lang="en-US" altLang="zh-CN" sz="1000" dirty="0" smtClean="0"/>
          </a:p>
          <a:p>
            <a:pPr marL="228600" indent="-228600" eaLnBrk="1" hangingPunct="1">
              <a:buFontTx/>
              <a:buChar char="•"/>
            </a:pPr>
            <a:r>
              <a:rPr lang="en-US" altLang="zh-CN" sz="1000" dirty="0" smtClean="0"/>
              <a:t>Code segments can be either conforming or nonconforming. A transfer of execution into a more privileged conforming segment allows execution to continue at the current privilege level. A transfer into a nonconforming segment at a different privilege level results in a general-protection exception (#GP), unless a call gate or task gate is used. System utilities that do not access protected facilities and handlers for some types of exceptions (such as, divide error or overflow) may be loaded in conforming code segments. Utilities that need to be protected from less privileged programs and procedures should be placed in nonconforming code segments.</a:t>
            </a:r>
          </a:p>
          <a:p>
            <a:pPr marL="228600" indent="-228600" eaLnBrk="1" hangingPunct="1">
              <a:buFontTx/>
              <a:buChar char="•"/>
            </a:pPr>
            <a:r>
              <a:rPr lang="en-US" altLang="zh-CN" sz="1000" dirty="0" smtClean="0"/>
              <a:t>Stack segments are data segments which must be read/write segments. Loading the SS register with a segment selector for a </a:t>
            </a:r>
            <a:r>
              <a:rPr lang="en-US" altLang="zh-CN" sz="1000" dirty="0" err="1" smtClean="0"/>
              <a:t>nonwritable</a:t>
            </a:r>
            <a:r>
              <a:rPr lang="en-US" altLang="zh-CN" sz="1000" dirty="0" smtClean="0"/>
              <a:t> data segment generates a general-protection exception (#GP). If the size of a stack segment needs to be changed dynamically, the stack segment can be an expand-down data segment (expansion-direction flag set). Here, dynamically changing the segment limit causes stack space to be added to the bottom of the stack. If the size of a stack segment is intended to remain static, the stack segment may be either an expand-up or </a:t>
            </a:r>
            <a:r>
              <a:rPr lang="en-US" altLang="zh-CN" sz="1000" dirty="0" smtClean="0"/>
              <a:t>expand-down </a:t>
            </a:r>
            <a:r>
              <a:rPr lang="en-US" altLang="zh-CN" sz="1000" dirty="0" smtClean="0"/>
              <a:t>type.</a:t>
            </a:r>
          </a:p>
        </p:txBody>
      </p:sp>
    </p:spTree>
    <p:extLst>
      <p:ext uri="{BB962C8B-B14F-4D97-AF65-F5344CB8AC3E}">
        <p14:creationId xmlns:p14="http://schemas.microsoft.com/office/powerpoint/2010/main" val="2991826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54</a:t>
            </a:fld>
            <a:endParaRPr lang="en-US" altLang="zh-CN"/>
          </a:p>
        </p:txBody>
      </p:sp>
    </p:spTree>
    <p:extLst>
      <p:ext uri="{BB962C8B-B14F-4D97-AF65-F5344CB8AC3E}">
        <p14:creationId xmlns:p14="http://schemas.microsoft.com/office/powerpoint/2010/main" val="1480988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fld id="{FA72B84E-8C29-443F-B5F0-7B41D677B22F}" type="slidenum">
              <a:rPr lang="en-US" altLang="zh-CN" sz="1200" b="0" smtClean="0"/>
              <a:pPr eaLnBrk="1" hangingPunct="1"/>
              <a:t>62</a:t>
            </a:fld>
            <a:endParaRPr lang="en-US" altLang="zh-CN" sz="1200"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buFontTx/>
              <a:buChar char="•"/>
            </a:pPr>
            <a:r>
              <a:rPr lang="en-US" altLang="zh-CN" smtClean="0">
                <a:ea typeface="宋体" charset="-122"/>
              </a:rPr>
              <a:t>The GDT is not a segment itself; instead, it is a data structure in the linear address space.</a:t>
            </a:r>
          </a:p>
        </p:txBody>
      </p:sp>
    </p:spTree>
    <p:extLst>
      <p:ext uri="{BB962C8B-B14F-4D97-AF65-F5344CB8AC3E}">
        <p14:creationId xmlns:p14="http://schemas.microsoft.com/office/powerpoint/2010/main" val="217088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C610FD3D-7A16-44F4-9548-ECD6C3F96679}" type="slidenum">
              <a:rPr lang="en-US" altLang="zh-CN" sz="1200" b="0" smtClean="0"/>
              <a:pPr eaLnBrk="1" hangingPunct="1"/>
              <a:t>65</a:t>
            </a:fld>
            <a:endParaRPr lang="en-US" altLang="zh-CN" sz="1200"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spcBef>
                <a:spcPct val="20000"/>
              </a:spcBef>
              <a:buFontTx/>
              <a:buChar char="•"/>
            </a:pPr>
            <a:r>
              <a:rPr lang="zh-CN" altLang="en-US" b="1" smtClean="0"/>
              <a:t>第</a:t>
            </a:r>
            <a:r>
              <a:rPr lang="en-US" altLang="zh-CN" b="1" smtClean="0"/>
              <a:t>7</a:t>
            </a:r>
            <a:r>
              <a:rPr lang="zh-CN" altLang="en-US" b="1" smtClean="0"/>
              <a:t>章将再次讲述。</a:t>
            </a:r>
            <a:endParaRPr lang="zh-CN" altLang="en-US" smtClean="0"/>
          </a:p>
        </p:txBody>
      </p:sp>
    </p:spTree>
    <p:extLst>
      <p:ext uri="{BB962C8B-B14F-4D97-AF65-F5344CB8AC3E}">
        <p14:creationId xmlns:p14="http://schemas.microsoft.com/office/powerpoint/2010/main" val="83833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68</a:t>
            </a:fld>
            <a:endParaRPr lang="en-US" altLang="zh-CN"/>
          </a:p>
        </p:txBody>
      </p:sp>
    </p:spTree>
    <p:extLst>
      <p:ext uri="{BB962C8B-B14F-4D97-AF65-F5344CB8AC3E}">
        <p14:creationId xmlns:p14="http://schemas.microsoft.com/office/powerpoint/2010/main" val="142032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endParaRPr lang="en-US" smtClean="0"/>
          </a:p>
        </p:txBody>
      </p:sp>
      <p:sp>
        <p:nvSpPr>
          <p:cNvPr id="3891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33F8C7-245A-49EB-A2C3-2AE5C8E9CE45}" type="slidenum">
              <a:rPr lang="en-US" altLang="zh-CN" smtClean="0">
                <a:latin typeface="Times New Roman" pitchFamily="18" charset="0"/>
              </a:rPr>
              <a:pPr eaLnBrk="1" hangingPunct="1"/>
              <a:t>70</a:t>
            </a:fld>
            <a:endParaRPr lang="en-US" altLang="zh-CN" smtClean="0">
              <a:latin typeface="Times New Roman" pitchFamily="18" charset="0"/>
            </a:endParaRPr>
          </a:p>
        </p:txBody>
      </p:sp>
    </p:spTree>
    <p:extLst>
      <p:ext uri="{BB962C8B-B14F-4D97-AF65-F5344CB8AC3E}">
        <p14:creationId xmlns:p14="http://schemas.microsoft.com/office/powerpoint/2010/main" val="295609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74</a:t>
            </a:fld>
            <a:endParaRPr lang="en-US" altLang="zh-CN"/>
          </a:p>
        </p:txBody>
      </p:sp>
    </p:spTree>
    <p:extLst>
      <p:ext uri="{BB962C8B-B14F-4D97-AF65-F5344CB8AC3E}">
        <p14:creationId xmlns:p14="http://schemas.microsoft.com/office/powerpoint/2010/main" val="439247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：是否允许页面放在</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Cache</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中。</a:t>
            </a:r>
          </a:p>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PWT</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和</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标志</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Control the global caching and write policy for the page directory. These flags do not affect the caching and write policy for individual page tables.</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75</a:t>
            </a:fld>
            <a:endParaRPr lang="en-US" altLang="zh-CN"/>
          </a:p>
        </p:txBody>
      </p:sp>
    </p:spTree>
    <p:extLst>
      <p:ext uri="{BB962C8B-B14F-4D97-AF65-F5344CB8AC3E}">
        <p14:creationId xmlns:p14="http://schemas.microsoft.com/office/powerpoint/2010/main" val="411153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79</a:t>
            </a:fld>
            <a:endParaRPr lang="en-US" altLang="zh-CN"/>
          </a:p>
        </p:txBody>
      </p:sp>
    </p:spTree>
    <p:extLst>
      <p:ext uri="{BB962C8B-B14F-4D97-AF65-F5344CB8AC3E}">
        <p14:creationId xmlns:p14="http://schemas.microsoft.com/office/powerpoint/2010/main" val="145562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Address Extensions (PAE) to address physical address space greater than 4 </a:t>
            </a:r>
            <a:r>
              <a:rPr kumimoji="1" lang="en-US" sz="1200" b="0" i="0" u="none" strike="noStrike" kern="1200" baseline="0" dirty="0" err="1" smtClean="0">
                <a:solidFill>
                  <a:schemeClr val="tx1"/>
                </a:solidFill>
                <a:latin typeface="Times New Roman" pitchFamily="18" charset="0"/>
                <a:ea typeface="宋体" pitchFamily="2" charset="-122"/>
                <a:cs typeface="+mn-cs"/>
              </a:rPr>
              <a:t>GBytes</a:t>
            </a:r>
            <a:r>
              <a:rPr kumimoji="1" lang="en-US" sz="1200" b="0" i="0" u="none" strike="noStrike" kern="1200" baseline="0" dirty="0" smtClean="0">
                <a:solidFill>
                  <a:schemeClr val="tx1"/>
                </a:solidFill>
                <a:latin typeface="Times New Roman" pitchFamily="18" charset="0"/>
                <a:ea typeface="宋体" pitchFamily="2" charset="-122"/>
                <a:cs typeface="+mn-cs"/>
              </a:rPr>
              <a:t>.</a:t>
            </a:r>
          </a:p>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Size Extensions (PSE) to map linear address to physical address in 4-MBytes pages.</a:t>
            </a:r>
            <a:endParaRPr lang="en-US" dirty="0" smtClean="0"/>
          </a:p>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80</a:t>
            </a:fld>
            <a:endParaRPr lang="en-US" altLang="zh-CN"/>
          </a:p>
        </p:txBody>
      </p:sp>
    </p:spTree>
    <p:extLst>
      <p:ext uri="{BB962C8B-B14F-4D97-AF65-F5344CB8AC3E}">
        <p14:creationId xmlns:p14="http://schemas.microsoft.com/office/powerpoint/2010/main" val="115211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endParaRPr lang="en-US" smtClean="0"/>
          </a:p>
        </p:txBody>
      </p:sp>
      <p:sp>
        <p:nvSpPr>
          <p:cNvPr id="3994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98B6E4-12E1-424C-A305-ED5D2408E1F6}" type="slidenum">
              <a:rPr lang="en-US" altLang="zh-CN" smtClean="0">
                <a:latin typeface="Times New Roman" pitchFamily="18" charset="0"/>
              </a:rPr>
              <a:pPr eaLnBrk="1" hangingPunct="1"/>
              <a:t>81</a:t>
            </a:fld>
            <a:endParaRPr lang="en-US" altLang="zh-CN" smtClean="0">
              <a:latin typeface="Times New Roman" pitchFamily="18" charset="0"/>
            </a:endParaRPr>
          </a:p>
        </p:txBody>
      </p:sp>
    </p:spTree>
    <p:extLst>
      <p:ext uri="{BB962C8B-B14F-4D97-AF65-F5344CB8AC3E}">
        <p14:creationId xmlns:p14="http://schemas.microsoft.com/office/powerpoint/2010/main" val="2021316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82</a:t>
            </a:fld>
            <a:endParaRPr lang="en-US" altLang="zh-CN"/>
          </a:p>
        </p:txBody>
      </p:sp>
    </p:spTree>
    <p:extLst>
      <p:ext uri="{BB962C8B-B14F-4D97-AF65-F5344CB8AC3E}">
        <p14:creationId xmlns:p14="http://schemas.microsoft.com/office/powerpoint/2010/main" val="181677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page map level 4 table (PML4 table)</a:t>
            </a:r>
            <a:r>
              <a:rPr lang="zh-CN" altLang="en-US" dirty="0" smtClean="0"/>
              <a:t>，</a:t>
            </a:r>
            <a:r>
              <a:rPr lang="en-US" altLang="zh-CN" dirty="0" smtClean="0"/>
              <a:t>Page-directory-pointer-table</a:t>
            </a:r>
            <a:r>
              <a:rPr lang="zh-CN" altLang="en-US" baseline="0" dirty="0" smtClean="0"/>
              <a:t> </a:t>
            </a:r>
            <a:r>
              <a:rPr lang="en-US" altLang="zh-CN" baseline="0" dirty="0" smtClean="0"/>
              <a:t>(PDP table), Page-directory table, Page-table, Page offset.</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84</a:t>
            </a:fld>
            <a:endParaRPr lang="en-US" altLang="zh-CN"/>
          </a:p>
        </p:txBody>
      </p:sp>
    </p:spTree>
    <p:extLst>
      <p:ext uri="{BB962C8B-B14F-4D97-AF65-F5344CB8AC3E}">
        <p14:creationId xmlns:p14="http://schemas.microsoft.com/office/powerpoint/2010/main" val="354556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a:t>
            </a:fld>
            <a:endParaRPr lang="en-US" altLang="zh-CN"/>
          </a:p>
        </p:txBody>
      </p:sp>
    </p:spTree>
    <p:extLst>
      <p:ext uri="{BB962C8B-B14F-4D97-AF65-F5344CB8AC3E}">
        <p14:creationId xmlns:p14="http://schemas.microsoft.com/office/powerpoint/2010/main" val="360270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a:t>
            </a:fld>
            <a:endParaRPr lang="en-US" altLang="zh-CN"/>
          </a:p>
        </p:txBody>
      </p:sp>
    </p:spTree>
    <p:extLst>
      <p:ext uri="{BB962C8B-B14F-4D97-AF65-F5344CB8AC3E}">
        <p14:creationId xmlns:p14="http://schemas.microsoft.com/office/powerpoint/2010/main" val="173066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10</a:t>
            </a:fld>
            <a:endParaRPr lang="en-US" altLang="zh-CN"/>
          </a:p>
        </p:txBody>
      </p:sp>
    </p:spTree>
    <p:extLst>
      <p:ext uri="{BB962C8B-B14F-4D97-AF65-F5344CB8AC3E}">
        <p14:creationId xmlns:p14="http://schemas.microsoft.com/office/powerpoint/2010/main" val="415066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In the 64-bit mode, RIP contains a 40-bit address at present to address a 1T flat address space.</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14</a:t>
            </a:fld>
            <a:endParaRPr lang="en-US" altLang="zh-CN"/>
          </a:p>
        </p:txBody>
      </p:sp>
    </p:spTree>
    <p:extLst>
      <p:ext uri="{BB962C8B-B14F-4D97-AF65-F5344CB8AC3E}">
        <p14:creationId xmlns:p14="http://schemas.microsoft.com/office/powerpoint/2010/main" val="690222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The upper 32 bits of RFLAGS register is reserved. The lower 32 bits of RFLAGS is the same as EFLAGS.</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16</a:t>
            </a:fld>
            <a:endParaRPr lang="en-US" altLang="zh-CN"/>
          </a:p>
        </p:txBody>
      </p:sp>
    </p:spTree>
    <p:extLst>
      <p:ext uri="{BB962C8B-B14F-4D97-AF65-F5344CB8AC3E}">
        <p14:creationId xmlns:p14="http://schemas.microsoft.com/office/powerpoint/2010/main" val="175392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17</a:t>
            </a:fld>
            <a:endParaRPr lang="en-US" altLang="zh-CN"/>
          </a:p>
        </p:txBody>
      </p:sp>
    </p:spTree>
    <p:extLst>
      <p:ext uri="{BB962C8B-B14F-4D97-AF65-F5344CB8AC3E}">
        <p14:creationId xmlns:p14="http://schemas.microsoft.com/office/powerpoint/2010/main" val="84297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EA82B0-CF99-4F88-849D-E3BC5FCF007C}" type="slidenum">
              <a:rPr lang="en-US" altLang="zh-CN"/>
              <a:pPr>
                <a:defRPr/>
              </a:pPr>
              <a:t>‹#›</a:t>
            </a:fld>
            <a:endParaRPr lang="en-US" altLang="zh-CN"/>
          </a:p>
        </p:txBody>
      </p:sp>
    </p:spTree>
    <p:extLst>
      <p:ext uri="{BB962C8B-B14F-4D97-AF65-F5344CB8AC3E}">
        <p14:creationId xmlns:p14="http://schemas.microsoft.com/office/powerpoint/2010/main" val="319098812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C10EF1A-81D1-4A73-B249-D3E9E793F430}" type="slidenum">
              <a:rPr lang="en-US" altLang="zh-CN"/>
              <a:pPr>
                <a:defRPr/>
              </a:pPr>
              <a:t>‹#›</a:t>
            </a:fld>
            <a:endParaRPr lang="en-US" altLang="zh-CN"/>
          </a:p>
        </p:txBody>
      </p:sp>
    </p:spTree>
    <p:extLst>
      <p:ext uri="{BB962C8B-B14F-4D97-AF65-F5344CB8AC3E}">
        <p14:creationId xmlns:p14="http://schemas.microsoft.com/office/powerpoint/2010/main" val="160423138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2195513" cy="593725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79388" y="188913"/>
            <a:ext cx="6437312"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C50526-7E28-4855-B023-9CE646452FAA}" type="slidenum">
              <a:rPr lang="en-US" altLang="zh-CN"/>
              <a:pPr>
                <a:defRPr/>
              </a:pPr>
              <a:t>‹#›</a:t>
            </a:fld>
            <a:endParaRPr lang="en-US" altLang="zh-CN"/>
          </a:p>
        </p:txBody>
      </p:sp>
    </p:spTree>
    <p:extLst>
      <p:ext uri="{BB962C8B-B14F-4D97-AF65-F5344CB8AC3E}">
        <p14:creationId xmlns:p14="http://schemas.microsoft.com/office/powerpoint/2010/main" val="313248623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9713" y="188913"/>
            <a:ext cx="8435975"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63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0E3454-32BC-45B0-B46A-093D573E5422}" type="slidenum">
              <a:rPr lang="en-US" altLang="zh-CN"/>
              <a:pPr>
                <a:defRPr/>
              </a:pPr>
              <a:t>‹#›</a:t>
            </a:fld>
            <a:endParaRPr lang="en-US" altLang="zh-CN"/>
          </a:p>
        </p:txBody>
      </p:sp>
    </p:spTree>
    <p:extLst>
      <p:ext uri="{BB962C8B-B14F-4D97-AF65-F5344CB8AC3E}">
        <p14:creationId xmlns:p14="http://schemas.microsoft.com/office/powerpoint/2010/main" val="1253577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178784-95CA-4C09-9C7A-D93F3C42BE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872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1A8F7A-19CC-4B20-BAE4-AC01F689F3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858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3D885D-8789-4232-AF52-F4777EA123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1380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23850"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5E9ACD-62ED-4DFD-8679-8CCCD028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6694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A4B0A5C-A764-4122-B3EE-705F301E7B0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0982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778C52F-45D7-4FBF-9D4E-8FBE2A9596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4638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B85C02-1CAE-4622-8787-283DA7BEE6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2122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250825" y="1124744"/>
            <a:ext cx="8642350" cy="5328592"/>
          </a:xfrm>
        </p:spPr>
        <p:txBody>
          <a:bodyPr/>
          <a:lstStyle>
            <a:lvl1pPr eaLnBrk="0" latinLnBrk="0" hangingPunct="1">
              <a:defRPr/>
            </a:lvl1pPr>
            <a:lvl2pPr eaLnBrk="0" latinLnBrk="0" hangingPunct="1">
              <a:defRPr/>
            </a:lvl2pPr>
            <a:lvl3pPr eaLnBrk="0" latinLnBrk="0" hangingPunct="1">
              <a:defRPr/>
            </a:lvl3pPr>
            <a:lvl4pPr eaLnBrk="0" latinLnBrk="0" hangingPunct="1">
              <a:defRPr/>
            </a:lvl4pPr>
            <a:lvl5pPr eaLnBrk="0" latin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xfrm>
            <a:off x="457200" y="6453335"/>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453335"/>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53335"/>
            <a:ext cx="2133600" cy="268139"/>
          </a:xfrm>
          <a:ln/>
        </p:spPr>
        <p:txBody>
          <a:bodyPr/>
          <a:lstStyle>
            <a:lvl1pPr>
              <a:defRPr/>
            </a:lvl1pPr>
          </a:lstStyle>
          <a:p>
            <a:pPr>
              <a:defRPr/>
            </a:pPr>
            <a:fld id="{99302DD8-A8A1-4610-8EFD-D50B235FADDB}" type="slidenum">
              <a:rPr lang="en-US" altLang="zh-CN"/>
              <a:pPr>
                <a:defRPr/>
              </a:pPr>
              <a:t>‹#›</a:t>
            </a:fld>
            <a:endParaRPr lang="en-US" altLang="zh-CN"/>
          </a:p>
        </p:txBody>
      </p:sp>
    </p:spTree>
    <p:extLst>
      <p:ext uri="{BB962C8B-B14F-4D97-AF65-F5344CB8AC3E}">
        <p14:creationId xmlns:p14="http://schemas.microsoft.com/office/powerpoint/2010/main" val="3690746971"/>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717B7A-8F44-4B44-8C27-33ADAF36AE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135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7B1361-5423-4F14-8337-73859D9FF9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3374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821687-C88E-4DC1-A282-3E4FF15119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878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4338" y="115888"/>
            <a:ext cx="2200275" cy="60102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58750" y="115888"/>
            <a:ext cx="6453188" cy="6010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798E50-8877-4C02-9C04-73CA0CC1FA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2185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SmartArt 占位符 2"/>
          <p:cNvSpPr>
            <a:spLocks noGrp="1"/>
          </p:cNvSpPr>
          <p:nvPr>
            <p:ph type="dgm" idx="1"/>
          </p:nvPr>
        </p:nvSpPr>
        <p:spPr>
          <a:xfrm>
            <a:off x="323850" y="1196975"/>
            <a:ext cx="8362950" cy="4929188"/>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5F5AD7-D059-4AD4-BFCD-59E6EB6A8F7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03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23850"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65333F0-D814-471E-B22F-33A3B97BE7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363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FFDBEB-6173-4E13-B32D-0E27DFAED355}" type="slidenum">
              <a:rPr lang="en-US" altLang="zh-CN"/>
              <a:pPr>
                <a:defRPr/>
              </a:pPr>
              <a:t>‹#›</a:t>
            </a:fld>
            <a:endParaRPr lang="en-US" altLang="zh-CN"/>
          </a:p>
        </p:txBody>
      </p:sp>
    </p:spTree>
    <p:extLst>
      <p:ext uri="{BB962C8B-B14F-4D97-AF65-F5344CB8AC3E}">
        <p14:creationId xmlns:p14="http://schemas.microsoft.com/office/powerpoint/2010/main" val="31495219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50825"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3AF473-22E6-4120-91C4-F25C42BE5900}" type="slidenum">
              <a:rPr lang="en-US" altLang="zh-CN"/>
              <a:pPr>
                <a:defRPr/>
              </a:pPr>
              <a:t>‹#›</a:t>
            </a:fld>
            <a:endParaRPr lang="en-US" altLang="zh-CN"/>
          </a:p>
        </p:txBody>
      </p:sp>
    </p:spTree>
    <p:extLst>
      <p:ext uri="{BB962C8B-B14F-4D97-AF65-F5344CB8AC3E}">
        <p14:creationId xmlns:p14="http://schemas.microsoft.com/office/powerpoint/2010/main" val="20914762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9D2145-0C73-4FDA-AD82-844C6C7F518C}" type="slidenum">
              <a:rPr lang="en-US" altLang="zh-CN"/>
              <a:pPr>
                <a:defRPr/>
              </a:pPr>
              <a:t>‹#›</a:t>
            </a:fld>
            <a:endParaRPr lang="en-US" altLang="zh-CN"/>
          </a:p>
        </p:txBody>
      </p:sp>
    </p:spTree>
    <p:extLst>
      <p:ext uri="{BB962C8B-B14F-4D97-AF65-F5344CB8AC3E}">
        <p14:creationId xmlns:p14="http://schemas.microsoft.com/office/powerpoint/2010/main" val="14476998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24522A-9398-46DA-9330-9F7664AFF4C7}" type="slidenum">
              <a:rPr lang="en-US" altLang="zh-CN"/>
              <a:pPr>
                <a:defRPr/>
              </a:pPr>
              <a:t>‹#›</a:t>
            </a:fld>
            <a:endParaRPr lang="en-US" altLang="zh-CN"/>
          </a:p>
        </p:txBody>
      </p:sp>
    </p:spTree>
    <p:extLst>
      <p:ext uri="{BB962C8B-B14F-4D97-AF65-F5344CB8AC3E}">
        <p14:creationId xmlns:p14="http://schemas.microsoft.com/office/powerpoint/2010/main" val="175823504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7E16A6-2924-4157-9E79-DFC90314FE6C}" type="slidenum">
              <a:rPr lang="en-US" altLang="zh-CN"/>
              <a:pPr>
                <a:defRPr/>
              </a:pPr>
              <a:t>‹#›</a:t>
            </a:fld>
            <a:endParaRPr lang="en-US" altLang="zh-CN"/>
          </a:p>
        </p:txBody>
      </p:sp>
    </p:spTree>
    <p:extLst>
      <p:ext uri="{BB962C8B-B14F-4D97-AF65-F5344CB8AC3E}">
        <p14:creationId xmlns:p14="http://schemas.microsoft.com/office/powerpoint/2010/main" val="199110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A7799F-54C4-4E14-A1CC-34509C1FC055}" type="slidenum">
              <a:rPr lang="en-US" altLang="zh-CN"/>
              <a:pPr>
                <a:defRPr/>
              </a:pPr>
              <a:t>‹#›</a:t>
            </a:fld>
            <a:endParaRPr lang="en-US" altLang="zh-CN"/>
          </a:p>
        </p:txBody>
      </p:sp>
    </p:spTree>
    <p:extLst>
      <p:ext uri="{BB962C8B-B14F-4D97-AF65-F5344CB8AC3E}">
        <p14:creationId xmlns:p14="http://schemas.microsoft.com/office/powerpoint/2010/main" val="18684837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97F92-1DBD-4212-8166-9C2F3AE94116}" type="slidenum">
              <a:rPr lang="en-US" altLang="zh-CN"/>
              <a:pPr>
                <a:defRPr/>
              </a:pPr>
              <a:t>‹#›</a:t>
            </a:fld>
            <a:endParaRPr lang="en-US" altLang="zh-CN"/>
          </a:p>
        </p:txBody>
      </p:sp>
    </p:spTree>
    <p:extLst>
      <p:ext uri="{BB962C8B-B14F-4D97-AF65-F5344CB8AC3E}">
        <p14:creationId xmlns:p14="http://schemas.microsoft.com/office/powerpoint/2010/main" val="11322426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852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6423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A2DE165-28BE-4943-BCAF-49D2F9FB4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58750" y="115888"/>
            <a:ext cx="88058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323850" y="1196975"/>
            <a:ext cx="83629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pPr algn="ct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a:defRPr/>
            </a:pPr>
            <a:fld id="{F69B8AFE-7CD6-418F-945A-3BB5EF0840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6648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2</a:t>
            </a:r>
            <a:r>
              <a:rPr lang="zh-CN" altLang="en-US" sz="4000" dirty="0" smtClean="0"/>
              <a:t>章 微处理器及其体系结构</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a:latin typeface="Times New Roman" pitchFamily="18" charset="0"/>
              </a:rPr>
              <a:t>罗文坚</a:t>
            </a: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dirty="0">
                <a:latin typeface="Times New Roman" pitchFamily="18" charset="0"/>
                <a:hlinkClick r:id="rId2"/>
              </a:rPr>
              <a:t>http://staff.ustc.edu.cn/~wjluo/mcps/</a:t>
            </a:r>
            <a:r>
              <a:rPr kumimoji="1" lang="en-US" altLang="zh-CN" sz="2800" b="1" dirty="0">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a:xfrm>
            <a:off x="250825" y="1124744"/>
            <a:ext cx="8642350" cy="5472608"/>
          </a:xfrm>
        </p:spPr>
        <p:txBody>
          <a:bodyPr/>
          <a:lstStyle/>
          <a:p>
            <a:r>
              <a:rPr lang="en-US" sz="2400" dirty="0" smtClean="0">
                <a:solidFill>
                  <a:srgbClr val="C00000"/>
                </a:solidFill>
              </a:rPr>
              <a:t>RCX</a:t>
            </a:r>
            <a:r>
              <a:rPr lang="zh-CN" altLang="en-US" sz="2400" dirty="0" smtClean="0">
                <a:solidFill>
                  <a:srgbClr val="C00000"/>
                </a:solidFill>
              </a:rPr>
              <a:t>（计数，</a:t>
            </a:r>
            <a:r>
              <a:rPr lang="en-US" altLang="zh-CN" sz="2400" dirty="0">
                <a:solidFill>
                  <a:srgbClr val="C00000"/>
                </a:solidFill>
              </a:rPr>
              <a:t>Counter</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RCX</a:t>
            </a:r>
            <a:r>
              <a:rPr lang="zh-CN" altLang="en-US" sz="2400" dirty="0" smtClean="0"/>
              <a:t>，</a:t>
            </a:r>
            <a:r>
              <a:rPr lang="en-US" altLang="zh-CN" sz="2400" dirty="0" smtClean="0"/>
              <a:t>ECX</a:t>
            </a:r>
            <a:r>
              <a:rPr lang="zh-CN" altLang="en-US" sz="2400" dirty="0" smtClean="0"/>
              <a:t>，</a:t>
            </a:r>
            <a:r>
              <a:rPr lang="en-US" altLang="zh-CN" sz="2400" dirty="0" smtClean="0"/>
              <a:t>CX</a:t>
            </a:r>
            <a:r>
              <a:rPr lang="zh-CN" altLang="en-US" sz="2400" dirty="0" smtClean="0"/>
              <a:t>，</a:t>
            </a:r>
            <a:r>
              <a:rPr lang="en-US" altLang="zh-CN" sz="2400" dirty="0" smtClean="0"/>
              <a:t>CH</a:t>
            </a:r>
            <a:r>
              <a:rPr lang="zh-CN" altLang="en-US" sz="2400" dirty="0" smtClean="0"/>
              <a:t>，</a:t>
            </a:r>
            <a:r>
              <a:rPr lang="en-US" altLang="zh-CN" sz="2400" dirty="0" smtClean="0"/>
              <a:t>CL</a:t>
            </a:r>
          </a:p>
          <a:p>
            <a:pPr lvl="1"/>
            <a:r>
              <a:rPr lang="zh-CN" altLang="en-US" sz="2400" dirty="0" smtClean="0"/>
              <a:t>可保存许多指令的</a:t>
            </a:r>
            <a:r>
              <a:rPr lang="zh-CN" altLang="en-US" sz="2400" dirty="0" smtClean="0">
                <a:solidFill>
                  <a:srgbClr val="0000CC"/>
                </a:solidFill>
              </a:rPr>
              <a:t>计数值</a:t>
            </a:r>
            <a:r>
              <a:rPr lang="zh-CN" altLang="en-US" sz="2400" dirty="0" smtClean="0"/>
              <a:t>，如移位指令、循环指令、串指令等。</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ECX</a:t>
            </a:r>
            <a:r>
              <a:rPr lang="zh-CN" altLang="en-US" sz="2400" dirty="0"/>
              <a:t>及</a:t>
            </a:r>
            <a:r>
              <a:rPr lang="en-US" altLang="zh-CN" sz="2400" dirty="0" smtClean="0"/>
              <a:t>RCX</a:t>
            </a:r>
            <a:r>
              <a:rPr lang="zh-CN" altLang="en-US" sz="2400" dirty="0"/>
              <a:t>可用于保存</a:t>
            </a:r>
            <a:r>
              <a:rPr lang="zh-CN" altLang="en-US" sz="2400" dirty="0">
                <a:solidFill>
                  <a:srgbClr val="0000CC"/>
                </a:solidFill>
              </a:rPr>
              <a:t>访问存储单元时的偏移地址</a:t>
            </a:r>
            <a:r>
              <a:rPr lang="zh-CN" altLang="en-US" sz="2400" dirty="0"/>
              <a:t>。</a:t>
            </a:r>
            <a:endParaRPr lang="en-US" altLang="zh-CN" sz="2400" dirty="0"/>
          </a:p>
          <a:p>
            <a:endParaRPr lang="en-US" altLang="zh-CN" sz="2400" dirty="0" smtClean="0"/>
          </a:p>
          <a:p>
            <a:r>
              <a:rPr lang="en-US" sz="2400" dirty="0" smtClean="0">
                <a:solidFill>
                  <a:srgbClr val="C00000"/>
                </a:solidFill>
              </a:rPr>
              <a:t>RDX</a:t>
            </a:r>
            <a:r>
              <a:rPr lang="zh-CN" altLang="en-US" sz="2400" dirty="0" smtClean="0">
                <a:solidFill>
                  <a:srgbClr val="C00000"/>
                </a:solidFill>
              </a:rPr>
              <a:t>（数据，</a:t>
            </a:r>
            <a:r>
              <a:rPr lang="en-US" altLang="zh-CN" sz="2400" dirty="0" smtClean="0">
                <a:solidFill>
                  <a:srgbClr val="C00000"/>
                </a:solidFill>
              </a:rPr>
              <a:t>DATA</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RDX</a:t>
            </a:r>
            <a:r>
              <a:rPr lang="zh-CN" altLang="en-US" sz="2400" dirty="0"/>
              <a:t>，</a:t>
            </a:r>
            <a:r>
              <a:rPr lang="en-US" altLang="zh-CN" sz="2400" dirty="0" smtClean="0"/>
              <a:t>EDX</a:t>
            </a:r>
            <a:r>
              <a:rPr lang="zh-CN" altLang="en-US" sz="2400" dirty="0" smtClean="0"/>
              <a:t>，</a:t>
            </a:r>
            <a:r>
              <a:rPr lang="en-US" altLang="zh-CN" sz="2400" dirty="0" smtClean="0"/>
              <a:t>DX</a:t>
            </a:r>
            <a:r>
              <a:rPr lang="zh-CN" altLang="en-US" sz="2400" dirty="0" smtClean="0"/>
              <a:t>，</a:t>
            </a:r>
            <a:r>
              <a:rPr lang="en-US" altLang="zh-CN" sz="2400" dirty="0" smtClean="0"/>
              <a:t>DH</a:t>
            </a:r>
            <a:r>
              <a:rPr lang="zh-CN" altLang="en-US" sz="2400" dirty="0" smtClean="0"/>
              <a:t>，</a:t>
            </a:r>
            <a:r>
              <a:rPr lang="en-US" altLang="zh-CN" sz="2400" dirty="0" smtClean="0"/>
              <a:t>DL</a:t>
            </a:r>
            <a:endParaRPr lang="en-US" altLang="zh-CN" sz="2400" dirty="0"/>
          </a:p>
          <a:p>
            <a:pPr lvl="1"/>
            <a:r>
              <a:rPr lang="zh-CN" altLang="en-US" sz="2400" dirty="0" smtClean="0"/>
              <a:t>可用于保存</a:t>
            </a:r>
            <a:r>
              <a:rPr lang="zh-CN" altLang="en-US" sz="2400" dirty="0" smtClean="0">
                <a:solidFill>
                  <a:srgbClr val="3333CC"/>
                </a:solidFill>
              </a:rPr>
              <a:t>乘法形成的部分结果</a:t>
            </a:r>
            <a:r>
              <a:rPr lang="zh-CN" altLang="en-US" sz="2400" dirty="0" smtClean="0"/>
              <a:t>，或除法指令的</a:t>
            </a:r>
            <a:r>
              <a:rPr lang="zh-CN" altLang="en-US" sz="2400" dirty="0" smtClean="0">
                <a:solidFill>
                  <a:srgbClr val="3333CC"/>
                </a:solidFill>
              </a:rPr>
              <a:t>部分被除数</a:t>
            </a:r>
            <a:r>
              <a:rPr lang="zh-CN" altLang="en-US" sz="2400" dirty="0" smtClean="0"/>
              <a:t>。</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EDX</a:t>
            </a:r>
            <a:r>
              <a:rPr lang="zh-CN" altLang="en-US" sz="2400" dirty="0"/>
              <a:t>及</a:t>
            </a:r>
            <a:r>
              <a:rPr lang="en-US" altLang="zh-CN" sz="2400" dirty="0" smtClean="0"/>
              <a:t>RDX</a:t>
            </a:r>
            <a:r>
              <a:rPr lang="zh-CN" altLang="en-US" sz="2400" dirty="0"/>
              <a:t>可用于保存</a:t>
            </a:r>
            <a:r>
              <a:rPr lang="zh-CN" altLang="en-US" sz="2400" dirty="0">
                <a:solidFill>
                  <a:srgbClr val="0000CC"/>
                </a:solidFill>
              </a:rPr>
              <a:t>访问存储单元时的偏移地址</a:t>
            </a:r>
            <a:r>
              <a:rPr lang="zh-CN" altLang="en-US" sz="2400" dirty="0" smtClean="0"/>
              <a:t>。</a:t>
            </a:r>
            <a:endParaRPr lang="en-US" sz="2400" dirty="0"/>
          </a:p>
        </p:txBody>
      </p:sp>
    </p:spTree>
    <p:extLst>
      <p:ext uri="{BB962C8B-B14F-4D97-AF65-F5344CB8AC3E}">
        <p14:creationId xmlns:p14="http://schemas.microsoft.com/office/powerpoint/2010/main" val="57643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RBP</a:t>
            </a:r>
            <a:r>
              <a:rPr lang="zh-CN" altLang="en-US" sz="2400" dirty="0" smtClean="0">
                <a:solidFill>
                  <a:srgbClr val="C00000"/>
                </a:solidFill>
              </a:rPr>
              <a:t>（基指针，</a:t>
            </a:r>
            <a:r>
              <a:rPr lang="en-US" altLang="zh-CN" sz="2400" dirty="0">
                <a:solidFill>
                  <a:srgbClr val="C00000"/>
                </a:solidFill>
              </a:rPr>
              <a:t> Base </a:t>
            </a:r>
            <a:r>
              <a:rPr lang="en-US" altLang="zh-CN" sz="2400" dirty="0" smtClean="0">
                <a:solidFill>
                  <a:srgbClr val="C00000"/>
                </a:solidFill>
              </a:rPr>
              <a:t>Pointer</a:t>
            </a:r>
            <a:r>
              <a:rPr lang="zh-CN" altLang="en-US" sz="2400" dirty="0" smtClean="0">
                <a:solidFill>
                  <a:srgbClr val="C00000"/>
                </a:solidFill>
              </a:rPr>
              <a:t>）</a:t>
            </a:r>
            <a:endParaRPr lang="en-US" sz="2400" dirty="0" smtClean="0">
              <a:solidFill>
                <a:srgbClr val="C00000"/>
              </a:solidFill>
            </a:endParaRPr>
          </a:p>
          <a:p>
            <a:pPr lvl="1"/>
            <a:r>
              <a:rPr lang="en-US" sz="2400" dirty="0" smtClean="0"/>
              <a:t>RBP</a:t>
            </a:r>
            <a:r>
              <a:rPr lang="zh-CN" altLang="en-US" sz="2400" dirty="0" smtClean="0"/>
              <a:t>，</a:t>
            </a:r>
            <a:r>
              <a:rPr lang="en-US" altLang="zh-CN" sz="2400" dirty="0" smtClean="0"/>
              <a:t>EBP</a:t>
            </a:r>
            <a:r>
              <a:rPr lang="zh-CN" altLang="en-US" sz="2400" dirty="0" smtClean="0"/>
              <a:t>，</a:t>
            </a:r>
            <a:r>
              <a:rPr lang="en-US" altLang="zh-CN" sz="2400" dirty="0" smtClean="0"/>
              <a:t>BP</a:t>
            </a:r>
          </a:p>
          <a:p>
            <a:pPr lvl="1"/>
            <a:r>
              <a:rPr lang="zh-CN" altLang="en-US" sz="2400" dirty="0" smtClean="0"/>
              <a:t>可用于保存访问存储单元时的</a:t>
            </a:r>
            <a:r>
              <a:rPr lang="zh-CN" altLang="en-US" sz="2400" dirty="0" smtClean="0">
                <a:solidFill>
                  <a:srgbClr val="3333CC"/>
                </a:solidFill>
              </a:rPr>
              <a:t>偏移地址</a:t>
            </a:r>
            <a:r>
              <a:rPr lang="zh-CN" altLang="en-US" sz="2400" dirty="0" smtClean="0"/>
              <a:t>。</a:t>
            </a:r>
            <a:endParaRPr lang="en-US" altLang="zh-CN" sz="2400" dirty="0" smtClean="0"/>
          </a:p>
          <a:p>
            <a:endParaRPr lang="en-US" sz="2400" dirty="0" smtClean="0"/>
          </a:p>
          <a:p>
            <a:r>
              <a:rPr lang="en-US" sz="2400" dirty="0" smtClean="0">
                <a:solidFill>
                  <a:srgbClr val="C00000"/>
                </a:solidFill>
              </a:rPr>
              <a:t>RDI</a:t>
            </a:r>
            <a:r>
              <a:rPr lang="zh-CN" altLang="en-US" sz="2400" dirty="0" smtClean="0">
                <a:solidFill>
                  <a:srgbClr val="C00000"/>
                </a:solidFill>
              </a:rPr>
              <a:t>（</a:t>
            </a:r>
            <a:r>
              <a:rPr lang="en-US" altLang="zh-CN" sz="2400" dirty="0" smtClean="0">
                <a:solidFill>
                  <a:srgbClr val="C00000"/>
                </a:solidFill>
              </a:rPr>
              <a:t>Destination Index</a:t>
            </a:r>
            <a:r>
              <a:rPr lang="zh-CN" altLang="en-US" sz="2400" dirty="0" smtClean="0">
                <a:solidFill>
                  <a:srgbClr val="C00000"/>
                </a:solidFill>
              </a:rPr>
              <a:t>）</a:t>
            </a:r>
            <a:endParaRPr lang="en-US" altLang="zh-CN" sz="2400" dirty="0" smtClean="0">
              <a:solidFill>
                <a:srgbClr val="C00000"/>
              </a:solidFill>
            </a:endParaRPr>
          </a:p>
          <a:p>
            <a:pPr lvl="1"/>
            <a:r>
              <a:rPr lang="en-US" sz="2400" dirty="0" smtClean="0"/>
              <a:t>RDI</a:t>
            </a:r>
            <a:r>
              <a:rPr lang="zh-CN" altLang="en-US" sz="2400" dirty="0"/>
              <a:t>，</a:t>
            </a:r>
            <a:r>
              <a:rPr lang="en-US" altLang="zh-CN" sz="2400" dirty="0" smtClean="0"/>
              <a:t>EDI</a:t>
            </a:r>
            <a:r>
              <a:rPr lang="zh-CN" altLang="en-US" sz="2400" dirty="0" smtClean="0"/>
              <a:t>，</a:t>
            </a:r>
            <a:r>
              <a:rPr lang="en-US" altLang="zh-CN" sz="2400" dirty="0" smtClean="0"/>
              <a:t>DI</a:t>
            </a:r>
            <a:endParaRPr lang="en-US" altLang="zh-CN" sz="2400" dirty="0"/>
          </a:p>
          <a:p>
            <a:pPr lvl="1"/>
            <a:r>
              <a:rPr lang="zh-CN" altLang="en-US" sz="2400" dirty="0" smtClean="0"/>
              <a:t>可用</a:t>
            </a:r>
            <a:r>
              <a:rPr lang="zh-CN" altLang="en-US" sz="2400" dirty="0"/>
              <a:t>于保存访问存储单元时的偏移地址。</a:t>
            </a:r>
            <a:endParaRPr lang="en-US" altLang="zh-CN" sz="2400" dirty="0"/>
          </a:p>
          <a:p>
            <a:pPr lvl="1"/>
            <a:r>
              <a:rPr lang="zh-CN" altLang="en-US" sz="2400" dirty="0" smtClean="0"/>
              <a:t>常用于寻址串指令的</a:t>
            </a:r>
            <a:r>
              <a:rPr lang="zh-CN" altLang="en-US" sz="2400" dirty="0" smtClean="0">
                <a:solidFill>
                  <a:srgbClr val="0000CC"/>
                </a:solidFill>
              </a:rPr>
              <a:t>目的操作数</a:t>
            </a:r>
            <a:r>
              <a:rPr lang="zh-CN" altLang="en-US" sz="2400" dirty="0" smtClean="0"/>
              <a:t>。</a:t>
            </a:r>
          </a:p>
          <a:p>
            <a:r>
              <a:rPr lang="en-US" sz="2400" dirty="0" smtClean="0">
                <a:solidFill>
                  <a:srgbClr val="C00000"/>
                </a:solidFill>
              </a:rPr>
              <a:t>RSI</a:t>
            </a:r>
            <a:r>
              <a:rPr lang="zh-CN" altLang="en-US" sz="2400" dirty="0" smtClean="0">
                <a:solidFill>
                  <a:srgbClr val="C00000"/>
                </a:solidFill>
              </a:rPr>
              <a:t>（</a:t>
            </a:r>
            <a:r>
              <a:rPr lang="en-US" altLang="zh-CN" sz="2400" dirty="0" smtClean="0">
                <a:solidFill>
                  <a:srgbClr val="C00000"/>
                </a:solidFill>
              </a:rPr>
              <a:t>Source Index</a:t>
            </a:r>
            <a:r>
              <a:rPr lang="zh-CN" altLang="en-US" sz="2400" dirty="0" smtClean="0">
                <a:solidFill>
                  <a:srgbClr val="C00000"/>
                </a:solidFill>
              </a:rPr>
              <a:t>）</a:t>
            </a:r>
            <a:endParaRPr lang="en-US" sz="2400" dirty="0" smtClean="0">
              <a:solidFill>
                <a:srgbClr val="C00000"/>
              </a:solidFill>
            </a:endParaRPr>
          </a:p>
          <a:p>
            <a:pPr lvl="1"/>
            <a:r>
              <a:rPr lang="en-US" sz="2400" dirty="0" smtClean="0"/>
              <a:t>RSI</a:t>
            </a:r>
            <a:r>
              <a:rPr lang="zh-CN" altLang="en-US" sz="2400" dirty="0" smtClean="0"/>
              <a:t>，</a:t>
            </a:r>
            <a:r>
              <a:rPr lang="en-US" altLang="zh-CN" sz="2400" dirty="0" smtClean="0"/>
              <a:t>ESI</a:t>
            </a:r>
            <a:r>
              <a:rPr lang="zh-CN" altLang="en-US" sz="2400" dirty="0" smtClean="0"/>
              <a:t>，</a:t>
            </a:r>
            <a:r>
              <a:rPr lang="en-US" altLang="zh-CN" sz="2400" dirty="0" smtClean="0"/>
              <a:t>SI</a:t>
            </a:r>
          </a:p>
          <a:p>
            <a:pPr lvl="1"/>
            <a:r>
              <a:rPr lang="zh-CN" altLang="en-US" sz="2400" dirty="0" smtClean="0"/>
              <a:t>可用于保存访问存储单元时的偏移地址。</a:t>
            </a:r>
            <a:endParaRPr lang="en-US" altLang="zh-CN" sz="2400" dirty="0" smtClean="0"/>
          </a:p>
          <a:p>
            <a:pPr lvl="1"/>
            <a:r>
              <a:rPr lang="zh-CN" altLang="en-US" sz="2400" dirty="0" smtClean="0"/>
              <a:t>常用于寻址串指令的</a:t>
            </a:r>
            <a:r>
              <a:rPr lang="zh-CN" altLang="en-US" sz="2400" dirty="0" smtClean="0">
                <a:solidFill>
                  <a:srgbClr val="0000CC"/>
                </a:solidFill>
              </a:rPr>
              <a:t>源操作数</a:t>
            </a:r>
            <a:r>
              <a:rPr lang="zh-CN" altLang="en-US" sz="2400" dirty="0" smtClean="0"/>
              <a:t>。</a:t>
            </a:r>
            <a:endParaRPr lang="en-US" sz="2400" dirty="0"/>
          </a:p>
        </p:txBody>
      </p:sp>
    </p:spTree>
    <p:extLst>
      <p:ext uri="{BB962C8B-B14F-4D97-AF65-F5344CB8AC3E}">
        <p14:creationId xmlns:p14="http://schemas.microsoft.com/office/powerpoint/2010/main" val="2166394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R8~R15</a:t>
            </a:r>
          </a:p>
          <a:p>
            <a:pPr lvl="1"/>
            <a:r>
              <a:rPr lang="zh-CN" altLang="en-US" dirty="0" smtClean="0"/>
              <a:t>只存在于</a:t>
            </a:r>
            <a:r>
              <a:rPr lang="en-US" altLang="zh-CN" dirty="0" smtClean="0"/>
              <a:t>Pentium 4</a:t>
            </a:r>
            <a:r>
              <a:rPr lang="zh-CN" altLang="en-US" dirty="0" smtClean="0"/>
              <a:t>和</a:t>
            </a:r>
            <a:r>
              <a:rPr lang="en-US" altLang="zh-CN" dirty="0" smtClean="0"/>
              <a:t>Core 2</a:t>
            </a:r>
            <a:r>
              <a:rPr lang="zh-CN" altLang="en-US" dirty="0" smtClean="0"/>
              <a:t>中</a:t>
            </a:r>
            <a:r>
              <a:rPr lang="en-US" altLang="zh-CN" dirty="0" smtClean="0"/>
              <a:t>64</a:t>
            </a:r>
            <a:r>
              <a:rPr lang="zh-CN" altLang="en-US" dirty="0" smtClean="0"/>
              <a:t>位扩展允许的情况下。</a:t>
            </a:r>
            <a:endParaRPr lang="en-US" altLang="zh-CN" dirty="0" smtClean="0"/>
          </a:p>
          <a:p>
            <a:pPr lvl="1"/>
            <a:r>
              <a:rPr lang="zh-CN" altLang="en-US" dirty="0" smtClean="0"/>
              <a:t>这些寄存器中的数据是用于</a:t>
            </a:r>
            <a:r>
              <a:rPr lang="zh-CN" altLang="en-US" dirty="0" smtClean="0">
                <a:solidFill>
                  <a:srgbClr val="0000CC"/>
                </a:solidFill>
              </a:rPr>
              <a:t>通用</a:t>
            </a:r>
            <a:r>
              <a:rPr lang="zh-CN" altLang="en-US" dirty="0">
                <a:solidFill>
                  <a:srgbClr val="0000CC"/>
                </a:solidFill>
              </a:rPr>
              <a:t>目的</a:t>
            </a:r>
            <a:r>
              <a:rPr lang="zh-CN" altLang="en-US" dirty="0" smtClean="0"/>
              <a:t>的。</a:t>
            </a:r>
            <a:endParaRPr lang="en-US" altLang="zh-CN" dirty="0" smtClean="0"/>
          </a:p>
          <a:p>
            <a:pPr lvl="1"/>
            <a:r>
              <a:rPr lang="zh-CN" altLang="en-US" dirty="0" smtClean="0"/>
              <a:t>可以按照</a:t>
            </a:r>
            <a:r>
              <a:rPr lang="en-US" altLang="zh-CN" dirty="0" smtClean="0"/>
              <a:t>64</a:t>
            </a:r>
            <a:r>
              <a:rPr lang="zh-CN" altLang="en-US" dirty="0" smtClean="0"/>
              <a:t>、</a:t>
            </a:r>
            <a:r>
              <a:rPr lang="en-US" altLang="zh-CN" dirty="0" smtClean="0"/>
              <a:t>32</a:t>
            </a:r>
            <a:r>
              <a:rPr lang="zh-CN" altLang="en-US" dirty="0" smtClean="0"/>
              <a:t>、</a:t>
            </a:r>
            <a:r>
              <a:rPr lang="en-US" altLang="zh-CN" dirty="0" smtClean="0"/>
              <a:t>16</a:t>
            </a:r>
            <a:r>
              <a:rPr lang="zh-CN" altLang="en-US" dirty="0" smtClean="0"/>
              <a:t>、</a:t>
            </a:r>
            <a:r>
              <a:rPr lang="en-US" altLang="zh-CN" dirty="0" smtClean="0"/>
              <a:t>8</a:t>
            </a:r>
            <a:r>
              <a:rPr lang="zh-CN" altLang="en-US" dirty="0" smtClean="0"/>
              <a:t>位大小寻址。</a:t>
            </a:r>
            <a:endParaRPr lang="en-US" altLang="zh-CN" dirty="0" smtClean="0"/>
          </a:p>
          <a:p>
            <a:pPr lvl="1"/>
            <a:r>
              <a:rPr lang="en-US" dirty="0" smtClean="0"/>
              <a:t>8</a:t>
            </a:r>
            <a:r>
              <a:rPr lang="zh-CN" altLang="en-US" dirty="0" smtClean="0"/>
              <a:t>位部分是寄存器最右边的</a:t>
            </a:r>
            <a:r>
              <a:rPr lang="en-US" altLang="zh-CN" dirty="0" smtClean="0"/>
              <a:t>8</a:t>
            </a:r>
            <a:r>
              <a:rPr lang="zh-CN" altLang="en-US" dirty="0" smtClean="0"/>
              <a:t>位。</a:t>
            </a:r>
            <a:endParaRPr lang="en-US" altLang="zh-CN" dirty="0" smtClean="0"/>
          </a:p>
          <a:p>
            <a:pPr lvl="1"/>
            <a:r>
              <a:rPr lang="zh-CN" altLang="en-US" dirty="0" smtClean="0"/>
              <a:t>第</a:t>
            </a:r>
            <a:r>
              <a:rPr lang="en-US" altLang="zh-CN" dirty="0" smtClean="0"/>
              <a:t>8</a:t>
            </a:r>
            <a:r>
              <a:rPr lang="zh-CN" altLang="en-US" dirty="0" smtClean="0"/>
              <a:t>位</a:t>
            </a:r>
            <a:r>
              <a:rPr lang="en-US" altLang="zh-CN" dirty="0" smtClean="0"/>
              <a:t>~</a:t>
            </a:r>
            <a:r>
              <a:rPr lang="zh-CN" altLang="en-US" dirty="0" smtClean="0"/>
              <a:t>第</a:t>
            </a:r>
            <a:r>
              <a:rPr lang="en-US" altLang="zh-CN" dirty="0" smtClean="0"/>
              <a:t>15</a:t>
            </a:r>
            <a:r>
              <a:rPr lang="zh-CN" altLang="en-US" dirty="0" smtClean="0"/>
              <a:t>位</a:t>
            </a:r>
            <a:r>
              <a:rPr lang="zh-CN" altLang="en-US" dirty="0" smtClean="0">
                <a:solidFill>
                  <a:srgbClr val="CC00CC"/>
                </a:solidFill>
              </a:rPr>
              <a:t>不能</a:t>
            </a:r>
            <a:r>
              <a:rPr lang="zh-CN" altLang="en-US" dirty="0" smtClean="0"/>
              <a:t>按照一个字节直接寻址。</a:t>
            </a:r>
            <a:endParaRPr lang="en-US" dirty="0"/>
          </a:p>
        </p:txBody>
      </p:sp>
    </p:spTree>
    <p:extLst>
      <p:ext uri="{BB962C8B-B14F-4D97-AF65-F5344CB8AC3E}">
        <p14:creationId xmlns:p14="http://schemas.microsoft.com/office/powerpoint/2010/main" val="281675464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专用</a:t>
            </a:r>
            <a:r>
              <a:rPr lang="zh-CN" altLang="en-US" dirty="0" smtClean="0"/>
              <a:t>寄存器</a:t>
            </a:r>
            <a:endParaRPr lang="en-US" dirty="0"/>
          </a:p>
        </p:txBody>
      </p:sp>
      <p:sp>
        <p:nvSpPr>
          <p:cNvPr id="3" name="内容占位符 2"/>
          <p:cNvSpPr>
            <a:spLocks noGrp="1"/>
          </p:cNvSpPr>
          <p:nvPr>
            <p:ph idx="1"/>
          </p:nvPr>
        </p:nvSpPr>
        <p:spPr/>
        <p:txBody>
          <a:bodyPr/>
          <a:lstStyle/>
          <a:p>
            <a:r>
              <a:rPr lang="zh-CN" altLang="en-US" dirty="0" smtClean="0"/>
              <a:t>专用寄存器包括：</a:t>
            </a:r>
            <a:endParaRPr lang="en-US" altLang="zh-CN" dirty="0" smtClean="0"/>
          </a:p>
          <a:p>
            <a:pPr lvl="1"/>
            <a:r>
              <a:rPr lang="en-US" dirty="0" smtClean="0">
                <a:solidFill>
                  <a:srgbClr val="0000CC"/>
                </a:solidFill>
              </a:rPr>
              <a:t>RIP</a:t>
            </a:r>
            <a:r>
              <a:rPr lang="zh-CN" altLang="en-US" dirty="0" smtClean="0"/>
              <a:t>（指令指针）</a:t>
            </a:r>
            <a:endParaRPr lang="en-US" dirty="0" smtClean="0"/>
          </a:p>
          <a:p>
            <a:pPr lvl="1"/>
            <a:r>
              <a:rPr lang="en-US" dirty="0" smtClean="0">
                <a:solidFill>
                  <a:srgbClr val="0000CC"/>
                </a:solidFill>
              </a:rPr>
              <a:t>RSP</a:t>
            </a:r>
            <a:r>
              <a:rPr lang="zh-CN" altLang="en-US" dirty="0" smtClean="0"/>
              <a:t>（堆栈指针）</a:t>
            </a:r>
            <a:endParaRPr lang="en-US" altLang="zh-CN" dirty="0" smtClean="0"/>
          </a:p>
          <a:p>
            <a:pPr lvl="2"/>
            <a:r>
              <a:rPr lang="zh-CN" altLang="en-US" sz="2800" dirty="0" smtClean="0"/>
              <a:t>有参考书把</a:t>
            </a:r>
            <a:r>
              <a:rPr lang="en-US" altLang="zh-CN" sz="2800" dirty="0" smtClean="0"/>
              <a:t>RSP/ESP/SP</a:t>
            </a:r>
            <a:r>
              <a:rPr lang="zh-CN" altLang="en-US" sz="2800" dirty="0" smtClean="0"/>
              <a:t>作为一个通用寄存器</a:t>
            </a:r>
            <a:endParaRPr lang="en-US" sz="2800" dirty="0" smtClean="0"/>
          </a:p>
          <a:p>
            <a:pPr lvl="1"/>
            <a:r>
              <a:rPr lang="en-US" dirty="0" smtClean="0">
                <a:solidFill>
                  <a:srgbClr val="0000CC"/>
                </a:solidFill>
              </a:rPr>
              <a:t>RFLAGS</a:t>
            </a:r>
            <a:r>
              <a:rPr lang="zh-CN" altLang="en-US" dirty="0" smtClean="0"/>
              <a:t>（标志寄存器）</a:t>
            </a:r>
            <a:endParaRPr lang="en-US" dirty="0" smtClean="0"/>
          </a:p>
          <a:p>
            <a:pPr lvl="1"/>
            <a:r>
              <a:rPr lang="en-US" dirty="0" smtClean="0">
                <a:solidFill>
                  <a:srgbClr val="0000CC"/>
                </a:solidFill>
              </a:rPr>
              <a:t>CS，DS，ES，SS，FS，GS</a:t>
            </a:r>
            <a:r>
              <a:rPr lang="zh-CN" altLang="en-US" dirty="0" smtClean="0"/>
              <a:t>（段寄存器）</a:t>
            </a:r>
            <a:endParaRPr lang="en-US" dirty="0"/>
          </a:p>
        </p:txBody>
      </p:sp>
    </p:spTree>
    <p:extLst>
      <p:ext uri="{BB962C8B-B14F-4D97-AF65-F5344CB8AC3E}">
        <p14:creationId xmlns:p14="http://schemas.microsoft.com/office/powerpoint/2010/main" val="30787627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RIP（</a:t>
            </a:r>
            <a:r>
              <a:rPr lang="zh-CN" altLang="en-US" dirty="0"/>
              <a:t>指令指针</a:t>
            </a:r>
            <a:r>
              <a:rPr lang="zh-CN" altLang="en-US" dirty="0" smtClean="0"/>
              <a:t>）</a:t>
            </a:r>
            <a:endParaRPr lang="en-US" dirty="0"/>
          </a:p>
        </p:txBody>
      </p:sp>
      <p:sp>
        <p:nvSpPr>
          <p:cNvPr id="3" name="内容占位符 2"/>
          <p:cNvSpPr>
            <a:spLocks noGrp="1"/>
          </p:cNvSpPr>
          <p:nvPr>
            <p:ph idx="1"/>
          </p:nvPr>
        </p:nvSpPr>
        <p:spPr/>
        <p:txBody>
          <a:bodyPr/>
          <a:lstStyle/>
          <a:p>
            <a:pPr eaLnBrk="1"/>
            <a:r>
              <a:rPr lang="en-US" altLang="zh-CN" dirty="0" smtClean="0">
                <a:solidFill>
                  <a:srgbClr val="CC0000"/>
                </a:solidFill>
              </a:rPr>
              <a:t>RIP</a:t>
            </a:r>
            <a:r>
              <a:rPr lang="zh-CN" altLang="en-US" dirty="0" smtClean="0">
                <a:solidFill>
                  <a:srgbClr val="CC0000"/>
                </a:solidFill>
              </a:rPr>
              <a:t>：</a:t>
            </a:r>
            <a:r>
              <a:rPr lang="zh-CN" altLang="en-US" dirty="0"/>
              <a:t>在</a:t>
            </a:r>
            <a:r>
              <a:rPr lang="en-US" altLang="zh-CN" dirty="0" smtClean="0"/>
              <a:t>64</a:t>
            </a:r>
            <a:r>
              <a:rPr lang="zh-CN" altLang="en-US" dirty="0" smtClean="0"/>
              <a:t>位模式中，目前</a:t>
            </a:r>
            <a:r>
              <a:rPr lang="zh-CN" altLang="en-US" dirty="0" smtClean="0">
                <a:solidFill>
                  <a:srgbClr val="0000CC"/>
                </a:solidFill>
              </a:rPr>
              <a:t>包括</a:t>
            </a:r>
            <a:r>
              <a:rPr lang="en-US" altLang="zh-CN" dirty="0" smtClean="0">
                <a:solidFill>
                  <a:srgbClr val="0000CC"/>
                </a:solidFill>
              </a:rPr>
              <a:t>40</a:t>
            </a:r>
            <a:r>
              <a:rPr lang="zh-CN" altLang="en-US" dirty="0" smtClean="0">
                <a:solidFill>
                  <a:srgbClr val="0000CC"/>
                </a:solidFill>
              </a:rPr>
              <a:t>位地址</a:t>
            </a:r>
            <a:r>
              <a:rPr lang="zh-CN" altLang="en-US" dirty="0" smtClean="0"/>
              <a:t>，</a:t>
            </a:r>
            <a:r>
              <a:rPr lang="zh-CN" altLang="en-US" dirty="0"/>
              <a:t>指向</a:t>
            </a:r>
            <a:r>
              <a:rPr lang="zh-CN" altLang="en-US" dirty="0">
                <a:solidFill>
                  <a:srgbClr val="0033CC"/>
                </a:solidFill>
              </a:rPr>
              <a:t>要执行的下一条指令的偏移值</a:t>
            </a:r>
            <a:r>
              <a:rPr lang="zh-CN" altLang="en-US" dirty="0"/>
              <a:t>，该偏移值相对于指令所在代码段的基地址（段基址</a:t>
            </a:r>
            <a:r>
              <a:rPr lang="zh-CN" altLang="en-US" dirty="0" smtClean="0"/>
              <a:t>）。</a:t>
            </a:r>
            <a:endParaRPr lang="en-US" altLang="zh-CN" dirty="0" smtClean="0">
              <a:solidFill>
                <a:srgbClr val="CC0000"/>
              </a:solidFill>
            </a:endParaRPr>
          </a:p>
          <a:p>
            <a:pPr eaLnBrk="1"/>
            <a:endParaRPr lang="en-US" altLang="zh-CN" dirty="0" smtClean="0">
              <a:solidFill>
                <a:srgbClr val="CC0000"/>
              </a:solidFill>
            </a:endParaRPr>
          </a:p>
          <a:p>
            <a:pPr eaLnBrk="1"/>
            <a:r>
              <a:rPr lang="en-US" altLang="zh-CN" dirty="0" smtClean="0">
                <a:solidFill>
                  <a:srgbClr val="CC0000"/>
                </a:solidFill>
              </a:rPr>
              <a:t>EIP</a:t>
            </a:r>
            <a:r>
              <a:rPr lang="zh-CN" altLang="en-US" dirty="0">
                <a:solidFill>
                  <a:srgbClr val="CC0000"/>
                </a:solidFill>
              </a:rPr>
              <a:t>：</a:t>
            </a:r>
            <a:r>
              <a:rPr lang="en-US" altLang="zh-CN" dirty="0" smtClean="0">
                <a:solidFill>
                  <a:srgbClr val="0000CC"/>
                </a:solidFill>
              </a:rPr>
              <a:t>32</a:t>
            </a:r>
            <a:r>
              <a:rPr lang="zh-CN" altLang="en-US" dirty="0">
                <a:solidFill>
                  <a:srgbClr val="0000CC"/>
                </a:solidFill>
              </a:rPr>
              <a:t>位指令</a:t>
            </a:r>
            <a:r>
              <a:rPr lang="zh-CN" altLang="en-US" dirty="0" smtClean="0">
                <a:solidFill>
                  <a:srgbClr val="0000CC"/>
                </a:solidFill>
              </a:rPr>
              <a:t>指针</a:t>
            </a:r>
            <a:r>
              <a:rPr lang="zh-CN" altLang="en-US" dirty="0" smtClean="0"/>
              <a:t>，用于</a:t>
            </a:r>
            <a:r>
              <a:rPr lang="en-US" altLang="zh-CN" dirty="0" smtClean="0"/>
              <a:t>32</a:t>
            </a:r>
            <a:r>
              <a:rPr lang="zh-CN" altLang="en-US" dirty="0" smtClean="0"/>
              <a:t>位微处理器中。</a:t>
            </a:r>
            <a:endParaRPr lang="zh-CN" altLang="en-US" dirty="0"/>
          </a:p>
          <a:p>
            <a:pPr eaLnBrk="1"/>
            <a:endParaRPr lang="zh-CN" altLang="en-US" dirty="0"/>
          </a:p>
          <a:p>
            <a:pPr eaLnBrk="1"/>
            <a:r>
              <a:rPr lang="en-US" altLang="zh-CN" dirty="0" smtClean="0">
                <a:solidFill>
                  <a:srgbClr val="C00000"/>
                </a:solidFill>
              </a:rPr>
              <a:t>IP</a:t>
            </a:r>
            <a:r>
              <a:rPr lang="zh-CN" altLang="en-US" dirty="0" smtClean="0">
                <a:solidFill>
                  <a:srgbClr val="C00000"/>
                </a:solidFill>
              </a:rPr>
              <a:t>：</a:t>
            </a:r>
            <a:r>
              <a:rPr lang="zh-CN" altLang="en-US" dirty="0" smtClean="0"/>
              <a:t>在</a:t>
            </a:r>
            <a:r>
              <a:rPr lang="en-US" altLang="zh-CN" dirty="0"/>
              <a:t>8086</a:t>
            </a:r>
            <a:r>
              <a:rPr lang="zh-CN" altLang="en-US" dirty="0"/>
              <a:t>和</a:t>
            </a:r>
            <a:r>
              <a:rPr lang="en-US" altLang="zh-CN" dirty="0"/>
              <a:t>80286</a:t>
            </a:r>
            <a:r>
              <a:rPr lang="zh-CN" altLang="en-US" dirty="0"/>
              <a:t>中，指令</a:t>
            </a:r>
            <a:r>
              <a:rPr lang="zh-CN" altLang="en-US" dirty="0" smtClean="0"/>
              <a:t>指针</a:t>
            </a:r>
            <a:r>
              <a:rPr lang="zh-CN" altLang="en-US" dirty="0"/>
              <a:t>为</a:t>
            </a:r>
            <a:r>
              <a:rPr lang="en-US" altLang="zh-CN" dirty="0" smtClean="0">
                <a:solidFill>
                  <a:srgbClr val="C00000"/>
                </a:solidFill>
              </a:rPr>
              <a:t>16</a:t>
            </a:r>
            <a:r>
              <a:rPr lang="zh-CN" altLang="en-US" dirty="0" smtClean="0">
                <a:solidFill>
                  <a:srgbClr val="C00000"/>
                </a:solidFill>
              </a:rPr>
              <a:t>位寄存器</a:t>
            </a:r>
            <a:r>
              <a:rPr lang="zh-CN" altLang="en-US" dirty="0" smtClean="0"/>
              <a:t>。</a:t>
            </a:r>
            <a:endParaRPr lang="zh-CN" altLang="en-US" dirty="0"/>
          </a:p>
          <a:p>
            <a:pPr eaLnBrk="1"/>
            <a:endParaRPr lang="zh-CN" altLang="en-US" dirty="0"/>
          </a:p>
          <a:p>
            <a:pPr eaLnBrk="1"/>
            <a:r>
              <a:rPr lang="zh-CN" altLang="en-US" dirty="0"/>
              <a:t>程序员</a:t>
            </a:r>
            <a:r>
              <a:rPr lang="zh-CN" altLang="en-US" dirty="0">
                <a:solidFill>
                  <a:srgbClr val="0033CC"/>
                </a:solidFill>
              </a:rPr>
              <a:t>不能</a:t>
            </a:r>
            <a:r>
              <a:rPr lang="zh-CN" altLang="en-US" dirty="0" smtClean="0"/>
              <a:t>对</a:t>
            </a:r>
            <a:r>
              <a:rPr lang="en-US" altLang="zh-CN" dirty="0" smtClean="0"/>
              <a:t>RIP/EIP/IP</a:t>
            </a:r>
            <a:r>
              <a:rPr lang="zh-CN" altLang="en-US" dirty="0"/>
              <a:t>进行直接存取操作。程序中的</a:t>
            </a:r>
            <a:r>
              <a:rPr lang="zh-CN" altLang="en-US" dirty="0">
                <a:solidFill>
                  <a:srgbClr val="0000CC"/>
                </a:solidFill>
              </a:rPr>
              <a:t>转移指令、返回指令以及中断处理</a:t>
            </a:r>
            <a:r>
              <a:rPr lang="zh-CN" altLang="en-US" dirty="0"/>
              <a:t>能</a:t>
            </a:r>
            <a:r>
              <a:rPr lang="zh-CN" altLang="en-US" dirty="0" smtClean="0"/>
              <a:t>对</a:t>
            </a:r>
            <a:r>
              <a:rPr lang="en-US" altLang="zh-CN" dirty="0" smtClean="0"/>
              <a:t>RIP/EIP /IP</a:t>
            </a:r>
            <a:r>
              <a:rPr lang="zh-CN" altLang="en-US" dirty="0"/>
              <a:t>进行操作</a:t>
            </a:r>
            <a:r>
              <a:rPr lang="zh-CN" altLang="en-US" dirty="0" smtClean="0"/>
              <a:t>。</a:t>
            </a:r>
            <a:endParaRPr lang="en-US" dirty="0"/>
          </a:p>
        </p:txBody>
      </p:sp>
    </p:spTree>
    <p:extLst>
      <p:ext uri="{BB962C8B-B14F-4D97-AF65-F5344CB8AC3E}">
        <p14:creationId xmlns:p14="http://schemas.microsoft.com/office/powerpoint/2010/main" val="394427046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RSP</a:t>
            </a:r>
            <a:r>
              <a:rPr lang="zh-CN" altLang="en-US" dirty="0"/>
              <a:t>（堆栈指针</a:t>
            </a:r>
            <a:r>
              <a:rPr lang="zh-CN" altLang="en-US" dirty="0" smtClean="0"/>
              <a:t>）</a:t>
            </a:r>
            <a:endParaRPr lang="en-US" dirty="0"/>
          </a:p>
        </p:txBody>
      </p:sp>
      <p:sp>
        <p:nvSpPr>
          <p:cNvPr id="3" name="内容占位符 2"/>
          <p:cNvSpPr>
            <a:spLocks noGrp="1"/>
          </p:cNvSpPr>
          <p:nvPr>
            <p:ph idx="1"/>
          </p:nvPr>
        </p:nvSpPr>
        <p:spPr/>
        <p:txBody>
          <a:bodyPr/>
          <a:lstStyle/>
          <a:p>
            <a:r>
              <a:rPr lang="en-US" dirty="0" smtClean="0">
                <a:solidFill>
                  <a:srgbClr val="C00000"/>
                </a:solidFill>
              </a:rPr>
              <a:t>RSP</a:t>
            </a:r>
          </a:p>
          <a:p>
            <a:pPr lvl="1"/>
            <a:r>
              <a:rPr lang="en-US" dirty="0" smtClean="0"/>
              <a:t>RSP</a:t>
            </a:r>
            <a:r>
              <a:rPr lang="zh-CN" altLang="en-US" dirty="0" smtClean="0"/>
              <a:t>，</a:t>
            </a:r>
            <a:r>
              <a:rPr lang="en-US" altLang="zh-CN" dirty="0" smtClean="0"/>
              <a:t>ESP</a:t>
            </a:r>
            <a:r>
              <a:rPr lang="zh-CN" altLang="en-US" dirty="0" smtClean="0"/>
              <a:t>，</a:t>
            </a:r>
            <a:r>
              <a:rPr lang="en-US" altLang="zh-CN" dirty="0" smtClean="0"/>
              <a:t>SP</a:t>
            </a:r>
          </a:p>
          <a:p>
            <a:pPr lvl="1"/>
            <a:r>
              <a:rPr lang="zh-CN" altLang="en-US" dirty="0" smtClean="0"/>
              <a:t>用于寻址一个称为堆栈的</a:t>
            </a:r>
            <a:r>
              <a:rPr lang="zh-CN" altLang="en-US" dirty="0" smtClean="0">
                <a:solidFill>
                  <a:srgbClr val="3333CC"/>
                </a:solidFill>
              </a:rPr>
              <a:t>存储区</a:t>
            </a:r>
            <a:r>
              <a:rPr lang="zh-CN" altLang="en-US" dirty="0" smtClean="0"/>
              <a:t>。</a:t>
            </a:r>
            <a:endParaRPr lang="en-US" dirty="0"/>
          </a:p>
        </p:txBody>
      </p:sp>
    </p:spTree>
    <p:extLst>
      <p:ext uri="{BB962C8B-B14F-4D97-AF65-F5344CB8AC3E}">
        <p14:creationId xmlns:p14="http://schemas.microsoft.com/office/powerpoint/2010/main" val="2946470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r>
              <a:rPr lang="zh-CN" altLang="en-US" dirty="0" smtClean="0"/>
              <a:t>）</a:t>
            </a:r>
            <a:endParaRPr lang="en-US" dirty="0"/>
          </a:p>
        </p:txBody>
      </p:sp>
      <p:sp>
        <p:nvSpPr>
          <p:cNvPr id="3" name="内容占位符 2"/>
          <p:cNvSpPr>
            <a:spLocks noGrp="1"/>
          </p:cNvSpPr>
          <p:nvPr>
            <p:ph idx="1"/>
          </p:nvPr>
        </p:nvSpPr>
        <p:spPr>
          <a:xfrm>
            <a:off x="250825" y="1124744"/>
            <a:ext cx="8642350" cy="2520280"/>
          </a:xfrm>
        </p:spPr>
        <p:txBody>
          <a:bodyPr/>
          <a:lstStyle/>
          <a:p>
            <a:r>
              <a:rPr lang="en-US" dirty="0" smtClean="0">
                <a:solidFill>
                  <a:srgbClr val="C00000"/>
                </a:solidFill>
              </a:rPr>
              <a:t>RFLAGS</a:t>
            </a:r>
            <a:r>
              <a:rPr lang="zh-CN" altLang="en-US" dirty="0" smtClean="0">
                <a:solidFill>
                  <a:srgbClr val="C00000"/>
                </a:solidFill>
              </a:rPr>
              <a:t>：</a:t>
            </a:r>
            <a:r>
              <a:rPr lang="zh-CN" altLang="en-US" dirty="0" smtClean="0"/>
              <a:t>用于指示微处理器的状态并控制它的操作。</a:t>
            </a:r>
            <a:endParaRPr lang="en-US" dirty="0" smtClean="0"/>
          </a:p>
          <a:p>
            <a:pPr lvl="1"/>
            <a:r>
              <a:rPr lang="en-US" dirty="0" smtClean="0">
                <a:solidFill>
                  <a:srgbClr val="0000CC"/>
                </a:solidFill>
              </a:rPr>
              <a:t>FLAGS</a:t>
            </a:r>
            <a:r>
              <a:rPr lang="zh-CN" altLang="en-US" dirty="0" smtClean="0">
                <a:solidFill>
                  <a:srgbClr val="0000CC"/>
                </a:solidFill>
              </a:rPr>
              <a:t>：</a:t>
            </a:r>
            <a:r>
              <a:rPr lang="en-US" altLang="zh-CN" dirty="0" smtClean="0"/>
              <a:t>8086~80286</a:t>
            </a:r>
          </a:p>
          <a:p>
            <a:pPr lvl="1"/>
            <a:r>
              <a:rPr lang="en-US" dirty="0" smtClean="0">
                <a:solidFill>
                  <a:srgbClr val="0000CC"/>
                </a:solidFill>
              </a:rPr>
              <a:t>E</a:t>
            </a:r>
            <a:r>
              <a:rPr lang="en-US" dirty="0">
                <a:solidFill>
                  <a:srgbClr val="0000CC"/>
                </a:solidFill>
              </a:rPr>
              <a:t>FLAGS</a:t>
            </a:r>
            <a:r>
              <a:rPr lang="zh-CN" altLang="en-US" dirty="0" smtClean="0">
                <a:solidFill>
                  <a:srgbClr val="0000CC"/>
                </a:solidFill>
              </a:rPr>
              <a:t>：</a:t>
            </a:r>
            <a:r>
              <a:rPr lang="en-US" altLang="zh-CN" dirty="0" smtClean="0"/>
              <a:t>32</a:t>
            </a:r>
            <a:r>
              <a:rPr lang="zh-CN" altLang="en-US" dirty="0" smtClean="0"/>
              <a:t>位微处理器，</a:t>
            </a:r>
            <a:r>
              <a:rPr lang="en-US" altLang="zh-CN" dirty="0" smtClean="0"/>
              <a:t>80386</a:t>
            </a:r>
            <a:r>
              <a:rPr lang="zh-CN" altLang="en-US" dirty="0" smtClean="0"/>
              <a:t>及其以上</a:t>
            </a:r>
            <a:endParaRPr lang="en-US" altLang="zh-CN" dirty="0"/>
          </a:p>
          <a:p>
            <a:pPr lvl="1"/>
            <a:r>
              <a:rPr lang="en-US" dirty="0" smtClean="0">
                <a:solidFill>
                  <a:srgbClr val="0000CC"/>
                </a:solidFill>
              </a:rPr>
              <a:t>RFLAGS</a:t>
            </a:r>
            <a:r>
              <a:rPr lang="zh-CN" altLang="en-US" dirty="0" smtClean="0">
                <a:solidFill>
                  <a:srgbClr val="0000CC"/>
                </a:solidFill>
              </a:rPr>
              <a:t>：</a:t>
            </a:r>
            <a:r>
              <a:rPr lang="en-US" altLang="zh-CN" dirty="0" smtClean="0"/>
              <a:t>64</a:t>
            </a:r>
            <a:r>
              <a:rPr lang="zh-CN" altLang="en-US" dirty="0" smtClean="0"/>
              <a:t>位微处理器（高</a:t>
            </a:r>
            <a:r>
              <a:rPr lang="en-US" altLang="zh-CN" dirty="0" smtClean="0"/>
              <a:t>32</a:t>
            </a:r>
            <a:r>
              <a:rPr lang="zh-CN" altLang="en-US" dirty="0" smtClean="0"/>
              <a:t>位保留）</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8" y="3717032"/>
            <a:ext cx="8756904" cy="28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7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025026"/>
            <a:ext cx="8642350" cy="5688632"/>
          </a:xfrm>
        </p:spPr>
        <p:txBody>
          <a:bodyPr/>
          <a:lstStyle/>
          <a:p>
            <a:pPr eaLnBrk="1"/>
            <a:r>
              <a:rPr lang="en-US" altLang="zh-CN" dirty="0">
                <a:solidFill>
                  <a:srgbClr val="C00000"/>
                </a:solidFill>
              </a:rPr>
              <a:t>CF</a:t>
            </a:r>
            <a:r>
              <a:rPr lang="zh-CN" altLang="en-US" dirty="0">
                <a:solidFill>
                  <a:srgbClr val="C00000"/>
                </a:solidFill>
              </a:rPr>
              <a:t>：进位标志（</a:t>
            </a:r>
            <a:r>
              <a:rPr lang="en-US" altLang="zh-CN" dirty="0">
                <a:solidFill>
                  <a:srgbClr val="C00000"/>
                </a:solidFill>
              </a:rPr>
              <a:t>Carry Flag</a:t>
            </a:r>
            <a:r>
              <a:rPr lang="zh-CN" altLang="en-US" dirty="0">
                <a:solidFill>
                  <a:srgbClr val="C00000"/>
                </a:solidFill>
              </a:rPr>
              <a:t>）</a:t>
            </a:r>
          </a:p>
          <a:p>
            <a:pPr lvl="1" eaLnBrk="1"/>
            <a:r>
              <a:rPr lang="en-US" altLang="zh-CN" sz="2400" dirty="0" smtClean="0"/>
              <a:t>CF=1</a:t>
            </a:r>
            <a:r>
              <a:rPr lang="zh-CN" altLang="en-US" sz="2400" dirty="0" smtClean="0"/>
              <a:t>，表示有进位或借位。</a:t>
            </a:r>
            <a:endParaRPr lang="en-US" altLang="zh-CN" sz="2400" dirty="0" smtClean="0"/>
          </a:p>
          <a:p>
            <a:pPr eaLnBrk="1"/>
            <a:endParaRPr lang="en-US" altLang="zh-CN" dirty="0" smtClean="0">
              <a:solidFill>
                <a:srgbClr val="C00000"/>
              </a:solidFill>
            </a:endParaRPr>
          </a:p>
          <a:p>
            <a:pPr eaLnBrk="1"/>
            <a:r>
              <a:rPr lang="en-US" altLang="zh-CN" dirty="0" smtClean="0">
                <a:solidFill>
                  <a:srgbClr val="C00000"/>
                </a:solidFill>
              </a:rPr>
              <a:t>PF</a:t>
            </a:r>
            <a:r>
              <a:rPr lang="zh-CN" altLang="en-US" dirty="0">
                <a:solidFill>
                  <a:srgbClr val="C00000"/>
                </a:solidFill>
              </a:rPr>
              <a:t>：奇偶标志（</a:t>
            </a:r>
            <a:r>
              <a:rPr lang="en-US" altLang="zh-CN" dirty="0">
                <a:solidFill>
                  <a:srgbClr val="C00000"/>
                </a:solidFill>
              </a:rPr>
              <a:t>Parity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奇校验</a:t>
            </a:r>
            <a:endParaRPr lang="en-US" altLang="zh-CN" sz="2400" dirty="0" smtClean="0"/>
          </a:p>
          <a:p>
            <a:pPr lvl="1" eaLnBrk="1"/>
            <a:r>
              <a:rPr lang="zh-CN" altLang="en-US" sz="2400" dirty="0" smtClean="0"/>
              <a:t>早期</a:t>
            </a:r>
            <a:r>
              <a:rPr lang="en-US" altLang="zh-CN" sz="2400" dirty="0" smtClean="0"/>
              <a:t>Intel</a:t>
            </a:r>
            <a:r>
              <a:rPr lang="zh-CN" altLang="en-US" sz="2400" dirty="0" smtClean="0"/>
              <a:t>微处理器在数据通信环境中校验数据的一种手段。</a:t>
            </a:r>
            <a:r>
              <a:rPr lang="zh-CN" altLang="en-US" sz="2400" dirty="0" smtClean="0">
                <a:solidFill>
                  <a:srgbClr val="0000CC"/>
                </a:solidFill>
              </a:rPr>
              <a:t>奇偶校验标志在现代程序设计中很少</a:t>
            </a:r>
            <a:r>
              <a:rPr lang="zh-CN" altLang="en-US" sz="2400" dirty="0">
                <a:solidFill>
                  <a:srgbClr val="0000CC"/>
                </a:solidFill>
              </a:rPr>
              <a:t>使用</a:t>
            </a:r>
            <a:r>
              <a:rPr lang="zh-CN" altLang="en-US" sz="2400" dirty="0"/>
              <a:t>。目前，奇偶校验</a:t>
            </a:r>
            <a:r>
              <a:rPr lang="zh-CN" altLang="en-US" sz="2400" dirty="0" smtClean="0"/>
              <a:t>通常由数据通信设备完成，而不是微处理器完成。</a:t>
            </a:r>
            <a:endParaRPr lang="zh-CN" altLang="en-US" sz="2400" dirty="0"/>
          </a:p>
          <a:p>
            <a:pPr eaLnBrk="1"/>
            <a:endParaRPr lang="en-US" altLang="zh-CN" sz="2000" dirty="0"/>
          </a:p>
          <a:p>
            <a:pPr eaLnBrk="1"/>
            <a:r>
              <a:rPr lang="en-US" altLang="zh-CN" dirty="0" smtClean="0">
                <a:solidFill>
                  <a:srgbClr val="C00000"/>
                </a:solidFill>
              </a:rPr>
              <a:t>AF</a:t>
            </a:r>
            <a:r>
              <a:rPr lang="zh-CN" altLang="en-US" dirty="0">
                <a:solidFill>
                  <a:srgbClr val="C00000"/>
                </a:solidFill>
              </a:rPr>
              <a:t>：辅助进位标志（</a:t>
            </a:r>
            <a:r>
              <a:rPr lang="en-US" altLang="zh-CN" dirty="0">
                <a:solidFill>
                  <a:srgbClr val="C00000"/>
                </a:solidFill>
              </a:rPr>
              <a:t>Auxiliary Carry</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加法结果中第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位之间的进位，或减法结果中第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位之间的借位。</a:t>
            </a:r>
            <a:endParaRPr lang="en-US" altLang="zh-CN" sz="2400" dirty="0" smtClean="0"/>
          </a:p>
          <a:p>
            <a:pPr lvl="1" eaLnBrk="1"/>
            <a:r>
              <a:rPr lang="en-US" altLang="zh-CN" sz="2400" dirty="0" smtClean="0"/>
              <a:t>BCD</a:t>
            </a:r>
            <a:r>
              <a:rPr lang="zh-CN" altLang="en-US" sz="2400" dirty="0" smtClean="0"/>
              <a:t>码加减法指令使用这一标志。</a:t>
            </a:r>
            <a:endParaRPr lang="en-US" sz="2400" dirty="0"/>
          </a:p>
        </p:txBody>
      </p:sp>
    </p:spTree>
    <p:extLst>
      <p:ext uri="{BB962C8B-B14F-4D97-AF65-F5344CB8AC3E}">
        <p14:creationId xmlns:p14="http://schemas.microsoft.com/office/powerpoint/2010/main" val="3827987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472608"/>
          </a:xfrm>
        </p:spPr>
        <p:txBody>
          <a:bodyPr/>
          <a:lstStyle/>
          <a:p>
            <a:pPr eaLnBrk="1"/>
            <a:r>
              <a:rPr lang="en-US" altLang="zh-CN" dirty="0">
                <a:solidFill>
                  <a:srgbClr val="C00000"/>
                </a:solidFill>
              </a:rPr>
              <a:t>ZF</a:t>
            </a:r>
            <a:r>
              <a:rPr lang="zh-CN" altLang="en-US" dirty="0">
                <a:solidFill>
                  <a:srgbClr val="C00000"/>
                </a:solidFill>
              </a:rPr>
              <a:t>：零标志（</a:t>
            </a:r>
            <a:r>
              <a:rPr lang="en-US" altLang="zh-CN" dirty="0">
                <a:solidFill>
                  <a:srgbClr val="C00000"/>
                </a:solidFill>
              </a:rPr>
              <a:t>Zero Flag</a:t>
            </a:r>
            <a:r>
              <a:rPr lang="zh-CN" altLang="en-US" dirty="0">
                <a:solidFill>
                  <a:srgbClr val="C00000"/>
                </a:solidFill>
              </a:rPr>
              <a:t>）</a:t>
            </a:r>
          </a:p>
          <a:p>
            <a:pPr lvl="1" eaLnBrk="1"/>
            <a:r>
              <a:rPr lang="en-US" sz="2400" dirty="0"/>
              <a:t>ZF=1</a:t>
            </a:r>
            <a:r>
              <a:rPr lang="zh-CN" altLang="en-US" sz="2400" dirty="0"/>
              <a:t>表示结果为</a:t>
            </a:r>
            <a:r>
              <a:rPr lang="en-US" altLang="zh-CN" sz="2400" dirty="0"/>
              <a:t>0</a:t>
            </a:r>
            <a:r>
              <a:rPr lang="zh-CN" altLang="en-US" sz="2400" dirty="0"/>
              <a:t>；</a:t>
            </a:r>
            <a:r>
              <a:rPr lang="en-US" altLang="zh-CN" sz="2400" dirty="0"/>
              <a:t>ZF=0</a:t>
            </a:r>
            <a:r>
              <a:rPr lang="zh-CN" altLang="en-US" sz="2400" dirty="0"/>
              <a:t>表示结果不为</a:t>
            </a:r>
            <a:r>
              <a:rPr lang="en-US" altLang="zh-CN" sz="2400" dirty="0"/>
              <a:t>0</a:t>
            </a:r>
            <a:r>
              <a:rPr lang="zh-CN" altLang="en-US" sz="2400" dirty="0"/>
              <a:t>。</a:t>
            </a:r>
            <a:endParaRPr lang="en-US" sz="2400" dirty="0"/>
          </a:p>
          <a:p>
            <a:pPr eaLnBrk="1"/>
            <a:r>
              <a:rPr lang="en-US" altLang="zh-CN" dirty="0" smtClean="0">
                <a:solidFill>
                  <a:srgbClr val="C00000"/>
                </a:solidFill>
              </a:rPr>
              <a:t>SF</a:t>
            </a:r>
            <a:r>
              <a:rPr lang="zh-CN" altLang="en-US" dirty="0">
                <a:solidFill>
                  <a:srgbClr val="C00000"/>
                </a:solidFill>
              </a:rPr>
              <a:t>：符号标志（</a:t>
            </a:r>
            <a:r>
              <a:rPr lang="en-US" altLang="zh-CN" dirty="0">
                <a:solidFill>
                  <a:srgbClr val="C00000"/>
                </a:solidFill>
              </a:rPr>
              <a:t>Sign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保存执行算术或逻辑运算指令后所得结果的算术符号。</a:t>
            </a:r>
            <a:endParaRPr lang="en-US" altLang="zh-CN" sz="2400" dirty="0" smtClean="0"/>
          </a:p>
          <a:p>
            <a:pPr lvl="1" eaLnBrk="1"/>
            <a:r>
              <a:rPr lang="en-US" altLang="zh-CN" sz="2400" dirty="0" smtClean="0"/>
              <a:t>SF=1</a:t>
            </a:r>
            <a:r>
              <a:rPr lang="zh-CN" altLang="en-US" sz="2400" dirty="0" smtClean="0"/>
              <a:t>，表示符号位（结果的最左</a:t>
            </a:r>
            <a:r>
              <a:rPr lang="en-US" altLang="zh-CN" sz="2400" dirty="0" smtClean="0"/>
              <a:t>1</a:t>
            </a:r>
            <a:r>
              <a:rPr lang="zh-CN" altLang="en-US" sz="2400" dirty="0" smtClean="0"/>
              <a:t>位）为</a:t>
            </a:r>
            <a:r>
              <a:rPr lang="en-US" altLang="zh-CN" sz="2400" dirty="0" smtClean="0"/>
              <a:t>1</a:t>
            </a:r>
            <a:r>
              <a:rPr lang="zh-CN" altLang="en-US" sz="2400" dirty="0" smtClean="0"/>
              <a:t>；</a:t>
            </a:r>
            <a:r>
              <a:rPr lang="en-US" altLang="zh-CN" sz="2400" dirty="0" smtClean="0"/>
              <a:t>SF=0</a:t>
            </a:r>
            <a:r>
              <a:rPr lang="zh-CN" altLang="en-US" sz="2400" dirty="0" smtClean="0"/>
              <a:t>，</a:t>
            </a:r>
            <a:r>
              <a:rPr lang="zh-CN" altLang="en-US" sz="2400" dirty="0"/>
              <a:t>表示符号位（结果的最左</a:t>
            </a:r>
            <a:r>
              <a:rPr lang="en-US" altLang="zh-CN" sz="2400" dirty="0"/>
              <a:t>1</a:t>
            </a:r>
            <a:r>
              <a:rPr lang="zh-CN" altLang="en-US" sz="2400" dirty="0"/>
              <a:t>位）</a:t>
            </a:r>
            <a:r>
              <a:rPr lang="zh-CN" altLang="en-US" sz="2400" dirty="0" smtClean="0"/>
              <a:t>为</a:t>
            </a:r>
            <a:r>
              <a:rPr lang="en-US" altLang="zh-CN" sz="2400" dirty="0" smtClean="0"/>
              <a:t>0</a:t>
            </a:r>
            <a:r>
              <a:rPr lang="zh-CN" altLang="en-US" sz="2400" dirty="0" smtClean="0"/>
              <a:t>。</a:t>
            </a:r>
            <a:endParaRPr lang="en-US" altLang="zh-CN" sz="2400" dirty="0"/>
          </a:p>
          <a:p>
            <a:pPr eaLnBrk="1"/>
            <a:endParaRPr lang="en-US" altLang="zh-CN" dirty="0" smtClean="0"/>
          </a:p>
          <a:p>
            <a:pPr eaLnBrk="1"/>
            <a:r>
              <a:rPr lang="en-US" altLang="zh-CN" dirty="0" smtClean="0">
                <a:solidFill>
                  <a:srgbClr val="C00000"/>
                </a:solidFill>
              </a:rPr>
              <a:t>TF</a:t>
            </a:r>
            <a:r>
              <a:rPr lang="zh-CN" altLang="en-US" dirty="0">
                <a:solidFill>
                  <a:srgbClr val="C00000"/>
                </a:solidFill>
              </a:rPr>
              <a:t>：陷阱标志（</a:t>
            </a:r>
            <a:r>
              <a:rPr lang="en-US" altLang="zh-CN" dirty="0">
                <a:solidFill>
                  <a:srgbClr val="C00000"/>
                </a:solidFill>
              </a:rPr>
              <a:t>Trap</a:t>
            </a:r>
            <a:r>
              <a:rPr lang="zh-CN" altLang="en-US" dirty="0" smtClean="0">
                <a:solidFill>
                  <a:srgbClr val="C00000"/>
                </a:solidFill>
              </a:rPr>
              <a:t>）</a:t>
            </a:r>
            <a:endParaRPr lang="en-US" altLang="zh-CN" dirty="0" smtClean="0">
              <a:solidFill>
                <a:srgbClr val="C00000"/>
              </a:solidFill>
            </a:endParaRPr>
          </a:p>
          <a:p>
            <a:pPr lvl="1" eaLnBrk="1"/>
            <a:r>
              <a:rPr lang="zh-CN" altLang="en-US" sz="2400" dirty="0">
                <a:solidFill>
                  <a:srgbClr val="0000CC"/>
                </a:solidFill>
              </a:rPr>
              <a:t>使</a:t>
            </a:r>
            <a:r>
              <a:rPr lang="zh-CN" altLang="en-US" sz="2400" dirty="0" smtClean="0">
                <a:solidFill>
                  <a:srgbClr val="0000CC"/>
                </a:solidFill>
              </a:rPr>
              <a:t>能</a:t>
            </a:r>
            <a:r>
              <a:rPr lang="zh-CN" altLang="en-US" sz="2400" dirty="0" smtClean="0"/>
              <a:t>微处理器芯片上的调试功能。</a:t>
            </a:r>
            <a:r>
              <a:rPr lang="en-US" altLang="zh-CN" sz="2400" dirty="0" smtClean="0"/>
              <a:t>TF=1</a:t>
            </a:r>
            <a:r>
              <a:rPr lang="zh-CN" altLang="en-US" sz="2400" dirty="0" smtClean="0"/>
              <a:t>，根据调试寄存器和控制寄存器的指示</a:t>
            </a:r>
            <a:r>
              <a:rPr lang="zh-CN" altLang="en-US" sz="2400" dirty="0" smtClean="0">
                <a:solidFill>
                  <a:srgbClr val="0000CC"/>
                </a:solidFill>
              </a:rPr>
              <a:t>中断</a:t>
            </a:r>
            <a:r>
              <a:rPr lang="zh-CN" altLang="en-US" sz="2400" dirty="0" smtClean="0"/>
              <a:t>程序流；</a:t>
            </a:r>
            <a:r>
              <a:rPr lang="en-US" altLang="zh-CN" sz="2400" dirty="0" smtClean="0"/>
              <a:t>TF=0</a:t>
            </a:r>
            <a:r>
              <a:rPr lang="zh-CN" altLang="en-US" sz="2400" dirty="0" smtClean="0"/>
              <a:t>，禁止陷阱（调试）功能。</a:t>
            </a:r>
            <a:endParaRPr lang="en-US" altLang="zh-CN" sz="2400" dirty="0" smtClean="0"/>
          </a:p>
          <a:p>
            <a:pPr lvl="1" eaLnBrk="1"/>
            <a:r>
              <a:rPr lang="zh-CN" altLang="en-US" sz="2400" dirty="0" smtClean="0">
                <a:solidFill>
                  <a:srgbClr val="CC00CC"/>
                </a:solidFill>
              </a:rPr>
              <a:t>例，</a:t>
            </a:r>
            <a:r>
              <a:rPr lang="en-US" altLang="zh-CN" sz="2400" dirty="0"/>
              <a:t>VC++</a:t>
            </a:r>
            <a:r>
              <a:rPr lang="zh-CN" altLang="en-US" sz="2400" dirty="0"/>
              <a:t>利用陷阱特性和调试寄存器调试有缺陷的软件。</a:t>
            </a:r>
            <a:endParaRPr lang="en-US" altLang="zh-CN" sz="2400" dirty="0"/>
          </a:p>
          <a:p>
            <a:pPr lvl="1" eaLnBrk="1"/>
            <a:endParaRPr lang="zh-CN" altLang="en-US" sz="2400" dirty="0"/>
          </a:p>
        </p:txBody>
      </p:sp>
    </p:spTree>
    <p:extLst>
      <p:ext uri="{BB962C8B-B14F-4D97-AF65-F5344CB8AC3E}">
        <p14:creationId xmlns:p14="http://schemas.microsoft.com/office/powerpoint/2010/main" val="1839631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544616"/>
          </a:xfrm>
        </p:spPr>
        <p:txBody>
          <a:bodyPr/>
          <a:lstStyle/>
          <a:p>
            <a:pPr eaLnBrk="1"/>
            <a:r>
              <a:rPr lang="en-US" altLang="zh-CN" dirty="0" smtClean="0">
                <a:solidFill>
                  <a:srgbClr val="C00000"/>
                </a:solidFill>
              </a:rPr>
              <a:t>IF</a:t>
            </a:r>
            <a:r>
              <a:rPr lang="zh-CN" altLang="en-US" dirty="0">
                <a:solidFill>
                  <a:srgbClr val="C00000"/>
                </a:solidFill>
              </a:rPr>
              <a:t>：中断允许标志（</a:t>
            </a:r>
            <a:r>
              <a:rPr lang="en-US" altLang="zh-CN" dirty="0">
                <a:solidFill>
                  <a:srgbClr val="C00000"/>
                </a:solidFill>
              </a:rPr>
              <a:t>INTR Enable</a:t>
            </a:r>
            <a:r>
              <a:rPr lang="zh-CN" altLang="en-US" dirty="0" smtClean="0">
                <a:solidFill>
                  <a:srgbClr val="C00000"/>
                </a:solidFill>
              </a:rPr>
              <a:t>）</a:t>
            </a:r>
            <a:endParaRPr lang="en-US" altLang="zh-CN" dirty="0" smtClean="0">
              <a:solidFill>
                <a:srgbClr val="C00000"/>
              </a:solidFill>
            </a:endParaRPr>
          </a:p>
          <a:p>
            <a:pPr lvl="1" eaLnBrk="1"/>
            <a:r>
              <a:rPr lang="zh-CN" altLang="en-US" dirty="0" smtClean="0"/>
              <a:t>控制</a:t>
            </a:r>
            <a:r>
              <a:rPr lang="en-US" altLang="zh-CN" dirty="0" smtClean="0"/>
              <a:t>INTR</a:t>
            </a:r>
            <a:r>
              <a:rPr lang="zh-CN" altLang="en-US" dirty="0" smtClean="0"/>
              <a:t>（中断请求）</a:t>
            </a:r>
            <a:r>
              <a:rPr lang="zh-CN" altLang="en-US" dirty="0" smtClean="0">
                <a:solidFill>
                  <a:srgbClr val="0000CC"/>
                </a:solidFill>
              </a:rPr>
              <a:t>输入引脚</a:t>
            </a:r>
            <a:r>
              <a:rPr lang="zh-CN" altLang="en-US" dirty="0" smtClean="0"/>
              <a:t>的操作。</a:t>
            </a:r>
            <a:endParaRPr lang="en-US" altLang="zh-CN" dirty="0" smtClean="0"/>
          </a:p>
          <a:p>
            <a:pPr lvl="1" eaLnBrk="1"/>
            <a:r>
              <a:rPr lang="en-US" altLang="zh-CN" dirty="0" smtClean="0"/>
              <a:t>IF=1</a:t>
            </a:r>
            <a:r>
              <a:rPr lang="zh-CN" altLang="en-US" dirty="0" smtClean="0"/>
              <a:t>，允许中断；</a:t>
            </a:r>
            <a:r>
              <a:rPr lang="en-US" altLang="zh-CN" dirty="0" smtClean="0"/>
              <a:t>IF=0</a:t>
            </a:r>
            <a:r>
              <a:rPr lang="zh-CN" altLang="en-US" dirty="0" smtClean="0"/>
              <a:t>，禁止中断。</a:t>
            </a:r>
            <a:endParaRPr lang="zh-CN" altLang="en-US" dirty="0"/>
          </a:p>
          <a:p>
            <a:pPr eaLnBrk="1"/>
            <a:endParaRPr lang="en-US" altLang="zh-CN" dirty="0" smtClean="0">
              <a:solidFill>
                <a:srgbClr val="C00000"/>
              </a:solidFill>
            </a:endParaRPr>
          </a:p>
          <a:p>
            <a:pPr eaLnBrk="1"/>
            <a:r>
              <a:rPr lang="en-US" altLang="zh-CN" dirty="0" smtClean="0">
                <a:solidFill>
                  <a:srgbClr val="C00000"/>
                </a:solidFill>
              </a:rPr>
              <a:t>DF</a:t>
            </a:r>
            <a:r>
              <a:rPr lang="zh-CN" altLang="en-US" dirty="0">
                <a:solidFill>
                  <a:srgbClr val="C00000"/>
                </a:solidFill>
              </a:rPr>
              <a:t>：方向标志 （</a:t>
            </a:r>
            <a:r>
              <a:rPr lang="en-US" altLang="zh-CN" dirty="0">
                <a:solidFill>
                  <a:srgbClr val="C00000"/>
                </a:solidFill>
              </a:rPr>
              <a:t>Direction Flag</a:t>
            </a:r>
            <a:r>
              <a:rPr lang="zh-CN" altLang="en-US" dirty="0" smtClean="0">
                <a:solidFill>
                  <a:srgbClr val="C00000"/>
                </a:solidFill>
              </a:rPr>
              <a:t>）</a:t>
            </a:r>
            <a:endParaRPr lang="en-US" altLang="zh-CN" dirty="0" smtClean="0">
              <a:solidFill>
                <a:srgbClr val="C00000"/>
              </a:solidFill>
            </a:endParaRPr>
          </a:p>
          <a:p>
            <a:pPr lvl="1" eaLnBrk="1"/>
            <a:r>
              <a:rPr lang="zh-CN" altLang="en-US" dirty="0"/>
              <a:t>用于串操作指令中的地址增量修改（</a:t>
            </a:r>
            <a:r>
              <a:rPr lang="en-US" altLang="zh-CN" dirty="0"/>
              <a:t>DF</a:t>
            </a:r>
            <a:r>
              <a:rPr lang="zh-CN" altLang="en-US" dirty="0"/>
              <a:t>＝</a:t>
            </a:r>
            <a:r>
              <a:rPr lang="en-US" altLang="zh-CN" dirty="0"/>
              <a:t>0</a:t>
            </a:r>
            <a:r>
              <a:rPr lang="zh-CN" altLang="en-US" dirty="0"/>
              <a:t>）还是减量修改（</a:t>
            </a:r>
            <a:r>
              <a:rPr lang="en-US" altLang="zh-CN" dirty="0"/>
              <a:t>DF</a:t>
            </a:r>
            <a:r>
              <a:rPr lang="zh-CN" altLang="en-US" dirty="0"/>
              <a:t>＝</a:t>
            </a:r>
            <a:r>
              <a:rPr lang="en-US" altLang="zh-CN" dirty="0"/>
              <a:t>1</a:t>
            </a:r>
            <a:r>
              <a:rPr lang="zh-CN" altLang="en-US" dirty="0"/>
              <a:t>）。</a:t>
            </a:r>
          </a:p>
          <a:p>
            <a:pPr eaLnBrk="1"/>
            <a:endParaRPr lang="en-US" altLang="zh-CN" dirty="0" smtClean="0">
              <a:solidFill>
                <a:srgbClr val="C00000"/>
              </a:solidFill>
            </a:endParaRPr>
          </a:p>
          <a:p>
            <a:pPr eaLnBrk="1"/>
            <a:r>
              <a:rPr lang="en-US" altLang="zh-CN" dirty="0" smtClean="0">
                <a:solidFill>
                  <a:srgbClr val="C00000"/>
                </a:solidFill>
              </a:rPr>
              <a:t>OF</a:t>
            </a:r>
            <a:r>
              <a:rPr lang="zh-CN" altLang="en-US" dirty="0">
                <a:solidFill>
                  <a:srgbClr val="C00000"/>
                </a:solidFill>
              </a:rPr>
              <a:t>：溢出标志（</a:t>
            </a:r>
            <a:r>
              <a:rPr lang="en-US" altLang="zh-CN" dirty="0">
                <a:solidFill>
                  <a:srgbClr val="C00000"/>
                </a:solidFill>
              </a:rPr>
              <a:t>Overflow Flag</a:t>
            </a:r>
            <a:r>
              <a:rPr lang="zh-CN" altLang="en-US" dirty="0">
                <a:solidFill>
                  <a:srgbClr val="C00000"/>
                </a:solidFill>
              </a:rPr>
              <a:t>）</a:t>
            </a:r>
          </a:p>
          <a:p>
            <a:pPr lvl="1" eaLnBrk="1"/>
            <a:r>
              <a:rPr lang="zh-CN" altLang="en-US" dirty="0"/>
              <a:t>用于有符号数运算。若运算过程中</a:t>
            </a:r>
            <a:r>
              <a:rPr lang="zh-CN" altLang="en-US" dirty="0" smtClean="0"/>
              <a:t>发生了</a:t>
            </a:r>
            <a:r>
              <a:rPr lang="zh-CN" altLang="en-US" dirty="0" smtClean="0">
                <a:solidFill>
                  <a:srgbClr val="3333CC"/>
                </a:solidFill>
              </a:rPr>
              <a:t>溢出</a:t>
            </a:r>
            <a:r>
              <a:rPr lang="zh-CN" altLang="en-US" dirty="0" smtClean="0"/>
              <a:t>，</a:t>
            </a:r>
            <a:r>
              <a:rPr lang="zh-CN" altLang="en-US" dirty="0"/>
              <a:t>则</a:t>
            </a:r>
            <a:r>
              <a:rPr lang="en-US" altLang="zh-CN" dirty="0"/>
              <a:t>OF</a:t>
            </a:r>
            <a:r>
              <a:rPr lang="zh-CN" altLang="en-US" dirty="0"/>
              <a:t>＝</a:t>
            </a:r>
            <a:r>
              <a:rPr lang="en-US" altLang="zh-CN" dirty="0"/>
              <a:t>1</a:t>
            </a:r>
            <a:r>
              <a:rPr lang="zh-CN" altLang="en-US" dirty="0" smtClean="0"/>
              <a:t>。对于无符号数操作，不考虑该标志。</a:t>
            </a:r>
            <a:endParaRPr lang="en-US" dirty="0"/>
          </a:p>
        </p:txBody>
      </p:sp>
    </p:spTree>
    <p:extLst>
      <p:ext uri="{BB962C8B-B14F-4D97-AF65-F5344CB8AC3E}">
        <p14:creationId xmlns:p14="http://schemas.microsoft.com/office/powerpoint/2010/main" val="6340082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4099" name="Group 26"/>
          <p:cNvGrpSpPr>
            <a:grpSpLocks/>
          </p:cNvGrpSpPr>
          <p:nvPr/>
        </p:nvGrpSpPr>
        <p:grpSpPr bwMode="auto">
          <a:xfrm>
            <a:off x="569913" y="2324100"/>
            <a:ext cx="4318000" cy="531813"/>
            <a:chOff x="1300" y="1371"/>
            <a:chExt cx="2720" cy="335"/>
          </a:xfrm>
        </p:grpSpPr>
        <p:sp>
          <p:nvSpPr>
            <p:cNvPr id="411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411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0" name="Group 27"/>
          <p:cNvGrpSpPr>
            <a:grpSpLocks/>
          </p:cNvGrpSpPr>
          <p:nvPr/>
        </p:nvGrpSpPr>
        <p:grpSpPr bwMode="auto">
          <a:xfrm>
            <a:off x="569913" y="3306763"/>
            <a:ext cx="4684712" cy="531812"/>
            <a:chOff x="1682" y="1870"/>
            <a:chExt cx="2951" cy="335"/>
          </a:xfrm>
        </p:grpSpPr>
        <p:sp>
          <p:nvSpPr>
            <p:cNvPr id="411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411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1" name="Group 25"/>
          <p:cNvGrpSpPr>
            <a:grpSpLocks/>
          </p:cNvGrpSpPr>
          <p:nvPr/>
        </p:nvGrpSpPr>
        <p:grpSpPr bwMode="auto">
          <a:xfrm>
            <a:off x="569913" y="1341438"/>
            <a:ext cx="4727575" cy="531812"/>
            <a:chOff x="703" y="918"/>
            <a:chExt cx="2978" cy="335"/>
          </a:xfrm>
        </p:grpSpPr>
        <p:sp>
          <p:nvSpPr>
            <p:cNvPr id="4112" name="Oval 16"/>
            <p:cNvSpPr>
              <a:spLocks noChangeArrowheads="1"/>
            </p:cNvSpPr>
            <p:nvPr/>
          </p:nvSpPr>
          <p:spPr bwMode="auto">
            <a:xfrm>
              <a:off x="703" y="918"/>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411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C0000"/>
                  </a:solidFill>
                </a:rPr>
                <a:t>微处理器的内部体系结构</a:t>
              </a:r>
            </a:p>
          </p:txBody>
        </p:sp>
      </p:grpSp>
      <p:grpSp>
        <p:nvGrpSpPr>
          <p:cNvPr id="4102" name="Group 18"/>
          <p:cNvGrpSpPr>
            <a:grpSpLocks/>
          </p:cNvGrpSpPr>
          <p:nvPr/>
        </p:nvGrpSpPr>
        <p:grpSpPr bwMode="auto">
          <a:xfrm>
            <a:off x="6300788" y="2636838"/>
            <a:ext cx="2230437" cy="3478212"/>
            <a:chOff x="581" y="1951"/>
            <a:chExt cx="1405" cy="2191"/>
          </a:xfrm>
        </p:grpSpPr>
        <p:pic>
          <p:nvPicPr>
            <p:cNvPr id="41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4104" name="Group 28"/>
          <p:cNvGrpSpPr>
            <a:grpSpLocks/>
          </p:cNvGrpSpPr>
          <p:nvPr/>
        </p:nvGrpSpPr>
        <p:grpSpPr bwMode="auto">
          <a:xfrm>
            <a:off x="569913" y="4291013"/>
            <a:ext cx="2141537" cy="531812"/>
            <a:chOff x="1903" y="2369"/>
            <a:chExt cx="1349" cy="335"/>
          </a:xfrm>
        </p:grpSpPr>
        <p:sp>
          <p:nvSpPr>
            <p:cNvPr id="410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410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5" name="Group 28"/>
          <p:cNvGrpSpPr>
            <a:grpSpLocks/>
          </p:cNvGrpSpPr>
          <p:nvPr/>
        </p:nvGrpSpPr>
        <p:grpSpPr bwMode="auto">
          <a:xfrm>
            <a:off x="569913" y="5273675"/>
            <a:ext cx="2863850" cy="531813"/>
            <a:chOff x="1903" y="2369"/>
            <a:chExt cx="1804" cy="335"/>
          </a:xfrm>
        </p:grpSpPr>
        <p:sp>
          <p:nvSpPr>
            <p:cNvPr id="4106"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410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3843" name="Rectangle 3"/>
          <p:cNvSpPr>
            <a:spLocks noGrp="1" noChangeArrowheads="1"/>
          </p:cNvSpPr>
          <p:nvPr>
            <p:ph type="body" idx="1"/>
          </p:nvPr>
        </p:nvSpPr>
        <p:spPr>
          <a:xfrm>
            <a:off x="323850" y="1196975"/>
            <a:ext cx="8496300" cy="5472113"/>
          </a:xfrm>
        </p:spPr>
        <p:txBody>
          <a:bodyPr/>
          <a:lstStyle/>
          <a:p>
            <a:pPr eaLnBrk="1" hangingPunct="1"/>
            <a:r>
              <a:rPr lang="en-US" altLang="zh-CN" sz="2400" dirty="0" smtClean="0">
                <a:solidFill>
                  <a:srgbClr val="CC0000"/>
                </a:solidFill>
              </a:rPr>
              <a:t>IOPL</a:t>
            </a:r>
            <a:r>
              <a:rPr lang="zh-CN" altLang="en-US" sz="2400" dirty="0" smtClean="0">
                <a:solidFill>
                  <a:srgbClr val="CC0000"/>
                </a:solidFill>
              </a:rPr>
              <a:t>（</a:t>
            </a:r>
            <a:r>
              <a:rPr lang="en-US" altLang="zh-CN" sz="2400" dirty="0" err="1" smtClean="0">
                <a:solidFill>
                  <a:srgbClr val="CC0000"/>
                </a:solidFill>
              </a:rPr>
              <a:t>Input/Output</a:t>
            </a:r>
            <a:r>
              <a:rPr lang="en-US" altLang="zh-CN" sz="2400" dirty="0" smtClean="0">
                <a:solidFill>
                  <a:srgbClr val="CC0000"/>
                </a:solidFill>
              </a:rPr>
              <a:t> Privilege Level</a:t>
            </a:r>
            <a:r>
              <a:rPr lang="zh-CN" altLang="en-US" sz="2400" dirty="0" smtClean="0">
                <a:solidFill>
                  <a:srgbClr val="CC0000"/>
                </a:solidFill>
              </a:rPr>
              <a:t>）：</a:t>
            </a:r>
            <a:r>
              <a:rPr lang="en-US" altLang="zh-CN" sz="2400" dirty="0" smtClean="0">
                <a:solidFill>
                  <a:srgbClr val="CC0000"/>
                </a:solidFill>
              </a:rPr>
              <a:t>I/O</a:t>
            </a:r>
            <a:r>
              <a:rPr lang="zh-CN" altLang="en-US" sz="2400" dirty="0" smtClean="0">
                <a:solidFill>
                  <a:srgbClr val="CC0000"/>
                </a:solidFill>
              </a:rPr>
              <a:t>特权级标志</a:t>
            </a:r>
          </a:p>
          <a:p>
            <a:pPr lvl="1" eaLnBrk="1" hangingPunct="1"/>
            <a:r>
              <a:rPr lang="zh-CN" altLang="en-US" sz="2400" dirty="0" smtClean="0"/>
              <a:t>用于保护方式，指示</a:t>
            </a:r>
            <a:r>
              <a:rPr lang="en-US" altLang="zh-CN" sz="2400" dirty="0" smtClean="0">
                <a:solidFill>
                  <a:srgbClr val="0033CC"/>
                </a:solidFill>
              </a:rPr>
              <a:t>I/O</a:t>
            </a:r>
            <a:r>
              <a:rPr lang="zh-CN" altLang="en-US" sz="2400" dirty="0" smtClean="0">
                <a:solidFill>
                  <a:srgbClr val="0033CC"/>
                </a:solidFill>
              </a:rPr>
              <a:t>设备的特权级</a:t>
            </a:r>
            <a:r>
              <a:rPr lang="zh-CN" altLang="en-US" sz="2400" dirty="0" smtClean="0"/>
              <a:t>，</a:t>
            </a:r>
            <a:r>
              <a:rPr lang="en-US" altLang="zh-CN" sz="2400" dirty="0" smtClean="0"/>
              <a:t>IOPL</a:t>
            </a:r>
            <a:r>
              <a:rPr lang="zh-CN" altLang="en-US" sz="2400" dirty="0" smtClean="0"/>
              <a:t>的</a:t>
            </a:r>
            <a:r>
              <a:rPr lang="en-US" altLang="zh-CN" sz="2400" dirty="0" smtClean="0"/>
              <a:t>2</a:t>
            </a:r>
            <a:r>
              <a:rPr lang="zh-CN" altLang="en-US" sz="2400" dirty="0" smtClean="0"/>
              <a:t>位代码决定</a:t>
            </a:r>
            <a:r>
              <a:rPr lang="en-US" altLang="zh-CN" sz="2400" dirty="0" smtClean="0"/>
              <a:t>4</a:t>
            </a:r>
            <a:r>
              <a:rPr lang="zh-CN" altLang="en-US" sz="2400" dirty="0" smtClean="0"/>
              <a:t>级特权级。</a:t>
            </a:r>
          </a:p>
          <a:p>
            <a:pPr lvl="1" eaLnBrk="1" hangingPunct="1"/>
            <a:r>
              <a:rPr lang="zh-CN" altLang="en-US" sz="2400" dirty="0" smtClean="0"/>
              <a:t>如果当前特权级（</a:t>
            </a:r>
            <a:r>
              <a:rPr lang="en-US" altLang="zh-CN" sz="2400" dirty="0" smtClean="0"/>
              <a:t>Current Privilege Level</a:t>
            </a:r>
            <a:r>
              <a:rPr lang="zh-CN" altLang="en-US" sz="2400" dirty="0" smtClean="0"/>
              <a:t>，</a:t>
            </a:r>
            <a:r>
              <a:rPr lang="en-US" altLang="zh-CN" sz="2400" dirty="0" smtClean="0"/>
              <a:t>CPL</a:t>
            </a:r>
            <a:r>
              <a:rPr lang="zh-CN" altLang="en-US" sz="2400" dirty="0" smtClean="0"/>
              <a:t>）高于</a:t>
            </a:r>
            <a:r>
              <a:rPr lang="en-US" altLang="zh-CN" sz="2400" dirty="0" smtClean="0"/>
              <a:t>IOPL</a:t>
            </a:r>
            <a:r>
              <a:rPr lang="zh-CN" altLang="en-US" sz="2400" dirty="0" smtClean="0"/>
              <a:t>，则</a:t>
            </a:r>
            <a:r>
              <a:rPr lang="en-US" altLang="zh-CN" sz="2400" dirty="0" smtClean="0"/>
              <a:t>I/O</a:t>
            </a:r>
            <a:r>
              <a:rPr lang="zh-CN" altLang="en-US" sz="2400" dirty="0" smtClean="0"/>
              <a:t>指令能顺利执行；否则产生中断（异常</a:t>
            </a:r>
            <a:r>
              <a:rPr lang="en-US" altLang="zh-CN" sz="2400" dirty="0" smtClean="0"/>
              <a:t>13</a:t>
            </a:r>
            <a:r>
              <a:rPr lang="zh-CN" altLang="en-US" sz="2400" dirty="0" smtClean="0"/>
              <a:t>故障），使任务挂起。</a:t>
            </a:r>
          </a:p>
          <a:p>
            <a:pPr eaLnBrk="1" hangingPunct="1"/>
            <a:endParaRPr lang="zh-CN" altLang="en-US" sz="2400" dirty="0" smtClean="0"/>
          </a:p>
          <a:p>
            <a:pPr eaLnBrk="1" hangingPunct="1"/>
            <a:r>
              <a:rPr lang="en-US" altLang="zh-CN" sz="2400" dirty="0" smtClean="0">
                <a:solidFill>
                  <a:srgbClr val="CC0000"/>
                </a:solidFill>
              </a:rPr>
              <a:t>NT</a:t>
            </a:r>
            <a:r>
              <a:rPr lang="zh-CN" altLang="en-US" sz="2400" dirty="0" smtClean="0">
                <a:solidFill>
                  <a:srgbClr val="CC0000"/>
                </a:solidFill>
              </a:rPr>
              <a:t>（</a:t>
            </a:r>
            <a:r>
              <a:rPr lang="en-US" altLang="zh-CN" sz="2400" dirty="0" smtClean="0">
                <a:solidFill>
                  <a:srgbClr val="CC0000"/>
                </a:solidFill>
              </a:rPr>
              <a:t>Nested Task</a:t>
            </a:r>
            <a:r>
              <a:rPr lang="zh-CN" altLang="en-US" sz="2400" dirty="0" smtClean="0">
                <a:solidFill>
                  <a:srgbClr val="CC0000"/>
                </a:solidFill>
              </a:rPr>
              <a:t>）：嵌套任务标志</a:t>
            </a:r>
            <a:endParaRPr lang="zh-CN" altLang="en-US" sz="2400" dirty="0" smtClean="0"/>
          </a:p>
          <a:p>
            <a:pPr lvl="1" eaLnBrk="1" hangingPunct="1"/>
            <a:r>
              <a:rPr lang="zh-CN" altLang="en-US" sz="2400" dirty="0" smtClean="0"/>
              <a:t>用于保护方式。</a:t>
            </a:r>
          </a:p>
          <a:p>
            <a:pPr lvl="1" eaLnBrk="1" hangingPunct="1"/>
            <a:r>
              <a:rPr lang="zh-CN" altLang="en-US" sz="2400" dirty="0" smtClean="0"/>
              <a:t>指示当前执行的任务是否嵌套在另一任务中，该位的置位和复位通过向其它任务的控制转移来实现。</a:t>
            </a:r>
          </a:p>
          <a:p>
            <a:pPr lvl="1" eaLnBrk="1" hangingPunct="1"/>
            <a:r>
              <a:rPr lang="en-US" altLang="zh-CN" sz="2400" dirty="0" smtClean="0">
                <a:solidFill>
                  <a:srgbClr val="0033CC"/>
                </a:solidFill>
              </a:rPr>
              <a:t>IRET</a:t>
            </a:r>
            <a:r>
              <a:rPr lang="zh-CN" altLang="en-US" sz="2400" dirty="0" smtClean="0">
                <a:solidFill>
                  <a:srgbClr val="0033CC"/>
                </a:solidFill>
              </a:rPr>
              <a:t>指令</a:t>
            </a:r>
            <a:r>
              <a:rPr lang="zh-CN" altLang="en-US" sz="2400" dirty="0" smtClean="0"/>
              <a:t>会检测</a:t>
            </a:r>
            <a:r>
              <a:rPr lang="en-US" altLang="zh-CN" sz="2400" dirty="0" smtClean="0"/>
              <a:t>NT</a:t>
            </a:r>
            <a:r>
              <a:rPr lang="zh-CN" altLang="en-US" sz="2400" dirty="0" smtClean="0"/>
              <a:t>的值。若</a:t>
            </a:r>
            <a:r>
              <a:rPr lang="en-US" altLang="zh-CN" sz="2400" dirty="0" smtClean="0"/>
              <a:t>NT=0</a:t>
            </a:r>
            <a:r>
              <a:rPr lang="zh-CN" altLang="en-US" sz="2400" dirty="0" smtClean="0"/>
              <a:t>，则执行中断的正常返回；若</a:t>
            </a:r>
            <a:r>
              <a:rPr lang="en-US" altLang="zh-CN" sz="2400" dirty="0" smtClean="0"/>
              <a:t>NT</a:t>
            </a:r>
            <a:r>
              <a:rPr lang="zh-CN" altLang="en-US" sz="2400" dirty="0" smtClean="0"/>
              <a:t>＝</a:t>
            </a:r>
            <a:r>
              <a:rPr lang="en-US" altLang="zh-CN" sz="2400" dirty="0" smtClean="0"/>
              <a:t>1</a:t>
            </a:r>
            <a:r>
              <a:rPr lang="zh-CN" altLang="en-US" sz="2400" dirty="0" smtClean="0"/>
              <a:t>，则执行任务切换操作。</a:t>
            </a:r>
          </a:p>
        </p:txBody>
      </p:sp>
    </p:spTree>
    <p:extLst>
      <p:ext uri="{BB962C8B-B14F-4D97-AF65-F5344CB8AC3E}">
        <p14:creationId xmlns:p14="http://schemas.microsoft.com/office/powerpoint/2010/main" val="9667300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slide(fromBottom)">
                                      <p:cBhvr>
                                        <p:cTn id="7" dur="500"/>
                                        <p:tgtEl>
                                          <p:spTgt spid="163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3843">
                                            <p:txEl>
                                              <p:pRg st="2" end="2"/>
                                            </p:txEl>
                                          </p:spTgt>
                                        </p:tgtEl>
                                        <p:attrNameLst>
                                          <p:attrName>style.visibility</p:attrName>
                                        </p:attrNameLst>
                                      </p:cBhvr>
                                      <p:to>
                                        <p:strVal val="visible"/>
                                      </p:to>
                                    </p:set>
                                    <p:animEffect transition="in" filter="slide(fromBottom)">
                                      <p:cBhvr>
                                        <p:cTn id="12" dur="500"/>
                                        <p:tgtEl>
                                          <p:spTgt spid="163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3843">
                                            <p:txEl>
                                              <p:pRg st="4" end="4"/>
                                            </p:txEl>
                                          </p:spTgt>
                                        </p:tgtEl>
                                        <p:attrNameLst>
                                          <p:attrName>style.visibility</p:attrName>
                                        </p:attrNameLst>
                                      </p:cBhvr>
                                      <p:to>
                                        <p:strVal val="visible"/>
                                      </p:to>
                                    </p:set>
                                    <p:animEffect transition="in" filter="slide(fromBottom)">
                                      <p:cBhvr>
                                        <p:cTn id="17" dur="500"/>
                                        <p:tgtEl>
                                          <p:spTgt spid="163843">
                                            <p:txEl>
                                              <p:pRg st="4" end="4"/>
                                            </p:txEl>
                                          </p:spTgt>
                                        </p:tgtEl>
                                      </p:cBhvr>
                                    </p:animEffect>
                                  </p:childTnLst>
                                </p:cTn>
                              </p:par>
                            </p:childTnLst>
                          </p:cTn>
                        </p:par>
                        <p:par>
                          <p:cTn id="18" fill="hold" nodeType="with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animEffect transition="in" filter="slide(fromBottom)">
                                      <p:cBhvr>
                                        <p:cTn id="21" dur="500"/>
                                        <p:tgtEl>
                                          <p:spTgt spid="163843">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3843">
                                            <p:txEl>
                                              <p:pRg st="6" end="6"/>
                                            </p:txEl>
                                          </p:spTgt>
                                        </p:tgtEl>
                                        <p:attrNameLst>
                                          <p:attrName>style.visibility</p:attrName>
                                        </p:attrNameLst>
                                      </p:cBhvr>
                                      <p:to>
                                        <p:strVal val="visible"/>
                                      </p:to>
                                    </p:set>
                                    <p:animEffect transition="in" filter="slide(fromBottom)">
                                      <p:cBhvr>
                                        <p:cTn id="24" dur="500"/>
                                        <p:tgtEl>
                                          <p:spTgt spid="16384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63843">
                                            <p:txEl>
                                              <p:pRg st="7" end="7"/>
                                            </p:txEl>
                                          </p:spTgt>
                                        </p:tgtEl>
                                        <p:attrNameLst>
                                          <p:attrName>style.visibility</p:attrName>
                                        </p:attrNameLst>
                                      </p:cBhvr>
                                      <p:to>
                                        <p:strVal val="visible"/>
                                      </p:to>
                                    </p:set>
                                    <p:animEffect transition="in" filter="slide(fromBottom)">
                                      <p:cBhvr>
                                        <p:cTn id="29" dur="500"/>
                                        <p:tgtEl>
                                          <p:spTgt spid="163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42019" name="Rectangle 3"/>
          <p:cNvSpPr>
            <a:spLocks noGrp="1" noChangeArrowheads="1"/>
          </p:cNvSpPr>
          <p:nvPr>
            <p:ph type="body" idx="1"/>
          </p:nvPr>
        </p:nvSpPr>
        <p:spPr>
          <a:xfrm>
            <a:off x="250825" y="1125538"/>
            <a:ext cx="8496300" cy="5400675"/>
          </a:xfrm>
        </p:spPr>
        <p:txBody>
          <a:bodyPr/>
          <a:lstStyle/>
          <a:p>
            <a:pPr eaLnBrk="1" hangingPunct="1">
              <a:lnSpc>
                <a:spcPct val="90000"/>
              </a:lnSpc>
            </a:pPr>
            <a:r>
              <a:rPr lang="en-US" altLang="zh-CN" dirty="0" smtClean="0">
                <a:solidFill>
                  <a:srgbClr val="CC0000"/>
                </a:solidFill>
              </a:rPr>
              <a:t>RF</a:t>
            </a:r>
            <a:r>
              <a:rPr lang="zh-CN" altLang="en-US" dirty="0" smtClean="0">
                <a:solidFill>
                  <a:srgbClr val="CC0000"/>
                </a:solidFill>
              </a:rPr>
              <a:t>（</a:t>
            </a:r>
            <a:r>
              <a:rPr lang="en-US" altLang="zh-CN" dirty="0" smtClean="0">
                <a:solidFill>
                  <a:srgbClr val="CC0000"/>
                </a:solidFill>
              </a:rPr>
              <a:t>Resume</a:t>
            </a:r>
            <a:r>
              <a:rPr lang="zh-CN" altLang="en-US" dirty="0" smtClean="0">
                <a:solidFill>
                  <a:srgbClr val="CC0000"/>
                </a:solidFill>
              </a:rPr>
              <a:t>）：恢复标志</a:t>
            </a:r>
          </a:p>
          <a:p>
            <a:pPr lvl="1" eaLnBrk="1" hangingPunct="1">
              <a:lnSpc>
                <a:spcPct val="90000"/>
              </a:lnSpc>
            </a:pPr>
            <a:r>
              <a:rPr lang="zh-CN" altLang="en-US" dirty="0" smtClean="0"/>
              <a:t>该标志和调试寄存器配合使用，用于控制调试失败后强制程序恢复，返回断点继续执行。</a:t>
            </a:r>
            <a:endParaRPr lang="en-US" altLang="zh-CN" dirty="0" smtClean="0"/>
          </a:p>
          <a:p>
            <a:pPr lvl="1" eaLnBrk="1" hangingPunct="1">
              <a:lnSpc>
                <a:spcPct val="90000"/>
              </a:lnSpc>
            </a:pPr>
            <a:r>
              <a:rPr lang="zh-CN" altLang="en-US" dirty="0" smtClean="0"/>
              <a:t>断点处理前在</a:t>
            </a:r>
            <a:r>
              <a:rPr lang="zh-CN" altLang="en-US" dirty="0" smtClean="0">
                <a:solidFill>
                  <a:srgbClr val="0033CC"/>
                </a:solidFill>
              </a:rPr>
              <a:t>指令边界</a:t>
            </a:r>
            <a:r>
              <a:rPr lang="zh-CN" altLang="en-US" dirty="0" smtClean="0"/>
              <a:t>上检查该位。</a:t>
            </a:r>
          </a:p>
          <a:p>
            <a:pPr marL="971550" lvl="1" indent="-514350" eaLnBrk="1" hangingPunct="1">
              <a:lnSpc>
                <a:spcPct val="90000"/>
              </a:lnSpc>
              <a:buFont typeface="+mj-lt"/>
              <a:buAutoNum type="arabicParenR"/>
            </a:pPr>
            <a:r>
              <a:rPr lang="zh-CN" altLang="en-US" dirty="0" smtClean="0"/>
              <a:t>若</a:t>
            </a:r>
            <a:r>
              <a:rPr lang="en-US" altLang="zh-CN" dirty="0" smtClean="0"/>
              <a:t>RF=1</a:t>
            </a:r>
            <a:r>
              <a:rPr lang="zh-CN" altLang="en-US" dirty="0" smtClean="0"/>
              <a:t>，则下条指令的任何调试故障都被忽略，不产生异常中断。</a:t>
            </a:r>
          </a:p>
          <a:p>
            <a:pPr marL="971550" lvl="1" indent="-514350" eaLnBrk="1" hangingPunct="1">
              <a:lnSpc>
                <a:spcPct val="90000"/>
              </a:lnSpc>
              <a:buFont typeface="+mj-lt"/>
              <a:buAutoNum type="arabicParenR"/>
            </a:pPr>
            <a:r>
              <a:rPr lang="zh-CN" altLang="en-US" dirty="0" smtClean="0"/>
              <a:t>若</a:t>
            </a:r>
            <a:r>
              <a:rPr lang="en-US" altLang="zh-CN" dirty="0" smtClean="0"/>
              <a:t>RF=0</a:t>
            </a:r>
            <a:r>
              <a:rPr lang="zh-CN" altLang="en-US" dirty="0" smtClean="0"/>
              <a:t>，调试故障被接受，指令断点可以产生调试异常。</a:t>
            </a:r>
          </a:p>
          <a:p>
            <a:pPr lvl="1" eaLnBrk="1" hangingPunct="1">
              <a:lnSpc>
                <a:spcPct val="90000"/>
              </a:lnSpc>
            </a:pPr>
            <a:r>
              <a:rPr lang="zh-CN" altLang="en-US" dirty="0" smtClean="0"/>
              <a:t>每条指令成功执行完毕，如无故障出现，则</a:t>
            </a:r>
            <a:r>
              <a:rPr lang="en-US" altLang="zh-CN" dirty="0" smtClean="0"/>
              <a:t>RF</a:t>
            </a:r>
            <a:r>
              <a:rPr lang="zh-CN" altLang="en-US" dirty="0" smtClean="0"/>
              <a:t>自动被清</a:t>
            </a:r>
            <a:r>
              <a:rPr lang="en-US" altLang="zh-CN" dirty="0" smtClean="0"/>
              <a:t>0</a:t>
            </a:r>
            <a:r>
              <a:rPr lang="zh-CN" altLang="en-US" dirty="0" smtClean="0"/>
              <a:t>。但</a:t>
            </a:r>
            <a:r>
              <a:rPr lang="en-US" altLang="zh-CN" dirty="0" smtClean="0">
                <a:solidFill>
                  <a:srgbClr val="0033CC"/>
                </a:solidFill>
              </a:rPr>
              <a:t>IRET</a:t>
            </a:r>
            <a:r>
              <a:rPr lang="zh-CN" altLang="en-US" dirty="0" smtClean="0">
                <a:solidFill>
                  <a:srgbClr val="0033CC"/>
                </a:solidFill>
              </a:rPr>
              <a:t>、</a:t>
            </a:r>
            <a:r>
              <a:rPr lang="en-US" altLang="zh-CN" dirty="0" smtClean="0">
                <a:solidFill>
                  <a:srgbClr val="0033CC"/>
                </a:solidFill>
              </a:rPr>
              <a:t>POPF</a:t>
            </a:r>
            <a:r>
              <a:rPr lang="zh-CN" altLang="en-US" dirty="0" smtClean="0">
                <a:solidFill>
                  <a:srgbClr val="0033CC"/>
                </a:solidFill>
              </a:rPr>
              <a:t>以及引起任务切换的</a:t>
            </a:r>
            <a:r>
              <a:rPr lang="en-US" altLang="zh-CN" dirty="0" smtClean="0">
                <a:solidFill>
                  <a:srgbClr val="0033CC"/>
                </a:solidFill>
              </a:rPr>
              <a:t>JMP</a:t>
            </a:r>
            <a:r>
              <a:rPr lang="zh-CN" altLang="en-US" dirty="0" smtClean="0">
                <a:solidFill>
                  <a:srgbClr val="0033CC"/>
                </a:solidFill>
              </a:rPr>
              <a:t>、</a:t>
            </a:r>
            <a:r>
              <a:rPr lang="en-US" altLang="zh-CN" dirty="0" smtClean="0">
                <a:solidFill>
                  <a:srgbClr val="0033CC"/>
                </a:solidFill>
              </a:rPr>
              <a:t>CALL</a:t>
            </a:r>
            <a:r>
              <a:rPr lang="zh-CN" altLang="en-US" dirty="0" smtClean="0">
                <a:solidFill>
                  <a:srgbClr val="0033CC"/>
                </a:solidFill>
              </a:rPr>
              <a:t>和</a:t>
            </a:r>
            <a:r>
              <a:rPr lang="en-US" altLang="zh-CN" dirty="0" smtClean="0">
                <a:solidFill>
                  <a:srgbClr val="0033CC"/>
                </a:solidFill>
              </a:rPr>
              <a:t>INT</a:t>
            </a:r>
            <a:r>
              <a:rPr lang="zh-CN" altLang="en-US" dirty="0" smtClean="0">
                <a:solidFill>
                  <a:srgbClr val="0033CC"/>
                </a:solidFill>
              </a:rPr>
              <a:t>指令</a:t>
            </a:r>
            <a:r>
              <a:rPr lang="zh-CN" altLang="en-US" dirty="0" smtClean="0"/>
              <a:t>除外，这些指令将</a:t>
            </a:r>
            <a:r>
              <a:rPr lang="en-US" altLang="zh-CN" dirty="0" smtClean="0"/>
              <a:t>RF</a:t>
            </a:r>
            <a:r>
              <a:rPr lang="zh-CN" altLang="en-US" dirty="0" smtClean="0"/>
              <a:t>置成存储器映象指定的值。</a:t>
            </a:r>
          </a:p>
        </p:txBody>
      </p:sp>
    </p:spTree>
    <p:extLst>
      <p:ext uri="{BB962C8B-B14F-4D97-AF65-F5344CB8AC3E}">
        <p14:creationId xmlns:p14="http://schemas.microsoft.com/office/powerpoint/2010/main" val="29234239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342019">
                                            <p:txEl>
                                              <p:pRg st="3" end="3"/>
                                            </p:txEl>
                                          </p:spTgt>
                                        </p:tgtEl>
                                        <p:attrNameLst>
                                          <p:attrName>style.visibility</p:attrName>
                                        </p:attrNameLst>
                                      </p:cBhvr>
                                      <p:to>
                                        <p:strVal val="visible"/>
                                      </p:to>
                                    </p:set>
                                    <p:animEffect transition="in" filter="slide(fromBottom)">
                                      <p:cBhvr>
                                        <p:cTn id="9" dur="500"/>
                                        <p:tgtEl>
                                          <p:spTgt spid="342019">
                                            <p:txEl>
                                              <p:pRg st="3" end="3"/>
                                            </p:txEl>
                                          </p:spTgt>
                                        </p:tgtEl>
                                      </p:cBhvr>
                                    </p:animEffect>
                                  </p:childTnLst>
                                </p:cTn>
                              </p:par>
                            </p:childTnLst>
                          </p:cTn>
                        </p:par>
                        <p:par>
                          <p:cTn id="10" fill="hold" nodeType="withGroup">
                            <p:stCondLst>
                              <p:cond delay="500"/>
                            </p:stCondLst>
                            <p:childTnLst>
                              <p:par>
                                <p:cTn id="11" presetID="12" presetClass="entr" presetSubtype="4" fill="hold" nodeType="afterEffect">
                                  <p:stCondLst>
                                    <p:cond delay="0"/>
                                  </p:stCondLst>
                                  <p:childTnLst>
                                    <p:set>
                                      <p:cBhvr>
                                        <p:cTn id="12"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3" dur="500"/>
                                        <p:tgtEl>
                                          <p:spTgt spid="34201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42019">
                                            <p:txEl>
                                              <p:pRg st="5" end="5"/>
                                            </p:txEl>
                                          </p:spTgt>
                                        </p:tgtEl>
                                        <p:attrNameLst>
                                          <p:attrName>style.visibility</p:attrName>
                                        </p:attrNameLst>
                                      </p:cBhvr>
                                      <p:to>
                                        <p:strVal val="visible"/>
                                      </p:to>
                                    </p:set>
                                    <p:animEffect transition="in" filter="slide(fromBottom)">
                                      <p:cBhvr>
                                        <p:cTn id="18" dur="500"/>
                                        <p:tgtEl>
                                          <p:spTgt spid="342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18467" name="Rectangle 3"/>
          <p:cNvSpPr>
            <a:spLocks noGrp="1" noChangeArrowheads="1"/>
          </p:cNvSpPr>
          <p:nvPr>
            <p:ph type="body" idx="1"/>
          </p:nvPr>
        </p:nvSpPr>
        <p:spPr>
          <a:xfrm>
            <a:off x="179512" y="1124744"/>
            <a:ext cx="8820150" cy="5184775"/>
          </a:xfrm>
        </p:spPr>
        <p:txBody>
          <a:bodyPr/>
          <a:lstStyle/>
          <a:p>
            <a:pPr eaLnBrk="1" hangingPunct="1"/>
            <a:r>
              <a:rPr lang="en-US" altLang="zh-CN" sz="2400" dirty="0" smtClean="0">
                <a:solidFill>
                  <a:srgbClr val="CC0000"/>
                </a:solidFill>
              </a:rPr>
              <a:t>VM</a:t>
            </a:r>
            <a:r>
              <a:rPr lang="zh-CN" altLang="en-US" sz="2400" dirty="0" smtClean="0">
                <a:solidFill>
                  <a:srgbClr val="CC0000"/>
                </a:solidFill>
              </a:rPr>
              <a:t>（</a:t>
            </a:r>
            <a:r>
              <a:rPr lang="en-US" altLang="zh-CN" sz="2400" dirty="0" smtClean="0">
                <a:solidFill>
                  <a:srgbClr val="CC0000"/>
                </a:solidFill>
              </a:rPr>
              <a:t>Virtual 8086 Mode</a:t>
            </a:r>
            <a:r>
              <a:rPr lang="zh-CN" altLang="en-US" sz="2400" dirty="0" smtClean="0">
                <a:solidFill>
                  <a:srgbClr val="CC0000"/>
                </a:solidFill>
              </a:rPr>
              <a:t>）：</a:t>
            </a:r>
            <a:r>
              <a:rPr lang="en-US" altLang="zh-CN" sz="2400" dirty="0" smtClean="0">
                <a:solidFill>
                  <a:srgbClr val="CC0000"/>
                </a:solidFill>
              </a:rPr>
              <a:t>V86</a:t>
            </a:r>
            <a:r>
              <a:rPr lang="zh-CN" altLang="en-US" sz="2400" dirty="0" smtClean="0">
                <a:solidFill>
                  <a:srgbClr val="CC0000"/>
                </a:solidFill>
              </a:rPr>
              <a:t>方式</a:t>
            </a:r>
          </a:p>
          <a:p>
            <a:pPr lvl="1" eaLnBrk="1" hangingPunct="1"/>
            <a:r>
              <a:rPr lang="en-US" altLang="zh-CN" sz="2400" dirty="0" smtClean="0"/>
              <a:t>VM</a:t>
            </a:r>
            <a:r>
              <a:rPr lang="zh-CN" altLang="en-US" sz="2400" dirty="0" smtClean="0"/>
              <a:t>＝</a:t>
            </a:r>
            <a:r>
              <a:rPr lang="en-US" altLang="zh-CN" sz="2400" dirty="0" smtClean="0"/>
              <a:t>1</a:t>
            </a:r>
            <a:r>
              <a:rPr lang="zh-CN" altLang="en-US" sz="2400" dirty="0" smtClean="0"/>
              <a:t>，指示处理器在</a:t>
            </a:r>
            <a:r>
              <a:rPr lang="en-US" altLang="zh-CN" sz="2400" dirty="0" smtClean="0"/>
              <a:t>V86</a:t>
            </a:r>
            <a:r>
              <a:rPr lang="zh-CN" altLang="en-US" sz="2400" dirty="0" smtClean="0"/>
              <a:t>模式下工作；</a:t>
            </a:r>
          </a:p>
          <a:p>
            <a:pPr lvl="1" eaLnBrk="1"/>
            <a:r>
              <a:rPr lang="en-US" altLang="zh-CN" sz="2400" dirty="0"/>
              <a:t>VM</a:t>
            </a:r>
            <a:r>
              <a:rPr lang="zh-CN" altLang="en-US" sz="2400" dirty="0"/>
              <a:t>用于在现代</a:t>
            </a:r>
            <a:r>
              <a:rPr lang="en-US" altLang="zh-CN" sz="2400" dirty="0"/>
              <a:t>Windows</a:t>
            </a:r>
            <a:r>
              <a:rPr lang="zh-CN" altLang="en-US" sz="2400" dirty="0"/>
              <a:t>环境下仿真</a:t>
            </a:r>
            <a:r>
              <a:rPr lang="en-US" altLang="zh-CN" sz="2400" dirty="0"/>
              <a:t>DOS</a:t>
            </a:r>
            <a:r>
              <a:rPr lang="zh-CN" altLang="en-US" sz="2400" dirty="0" smtClean="0"/>
              <a:t>。</a:t>
            </a:r>
            <a:endParaRPr lang="en-US" altLang="zh-CN" sz="2400" dirty="0" smtClean="0"/>
          </a:p>
          <a:p>
            <a:pPr lvl="1" eaLnBrk="1"/>
            <a:r>
              <a:rPr lang="en-US" altLang="zh-CN" sz="2400" dirty="0" smtClean="0"/>
              <a:t>VM</a:t>
            </a:r>
            <a:r>
              <a:rPr lang="zh-CN" altLang="en-US" sz="2400" dirty="0"/>
              <a:t>用于在保护模式系统中选择虚拟操作模式。虚拟模式系统允许多个</a:t>
            </a:r>
            <a:r>
              <a:rPr lang="en-US" altLang="zh-CN" sz="2400" dirty="0"/>
              <a:t>1MB</a:t>
            </a:r>
            <a:r>
              <a:rPr lang="zh-CN" altLang="en-US" sz="2400" dirty="0"/>
              <a:t>长的</a:t>
            </a:r>
            <a:r>
              <a:rPr lang="en-US" altLang="zh-CN" sz="2400" dirty="0"/>
              <a:t>DOS</a:t>
            </a:r>
            <a:r>
              <a:rPr lang="zh-CN" altLang="en-US" sz="2400" dirty="0"/>
              <a:t>存储器分区共存于存储系统中。这样，可以允许系统执行多个</a:t>
            </a:r>
            <a:r>
              <a:rPr lang="en-US" altLang="zh-CN" sz="2400" dirty="0"/>
              <a:t>DOS</a:t>
            </a:r>
            <a:r>
              <a:rPr lang="zh-CN" altLang="en-US" sz="2400" dirty="0"/>
              <a:t>程序。</a:t>
            </a:r>
            <a:endParaRPr lang="zh-CN" altLang="en-US" sz="2400" dirty="0" smtClean="0">
              <a:solidFill>
                <a:srgbClr val="CC0000"/>
              </a:solidFill>
            </a:endParaRPr>
          </a:p>
          <a:p>
            <a:pPr eaLnBrk="1" hangingPunct="1"/>
            <a:endParaRPr lang="en-US" altLang="zh-CN" sz="2400" dirty="0" smtClean="0">
              <a:solidFill>
                <a:srgbClr val="CC0000"/>
              </a:solidFill>
            </a:endParaRPr>
          </a:p>
          <a:p>
            <a:pPr eaLnBrk="1" hangingPunct="1"/>
            <a:r>
              <a:rPr lang="en-US" altLang="zh-CN" sz="2400" dirty="0" smtClean="0">
                <a:solidFill>
                  <a:srgbClr val="CC0000"/>
                </a:solidFill>
              </a:rPr>
              <a:t>AC</a:t>
            </a:r>
            <a:r>
              <a:rPr lang="zh-CN" altLang="en-US" sz="2400" dirty="0" smtClean="0">
                <a:solidFill>
                  <a:srgbClr val="CC0000"/>
                </a:solidFill>
              </a:rPr>
              <a:t>（</a:t>
            </a:r>
            <a:r>
              <a:rPr lang="en-US" altLang="zh-CN" sz="2400" dirty="0" smtClean="0">
                <a:solidFill>
                  <a:srgbClr val="CC0000"/>
                </a:solidFill>
              </a:rPr>
              <a:t>Alignment Check</a:t>
            </a:r>
            <a:r>
              <a:rPr lang="zh-CN" altLang="en-US" sz="2400" dirty="0" smtClean="0">
                <a:solidFill>
                  <a:srgbClr val="CC0000"/>
                </a:solidFill>
              </a:rPr>
              <a:t>）：对界检查</a:t>
            </a:r>
          </a:p>
          <a:p>
            <a:pPr lvl="1" eaLnBrk="1" hangingPunct="1"/>
            <a:r>
              <a:rPr lang="zh-CN" altLang="en-US" sz="2400" dirty="0" smtClean="0">
                <a:solidFill>
                  <a:srgbClr val="0033CC"/>
                </a:solidFill>
              </a:rPr>
              <a:t>仅用于</a:t>
            </a:r>
            <a:r>
              <a:rPr lang="en-US" altLang="zh-CN" sz="2400" dirty="0" smtClean="0">
                <a:solidFill>
                  <a:srgbClr val="0033CC"/>
                </a:solidFill>
              </a:rPr>
              <a:t>80486 CPU</a:t>
            </a:r>
            <a:r>
              <a:rPr lang="zh-CN" altLang="en-US" sz="2400" dirty="0" smtClean="0">
                <a:solidFill>
                  <a:srgbClr val="0033CC"/>
                </a:solidFill>
              </a:rPr>
              <a:t>，供</a:t>
            </a:r>
            <a:r>
              <a:rPr lang="en-US" altLang="zh-CN" sz="2400" dirty="0" smtClean="0">
                <a:solidFill>
                  <a:srgbClr val="0033CC"/>
                </a:solidFill>
              </a:rPr>
              <a:t>80487sx</a:t>
            </a:r>
            <a:r>
              <a:rPr lang="zh-CN" altLang="en-US" sz="2400" dirty="0" smtClean="0">
                <a:solidFill>
                  <a:srgbClr val="0033CC"/>
                </a:solidFill>
              </a:rPr>
              <a:t>协处理器使用，用作同步。</a:t>
            </a:r>
          </a:p>
          <a:p>
            <a:pPr lvl="1" eaLnBrk="1"/>
            <a:r>
              <a:rPr lang="zh-CN" altLang="en-US" sz="2400" dirty="0" smtClean="0"/>
              <a:t>进行</a:t>
            </a:r>
            <a:r>
              <a:rPr lang="zh-CN" altLang="en-US" sz="2400" dirty="0" smtClean="0">
                <a:solidFill>
                  <a:srgbClr val="3333CC"/>
                </a:solidFill>
              </a:rPr>
              <a:t>字或双字</a:t>
            </a:r>
            <a:r>
              <a:rPr lang="zh-CN" altLang="en-US" sz="2400" dirty="0" smtClean="0"/>
              <a:t>寻址时，如果地址不处于</a:t>
            </a:r>
            <a:r>
              <a:rPr lang="zh-CN" altLang="en-US" sz="2400" dirty="0" smtClean="0">
                <a:solidFill>
                  <a:srgbClr val="3333CC"/>
                </a:solidFill>
              </a:rPr>
              <a:t>字或双字的边界</a:t>
            </a:r>
            <a:r>
              <a:rPr lang="zh-CN" altLang="en-US" sz="2400" dirty="0" smtClean="0"/>
              <a:t>上，则</a:t>
            </a:r>
            <a:r>
              <a:rPr lang="en-US" altLang="zh-CN" sz="2400" dirty="0" smtClean="0"/>
              <a:t>AC=1</a:t>
            </a:r>
            <a:r>
              <a:rPr lang="zh-CN" altLang="en-US" sz="2400" dirty="0" smtClean="0"/>
              <a:t>。</a:t>
            </a:r>
            <a:endParaRPr lang="en-US" altLang="zh-CN" sz="2400" dirty="0" smtClean="0"/>
          </a:p>
          <a:p>
            <a:pPr lvl="1" eaLnBrk="1"/>
            <a:r>
              <a:rPr lang="zh-CN" altLang="en-US" sz="2400" dirty="0" smtClean="0"/>
              <a:t>只有</a:t>
            </a:r>
            <a:r>
              <a:rPr lang="en-US" altLang="zh-CN" sz="2400" dirty="0" smtClean="0"/>
              <a:t>80486SX</a:t>
            </a:r>
            <a:r>
              <a:rPr lang="zh-CN" altLang="en-US" sz="2400" dirty="0" smtClean="0"/>
              <a:t>包含</a:t>
            </a:r>
            <a:r>
              <a:rPr lang="en-US" altLang="zh-CN" sz="2400" dirty="0" smtClean="0"/>
              <a:t>AC</a:t>
            </a:r>
            <a:r>
              <a:rPr lang="zh-CN" altLang="en-US" sz="2400" dirty="0" smtClean="0"/>
              <a:t>标志，用于同步配套的</a:t>
            </a:r>
            <a:r>
              <a:rPr lang="en-US" altLang="zh-CN" sz="2400" dirty="0" smtClean="0"/>
              <a:t>80487SX</a:t>
            </a:r>
            <a:r>
              <a:rPr lang="zh-CN" altLang="en-US" sz="2400" dirty="0" smtClean="0"/>
              <a:t>。</a:t>
            </a:r>
          </a:p>
        </p:txBody>
      </p:sp>
    </p:spTree>
    <p:extLst>
      <p:ext uri="{BB962C8B-B14F-4D97-AF65-F5344CB8AC3E}">
        <p14:creationId xmlns:p14="http://schemas.microsoft.com/office/powerpoint/2010/main" val="2849146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5" end="5"/>
                                            </p:txEl>
                                          </p:spTgt>
                                        </p:tgtEl>
                                        <p:attrNameLst>
                                          <p:attrName>style.visibility</p:attrName>
                                        </p:attrNameLst>
                                      </p:cBhvr>
                                      <p:to>
                                        <p:strVal val="visible"/>
                                      </p:to>
                                    </p:set>
                                    <p:animEffect transition="in" filter="slide(fromBottom)">
                                      <p:cBhvr>
                                        <p:cTn id="7" dur="500"/>
                                        <p:tgtEl>
                                          <p:spTgt spid="318467">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18467">
                                            <p:txEl>
                                              <p:pRg st="6" end="6"/>
                                            </p:txEl>
                                          </p:spTgt>
                                        </p:tgtEl>
                                        <p:attrNameLst>
                                          <p:attrName>style.visibility</p:attrName>
                                        </p:attrNameLst>
                                      </p:cBhvr>
                                      <p:to>
                                        <p:strVal val="visible"/>
                                      </p:to>
                                    </p:set>
                                    <p:animEffect transition="in" filter="slide(fromBottom)">
                                      <p:cBhvr>
                                        <p:cTn id="11" dur="500"/>
                                        <p:tgtEl>
                                          <p:spTgt spid="318467">
                                            <p:txEl>
                                              <p:pRg st="6" end="6"/>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318467">
                                            <p:txEl>
                                              <p:pRg st="7" end="7"/>
                                            </p:txEl>
                                          </p:spTgt>
                                        </p:tgtEl>
                                        <p:attrNameLst>
                                          <p:attrName>style.visibility</p:attrName>
                                        </p:attrNameLst>
                                      </p:cBhvr>
                                      <p:to>
                                        <p:strVal val="visible"/>
                                      </p:to>
                                    </p:set>
                                    <p:animEffect transition="in" filter="slide(fromBottom)">
                                      <p:cBhvr>
                                        <p:cTn id="14" dur="500"/>
                                        <p:tgtEl>
                                          <p:spTgt spid="318467">
                                            <p:txEl>
                                              <p:pRg st="7" end="7"/>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18467">
                                            <p:txEl>
                                              <p:pRg st="8" end="8"/>
                                            </p:txEl>
                                          </p:spTgt>
                                        </p:tgtEl>
                                        <p:attrNameLst>
                                          <p:attrName>style.visibility</p:attrName>
                                        </p:attrNameLst>
                                      </p:cBhvr>
                                      <p:to>
                                        <p:strVal val="visible"/>
                                      </p:to>
                                    </p:set>
                                    <p:animEffect transition="in" filter="slide(fromBottom)">
                                      <p:cBhvr>
                                        <p:cTn id="17" dur="500"/>
                                        <p:tgtEl>
                                          <p:spTgt spid="318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4867" name="Rectangle 3"/>
          <p:cNvSpPr>
            <a:spLocks noGrp="1" noChangeArrowheads="1"/>
          </p:cNvSpPr>
          <p:nvPr>
            <p:ph type="body" idx="1"/>
          </p:nvPr>
        </p:nvSpPr>
        <p:spPr>
          <a:xfrm>
            <a:off x="323850" y="1196975"/>
            <a:ext cx="8496300" cy="5400675"/>
          </a:xfrm>
        </p:spPr>
        <p:txBody>
          <a:bodyPr/>
          <a:lstStyle/>
          <a:p>
            <a:pPr eaLnBrk="1" hangingPunct="1"/>
            <a:r>
              <a:rPr lang="en-US" altLang="zh-CN" sz="2400" dirty="0" smtClean="0">
                <a:solidFill>
                  <a:srgbClr val="CC0000"/>
                </a:solidFill>
              </a:rPr>
              <a:t>VIF</a:t>
            </a:r>
            <a:r>
              <a:rPr lang="zh-CN" altLang="en-US" sz="2400" dirty="0" smtClean="0">
                <a:solidFill>
                  <a:srgbClr val="CC0000"/>
                </a:solidFill>
              </a:rPr>
              <a:t>（</a:t>
            </a:r>
            <a:r>
              <a:rPr lang="en-US" altLang="zh-CN" sz="2400" dirty="0" smtClean="0">
                <a:solidFill>
                  <a:srgbClr val="CC0000"/>
                </a:solidFill>
              </a:rPr>
              <a:t>Virtual Interrupt</a:t>
            </a:r>
            <a:r>
              <a:rPr lang="zh-CN" altLang="en-US" sz="2400" dirty="0" smtClean="0">
                <a:solidFill>
                  <a:srgbClr val="CC0000"/>
                </a:solidFill>
              </a:rPr>
              <a:t>）：虚拟中断标志</a:t>
            </a:r>
          </a:p>
          <a:p>
            <a:pPr lvl="1" eaLnBrk="1" hangingPunct="1"/>
            <a:r>
              <a:rPr lang="en-US" altLang="zh-CN" sz="2400" dirty="0" smtClean="0"/>
              <a:t>Pentium</a:t>
            </a:r>
            <a:r>
              <a:rPr lang="zh-CN" altLang="en-US" sz="2400" dirty="0" smtClean="0"/>
              <a:t>开始引入。</a:t>
            </a:r>
          </a:p>
          <a:p>
            <a:pPr lvl="1" eaLnBrk="1" hangingPunct="1"/>
            <a:r>
              <a:rPr lang="zh-CN" altLang="en-US" sz="2400" dirty="0" smtClean="0">
                <a:solidFill>
                  <a:srgbClr val="0033CC"/>
                </a:solidFill>
              </a:rPr>
              <a:t>在虚拟方式</a:t>
            </a:r>
            <a:r>
              <a:rPr lang="zh-CN" altLang="en-US" sz="2400" dirty="0" smtClean="0"/>
              <a:t>下提供</a:t>
            </a:r>
            <a:r>
              <a:rPr lang="zh-CN" altLang="en-US" sz="2400" dirty="0" smtClean="0">
                <a:solidFill>
                  <a:srgbClr val="0033CC"/>
                </a:solidFill>
              </a:rPr>
              <a:t>中断允许标志</a:t>
            </a:r>
            <a:r>
              <a:rPr lang="zh-CN" altLang="en-US" sz="2400" dirty="0" smtClean="0">
                <a:solidFill>
                  <a:srgbClr val="0000CC"/>
                </a:solidFill>
              </a:rPr>
              <a:t>位</a:t>
            </a:r>
            <a:r>
              <a:rPr lang="en-US" altLang="zh-CN" sz="2400" dirty="0" smtClean="0">
                <a:solidFill>
                  <a:srgbClr val="0000CC"/>
                </a:solidFill>
              </a:rPr>
              <a:t>IF</a:t>
            </a:r>
            <a:r>
              <a:rPr lang="zh-CN" altLang="en-US" sz="2400" dirty="0" smtClean="0"/>
              <a:t>的副本</a:t>
            </a:r>
            <a:r>
              <a:rPr lang="en-US" altLang="zh-CN" sz="2400" dirty="0" smtClean="0"/>
              <a:t>(copy)</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VIP</a:t>
            </a:r>
            <a:r>
              <a:rPr lang="zh-CN" altLang="en-US" sz="2400" dirty="0" smtClean="0">
                <a:solidFill>
                  <a:srgbClr val="CC0000"/>
                </a:solidFill>
              </a:rPr>
              <a:t>（</a:t>
            </a:r>
            <a:r>
              <a:rPr lang="en-US" altLang="zh-CN" sz="2400" dirty="0" smtClean="0">
                <a:solidFill>
                  <a:srgbClr val="CC0000"/>
                </a:solidFill>
              </a:rPr>
              <a:t>Virtual Interrupt Pending</a:t>
            </a:r>
            <a:r>
              <a:rPr lang="zh-CN" altLang="en-US" sz="2400" dirty="0" smtClean="0">
                <a:solidFill>
                  <a:srgbClr val="CC0000"/>
                </a:solidFill>
              </a:rPr>
              <a:t>）：虚拟中断挂起标志</a:t>
            </a:r>
          </a:p>
          <a:p>
            <a:pPr lvl="1" eaLnBrk="1"/>
            <a:r>
              <a:rPr lang="en-US" altLang="zh-CN" sz="2400" dirty="0"/>
              <a:t>Pentium</a:t>
            </a:r>
            <a:r>
              <a:rPr lang="zh-CN" altLang="en-US" sz="2400" dirty="0"/>
              <a:t>开始引入。</a:t>
            </a:r>
          </a:p>
          <a:p>
            <a:pPr lvl="1" eaLnBrk="1" hangingPunct="1"/>
            <a:r>
              <a:rPr lang="zh-CN" altLang="en-US" sz="2400" dirty="0" smtClean="0"/>
              <a:t>在多任务环境下，为操作系统提供虚拟中断挂起信息。</a:t>
            </a:r>
          </a:p>
          <a:p>
            <a:pPr lvl="1" eaLnBrk="1" hangingPunct="1"/>
            <a:r>
              <a:rPr lang="zh-CN" altLang="en-US" sz="2400" dirty="0" smtClean="0"/>
              <a:t>此标志置位为</a:t>
            </a:r>
            <a:r>
              <a:rPr lang="en-US" altLang="zh-CN" sz="2400" dirty="0" smtClean="0"/>
              <a:t>1</a:t>
            </a:r>
            <a:r>
              <a:rPr lang="zh-CN" altLang="en-US" sz="2400" dirty="0" smtClean="0"/>
              <a:t>指示</a:t>
            </a:r>
            <a:r>
              <a:rPr lang="zh-CN" altLang="en-US" sz="2400" dirty="0" smtClean="0">
                <a:solidFill>
                  <a:srgbClr val="0033CC"/>
                </a:solidFill>
              </a:rPr>
              <a:t>有一个中断被挂起</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ID</a:t>
            </a:r>
            <a:r>
              <a:rPr lang="zh-CN" altLang="en-US" sz="2400" dirty="0" smtClean="0">
                <a:solidFill>
                  <a:srgbClr val="CC0000"/>
                </a:solidFill>
              </a:rPr>
              <a:t>：标识标志。</a:t>
            </a:r>
            <a:r>
              <a:rPr lang="zh-CN" altLang="en-US" sz="2400" dirty="0" smtClean="0"/>
              <a:t> </a:t>
            </a:r>
          </a:p>
          <a:p>
            <a:pPr lvl="1" eaLnBrk="1"/>
            <a:r>
              <a:rPr lang="zh-CN" altLang="en-US" sz="2400" dirty="0" smtClean="0"/>
              <a:t>用来指示</a:t>
            </a:r>
            <a:r>
              <a:rPr lang="en-US" altLang="zh-CN" sz="2400" dirty="0" err="1" smtClean="0">
                <a:solidFill>
                  <a:srgbClr val="0000CC"/>
                </a:solidFill>
              </a:rPr>
              <a:t>Pentium~Pentium</a:t>
            </a:r>
            <a:r>
              <a:rPr lang="en-US" altLang="zh-CN" sz="2400" dirty="0" smtClean="0">
                <a:solidFill>
                  <a:srgbClr val="0000CC"/>
                </a:solidFill>
              </a:rPr>
              <a:t> </a:t>
            </a:r>
            <a:r>
              <a:rPr lang="en-US" altLang="zh-CN" sz="2400" dirty="0">
                <a:solidFill>
                  <a:srgbClr val="0000CC"/>
                </a:solidFill>
              </a:rPr>
              <a:t>4</a:t>
            </a:r>
            <a:r>
              <a:rPr lang="zh-CN" altLang="en-US" sz="2400" dirty="0" smtClean="0"/>
              <a:t>对</a:t>
            </a:r>
            <a:r>
              <a:rPr lang="en-US" altLang="zh-CN" sz="2400" dirty="0" smtClean="0"/>
              <a:t>CPUID</a:t>
            </a:r>
            <a:r>
              <a:rPr lang="zh-CN" altLang="en-US" sz="2400" dirty="0" smtClean="0"/>
              <a:t>指令的支持状态。</a:t>
            </a:r>
          </a:p>
        </p:txBody>
      </p:sp>
    </p:spTree>
    <p:extLst>
      <p:ext uri="{BB962C8B-B14F-4D97-AF65-F5344CB8AC3E}">
        <p14:creationId xmlns:p14="http://schemas.microsoft.com/office/powerpoint/2010/main" val="4187124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lide(fromBottom)">
                                      <p:cBhvr>
                                        <p:cTn id="7" dur="500"/>
                                        <p:tgtEl>
                                          <p:spTgt spid="16486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4867">
                                            <p:txEl>
                                              <p:pRg st="2" end="2"/>
                                            </p:txEl>
                                          </p:spTgt>
                                        </p:tgtEl>
                                        <p:attrNameLst>
                                          <p:attrName>style.visibility</p:attrName>
                                        </p:attrNameLst>
                                      </p:cBhvr>
                                      <p:to>
                                        <p:strVal val="visible"/>
                                      </p:to>
                                    </p:set>
                                    <p:animEffect transition="in" filter="slide(fromBottom)">
                                      <p:cBhvr>
                                        <p:cTn id="10" dur="500"/>
                                        <p:tgtEl>
                                          <p:spTgt spid="16486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Effect transition="in" filter="slide(fromBottom)">
                                      <p:cBhvr>
                                        <p:cTn id="13" dur="500"/>
                                        <p:tgtEl>
                                          <p:spTgt spid="16486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64867">
                                            <p:txEl>
                                              <p:pRg st="4" end="4"/>
                                            </p:txEl>
                                          </p:spTgt>
                                        </p:tgtEl>
                                        <p:attrNameLst>
                                          <p:attrName>style.visibility</p:attrName>
                                        </p:attrNameLst>
                                      </p:cBhvr>
                                      <p:to>
                                        <p:strVal val="visible"/>
                                      </p:to>
                                    </p:set>
                                    <p:animEffect transition="in" filter="slide(fromBottom)">
                                      <p:cBhvr>
                                        <p:cTn id="18" dur="500"/>
                                        <p:tgtEl>
                                          <p:spTgt spid="164867">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4867">
                                            <p:txEl>
                                              <p:pRg st="6" end="6"/>
                                            </p:txEl>
                                          </p:spTgt>
                                        </p:tgtEl>
                                        <p:attrNameLst>
                                          <p:attrName>style.visibility</p:attrName>
                                        </p:attrNameLst>
                                      </p:cBhvr>
                                      <p:to>
                                        <p:strVal val="visible"/>
                                      </p:to>
                                    </p:set>
                                    <p:animEffect transition="in" filter="slide(fromBottom)">
                                      <p:cBhvr>
                                        <p:cTn id="21" dur="500"/>
                                        <p:tgtEl>
                                          <p:spTgt spid="164867">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4867">
                                            <p:txEl>
                                              <p:pRg st="5" end="5"/>
                                            </p:txEl>
                                          </p:spTgt>
                                        </p:tgtEl>
                                        <p:attrNameLst>
                                          <p:attrName>style.visibility</p:attrName>
                                        </p:attrNameLst>
                                      </p:cBhvr>
                                      <p:to>
                                        <p:strVal val="visible"/>
                                      </p:to>
                                    </p:set>
                                    <p:animEffect transition="in" filter="slide(fromBottom)">
                                      <p:cBhvr>
                                        <p:cTn id="24" dur="500"/>
                                        <p:tgtEl>
                                          <p:spTgt spid="164867">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64867">
                                            <p:txEl>
                                              <p:pRg st="7" end="7"/>
                                            </p:txEl>
                                          </p:spTgt>
                                        </p:tgtEl>
                                        <p:attrNameLst>
                                          <p:attrName>style.visibility</p:attrName>
                                        </p:attrNameLst>
                                      </p:cBhvr>
                                      <p:to>
                                        <p:strVal val="visible"/>
                                      </p:to>
                                    </p:set>
                                    <p:animEffect transition="in" filter="slide(fromBottom)">
                                      <p:cBhvr>
                                        <p:cTn id="27" dur="500"/>
                                        <p:tgtEl>
                                          <p:spTgt spid="16486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4867">
                                            <p:txEl>
                                              <p:pRg st="9" end="9"/>
                                            </p:txEl>
                                          </p:spTgt>
                                        </p:tgtEl>
                                        <p:attrNameLst>
                                          <p:attrName>style.visibility</p:attrName>
                                        </p:attrNameLst>
                                      </p:cBhvr>
                                      <p:to>
                                        <p:strVal val="visible"/>
                                      </p:to>
                                    </p:set>
                                    <p:animEffect transition="in" filter="slide(fromBottom)">
                                      <p:cBhvr>
                                        <p:cTn id="32" dur="500"/>
                                        <p:tgtEl>
                                          <p:spTgt spid="164867">
                                            <p:txEl>
                                              <p:pRg st="9" end="9"/>
                                            </p:txEl>
                                          </p:spTgt>
                                        </p:tgtEl>
                                      </p:cBhvr>
                                    </p:animEffect>
                                  </p:childTnLst>
                                </p:cTn>
                              </p:par>
                            </p:childTnLst>
                          </p:cTn>
                        </p:par>
                        <p:par>
                          <p:cTn id="33" fill="hold" nodeType="afterGroup">
                            <p:stCondLst>
                              <p:cond delay="500"/>
                            </p:stCondLst>
                            <p:childTnLst>
                              <p:par>
                                <p:cTn id="34" presetID="12" presetClass="entr" presetSubtype="4" fill="hold" nodeType="afterEffect">
                                  <p:stCondLst>
                                    <p:cond delay="0"/>
                                  </p:stCondLst>
                                  <p:childTnLst>
                                    <p:set>
                                      <p:cBhvr>
                                        <p:cTn id="35" dur="1" fill="hold">
                                          <p:stCondLst>
                                            <p:cond delay="0"/>
                                          </p:stCondLst>
                                        </p:cTn>
                                        <p:tgtEl>
                                          <p:spTgt spid="164867">
                                            <p:txEl>
                                              <p:pRg st="10" end="10"/>
                                            </p:txEl>
                                          </p:spTgt>
                                        </p:tgtEl>
                                        <p:attrNameLst>
                                          <p:attrName>style.visibility</p:attrName>
                                        </p:attrNameLst>
                                      </p:cBhvr>
                                      <p:to>
                                        <p:strVal val="visible"/>
                                      </p:to>
                                    </p:set>
                                    <p:animEffect transition="in" filter="slide(fromBottom)">
                                      <p:cBhvr>
                                        <p:cTn id="36" dur="500"/>
                                        <p:tgtEl>
                                          <p:spTgt spid="164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t>关于六</a:t>
            </a:r>
            <a:r>
              <a:rPr lang="zh-CN" altLang="en-US" dirty="0"/>
              <a:t>个标志位</a:t>
            </a:r>
            <a:r>
              <a:rPr lang="en-US" altLang="zh-CN" dirty="0" smtClean="0"/>
              <a:t>CF</a:t>
            </a:r>
            <a:r>
              <a:rPr lang="zh-CN" altLang="en-US" dirty="0"/>
              <a:t>，</a:t>
            </a:r>
            <a:r>
              <a:rPr lang="en-US" altLang="zh-CN" dirty="0"/>
              <a:t>PF</a:t>
            </a:r>
            <a:r>
              <a:rPr lang="zh-CN" altLang="en-US" dirty="0"/>
              <a:t>，</a:t>
            </a:r>
            <a:r>
              <a:rPr lang="en-US" altLang="zh-CN" dirty="0"/>
              <a:t>AF</a:t>
            </a:r>
            <a:r>
              <a:rPr lang="zh-CN" altLang="en-US" dirty="0"/>
              <a:t>，</a:t>
            </a:r>
            <a:r>
              <a:rPr lang="en-US" altLang="zh-CN" dirty="0"/>
              <a:t>ZF</a:t>
            </a:r>
            <a:r>
              <a:rPr lang="zh-CN" altLang="en-US" dirty="0"/>
              <a:t>，</a:t>
            </a:r>
            <a:r>
              <a:rPr lang="en-US" altLang="zh-CN" dirty="0"/>
              <a:t>SF</a:t>
            </a:r>
            <a:r>
              <a:rPr lang="zh-CN" altLang="en-US" dirty="0"/>
              <a:t>，</a:t>
            </a:r>
            <a:r>
              <a:rPr lang="en-US" altLang="zh-CN" dirty="0" smtClean="0"/>
              <a:t>OF</a:t>
            </a:r>
            <a:r>
              <a:rPr lang="zh-CN" altLang="en-US" dirty="0" smtClean="0"/>
              <a:t>：</a:t>
            </a:r>
            <a:endParaRPr lang="en-US" altLang="zh-CN" dirty="0" smtClean="0"/>
          </a:p>
          <a:p>
            <a:pPr lvl="1"/>
            <a:r>
              <a:rPr lang="zh-CN" altLang="en-US" sz="2400" dirty="0" smtClean="0"/>
              <a:t>在</a:t>
            </a:r>
            <a:r>
              <a:rPr lang="zh-CN" altLang="en-US" sz="2400" dirty="0"/>
              <a:t>执行</a:t>
            </a:r>
            <a:r>
              <a:rPr lang="zh-CN" altLang="en-US" sz="2400" dirty="0">
                <a:solidFill>
                  <a:srgbClr val="0000CC"/>
                </a:solidFill>
              </a:rPr>
              <a:t>算术和逻辑指令</a:t>
            </a:r>
            <a:r>
              <a:rPr lang="zh-CN" altLang="en-US" sz="2400" dirty="0"/>
              <a:t>后会</a:t>
            </a:r>
            <a:r>
              <a:rPr lang="zh-CN" altLang="en-US" sz="2400" dirty="0" smtClean="0"/>
              <a:t>改变</a:t>
            </a:r>
            <a:r>
              <a:rPr lang="zh-CN" altLang="en-US" sz="2400" dirty="0"/>
              <a:t>；</a:t>
            </a:r>
            <a:r>
              <a:rPr lang="zh-CN" altLang="en-US" sz="2400" dirty="0" smtClean="0"/>
              <a:t>而</a:t>
            </a:r>
            <a:r>
              <a:rPr lang="zh-CN" altLang="en-US" sz="2400" dirty="0"/>
              <a:t>对于任何</a:t>
            </a:r>
            <a:r>
              <a:rPr lang="zh-CN" altLang="en-US" sz="2400" dirty="0">
                <a:solidFill>
                  <a:srgbClr val="0000CC"/>
                </a:solidFill>
              </a:rPr>
              <a:t>数据传送指令或程序控制操作</a:t>
            </a:r>
            <a:r>
              <a:rPr lang="zh-CN" altLang="en-US" sz="2400" dirty="0"/>
              <a:t>，这些标志都不改变</a:t>
            </a:r>
            <a:r>
              <a:rPr lang="zh-CN" altLang="en-US" sz="2400" dirty="0" smtClean="0"/>
              <a:t>。</a:t>
            </a:r>
            <a:endParaRPr lang="en-US" altLang="zh-CN" sz="2400" dirty="0" smtClean="0"/>
          </a:p>
          <a:p>
            <a:pPr lvl="1"/>
            <a:r>
              <a:rPr lang="zh-CN" altLang="en-US" sz="2400" dirty="0" smtClean="0">
                <a:solidFill>
                  <a:srgbClr val="CC00CC"/>
                </a:solidFill>
              </a:rPr>
              <a:t>注意：</a:t>
            </a:r>
            <a:r>
              <a:rPr lang="zh-CN" altLang="en-US" sz="2400" dirty="0" smtClean="0">
                <a:solidFill>
                  <a:srgbClr val="0000CC"/>
                </a:solidFill>
              </a:rPr>
              <a:t>任务切换</a:t>
            </a:r>
            <a:r>
              <a:rPr lang="zh-CN" altLang="en-US" sz="2400" dirty="0" smtClean="0"/>
              <a:t>。</a:t>
            </a:r>
            <a:endParaRPr lang="en-US" sz="2400" dirty="0"/>
          </a:p>
        </p:txBody>
      </p:sp>
      <p:sp>
        <p:nvSpPr>
          <p:cNvPr id="4" name="内容占位符 2"/>
          <p:cNvSpPr txBox="1">
            <a:spLocks/>
          </p:cNvSpPr>
          <p:nvPr/>
        </p:nvSpPr>
        <p:spPr bwMode="auto">
          <a:xfrm>
            <a:off x="250825" y="2924944"/>
            <a:ext cx="856964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lnSpc>
                <a:spcPct val="125000"/>
              </a:lnSpc>
              <a:spcBef>
                <a:spcPct val="0"/>
              </a:spcBef>
              <a:buFontTx/>
              <a:buNone/>
            </a:pPr>
            <a:r>
              <a:rPr lang="zh-CN" altLang="en-US" sz="2400" kern="0" dirty="0" smtClean="0">
                <a:solidFill>
                  <a:srgbClr val="CC00CC"/>
                </a:solidFill>
                <a:latin typeface="微软雅黑" pitchFamily="34" charset="-122"/>
                <a:ea typeface="微软雅黑" pitchFamily="34" charset="-122"/>
              </a:rPr>
              <a:t>例，</a:t>
            </a:r>
            <a:r>
              <a:rPr lang="en-US" altLang="zh-CN" sz="2400" kern="0" dirty="0" smtClean="0">
                <a:latin typeface="微软雅黑" pitchFamily="34" charset="-122"/>
                <a:ea typeface="微软雅黑" pitchFamily="34" charset="-122"/>
              </a:rPr>
              <a:t>-2147483648</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0x8000 0000</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&lt;2147483647</a:t>
            </a: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zh-CN" altLang="en-US" sz="2400" kern="0" dirty="0" smtClean="0">
                <a:solidFill>
                  <a:srgbClr val="FF0000"/>
                </a:solidFill>
                <a:latin typeface="微软雅黑" pitchFamily="34" charset="-122"/>
                <a:ea typeface="微软雅黑" pitchFamily="34" charset="-122"/>
              </a:rPr>
              <a:t>    结果为</a:t>
            </a:r>
            <a:r>
              <a:rPr lang="en-US" altLang="zh-CN" sz="2400" kern="0" dirty="0" smtClean="0">
                <a:solidFill>
                  <a:srgbClr val="FF0000"/>
                </a:solidFill>
                <a:latin typeface="微软雅黑" pitchFamily="34" charset="-122"/>
                <a:ea typeface="微软雅黑" pitchFamily="34" charset="-122"/>
              </a:rPr>
              <a:t>FALSE</a:t>
            </a:r>
            <a:r>
              <a:rPr lang="zh-CN" altLang="en-US" sz="2400" kern="0" dirty="0" smtClean="0">
                <a:solidFill>
                  <a:srgbClr val="FF0000"/>
                </a:solidFill>
                <a:latin typeface="微软雅黑" pitchFamily="34" charset="-122"/>
                <a:ea typeface="微软雅黑" pitchFamily="34" charset="-122"/>
              </a:rPr>
              <a:t>？</a:t>
            </a: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int</a:t>
            </a: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a:t>
            </a:r>
            <a:r>
              <a:rPr lang="en-US" altLang="zh-CN" sz="2400" kern="0" dirty="0" smtClean="0">
                <a:solidFill>
                  <a:srgbClr val="000000"/>
                </a:solidFill>
                <a:latin typeface="微软雅黑" pitchFamily="34" charset="-122"/>
                <a:ea typeface="微软雅黑" pitchFamily="34" charset="-122"/>
              </a:rPr>
              <a:t> = -2147483648;</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FF0000"/>
                </a:solidFill>
                <a:latin typeface="微软雅黑" pitchFamily="34" charset="-122"/>
                <a:ea typeface="微软雅黑" pitchFamily="34" charset="-122"/>
              </a:rPr>
              <a:t>i</a:t>
            </a:r>
            <a:r>
              <a:rPr lang="en-US" altLang="zh-CN" sz="2400" kern="0" dirty="0" smtClean="0">
                <a:solidFill>
                  <a:srgbClr val="FF0000"/>
                </a:solidFill>
                <a:latin typeface="微软雅黑" pitchFamily="34" charset="-122"/>
                <a:ea typeface="微软雅黑" pitchFamily="34" charset="-122"/>
              </a:rPr>
              <a:t> &lt; 2147483647</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zh-CN" altLang="en-US" sz="2400" kern="0" dirty="0" smtClean="0">
                <a:solidFill>
                  <a:srgbClr val="000000"/>
                </a:solidFill>
                <a:latin typeface="微软雅黑" pitchFamily="34" charset="-122"/>
                <a:ea typeface="微软雅黑" pitchFamily="34" charset="-122"/>
              </a:rPr>
              <a:t>结果为</a:t>
            </a:r>
            <a:r>
              <a:rPr lang="en-US" altLang="zh-CN" sz="2400" kern="0" dirty="0" smtClean="0">
                <a:solidFill>
                  <a:srgbClr val="000000"/>
                </a:solidFill>
                <a:latin typeface="微软雅黑" pitchFamily="34" charset="-122"/>
                <a:ea typeface="微软雅黑" pitchFamily="34" charset="-122"/>
              </a:rPr>
              <a:t>true</a:t>
            </a: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无符号整数，大于，</a:t>
            </a:r>
            <a:r>
              <a:rPr lang="en-US" altLang="zh-CN" sz="2400" kern="0" dirty="0" smtClean="0">
                <a:solidFill>
                  <a:srgbClr val="0000CC"/>
                </a:solidFill>
                <a:latin typeface="微软雅黑" pitchFamily="34" charset="-122"/>
                <a:ea typeface="微软雅黑" pitchFamily="34" charset="-122"/>
              </a:rPr>
              <a:t>CF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ZF=0</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（注：</a:t>
            </a:r>
            <a:r>
              <a:rPr lang="en-US" altLang="zh-CN" sz="2400" kern="0" dirty="0" smtClean="0">
                <a:latin typeface="微软雅黑" pitchFamily="34" charset="-122"/>
                <a:ea typeface="微软雅黑" pitchFamily="34" charset="-122"/>
              </a:rPr>
              <a:t>CF=0, ZF=0</a:t>
            </a:r>
            <a:r>
              <a:rPr lang="zh-CN" altLang="en-US" sz="2400" kern="0" dirty="0" smtClean="0">
                <a:latin typeface="微软雅黑" pitchFamily="34" charset="-122"/>
                <a:ea typeface="微软雅黑" pitchFamily="34" charset="-122"/>
              </a:rPr>
              <a:t>）</a:t>
            </a:r>
            <a:endParaRPr lang="en-US" altLang="zh-CN" sz="2400" kern="0" dirty="0" smtClean="0">
              <a:latin typeface="微软雅黑" pitchFamily="34" charset="-122"/>
              <a:ea typeface="微软雅黑" pitchFamily="34" charset="-122"/>
            </a:endParaRP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有符号整数，小于，</a:t>
            </a:r>
            <a:r>
              <a:rPr lang="en-US" altLang="zh-CN" sz="2400" kern="0" dirty="0" smtClean="0">
                <a:solidFill>
                  <a:srgbClr val="0000CC"/>
                </a:solidFill>
                <a:latin typeface="微软雅黑" pitchFamily="34" charset="-122"/>
                <a:ea typeface="微软雅黑" pitchFamily="34" charset="-122"/>
              </a:rPr>
              <a:t>OF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SF=1</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（注：</a:t>
            </a:r>
            <a:r>
              <a:rPr lang="en-US" altLang="zh-CN" sz="2400" kern="0" dirty="0" smtClean="0">
                <a:latin typeface="微软雅黑" pitchFamily="34" charset="-122"/>
                <a:ea typeface="微软雅黑" pitchFamily="34" charset="-122"/>
              </a:rPr>
              <a:t>OF=1</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SF=0</a:t>
            </a:r>
            <a:r>
              <a:rPr lang="zh-CN" altLang="en-US" sz="2400" kern="0" dirty="0" smtClean="0">
                <a:latin typeface="微软雅黑" pitchFamily="34" charset="-122"/>
                <a:ea typeface="微软雅黑" pitchFamily="34" charset="-122"/>
              </a:rPr>
              <a:t>）</a:t>
            </a:r>
          </a:p>
          <a:p>
            <a:pPr>
              <a:lnSpc>
                <a:spcPct val="125000"/>
              </a:lnSpc>
              <a:spcBef>
                <a:spcPct val="0"/>
              </a:spcBef>
              <a:buFontTx/>
              <a:buNone/>
            </a:pPr>
            <a:endParaRPr lang="zh-CN" altLang="en-US" sz="2400" kern="0" dirty="0">
              <a:solidFill>
                <a:srgbClr val="FF0000"/>
              </a:solidFill>
              <a:latin typeface="微软雅黑" pitchFamily="34" charset="-122"/>
              <a:ea typeface="微软雅黑" pitchFamily="34" charset="-122"/>
            </a:endParaRPr>
          </a:p>
        </p:txBody>
      </p:sp>
      <p:grpSp>
        <p:nvGrpSpPr>
          <p:cNvPr id="5" name="组合 4"/>
          <p:cNvGrpSpPr>
            <a:grpSpLocks/>
          </p:cNvGrpSpPr>
          <p:nvPr/>
        </p:nvGrpSpPr>
        <p:grpSpPr bwMode="auto">
          <a:xfrm>
            <a:off x="4797425" y="3731548"/>
            <a:ext cx="4167063" cy="1569660"/>
            <a:chOff x="4797425" y="863600"/>
            <a:chExt cx="3825875" cy="1569660"/>
          </a:xfrm>
        </p:grpSpPr>
        <p:sp>
          <p:nvSpPr>
            <p:cNvPr id="6" name="Text Box 129"/>
            <p:cNvSpPr txBox="1">
              <a:spLocks noChangeArrowheads="1"/>
            </p:cNvSpPr>
            <p:nvPr/>
          </p:nvSpPr>
          <p:spPr bwMode="auto">
            <a:xfrm>
              <a:off x="6507710" y="863600"/>
              <a:ext cx="2115590" cy="1569660"/>
            </a:xfrm>
            <a:prstGeom prst="rect">
              <a:avLst/>
            </a:prstGeom>
            <a:noFill/>
            <a:ln w="9525">
              <a:solidFill>
                <a:srgbClr val="0048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A: 100 </a:t>
              </a:r>
              <a:r>
                <a:rPr lang="en-US" altLang="zh-CN" dirty="0">
                  <a:solidFill>
                    <a:srgbClr val="004821"/>
                  </a:solidFill>
                  <a:latin typeface="微软雅黑" pitchFamily="34" charset="-122"/>
                  <a:ea typeface="微软雅黑" pitchFamily="34" charset="-122"/>
                  <a:cs typeface="Arial" pitchFamily="34" charset="0"/>
                </a:rPr>
                <a:t>∙ </a:t>
              </a:r>
              <a:r>
                <a:rPr lang="en-US" altLang="zh-CN" dirty="0">
                  <a:solidFill>
                    <a:srgbClr val="004821"/>
                  </a:solidFill>
                  <a:latin typeface="微软雅黑" pitchFamily="34" charset="-122"/>
                  <a:ea typeface="微软雅黑" pitchFamily="34" charset="-122"/>
                </a:rPr>
                <a:t>∙ ∙ 0</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B: 011 ∙ ∙ ∙ 1</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Sub: 1</a:t>
              </a:r>
            </a:p>
          </p:txBody>
        </p:sp>
        <p:sp>
          <p:nvSpPr>
            <p:cNvPr id="7" name="Text Box 130"/>
            <p:cNvSpPr txBox="1">
              <a:spLocks noChangeArrowheads="1"/>
            </p:cNvSpPr>
            <p:nvPr/>
          </p:nvSpPr>
          <p:spPr bwMode="auto">
            <a:xfrm>
              <a:off x="4797425" y="1073060"/>
              <a:ext cx="12160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dirty="0">
                  <a:solidFill>
                    <a:srgbClr val="FF0000"/>
                  </a:solidFill>
                  <a:ea typeface="微软雅黑" pitchFamily="34" charset="-122"/>
                </a:rPr>
                <a:t>做减法进行比较</a:t>
              </a:r>
            </a:p>
          </p:txBody>
        </p:sp>
        <p:sp>
          <p:nvSpPr>
            <p:cNvPr id="8" name="Line 133"/>
            <p:cNvSpPr>
              <a:spLocks noChangeShapeType="1"/>
            </p:cNvSpPr>
            <p:nvPr/>
          </p:nvSpPr>
          <p:spPr bwMode="auto">
            <a:xfrm>
              <a:off x="5714364" y="1673225"/>
              <a:ext cx="7651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Tree>
    <p:extLst>
      <p:ext uri="{BB962C8B-B14F-4D97-AF65-F5344CB8AC3E}">
        <p14:creationId xmlns:p14="http://schemas.microsoft.com/office/powerpoint/2010/main" val="1038335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段寄存器</a:t>
            </a:r>
          </a:p>
        </p:txBody>
      </p:sp>
      <p:sp>
        <p:nvSpPr>
          <p:cNvPr id="18435" name="Rectangle 3"/>
          <p:cNvSpPr>
            <a:spLocks noGrp="1" noChangeArrowheads="1"/>
          </p:cNvSpPr>
          <p:nvPr>
            <p:ph type="body" idx="1"/>
          </p:nvPr>
        </p:nvSpPr>
        <p:spPr/>
        <p:txBody>
          <a:bodyPr/>
          <a:lstStyle/>
          <a:p>
            <a:pPr marL="363538" indent="-363538" eaLnBrk="1" hangingPunct="1"/>
            <a:r>
              <a:rPr lang="en-US" altLang="zh-CN" dirty="0" smtClean="0"/>
              <a:t>6</a:t>
            </a:r>
            <a:r>
              <a:rPr lang="zh-CN" altLang="en-US" dirty="0" smtClean="0"/>
              <a:t>个段寄存器：</a:t>
            </a:r>
            <a:r>
              <a:rPr lang="en-US" altLang="zh-CN" dirty="0" smtClean="0"/>
              <a:t>CS, DS, SS, ES, FS, GS</a:t>
            </a:r>
          </a:p>
          <a:p>
            <a:pPr marL="892175" lvl="1" indent="-349250" eaLnBrk="1" hangingPunct="1"/>
            <a:r>
              <a:rPr lang="zh-CN" altLang="en-US" dirty="0" smtClean="0"/>
              <a:t>用来保存标志现行可寻址存储段的</a:t>
            </a:r>
            <a:r>
              <a:rPr lang="zh-CN" altLang="en-US" dirty="0" smtClean="0">
                <a:solidFill>
                  <a:srgbClr val="C00000"/>
                </a:solidFill>
              </a:rPr>
              <a:t>段基址</a:t>
            </a:r>
            <a:r>
              <a:rPr lang="zh-CN" altLang="en-US" dirty="0" smtClean="0"/>
              <a:t>或</a:t>
            </a:r>
            <a:r>
              <a:rPr lang="zh-CN" altLang="en-US" dirty="0" smtClean="0">
                <a:solidFill>
                  <a:srgbClr val="CC0000"/>
                </a:solidFill>
              </a:rPr>
              <a:t>段选择子</a:t>
            </a:r>
            <a:r>
              <a:rPr lang="zh-CN" altLang="en-US" dirty="0" smtClean="0"/>
              <a:t>（</a:t>
            </a:r>
            <a:r>
              <a:rPr lang="en-US" altLang="zh-CN" dirty="0" smtClean="0"/>
              <a:t>Selector</a:t>
            </a:r>
            <a:r>
              <a:rPr lang="zh-CN" altLang="en-US" dirty="0" smtClean="0"/>
              <a:t>，又称</a:t>
            </a:r>
            <a:r>
              <a:rPr lang="zh-CN" altLang="en-US" dirty="0" smtClean="0">
                <a:solidFill>
                  <a:srgbClr val="CC0000"/>
                </a:solidFill>
              </a:rPr>
              <a:t>选择符</a:t>
            </a:r>
            <a:r>
              <a:rPr lang="zh-CN" altLang="en-US" dirty="0" smtClean="0"/>
              <a:t>）。</a:t>
            </a:r>
          </a:p>
          <a:p>
            <a:pPr marL="363538" indent="-363538" eaLnBrk="1" hangingPunct="1"/>
            <a:endParaRPr lang="zh-CN" altLang="en-US" dirty="0" smtClean="0"/>
          </a:p>
          <a:p>
            <a:pPr marL="363538" indent="-363538" eaLnBrk="1"/>
            <a:r>
              <a:rPr lang="en-US" altLang="zh-CN" dirty="0">
                <a:solidFill>
                  <a:srgbClr val="0033CC"/>
                </a:solidFill>
              </a:rPr>
              <a:t>16</a:t>
            </a:r>
            <a:r>
              <a:rPr lang="zh-CN" altLang="en-US" dirty="0" smtClean="0">
                <a:solidFill>
                  <a:srgbClr val="0033CC"/>
                </a:solidFill>
              </a:rPr>
              <a:t>位微处理器：</a:t>
            </a:r>
            <a:r>
              <a:rPr lang="en-US" altLang="zh-CN" dirty="0" smtClean="0">
                <a:solidFill>
                  <a:srgbClr val="0033CC"/>
                </a:solidFill>
              </a:rPr>
              <a:t> </a:t>
            </a:r>
            <a:r>
              <a:rPr lang="en-US" altLang="zh-CN" dirty="0"/>
              <a:t>CS, DS, SS, </a:t>
            </a:r>
            <a:r>
              <a:rPr lang="en-US" altLang="zh-CN" dirty="0" smtClean="0"/>
              <a:t>ES</a:t>
            </a:r>
            <a:r>
              <a:rPr lang="zh-CN" altLang="en-US" dirty="0" smtClean="0"/>
              <a:t>，保存</a:t>
            </a:r>
            <a:r>
              <a:rPr lang="zh-CN" altLang="en-US" dirty="0" smtClean="0">
                <a:solidFill>
                  <a:srgbClr val="C00000"/>
                </a:solidFill>
              </a:rPr>
              <a:t>段基址</a:t>
            </a:r>
            <a:r>
              <a:rPr lang="zh-CN" altLang="en-US" dirty="0" smtClean="0"/>
              <a:t>。</a:t>
            </a:r>
            <a:endParaRPr lang="en-US" altLang="zh-CN" dirty="0" smtClean="0"/>
          </a:p>
          <a:p>
            <a:pPr marL="363538" indent="-363538" eaLnBrk="1" hangingPunct="1"/>
            <a:endParaRPr lang="en-US" altLang="zh-CN" dirty="0">
              <a:solidFill>
                <a:srgbClr val="0033CC"/>
              </a:solidFill>
            </a:endParaRPr>
          </a:p>
          <a:p>
            <a:pPr marL="363538" indent="-363538" eaLnBrk="1"/>
            <a:r>
              <a:rPr lang="en-US" altLang="zh-CN" dirty="0" smtClean="0">
                <a:solidFill>
                  <a:srgbClr val="0033CC"/>
                </a:solidFill>
              </a:rPr>
              <a:t>32</a:t>
            </a:r>
            <a:r>
              <a:rPr lang="zh-CN" altLang="en-US" dirty="0" smtClean="0">
                <a:solidFill>
                  <a:srgbClr val="0033CC"/>
                </a:solidFill>
              </a:rPr>
              <a:t>位和</a:t>
            </a:r>
            <a:r>
              <a:rPr lang="en-US" altLang="zh-CN" dirty="0" smtClean="0">
                <a:solidFill>
                  <a:srgbClr val="0033CC"/>
                </a:solidFill>
              </a:rPr>
              <a:t>64</a:t>
            </a:r>
            <a:r>
              <a:rPr lang="zh-CN" altLang="en-US" dirty="0">
                <a:solidFill>
                  <a:srgbClr val="0033CC"/>
                </a:solidFill>
              </a:rPr>
              <a:t>位微处理器：</a:t>
            </a:r>
            <a:r>
              <a:rPr lang="en-US" altLang="zh-CN" dirty="0"/>
              <a:t>CS, DS, SS, ES, FS, </a:t>
            </a:r>
            <a:r>
              <a:rPr lang="en-US" altLang="zh-CN" dirty="0" smtClean="0"/>
              <a:t>GS</a:t>
            </a:r>
            <a:r>
              <a:rPr lang="zh-CN" altLang="en-US" dirty="0" smtClean="0"/>
              <a:t>，</a:t>
            </a:r>
            <a:r>
              <a:rPr lang="zh-CN" altLang="en-US" dirty="0"/>
              <a:t>保存</a:t>
            </a:r>
            <a:r>
              <a:rPr lang="zh-CN" altLang="en-US" dirty="0" smtClean="0">
                <a:solidFill>
                  <a:srgbClr val="CC0000"/>
                </a:solidFill>
              </a:rPr>
              <a:t>段</a:t>
            </a:r>
            <a:r>
              <a:rPr lang="zh-CN" altLang="en-US" dirty="0">
                <a:solidFill>
                  <a:srgbClr val="CC0000"/>
                </a:solidFill>
              </a:rPr>
              <a:t>选择</a:t>
            </a:r>
            <a:r>
              <a:rPr lang="zh-CN" altLang="en-US" dirty="0" smtClean="0">
                <a:solidFill>
                  <a:srgbClr val="CC0000"/>
                </a:solidFill>
              </a:rPr>
              <a:t>子</a:t>
            </a:r>
            <a:r>
              <a:rPr lang="zh-CN" altLang="en-US" dirty="0" smtClean="0"/>
              <a:t>。</a:t>
            </a:r>
            <a:endParaRPr lang="en-US" altLang="zh-CN" dirty="0" smtClean="0"/>
          </a:p>
          <a:p>
            <a:pPr marL="763588" lvl="1" indent="-363538" eaLnBrk="1"/>
            <a:endParaRPr lang="zh-CN" altLang="en-US" dirty="0" smtClean="0"/>
          </a:p>
        </p:txBody>
      </p:sp>
    </p:spTree>
    <p:extLst>
      <p:ext uri="{BB962C8B-B14F-4D97-AF65-F5344CB8AC3E}">
        <p14:creationId xmlns:p14="http://schemas.microsoft.com/office/powerpoint/2010/main" val="262338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anim calcmode="lin" valueType="num">
                                      <p:cBhvr additive="base">
                                        <p:cTn id="13"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段寄存器</a:t>
            </a:r>
          </a:p>
        </p:txBody>
      </p:sp>
      <p:sp>
        <p:nvSpPr>
          <p:cNvPr id="487427" name="Rectangle 3"/>
          <p:cNvSpPr>
            <a:spLocks noGrp="1" noChangeArrowheads="1"/>
          </p:cNvSpPr>
          <p:nvPr>
            <p:ph type="body" idx="1"/>
          </p:nvPr>
        </p:nvSpPr>
        <p:spPr>
          <a:xfrm>
            <a:off x="323850" y="1052736"/>
            <a:ext cx="8362950" cy="5472385"/>
          </a:xfrm>
        </p:spPr>
        <p:txBody>
          <a:bodyPr/>
          <a:lstStyle/>
          <a:p>
            <a:pPr eaLnBrk="1" hangingPunct="1">
              <a:lnSpc>
                <a:spcPct val="90000"/>
              </a:lnSpc>
            </a:pPr>
            <a:r>
              <a:rPr lang="en-US" altLang="zh-CN" dirty="0" smtClean="0">
                <a:solidFill>
                  <a:srgbClr val="CC0000"/>
                </a:solidFill>
              </a:rPr>
              <a:t>CS</a:t>
            </a:r>
            <a:r>
              <a:rPr lang="zh-CN" altLang="en-US" dirty="0" smtClean="0">
                <a:solidFill>
                  <a:srgbClr val="CC0000"/>
                </a:solidFill>
              </a:rPr>
              <a:t>：</a:t>
            </a:r>
            <a:r>
              <a:rPr lang="en-US" altLang="zh-CN" dirty="0" smtClean="0">
                <a:solidFill>
                  <a:srgbClr val="CC0000"/>
                </a:solidFill>
              </a:rPr>
              <a:t>Code Segment</a:t>
            </a:r>
            <a:r>
              <a:rPr lang="zh-CN" altLang="en-US" dirty="0" smtClean="0">
                <a:solidFill>
                  <a:srgbClr val="CC0000"/>
                </a:solidFill>
              </a:rPr>
              <a:t>，代码段寄存器</a:t>
            </a:r>
          </a:p>
          <a:p>
            <a:pPr lvl="1" eaLnBrk="1" hangingPunct="1">
              <a:lnSpc>
                <a:spcPct val="90000"/>
              </a:lnSpc>
            </a:pPr>
            <a:r>
              <a:rPr lang="zh-CN" altLang="en-US" dirty="0" smtClean="0"/>
              <a:t>定义代码段存储区的起始地址（及有关属性）。</a:t>
            </a:r>
          </a:p>
          <a:p>
            <a:pPr lvl="1" eaLnBrk="1" hangingPunct="1">
              <a:lnSpc>
                <a:spcPct val="90000"/>
              </a:lnSpc>
            </a:pPr>
            <a:r>
              <a:rPr lang="zh-CN" altLang="en-US" dirty="0" smtClean="0"/>
              <a:t>代码段是微处理器用来存放代码（程序，包括过程）的一段存储区。</a:t>
            </a:r>
          </a:p>
          <a:p>
            <a:pPr lvl="1" eaLnBrk="1" hangingPunct="1">
              <a:lnSpc>
                <a:spcPct val="90000"/>
              </a:lnSpc>
            </a:pPr>
            <a:r>
              <a:rPr lang="zh-CN" altLang="en-US" dirty="0" smtClean="0"/>
              <a:t>在实地址方式下，定义了一段</a:t>
            </a:r>
            <a:r>
              <a:rPr lang="en-US" altLang="zh-CN" dirty="0" smtClean="0">
                <a:solidFill>
                  <a:srgbClr val="0033CC"/>
                </a:solidFill>
              </a:rPr>
              <a:t>64KB</a:t>
            </a:r>
            <a:r>
              <a:rPr lang="zh-CN" altLang="en-US" dirty="0" smtClean="0"/>
              <a:t>存储区的起始地址。</a:t>
            </a:r>
          </a:p>
          <a:p>
            <a:pPr lvl="1" eaLnBrk="1">
              <a:lnSpc>
                <a:spcPct val="90000"/>
              </a:lnSpc>
            </a:pPr>
            <a:r>
              <a:rPr lang="zh-CN" altLang="en-US" dirty="0" smtClean="0"/>
              <a:t>在保护方式下，用来</a:t>
            </a:r>
            <a:r>
              <a:rPr lang="zh-CN" altLang="en-US" dirty="0" smtClean="0">
                <a:solidFill>
                  <a:srgbClr val="0033CC"/>
                </a:solidFill>
              </a:rPr>
              <a:t>选择</a:t>
            </a:r>
            <a:r>
              <a:rPr lang="zh-CN" altLang="en-US" dirty="0" smtClean="0"/>
              <a:t>一个</a:t>
            </a:r>
            <a:r>
              <a:rPr lang="zh-CN" altLang="en-US" dirty="0" smtClean="0">
                <a:solidFill>
                  <a:srgbClr val="0033CC"/>
                </a:solidFill>
              </a:rPr>
              <a:t>描述符</a:t>
            </a:r>
            <a:r>
              <a:rPr lang="zh-CN" altLang="en-US" dirty="0" smtClean="0"/>
              <a:t>（又称为描述子），该</a:t>
            </a:r>
            <a:r>
              <a:rPr lang="zh-CN" altLang="en-US" dirty="0"/>
              <a:t>描述符用来</a:t>
            </a:r>
            <a:r>
              <a:rPr lang="zh-CN" altLang="en-US" dirty="0" smtClean="0"/>
              <a:t>描述一个代码段的若干特性</a:t>
            </a:r>
            <a:r>
              <a:rPr lang="en-US" altLang="zh-CN" dirty="0" smtClean="0"/>
              <a:t>——</a:t>
            </a:r>
            <a:r>
              <a:rPr lang="zh-CN" altLang="en-US" dirty="0" smtClean="0"/>
              <a:t>起始地址、段限以及访问权等。</a:t>
            </a:r>
          </a:p>
          <a:p>
            <a:pPr lvl="1" eaLnBrk="1" hangingPunct="1">
              <a:lnSpc>
                <a:spcPct val="90000"/>
              </a:lnSpc>
            </a:pPr>
            <a:r>
              <a:rPr lang="zh-CN" altLang="en-US" dirty="0" smtClean="0"/>
              <a:t>最大段限在</a:t>
            </a:r>
            <a:r>
              <a:rPr lang="en-US" altLang="zh-CN" dirty="0" smtClean="0"/>
              <a:t>8086</a:t>
            </a:r>
            <a:r>
              <a:rPr lang="zh-CN" altLang="en-US" dirty="0" smtClean="0"/>
              <a:t>及</a:t>
            </a:r>
            <a:r>
              <a:rPr lang="en-US" altLang="zh-CN" dirty="0" smtClean="0"/>
              <a:t>80286</a:t>
            </a:r>
            <a:r>
              <a:rPr lang="zh-CN" altLang="en-US" dirty="0" smtClean="0"/>
              <a:t>中为</a:t>
            </a:r>
            <a:r>
              <a:rPr lang="en-US" altLang="zh-CN" dirty="0" smtClean="0">
                <a:solidFill>
                  <a:srgbClr val="0033CC"/>
                </a:solidFill>
              </a:rPr>
              <a:t>64KB</a:t>
            </a:r>
            <a:r>
              <a:rPr lang="zh-CN" altLang="en-US" dirty="0" smtClean="0"/>
              <a:t>，而在</a:t>
            </a:r>
            <a:r>
              <a:rPr lang="en-US" altLang="zh-CN" dirty="0" smtClean="0"/>
              <a:t>80386</a:t>
            </a:r>
            <a:r>
              <a:rPr lang="zh-CN" altLang="en-US" dirty="0" smtClean="0"/>
              <a:t>及其以上的微处理器中则为</a:t>
            </a:r>
            <a:r>
              <a:rPr lang="en-US" altLang="zh-CN" dirty="0" smtClean="0">
                <a:solidFill>
                  <a:srgbClr val="0033CC"/>
                </a:solidFill>
              </a:rPr>
              <a:t>4GB</a:t>
            </a:r>
            <a:r>
              <a:rPr lang="zh-CN" altLang="en-US" dirty="0" smtClean="0"/>
              <a:t>。</a:t>
            </a:r>
            <a:r>
              <a:rPr lang="en-US" altLang="zh-CN" dirty="0" smtClean="0"/>
              <a:t>64</a:t>
            </a:r>
            <a:r>
              <a:rPr lang="zh-CN" altLang="en-US" dirty="0" smtClean="0"/>
              <a:t>位模式下，代码段寄存器仍用于</a:t>
            </a:r>
            <a:r>
              <a:rPr lang="zh-CN" altLang="en-US" dirty="0" smtClean="0">
                <a:solidFill>
                  <a:srgbClr val="0000CC"/>
                </a:solidFill>
              </a:rPr>
              <a:t>平展模式</a:t>
            </a:r>
            <a:r>
              <a:rPr lang="zh-CN" altLang="en-US" dirty="0" smtClean="0"/>
              <a:t>，但用法不同。</a:t>
            </a:r>
          </a:p>
        </p:txBody>
      </p:sp>
    </p:spTree>
    <p:extLst>
      <p:ext uri="{BB962C8B-B14F-4D97-AF65-F5344CB8AC3E}">
        <p14:creationId xmlns:p14="http://schemas.microsoft.com/office/powerpoint/2010/main" val="19433885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7427">
                                            <p:txEl>
                                              <p:pRg st="2" end="2"/>
                                            </p:txEl>
                                          </p:spTgt>
                                        </p:tgtEl>
                                        <p:attrNameLst>
                                          <p:attrName>style.visibility</p:attrName>
                                        </p:attrNameLst>
                                      </p:cBhvr>
                                      <p:to>
                                        <p:strVal val="visible"/>
                                      </p:to>
                                    </p:set>
                                    <p:animEffect transition="in" filter="slide(fromBottom)">
                                      <p:cBhvr>
                                        <p:cTn id="7" dur="500"/>
                                        <p:tgtEl>
                                          <p:spTgt spid="487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7427">
                                            <p:txEl>
                                              <p:pRg st="3" end="3"/>
                                            </p:txEl>
                                          </p:spTgt>
                                        </p:tgtEl>
                                        <p:attrNameLst>
                                          <p:attrName>style.visibility</p:attrName>
                                        </p:attrNameLst>
                                      </p:cBhvr>
                                      <p:to>
                                        <p:strVal val="visible"/>
                                      </p:to>
                                    </p:set>
                                    <p:animEffect transition="in" filter="slide(fromBottom)">
                                      <p:cBhvr>
                                        <p:cTn id="12" dur="500"/>
                                        <p:tgtEl>
                                          <p:spTgt spid="4874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7427">
                                            <p:txEl>
                                              <p:pRg st="4" end="4"/>
                                            </p:txEl>
                                          </p:spTgt>
                                        </p:tgtEl>
                                        <p:attrNameLst>
                                          <p:attrName>style.visibility</p:attrName>
                                        </p:attrNameLst>
                                      </p:cBhvr>
                                      <p:to>
                                        <p:strVal val="visible"/>
                                      </p:to>
                                    </p:set>
                                    <p:animEffect transition="in" filter="slide(fromBottom)">
                                      <p:cBhvr>
                                        <p:cTn id="17" dur="500"/>
                                        <p:tgtEl>
                                          <p:spTgt spid="487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487427">
                                            <p:txEl>
                                              <p:pRg st="5" end="5"/>
                                            </p:txEl>
                                          </p:spTgt>
                                        </p:tgtEl>
                                        <p:attrNameLst>
                                          <p:attrName>style.visibility</p:attrName>
                                        </p:attrNameLst>
                                      </p:cBhvr>
                                      <p:to>
                                        <p:strVal val="visible"/>
                                      </p:to>
                                    </p:set>
                                    <p:animEffect transition="in" filter="slide(fromBottom)">
                                      <p:cBhvr>
                                        <p:cTn id="22"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段寄存器</a:t>
            </a:r>
          </a:p>
        </p:txBody>
      </p:sp>
      <p:sp>
        <p:nvSpPr>
          <p:cNvPr id="488451" name="Rectangle 3"/>
          <p:cNvSpPr>
            <a:spLocks noGrp="1" noChangeArrowheads="1"/>
          </p:cNvSpPr>
          <p:nvPr>
            <p:ph type="body" idx="1"/>
          </p:nvPr>
        </p:nvSpPr>
        <p:spPr/>
        <p:txBody>
          <a:bodyPr/>
          <a:lstStyle/>
          <a:p>
            <a:pPr eaLnBrk="1" hangingPunct="1"/>
            <a:r>
              <a:rPr lang="en-US" altLang="zh-CN" dirty="0" smtClean="0">
                <a:solidFill>
                  <a:srgbClr val="CC0000"/>
                </a:solidFill>
              </a:rPr>
              <a:t>DS</a:t>
            </a:r>
            <a:r>
              <a:rPr lang="zh-CN" altLang="en-US" dirty="0" smtClean="0">
                <a:solidFill>
                  <a:srgbClr val="CC0000"/>
                </a:solidFill>
              </a:rPr>
              <a:t>：</a:t>
            </a:r>
            <a:r>
              <a:rPr lang="en-US" altLang="zh-CN" dirty="0" smtClean="0">
                <a:solidFill>
                  <a:srgbClr val="CC0000"/>
                </a:solidFill>
              </a:rPr>
              <a:t>Data Segment</a:t>
            </a:r>
            <a:r>
              <a:rPr lang="zh-CN" altLang="en-US" dirty="0" smtClean="0">
                <a:solidFill>
                  <a:srgbClr val="CC0000"/>
                </a:solidFill>
              </a:rPr>
              <a:t>，数据段寄存器</a:t>
            </a:r>
          </a:p>
          <a:p>
            <a:pPr lvl="1" eaLnBrk="1" hangingPunct="1"/>
            <a:r>
              <a:rPr lang="zh-CN" altLang="en-US" dirty="0" smtClean="0"/>
              <a:t>定义了数据段存储区的起始地址（及有关属性）。</a:t>
            </a:r>
          </a:p>
          <a:p>
            <a:pPr lvl="1" eaLnBrk="1" hangingPunct="1"/>
            <a:r>
              <a:rPr lang="zh-CN" altLang="en-US" dirty="0" smtClean="0"/>
              <a:t>数据段是存放供程序使用的数据的一段存储区。</a:t>
            </a:r>
          </a:p>
          <a:p>
            <a:pPr lvl="1" eaLnBrk="1" hangingPunct="1"/>
            <a:r>
              <a:rPr lang="zh-CN" altLang="en-US" dirty="0" smtClean="0"/>
              <a:t>数据段中的数据按其给定的</a:t>
            </a:r>
            <a:r>
              <a:rPr lang="zh-CN" altLang="en-US" dirty="0" smtClean="0">
                <a:solidFill>
                  <a:srgbClr val="0033CC"/>
                </a:solidFill>
              </a:rPr>
              <a:t>偏移地址值</a:t>
            </a:r>
            <a:r>
              <a:rPr lang="en-US" altLang="zh-CN" dirty="0" smtClean="0"/>
              <a:t>offset</a:t>
            </a:r>
            <a:r>
              <a:rPr lang="zh-CN" altLang="en-US" dirty="0" smtClean="0"/>
              <a:t>（或称</a:t>
            </a:r>
            <a:r>
              <a:rPr lang="zh-CN" altLang="en-US" dirty="0" smtClean="0">
                <a:solidFill>
                  <a:srgbClr val="0033CC"/>
                </a:solidFill>
              </a:rPr>
              <a:t>有效地址</a:t>
            </a:r>
            <a:r>
              <a:rPr lang="en-US" altLang="zh-CN" dirty="0" smtClean="0"/>
              <a:t>EA</a:t>
            </a:r>
            <a:r>
              <a:rPr lang="zh-CN" altLang="en-US" dirty="0" smtClean="0"/>
              <a:t>，</a:t>
            </a:r>
            <a:r>
              <a:rPr lang="en-US" altLang="zh-CN" dirty="0" smtClean="0"/>
              <a:t>Effective Address</a:t>
            </a:r>
            <a:r>
              <a:rPr lang="zh-CN" altLang="en-US" dirty="0" smtClean="0"/>
              <a:t>）来访问。</a:t>
            </a:r>
          </a:p>
          <a:p>
            <a:pPr lvl="1" eaLnBrk="1" hangingPunct="1"/>
            <a:r>
              <a:rPr lang="zh-CN" altLang="en-US" dirty="0" smtClean="0"/>
              <a:t>数据段的长度规定同代码段。</a:t>
            </a:r>
          </a:p>
        </p:txBody>
      </p:sp>
    </p:spTree>
    <p:extLst>
      <p:ext uri="{BB962C8B-B14F-4D97-AF65-F5344CB8AC3E}">
        <p14:creationId xmlns:p14="http://schemas.microsoft.com/office/powerpoint/2010/main" val="13335290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8451">
                                            <p:txEl>
                                              <p:pRg st="2" end="2"/>
                                            </p:txEl>
                                          </p:spTgt>
                                        </p:tgtEl>
                                        <p:attrNameLst>
                                          <p:attrName>style.visibility</p:attrName>
                                        </p:attrNameLst>
                                      </p:cBhvr>
                                      <p:to>
                                        <p:strVal val="visible"/>
                                      </p:to>
                                    </p:set>
                                    <p:animEffect transition="in" filter="slide(fromBottom)">
                                      <p:cBhvr>
                                        <p:cTn id="7" dur="500"/>
                                        <p:tgtEl>
                                          <p:spTgt spid="4884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8451">
                                            <p:txEl>
                                              <p:pRg st="3" end="3"/>
                                            </p:txEl>
                                          </p:spTgt>
                                        </p:tgtEl>
                                        <p:attrNameLst>
                                          <p:attrName>style.visibility</p:attrName>
                                        </p:attrNameLst>
                                      </p:cBhvr>
                                      <p:to>
                                        <p:strVal val="visible"/>
                                      </p:to>
                                    </p:set>
                                    <p:animEffect transition="in" filter="slide(fromBottom)">
                                      <p:cBhvr>
                                        <p:cTn id="12" dur="500"/>
                                        <p:tgtEl>
                                          <p:spTgt spid="4884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8451">
                                            <p:txEl>
                                              <p:pRg st="4" end="4"/>
                                            </p:txEl>
                                          </p:spTgt>
                                        </p:tgtEl>
                                        <p:attrNameLst>
                                          <p:attrName>style.visibility</p:attrName>
                                        </p:attrNameLst>
                                      </p:cBhvr>
                                      <p:to>
                                        <p:strVal val="visible"/>
                                      </p:to>
                                    </p:set>
                                    <p:animEffect transition="in" filter="slide(fromBottom)">
                                      <p:cBhvr>
                                        <p:cTn id="17" dur="500"/>
                                        <p:tgtEl>
                                          <p:spTgt spid="488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段寄存器</a:t>
            </a:r>
          </a:p>
        </p:txBody>
      </p:sp>
      <p:sp>
        <p:nvSpPr>
          <p:cNvPr id="489475" name="Rectangle 3"/>
          <p:cNvSpPr>
            <a:spLocks noGrp="1" noChangeArrowheads="1"/>
          </p:cNvSpPr>
          <p:nvPr>
            <p:ph type="body" idx="1"/>
          </p:nvPr>
        </p:nvSpPr>
        <p:spPr/>
        <p:txBody>
          <a:bodyPr/>
          <a:lstStyle/>
          <a:p>
            <a:pPr eaLnBrk="1" hangingPunct="1"/>
            <a:r>
              <a:rPr lang="en-US" altLang="zh-CN" dirty="0" smtClean="0">
                <a:solidFill>
                  <a:srgbClr val="CC0000"/>
                </a:solidFill>
              </a:rPr>
              <a:t>SS</a:t>
            </a:r>
            <a:r>
              <a:rPr lang="zh-CN" altLang="en-US" dirty="0" smtClean="0">
                <a:solidFill>
                  <a:srgbClr val="CC0000"/>
                </a:solidFill>
              </a:rPr>
              <a:t>：</a:t>
            </a:r>
            <a:r>
              <a:rPr lang="en-US" altLang="zh-CN" dirty="0" smtClean="0">
                <a:solidFill>
                  <a:srgbClr val="CC0000"/>
                </a:solidFill>
              </a:rPr>
              <a:t>Stack Segment</a:t>
            </a:r>
            <a:r>
              <a:rPr lang="zh-CN" altLang="en-US" dirty="0" smtClean="0">
                <a:solidFill>
                  <a:srgbClr val="CC0000"/>
                </a:solidFill>
              </a:rPr>
              <a:t>，堆栈段寄存器</a:t>
            </a:r>
          </a:p>
          <a:p>
            <a:pPr lvl="1" eaLnBrk="1" hangingPunct="1"/>
            <a:r>
              <a:rPr lang="zh-CN" altLang="en-US" dirty="0" smtClean="0"/>
              <a:t>定义了堆栈段存储区的</a:t>
            </a:r>
            <a:r>
              <a:rPr lang="zh-CN" altLang="en-US" dirty="0" smtClean="0">
                <a:solidFill>
                  <a:srgbClr val="0033CC"/>
                </a:solidFill>
              </a:rPr>
              <a:t>起始地址（及有关属性）</a:t>
            </a:r>
            <a:r>
              <a:rPr lang="zh-CN" altLang="en-US" dirty="0" smtClean="0"/>
              <a:t>。</a:t>
            </a:r>
          </a:p>
          <a:p>
            <a:pPr lvl="1" eaLnBrk="1" hangingPunct="1"/>
            <a:r>
              <a:rPr lang="zh-CN" altLang="en-US" dirty="0" smtClean="0"/>
              <a:t>堆栈段是一段用作堆栈的存储区。</a:t>
            </a:r>
          </a:p>
          <a:p>
            <a:pPr lvl="1" eaLnBrk="1"/>
            <a:r>
              <a:rPr lang="zh-CN" altLang="en-US" dirty="0" smtClean="0"/>
              <a:t>堆栈段现行的入口地址由堆栈指针</a:t>
            </a:r>
            <a:r>
              <a:rPr lang="en-US" altLang="zh-CN" dirty="0" smtClean="0">
                <a:solidFill>
                  <a:srgbClr val="0000CC"/>
                </a:solidFill>
              </a:rPr>
              <a:t>RSP</a:t>
            </a:r>
            <a:r>
              <a:rPr lang="zh-CN" altLang="en-US" dirty="0" smtClean="0">
                <a:solidFill>
                  <a:srgbClr val="0000CC"/>
                </a:solidFill>
              </a:rPr>
              <a:t>（</a:t>
            </a:r>
            <a:r>
              <a:rPr lang="zh-CN" altLang="en-US" dirty="0" smtClean="0">
                <a:solidFill>
                  <a:srgbClr val="0033CC"/>
                </a:solidFill>
              </a:rPr>
              <a:t>或</a:t>
            </a:r>
            <a:r>
              <a:rPr lang="en-US" altLang="zh-CN" dirty="0" smtClean="0">
                <a:solidFill>
                  <a:srgbClr val="0033CC"/>
                </a:solidFill>
              </a:rPr>
              <a:t>ESP</a:t>
            </a:r>
            <a:r>
              <a:rPr lang="zh-CN" altLang="en-US" dirty="0" smtClean="0">
                <a:solidFill>
                  <a:srgbClr val="0033CC"/>
                </a:solidFill>
              </a:rPr>
              <a:t>、</a:t>
            </a:r>
            <a:r>
              <a:rPr lang="en-US" altLang="zh-CN" dirty="0" smtClean="0">
                <a:solidFill>
                  <a:srgbClr val="0033CC"/>
                </a:solidFill>
              </a:rPr>
              <a:t>SP</a:t>
            </a:r>
            <a:r>
              <a:rPr lang="zh-CN" altLang="en-US" dirty="0" smtClean="0">
                <a:solidFill>
                  <a:srgbClr val="0033CC"/>
                </a:solidFill>
              </a:rPr>
              <a:t>）</a:t>
            </a:r>
            <a:r>
              <a:rPr lang="zh-CN" altLang="en-US" dirty="0" smtClean="0"/>
              <a:t>决定。</a:t>
            </a:r>
          </a:p>
          <a:p>
            <a:pPr lvl="1" eaLnBrk="1"/>
            <a:r>
              <a:rPr lang="en-US" altLang="zh-CN" dirty="0" smtClean="0">
                <a:solidFill>
                  <a:srgbClr val="0000CC"/>
                </a:solidFill>
              </a:rPr>
              <a:t>RBP</a:t>
            </a:r>
            <a:r>
              <a:rPr lang="zh-CN" altLang="en-US" dirty="0">
                <a:solidFill>
                  <a:srgbClr val="0000CC"/>
                </a:solidFill>
              </a:rPr>
              <a:t>（</a:t>
            </a:r>
            <a:r>
              <a:rPr lang="zh-CN" altLang="en-US" dirty="0">
                <a:solidFill>
                  <a:srgbClr val="0033CC"/>
                </a:solidFill>
              </a:rPr>
              <a:t>或</a:t>
            </a:r>
            <a:r>
              <a:rPr lang="en-US" altLang="zh-CN" dirty="0" smtClean="0">
                <a:solidFill>
                  <a:srgbClr val="0033CC"/>
                </a:solidFill>
              </a:rPr>
              <a:t>EBP</a:t>
            </a:r>
            <a:r>
              <a:rPr lang="zh-CN" altLang="en-US" dirty="0" smtClean="0">
                <a:solidFill>
                  <a:srgbClr val="0033CC"/>
                </a:solidFill>
              </a:rPr>
              <a:t>、</a:t>
            </a:r>
            <a:r>
              <a:rPr lang="en-US" altLang="zh-CN" dirty="0" smtClean="0">
                <a:solidFill>
                  <a:srgbClr val="0033CC"/>
                </a:solidFill>
              </a:rPr>
              <a:t>BP</a:t>
            </a:r>
            <a:r>
              <a:rPr lang="zh-CN" altLang="en-US" dirty="0">
                <a:solidFill>
                  <a:srgbClr val="0033CC"/>
                </a:solidFill>
              </a:rPr>
              <a:t>）</a:t>
            </a:r>
            <a:r>
              <a:rPr lang="zh-CN" altLang="en-US" dirty="0" smtClean="0"/>
              <a:t>也可寻址堆栈段中的数据。</a:t>
            </a:r>
          </a:p>
        </p:txBody>
      </p:sp>
    </p:spTree>
    <p:extLst>
      <p:ext uri="{BB962C8B-B14F-4D97-AF65-F5344CB8AC3E}">
        <p14:creationId xmlns:p14="http://schemas.microsoft.com/office/powerpoint/2010/main" val="6352194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animEffect transition="in" filter="slide(fromBottom)">
                                      <p:cBhvr>
                                        <p:cTn id="7" dur="500"/>
                                        <p:tgtEl>
                                          <p:spTgt spid="489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9475">
                                            <p:txEl>
                                              <p:pRg st="3" end="3"/>
                                            </p:txEl>
                                          </p:spTgt>
                                        </p:tgtEl>
                                        <p:attrNameLst>
                                          <p:attrName>style.visibility</p:attrName>
                                        </p:attrNameLst>
                                      </p:cBhvr>
                                      <p:to>
                                        <p:strVal val="visible"/>
                                      </p:to>
                                    </p:set>
                                    <p:animEffect transition="in" filter="slide(fromBottom)">
                                      <p:cBhvr>
                                        <p:cTn id="12" dur="500"/>
                                        <p:tgtEl>
                                          <p:spTgt spid="4894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9475">
                                            <p:txEl>
                                              <p:pRg st="4" end="4"/>
                                            </p:txEl>
                                          </p:spTgt>
                                        </p:tgtEl>
                                        <p:attrNameLst>
                                          <p:attrName>style.visibility</p:attrName>
                                        </p:attrNameLst>
                                      </p:cBhvr>
                                      <p:to>
                                        <p:strVal val="visible"/>
                                      </p:to>
                                    </p:set>
                                    <p:animEffect transition="in" filter="slide(fromBottom)">
                                      <p:cBhvr>
                                        <p:cTn id="17" dur="500"/>
                                        <p:tgtEl>
                                          <p:spTgt spid="489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段寄存器</a:t>
            </a:r>
          </a:p>
        </p:txBody>
      </p:sp>
      <p:sp>
        <p:nvSpPr>
          <p:cNvPr id="490499" name="Rectangle 3"/>
          <p:cNvSpPr>
            <a:spLocks noGrp="1" noChangeArrowheads="1"/>
          </p:cNvSpPr>
          <p:nvPr>
            <p:ph type="body" idx="1"/>
          </p:nvPr>
        </p:nvSpPr>
        <p:spPr/>
        <p:txBody>
          <a:bodyPr/>
          <a:lstStyle/>
          <a:p>
            <a:pPr eaLnBrk="1" hangingPunct="1">
              <a:lnSpc>
                <a:spcPct val="90000"/>
              </a:lnSpc>
            </a:pPr>
            <a:r>
              <a:rPr lang="en-US" altLang="zh-CN" dirty="0" smtClean="0">
                <a:solidFill>
                  <a:srgbClr val="CC0000"/>
                </a:solidFill>
              </a:rPr>
              <a:t>ES</a:t>
            </a:r>
            <a:r>
              <a:rPr lang="zh-CN" altLang="en-US" dirty="0" smtClean="0">
                <a:solidFill>
                  <a:srgbClr val="CC0000"/>
                </a:solidFill>
              </a:rPr>
              <a:t>：</a:t>
            </a:r>
            <a:r>
              <a:rPr lang="en-US" altLang="zh-CN" dirty="0" smtClean="0">
                <a:solidFill>
                  <a:srgbClr val="CC0000"/>
                </a:solidFill>
              </a:rPr>
              <a:t>Extra Segment</a:t>
            </a:r>
            <a:r>
              <a:rPr lang="zh-CN" altLang="en-US" dirty="0" smtClean="0">
                <a:solidFill>
                  <a:srgbClr val="CC0000"/>
                </a:solidFill>
              </a:rPr>
              <a:t>，附加段寄存器</a:t>
            </a:r>
          </a:p>
          <a:p>
            <a:pPr lvl="1" eaLnBrk="1" hangingPunct="1">
              <a:lnSpc>
                <a:spcPct val="90000"/>
              </a:lnSpc>
            </a:pPr>
            <a:r>
              <a:rPr lang="zh-CN" altLang="en-US" dirty="0" smtClean="0"/>
              <a:t>定义了附加段存储区的起始地址（及有关属性）。</a:t>
            </a:r>
          </a:p>
          <a:p>
            <a:pPr lvl="1" eaLnBrk="1" hangingPunct="1">
              <a:lnSpc>
                <a:spcPct val="90000"/>
              </a:lnSpc>
            </a:pPr>
            <a:r>
              <a:rPr lang="zh-CN" altLang="en-US" dirty="0" smtClean="0"/>
              <a:t>附加段是一段</a:t>
            </a:r>
            <a:r>
              <a:rPr lang="zh-CN" altLang="en-US" dirty="0" smtClean="0">
                <a:solidFill>
                  <a:srgbClr val="0033CC"/>
                </a:solidFill>
              </a:rPr>
              <a:t>附加的数据段</a:t>
            </a:r>
            <a:r>
              <a:rPr lang="zh-CN" altLang="en-US" dirty="0" smtClean="0"/>
              <a:t>，通常供串操作类指令用于存放目的串数据。</a:t>
            </a:r>
          </a:p>
          <a:p>
            <a:pPr eaLnBrk="1" hangingPunct="1">
              <a:lnSpc>
                <a:spcPct val="90000"/>
              </a:lnSpc>
            </a:pPr>
            <a:endParaRPr lang="zh-CN" altLang="en-US" dirty="0" smtClean="0"/>
          </a:p>
          <a:p>
            <a:pPr eaLnBrk="1" hangingPunct="1">
              <a:lnSpc>
                <a:spcPct val="90000"/>
              </a:lnSpc>
            </a:pPr>
            <a:r>
              <a:rPr lang="en-US" altLang="zh-CN" dirty="0" smtClean="0">
                <a:solidFill>
                  <a:srgbClr val="CC0000"/>
                </a:solidFill>
              </a:rPr>
              <a:t>FS</a:t>
            </a:r>
            <a:r>
              <a:rPr lang="zh-CN" altLang="en-US" dirty="0" smtClean="0">
                <a:solidFill>
                  <a:srgbClr val="CC0000"/>
                </a:solidFill>
              </a:rPr>
              <a:t>、</a:t>
            </a:r>
            <a:r>
              <a:rPr lang="en-US" altLang="zh-CN" dirty="0" smtClean="0">
                <a:solidFill>
                  <a:srgbClr val="CC0000"/>
                </a:solidFill>
              </a:rPr>
              <a:t>GS</a:t>
            </a:r>
          </a:p>
          <a:p>
            <a:pPr lvl="1" eaLnBrk="1" hangingPunct="1">
              <a:lnSpc>
                <a:spcPct val="90000"/>
              </a:lnSpc>
            </a:pPr>
            <a:r>
              <a:rPr lang="en-US" altLang="zh-CN" dirty="0" smtClean="0"/>
              <a:t>80386</a:t>
            </a:r>
            <a:r>
              <a:rPr lang="zh-CN" altLang="en-US" dirty="0" smtClean="0"/>
              <a:t>以上的微处理器（含</a:t>
            </a:r>
            <a:r>
              <a:rPr lang="en-US" altLang="zh-CN" dirty="0" smtClean="0"/>
              <a:t>80386</a:t>
            </a:r>
            <a:r>
              <a:rPr lang="zh-CN" altLang="en-US" dirty="0" smtClean="0"/>
              <a:t>）有两个新增的附加的段存储区。</a:t>
            </a:r>
          </a:p>
          <a:p>
            <a:pPr lvl="1" eaLnBrk="1" hangingPunct="1">
              <a:lnSpc>
                <a:spcPct val="90000"/>
              </a:lnSpc>
            </a:pPr>
            <a:r>
              <a:rPr lang="en-US" altLang="zh-CN" dirty="0" smtClean="0"/>
              <a:t>FS</a:t>
            </a:r>
            <a:r>
              <a:rPr lang="zh-CN" altLang="en-US" dirty="0" smtClean="0"/>
              <a:t>和</a:t>
            </a:r>
            <a:r>
              <a:rPr lang="en-US" altLang="zh-CN" dirty="0" smtClean="0"/>
              <a:t>GS</a:t>
            </a:r>
            <a:r>
              <a:rPr lang="zh-CN" altLang="en-US" dirty="0" smtClean="0"/>
              <a:t>用来定义这两个</a:t>
            </a:r>
            <a:r>
              <a:rPr lang="zh-CN" altLang="en-US" dirty="0" smtClean="0">
                <a:solidFill>
                  <a:srgbClr val="0033CC"/>
                </a:solidFill>
              </a:rPr>
              <a:t>附加的数据段</a:t>
            </a:r>
            <a:r>
              <a:rPr lang="zh-CN" altLang="en-US" dirty="0" smtClean="0"/>
              <a:t>存储区的起始地址（及有关属性）。</a:t>
            </a:r>
          </a:p>
          <a:p>
            <a:pPr eaLnBrk="1">
              <a:lnSpc>
                <a:spcPct val="90000"/>
              </a:lnSpc>
            </a:pPr>
            <a:endParaRPr lang="zh-CN" altLang="en-US" dirty="0" smtClean="0"/>
          </a:p>
          <a:p>
            <a:pPr eaLnBrk="1" hangingPunct="1">
              <a:lnSpc>
                <a:spcPct val="90000"/>
              </a:lnSpc>
            </a:pPr>
            <a:r>
              <a:rPr lang="en-US" altLang="zh-CN" dirty="0" smtClean="0">
                <a:solidFill>
                  <a:srgbClr val="0000CC"/>
                </a:solidFill>
              </a:rPr>
              <a:t>DS</a:t>
            </a:r>
            <a:r>
              <a:rPr lang="zh-CN" altLang="en-US" dirty="0" smtClean="0">
                <a:solidFill>
                  <a:srgbClr val="0000CC"/>
                </a:solidFill>
              </a:rPr>
              <a:t>、</a:t>
            </a:r>
            <a:r>
              <a:rPr lang="en-US" altLang="zh-CN" dirty="0" smtClean="0">
                <a:solidFill>
                  <a:srgbClr val="0000CC"/>
                </a:solidFill>
              </a:rPr>
              <a:t>ES</a:t>
            </a:r>
            <a:r>
              <a:rPr lang="zh-CN" altLang="en-US" dirty="0" smtClean="0">
                <a:solidFill>
                  <a:srgbClr val="0000CC"/>
                </a:solidFill>
              </a:rPr>
              <a:t>、</a:t>
            </a:r>
            <a:r>
              <a:rPr lang="en-US" altLang="zh-CN" dirty="0" smtClean="0">
                <a:solidFill>
                  <a:srgbClr val="0000CC"/>
                </a:solidFill>
              </a:rPr>
              <a:t>FS</a:t>
            </a:r>
            <a:r>
              <a:rPr lang="zh-CN" altLang="en-US" dirty="0" smtClean="0">
                <a:solidFill>
                  <a:srgbClr val="0000CC"/>
                </a:solidFill>
              </a:rPr>
              <a:t>和</a:t>
            </a:r>
            <a:r>
              <a:rPr lang="en-US" altLang="zh-CN" dirty="0" smtClean="0">
                <a:solidFill>
                  <a:srgbClr val="0000CC"/>
                </a:solidFill>
              </a:rPr>
              <a:t>GS</a:t>
            </a:r>
            <a:r>
              <a:rPr lang="zh-CN" altLang="en-US" dirty="0" smtClean="0">
                <a:solidFill>
                  <a:srgbClr val="0000CC"/>
                </a:solidFill>
              </a:rPr>
              <a:t>的选择子用来指出现行的数据段。</a:t>
            </a:r>
          </a:p>
        </p:txBody>
      </p:sp>
    </p:spTree>
    <p:extLst>
      <p:ext uri="{BB962C8B-B14F-4D97-AF65-F5344CB8AC3E}">
        <p14:creationId xmlns:p14="http://schemas.microsoft.com/office/powerpoint/2010/main" val="37481271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animEffect transition="in" filter="slide(fromBottom)">
                                      <p:cBhvr>
                                        <p:cTn id="7" dur="500"/>
                                        <p:tgtEl>
                                          <p:spTgt spid="490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90499">
                                            <p:txEl>
                                              <p:pRg st="4" end="4"/>
                                            </p:txEl>
                                          </p:spTgt>
                                        </p:tgtEl>
                                        <p:attrNameLst>
                                          <p:attrName>style.visibility</p:attrName>
                                        </p:attrNameLst>
                                      </p:cBhvr>
                                      <p:to>
                                        <p:strVal val="visible"/>
                                      </p:to>
                                    </p:set>
                                    <p:animEffect transition="in" filter="slide(fromBottom)">
                                      <p:cBhvr>
                                        <p:cTn id="12" dur="500"/>
                                        <p:tgtEl>
                                          <p:spTgt spid="490499">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90499">
                                            <p:txEl>
                                              <p:pRg st="5" end="5"/>
                                            </p:txEl>
                                          </p:spTgt>
                                        </p:tgtEl>
                                        <p:attrNameLst>
                                          <p:attrName>style.visibility</p:attrName>
                                        </p:attrNameLst>
                                      </p:cBhvr>
                                      <p:to>
                                        <p:strVal val="visible"/>
                                      </p:to>
                                    </p:set>
                                    <p:animEffect transition="in" filter="slide(fromBottom)">
                                      <p:cBhvr>
                                        <p:cTn id="15" dur="500"/>
                                        <p:tgtEl>
                                          <p:spTgt spid="490499">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90499">
                                            <p:txEl>
                                              <p:pRg st="6" end="6"/>
                                            </p:txEl>
                                          </p:spTgt>
                                        </p:tgtEl>
                                        <p:attrNameLst>
                                          <p:attrName>style.visibility</p:attrName>
                                        </p:attrNameLst>
                                      </p:cBhvr>
                                      <p:to>
                                        <p:strVal val="visible"/>
                                      </p:to>
                                    </p:set>
                                    <p:animEffect transition="in" filter="slide(fromBottom)">
                                      <p:cBhvr>
                                        <p:cTn id="18" dur="500"/>
                                        <p:tgtEl>
                                          <p:spTgt spid="49049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90499">
                                            <p:txEl>
                                              <p:pRg st="8" end="8"/>
                                            </p:txEl>
                                          </p:spTgt>
                                        </p:tgtEl>
                                        <p:attrNameLst>
                                          <p:attrName>style.visibility</p:attrName>
                                        </p:attrNameLst>
                                      </p:cBhvr>
                                      <p:to>
                                        <p:strVal val="visible"/>
                                      </p:to>
                                    </p:set>
                                    <p:animEffect transition="in" filter="slide(fromBottom)">
                                      <p:cBhvr>
                                        <p:cTn id="23" dur="500"/>
                                        <p:tgtEl>
                                          <p:spTgt spid="490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程序设计模型</a:t>
            </a:r>
          </a:p>
        </p:txBody>
      </p:sp>
      <p:sp>
        <p:nvSpPr>
          <p:cNvPr id="5123" name="内容占位符 2"/>
          <p:cNvSpPr>
            <a:spLocks noGrp="1"/>
          </p:cNvSpPr>
          <p:nvPr>
            <p:ph idx="1"/>
          </p:nvPr>
        </p:nvSpPr>
        <p:spPr/>
        <p:txBody>
          <a:bodyPr/>
          <a:lstStyle/>
          <a:p>
            <a:pPr lvl="0" eaLnBrk="1" hangingPunct="1"/>
            <a:r>
              <a:rPr lang="zh-CN" altLang="en-US" kern="1200" dirty="0">
                <a:solidFill>
                  <a:srgbClr val="0000CC"/>
                </a:solidFill>
                <a:latin typeface="Arial" charset="0"/>
                <a:ea typeface="宋体" pitchFamily="2" charset="-122"/>
              </a:rPr>
              <a:t>程序可见的寄存器：</a:t>
            </a:r>
            <a:r>
              <a:rPr lang="zh-CN" altLang="en-US" kern="1200" dirty="0">
                <a:solidFill>
                  <a:srgbClr val="000000"/>
                </a:solidFill>
                <a:latin typeface="Arial" charset="0"/>
                <a:ea typeface="宋体" pitchFamily="2" charset="-122"/>
              </a:rPr>
              <a:t>程序设计期间必须使用的。</a:t>
            </a:r>
          </a:p>
          <a:p>
            <a:pPr lvl="1" eaLnBrk="1" hangingPunct="1"/>
            <a:r>
              <a:rPr lang="zh-CN" altLang="en-US" kern="1200" dirty="0">
                <a:solidFill>
                  <a:srgbClr val="C00000"/>
                </a:solidFill>
                <a:latin typeface="Arial" charset="0"/>
                <a:ea typeface="宋体" pitchFamily="2" charset="-122"/>
              </a:rPr>
              <a:t>程序设计模型</a:t>
            </a:r>
            <a:endParaRPr lang="en-US" altLang="zh-CN" kern="1200" dirty="0" smtClean="0">
              <a:solidFill>
                <a:srgbClr val="C00000"/>
              </a:solidFill>
              <a:latin typeface="Arial" charset="0"/>
              <a:ea typeface="宋体" pitchFamily="2" charset="-122"/>
            </a:endParaRPr>
          </a:p>
          <a:p>
            <a:pPr lvl="0" eaLnBrk="1" hangingPunct="1"/>
            <a:endParaRPr lang="en-US" altLang="zh-CN" kern="1200" dirty="0" smtClean="0">
              <a:solidFill>
                <a:srgbClr val="0000CC"/>
              </a:solidFill>
              <a:latin typeface="Arial" charset="0"/>
              <a:ea typeface="宋体" pitchFamily="2" charset="-122"/>
            </a:endParaRPr>
          </a:p>
          <a:p>
            <a:pPr lvl="0" eaLnBrk="1" hangingPunct="1"/>
            <a:r>
              <a:rPr lang="zh-CN" altLang="en-US" kern="1200" dirty="0" smtClean="0">
                <a:solidFill>
                  <a:srgbClr val="0000CC"/>
                </a:solidFill>
                <a:latin typeface="Arial" charset="0"/>
                <a:ea typeface="宋体" pitchFamily="2" charset="-122"/>
              </a:rPr>
              <a:t>程序</a:t>
            </a:r>
            <a:r>
              <a:rPr lang="zh-CN" altLang="en-US" kern="1200" dirty="0">
                <a:solidFill>
                  <a:srgbClr val="0000CC"/>
                </a:solidFill>
                <a:latin typeface="Arial" charset="0"/>
                <a:ea typeface="宋体" pitchFamily="2" charset="-122"/>
              </a:rPr>
              <a:t>不可见的寄存器：</a:t>
            </a:r>
            <a:r>
              <a:rPr lang="zh-CN" altLang="en-US" kern="1200" dirty="0">
                <a:solidFill>
                  <a:srgbClr val="000000"/>
                </a:solidFill>
                <a:latin typeface="Arial" charset="0"/>
                <a:ea typeface="宋体" pitchFamily="2" charset="-122"/>
              </a:rPr>
              <a:t>在应用程序设计期间不能直接寻址，但</a:t>
            </a:r>
            <a:r>
              <a:rPr lang="zh-CN" altLang="en-US" kern="1200" dirty="0" smtClean="0">
                <a:solidFill>
                  <a:srgbClr val="000000"/>
                </a:solidFill>
                <a:latin typeface="Arial" charset="0"/>
                <a:ea typeface="宋体" pitchFamily="2" charset="-122"/>
              </a:rPr>
              <a:t>系统程序设计期间可能</a:t>
            </a:r>
            <a:r>
              <a:rPr lang="zh-CN" altLang="en-US" kern="1200" dirty="0" smtClean="0">
                <a:solidFill>
                  <a:srgbClr val="0000CC"/>
                </a:solidFill>
                <a:latin typeface="Arial" charset="0"/>
                <a:ea typeface="宋体" pitchFamily="2" charset="-122"/>
              </a:rPr>
              <a:t>间接</a:t>
            </a:r>
            <a:r>
              <a:rPr lang="zh-CN" altLang="en-US" kern="1200" dirty="0">
                <a:solidFill>
                  <a:srgbClr val="000000"/>
                </a:solidFill>
                <a:latin typeface="Arial" charset="0"/>
                <a:ea typeface="宋体" pitchFamily="2" charset="-122"/>
              </a:rPr>
              <a:t>使用到。</a:t>
            </a:r>
          </a:p>
          <a:p>
            <a:pPr lvl="1"/>
            <a:r>
              <a:rPr lang="zh-CN" altLang="en-US" dirty="0" smtClean="0"/>
              <a:t>只有</a:t>
            </a:r>
            <a:r>
              <a:rPr lang="en-US" altLang="zh-CN" dirty="0" smtClean="0">
                <a:solidFill>
                  <a:srgbClr val="0000CC"/>
                </a:solidFill>
              </a:rPr>
              <a:t>80286</a:t>
            </a:r>
            <a:r>
              <a:rPr lang="zh-CN" altLang="en-US" dirty="0" smtClean="0">
                <a:solidFill>
                  <a:srgbClr val="0000CC"/>
                </a:solidFill>
              </a:rPr>
              <a:t>及更高档的微处理器</a:t>
            </a:r>
            <a:r>
              <a:rPr lang="zh-CN" altLang="en-US" dirty="0" smtClean="0"/>
              <a:t>才包含程序不可见寄存器，用于控制和操作保护模式存储系统和其他特征。</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anim calcmode="lin" valueType="num">
                                      <p:cBhvr additive="base">
                                        <p:cTn id="1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6147" name="Group 26"/>
          <p:cNvGrpSpPr>
            <a:grpSpLocks/>
          </p:cNvGrpSpPr>
          <p:nvPr/>
        </p:nvGrpSpPr>
        <p:grpSpPr bwMode="auto">
          <a:xfrm>
            <a:off x="569913" y="2324100"/>
            <a:ext cx="4318000" cy="531813"/>
            <a:chOff x="1300" y="1371"/>
            <a:chExt cx="2720" cy="335"/>
          </a:xfrm>
        </p:grpSpPr>
        <p:sp>
          <p:nvSpPr>
            <p:cNvPr id="6164" name="Rectangle 4"/>
            <p:cNvSpPr>
              <a:spLocks noChangeArrowheads="1"/>
            </p:cNvSpPr>
            <p:nvPr/>
          </p:nvSpPr>
          <p:spPr bwMode="auto">
            <a:xfrm>
              <a:off x="1663" y="1371"/>
              <a:ext cx="235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solidFill>
                    <a:srgbClr val="C00000"/>
                  </a:solidFill>
                </a:rPr>
                <a:t>实模式存储器寻址</a:t>
              </a:r>
            </a:p>
          </p:txBody>
        </p:sp>
        <p:sp>
          <p:nvSpPr>
            <p:cNvPr id="6165" name="Oval 5"/>
            <p:cNvSpPr>
              <a:spLocks noChangeArrowheads="1"/>
            </p:cNvSpPr>
            <p:nvPr/>
          </p:nvSpPr>
          <p:spPr bwMode="auto">
            <a:xfrm>
              <a:off x="1300" y="1371"/>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8" name="Group 27"/>
          <p:cNvGrpSpPr>
            <a:grpSpLocks/>
          </p:cNvGrpSpPr>
          <p:nvPr/>
        </p:nvGrpSpPr>
        <p:grpSpPr bwMode="auto">
          <a:xfrm>
            <a:off x="569913" y="3306763"/>
            <a:ext cx="4684712" cy="531812"/>
            <a:chOff x="1682" y="1870"/>
            <a:chExt cx="2951" cy="335"/>
          </a:xfrm>
        </p:grpSpPr>
        <p:sp>
          <p:nvSpPr>
            <p:cNvPr id="6162"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t>保护模式存储器寻址简介</a:t>
              </a:r>
            </a:p>
          </p:txBody>
        </p:sp>
        <p:sp>
          <p:nvSpPr>
            <p:cNvPr id="6163"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9" name="Group 25"/>
          <p:cNvGrpSpPr>
            <a:grpSpLocks/>
          </p:cNvGrpSpPr>
          <p:nvPr/>
        </p:nvGrpSpPr>
        <p:grpSpPr bwMode="auto">
          <a:xfrm>
            <a:off x="569913" y="1341438"/>
            <a:ext cx="4727575" cy="531812"/>
            <a:chOff x="703" y="918"/>
            <a:chExt cx="2978" cy="335"/>
          </a:xfrm>
        </p:grpSpPr>
        <p:sp>
          <p:nvSpPr>
            <p:cNvPr id="6160"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6161"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t>微处理器的内部体系结构</a:t>
              </a:r>
            </a:p>
          </p:txBody>
        </p:sp>
      </p:grpSp>
      <p:grpSp>
        <p:nvGrpSpPr>
          <p:cNvPr id="6150" name="Group 18"/>
          <p:cNvGrpSpPr>
            <a:grpSpLocks/>
          </p:cNvGrpSpPr>
          <p:nvPr/>
        </p:nvGrpSpPr>
        <p:grpSpPr bwMode="auto">
          <a:xfrm>
            <a:off x="6300788" y="2636838"/>
            <a:ext cx="2230437" cy="3478212"/>
            <a:chOff x="581" y="1951"/>
            <a:chExt cx="1405" cy="2191"/>
          </a:xfrm>
        </p:grpSpPr>
        <p:pic>
          <p:nvPicPr>
            <p:cNvPr id="615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1"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6152" name="Group 28"/>
          <p:cNvGrpSpPr>
            <a:grpSpLocks/>
          </p:cNvGrpSpPr>
          <p:nvPr/>
        </p:nvGrpSpPr>
        <p:grpSpPr bwMode="auto">
          <a:xfrm>
            <a:off x="569913" y="4291013"/>
            <a:ext cx="2141537" cy="531812"/>
            <a:chOff x="1903" y="2369"/>
            <a:chExt cx="1349" cy="335"/>
          </a:xfrm>
        </p:grpSpPr>
        <p:sp>
          <p:nvSpPr>
            <p:cNvPr id="6156"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615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53" name="Group 28"/>
          <p:cNvGrpSpPr>
            <a:grpSpLocks/>
          </p:cNvGrpSpPr>
          <p:nvPr/>
        </p:nvGrpSpPr>
        <p:grpSpPr bwMode="auto">
          <a:xfrm>
            <a:off x="569913" y="5273675"/>
            <a:ext cx="2863850" cy="531813"/>
            <a:chOff x="1903" y="2369"/>
            <a:chExt cx="1804" cy="335"/>
          </a:xfrm>
        </p:grpSpPr>
        <p:sp>
          <p:nvSpPr>
            <p:cNvPr id="6154"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6155"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实模式存储器</a:t>
            </a:r>
            <a:r>
              <a:rPr lang="zh-CN" altLang="en-US" dirty="0" smtClean="0"/>
              <a:t>寻址</a:t>
            </a:r>
            <a:endParaRPr lang="en-US" dirty="0"/>
          </a:p>
        </p:txBody>
      </p:sp>
      <p:sp>
        <p:nvSpPr>
          <p:cNvPr id="3" name="内容占位符 2"/>
          <p:cNvSpPr>
            <a:spLocks noGrp="1"/>
          </p:cNvSpPr>
          <p:nvPr>
            <p:ph idx="1"/>
          </p:nvPr>
        </p:nvSpPr>
        <p:spPr>
          <a:xfrm>
            <a:off x="250825" y="1124744"/>
            <a:ext cx="8642350" cy="5400600"/>
          </a:xfrm>
        </p:spPr>
        <p:txBody>
          <a:bodyPr/>
          <a:lstStyle/>
          <a:p>
            <a:r>
              <a:rPr lang="en-US" dirty="0" smtClean="0"/>
              <a:t>8086</a:t>
            </a:r>
            <a:r>
              <a:rPr lang="zh-CN" altLang="en-US" dirty="0" smtClean="0"/>
              <a:t>：只能工作于</a:t>
            </a:r>
            <a:r>
              <a:rPr lang="zh-CN" altLang="en-US" dirty="0" smtClean="0">
                <a:solidFill>
                  <a:srgbClr val="0000CC"/>
                </a:solidFill>
              </a:rPr>
              <a:t>实模式</a:t>
            </a:r>
            <a:r>
              <a:rPr lang="zh-CN" altLang="en-US" dirty="0" smtClean="0"/>
              <a:t>。</a:t>
            </a:r>
            <a:endParaRPr lang="en-US" altLang="zh-CN" dirty="0" smtClean="0"/>
          </a:p>
          <a:p>
            <a:r>
              <a:rPr lang="en-US" dirty="0" smtClean="0"/>
              <a:t>80286</a:t>
            </a:r>
            <a:r>
              <a:rPr lang="zh-CN" altLang="en-US" dirty="0" smtClean="0"/>
              <a:t>及其以上：可以工作在</a:t>
            </a:r>
            <a:r>
              <a:rPr lang="zh-CN" altLang="en-US" dirty="0" smtClean="0">
                <a:solidFill>
                  <a:srgbClr val="0000CC"/>
                </a:solidFill>
              </a:rPr>
              <a:t>实模式</a:t>
            </a:r>
            <a:r>
              <a:rPr lang="zh-CN" altLang="en-US" dirty="0" smtClean="0"/>
              <a:t>或者</a:t>
            </a:r>
            <a:r>
              <a:rPr lang="zh-CN" altLang="en-US" dirty="0" smtClean="0">
                <a:solidFill>
                  <a:srgbClr val="0000CC"/>
                </a:solidFill>
              </a:rPr>
              <a:t>保护模式</a:t>
            </a:r>
            <a:r>
              <a:rPr lang="zh-CN" altLang="en-US" dirty="0" smtClean="0"/>
              <a:t>。</a:t>
            </a:r>
            <a:endParaRPr lang="en-US" altLang="zh-CN" dirty="0" smtClean="0"/>
          </a:p>
          <a:p>
            <a:r>
              <a:rPr lang="zh-CN" altLang="en-US" dirty="0" smtClean="0">
                <a:solidFill>
                  <a:srgbClr val="C00000"/>
                </a:solidFill>
              </a:rPr>
              <a:t>实模式的特点：</a:t>
            </a:r>
            <a:endParaRPr lang="en-US" altLang="zh-CN" dirty="0" smtClean="0">
              <a:solidFill>
                <a:srgbClr val="C00000"/>
              </a:solidFill>
            </a:endParaRPr>
          </a:p>
          <a:p>
            <a:pPr lvl="1"/>
            <a:r>
              <a:rPr lang="zh-CN" altLang="en-US" dirty="0" smtClean="0"/>
              <a:t>只允许微处理器寻址起始的</a:t>
            </a:r>
            <a:r>
              <a:rPr lang="en-US" altLang="zh-CN" dirty="0" smtClean="0">
                <a:solidFill>
                  <a:srgbClr val="0000CC"/>
                </a:solidFill>
              </a:rPr>
              <a:t>1MB</a:t>
            </a:r>
            <a:r>
              <a:rPr lang="zh-CN" altLang="en-US" dirty="0" smtClean="0">
                <a:solidFill>
                  <a:srgbClr val="0000CC"/>
                </a:solidFill>
              </a:rPr>
              <a:t>存储器空间</a:t>
            </a:r>
            <a:r>
              <a:rPr lang="zh-CN" altLang="en-US" dirty="0" smtClean="0"/>
              <a:t>，即使是</a:t>
            </a:r>
            <a:r>
              <a:rPr lang="en-US" altLang="zh-CN" dirty="0" smtClean="0"/>
              <a:t>Pentium 4</a:t>
            </a:r>
            <a:r>
              <a:rPr lang="zh-CN" altLang="en-US" dirty="0" smtClean="0"/>
              <a:t>和</a:t>
            </a:r>
            <a:r>
              <a:rPr lang="en-US" altLang="zh-CN" dirty="0" smtClean="0"/>
              <a:t>Core 2</a:t>
            </a:r>
            <a:r>
              <a:rPr lang="zh-CN" altLang="en-US" dirty="0" smtClean="0"/>
              <a:t>微处理器。</a:t>
            </a:r>
            <a:endParaRPr lang="en-US" altLang="zh-CN" dirty="0" smtClean="0"/>
          </a:p>
          <a:p>
            <a:pPr lvl="1"/>
            <a:r>
              <a:rPr lang="zh-CN" altLang="en-US" dirty="0" smtClean="0"/>
              <a:t>微处理器每次</a:t>
            </a:r>
            <a:r>
              <a:rPr lang="zh-CN" altLang="en-US" dirty="0" smtClean="0">
                <a:solidFill>
                  <a:srgbClr val="0000CC"/>
                </a:solidFill>
              </a:rPr>
              <a:t>加电或复位</a:t>
            </a:r>
            <a:r>
              <a:rPr lang="zh-CN" altLang="en-US" dirty="0" smtClean="0"/>
              <a:t>后，以实模式开始工作。</a:t>
            </a:r>
            <a:endParaRPr lang="en-US" altLang="zh-CN" dirty="0" smtClean="0"/>
          </a:p>
          <a:p>
            <a:pPr lvl="1"/>
            <a:r>
              <a:rPr lang="en-US" altLang="zh-CN" dirty="0" smtClean="0"/>
              <a:t>Windows</a:t>
            </a:r>
            <a:r>
              <a:rPr lang="zh-CN" altLang="en-US" dirty="0" smtClean="0"/>
              <a:t>操作系统</a:t>
            </a:r>
            <a:r>
              <a:rPr lang="zh-CN" altLang="en-US" dirty="0" smtClean="0">
                <a:solidFill>
                  <a:srgbClr val="CC00CC"/>
                </a:solidFill>
              </a:rPr>
              <a:t>不</a:t>
            </a:r>
            <a:r>
              <a:rPr lang="zh-CN" altLang="en-US" dirty="0" smtClean="0"/>
              <a:t>使用实模式。</a:t>
            </a:r>
            <a:endParaRPr lang="en-US" altLang="zh-CN" dirty="0" smtClean="0"/>
          </a:p>
          <a:p>
            <a:pPr lvl="1"/>
            <a:r>
              <a:rPr lang="zh-CN" altLang="en-US" dirty="0" smtClean="0"/>
              <a:t>如果</a:t>
            </a:r>
            <a:r>
              <a:rPr lang="en-US" altLang="zh-CN" dirty="0"/>
              <a:t>Pentium 4</a:t>
            </a:r>
            <a:r>
              <a:rPr lang="zh-CN" altLang="en-US" dirty="0"/>
              <a:t>或</a:t>
            </a:r>
            <a:r>
              <a:rPr lang="en-US" altLang="zh-CN" dirty="0"/>
              <a:t>Core 2</a:t>
            </a:r>
            <a:r>
              <a:rPr lang="zh-CN" altLang="en-US" dirty="0"/>
              <a:t>处于</a:t>
            </a:r>
            <a:r>
              <a:rPr lang="en-US" altLang="zh-CN" dirty="0"/>
              <a:t>64</a:t>
            </a:r>
            <a:r>
              <a:rPr lang="zh-CN" altLang="en-US" dirty="0"/>
              <a:t>位</a:t>
            </a:r>
            <a:r>
              <a:rPr lang="zh-CN" altLang="en-US" dirty="0" smtClean="0"/>
              <a:t>模式中，</a:t>
            </a:r>
            <a:r>
              <a:rPr lang="zh-CN" altLang="en-US" dirty="0"/>
              <a:t>则</a:t>
            </a:r>
            <a:r>
              <a:rPr lang="zh-CN" altLang="en-US" dirty="0" smtClean="0">
                <a:solidFill>
                  <a:srgbClr val="CC00CC"/>
                </a:solidFill>
              </a:rPr>
              <a:t>不能</a:t>
            </a:r>
            <a:r>
              <a:rPr lang="zh-CN" altLang="en-US" dirty="0" smtClean="0"/>
              <a:t>执行实模式应用程序，从而</a:t>
            </a:r>
            <a:r>
              <a:rPr lang="en-US" altLang="zh-CN" dirty="0" smtClean="0"/>
              <a:t>DOS</a:t>
            </a:r>
            <a:r>
              <a:rPr lang="zh-CN" altLang="en-US" dirty="0" smtClean="0"/>
              <a:t>应用程序不存在于</a:t>
            </a:r>
            <a:r>
              <a:rPr lang="en-US" altLang="zh-CN" dirty="0" smtClean="0"/>
              <a:t>64</a:t>
            </a:r>
            <a:r>
              <a:rPr lang="zh-CN" altLang="en-US" dirty="0" smtClean="0"/>
              <a:t>位模式。</a:t>
            </a:r>
            <a:endParaRPr lang="en-US" altLang="zh-CN" dirty="0" smtClean="0"/>
          </a:p>
          <a:p>
            <a:pPr lvl="2"/>
            <a:r>
              <a:rPr lang="zh-CN" altLang="en-US" dirty="0" smtClean="0"/>
              <a:t>除非</a:t>
            </a:r>
            <a:r>
              <a:rPr lang="zh-CN" altLang="en-US" dirty="0"/>
              <a:t>为</a:t>
            </a:r>
            <a:r>
              <a:rPr lang="en-US" altLang="zh-CN" dirty="0"/>
              <a:t>64</a:t>
            </a:r>
            <a:r>
              <a:rPr lang="zh-CN" altLang="en-US" dirty="0"/>
              <a:t>位模式编写虚拟</a:t>
            </a:r>
            <a:r>
              <a:rPr lang="en-US" altLang="zh-CN" dirty="0"/>
              <a:t>DOS</a:t>
            </a:r>
            <a:r>
              <a:rPr lang="zh-CN" altLang="en-US" dirty="0" smtClean="0"/>
              <a:t>。</a:t>
            </a:r>
            <a:endParaRPr lang="en-US" altLang="zh-CN" dirty="0" smtClean="0"/>
          </a:p>
        </p:txBody>
      </p:sp>
    </p:spTree>
    <p:extLst>
      <p:ext uri="{BB962C8B-B14F-4D97-AF65-F5344CB8AC3E}">
        <p14:creationId xmlns:p14="http://schemas.microsoft.com/office/powerpoint/2010/main" val="3879398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a:t>
            </a:r>
            <a:endParaRPr lang="en-US" dirty="0"/>
          </a:p>
        </p:txBody>
      </p:sp>
      <p:sp>
        <p:nvSpPr>
          <p:cNvPr id="3" name="内容占位符 2"/>
          <p:cNvSpPr>
            <a:spLocks noGrp="1"/>
          </p:cNvSpPr>
          <p:nvPr>
            <p:ph idx="1"/>
          </p:nvPr>
        </p:nvSpPr>
        <p:spPr/>
        <p:txBody>
          <a:bodyPr/>
          <a:lstStyle/>
          <a:p>
            <a:r>
              <a:rPr lang="zh-CN" altLang="en-US" dirty="0" smtClean="0"/>
              <a:t>实模式下，用段地址和偏移地址的组合来访问存储单元。所有实模式存储单元的地址都有段地址加偏移地址组成。</a:t>
            </a:r>
            <a:endParaRPr lang="en-US" altLang="zh-CN" dirty="0" smtClean="0"/>
          </a:p>
          <a:p>
            <a:endParaRPr lang="en-US" dirty="0" smtClean="0"/>
          </a:p>
          <a:p>
            <a:r>
              <a:rPr lang="zh-CN" altLang="en-US" dirty="0"/>
              <a:t>实</a:t>
            </a:r>
            <a:r>
              <a:rPr lang="zh-CN" altLang="en-US" dirty="0" smtClean="0"/>
              <a:t>模式段的长度总是</a:t>
            </a:r>
            <a:r>
              <a:rPr lang="en-US" altLang="zh-CN" dirty="0" smtClean="0">
                <a:solidFill>
                  <a:srgbClr val="C00000"/>
                </a:solidFill>
              </a:rPr>
              <a:t>64KB</a:t>
            </a:r>
            <a:r>
              <a:rPr lang="zh-CN" altLang="en-US" dirty="0" smtClean="0"/>
              <a:t>。</a:t>
            </a:r>
            <a:endParaRPr lang="en-US" dirty="0" smtClean="0"/>
          </a:p>
          <a:p>
            <a:endParaRPr lang="en-US" dirty="0"/>
          </a:p>
          <a:p>
            <a:r>
              <a:rPr lang="zh-CN" altLang="en-US" dirty="0" smtClean="0">
                <a:solidFill>
                  <a:srgbClr val="C00000"/>
                </a:solidFill>
              </a:rPr>
              <a:t>段地址（</a:t>
            </a:r>
            <a:r>
              <a:rPr lang="en-US" altLang="zh-CN" dirty="0" smtClean="0">
                <a:solidFill>
                  <a:srgbClr val="C00000"/>
                </a:solidFill>
              </a:rPr>
              <a:t>Segment Address</a:t>
            </a:r>
            <a:r>
              <a:rPr lang="zh-CN" altLang="en-US" dirty="0" smtClean="0">
                <a:solidFill>
                  <a:srgbClr val="C00000"/>
                </a:solidFill>
              </a:rPr>
              <a:t>）</a:t>
            </a:r>
            <a:r>
              <a:rPr lang="zh-CN" altLang="en-US" dirty="0" smtClean="0"/>
              <a:t>装在段寄存器中，确定</a:t>
            </a:r>
            <a:r>
              <a:rPr lang="en-US" altLang="zh-CN" dirty="0" smtClean="0"/>
              <a:t>64KB</a:t>
            </a:r>
            <a:r>
              <a:rPr lang="zh-CN" altLang="en-US" dirty="0" smtClean="0"/>
              <a:t>存储段的起始地址。</a:t>
            </a:r>
            <a:endParaRPr lang="en-US" altLang="zh-CN" dirty="0" smtClean="0"/>
          </a:p>
          <a:p>
            <a:endParaRPr lang="en-US" altLang="zh-CN" dirty="0" smtClean="0"/>
          </a:p>
          <a:p>
            <a:r>
              <a:rPr lang="zh-CN" altLang="en-US" dirty="0" smtClean="0">
                <a:solidFill>
                  <a:srgbClr val="C00000"/>
                </a:solidFill>
              </a:rPr>
              <a:t>偏移地址（</a:t>
            </a:r>
            <a:r>
              <a:rPr lang="en-US" altLang="zh-CN" dirty="0" smtClean="0">
                <a:solidFill>
                  <a:srgbClr val="C00000"/>
                </a:solidFill>
              </a:rPr>
              <a:t>Offset Address</a:t>
            </a:r>
            <a:r>
              <a:rPr lang="zh-CN" altLang="en-US" dirty="0" smtClean="0">
                <a:solidFill>
                  <a:srgbClr val="C00000"/>
                </a:solidFill>
              </a:rPr>
              <a:t>）</a:t>
            </a:r>
            <a:r>
              <a:rPr lang="zh-CN" altLang="en-US" dirty="0" smtClean="0"/>
              <a:t>用于在</a:t>
            </a:r>
            <a:r>
              <a:rPr lang="en-US" altLang="zh-CN" dirty="0" smtClean="0"/>
              <a:t>64KB</a:t>
            </a:r>
            <a:r>
              <a:rPr lang="zh-CN" altLang="en-US" dirty="0" smtClean="0"/>
              <a:t>存储段内选择任一单元。</a:t>
            </a:r>
            <a:endParaRPr lang="en-US" dirty="0"/>
          </a:p>
        </p:txBody>
      </p:sp>
    </p:spTree>
    <p:extLst>
      <p:ext uri="{BB962C8B-B14F-4D97-AF65-F5344CB8AC3E}">
        <p14:creationId xmlns:p14="http://schemas.microsoft.com/office/powerpoint/2010/main" val="233562261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39713" y="234950"/>
            <a:ext cx="8509000" cy="601663"/>
          </a:xfrm>
        </p:spPr>
        <p:txBody>
          <a:bodyPr/>
          <a:lstStyle/>
          <a:p>
            <a:pPr eaLnBrk="1" hangingPunct="1"/>
            <a:r>
              <a:rPr lang="zh-CN" altLang="en-US" sz="4000" dirty="0" smtClean="0"/>
              <a:t>实模式下的段式地址管理</a:t>
            </a:r>
          </a:p>
        </p:txBody>
      </p:sp>
      <p:sp>
        <p:nvSpPr>
          <p:cNvPr id="320515" name="Rectangle 3"/>
          <p:cNvSpPr>
            <a:spLocks noGrp="1" noChangeArrowheads="1"/>
          </p:cNvSpPr>
          <p:nvPr>
            <p:ph type="body" sz="half" idx="1"/>
          </p:nvPr>
        </p:nvSpPr>
        <p:spPr>
          <a:xfrm>
            <a:off x="179388" y="1196975"/>
            <a:ext cx="8713787" cy="2232025"/>
          </a:xfrm>
        </p:spPr>
        <p:txBody>
          <a:bodyPr/>
          <a:lstStyle/>
          <a:p>
            <a:pPr eaLnBrk="1" hangingPunct="1"/>
            <a:r>
              <a:rPr lang="zh-CN" altLang="en-US" sz="2400" b="1" dirty="0" smtClean="0">
                <a:solidFill>
                  <a:srgbClr val="CC0000"/>
                </a:solidFill>
              </a:rPr>
              <a:t>逻辑地址</a:t>
            </a:r>
            <a:r>
              <a:rPr lang="zh-CN" altLang="en-US" sz="2400" b="1" dirty="0" smtClean="0"/>
              <a:t>：程序设计时，使用的是逻辑地址。逻辑地址由“段基址”和“偏移量”构成（均为</a:t>
            </a:r>
            <a:r>
              <a:rPr lang="en-US" altLang="zh-CN" sz="2400" b="1" dirty="0" smtClean="0"/>
              <a:t>16</a:t>
            </a:r>
            <a:r>
              <a:rPr lang="zh-CN" altLang="en-US" sz="2400" b="1" dirty="0" smtClean="0"/>
              <a:t>位）。</a:t>
            </a:r>
          </a:p>
          <a:p>
            <a:pPr lvl="1" eaLnBrk="1" hangingPunct="1"/>
            <a:r>
              <a:rPr lang="zh-CN" altLang="en-US" sz="2400" b="1" dirty="0" smtClean="0"/>
              <a:t>表示为“段基址</a:t>
            </a:r>
            <a:r>
              <a:rPr lang="en-US" altLang="zh-CN" sz="2400" b="1" dirty="0" smtClean="0"/>
              <a:t>:</a:t>
            </a:r>
            <a:r>
              <a:rPr lang="zh-CN" altLang="en-US" sz="2400" b="1" dirty="0" smtClean="0"/>
              <a:t>偏移量”</a:t>
            </a:r>
          </a:p>
          <a:p>
            <a:pPr eaLnBrk="1" hangingPunct="1"/>
            <a:r>
              <a:rPr lang="zh-CN" altLang="en-US" sz="2400" b="1" dirty="0" smtClean="0">
                <a:solidFill>
                  <a:srgbClr val="CC0000"/>
                </a:solidFill>
              </a:rPr>
              <a:t>物理地址</a:t>
            </a:r>
            <a:r>
              <a:rPr lang="zh-CN" altLang="en-US" sz="2400" b="1" dirty="0" smtClean="0"/>
              <a:t>： </a:t>
            </a:r>
            <a:r>
              <a:rPr lang="en-US" altLang="zh-CN" sz="2400" b="1" dirty="0" smtClean="0"/>
              <a:t>CPU</a:t>
            </a:r>
            <a:r>
              <a:rPr lang="zh-CN" altLang="en-US" sz="2400" b="1" dirty="0" smtClean="0"/>
              <a:t>访问存储器时，在地址总线上实际送出的地址。物理地址（</a:t>
            </a:r>
            <a:r>
              <a:rPr lang="en-US" altLang="zh-CN" sz="2400" b="1" dirty="0" smtClean="0"/>
              <a:t>20</a:t>
            </a:r>
            <a:r>
              <a:rPr lang="zh-CN" altLang="en-US" sz="2400" b="1" dirty="0" smtClean="0"/>
              <a:t>位）＝段基值</a:t>
            </a:r>
            <a:r>
              <a:rPr lang="en-US" altLang="zh-CN" sz="2400" b="1" dirty="0" smtClean="0"/>
              <a:t>×16</a:t>
            </a:r>
            <a:r>
              <a:rPr lang="zh-CN" altLang="en-US" sz="2400" b="1" dirty="0" smtClean="0"/>
              <a:t>＋偏移量。</a:t>
            </a:r>
          </a:p>
        </p:txBody>
      </p:sp>
      <p:graphicFrame>
        <p:nvGraphicFramePr>
          <p:cNvPr id="320551" name="Object 39"/>
          <p:cNvGraphicFramePr>
            <a:graphicFrameLocks noGrp="1" noChangeAspect="1"/>
          </p:cNvGraphicFramePr>
          <p:nvPr>
            <p:ph sz="half" idx="2"/>
            <p:extLst>
              <p:ext uri="{D42A27DB-BD31-4B8C-83A1-F6EECF244321}">
                <p14:modId xmlns:p14="http://schemas.microsoft.com/office/powerpoint/2010/main" val="4170276011"/>
              </p:ext>
            </p:extLst>
          </p:nvPr>
        </p:nvGraphicFramePr>
        <p:xfrm>
          <a:off x="4932363" y="3284984"/>
          <a:ext cx="4038600" cy="2841625"/>
        </p:xfrm>
        <a:graphic>
          <a:graphicData uri="http://schemas.openxmlformats.org/presentationml/2006/ole">
            <mc:AlternateContent xmlns:mc="http://schemas.openxmlformats.org/markup-compatibility/2006">
              <mc:Choice xmlns:v="urn:schemas-microsoft-com:vml" Requires="v">
                <p:oleObj spid="_x0000_s1293" name="Visio" r:id="rId3" imgW="4357080" imgH="3064680" progId="Visio.Drawing.6">
                  <p:embed/>
                </p:oleObj>
              </mc:Choice>
              <mc:Fallback>
                <p:oleObj name="Visio" r:id="rId3" imgW="4357080" imgH="30646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284984"/>
                        <a:ext cx="4038600"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8" name="Group 41"/>
          <p:cNvGrpSpPr>
            <a:grpSpLocks/>
          </p:cNvGrpSpPr>
          <p:nvPr/>
        </p:nvGrpSpPr>
        <p:grpSpPr bwMode="auto">
          <a:xfrm>
            <a:off x="179388" y="3396109"/>
            <a:ext cx="4608512" cy="2659063"/>
            <a:chOff x="113" y="712"/>
            <a:chExt cx="2903" cy="1675"/>
          </a:xfrm>
        </p:grpSpPr>
        <p:sp>
          <p:nvSpPr>
            <p:cNvPr id="3079" name="Line 5"/>
            <p:cNvSpPr>
              <a:spLocks noChangeShapeType="1"/>
            </p:cNvSpPr>
            <p:nvPr/>
          </p:nvSpPr>
          <p:spPr bwMode="auto">
            <a:xfrm>
              <a:off x="1337"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6"/>
            <p:cNvSpPr>
              <a:spLocks noChangeShapeType="1"/>
            </p:cNvSpPr>
            <p:nvPr/>
          </p:nvSpPr>
          <p:spPr bwMode="auto">
            <a:xfrm>
              <a:off x="2485"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 name="Line 7"/>
            <p:cNvSpPr>
              <a:spLocks noChangeShapeType="1"/>
            </p:cNvSpPr>
            <p:nvPr/>
          </p:nvSpPr>
          <p:spPr bwMode="auto">
            <a:xfrm>
              <a:off x="1337" y="81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 name="Line 8"/>
            <p:cNvSpPr>
              <a:spLocks noChangeShapeType="1"/>
            </p:cNvSpPr>
            <p:nvPr/>
          </p:nvSpPr>
          <p:spPr bwMode="auto">
            <a:xfrm>
              <a:off x="1337" y="966"/>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 name="Line 9"/>
            <p:cNvSpPr>
              <a:spLocks noChangeShapeType="1"/>
            </p:cNvSpPr>
            <p:nvPr/>
          </p:nvSpPr>
          <p:spPr bwMode="auto">
            <a:xfrm>
              <a:off x="1337" y="1162"/>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 name="Line 10"/>
            <p:cNvSpPr>
              <a:spLocks noChangeShapeType="1"/>
            </p:cNvSpPr>
            <p:nvPr/>
          </p:nvSpPr>
          <p:spPr bwMode="auto">
            <a:xfrm>
              <a:off x="1337" y="1979"/>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 name="Line 11"/>
            <p:cNvSpPr>
              <a:spLocks noChangeShapeType="1"/>
            </p:cNvSpPr>
            <p:nvPr/>
          </p:nvSpPr>
          <p:spPr bwMode="auto">
            <a:xfrm>
              <a:off x="1337" y="1328"/>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 name="Line 12"/>
            <p:cNvSpPr>
              <a:spLocks noChangeShapeType="1"/>
            </p:cNvSpPr>
            <p:nvPr/>
          </p:nvSpPr>
          <p:spPr bwMode="auto">
            <a:xfrm>
              <a:off x="1337" y="1797"/>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13"/>
            <p:cNvSpPr>
              <a:spLocks noChangeShapeType="1"/>
            </p:cNvSpPr>
            <p:nvPr/>
          </p:nvSpPr>
          <p:spPr bwMode="auto">
            <a:xfrm>
              <a:off x="1337" y="1480"/>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Line 14"/>
            <p:cNvSpPr>
              <a:spLocks noChangeShapeType="1"/>
            </p:cNvSpPr>
            <p:nvPr/>
          </p:nvSpPr>
          <p:spPr bwMode="auto">
            <a:xfrm>
              <a:off x="1337" y="2140"/>
              <a:ext cx="11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5"/>
            <p:cNvSpPr>
              <a:spLocks noChangeShapeType="1"/>
            </p:cNvSpPr>
            <p:nvPr/>
          </p:nvSpPr>
          <p:spPr bwMode="auto">
            <a:xfrm>
              <a:off x="1337" y="232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0" name="Line 16"/>
            <p:cNvSpPr>
              <a:spLocks noChangeShapeType="1"/>
            </p:cNvSpPr>
            <p:nvPr/>
          </p:nvSpPr>
          <p:spPr bwMode="auto">
            <a:xfrm flipH="1">
              <a:off x="1366"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Line 17"/>
            <p:cNvSpPr>
              <a:spLocks noChangeShapeType="1"/>
            </p:cNvSpPr>
            <p:nvPr/>
          </p:nvSpPr>
          <p:spPr bwMode="auto">
            <a:xfrm flipH="1">
              <a:off x="15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8"/>
            <p:cNvSpPr>
              <a:spLocks noChangeShapeType="1"/>
            </p:cNvSpPr>
            <p:nvPr/>
          </p:nvSpPr>
          <p:spPr bwMode="auto">
            <a:xfrm flipH="1">
              <a:off x="16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9"/>
            <p:cNvSpPr>
              <a:spLocks noChangeShapeType="1"/>
            </p:cNvSpPr>
            <p:nvPr/>
          </p:nvSpPr>
          <p:spPr bwMode="auto">
            <a:xfrm flipH="1">
              <a:off x="18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20"/>
            <p:cNvSpPr>
              <a:spLocks noChangeShapeType="1"/>
            </p:cNvSpPr>
            <p:nvPr/>
          </p:nvSpPr>
          <p:spPr bwMode="auto">
            <a:xfrm flipH="1">
              <a:off x="19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21"/>
            <p:cNvSpPr>
              <a:spLocks noChangeShapeType="1"/>
            </p:cNvSpPr>
            <p:nvPr/>
          </p:nvSpPr>
          <p:spPr bwMode="auto">
            <a:xfrm flipH="1">
              <a:off x="2115"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22"/>
            <p:cNvSpPr>
              <a:spLocks noChangeShapeType="1"/>
            </p:cNvSpPr>
            <p:nvPr/>
          </p:nvSpPr>
          <p:spPr bwMode="auto">
            <a:xfrm flipH="1">
              <a:off x="22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23"/>
            <p:cNvSpPr>
              <a:spLocks noChangeShapeType="1"/>
            </p:cNvSpPr>
            <p:nvPr/>
          </p:nvSpPr>
          <p:spPr bwMode="auto">
            <a:xfrm flipH="1">
              <a:off x="23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4"/>
            <p:cNvSpPr>
              <a:spLocks noChangeShapeType="1"/>
            </p:cNvSpPr>
            <p:nvPr/>
          </p:nvSpPr>
          <p:spPr bwMode="auto">
            <a:xfrm>
              <a:off x="1337"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Line 25"/>
            <p:cNvSpPr>
              <a:spLocks noChangeShapeType="1"/>
            </p:cNvSpPr>
            <p:nvPr/>
          </p:nvSpPr>
          <p:spPr bwMode="auto">
            <a:xfrm>
              <a:off x="15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0" name="Line 26"/>
            <p:cNvSpPr>
              <a:spLocks noChangeShapeType="1"/>
            </p:cNvSpPr>
            <p:nvPr/>
          </p:nvSpPr>
          <p:spPr bwMode="auto">
            <a:xfrm>
              <a:off x="17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1" name="Line 27"/>
            <p:cNvSpPr>
              <a:spLocks noChangeShapeType="1"/>
            </p:cNvSpPr>
            <p:nvPr/>
          </p:nvSpPr>
          <p:spPr bwMode="auto">
            <a:xfrm>
              <a:off x="19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Line 28"/>
            <p:cNvSpPr>
              <a:spLocks noChangeShapeType="1"/>
            </p:cNvSpPr>
            <p:nvPr/>
          </p:nvSpPr>
          <p:spPr bwMode="auto">
            <a:xfrm>
              <a:off x="2136"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3" name="Line 29"/>
            <p:cNvSpPr>
              <a:spLocks noChangeShapeType="1"/>
            </p:cNvSpPr>
            <p:nvPr/>
          </p:nvSpPr>
          <p:spPr bwMode="auto">
            <a:xfrm>
              <a:off x="2335"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Text Box 30"/>
            <p:cNvSpPr txBox="1">
              <a:spLocks noChangeArrowheads="1"/>
            </p:cNvSpPr>
            <p:nvPr/>
          </p:nvSpPr>
          <p:spPr bwMode="auto">
            <a:xfrm>
              <a:off x="1798" y="960"/>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5" name="Text Box 31"/>
            <p:cNvSpPr txBox="1">
              <a:spLocks noChangeArrowheads="1"/>
            </p:cNvSpPr>
            <p:nvPr/>
          </p:nvSpPr>
          <p:spPr bwMode="auto">
            <a:xfrm>
              <a:off x="1798" y="1571"/>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6" name="Text Box 32"/>
            <p:cNvSpPr txBox="1">
              <a:spLocks noChangeArrowheads="1"/>
            </p:cNvSpPr>
            <p:nvPr/>
          </p:nvSpPr>
          <p:spPr bwMode="auto">
            <a:xfrm>
              <a:off x="113" y="193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段的起始地址</a:t>
              </a:r>
            </a:p>
          </p:txBody>
        </p:sp>
        <p:sp>
          <p:nvSpPr>
            <p:cNvPr id="3107" name="AutoShape 33"/>
            <p:cNvSpPr>
              <a:spLocks/>
            </p:cNvSpPr>
            <p:nvPr/>
          </p:nvSpPr>
          <p:spPr bwMode="auto">
            <a:xfrm>
              <a:off x="1101" y="1434"/>
              <a:ext cx="200" cy="609"/>
            </a:xfrm>
            <a:prstGeom prst="leftBrace">
              <a:avLst>
                <a:gd name="adj1" fmla="val 253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8" name="Text Box 34"/>
            <p:cNvSpPr txBox="1">
              <a:spLocks noChangeArrowheads="1"/>
            </p:cNvSpPr>
            <p:nvPr/>
          </p:nvSpPr>
          <p:spPr bwMode="auto">
            <a:xfrm>
              <a:off x="414" y="165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偏移量</a:t>
              </a:r>
            </a:p>
          </p:txBody>
        </p:sp>
        <p:sp>
          <p:nvSpPr>
            <p:cNvPr id="3109" name="Text Box 35"/>
            <p:cNvSpPr txBox="1">
              <a:spLocks noChangeArrowheads="1"/>
            </p:cNvSpPr>
            <p:nvPr/>
          </p:nvSpPr>
          <p:spPr bwMode="auto">
            <a:xfrm>
              <a:off x="113" y="125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要访问的单元</a:t>
              </a:r>
            </a:p>
          </p:txBody>
        </p:sp>
        <p:sp>
          <p:nvSpPr>
            <p:cNvPr id="3110" name="Line 36"/>
            <p:cNvSpPr>
              <a:spLocks noChangeShapeType="1"/>
            </p:cNvSpPr>
            <p:nvPr/>
          </p:nvSpPr>
          <p:spPr bwMode="auto">
            <a:xfrm>
              <a:off x="1066" y="1390"/>
              <a:ext cx="2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1" name="AutoShape 37"/>
            <p:cNvSpPr>
              <a:spLocks/>
            </p:cNvSpPr>
            <p:nvPr/>
          </p:nvSpPr>
          <p:spPr bwMode="auto">
            <a:xfrm>
              <a:off x="2522" y="814"/>
              <a:ext cx="195" cy="1301"/>
            </a:xfrm>
            <a:prstGeom prst="rightBrace">
              <a:avLst>
                <a:gd name="adj1" fmla="val 555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12" name="Text Box 38"/>
            <p:cNvSpPr txBox="1">
              <a:spLocks noChangeArrowheads="1"/>
            </p:cNvSpPr>
            <p:nvPr/>
          </p:nvSpPr>
          <p:spPr bwMode="auto">
            <a:xfrm>
              <a:off x="2671" y="1298"/>
              <a:ext cx="34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段长</a:t>
              </a:r>
            </a:p>
          </p:txBody>
        </p:sp>
        <p:sp>
          <p:nvSpPr>
            <p:cNvPr id="3113" name="Line 40"/>
            <p:cNvSpPr>
              <a:spLocks noChangeShapeType="1"/>
            </p:cNvSpPr>
            <p:nvPr/>
          </p:nvSpPr>
          <p:spPr bwMode="auto">
            <a:xfrm>
              <a:off x="1073" y="2069"/>
              <a:ext cx="24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452594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515">
                                            <p:txEl>
                                              <p:pRg st="2" end="2"/>
                                            </p:txEl>
                                          </p:spTgt>
                                        </p:tgtEl>
                                        <p:attrNameLst>
                                          <p:attrName>style.visibility</p:attrName>
                                        </p:attrNameLst>
                                      </p:cBhvr>
                                      <p:to>
                                        <p:strVal val="visible"/>
                                      </p:to>
                                    </p:set>
                                    <p:anim calcmode="lin" valueType="num">
                                      <p:cBhvr additive="base">
                                        <p:cTn id="7" dur="5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0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20551"/>
                                        </p:tgtEl>
                                        <p:attrNameLst>
                                          <p:attrName>style.visibility</p:attrName>
                                        </p:attrNameLst>
                                      </p:cBhvr>
                                      <p:to>
                                        <p:strVal val="visible"/>
                                      </p:to>
                                    </p:set>
                                    <p:anim calcmode="lin" valueType="num">
                                      <p:cBhvr additive="base">
                                        <p:cTn id="18" dur="500" fill="hold"/>
                                        <p:tgtEl>
                                          <p:spTgt spid="320551"/>
                                        </p:tgtEl>
                                        <p:attrNameLst>
                                          <p:attrName>ppt_x</p:attrName>
                                        </p:attrNameLst>
                                      </p:cBhvr>
                                      <p:tavLst>
                                        <p:tav tm="0">
                                          <p:val>
                                            <p:strVal val="#ppt_x"/>
                                          </p:val>
                                        </p:tav>
                                        <p:tav tm="100000">
                                          <p:val>
                                            <p:strVal val="#ppt_x"/>
                                          </p:val>
                                        </p:tav>
                                      </p:tavLst>
                                    </p:anim>
                                    <p:anim calcmode="lin" valueType="num">
                                      <p:cBhvr additive="base">
                                        <p:cTn id="19" dur="500" fill="hold"/>
                                        <p:tgtEl>
                                          <p:spTgt spid="32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46088" y="188913"/>
            <a:ext cx="8302625" cy="719137"/>
          </a:xfrm>
        </p:spPr>
        <p:txBody>
          <a:bodyPr/>
          <a:lstStyle/>
          <a:p>
            <a:pPr eaLnBrk="1" hangingPunct="1"/>
            <a:r>
              <a:rPr lang="zh-CN" altLang="en-US" sz="4000" smtClean="0"/>
              <a:t>地址计算示例</a:t>
            </a:r>
          </a:p>
        </p:txBody>
      </p:sp>
      <p:sp>
        <p:nvSpPr>
          <p:cNvPr id="35844" name="Rectangle 3"/>
          <p:cNvSpPr>
            <a:spLocks noGrp="1" noChangeArrowheads="1"/>
          </p:cNvSpPr>
          <p:nvPr>
            <p:ph type="body" idx="1"/>
          </p:nvPr>
        </p:nvSpPr>
        <p:spPr>
          <a:xfrm>
            <a:off x="250825" y="1125538"/>
            <a:ext cx="8509000" cy="647700"/>
          </a:xfrm>
        </p:spPr>
        <p:txBody>
          <a:bodyPr/>
          <a:lstStyle/>
          <a:p>
            <a:pPr eaLnBrk="1" hangingPunct="1"/>
            <a:r>
              <a:rPr lang="zh-CN" altLang="en-US" sz="2400" b="1" dirty="0" smtClean="0"/>
              <a:t>例</a:t>
            </a:r>
            <a:r>
              <a:rPr lang="en-US" altLang="zh-CN" sz="2400" b="1" dirty="0" smtClean="0"/>
              <a:t>1. </a:t>
            </a:r>
            <a:r>
              <a:rPr lang="zh-CN" altLang="en-US" sz="2400" b="1" dirty="0" smtClean="0"/>
              <a:t>设</a:t>
            </a:r>
            <a:r>
              <a:rPr lang="en-US" altLang="zh-CN" sz="2400" b="1" dirty="0" smtClean="0"/>
              <a:t>(CS)=4232H, (IP)=66H</a:t>
            </a:r>
            <a:endParaRPr lang="en-US" altLang="zh-CN" sz="1600" dirty="0" smtClean="0"/>
          </a:p>
        </p:txBody>
      </p:sp>
      <p:grpSp>
        <p:nvGrpSpPr>
          <p:cNvPr id="35845" name="Group 62"/>
          <p:cNvGrpSpPr>
            <a:grpSpLocks/>
          </p:cNvGrpSpPr>
          <p:nvPr/>
        </p:nvGrpSpPr>
        <p:grpSpPr bwMode="auto">
          <a:xfrm>
            <a:off x="307975" y="2563815"/>
            <a:ext cx="3078163" cy="2105026"/>
            <a:chOff x="194" y="1615"/>
            <a:chExt cx="1939" cy="1326"/>
          </a:xfrm>
        </p:grpSpPr>
        <p:sp>
          <p:nvSpPr>
            <p:cNvPr id="35893" name="Rectangle 7"/>
            <p:cNvSpPr>
              <a:spLocks noChangeArrowheads="1"/>
            </p:cNvSpPr>
            <p:nvPr/>
          </p:nvSpPr>
          <p:spPr bwMode="auto">
            <a:xfrm>
              <a:off x="194" y="1615"/>
              <a:ext cx="19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000000"/>
                  </a:solidFill>
                  <a:latin typeface="宋体" pitchFamily="2" charset="-122"/>
                </a:rPr>
                <a:t>则物理地址计算如下：</a:t>
              </a:r>
              <a:endParaRPr lang="zh-CN" altLang="en-US" sz="2400" dirty="0"/>
            </a:p>
          </p:txBody>
        </p:sp>
        <p:sp>
          <p:nvSpPr>
            <p:cNvPr id="35894" name="Rectangle 8"/>
            <p:cNvSpPr>
              <a:spLocks noChangeArrowheads="1"/>
            </p:cNvSpPr>
            <p:nvPr/>
          </p:nvSpPr>
          <p:spPr bwMode="auto">
            <a:xfrm>
              <a:off x="822" y="2012"/>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4  2  3  2  0 </a:t>
              </a:r>
              <a:endParaRPr lang="en-US" altLang="zh-CN" sz="2400" dirty="0"/>
            </a:p>
          </p:txBody>
        </p:sp>
        <p:sp>
          <p:nvSpPr>
            <p:cNvPr id="35895" name="Rectangle 9"/>
            <p:cNvSpPr>
              <a:spLocks noChangeArrowheads="1"/>
            </p:cNvSpPr>
            <p:nvPr/>
          </p:nvSpPr>
          <p:spPr bwMode="auto">
            <a:xfrm>
              <a:off x="1788" y="2019"/>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 H</a:t>
              </a:r>
              <a:endParaRPr lang="en-US" altLang="zh-CN" sz="2400"/>
            </a:p>
          </p:txBody>
        </p:sp>
        <p:sp>
          <p:nvSpPr>
            <p:cNvPr id="35896" name="Rectangle 10"/>
            <p:cNvSpPr>
              <a:spLocks noChangeArrowheads="1"/>
            </p:cNvSpPr>
            <p:nvPr/>
          </p:nvSpPr>
          <p:spPr bwMode="auto">
            <a:xfrm>
              <a:off x="1379" y="2363"/>
              <a:ext cx="5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6   6   </a:t>
              </a:r>
              <a:endParaRPr lang="en-US" altLang="zh-CN" sz="2400"/>
            </a:p>
          </p:txBody>
        </p:sp>
        <p:sp>
          <p:nvSpPr>
            <p:cNvPr id="35897" name="Rectangle 11"/>
            <p:cNvSpPr>
              <a:spLocks noChangeArrowheads="1"/>
            </p:cNvSpPr>
            <p:nvPr/>
          </p:nvSpPr>
          <p:spPr bwMode="auto">
            <a:xfrm>
              <a:off x="1889" y="237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H</a:t>
              </a:r>
              <a:endParaRPr lang="en-US" altLang="zh-CN" sz="2400"/>
            </a:p>
          </p:txBody>
        </p:sp>
        <p:sp>
          <p:nvSpPr>
            <p:cNvPr id="35898" name="Line 12"/>
            <p:cNvSpPr>
              <a:spLocks noChangeShapeType="1"/>
            </p:cNvSpPr>
            <p:nvPr/>
          </p:nvSpPr>
          <p:spPr bwMode="auto">
            <a:xfrm>
              <a:off x="308" y="2613"/>
              <a:ext cx="1756"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99" name="Rectangle 13"/>
            <p:cNvSpPr>
              <a:spLocks noChangeArrowheads="1"/>
            </p:cNvSpPr>
            <p:nvPr/>
          </p:nvSpPr>
          <p:spPr bwMode="auto">
            <a:xfrm>
              <a:off x="528" y="2370"/>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宋体" pitchFamily="2" charset="-122"/>
                </a:rPr>
                <a:t>＋）</a:t>
              </a:r>
              <a:endParaRPr lang="zh-CN" altLang="en-US" sz="2400"/>
            </a:p>
          </p:txBody>
        </p:sp>
        <p:sp>
          <p:nvSpPr>
            <p:cNvPr id="35900" name="Rectangle 14"/>
            <p:cNvSpPr>
              <a:spLocks noChangeArrowheads="1"/>
            </p:cNvSpPr>
            <p:nvPr/>
          </p:nvSpPr>
          <p:spPr bwMode="auto">
            <a:xfrm>
              <a:off x="822" y="2701"/>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4  2  3  8  6 </a:t>
              </a:r>
              <a:endParaRPr lang="en-US" altLang="zh-CN" sz="2400" dirty="0"/>
            </a:p>
          </p:txBody>
        </p:sp>
        <p:sp>
          <p:nvSpPr>
            <p:cNvPr id="35901" name="Rectangle 15"/>
            <p:cNvSpPr>
              <a:spLocks noChangeArrowheads="1"/>
            </p:cNvSpPr>
            <p:nvPr/>
          </p:nvSpPr>
          <p:spPr bwMode="auto">
            <a:xfrm>
              <a:off x="1788" y="270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 H</a:t>
              </a:r>
              <a:endParaRPr lang="en-US" altLang="zh-CN" sz="2400"/>
            </a:p>
          </p:txBody>
        </p:sp>
      </p:grpSp>
      <p:grpSp>
        <p:nvGrpSpPr>
          <p:cNvPr id="3" name="组合 2"/>
          <p:cNvGrpSpPr/>
          <p:nvPr/>
        </p:nvGrpSpPr>
        <p:grpSpPr>
          <a:xfrm>
            <a:off x="3995936" y="981075"/>
            <a:ext cx="4885084" cy="5713413"/>
            <a:chOff x="3995936" y="981075"/>
            <a:chExt cx="4885084" cy="5713413"/>
          </a:xfrm>
        </p:grpSpPr>
        <p:sp>
          <p:nvSpPr>
            <p:cNvPr id="35847" name="Line 16"/>
            <p:cNvSpPr>
              <a:spLocks noChangeShapeType="1"/>
            </p:cNvSpPr>
            <p:nvPr/>
          </p:nvSpPr>
          <p:spPr bwMode="auto">
            <a:xfrm>
              <a:off x="6107757" y="1284288"/>
              <a:ext cx="1588" cy="501173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48" name="Line 17"/>
            <p:cNvSpPr>
              <a:spLocks noChangeShapeType="1"/>
            </p:cNvSpPr>
            <p:nvPr/>
          </p:nvSpPr>
          <p:spPr bwMode="auto">
            <a:xfrm>
              <a:off x="7966719" y="1284288"/>
              <a:ext cx="1588" cy="501173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49" name="Line 18"/>
            <p:cNvSpPr>
              <a:spLocks noChangeShapeType="1"/>
            </p:cNvSpPr>
            <p:nvPr/>
          </p:nvSpPr>
          <p:spPr bwMode="auto">
            <a:xfrm>
              <a:off x="6107757" y="1968500"/>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0" name="Line 19"/>
            <p:cNvSpPr>
              <a:spLocks noChangeShapeType="1"/>
            </p:cNvSpPr>
            <p:nvPr/>
          </p:nvSpPr>
          <p:spPr bwMode="auto">
            <a:xfrm>
              <a:off x="6107757" y="21955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1" name="Line 20"/>
            <p:cNvSpPr>
              <a:spLocks noChangeShapeType="1"/>
            </p:cNvSpPr>
            <p:nvPr/>
          </p:nvSpPr>
          <p:spPr bwMode="auto">
            <a:xfrm>
              <a:off x="6107757" y="24241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2" name="Line 21"/>
            <p:cNvSpPr>
              <a:spLocks noChangeShapeType="1"/>
            </p:cNvSpPr>
            <p:nvPr/>
          </p:nvSpPr>
          <p:spPr bwMode="auto">
            <a:xfrm>
              <a:off x="6107757" y="3597275"/>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3" name="Line 22"/>
            <p:cNvSpPr>
              <a:spLocks noChangeShapeType="1"/>
            </p:cNvSpPr>
            <p:nvPr/>
          </p:nvSpPr>
          <p:spPr bwMode="auto">
            <a:xfrm>
              <a:off x="6107757" y="33766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4" name="Line 23"/>
            <p:cNvSpPr>
              <a:spLocks noChangeShapeType="1"/>
            </p:cNvSpPr>
            <p:nvPr/>
          </p:nvSpPr>
          <p:spPr bwMode="auto">
            <a:xfrm>
              <a:off x="6107757" y="4929188"/>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5" name="Line 24"/>
            <p:cNvSpPr>
              <a:spLocks noChangeShapeType="1"/>
            </p:cNvSpPr>
            <p:nvPr/>
          </p:nvSpPr>
          <p:spPr bwMode="auto">
            <a:xfrm>
              <a:off x="6107757" y="5156200"/>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6" name="Freeform 25"/>
            <p:cNvSpPr>
              <a:spLocks/>
            </p:cNvSpPr>
            <p:nvPr/>
          </p:nvSpPr>
          <p:spPr bwMode="auto">
            <a:xfrm>
              <a:off x="6107757" y="981075"/>
              <a:ext cx="1858963" cy="962025"/>
            </a:xfrm>
            <a:custGeom>
              <a:avLst/>
              <a:gdLst>
                <a:gd name="T0" fmla="*/ 0 w 1171"/>
                <a:gd name="T1" fmla="*/ 191 h 606"/>
                <a:gd name="T2" fmla="*/ 454 w 1171"/>
                <a:gd name="T3" fmla="*/ 148 h 606"/>
                <a:gd name="T4" fmla="*/ 1171 w 1171"/>
                <a:gd name="T5" fmla="*/ 191 h 606"/>
                <a:gd name="T6" fmla="*/ 0 60000 65536"/>
                <a:gd name="T7" fmla="*/ 0 60000 65536"/>
                <a:gd name="T8" fmla="*/ 0 60000 65536"/>
                <a:gd name="T9" fmla="*/ 0 w 1171"/>
                <a:gd name="T10" fmla="*/ 0 h 606"/>
                <a:gd name="T11" fmla="*/ 1171 w 1171"/>
                <a:gd name="T12" fmla="*/ 606 h 606"/>
              </a:gdLst>
              <a:ahLst/>
              <a:cxnLst>
                <a:cxn ang="T6">
                  <a:pos x="T0" y="T1"/>
                </a:cxn>
                <a:cxn ang="T7">
                  <a:pos x="T2" y="T3"/>
                </a:cxn>
                <a:cxn ang="T8">
                  <a:pos x="T4" y="T5"/>
                </a:cxn>
              </a:cxnLst>
              <a:rect l="T9" t="T10" r="T11" b="T12"/>
              <a:pathLst>
                <a:path w="1171" h="606">
                  <a:moveTo>
                    <a:pt x="0" y="191"/>
                  </a:moveTo>
                  <a:cubicBezTo>
                    <a:pt x="80" y="0"/>
                    <a:pt x="291" y="52"/>
                    <a:pt x="454" y="148"/>
                  </a:cubicBezTo>
                  <a:cubicBezTo>
                    <a:pt x="733" y="313"/>
                    <a:pt x="867" y="606"/>
                    <a:pt x="1171" y="19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35857" name="Freeform 26"/>
            <p:cNvSpPr>
              <a:spLocks/>
            </p:cNvSpPr>
            <p:nvPr/>
          </p:nvSpPr>
          <p:spPr bwMode="auto">
            <a:xfrm>
              <a:off x="6107757" y="5994400"/>
              <a:ext cx="1858963" cy="700088"/>
            </a:xfrm>
            <a:custGeom>
              <a:avLst/>
              <a:gdLst>
                <a:gd name="T0" fmla="*/ 0 w 1171"/>
                <a:gd name="T1" fmla="*/ 176 h 441"/>
                <a:gd name="T2" fmla="*/ 410 w 1171"/>
                <a:gd name="T3" fmla="*/ 75 h 441"/>
                <a:gd name="T4" fmla="*/ 659 w 1171"/>
                <a:gd name="T5" fmla="*/ 362 h 441"/>
                <a:gd name="T6" fmla="*/ 1171 w 1171"/>
                <a:gd name="T7" fmla="*/ 190 h 441"/>
                <a:gd name="T8" fmla="*/ 0 60000 65536"/>
                <a:gd name="T9" fmla="*/ 0 60000 65536"/>
                <a:gd name="T10" fmla="*/ 0 60000 65536"/>
                <a:gd name="T11" fmla="*/ 0 60000 65536"/>
                <a:gd name="T12" fmla="*/ 0 w 1171"/>
                <a:gd name="T13" fmla="*/ 0 h 441"/>
                <a:gd name="T14" fmla="*/ 1171 w 1171"/>
                <a:gd name="T15" fmla="*/ 441 h 441"/>
              </a:gdLst>
              <a:ahLst/>
              <a:cxnLst>
                <a:cxn ang="T8">
                  <a:pos x="T0" y="T1"/>
                </a:cxn>
                <a:cxn ang="T9">
                  <a:pos x="T2" y="T3"/>
                </a:cxn>
                <a:cxn ang="T10">
                  <a:pos x="T4" y="T5"/>
                </a:cxn>
                <a:cxn ang="T11">
                  <a:pos x="T6" y="T7"/>
                </a:cxn>
              </a:cxnLst>
              <a:rect l="T12" t="T13" r="T14" b="T15"/>
              <a:pathLst>
                <a:path w="1171" h="441">
                  <a:moveTo>
                    <a:pt x="0" y="176"/>
                  </a:moveTo>
                  <a:cubicBezTo>
                    <a:pt x="26" y="61"/>
                    <a:pt x="276" y="0"/>
                    <a:pt x="410" y="75"/>
                  </a:cubicBezTo>
                  <a:cubicBezTo>
                    <a:pt x="526" y="140"/>
                    <a:pt x="555" y="307"/>
                    <a:pt x="659" y="362"/>
                  </a:cubicBezTo>
                  <a:cubicBezTo>
                    <a:pt x="809" y="441"/>
                    <a:pt x="1116" y="285"/>
                    <a:pt x="1171" y="19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35858" name="Rectangle 27"/>
            <p:cNvSpPr>
              <a:spLocks noChangeArrowheads="1"/>
            </p:cNvSpPr>
            <p:nvPr/>
          </p:nvSpPr>
          <p:spPr bwMode="auto">
            <a:xfrm rot="16200000">
              <a:off x="6883672" y="2812535"/>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59" name="Rectangle 28"/>
            <p:cNvSpPr>
              <a:spLocks noChangeArrowheads="1"/>
            </p:cNvSpPr>
            <p:nvPr/>
          </p:nvSpPr>
          <p:spPr bwMode="auto">
            <a:xfrm rot="16200000">
              <a:off x="6883672" y="2718872"/>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0" name="Rectangle 29"/>
            <p:cNvSpPr>
              <a:spLocks noChangeArrowheads="1"/>
            </p:cNvSpPr>
            <p:nvPr/>
          </p:nvSpPr>
          <p:spPr bwMode="auto">
            <a:xfrm rot="16200000">
              <a:off x="6883672" y="2623622"/>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1" name="Rectangle 30"/>
            <p:cNvSpPr>
              <a:spLocks noChangeArrowheads="1"/>
            </p:cNvSpPr>
            <p:nvPr/>
          </p:nvSpPr>
          <p:spPr bwMode="auto">
            <a:xfrm rot="16200000">
              <a:off x="6874147" y="418096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2" name="Rectangle 31"/>
            <p:cNvSpPr>
              <a:spLocks noChangeArrowheads="1"/>
            </p:cNvSpPr>
            <p:nvPr/>
          </p:nvSpPr>
          <p:spPr bwMode="auto">
            <a:xfrm rot="16200000">
              <a:off x="6874147" y="408571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3" name="Rectangle 32"/>
            <p:cNvSpPr>
              <a:spLocks noChangeArrowheads="1"/>
            </p:cNvSpPr>
            <p:nvPr/>
          </p:nvSpPr>
          <p:spPr bwMode="auto">
            <a:xfrm rot="16200000">
              <a:off x="6874147" y="399046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4" name="Rectangle 33"/>
            <p:cNvSpPr>
              <a:spLocks noChangeArrowheads="1"/>
            </p:cNvSpPr>
            <p:nvPr/>
          </p:nvSpPr>
          <p:spPr bwMode="auto">
            <a:xfrm>
              <a:off x="4994507" y="1930400"/>
              <a:ext cx="873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smtClean="0">
                  <a:solidFill>
                    <a:srgbClr val="000000"/>
                  </a:solidFill>
                </a:rPr>
                <a:t>5231F</a:t>
              </a:r>
              <a:endParaRPr lang="en-US" altLang="zh-CN" sz="2400" dirty="0"/>
            </a:p>
          </p:txBody>
        </p:sp>
        <p:sp>
          <p:nvSpPr>
            <p:cNvPr id="35865" name="Rectangle 34"/>
            <p:cNvSpPr>
              <a:spLocks noChangeArrowheads="1"/>
            </p:cNvSpPr>
            <p:nvPr/>
          </p:nvSpPr>
          <p:spPr bwMode="auto">
            <a:xfrm>
              <a:off x="5861350" y="193040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smtClean="0">
                  <a:solidFill>
                    <a:srgbClr val="000000"/>
                  </a:solidFill>
                </a:rPr>
                <a:t>H</a:t>
              </a:r>
              <a:endParaRPr lang="en-US" altLang="zh-CN" sz="2400" dirty="0"/>
            </a:p>
          </p:txBody>
        </p:sp>
        <p:sp>
          <p:nvSpPr>
            <p:cNvPr id="35866" name="Rectangle 35"/>
            <p:cNvSpPr>
              <a:spLocks noChangeArrowheads="1"/>
            </p:cNvSpPr>
            <p:nvPr/>
          </p:nvSpPr>
          <p:spPr bwMode="auto">
            <a:xfrm>
              <a:off x="5004048" y="4088223"/>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rPr>
                <a:t>66</a:t>
              </a:r>
              <a:endParaRPr lang="en-US" altLang="zh-CN" sz="2400" dirty="0"/>
            </a:p>
          </p:txBody>
        </p:sp>
        <p:sp>
          <p:nvSpPr>
            <p:cNvPr id="35867" name="Rectangle 36"/>
            <p:cNvSpPr>
              <a:spLocks noChangeArrowheads="1"/>
            </p:cNvSpPr>
            <p:nvPr/>
          </p:nvSpPr>
          <p:spPr bwMode="auto">
            <a:xfrm>
              <a:off x="5378018" y="4088223"/>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rPr>
                <a:t>H</a:t>
              </a:r>
              <a:endParaRPr lang="en-US" altLang="zh-CN" sz="2400" dirty="0"/>
            </a:p>
          </p:txBody>
        </p:sp>
        <p:sp>
          <p:nvSpPr>
            <p:cNvPr id="35868" name="Rectangle 37"/>
            <p:cNvSpPr>
              <a:spLocks noChangeArrowheads="1"/>
            </p:cNvSpPr>
            <p:nvPr/>
          </p:nvSpPr>
          <p:spPr bwMode="auto">
            <a:xfrm>
              <a:off x="4987493" y="3371850"/>
              <a:ext cx="857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42386</a:t>
              </a:r>
              <a:endParaRPr lang="en-US" altLang="zh-CN" sz="2400" dirty="0"/>
            </a:p>
          </p:txBody>
        </p:sp>
        <p:sp>
          <p:nvSpPr>
            <p:cNvPr id="35869" name="Rectangle 38"/>
            <p:cNvSpPr>
              <a:spLocks noChangeArrowheads="1"/>
            </p:cNvSpPr>
            <p:nvPr/>
          </p:nvSpPr>
          <p:spPr bwMode="auto">
            <a:xfrm>
              <a:off x="5849192" y="337185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H</a:t>
              </a:r>
              <a:endParaRPr lang="en-US" altLang="zh-CN" sz="2400"/>
            </a:p>
          </p:txBody>
        </p:sp>
        <p:sp>
          <p:nvSpPr>
            <p:cNvPr id="35870" name="Rectangle 39"/>
            <p:cNvSpPr>
              <a:spLocks noChangeArrowheads="1"/>
            </p:cNvSpPr>
            <p:nvPr/>
          </p:nvSpPr>
          <p:spPr bwMode="auto">
            <a:xfrm>
              <a:off x="4987493" y="4927600"/>
              <a:ext cx="857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42320</a:t>
              </a:r>
              <a:endParaRPr lang="en-US" altLang="zh-CN" sz="2400" dirty="0"/>
            </a:p>
          </p:txBody>
        </p:sp>
        <p:sp>
          <p:nvSpPr>
            <p:cNvPr id="35871" name="Rectangle 40"/>
            <p:cNvSpPr>
              <a:spLocks noChangeArrowheads="1"/>
            </p:cNvSpPr>
            <p:nvPr/>
          </p:nvSpPr>
          <p:spPr bwMode="auto">
            <a:xfrm>
              <a:off x="5849192" y="492760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H</a:t>
              </a:r>
              <a:endParaRPr lang="en-US" altLang="zh-CN" sz="2400"/>
            </a:p>
          </p:txBody>
        </p:sp>
        <p:grpSp>
          <p:nvGrpSpPr>
            <p:cNvPr id="35872" name="Group 43"/>
            <p:cNvGrpSpPr>
              <a:grpSpLocks/>
            </p:cNvGrpSpPr>
            <p:nvPr/>
          </p:nvGrpSpPr>
          <p:grpSpPr bwMode="auto">
            <a:xfrm>
              <a:off x="7995294" y="1981200"/>
              <a:ext cx="295275" cy="3162300"/>
              <a:chOff x="4579" y="1296"/>
              <a:chExt cx="186" cy="1992"/>
            </a:xfrm>
          </p:grpSpPr>
          <p:sp>
            <p:nvSpPr>
              <p:cNvPr id="35891" name="Rectangle 41"/>
              <p:cNvSpPr>
                <a:spLocks noChangeArrowheads="1"/>
              </p:cNvSpPr>
              <p:nvPr/>
            </p:nvSpPr>
            <p:spPr bwMode="auto">
              <a:xfrm>
                <a:off x="4599" y="131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 </a:t>
                </a:r>
                <a:endParaRPr lang="en-US" altLang="zh-CN" sz="2400"/>
              </a:p>
            </p:txBody>
          </p:sp>
          <p:sp>
            <p:nvSpPr>
              <p:cNvPr id="35892" name="Freeform 42"/>
              <p:cNvSpPr>
                <a:spLocks/>
              </p:cNvSpPr>
              <p:nvPr/>
            </p:nvSpPr>
            <p:spPr bwMode="auto">
              <a:xfrm>
                <a:off x="4579" y="1296"/>
                <a:ext cx="186" cy="1992"/>
              </a:xfrm>
              <a:custGeom>
                <a:avLst/>
                <a:gdLst>
                  <a:gd name="T0" fmla="*/ 0 w 150"/>
                  <a:gd name="T1" fmla="*/ 0 h 1755"/>
                  <a:gd name="T2" fmla="*/ 93 w 150"/>
                  <a:gd name="T3" fmla="*/ 166 h 1755"/>
                  <a:gd name="T4" fmla="*/ 93 w 150"/>
                  <a:gd name="T5" fmla="*/ 830 h 1755"/>
                  <a:gd name="T6" fmla="*/ 186 w 150"/>
                  <a:gd name="T7" fmla="*/ 995 h 1755"/>
                  <a:gd name="T8" fmla="*/ 93 w 150"/>
                  <a:gd name="T9" fmla="*/ 1161 h 1755"/>
                  <a:gd name="T10" fmla="*/ 93 w 150"/>
                  <a:gd name="T11" fmla="*/ 1825 h 1755"/>
                  <a:gd name="T12" fmla="*/ 0 w 150"/>
                  <a:gd name="T13" fmla="*/ 1992 h 1755"/>
                  <a:gd name="T14" fmla="*/ 0 60000 65536"/>
                  <a:gd name="T15" fmla="*/ 0 60000 65536"/>
                  <a:gd name="T16" fmla="*/ 0 60000 65536"/>
                  <a:gd name="T17" fmla="*/ 0 60000 65536"/>
                  <a:gd name="T18" fmla="*/ 0 60000 65536"/>
                  <a:gd name="T19" fmla="*/ 0 60000 65536"/>
                  <a:gd name="T20" fmla="*/ 0 60000 65536"/>
                  <a:gd name="T21" fmla="*/ 0 w 150"/>
                  <a:gd name="T22" fmla="*/ 0 h 1755"/>
                  <a:gd name="T23" fmla="*/ 150 w 150"/>
                  <a:gd name="T24" fmla="*/ 1755 h 1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755">
                    <a:moveTo>
                      <a:pt x="0" y="0"/>
                    </a:moveTo>
                    <a:cubicBezTo>
                      <a:pt x="41" y="0"/>
                      <a:pt x="75" y="65"/>
                      <a:pt x="75" y="146"/>
                    </a:cubicBezTo>
                    <a:lnTo>
                      <a:pt x="75" y="731"/>
                    </a:lnTo>
                    <a:cubicBezTo>
                      <a:pt x="75" y="812"/>
                      <a:pt x="108" y="877"/>
                      <a:pt x="150" y="877"/>
                    </a:cubicBezTo>
                    <a:cubicBezTo>
                      <a:pt x="108" y="877"/>
                      <a:pt x="75" y="943"/>
                      <a:pt x="75" y="1023"/>
                    </a:cubicBezTo>
                    <a:lnTo>
                      <a:pt x="75" y="1608"/>
                    </a:lnTo>
                    <a:cubicBezTo>
                      <a:pt x="75" y="1689"/>
                      <a:pt x="41" y="1755"/>
                      <a:pt x="0" y="1755"/>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grpSp>
        <p:sp>
          <p:nvSpPr>
            <p:cNvPr id="35873" name="Rectangle 44"/>
            <p:cNvSpPr>
              <a:spLocks noChangeArrowheads="1"/>
            </p:cNvSpPr>
            <p:nvPr/>
          </p:nvSpPr>
          <p:spPr bwMode="auto">
            <a:xfrm>
              <a:off x="3995936" y="1912938"/>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FF0000"/>
                  </a:solidFill>
                  <a:latin typeface="宋体" pitchFamily="2" charset="-122"/>
                </a:rPr>
                <a:t>段终址</a:t>
              </a:r>
              <a:endParaRPr lang="zh-CN" altLang="en-US" sz="2400" dirty="0"/>
            </a:p>
          </p:txBody>
        </p:sp>
        <p:sp>
          <p:nvSpPr>
            <p:cNvPr id="35874" name="Rectangle 45"/>
            <p:cNvSpPr>
              <a:spLocks noChangeArrowheads="1"/>
            </p:cNvSpPr>
            <p:nvPr/>
          </p:nvSpPr>
          <p:spPr bwMode="auto">
            <a:xfrm>
              <a:off x="3995936" y="4911725"/>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FF0000"/>
                  </a:solidFill>
                  <a:latin typeface="宋体" pitchFamily="2" charset="-122"/>
                </a:rPr>
                <a:t>段基址</a:t>
              </a:r>
              <a:endParaRPr lang="zh-CN" altLang="en-US" sz="2400"/>
            </a:p>
          </p:txBody>
        </p:sp>
        <p:sp>
          <p:nvSpPr>
            <p:cNvPr id="35875" name="Rectangle 46"/>
            <p:cNvSpPr>
              <a:spLocks noChangeArrowheads="1"/>
            </p:cNvSpPr>
            <p:nvPr/>
          </p:nvSpPr>
          <p:spPr bwMode="auto">
            <a:xfrm>
              <a:off x="4183261" y="3322638"/>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宋体" pitchFamily="2" charset="-122"/>
                </a:rPr>
                <a:t>64</a:t>
              </a:r>
              <a:endParaRPr lang="en-US" altLang="zh-CN" sz="2400"/>
            </a:p>
          </p:txBody>
        </p:sp>
        <p:sp>
          <p:nvSpPr>
            <p:cNvPr id="35876" name="Rectangle 47"/>
            <p:cNvSpPr>
              <a:spLocks noChangeArrowheads="1"/>
            </p:cNvSpPr>
            <p:nvPr/>
          </p:nvSpPr>
          <p:spPr bwMode="auto">
            <a:xfrm>
              <a:off x="4415036" y="332263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latin typeface="宋体" pitchFamily="2" charset="-122"/>
                </a:rPr>
                <a:t>K</a:t>
              </a:r>
              <a:endParaRPr lang="en-US" altLang="zh-CN" sz="2400" dirty="0"/>
            </a:p>
          </p:txBody>
        </p:sp>
        <p:sp>
          <p:nvSpPr>
            <p:cNvPr id="35877" name="Rectangle 48"/>
            <p:cNvSpPr>
              <a:spLocks noChangeArrowheads="1"/>
            </p:cNvSpPr>
            <p:nvPr/>
          </p:nvSpPr>
          <p:spPr bwMode="auto">
            <a:xfrm>
              <a:off x="8391032" y="3356992"/>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latin typeface="宋体" pitchFamily="2" charset="-122"/>
                </a:rPr>
                <a:t>64</a:t>
              </a:r>
              <a:endParaRPr lang="en-US" altLang="zh-CN" sz="2400" dirty="0"/>
            </a:p>
          </p:txBody>
        </p:sp>
        <p:sp>
          <p:nvSpPr>
            <p:cNvPr id="35878" name="Rectangle 49"/>
            <p:cNvSpPr>
              <a:spLocks noChangeArrowheads="1"/>
            </p:cNvSpPr>
            <p:nvPr/>
          </p:nvSpPr>
          <p:spPr bwMode="auto">
            <a:xfrm>
              <a:off x="8727132" y="3368229"/>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K</a:t>
              </a:r>
              <a:endParaRPr lang="en-US" altLang="zh-CN" sz="2400"/>
            </a:p>
          </p:txBody>
        </p:sp>
        <p:sp>
          <p:nvSpPr>
            <p:cNvPr id="35883" name="Line 54"/>
            <p:cNvSpPr>
              <a:spLocks noChangeShapeType="1"/>
            </p:cNvSpPr>
            <p:nvPr/>
          </p:nvSpPr>
          <p:spPr bwMode="auto">
            <a:xfrm>
              <a:off x="5312931" y="3770313"/>
              <a:ext cx="1588" cy="334963"/>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4" name="Freeform 55"/>
            <p:cNvSpPr>
              <a:spLocks/>
            </p:cNvSpPr>
            <p:nvPr/>
          </p:nvSpPr>
          <p:spPr bwMode="auto">
            <a:xfrm>
              <a:off x="5266893" y="3649663"/>
              <a:ext cx="90488" cy="131763"/>
            </a:xfrm>
            <a:custGeom>
              <a:avLst/>
              <a:gdLst>
                <a:gd name="T0" fmla="*/ 0 w 57"/>
                <a:gd name="T1" fmla="*/ 83 h 83"/>
                <a:gd name="T2" fmla="*/ 29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9" y="0"/>
                  </a:lnTo>
                  <a:lnTo>
                    <a:pt x="57" y="83"/>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5" name="Line 56"/>
            <p:cNvSpPr>
              <a:spLocks noChangeShapeType="1"/>
            </p:cNvSpPr>
            <p:nvPr/>
          </p:nvSpPr>
          <p:spPr bwMode="auto">
            <a:xfrm>
              <a:off x="5312931" y="4433888"/>
              <a:ext cx="1588" cy="41275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6" name="Freeform 57"/>
            <p:cNvSpPr>
              <a:spLocks/>
            </p:cNvSpPr>
            <p:nvPr/>
          </p:nvSpPr>
          <p:spPr bwMode="auto">
            <a:xfrm>
              <a:off x="5266893" y="4835525"/>
              <a:ext cx="90488" cy="88900"/>
            </a:xfrm>
            <a:custGeom>
              <a:avLst/>
              <a:gdLst>
                <a:gd name="T0" fmla="*/ 57 w 57"/>
                <a:gd name="T1" fmla="*/ 0 h 56"/>
                <a:gd name="T2" fmla="*/ 29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9" y="56"/>
                  </a:lnTo>
                  <a:lnTo>
                    <a:pt x="0" y="0"/>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7" name="Line 58"/>
            <p:cNvSpPr>
              <a:spLocks noChangeShapeType="1"/>
            </p:cNvSpPr>
            <p:nvPr/>
          </p:nvSpPr>
          <p:spPr bwMode="auto">
            <a:xfrm>
              <a:off x="4383286" y="2338388"/>
              <a:ext cx="1588" cy="925513"/>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8" name="Freeform 59"/>
            <p:cNvSpPr>
              <a:spLocks/>
            </p:cNvSpPr>
            <p:nvPr/>
          </p:nvSpPr>
          <p:spPr bwMode="auto">
            <a:xfrm>
              <a:off x="4338836" y="2217738"/>
              <a:ext cx="90488" cy="131763"/>
            </a:xfrm>
            <a:custGeom>
              <a:avLst/>
              <a:gdLst>
                <a:gd name="T0" fmla="*/ 0 w 57"/>
                <a:gd name="T1" fmla="*/ 83 h 83"/>
                <a:gd name="T2" fmla="*/ 28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8" y="0"/>
                  </a:lnTo>
                  <a:lnTo>
                    <a:pt x="57" y="83"/>
                  </a:lnTo>
                  <a:lnTo>
                    <a:pt x="0" y="8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9" name="Line 60"/>
            <p:cNvSpPr>
              <a:spLocks noChangeShapeType="1"/>
            </p:cNvSpPr>
            <p:nvPr/>
          </p:nvSpPr>
          <p:spPr bwMode="auto">
            <a:xfrm>
              <a:off x="4383286" y="3608388"/>
              <a:ext cx="1588" cy="1208088"/>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90" name="Freeform 61"/>
            <p:cNvSpPr>
              <a:spLocks/>
            </p:cNvSpPr>
            <p:nvPr/>
          </p:nvSpPr>
          <p:spPr bwMode="auto">
            <a:xfrm>
              <a:off x="4338836" y="4805363"/>
              <a:ext cx="90488" cy="88900"/>
            </a:xfrm>
            <a:custGeom>
              <a:avLst/>
              <a:gdLst>
                <a:gd name="T0" fmla="*/ 57 w 57"/>
                <a:gd name="T1" fmla="*/ 0 h 56"/>
                <a:gd name="T2" fmla="*/ 28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8" y="56"/>
                  </a:lnTo>
                  <a:lnTo>
                    <a:pt x="0" y="0"/>
                  </a:lnTo>
                  <a:lnTo>
                    <a:pt x="5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spTree>
    <p:extLst>
      <p:ext uri="{BB962C8B-B14F-4D97-AF65-F5344CB8AC3E}">
        <p14:creationId xmlns:p14="http://schemas.microsoft.com/office/powerpoint/2010/main" val="31212747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有时，寻址方式将多个寄存器内容与一个位移量结合，形成偏移地址。</a:t>
            </a:r>
            <a:endParaRPr lang="en-US" altLang="zh-CN" dirty="0" smtClean="0"/>
          </a:p>
          <a:p>
            <a:pPr lvl="1"/>
            <a:r>
              <a:rPr lang="zh-CN" altLang="en-US" dirty="0" smtClean="0"/>
              <a:t>此时，如果这些值超过</a:t>
            </a:r>
            <a:r>
              <a:rPr lang="en-US" altLang="zh-CN" dirty="0" smtClean="0"/>
              <a:t>FFFFH</a:t>
            </a:r>
            <a:r>
              <a:rPr lang="zh-CN" altLang="en-US" dirty="0" smtClean="0"/>
              <a:t>，则</a:t>
            </a:r>
            <a:r>
              <a:rPr lang="zh-CN" altLang="en-US" dirty="0" smtClean="0">
                <a:solidFill>
                  <a:srgbClr val="C00000"/>
                </a:solidFill>
              </a:rPr>
              <a:t>将进位舍去</a:t>
            </a:r>
            <a:r>
              <a:rPr lang="zh-CN" altLang="en-US" dirty="0" smtClean="0"/>
              <a:t>。</a:t>
            </a:r>
            <a:endParaRPr lang="en-US" altLang="zh-CN" dirty="0" smtClean="0"/>
          </a:p>
          <a:p>
            <a:endParaRPr lang="en-US" dirty="0"/>
          </a:p>
          <a:p>
            <a:r>
              <a:rPr lang="zh-CN" altLang="en-US" dirty="0" smtClean="0"/>
              <a:t>例如，</a:t>
            </a:r>
            <a:r>
              <a:rPr lang="en-US" altLang="zh-CN" dirty="0"/>
              <a:t> MOV AX, [</a:t>
            </a:r>
            <a:r>
              <a:rPr lang="en-US" altLang="zh-CN" dirty="0" smtClean="0"/>
              <a:t>SI+3000H</a:t>
            </a:r>
            <a:r>
              <a:rPr lang="en-US" altLang="zh-CN" dirty="0"/>
              <a:t>] </a:t>
            </a:r>
            <a:endParaRPr lang="en-US" altLang="zh-CN" dirty="0" smtClean="0"/>
          </a:p>
          <a:p>
            <a:pPr lvl="1"/>
            <a:r>
              <a:rPr lang="zh-CN" altLang="en-US" dirty="0" smtClean="0"/>
              <a:t>设</a:t>
            </a:r>
            <a:r>
              <a:rPr lang="en-US" altLang="zh-CN" dirty="0" smtClean="0"/>
              <a:t>DS=4000H</a:t>
            </a:r>
            <a:r>
              <a:rPr lang="zh-CN" altLang="en-US" dirty="0" smtClean="0"/>
              <a:t>，</a:t>
            </a:r>
            <a:r>
              <a:rPr lang="en-US" altLang="zh-CN" dirty="0" smtClean="0"/>
              <a:t>SI=F000H</a:t>
            </a:r>
            <a:r>
              <a:rPr lang="zh-CN" altLang="en-US" dirty="0" smtClean="0"/>
              <a:t>。</a:t>
            </a:r>
            <a:endParaRPr lang="en-US" altLang="zh-CN" dirty="0" smtClean="0"/>
          </a:p>
          <a:p>
            <a:pPr lvl="1"/>
            <a:r>
              <a:rPr lang="zh-CN" altLang="en-US" dirty="0" smtClean="0"/>
              <a:t>因为</a:t>
            </a:r>
            <a:r>
              <a:rPr lang="en-US" altLang="zh-CN" dirty="0" smtClean="0"/>
              <a:t>SI+3000H=</a:t>
            </a:r>
            <a:r>
              <a:rPr lang="en-US" altLang="zh-CN" dirty="0" smtClean="0">
                <a:solidFill>
                  <a:srgbClr val="C00000"/>
                </a:solidFill>
              </a:rPr>
              <a:t>1</a:t>
            </a:r>
            <a:r>
              <a:rPr lang="en-US" altLang="zh-CN" dirty="0" smtClean="0"/>
              <a:t>2000H</a:t>
            </a:r>
            <a:r>
              <a:rPr lang="zh-CN" altLang="en-US" dirty="0" smtClean="0"/>
              <a:t>，则偏移地址</a:t>
            </a:r>
            <a:r>
              <a:rPr lang="en-US" altLang="zh-CN" dirty="0" smtClean="0"/>
              <a:t>2000H</a:t>
            </a:r>
            <a:r>
              <a:rPr lang="zh-CN" altLang="en-US" dirty="0" smtClean="0"/>
              <a:t>。</a:t>
            </a:r>
            <a:endParaRPr lang="en-US" altLang="zh-CN" dirty="0" smtClean="0"/>
          </a:p>
          <a:p>
            <a:pPr lvl="1"/>
            <a:r>
              <a:rPr lang="zh-CN" altLang="en-US" dirty="0" smtClean="0"/>
              <a:t>由此，物理地址为</a:t>
            </a:r>
            <a:r>
              <a:rPr lang="en-US" altLang="zh-CN" dirty="0" smtClean="0">
                <a:solidFill>
                  <a:srgbClr val="0000CC"/>
                </a:solidFill>
              </a:rPr>
              <a:t>4000</a:t>
            </a:r>
            <a:r>
              <a:rPr lang="zh-CN" altLang="en-US" dirty="0" smtClean="0">
                <a:solidFill>
                  <a:srgbClr val="0000CC"/>
                </a:solidFill>
              </a:rPr>
              <a:t>：</a:t>
            </a:r>
            <a:r>
              <a:rPr lang="en-US" altLang="zh-CN" dirty="0" smtClean="0">
                <a:solidFill>
                  <a:srgbClr val="0000CC"/>
                </a:solidFill>
              </a:rPr>
              <a:t>2000H</a:t>
            </a:r>
            <a:r>
              <a:rPr lang="zh-CN" altLang="en-US" dirty="0" smtClean="0"/>
              <a:t>或</a:t>
            </a:r>
            <a:r>
              <a:rPr lang="en-US" altLang="zh-CN" dirty="0" smtClean="0">
                <a:solidFill>
                  <a:srgbClr val="0000CC"/>
                </a:solidFill>
              </a:rPr>
              <a:t>42000H</a:t>
            </a:r>
            <a:r>
              <a:rPr lang="zh-CN" altLang="en-US" dirty="0" smtClean="0"/>
              <a:t>。</a:t>
            </a:r>
            <a:endParaRPr lang="en-US" dirty="0"/>
          </a:p>
        </p:txBody>
      </p:sp>
    </p:spTree>
    <p:extLst>
      <p:ext uri="{BB962C8B-B14F-4D97-AF65-F5344CB8AC3E}">
        <p14:creationId xmlns:p14="http://schemas.microsoft.com/office/powerpoint/2010/main" val="2215944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在</a:t>
            </a:r>
            <a:r>
              <a:rPr lang="en-US" altLang="zh-CN" dirty="0" smtClean="0"/>
              <a:t>80286</a:t>
            </a:r>
            <a:r>
              <a:rPr lang="zh-CN" altLang="en-US" dirty="0" smtClean="0"/>
              <a:t>（有专门外部电路）及</a:t>
            </a:r>
            <a:r>
              <a:rPr lang="en-US" altLang="zh-CN" dirty="0" smtClean="0"/>
              <a:t>80386~Pentium 4</a:t>
            </a:r>
            <a:r>
              <a:rPr lang="zh-CN" altLang="en-US" dirty="0" smtClean="0"/>
              <a:t>中，当段地址是</a:t>
            </a:r>
            <a:r>
              <a:rPr lang="en-US" altLang="zh-CN" dirty="0" smtClean="0"/>
              <a:t>FFFFH</a:t>
            </a:r>
            <a:r>
              <a:rPr lang="zh-CN" altLang="en-US" dirty="0" smtClean="0"/>
              <a:t>，而且系统中安装了用于</a:t>
            </a:r>
            <a:r>
              <a:rPr lang="en-US" altLang="zh-CN" dirty="0" smtClean="0"/>
              <a:t>DOS</a:t>
            </a:r>
            <a:r>
              <a:rPr lang="zh-CN" altLang="en-US" dirty="0" smtClean="0"/>
              <a:t>的驱动程序</a:t>
            </a:r>
            <a:r>
              <a:rPr lang="en-US" altLang="zh-CN" dirty="0" smtClean="0"/>
              <a:t>HIMEM.SYS</a:t>
            </a:r>
            <a:r>
              <a:rPr lang="zh-CN" altLang="en-US" dirty="0" smtClean="0"/>
              <a:t>时，可以寻址</a:t>
            </a:r>
            <a:r>
              <a:rPr lang="en-US" altLang="zh-CN" dirty="0" smtClean="0">
                <a:solidFill>
                  <a:srgbClr val="C00000"/>
                </a:solidFill>
              </a:rPr>
              <a:t>64KB</a:t>
            </a:r>
            <a:r>
              <a:rPr lang="zh-CN" altLang="en-US" dirty="0" smtClean="0">
                <a:solidFill>
                  <a:srgbClr val="C00000"/>
                </a:solidFill>
              </a:rPr>
              <a:t>减</a:t>
            </a:r>
            <a:r>
              <a:rPr lang="en-US" altLang="zh-CN" dirty="0" smtClean="0">
                <a:solidFill>
                  <a:srgbClr val="C00000"/>
                </a:solidFill>
              </a:rPr>
              <a:t>16</a:t>
            </a:r>
            <a:r>
              <a:rPr lang="zh-CN" altLang="en-US" dirty="0" smtClean="0">
                <a:solidFill>
                  <a:srgbClr val="C00000"/>
                </a:solidFill>
              </a:rPr>
              <a:t>字节的附加存储器区域</a:t>
            </a:r>
            <a:r>
              <a:rPr lang="zh-CN" altLang="en-US" dirty="0" smtClean="0"/>
              <a:t>。</a:t>
            </a:r>
            <a:endParaRPr lang="en-US" altLang="zh-CN" dirty="0" smtClean="0"/>
          </a:p>
          <a:p>
            <a:pPr lvl="1"/>
            <a:r>
              <a:rPr lang="zh-CN" altLang="en-US" sz="2400" dirty="0" smtClean="0"/>
              <a:t>这个可寻址的存储器区域（</a:t>
            </a:r>
            <a:r>
              <a:rPr lang="en-US" altLang="zh-CN" sz="2400" dirty="0" smtClean="0"/>
              <a:t>0FFFF0H~10FFEFH</a:t>
            </a:r>
            <a:r>
              <a:rPr lang="zh-CN" altLang="en-US" sz="2400" dirty="0" smtClean="0"/>
              <a:t>）称为</a:t>
            </a:r>
            <a:r>
              <a:rPr lang="zh-CN" altLang="en-US" sz="2400" dirty="0" smtClean="0">
                <a:solidFill>
                  <a:srgbClr val="C00000"/>
                </a:solidFill>
              </a:rPr>
              <a:t>高端存储器</a:t>
            </a:r>
            <a:r>
              <a:rPr lang="zh-CN" altLang="en-US" sz="2400" dirty="0" smtClean="0"/>
              <a:t>。</a:t>
            </a:r>
            <a:endParaRPr lang="en-US" altLang="zh-CN" sz="2400" dirty="0" smtClean="0"/>
          </a:p>
          <a:p>
            <a:pPr lvl="1"/>
            <a:r>
              <a:rPr lang="zh-CN" altLang="en-US" sz="2400" dirty="0" smtClean="0"/>
              <a:t>用段地址</a:t>
            </a:r>
            <a:r>
              <a:rPr lang="en-US" altLang="zh-CN" sz="2400" dirty="0" smtClean="0"/>
              <a:t>FFFFH</a:t>
            </a:r>
            <a:r>
              <a:rPr lang="zh-CN" altLang="en-US" sz="2400" dirty="0" smtClean="0"/>
              <a:t>生成地址时，地址</a:t>
            </a:r>
            <a:r>
              <a:rPr lang="en-US" altLang="zh-CN" sz="2400" dirty="0" smtClean="0"/>
              <a:t>A20</a:t>
            </a:r>
            <a:r>
              <a:rPr lang="zh-CN" altLang="en-US" sz="2400" dirty="0" smtClean="0"/>
              <a:t>引脚被置位（如果支持）。</a:t>
            </a:r>
            <a:endParaRPr lang="en-US" altLang="zh-CN" sz="2400" dirty="0" smtClean="0"/>
          </a:p>
          <a:p>
            <a:endParaRPr lang="en-US" dirty="0"/>
          </a:p>
          <a:p>
            <a:r>
              <a:rPr lang="zh-CN" altLang="en-US" dirty="0" smtClean="0">
                <a:solidFill>
                  <a:srgbClr val="CC00CC"/>
                </a:solidFill>
              </a:rPr>
              <a:t>例如，</a:t>
            </a:r>
            <a:r>
              <a:rPr lang="zh-CN" altLang="en-US" dirty="0" smtClean="0"/>
              <a:t>段地址为</a:t>
            </a:r>
            <a:r>
              <a:rPr lang="en-US" altLang="zh-CN" dirty="0" smtClean="0"/>
              <a:t>FFFFH</a:t>
            </a:r>
            <a:r>
              <a:rPr lang="zh-CN" altLang="en-US" dirty="0" smtClean="0"/>
              <a:t>，偏移地址为</a:t>
            </a:r>
            <a:r>
              <a:rPr lang="en-US" altLang="zh-CN" dirty="0" smtClean="0"/>
              <a:t>4000H</a:t>
            </a:r>
            <a:r>
              <a:rPr lang="zh-CN" altLang="en-US" dirty="0" smtClean="0"/>
              <a:t>。</a:t>
            </a:r>
            <a:endParaRPr lang="en-US" altLang="zh-CN" dirty="0" smtClean="0"/>
          </a:p>
          <a:p>
            <a:pPr lvl="1"/>
            <a:r>
              <a:rPr lang="zh-CN" altLang="en-US" sz="2400" dirty="0" smtClean="0">
                <a:solidFill>
                  <a:srgbClr val="0000CC"/>
                </a:solidFill>
              </a:rPr>
              <a:t>如果支持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FFFF0H+4000H</a:t>
            </a:r>
            <a:r>
              <a:rPr lang="zh-CN" altLang="en-US" sz="2400" dirty="0" smtClean="0"/>
              <a:t>，即</a:t>
            </a:r>
            <a:r>
              <a:rPr lang="en-US" altLang="zh-CN" sz="2400" dirty="0" smtClean="0"/>
              <a:t>103FF0H.</a:t>
            </a:r>
          </a:p>
          <a:p>
            <a:pPr lvl="1"/>
            <a:r>
              <a:rPr lang="zh-CN" altLang="en-US" sz="2400" dirty="0" smtClean="0">
                <a:solidFill>
                  <a:srgbClr val="0000CC"/>
                </a:solidFill>
              </a:rPr>
              <a:t>如果不支持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03FF0H</a:t>
            </a:r>
            <a:r>
              <a:rPr lang="zh-CN" altLang="en-US" sz="2400" dirty="0" smtClean="0"/>
              <a:t>，即</a:t>
            </a:r>
            <a:r>
              <a:rPr lang="en-US" altLang="zh-CN" sz="2400" dirty="0" smtClean="0"/>
              <a:t>A20</a:t>
            </a:r>
            <a:r>
              <a:rPr lang="zh-CN" altLang="en-US" sz="2400" dirty="0" smtClean="0"/>
              <a:t>为</a:t>
            </a:r>
            <a:r>
              <a:rPr lang="en-US" altLang="zh-CN" sz="2400" dirty="0" smtClean="0"/>
              <a:t>0</a:t>
            </a:r>
            <a:r>
              <a:rPr lang="zh-CN" altLang="en-US" sz="2400" dirty="0" smtClean="0"/>
              <a:t>。</a:t>
            </a:r>
            <a:endParaRPr lang="en-US" sz="2400" dirty="0"/>
          </a:p>
        </p:txBody>
      </p:sp>
    </p:spTree>
    <p:extLst>
      <p:ext uri="{BB962C8B-B14F-4D97-AF65-F5344CB8AC3E}">
        <p14:creationId xmlns:p14="http://schemas.microsoft.com/office/powerpoint/2010/main" val="2168893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段的划分</a:t>
            </a:r>
            <a:endParaRPr lang="en-US" dirty="0"/>
          </a:p>
        </p:txBody>
      </p:sp>
      <p:sp>
        <p:nvSpPr>
          <p:cNvPr id="3" name="内容占位符 2"/>
          <p:cNvSpPr>
            <a:spLocks noGrp="1"/>
          </p:cNvSpPr>
          <p:nvPr>
            <p:ph idx="1"/>
          </p:nvPr>
        </p:nvSpPr>
        <p:spPr/>
        <p:txBody>
          <a:bodyPr/>
          <a:lstStyle/>
          <a:p>
            <a:pPr eaLnBrk="1"/>
            <a:r>
              <a:rPr lang="zh-CN" altLang="en-US" dirty="0"/>
              <a:t>段的划分：定长，可连续、可离散、可覆盖、可重叠。</a:t>
            </a:r>
          </a:p>
          <a:p>
            <a:pPr lvl="1" eaLnBrk="1"/>
            <a:r>
              <a:rPr lang="zh-CN" altLang="en-US" dirty="0"/>
              <a:t>“碎片”</a:t>
            </a:r>
          </a:p>
          <a:p>
            <a:pPr lvl="1" eaLnBrk="1"/>
            <a:r>
              <a:rPr lang="zh-CN" altLang="en-US" dirty="0">
                <a:latin typeface="宋体" pitchFamily="2" charset="-122"/>
              </a:rPr>
              <a:t>每个存储单元有</a:t>
            </a:r>
            <a:r>
              <a:rPr lang="zh-CN" altLang="en-US" dirty="0">
                <a:solidFill>
                  <a:srgbClr val="0033CC"/>
                </a:solidFill>
                <a:latin typeface="宋体" pitchFamily="2" charset="-122"/>
              </a:rPr>
              <a:t>唯一的物理地址</a:t>
            </a:r>
            <a:r>
              <a:rPr lang="zh-CN" altLang="en-US" dirty="0">
                <a:latin typeface="宋体" pitchFamily="2" charset="-122"/>
              </a:rPr>
              <a:t>，但它却可由</a:t>
            </a:r>
            <a:r>
              <a:rPr lang="zh-CN" altLang="en-US" dirty="0">
                <a:solidFill>
                  <a:srgbClr val="0033CC"/>
                </a:solidFill>
                <a:latin typeface="宋体" pitchFamily="2" charset="-122"/>
              </a:rPr>
              <a:t>不同的</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段基址</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和</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偏移量</a:t>
            </a:r>
            <a:r>
              <a:rPr lang="zh-CN" altLang="en-US" dirty="0">
                <a:solidFill>
                  <a:srgbClr val="0033CC"/>
                </a:solidFill>
                <a:latin typeface="Times New Roman" pitchFamily="18" charset="0"/>
              </a:rPr>
              <a:t>”</a:t>
            </a:r>
            <a:r>
              <a:rPr lang="zh-CN" altLang="en-US" dirty="0">
                <a:latin typeface="宋体" pitchFamily="2" charset="-122"/>
              </a:rPr>
              <a:t>组成。</a:t>
            </a:r>
          </a:p>
          <a:p>
            <a:pPr lvl="1" eaLnBrk="1"/>
            <a:r>
              <a:rPr lang="zh-CN" altLang="en-US" dirty="0">
                <a:latin typeface="宋体" pitchFamily="2" charset="-122"/>
              </a:rPr>
              <a:t>例如：</a:t>
            </a:r>
          </a:p>
          <a:p>
            <a:pPr lvl="1" eaLnBrk="1">
              <a:buNone/>
            </a:pPr>
            <a:r>
              <a:rPr lang="zh-CN" altLang="en-US" dirty="0">
                <a:latin typeface="宋体" pitchFamily="2" charset="-122"/>
              </a:rPr>
              <a:t>     </a:t>
            </a:r>
            <a:r>
              <a:rPr lang="en-US" altLang="zh-CN" dirty="0">
                <a:latin typeface="宋体" pitchFamily="2" charset="-122"/>
              </a:rPr>
              <a:t>1200H:0345H </a:t>
            </a:r>
            <a:r>
              <a:rPr lang="en-US" altLang="zh-CN" dirty="0">
                <a:latin typeface="宋体" pitchFamily="2" charset="-122"/>
                <a:sym typeface="Wingdings" pitchFamily="2" charset="2"/>
              </a:rPr>
              <a:t> 12345H		    </a:t>
            </a:r>
          </a:p>
          <a:p>
            <a:pPr lvl="1" eaLnBrk="1">
              <a:buNone/>
            </a:pPr>
            <a:r>
              <a:rPr lang="en-US" altLang="zh-CN" dirty="0">
                <a:latin typeface="宋体" pitchFamily="2" charset="-122"/>
                <a:sym typeface="Wingdings" pitchFamily="2" charset="2"/>
              </a:rPr>
              <a:t>     1100H:1345H  12345H</a:t>
            </a:r>
          </a:p>
          <a:p>
            <a:endParaRPr lang="en-US" dirty="0"/>
          </a:p>
        </p:txBody>
      </p:sp>
    </p:spTree>
    <p:extLst>
      <p:ext uri="{BB962C8B-B14F-4D97-AF65-F5344CB8AC3E}">
        <p14:creationId xmlns:p14="http://schemas.microsoft.com/office/powerpoint/2010/main" val="1579974894"/>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默认段和偏移寄存器</a:t>
            </a:r>
            <a:endParaRPr lang="en-US" dirty="0"/>
          </a:p>
        </p:txBody>
      </p:sp>
      <p:sp>
        <p:nvSpPr>
          <p:cNvPr id="3" name="内容占位符 2"/>
          <p:cNvSpPr>
            <a:spLocks noGrp="1"/>
          </p:cNvSpPr>
          <p:nvPr>
            <p:ph idx="1"/>
          </p:nvPr>
        </p:nvSpPr>
        <p:spPr>
          <a:xfrm>
            <a:off x="250825" y="1124744"/>
            <a:ext cx="8642350" cy="3024336"/>
          </a:xfrm>
        </p:spPr>
        <p:txBody>
          <a:bodyPr/>
          <a:lstStyle/>
          <a:p>
            <a:r>
              <a:rPr lang="zh-CN" altLang="en-US" dirty="0" smtClean="0"/>
              <a:t>关于存储段的访问，微处理器有一套规则，既适用于实模式，也适用于保护模式。</a:t>
            </a:r>
            <a:endParaRPr lang="en-US" altLang="zh-CN" dirty="0" smtClean="0"/>
          </a:p>
          <a:p>
            <a:pPr lvl="1"/>
            <a:r>
              <a:rPr lang="zh-CN" altLang="en-US" dirty="0" smtClean="0"/>
              <a:t>定义了各种寻址方式中</a:t>
            </a:r>
            <a:r>
              <a:rPr lang="zh-CN" altLang="en-US" dirty="0" smtClean="0">
                <a:solidFill>
                  <a:srgbClr val="0000CC"/>
                </a:solidFill>
              </a:rPr>
              <a:t>段寄存器</a:t>
            </a:r>
            <a:r>
              <a:rPr lang="zh-CN" altLang="en-US" dirty="0" smtClean="0"/>
              <a:t>和</a:t>
            </a:r>
            <a:r>
              <a:rPr lang="zh-CN" altLang="en-US" dirty="0" smtClean="0">
                <a:solidFill>
                  <a:srgbClr val="0000CC"/>
                </a:solidFill>
              </a:rPr>
              <a:t>偏移地址寄存器</a:t>
            </a:r>
            <a:r>
              <a:rPr lang="zh-CN" altLang="en-US" dirty="0" smtClean="0"/>
              <a:t>的组合方式。</a:t>
            </a:r>
            <a:endParaRPr lang="en-US" dirty="0"/>
          </a:p>
          <a:p>
            <a:endParaRPr lang="en-US" dirty="0" smtClean="0"/>
          </a:p>
          <a:p>
            <a:r>
              <a:rPr lang="zh-CN" altLang="en-US" dirty="0" smtClean="0">
                <a:solidFill>
                  <a:srgbClr val="C00000"/>
                </a:solidFill>
              </a:rPr>
              <a:t>默认的“</a:t>
            </a:r>
            <a:r>
              <a:rPr lang="en-US" dirty="0" smtClean="0">
                <a:solidFill>
                  <a:srgbClr val="C00000"/>
                </a:solidFill>
              </a:rPr>
              <a:t>16</a:t>
            </a:r>
            <a:r>
              <a:rPr lang="zh-CN" altLang="en-US" dirty="0" smtClean="0">
                <a:solidFill>
                  <a:srgbClr val="C00000"/>
                </a:solidFill>
              </a:rPr>
              <a:t>位段</a:t>
            </a:r>
            <a:r>
              <a:rPr lang="en-US" altLang="zh-CN" dirty="0" smtClean="0">
                <a:solidFill>
                  <a:srgbClr val="C00000"/>
                </a:solidFill>
              </a:rPr>
              <a:t>+</a:t>
            </a:r>
            <a:r>
              <a:rPr lang="zh-CN" altLang="en-US" dirty="0" smtClean="0">
                <a:solidFill>
                  <a:srgbClr val="C00000"/>
                </a:solidFill>
              </a:rPr>
              <a:t>偏移”寻址组合：</a:t>
            </a:r>
            <a:endParaRPr lang="en-US" dirty="0" smtClean="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14" y="4077072"/>
            <a:ext cx="820674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6126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默认段和偏移寄存器</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a:solidFill>
                  <a:srgbClr val="C00000"/>
                </a:solidFill>
              </a:rPr>
              <a:t>默认的</a:t>
            </a:r>
            <a:r>
              <a:rPr lang="zh-CN" altLang="en-US" dirty="0" smtClean="0">
                <a:solidFill>
                  <a:srgbClr val="C00000"/>
                </a:solidFill>
              </a:rPr>
              <a:t>“</a:t>
            </a:r>
            <a:r>
              <a:rPr lang="en-US" dirty="0" smtClean="0">
                <a:solidFill>
                  <a:srgbClr val="C00000"/>
                </a:solidFill>
              </a:rPr>
              <a:t>32</a:t>
            </a:r>
            <a:r>
              <a:rPr lang="zh-CN" altLang="en-US" dirty="0" smtClean="0">
                <a:solidFill>
                  <a:srgbClr val="C00000"/>
                </a:solidFill>
              </a:rPr>
              <a:t>位</a:t>
            </a:r>
            <a:r>
              <a:rPr lang="zh-CN" altLang="en-US" dirty="0">
                <a:solidFill>
                  <a:srgbClr val="C00000"/>
                </a:solidFill>
              </a:rPr>
              <a:t>段</a:t>
            </a:r>
            <a:r>
              <a:rPr lang="en-US" altLang="zh-CN" dirty="0">
                <a:solidFill>
                  <a:srgbClr val="C00000"/>
                </a:solidFill>
              </a:rPr>
              <a:t>+</a:t>
            </a:r>
            <a:r>
              <a:rPr lang="zh-CN" altLang="en-US" dirty="0">
                <a:solidFill>
                  <a:srgbClr val="C00000"/>
                </a:solidFill>
              </a:rPr>
              <a:t>偏移”寻址</a:t>
            </a:r>
            <a:r>
              <a:rPr lang="zh-CN" altLang="en-US" dirty="0" smtClean="0">
                <a:solidFill>
                  <a:srgbClr val="C00000"/>
                </a:solidFill>
              </a:rPr>
              <a:t>组合：</a:t>
            </a:r>
            <a:endParaRPr lang="en-US"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49699"/>
            <a:ext cx="8683217" cy="377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39453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107504" y="1052736"/>
            <a:ext cx="4320480" cy="5688632"/>
          </a:xfrm>
        </p:spPr>
        <p:txBody>
          <a:bodyPr/>
          <a:lstStyle/>
          <a:p>
            <a:r>
              <a:rPr lang="en-US" dirty="0" smtClean="0"/>
              <a:t>8086</a:t>
            </a:r>
            <a:r>
              <a:rPr lang="en-US" altLang="zh-CN" dirty="0" smtClean="0"/>
              <a:t>~Core2</a:t>
            </a:r>
            <a:r>
              <a:rPr lang="zh-CN" altLang="en-US" dirty="0" smtClean="0"/>
              <a:t>的程序设计模型（含</a:t>
            </a:r>
            <a:r>
              <a:rPr lang="en-US" altLang="zh-CN" dirty="0" smtClean="0"/>
              <a:t>64</a:t>
            </a:r>
            <a:r>
              <a:rPr lang="zh-CN" altLang="en-US" dirty="0" smtClean="0"/>
              <a:t>位扩展）</a:t>
            </a:r>
            <a:endParaRPr lang="en-US" altLang="zh-CN" dirty="0" smtClean="0"/>
          </a:p>
          <a:p>
            <a:endParaRPr lang="en-US" dirty="0" smtClean="0">
              <a:solidFill>
                <a:srgbClr val="3333CC"/>
              </a:solidFill>
            </a:endParaRPr>
          </a:p>
          <a:p>
            <a:r>
              <a:rPr lang="en-US" dirty="0" smtClean="0">
                <a:solidFill>
                  <a:srgbClr val="3333CC"/>
                </a:solidFill>
              </a:rPr>
              <a:t>8</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16</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32</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64</a:t>
            </a:r>
            <a:r>
              <a:rPr lang="zh-CN" altLang="en-US" dirty="0" smtClean="0">
                <a:solidFill>
                  <a:srgbClr val="3333CC"/>
                </a:solidFill>
              </a:rPr>
              <a:t>位寄存器</a:t>
            </a:r>
            <a:endParaRPr lang="en-US" altLang="zh-CN" dirty="0" smtClean="0">
              <a:solidFill>
                <a:srgbClr val="3333CC"/>
              </a:solidFill>
            </a:endParaRPr>
          </a:p>
          <a:p>
            <a:endParaRPr lang="en-US" altLang="zh-CN" dirty="0" smtClean="0">
              <a:solidFill>
                <a:srgbClr val="3333CC"/>
              </a:solidFill>
            </a:endParaRPr>
          </a:p>
          <a:p>
            <a:r>
              <a:rPr lang="zh-CN" altLang="en-US" dirty="0" smtClean="0"/>
              <a:t>多功能寄存器</a:t>
            </a:r>
            <a:endParaRPr lang="en-US" altLang="zh-CN" dirty="0" smtClean="0"/>
          </a:p>
          <a:p>
            <a:pPr lvl="1"/>
            <a:r>
              <a:rPr lang="zh-CN" altLang="en-US" dirty="0" smtClean="0"/>
              <a:t>又称为通用寄存器</a:t>
            </a:r>
            <a:endParaRPr lang="en-US" altLang="zh-CN" dirty="0" smtClean="0"/>
          </a:p>
          <a:p>
            <a:r>
              <a:rPr lang="zh-CN" altLang="en-US" dirty="0" smtClean="0"/>
              <a:t>专用寄存器</a:t>
            </a:r>
            <a:endParaRPr lang="en-US" altLang="zh-CN" dirty="0"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004"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29514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段的加载</a:t>
            </a:r>
            <a:endParaRPr lang="en-US" dirty="0"/>
          </a:p>
        </p:txBody>
      </p:sp>
      <p:sp>
        <p:nvSpPr>
          <p:cNvPr id="3" name="内容占位符 2"/>
          <p:cNvSpPr>
            <a:spLocks noGrp="1"/>
          </p:cNvSpPr>
          <p:nvPr>
            <p:ph idx="1"/>
          </p:nvPr>
        </p:nvSpPr>
        <p:spPr>
          <a:xfrm>
            <a:off x="250825" y="1124744"/>
            <a:ext cx="3241055" cy="3240360"/>
          </a:xfrm>
        </p:spPr>
        <p:txBody>
          <a:bodyPr/>
          <a:lstStyle/>
          <a:p>
            <a:r>
              <a:rPr lang="zh-CN" altLang="en-US" dirty="0" smtClean="0"/>
              <a:t>含有</a:t>
            </a:r>
            <a:r>
              <a:rPr lang="zh-CN" altLang="en-US" dirty="0" smtClean="0">
                <a:solidFill>
                  <a:srgbClr val="3333CC"/>
                </a:solidFill>
              </a:rPr>
              <a:t>代码段、数据段和堆栈段</a:t>
            </a:r>
            <a:r>
              <a:rPr lang="zh-CN" altLang="en-US" dirty="0" smtClean="0"/>
              <a:t>的应用程序装入</a:t>
            </a:r>
            <a:r>
              <a:rPr lang="en-US" altLang="zh-CN" dirty="0" smtClean="0"/>
              <a:t>DOS</a:t>
            </a:r>
            <a:r>
              <a:rPr lang="zh-CN" altLang="en-US" dirty="0" smtClean="0"/>
              <a:t>系统存储器中。</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71735"/>
            <a:ext cx="5429250" cy="639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95460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段和偏移寻址机制允许重定位</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可重定位程序（</a:t>
            </a:r>
            <a:r>
              <a:rPr lang="en-US" altLang="zh-CN" dirty="0" smtClean="0">
                <a:solidFill>
                  <a:srgbClr val="C00000"/>
                </a:solidFill>
              </a:rPr>
              <a:t>relocatable program</a:t>
            </a:r>
            <a:r>
              <a:rPr lang="zh-CN" altLang="en-US" dirty="0" smtClean="0">
                <a:solidFill>
                  <a:srgbClr val="C00000"/>
                </a:solidFill>
              </a:rPr>
              <a:t>）：</a:t>
            </a:r>
            <a:r>
              <a:rPr lang="zh-CN" altLang="en-US" dirty="0" smtClean="0"/>
              <a:t>可以放入存储器的任何区域，且不需修改仍能执行的程序。</a:t>
            </a:r>
            <a:endParaRPr lang="en-US" altLang="zh-CN" dirty="0" smtClean="0"/>
          </a:p>
          <a:p>
            <a:endParaRPr lang="en-US" dirty="0"/>
          </a:p>
          <a:p>
            <a:r>
              <a:rPr lang="zh-CN" altLang="en-US" dirty="0" smtClean="0">
                <a:solidFill>
                  <a:srgbClr val="C00000"/>
                </a:solidFill>
              </a:rPr>
              <a:t>可重定位数据（</a:t>
            </a:r>
            <a:r>
              <a:rPr lang="en-US" dirty="0" smtClean="0">
                <a:solidFill>
                  <a:srgbClr val="C00000"/>
                </a:solidFill>
              </a:rPr>
              <a:t>relocatable data</a:t>
            </a:r>
            <a:r>
              <a:rPr lang="zh-CN" altLang="en-US" dirty="0" smtClean="0">
                <a:solidFill>
                  <a:srgbClr val="C00000"/>
                </a:solidFill>
              </a:rPr>
              <a:t>）：</a:t>
            </a:r>
            <a:r>
              <a:rPr lang="zh-CN" altLang="en-US" dirty="0"/>
              <a:t>可以放入存储器的任何区域，且不需</a:t>
            </a:r>
            <a:r>
              <a:rPr lang="zh-CN" altLang="en-US" dirty="0" smtClean="0"/>
              <a:t>修改就可以被程序引用的数据。</a:t>
            </a:r>
            <a:endParaRPr lang="en-US" altLang="zh-CN" dirty="0"/>
          </a:p>
          <a:p>
            <a:endParaRPr lang="en-US" dirty="0" smtClean="0"/>
          </a:p>
          <a:p>
            <a:r>
              <a:rPr lang="zh-CN" altLang="en-US" dirty="0" smtClean="0"/>
              <a:t>“</a:t>
            </a:r>
            <a:r>
              <a:rPr lang="zh-CN" altLang="en-US" dirty="0" smtClean="0">
                <a:solidFill>
                  <a:srgbClr val="C00000"/>
                </a:solidFill>
              </a:rPr>
              <a:t>段</a:t>
            </a:r>
            <a:r>
              <a:rPr lang="en-US" altLang="zh-CN" dirty="0" smtClean="0">
                <a:solidFill>
                  <a:srgbClr val="C00000"/>
                </a:solidFill>
              </a:rPr>
              <a:t>+</a:t>
            </a:r>
            <a:r>
              <a:rPr lang="zh-CN" altLang="en-US" dirty="0" smtClean="0">
                <a:solidFill>
                  <a:srgbClr val="C00000"/>
                </a:solidFill>
              </a:rPr>
              <a:t>偏移</a:t>
            </a:r>
            <a:r>
              <a:rPr lang="zh-CN" altLang="en-US" dirty="0" smtClean="0"/>
              <a:t>”寻址机制允许程序和数据的重定位。</a:t>
            </a:r>
            <a:endParaRPr lang="en-US" dirty="0"/>
          </a:p>
        </p:txBody>
      </p:sp>
    </p:spTree>
    <p:extLst>
      <p:ext uri="{BB962C8B-B14F-4D97-AF65-F5344CB8AC3E}">
        <p14:creationId xmlns:p14="http://schemas.microsoft.com/office/powerpoint/2010/main" val="398502955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7171" name="Group 26"/>
          <p:cNvGrpSpPr>
            <a:grpSpLocks/>
          </p:cNvGrpSpPr>
          <p:nvPr/>
        </p:nvGrpSpPr>
        <p:grpSpPr bwMode="auto">
          <a:xfrm>
            <a:off x="569913" y="2324100"/>
            <a:ext cx="4318000" cy="531813"/>
            <a:chOff x="1300" y="1371"/>
            <a:chExt cx="2720" cy="335"/>
          </a:xfrm>
        </p:grpSpPr>
        <p:sp>
          <p:nvSpPr>
            <p:cNvPr id="7188"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7189"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2" name="组合 1"/>
          <p:cNvGrpSpPr>
            <a:grpSpLocks/>
          </p:cNvGrpSpPr>
          <p:nvPr/>
        </p:nvGrpSpPr>
        <p:grpSpPr bwMode="auto">
          <a:xfrm>
            <a:off x="569913" y="3306763"/>
            <a:ext cx="4684712" cy="531812"/>
            <a:chOff x="569995" y="3307444"/>
            <a:chExt cx="4684713" cy="531812"/>
          </a:xfrm>
        </p:grpSpPr>
        <p:sp>
          <p:nvSpPr>
            <p:cNvPr id="7186" name="Rectangle 7"/>
            <p:cNvSpPr>
              <a:spLocks noChangeArrowheads="1"/>
            </p:cNvSpPr>
            <p:nvPr/>
          </p:nvSpPr>
          <p:spPr bwMode="auto">
            <a:xfrm>
              <a:off x="1103395" y="3307444"/>
              <a:ext cx="415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00000"/>
                  </a:solidFill>
                </a:rPr>
                <a:t>保护模式存储器寻址简介</a:t>
              </a:r>
            </a:p>
          </p:txBody>
        </p:sp>
        <p:sp>
          <p:nvSpPr>
            <p:cNvPr id="7187" name="Oval 8"/>
            <p:cNvSpPr>
              <a:spLocks noChangeArrowheads="1"/>
            </p:cNvSpPr>
            <p:nvPr/>
          </p:nvSpPr>
          <p:spPr bwMode="auto">
            <a:xfrm>
              <a:off x="569995" y="3307444"/>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3" name="Group 25"/>
          <p:cNvGrpSpPr>
            <a:grpSpLocks/>
          </p:cNvGrpSpPr>
          <p:nvPr/>
        </p:nvGrpSpPr>
        <p:grpSpPr bwMode="auto">
          <a:xfrm>
            <a:off x="569913" y="1341438"/>
            <a:ext cx="4727575" cy="531812"/>
            <a:chOff x="703" y="918"/>
            <a:chExt cx="2978" cy="335"/>
          </a:xfrm>
        </p:grpSpPr>
        <p:sp>
          <p:nvSpPr>
            <p:cNvPr id="7184"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7185"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7174" name="Group 18"/>
          <p:cNvGrpSpPr>
            <a:grpSpLocks/>
          </p:cNvGrpSpPr>
          <p:nvPr/>
        </p:nvGrpSpPr>
        <p:grpSpPr bwMode="auto">
          <a:xfrm>
            <a:off x="6300788" y="2636838"/>
            <a:ext cx="2230437" cy="3478212"/>
            <a:chOff x="581" y="1951"/>
            <a:chExt cx="1405" cy="2191"/>
          </a:xfrm>
        </p:grpSpPr>
        <p:pic>
          <p:nvPicPr>
            <p:cNvPr id="718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7176" name="Group 28"/>
          <p:cNvGrpSpPr>
            <a:grpSpLocks/>
          </p:cNvGrpSpPr>
          <p:nvPr/>
        </p:nvGrpSpPr>
        <p:grpSpPr bwMode="auto">
          <a:xfrm>
            <a:off x="569913" y="4291013"/>
            <a:ext cx="2141537" cy="531812"/>
            <a:chOff x="1903" y="2369"/>
            <a:chExt cx="1349" cy="335"/>
          </a:xfrm>
        </p:grpSpPr>
        <p:sp>
          <p:nvSpPr>
            <p:cNvPr id="7180"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7181"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7" name="Group 28"/>
          <p:cNvGrpSpPr>
            <a:grpSpLocks/>
          </p:cNvGrpSpPr>
          <p:nvPr/>
        </p:nvGrpSpPr>
        <p:grpSpPr bwMode="auto">
          <a:xfrm>
            <a:off x="569913" y="5273675"/>
            <a:ext cx="2863850" cy="531813"/>
            <a:chOff x="1903" y="2369"/>
            <a:chExt cx="1804" cy="335"/>
          </a:xfrm>
        </p:grpSpPr>
        <p:sp>
          <p:nvSpPr>
            <p:cNvPr id="7178"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717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保护模式存储器寻址</a:t>
            </a:r>
            <a:endParaRPr lang="en-US" dirty="0"/>
          </a:p>
        </p:txBody>
      </p:sp>
      <p:sp>
        <p:nvSpPr>
          <p:cNvPr id="3" name="内容占位符 2"/>
          <p:cNvSpPr>
            <a:spLocks noGrp="1"/>
          </p:cNvSpPr>
          <p:nvPr>
            <p:ph idx="1"/>
          </p:nvPr>
        </p:nvSpPr>
        <p:spPr>
          <a:xfrm>
            <a:off x="250825" y="1052736"/>
            <a:ext cx="8642350" cy="5472608"/>
          </a:xfrm>
        </p:spPr>
        <p:txBody>
          <a:bodyPr/>
          <a:lstStyle/>
          <a:p>
            <a:r>
              <a:rPr lang="zh-CN" altLang="en-US" sz="2400" dirty="0" smtClean="0"/>
              <a:t>形式上，依然是“段基址</a:t>
            </a:r>
            <a:r>
              <a:rPr lang="en-US" altLang="zh-CN" sz="2400" dirty="0" smtClean="0"/>
              <a:t>+</a:t>
            </a:r>
            <a:r>
              <a:rPr lang="zh-CN" altLang="en-US" sz="2400" dirty="0" smtClean="0"/>
              <a:t>偏移量”</a:t>
            </a:r>
            <a:endParaRPr lang="en-US" altLang="zh-CN" sz="2400" dirty="0" smtClean="0"/>
          </a:p>
          <a:p>
            <a:pPr lvl="1"/>
            <a:r>
              <a:rPr lang="zh-CN" altLang="en-US" sz="2400" dirty="0" smtClean="0"/>
              <a:t>因此，很多保护模式指令和实模式指令是相同的，但访问存储器时的解释方法不同。</a:t>
            </a:r>
            <a:endParaRPr lang="en-US" altLang="zh-CN" sz="2400" dirty="0" smtClean="0"/>
          </a:p>
          <a:p>
            <a:endParaRPr lang="en-US" altLang="zh-CN" sz="2400" dirty="0" smtClean="0"/>
          </a:p>
          <a:p>
            <a:r>
              <a:rPr lang="zh-CN" altLang="en-US" sz="2400" dirty="0" smtClean="0"/>
              <a:t>不同：</a:t>
            </a:r>
            <a:endParaRPr lang="en-US" altLang="zh-CN" sz="2400" dirty="0" smtClean="0"/>
          </a:p>
          <a:p>
            <a:pPr lvl="1" algn="just" eaLnBrk="1"/>
            <a:r>
              <a:rPr lang="zh-CN" altLang="en-US" sz="2400" dirty="0"/>
              <a:t>段</a:t>
            </a:r>
            <a:r>
              <a:rPr lang="zh-CN" altLang="en-US" sz="2400" dirty="0" smtClean="0"/>
              <a:t>寄存器中不是直接存放“</a:t>
            </a:r>
            <a:r>
              <a:rPr lang="zh-CN" altLang="en-US" sz="2400" dirty="0" smtClean="0">
                <a:solidFill>
                  <a:srgbClr val="C00000"/>
                </a:solidFill>
              </a:rPr>
              <a:t>段基址</a:t>
            </a:r>
            <a:r>
              <a:rPr lang="zh-CN" altLang="en-US" sz="2400" dirty="0" smtClean="0"/>
              <a:t>”，而是存放着一个“</a:t>
            </a:r>
            <a:r>
              <a:rPr lang="zh-CN" altLang="en-US" sz="2400" dirty="0" smtClean="0">
                <a:solidFill>
                  <a:srgbClr val="C00000"/>
                </a:solidFill>
              </a:rPr>
              <a:t>选择子</a:t>
            </a:r>
            <a:r>
              <a:rPr lang="zh-CN" altLang="en-US" sz="2400" dirty="0" smtClean="0"/>
              <a:t>”，用于选择描述符表中的一个</a:t>
            </a:r>
            <a:r>
              <a:rPr lang="zh-CN" altLang="en-US" sz="2400" dirty="0" smtClean="0">
                <a:solidFill>
                  <a:srgbClr val="C00000"/>
                </a:solidFill>
              </a:rPr>
              <a:t>描述符</a:t>
            </a:r>
            <a:r>
              <a:rPr lang="zh-CN" altLang="en-US" sz="2400" dirty="0" smtClean="0"/>
              <a:t>。描述符（</a:t>
            </a:r>
            <a:r>
              <a:rPr lang="en-US" altLang="zh-CN" sz="2400" dirty="0" smtClean="0"/>
              <a:t>Descriptor</a:t>
            </a:r>
            <a:r>
              <a:rPr lang="zh-CN" altLang="en-US" sz="2400" dirty="0" smtClean="0"/>
              <a:t>）包含了存储段的位置、长度和访问权限。</a:t>
            </a:r>
            <a:endParaRPr lang="en-US" altLang="zh-CN" sz="2400" dirty="0" smtClean="0"/>
          </a:p>
          <a:p>
            <a:pPr lvl="1"/>
            <a:r>
              <a:rPr lang="zh-CN" altLang="en-US" sz="2400" dirty="0" smtClean="0"/>
              <a:t>在</a:t>
            </a:r>
            <a:r>
              <a:rPr lang="en-US" altLang="zh-CN" sz="2400" dirty="0" smtClean="0"/>
              <a:t>32</a:t>
            </a:r>
            <a:r>
              <a:rPr lang="zh-CN" altLang="en-US" sz="2400" dirty="0" smtClean="0"/>
              <a:t>位微处理器中，偏移地址是</a:t>
            </a:r>
            <a:r>
              <a:rPr lang="en-US" altLang="zh-CN" sz="2400" dirty="0" smtClean="0"/>
              <a:t>32</a:t>
            </a:r>
            <a:r>
              <a:rPr lang="zh-CN" altLang="en-US" sz="2400" dirty="0" smtClean="0"/>
              <a:t>位。</a:t>
            </a:r>
            <a:endParaRPr lang="en-US" altLang="zh-CN" sz="2400" dirty="0" smtClean="0"/>
          </a:p>
          <a:p>
            <a:endParaRPr lang="en-US" altLang="zh-CN" sz="2400" dirty="0" smtClean="0"/>
          </a:p>
          <a:p>
            <a:r>
              <a:rPr lang="zh-CN" altLang="en-US" sz="2400" dirty="0" smtClean="0"/>
              <a:t>为</a:t>
            </a:r>
            <a:r>
              <a:rPr lang="en-US" altLang="zh-CN" sz="2400" dirty="0" smtClean="0"/>
              <a:t>32</a:t>
            </a:r>
            <a:r>
              <a:rPr lang="zh-CN" altLang="en-US" sz="2400" dirty="0" smtClean="0"/>
              <a:t>位保护模式编写的程序也可以在</a:t>
            </a:r>
            <a:r>
              <a:rPr lang="en-US" altLang="zh-CN" sz="2400" dirty="0" smtClean="0"/>
              <a:t>Pentium 4</a:t>
            </a:r>
            <a:r>
              <a:rPr lang="zh-CN" altLang="en-US" sz="2400" dirty="0" smtClean="0"/>
              <a:t>的</a:t>
            </a:r>
            <a:r>
              <a:rPr lang="en-US" altLang="zh-CN" sz="2400" dirty="0" smtClean="0"/>
              <a:t>64</a:t>
            </a:r>
            <a:r>
              <a:rPr lang="zh-CN" altLang="en-US" sz="2400" dirty="0" smtClean="0"/>
              <a:t>位模式下运行。</a:t>
            </a:r>
            <a:endParaRPr lang="en-US" sz="2400" dirty="0"/>
          </a:p>
        </p:txBody>
      </p:sp>
    </p:spTree>
    <p:extLst>
      <p:ext uri="{BB962C8B-B14F-4D97-AF65-F5344CB8AC3E}">
        <p14:creationId xmlns:p14="http://schemas.microsoft.com/office/powerpoint/2010/main" val="3704780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选择子</a:t>
            </a:r>
            <a:endParaRPr lang="en-US" dirty="0"/>
          </a:p>
        </p:txBody>
      </p:sp>
      <p:sp>
        <p:nvSpPr>
          <p:cNvPr id="3" name="内容占位符 2"/>
          <p:cNvSpPr>
            <a:spLocks noGrp="1"/>
          </p:cNvSpPr>
          <p:nvPr>
            <p:ph idx="1"/>
          </p:nvPr>
        </p:nvSpPr>
        <p:spPr>
          <a:xfrm>
            <a:off x="250825" y="1052736"/>
            <a:ext cx="8642350" cy="2304256"/>
          </a:xfrm>
        </p:spPr>
        <p:txBody>
          <a:bodyPr/>
          <a:lstStyle/>
          <a:p>
            <a:r>
              <a:rPr kumimoji="1" lang="zh-CN" altLang="en-US" dirty="0">
                <a:solidFill>
                  <a:srgbClr val="0000CC"/>
                </a:solidFill>
                <a:latin typeface="Times New Roman" pitchFamily="18" charset="0"/>
              </a:rPr>
              <a:t>段选择子</a:t>
            </a:r>
            <a:r>
              <a:rPr kumimoji="1" lang="zh-CN" altLang="en-US" dirty="0" smtClean="0">
                <a:solidFill>
                  <a:srgbClr val="0000CC"/>
                </a:solidFill>
                <a:latin typeface="Times New Roman" pitchFamily="18" charset="0"/>
              </a:rPr>
              <a:t>寄存器</a:t>
            </a:r>
            <a:endParaRPr kumimoji="1" lang="en-US" altLang="zh-CN" dirty="0" smtClean="0">
              <a:solidFill>
                <a:srgbClr val="0000CC"/>
              </a:solidFill>
              <a:latin typeface="Times New Roman" pitchFamily="18" charset="0"/>
            </a:endParaRPr>
          </a:p>
          <a:p>
            <a:pPr lvl="1"/>
            <a:r>
              <a:rPr kumimoji="1" lang="zh-CN" altLang="en-US" dirty="0">
                <a:latin typeface="Times New Roman" pitchFamily="18" charset="0"/>
              </a:rPr>
              <a:t>保护模式下</a:t>
            </a:r>
            <a:r>
              <a:rPr kumimoji="1" lang="en-US" altLang="zh-CN" dirty="0">
                <a:latin typeface="Times New Roman" pitchFamily="18" charset="0"/>
              </a:rPr>
              <a:t>CS</a:t>
            </a:r>
            <a:r>
              <a:rPr kumimoji="1" lang="zh-CN" altLang="en-US" dirty="0">
                <a:latin typeface="Times New Roman" pitchFamily="18" charset="0"/>
              </a:rPr>
              <a:t>、</a:t>
            </a:r>
            <a:r>
              <a:rPr kumimoji="1" lang="en-US" altLang="zh-CN" dirty="0">
                <a:latin typeface="Times New Roman" pitchFamily="18" charset="0"/>
              </a:rPr>
              <a:t>DS</a:t>
            </a:r>
            <a:r>
              <a:rPr kumimoji="1" lang="zh-CN" altLang="en-US" dirty="0">
                <a:latin typeface="Times New Roman" pitchFamily="18" charset="0"/>
              </a:rPr>
              <a:t>、</a:t>
            </a:r>
            <a:r>
              <a:rPr kumimoji="1" lang="en-US" altLang="zh-CN" dirty="0">
                <a:latin typeface="Times New Roman" pitchFamily="18" charset="0"/>
              </a:rPr>
              <a:t>SS</a:t>
            </a:r>
            <a:r>
              <a:rPr kumimoji="1" lang="zh-CN" altLang="en-US" dirty="0">
                <a:latin typeface="Times New Roman" pitchFamily="18" charset="0"/>
              </a:rPr>
              <a:t>、</a:t>
            </a:r>
            <a:r>
              <a:rPr kumimoji="1" lang="en-US" altLang="zh-CN" dirty="0">
                <a:latin typeface="Times New Roman" pitchFamily="18" charset="0"/>
              </a:rPr>
              <a:t>ES</a:t>
            </a:r>
            <a:r>
              <a:rPr kumimoji="1" lang="zh-CN" altLang="en-US" dirty="0">
                <a:latin typeface="Times New Roman" pitchFamily="18" charset="0"/>
              </a:rPr>
              <a:t>、</a:t>
            </a:r>
            <a:r>
              <a:rPr kumimoji="1" lang="en-US" altLang="zh-CN" dirty="0">
                <a:latin typeface="Times New Roman" pitchFamily="18" charset="0"/>
              </a:rPr>
              <a:t>FS</a:t>
            </a:r>
            <a:r>
              <a:rPr kumimoji="1" lang="zh-CN" altLang="en-US" dirty="0">
                <a:latin typeface="Times New Roman" pitchFamily="18" charset="0"/>
              </a:rPr>
              <a:t>、</a:t>
            </a:r>
            <a:r>
              <a:rPr kumimoji="1" lang="en-US" altLang="zh-CN" dirty="0">
                <a:latin typeface="Times New Roman" pitchFamily="18" charset="0"/>
              </a:rPr>
              <a:t>GS</a:t>
            </a:r>
            <a:r>
              <a:rPr kumimoji="1" lang="zh-CN" altLang="en-US" dirty="0">
                <a:latin typeface="Times New Roman" pitchFamily="18" charset="0"/>
              </a:rPr>
              <a:t>寄存器称为段选择子寄存器，</a:t>
            </a:r>
            <a:r>
              <a:rPr kumimoji="1" lang="zh-CN" altLang="en-US" dirty="0">
                <a:solidFill>
                  <a:srgbClr val="CC0099"/>
                </a:solidFill>
                <a:latin typeface="Times New Roman" pitchFamily="18" charset="0"/>
              </a:rPr>
              <a:t>其值不再是段基址而是选择子</a:t>
            </a:r>
            <a:r>
              <a:rPr kumimoji="1" lang="zh-CN" altLang="en-US" dirty="0">
                <a:latin typeface="Times New Roman" pitchFamily="18" charset="0"/>
              </a:rPr>
              <a:t>，它从</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表</a:t>
            </a:r>
            <a:r>
              <a:rPr kumimoji="1" lang="zh-CN" altLang="en-US" dirty="0">
                <a:latin typeface="Times New Roman" pitchFamily="18" charset="0"/>
              </a:rPr>
              <a:t>中选择一个定义存储器段大小和属性的</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a:t>
            </a:r>
            <a:endParaRPr lang="en-US" dirty="0"/>
          </a:p>
        </p:txBody>
      </p:sp>
      <p:grpSp>
        <p:nvGrpSpPr>
          <p:cNvPr id="5" name="Group 1030"/>
          <p:cNvGrpSpPr>
            <a:grpSpLocks/>
          </p:cNvGrpSpPr>
          <p:nvPr/>
        </p:nvGrpSpPr>
        <p:grpSpPr bwMode="auto">
          <a:xfrm>
            <a:off x="539552" y="3445023"/>
            <a:ext cx="8208912" cy="3038474"/>
            <a:chOff x="431" y="2069"/>
            <a:chExt cx="4706" cy="1914"/>
          </a:xfrm>
        </p:grpSpPr>
        <p:grpSp>
          <p:nvGrpSpPr>
            <p:cNvPr id="6" name="Group 16"/>
            <p:cNvGrpSpPr>
              <a:grpSpLocks/>
            </p:cNvGrpSpPr>
            <p:nvPr/>
          </p:nvGrpSpPr>
          <p:grpSpPr bwMode="auto">
            <a:xfrm>
              <a:off x="2835" y="2069"/>
              <a:ext cx="2302" cy="597"/>
              <a:chOff x="2838" y="1937"/>
              <a:chExt cx="2302" cy="597"/>
            </a:xfrm>
          </p:grpSpPr>
          <p:sp>
            <p:nvSpPr>
              <p:cNvPr id="8" name="Rectangle 4"/>
              <p:cNvSpPr>
                <a:spLocks noChangeArrowheads="1"/>
              </p:cNvSpPr>
              <p:nvPr/>
            </p:nvSpPr>
            <p:spPr bwMode="auto">
              <a:xfrm>
                <a:off x="2865" y="2234"/>
                <a:ext cx="2193" cy="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a:off x="4665"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p:cNvSpPr>
                <a:spLocks noChangeShapeType="1"/>
              </p:cNvSpPr>
              <p:nvPr/>
            </p:nvSpPr>
            <p:spPr bwMode="auto">
              <a:xfrm>
                <a:off x="4458"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4845" y="19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0</a:t>
                </a:r>
              </a:p>
            </p:txBody>
          </p:sp>
          <p:sp>
            <p:nvSpPr>
              <p:cNvPr id="12" name="Text Box 8"/>
              <p:cNvSpPr txBox="1">
                <a:spLocks noChangeArrowheads="1"/>
              </p:cNvSpPr>
              <p:nvPr/>
            </p:nvSpPr>
            <p:spPr bwMode="auto">
              <a:xfrm>
                <a:off x="4669"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a:t>
                </a:r>
              </a:p>
            </p:txBody>
          </p:sp>
          <p:sp>
            <p:nvSpPr>
              <p:cNvPr id="13" name="Text Box 9"/>
              <p:cNvSpPr txBox="1">
                <a:spLocks noChangeArrowheads="1"/>
              </p:cNvSpPr>
              <p:nvPr/>
            </p:nvSpPr>
            <p:spPr bwMode="auto">
              <a:xfrm>
                <a:off x="4452"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2</a:t>
                </a:r>
              </a:p>
            </p:txBody>
          </p:sp>
          <p:sp>
            <p:nvSpPr>
              <p:cNvPr id="14" name="Text Box 10"/>
              <p:cNvSpPr txBox="1">
                <a:spLocks noChangeArrowheads="1"/>
              </p:cNvSpPr>
              <p:nvPr/>
            </p:nvSpPr>
            <p:spPr bwMode="auto">
              <a:xfrm>
                <a:off x="4276"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3</a:t>
                </a:r>
              </a:p>
            </p:txBody>
          </p:sp>
          <p:sp>
            <p:nvSpPr>
              <p:cNvPr id="15" name="Text Box 11"/>
              <p:cNvSpPr txBox="1">
                <a:spLocks noChangeArrowheads="1"/>
              </p:cNvSpPr>
              <p:nvPr/>
            </p:nvSpPr>
            <p:spPr bwMode="auto">
              <a:xfrm>
                <a:off x="2838" y="19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15</a:t>
                </a:r>
              </a:p>
            </p:txBody>
          </p:sp>
          <p:sp>
            <p:nvSpPr>
              <p:cNvPr id="16" name="Text Box 12"/>
              <p:cNvSpPr txBox="1">
                <a:spLocks noChangeArrowheads="1"/>
              </p:cNvSpPr>
              <p:nvPr/>
            </p:nvSpPr>
            <p:spPr bwMode="auto">
              <a:xfrm>
                <a:off x="4412" y="2235"/>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TI</a:t>
                </a:r>
              </a:p>
            </p:txBody>
          </p:sp>
          <p:sp>
            <p:nvSpPr>
              <p:cNvPr id="17" name="Text Box 13"/>
              <p:cNvSpPr txBox="1">
                <a:spLocks noChangeArrowheads="1"/>
              </p:cNvSpPr>
              <p:nvPr/>
            </p:nvSpPr>
            <p:spPr bwMode="auto">
              <a:xfrm>
                <a:off x="4640" y="2237"/>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RPL</a:t>
                </a:r>
              </a:p>
            </p:txBody>
          </p:sp>
          <p:sp>
            <p:nvSpPr>
              <p:cNvPr id="18" name="Text Box 14"/>
              <p:cNvSpPr txBox="1">
                <a:spLocks noChangeArrowheads="1"/>
              </p:cNvSpPr>
              <p:nvPr/>
            </p:nvSpPr>
            <p:spPr bwMode="auto">
              <a:xfrm>
                <a:off x="3314" y="2226"/>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Index</a:t>
                </a:r>
              </a:p>
            </p:txBody>
          </p:sp>
        </p:grpSp>
        <p:sp>
          <p:nvSpPr>
            <p:cNvPr id="7" name="Text Box 15"/>
            <p:cNvSpPr txBox="1">
              <a:spLocks noChangeArrowheads="1"/>
            </p:cNvSpPr>
            <p:nvPr/>
          </p:nvSpPr>
          <p:spPr bwMode="auto">
            <a:xfrm>
              <a:off x="431" y="2296"/>
              <a:ext cx="4106"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800100" indent="-342900" eaLnBrk="0" hangingPunct="0">
                <a:defRPr sz="2800" b="1">
                  <a:solidFill>
                    <a:schemeClr val="tx1"/>
                  </a:solidFill>
                  <a:latin typeface="Arial" charset="0"/>
                  <a:ea typeface="宋体" pitchFamily="2" charset="-122"/>
                </a:defRPr>
              </a:lvl2pPr>
              <a:lvl3pPr marL="1257300" indent="-3429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dirty="0">
                  <a:solidFill>
                    <a:srgbClr val="CC0000"/>
                  </a:solidFill>
                  <a:latin typeface="Times New Roman" pitchFamily="18" charset="0"/>
                </a:rPr>
                <a:t>RPL:</a:t>
              </a:r>
              <a:r>
                <a:rPr kumimoji="1" lang="en-US" altLang="zh-CN" sz="2400" dirty="0">
                  <a:latin typeface="Times New Roman" pitchFamily="18" charset="0"/>
                </a:rPr>
                <a:t> </a:t>
              </a:r>
              <a:r>
                <a:rPr kumimoji="1" lang="zh-CN" altLang="en-US" sz="2400" dirty="0">
                  <a:latin typeface="Times New Roman" pitchFamily="18" charset="0"/>
                </a:rPr>
                <a:t>请求特权级</a:t>
              </a:r>
            </a:p>
            <a:p>
              <a:pPr lvl="1" algn="l" eaLnBrk="1" hangingPunct="1">
                <a:spcBef>
                  <a:spcPct val="0"/>
                </a:spcBef>
              </a:pPr>
              <a:r>
                <a:rPr kumimoji="1" lang="zh-CN" altLang="en-US" sz="2400" dirty="0">
                  <a:latin typeface="Times New Roman" pitchFamily="18" charset="0"/>
                </a:rPr>
                <a:t>	</a:t>
              </a:r>
              <a:r>
                <a:rPr kumimoji="1" lang="en-US" altLang="zh-CN" sz="2400" dirty="0">
                  <a:latin typeface="Times New Roman" pitchFamily="18" charset="0"/>
                </a:rPr>
                <a:t>0~3</a:t>
              </a:r>
              <a:r>
                <a:rPr kumimoji="1" lang="zh-CN" altLang="en-US" sz="2400" dirty="0">
                  <a:latin typeface="Times New Roman" pitchFamily="18" charset="0"/>
                </a:rPr>
                <a:t>特权级</a:t>
              </a:r>
            </a:p>
            <a:p>
              <a:pPr algn="l" eaLnBrk="1" hangingPunct="1">
                <a:spcBef>
                  <a:spcPct val="0"/>
                </a:spcBef>
                <a:buFontTx/>
                <a:buChar char="•"/>
              </a:pPr>
              <a:r>
                <a:rPr kumimoji="1" lang="en-US" altLang="zh-CN" sz="2400" dirty="0">
                  <a:solidFill>
                    <a:srgbClr val="CC0000"/>
                  </a:solidFill>
                  <a:latin typeface="Times New Roman" pitchFamily="18" charset="0"/>
                </a:rPr>
                <a:t>TI:</a:t>
              </a:r>
              <a:r>
                <a:rPr kumimoji="1" lang="en-US" altLang="zh-CN" sz="2400" dirty="0">
                  <a:latin typeface="Times New Roman" pitchFamily="18" charset="0"/>
                </a:rPr>
                <a:t> </a:t>
              </a:r>
              <a:r>
                <a:rPr kumimoji="1" lang="zh-CN" altLang="en-US" sz="2400" dirty="0">
                  <a:latin typeface="Times New Roman" pitchFamily="18" charset="0"/>
                </a:rPr>
                <a:t>表指示符</a:t>
              </a:r>
            </a:p>
            <a:p>
              <a:pPr lvl="2" eaLnBrk="1" hangingPunct="1"/>
              <a:r>
                <a:rPr kumimoji="1" lang="en-US" altLang="zh-CN" sz="2400" dirty="0">
                  <a:latin typeface="Times New Roman" pitchFamily="18" charset="0"/>
                </a:rPr>
                <a:t>0——</a:t>
              </a:r>
              <a:r>
                <a:rPr kumimoji="1" lang="zh-CN" altLang="en-US" sz="2400" dirty="0">
                  <a:latin typeface="Times New Roman" pitchFamily="18" charset="0"/>
                </a:rPr>
                <a:t>使用全局</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lvl="2" eaLnBrk="1" hangingPunct="1"/>
              <a:r>
                <a:rPr kumimoji="1" lang="en-US" altLang="zh-CN" sz="2400" dirty="0">
                  <a:latin typeface="Times New Roman" pitchFamily="18" charset="0"/>
                </a:rPr>
                <a:t>1——</a:t>
              </a:r>
              <a:r>
                <a:rPr kumimoji="1" lang="zh-CN" altLang="en-US" sz="2400" dirty="0">
                  <a:latin typeface="Times New Roman" pitchFamily="18" charset="0"/>
                </a:rPr>
                <a:t>使用局部</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algn="l" eaLnBrk="1" hangingPunct="1">
                <a:spcBef>
                  <a:spcPct val="0"/>
                </a:spcBef>
              </a:pPr>
              <a:endParaRPr kumimoji="1" lang="zh-CN" altLang="en-US" sz="2400" dirty="0">
                <a:latin typeface="Times New Roman" pitchFamily="18" charset="0"/>
              </a:endParaRPr>
            </a:p>
            <a:p>
              <a:pPr eaLnBrk="1" hangingPunct="1">
                <a:buFontTx/>
                <a:buChar char="•"/>
              </a:pPr>
              <a:r>
                <a:rPr kumimoji="1" lang="en-US" altLang="zh-CN" sz="2400" dirty="0">
                  <a:solidFill>
                    <a:srgbClr val="CC0000"/>
                  </a:solidFill>
                  <a:latin typeface="Times New Roman" pitchFamily="18" charset="0"/>
                </a:rPr>
                <a:t>Index</a:t>
              </a:r>
              <a:r>
                <a:rPr kumimoji="1" lang="zh-CN" altLang="en-US" sz="2400" dirty="0">
                  <a:solidFill>
                    <a:srgbClr val="CC0000"/>
                  </a:solidFill>
                  <a:latin typeface="Times New Roman" pitchFamily="18" charset="0"/>
                </a:rPr>
                <a:t>（描述符索引）：</a:t>
              </a:r>
              <a:r>
                <a:rPr kumimoji="1" lang="zh-CN" altLang="en-US" sz="2400" dirty="0">
                  <a:latin typeface="Times New Roman" pitchFamily="18" charset="0"/>
                </a:rPr>
                <a:t>选择描述符表中的表项。</a:t>
              </a:r>
            </a:p>
          </p:txBody>
        </p:sp>
      </p:grpSp>
    </p:spTree>
    <p:extLst>
      <p:ext uri="{BB962C8B-B14F-4D97-AF65-F5344CB8AC3E}">
        <p14:creationId xmlns:p14="http://schemas.microsoft.com/office/powerpoint/2010/main" val="13390390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描述符和描述符表</a:t>
            </a:r>
            <a:endParaRPr lang="en-US" dirty="0"/>
          </a:p>
        </p:txBody>
      </p:sp>
      <p:sp>
        <p:nvSpPr>
          <p:cNvPr id="3" name="内容占位符 2"/>
          <p:cNvSpPr>
            <a:spLocks noGrp="1"/>
          </p:cNvSpPr>
          <p:nvPr>
            <p:ph idx="1"/>
          </p:nvPr>
        </p:nvSpPr>
        <p:spPr/>
        <p:txBody>
          <a:bodyPr/>
          <a:lstStyle/>
          <a:p>
            <a:r>
              <a:rPr lang="zh-CN" altLang="en-US" dirty="0" smtClean="0"/>
              <a:t>段寄存器可以访问两个描述符表：全局描述符表和局部描述符表。</a:t>
            </a:r>
            <a:endParaRPr lang="en-US" altLang="zh-CN" dirty="0" smtClean="0"/>
          </a:p>
          <a:p>
            <a:endParaRPr lang="en-US" dirty="0"/>
          </a:p>
          <a:p>
            <a:pPr eaLnBrk="1"/>
            <a:r>
              <a:rPr lang="zh-CN" altLang="en-US" dirty="0">
                <a:solidFill>
                  <a:srgbClr val="CC0000"/>
                </a:solidFill>
              </a:rPr>
              <a:t>全局描述符表</a:t>
            </a:r>
            <a:r>
              <a:rPr lang="zh-CN" altLang="en-US" dirty="0" smtClean="0">
                <a:solidFill>
                  <a:srgbClr val="CC0000"/>
                </a:solidFill>
              </a:rPr>
              <a:t>（</a:t>
            </a:r>
            <a:r>
              <a:rPr lang="en-US" altLang="zh-CN" dirty="0" smtClean="0">
                <a:solidFill>
                  <a:srgbClr val="CC0000"/>
                </a:solidFill>
              </a:rPr>
              <a:t>Global Descriptor Table</a:t>
            </a:r>
            <a:r>
              <a:rPr lang="zh-CN" altLang="en-US" dirty="0" smtClean="0">
                <a:solidFill>
                  <a:srgbClr val="CC0000"/>
                </a:solidFill>
              </a:rPr>
              <a:t>，</a:t>
            </a:r>
            <a:r>
              <a:rPr lang="en-US" altLang="zh-CN" dirty="0" smtClean="0">
                <a:solidFill>
                  <a:srgbClr val="CC0000"/>
                </a:solidFill>
              </a:rPr>
              <a:t>GDT</a:t>
            </a:r>
            <a:r>
              <a:rPr lang="zh-CN" altLang="en-US" dirty="0" smtClean="0">
                <a:solidFill>
                  <a:srgbClr val="CC0000"/>
                </a:solidFill>
              </a:rPr>
              <a:t>）：</a:t>
            </a:r>
            <a:r>
              <a:rPr lang="zh-CN" altLang="en-US" dirty="0"/>
              <a:t>定义了能被系统中所有任务公用的存储分段，可以避免对同一系统服务程序的不必要的重复定义与存储。</a:t>
            </a:r>
          </a:p>
          <a:p>
            <a:pPr eaLnBrk="1"/>
            <a:endParaRPr lang="zh-CN" altLang="en-US" dirty="0"/>
          </a:p>
          <a:p>
            <a:pPr eaLnBrk="1"/>
            <a:r>
              <a:rPr lang="zh-CN" altLang="en-US" dirty="0"/>
              <a:t>通常</a:t>
            </a:r>
            <a:r>
              <a:rPr lang="en-US" altLang="zh-CN" dirty="0"/>
              <a:t>GDT</a:t>
            </a:r>
            <a:r>
              <a:rPr lang="zh-CN" altLang="en-US" dirty="0"/>
              <a:t>中包含了操作系统使用的代码段、数据段、任务状态段以及系统中各个</a:t>
            </a:r>
            <a:r>
              <a:rPr lang="en-US" altLang="zh-CN" dirty="0"/>
              <a:t>LDT</a:t>
            </a:r>
            <a:r>
              <a:rPr lang="zh-CN" altLang="en-US" dirty="0"/>
              <a:t>所在段的描述符。</a:t>
            </a:r>
          </a:p>
          <a:p>
            <a:pPr lvl="1" eaLnBrk="1"/>
            <a:r>
              <a:rPr lang="zh-CN" altLang="en-US" dirty="0"/>
              <a:t>注意：中断服务程序所在段的段描述符在</a:t>
            </a:r>
            <a:r>
              <a:rPr lang="en-US" altLang="zh-CN" dirty="0">
                <a:solidFill>
                  <a:srgbClr val="3333CC"/>
                </a:solidFill>
              </a:rPr>
              <a:t>IDT</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2138267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描述符和描述符表</a:t>
            </a:r>
            <a:endParaRPr lang="en-US" dirty="0"/>
          </a:p>
        </p:txBody>
      </p:sp>
      <p:sp>
        <p:nvSpPr>
          <p:cNvPr id="3" name="内容占位符 2"/>
          <p:cNvSpPr>
            <a:spLocks noGrp="1"/>
          </p:cNvSpPr>
          <p:nvPr>
            <p:ph idx="1"/>
          </p:nvPr>
        </p:nvSpPr>
        <p:spPr/>
        <p:txBody>
          <a:bodyPr/>
          <a:lstStyle/>
          <a:p>
            <a:pPr eaLnBrk="1"/>
            <a:r>
              <a:rPr lang="zh-CN" altLang="en-US" dirty="0">
                <a:solidFill>
                  <a:srgbClr val="C00000"/>
                </a:solidFill>
              </a:rPr>
              <a:t>局部描述符表（</a:t>
            </a:r>
            <a:r>
              <a:rPr lang="en-US" altLang="zh-CN" dirty="0">
                <a:solidFill>
                  <a:srgbClr val="C00000"/>
                </a:solidFill>
              </a:rPr>
              <a:t>Local Descriptor Table</a:t>
            </a:r>
            <a:r>
              <a:rPr lang="zh-CN" altLang="en-US" dirty="0">
                <a:solidFill>
                  <a:srgbClr val="C00000"/>
                </a:solidFill>
              </a:rPr>
              <a:t>，</a:t>
            </a:r>
            <a:r>
              <a:rPr lang="en-US" altLang="zh-CN" dirty="0">
                <a:solidFill>
                  <a:srgbClr val="C00000"/>
                </a:solidFill>
              </a:rPr>
              <a:t>LDT</a:t>
            </a:r>
            <a:r>
              <a:rPr lang="zh-CN" altLang="en-US" dirty="0">
                <a:solidFill>
                  <a:srgbClr val="C00000"/>
                </a:solidFill>
              </a:rPr>
              <a:t>）</a:t>
            </a:r>
            <a:r>
              <a:rPr lang="zh-CN" altLang="en-US" dirty="0"/>
              <a:t>包含了与某个任务相关联的段描述符。</a:t>
            </a:r>
          </a:p>
          <a:p>
            <a:pPr lvl="1" eaLnBrk="1"/>
            <a:r>
              <a:rPr lang="zh-CN" altLang="en-US" dirty="0" smtClean="0"/>
              <a:t>在</a:t>
            </a:r>
            <a:r>
              <a:rPr lang="zh-CN" altLang="en-US" dirty="0"/>
              <a:t>设计操作系统时，通常</a:t>
            </a:r>
            <a:r>
              <a:rPr lang="zh-CN" altLang="en-US" dirty="0">
                <a:solidFill>
                  <a:srgbClr val="3333CC"/>
                </a:solidFill>
              </a:rPr>
              <a:t>一个任务有一个独立的</a:t>
            </a:r>
            <a:r>
              <a:rPr lang="en-US" altLang="zh-CN" dirty="0">
                <a:solidFill>
                  <a:srgbClr val="3333CC"/>
                </a:solidFill>
              </a:rPr>
              <a:t>LDT</a:t>
            </a:r>
            <a:r>
              <a:rPr lang="zh-CN" altLang="en-US" dirty="0"/>
              <a:t>。</a:t>
            </a:r>
          </a:p>
          <a:p>
            <a:pPr lvl="1" eaLnBrk="1"/>
            <a:r>
              <a:rPr lang="en-US" altLang="zh-CN" dirty="0"/>
              <a:t>LDT</a:t>
            </a:r>
            <a:r>
              <a:rPr lang="zh-CN" altLang="en-US" dirty="0"/>
              <a:t>提供了将一任务的代码段、数据段与操作系统的其余部分相隔离的机制。</a:t>
            </a:r>
          </a:p>
          <a:p>
            <a:endParaRPr lang="en-US" dirty="0" smtClean="0"/>
          </a:p>
          <a:p>
            <a:r>
              <a:rPr lang="zh-CN" altLang="en-US" dirty="0" smtClean="0"/>
              <a:t>每个描述符表包含</a:t>
            </a:r>
            <a:r>
              <a:rPr lang="en-US" altLang="zh-CN" dirty="0" smtClean="0">
                <a:solidFill>
                  <a:srgbClr val="C00000"/>
                </a:solidFill>
              </a:rPr>
              <a:t>8192</a:t>
            </a:r>
            <a:r>
              <a:rPr lang="zh-CN" altLang="en-US" dirty="0" smtClean="0"/>
              <a:t>个描述符，所以任何时刻应用程序最多可以有</a:t>
            </a:r>
            <a:r>
              <a:rPr lang="en-US" altLang="zh-CN" dirty="0" smtClean="0"/>
              <a:t>16384</a:t>
            </a:r>
            <a:r>
              <a:rPr lang="zh-CN" altLang="en-US" dirty="0" smtClean="0"/>
              <a:t>（</a:t>
            </a:r>
            <a:r>
              <a:rPr lang="en-US" altLang="zh-CN" dirty="0" smtClean="0"/>
              <a:t>2</a:t>
            </a:r>
            <a:r>
              <a:rPr lang="en-US" altLang="zh-CN" baseline="30000" dirty="0" smtClean="0"/>
              <a:t>14</a:t>
            </a:r>
            <a:r>
              <a:rPr lang="zh-CN" altLang="en-US" dirty="0" smtClean="0"/>
              <a:t>）个描述符。</a:t>
            </a:r>
            <a:endParaRPr lang="en-US" altLang="zh-CN" dirty="0" smtClean="0"/>
          </a:p>
          <a:p>
            <a:r>
              <a:rPr lang="zh-CN" altLang="en-US" dirty="0" smtClean="0"/>
              <a:t>一个描述符对应一个存储段，一个存储段最大可达</a:t>
            </a:r>
            <a:r>
              <a:rPr lang="en-US" altLang="zh-CN" dirty="0" smtClean="0"/>
              <a:t>4GB</a:t>
            </a:r>
            <a:r>
              <a:rPr lang="zh-CN" altLang="en-US" dirty="0" smtClean="0"/>
              <a:t>，则应用程序能够访问</a:t>
            </a:r>
            <a:r>
              <a:rPr lang="en-US" altLang="zh-CN" dirty="0" smtClean="0">
                <a:solidFill>
                  <a:srgbClr val="C00000"/>
                </a:solidFill>
              </a:rPr>
              <a:t>4G*16384B=64TB</a:t>
            </a:r>
            <a:r>
              <a:rPr lang="zh-CN" altLang="en-US" dirty="0" smtClean="0"/>
              <a:t>。</a:t>
            </a:r>
            <a:endParaRPr lang="en-US" dirty="0"/>
          </a:p>
        </p:txBody>
      </p:sp>
    </p:spTree>
    <p:extLst>
      <p:ext uri="{BB962C8B-B14F-4D97-AF65-F5344CB8AC3E}">
        <p14:creationId xmlns:p14="http://schemas.microsoft.com/office/powerpoint/2010/main" val="4063057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a:t>
            </a:r>
            <a:endParaRPr lang="en-US" dirty="0"/>
          </a:p>
        </p:txBody>
      </p:sp>
      <p:sp>
        <p:nvSpPr>
          <p:cNvPr id="3" name="内容占位符 2"/>
          <p:cNvSpPr>
            <a:spLocks noGrp="1"/>
          </p:cNvSpPr>
          <p:nvPr>
            <p:ph idx="1"/>
          </p:nvPr>
        </p:nvSpPr>
        <p:spPr>
          <a:xfrm>
            <a:off x="250825" y="1124744"/>
            <a:ext cx="8642350" cy="504056"/>
          </a:xfrm>
        </p:spPr>
        <p:txBody>
          <a:bodyPr/>
          <a:lstStyle/>
          <a:p>
            <a:r>
              <a:rPr lang="zh-CN" altLang="en-US" dirty="0" smtClean="0"/>
              <a:t>每个描述符占</a:t>
            </a:r>
            <a:r>
              <a:rPr lang="en-US" altLang="zh-CN" dirty="0" smtClean="0"/>
              <a:t>8</a:t>
            </a:r>
            <a:r>
              <a:rPr lang="zh-CN" altLang="en-US" dirty="0" smtClean="0"/>
              <a:t>个字节。</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844824"/>
            <a:ext cx="8820472" cy="23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82" y="4212714"/>
            <a:ext cx="8893785" cy="231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0561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3419216"/>
            <a:ext cx="8642350" cy="3034120"/>
          </a:xfrm>
        </p:spPr>
        <p:txBody>
          <a:bodyPr/>
          <a:lstStyle/>
          <a:p>
            <a:r>
              <a:rPr lang="zh-CN" altLang="en-US" dirty="0" smtClean="0">
                <a:solidFill>
                  <a:srgbClr val="C00000"/>
                </a:solidFill>
              </a:rPr>
              <a:t>描述符的基地址</a:t>
            </a:r>
            <a:r>
              <a:rPr lang="zh-CN" altLang="en-US" dirty="0" smtClean="0"/>
              <a:t>（</a:t>
            </a:r>
            <a:r>
              <a:rPr lang="en-US" altLang="zh-CN" dirty="0" smtClean="0"/>
              <a:t>Base address</a:t>
            </a:r>
            <a:r>
              <a:rPr lang="zh-CN" altLang="en-US" dirty="0" smtClean="0"/>
              <a:t>）</a:t>
            </a:r>
            <a:endParaRPr lang="en-US" altLang="zh-CN" dirty="0" smtClean="0"/>
          </a:p>
          <a:p>
            <a:r>
              <a:rPr lang="zh-CN" altLang="en-US" dirty="0" smtClean="0">
                <a:solidFill>
                  <a:srgbClr val="C00000"/>
                </a:solidFill>
              </a:rPr>
              <a:t>段界限</a:t>
            </a:r>
            <a:r>
              <a:rPr lang="zh-CN" altLang="en-US" dirty="0" smtClean="0"/>
              <a:t>（</a:t>
            </a:r>
            <a:r>
              <a:rPr lang="en-US" altLang="zh-CN" dirty="0" smtClean="0"/>
              <a:t>Segment limit</a:t>
            </a:r>
            <a:r>
              <a:rPr lang="zh-CN" altLang="en-US" dirty="0" smtClean="0"/>
              <a:t>）</a:t>
            </a:r>
            <a:endParaRPr lang="en-US" altLang="zh-CN" dirty="0" smtClean="0"/>
          </a:p>
          <a:p>
            <a:r>
              <a:rPr lang="zh-CN" altLang="en-US" dirty="0" smtClean="0">
                <a:solidFill>
                  <a:srgbClr val="C00000"/>
                </a:solidFill>
              </a:rPr>
              <a:t>粒度位</a:t>
            </a:r>
            <a:r>
              <a:rPr lang="zh-CN" altLang="en-US" dirty="0" smtClean="0"/>
              <a:t>（</a:t>
            </a:r>
            <a:r>
              <a:rPr lang="en-US" altLang="zh-CN" dirty="0" smtClean="0"/>
              <a:t>Granularity bit</a:t>
            </a:r>
            <a:r>
              <a:rPr lang="zh-CN" altLang="en-US" dirty="0" smtClean="0"/>
              <a:t>，</a:t>
            </a:r>
            <a:r>
              <a:rPr lang="en-US" altLang="zh-CN" dirty="0" smtClean="0"/>
              <a:t>G</a:t>
            </a:r>
            <a:r>
              <a:rPr lang="zh-CN" altLang="en-US" dirty="0" smtClean="0"/>
              <a:t>）</a:t>
            </a:r>
            <a:endParaRPr lang="en-US" altLang="zh-CN" dirty="0" smtClean="0"/>
          </a:p>
          <a:p>
            <a:pPr lvl="1"/>
            <a:r>
              <a:rPr lang="en-US" altLang="zh-CN" dirty="0" smtClean="0"/>
              <a:t>G=1</a:t>
            </a:r>
            <a:r>
              <a:rPr lang="zh-CN" altLang="en-US" dirty="0" smtClean="0"/>
              <a:t>，界限值以</a:t>
            </a:r>
            <a:r>
              <a:rPr lang="en-US" altLang="zh-CN" dirty="0" smtClean="0"/>
              <a:t>4KB</a:t>
            </a:r>
            <a:r>
              <a:rPr lang="zh-CN" altLang="en-US" dirty="0" smtClean="0"/>
              <a:t>为单位；</a:t>
            </a:r>
            <a:endParaRPr lang="en-US" altLang="zh-CN" dirty="0" smtClean="0"/>
          </a:p>
          <a:p>
            <a:pPr lvl="1"/>
            <a:r>
              <a:rPr lang="en-US" altLang="zh-CN" dirty="0" smtClean="0"/>
              <a:t>G=0</a:t>
            </a:r>
            <a:r>
              <a:rPr lang="zh-CN" altLang="en-US" dirty="0" smtClean="0"/>
              <a:t>，以字节为单位。</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6" y="1196752"/>
            <a:ext cx="8720754" cy="222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2813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t>64</a:t>
            </a:r>
            <a:r>
              <a:rPr lang="zh-CN" altLang="en-US" dirty="0" smtClean="0"/>
              <a:t>位描述符中的</a:t>
            </a:r>
            <a:r>
              <a:rPr lang="en-US" altLang="zh-CN" dirty="0" smtClean="0">
                <a:solidFill>
                  <a:srgbClr val="C00000"/>
                </a:solidFill>
              </a:rPr>
              <a:t>L</a:t>
            </a:r>
            <a:r>
              <a:rPr lang="zh-CN" altLang="en-US" dirty="0" smtClean="0">
                <a:solidFill>
                  <a:srgbClr val="C00000"/>
                </a:solidFill>
              </a:rPr>
              <a:t>位</a:t>
            </a:r>
            <a:r>
              <a:rPr lang="zh-CN" altLang="en-US" dirty="0" smtClean="0"/>
              <a:t>：</a:t>
            </a:r>
            <a:endParaRPr lang="en-US" altLang="zh-CN" dirty="0" smtClean="0"/>
          </a:p>
          <a:p>
            <a:pPr lvl="1"/>
            <a:r>
              <a:rPr lang="en-US" altLang="zh-CN" dirty="0"/>
              <a:t>L=0</a:t>
            </a:r>
            <a:r>
              <a:rPr lang="zh-CN" altLang="en-US" dirty="0"/>
              <a:t>，选择</a:t>
            </a:r>
            <a:r>
              <a:rPr lang="en-US" altLang="zh-CN" dirty="0"/>
              <a:t>32</a:t>
            </a:r>
            <a:r>
              <a:rPr lang="zh-CN" altLang="en-US" dirty="0"/>
              <a:t>位兼容模式。</a:t>
            </a:r>
            <a:endParaRPr lang="en-US" dirty="0"/>
          </a:p>
          <a:p>
            <a:pPr lvl="1"/>
            <a:r>
              <a:rPr lang="en-US" altLang="zh-CN" dirty="0" smtClean="0"/>
              <a:t>L=1</a:t>
            </a:r>
            <a:r>
              <a:rPr lang="zh-CN" altLang="en-US" dirty="0" smtClean="0"/>
              <a:t>，选择带</a:t>
            </a:r>
            <a:r>
              <a:rPr lang="en-US" altLang="zh-CN" dirty="0" smtClean="0"/>
              <a:t>64</a:t>
            </a:r>
            <a:r>
              <a:rPr lang="zh-CN" altLang="en-US" dirty="0" smtClean="0"/>
              <a:t>位扩展的</a:t>
            </a:r>
            <a:r>
              <a:rPr lang="en-US" altLang="zh-CN" dirty="0" smtClean="0"/>
              <a:t>64</a:t>
            </a:r>
            <a:r>
              <a:rPr lang="zh-CN" altLang="en-US" dirty="0" smtClean="0"/>
              <a:t>位地址（</a:t>
            </a:r>
            <a:r>
              <a:rPr lang="en-US" altLang="zh-CN" dirty="0" smtClean="0"/>
              <a:t>Pentium 4 ~ Core 2</a:t>
            </a:r>
            <a:r>
              <a:rPr lang="zh-CN" altLang="en-US" dirty="0" smtClean="0"/>
              <a:t>）。</a:t>
            </a:r>
            <a:endParaRPr lang="en-US" altLang="zh-CN" dirty="0" smtClean="0"/>
          </a:p>
          <a:p>
            <a:endParaRPr lang="en-US" altLang="zh-CN" dirty="0"/>
          </a:p>
          <a:p>
            <a:r>
              <a:rPr lang="zh-CN" altLang="en-US" dirty="0" smtClean="0">
                <a:solidFill>
                  <a:srgbClr val="CC00CC"/>
                </a:solidFill>
              </a:rPr>
              <a:t>注意：</a:t>
            </a:r>
            <a:r>
              <a:rPr lang="zh-CN" altLang="en-US" dirty="0" smtClean="0"/>
              <a:t>在</a:t>
            </a:r>
            <a:r>
              <a:rPr lang="en-US" altLang="zh-CN" dirty="0" smtClean="0"/>
              <a:t>64</a:t>
            </a:r>
            <a:r>
              <a:rPr lang="zh-CN" altLang="en-US" dirty="0" smtClean="0"/>
              <a:t>位保护模式下，描述符中</a:t>
            </a:r>
            <a:r>
              <a:rPr lang="zh-CN" altLang="en-US" dirty="0" smtClean="0">
                <a:solidFill>
                  <a:srgbClr val="CC00CC"/>
                </a:solidFill>
              </a:rPr>
              <a:t>没有</a:t>
            </a:r>
            <a:r>
              <a:rPr lang="zh-CN" altLang="en-US" dirty="0" smtClean="0"/>
              <a:t>段基址和界限，只包含一个访问权限字节和若干控制位。</a:t>
            </a:r>
            <a:endParaRPr lang="en-US" altLang="zh-CN" dirty="0" smtClean="0"/>
          </a:p>
          <a:p>
            <a:pPr lvl="1"/>
            <a:r>
              <a:rPr lang="zh-CN" altLang="en-US" dirty="0" smtClean="0"/>
              <a:t>为了实现</a:t>
            </a:r>
            <a:r>
              <a:rPr lang="en-US" altLang="zh-CN" dirty="0" smtClean="0"/>
              <a:t>64</a:t>
            </a:r>
            <a:r>
              <a:rPr lang="zh-CN" altLang="en-US" dirty="0" smtClean="0"/>
              <a:t>位操作，所有段的基地址都是</a:t>
            </a:r>
            <a:r>
              <a:rPr lang="en-US" altLang="zh-CN" dirty="0" smtClean="0">
                <a:solidFill>
                  <a:srgbClr val="C00000"/>
                </a:solidFill>
              </a:rPr>
              <a:t>00 0000 0000H</a:t>
            </a:r>
            <a:r>
              <a:rPr lang="zh-CN" altLang="en-US" dirty="0" smtClean="0"/>
              <a:t>。</a:t>
            </a:r>
            <a:endParaRPr lang="en-US" altLang="zh-CN" dirty="0" smtClean="0"/>
          </a:p>
          <a:p>
            <a:pPr lvl="1"/>
            <a:r>
              <a:rPr lang="en-US" altLang="zh-CN" dirty="0" smtClean="0"/>
              <a:t>64</a:t>
            </a:r>
            <a:r>
              <a:rPr lang="zh-CN" altLang="en-US" dirty="0" smtClean="0"/>
              <a:t>位段没有边界检查。</a:t>
            </a:r>
            <a:endParaRPr lang="en-US" altLang="zh-CN" dirty="0" smtClean="0"/>
          </a:p>
        </p:txBody>
      </p:sp>
    </p:spTree>
    <p:extLst>
      <p:ext uri="{BB962C8B-B14F-4D97-AF65-F5344CB8AC3E}">
        <p14:creationId xmlns:p14="http://schemas.microsoft.com/office/powerpoint/2010/main" val="22647568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250825" y="1124744"/>
            <a:ext cx="3879155" cy="5616624"/>
          </a:xfrm>
        </p:spPr>
        <p:txBody>
          <a:bodyPr/>
          <a:lstStyle/>
          <a:p>
            <a:r>
              <a:rPr lang="en-US" dirty="0" smtClean="0"/>
              <a:t>8086</a:t>
            </a:r>
            <a:r>
              <a:rPr lang="zh-CN" altLang="en-US" dirty="0"/>
              <a:t>，</a:t>
            </a:r>
            <a:r>
              <a:rPr lang="en-US" dirty="0" smtClean="0"/>
              <a:t>8088</a:t>
            </a:r>
            <a:r>
              <a:rPr lang="zh-CN" altLang="en-US" dirty="0" smtClean="0"/>
              <a:t>和</a:t>
            </a:r>
            <a:r>
              <a:rPr lang="en-US" altLang="zh-CN" dirty="0" smtClean="0"/>
              <a:t>80286</a:t>
            </a:r>
            <a:r>
              <a:rPr lang="zh-CN" altLang="en-US" dirty="0" smtClean="0"/>
              <a:t>包含</a:t>
            </a:r>
            <a:r>
              <a:rPr lang="en-US" altLang="zh-CN" dirty="0" smtClean="0">
                <a:solidFill>
                  <a:srgbClr val="3333CC"/>
                </a:solidFill>
              </a:rPr>
              <a:t>16</a:t>
            </a:r>
            <a:r>
              <a:rPr lang="zh-CN" altLang="en-US" dirty="0" smtClean="0">
                <a:solidFill>
                  <a:srgbClr val="3333CC"/>
                </a:solidFill>
              </a:rPr>
              <a:t>位</a:t>
            </a:r>
            <a:r>
              <a:rPr lang="zh-CN" altLang="en-US" dirty="0" smtClean="0"/>
              <a:t>内部结构。</a:t>
            </a:r>
            <a:endParaRPr lang="en-US" altLang="zh-CN" dirty="0" smtClean="0"/>
          </a:p>
          <a:p>
            <a:endParaRPr lang="en-US" dirty="0"/>
          </a:p>
          <a:p>
            <a:r>
              <a:rPr lang="en-US" altLang="zh-CN" dirty="0" smtClean="0"/>
              <a:t>80386~Core2</a:t>
            </a:r>
            <a:r>
              <a:rPr lang="zh-CN" altLang="en-US" dirty="0" smtClean="0"/>
              <a:t>包括全部的</a:t>
            </a:r>
            <a:r>
              <a:rPr lang="en-US" altLang="zh-CN" dirty="0" smtClean="0">
                <a:solidFill>
                  <a:srgbClr val="3333CC"/>
                </a:solidFill>
              </a:rPr>
              <a:t>32</a:t>
            </a:r>
            <a:r>
              <a:rPr lang="zh-CN" altLang="en-US" dirty="0" smtClean="0">
                <a:solidFill>
                  <a:srgbClr val="3333CC"/>
                </a:solidFill>
              </a:rPr>
              <a:t>位</a:t>
            </a:r>
            <a:r>
              <a:rPr lang="zh-CN" altLang="en-US" dirty="0" smtClean="0"/>
              <a:t>内部结构。</a:t>
            </a:r>
            <a:endParaRPr lang="en-US" altLang="zh-CN" dirty="0" smtClean="0"/>
          </a:p>
          <a:p>
            <a:endParaRPr lang="en-US" altLang="zh-CN" dirty="0" smtClean="0"/>
          </a:p>
          <a:p>
            <a:r>
              <a:rPr lang="en-US" altLang="zh-CN" dirty="0" smtClean="0"/>
              <a:t>Pentium 4</a:t>
            </a:r>
            <a:r>
              <a:rPr lang="zh-CN" altLang="en-US" dirty="0" smtClean="0"/>
              <a:t>和</a:t>
            </a:r>
            <a:r>
              <a:rPr lang="en-US" altLang="zh-CN" dirty="0" smtClean="0"/>
              <a:t>Core2</a:t>
            </a:r>
            <a:r>
              <a:rPr lang="zh-CN" altLang="en-US" dirty="0" smtClean="0"/>
              <a:t>在使用</a:t>
            </a:r>
            <a:r>
              <a:rPr lang="en-US" altLang="zh-CN" dirty="0" smtClean="0"/>
              <a:t>64</a:t>
            </a:r>
            <a:r>
              <a:rPr lang="zh-CN" altLang="en-US" dirty="0" smtClean="0"/>
              <a:t>位模式操作时，也包括</a:t>
            </a:r>
            <a:r>
              <a:rPr lang="en-US" altLang="zh-CN" dirty="0" smtClean="0">
                <a:solidFill>
                  <a:srgbClr val="3333CC"/>
                </a:solidFill>
              </a:rPr>
              <a:t>64</a:t>
            </a:r>
            <a:r>
              <a:rPr lang="zh-CN" altLang="en-US" dirty="0" smtClean="0">
                <a:solidFill>
                  <a:srgbClr val="3333CC"/>
                </a:solidFill>
              </a:rPr>
              <a:t>位</a:t>
            </a:r>
            <a:r>
              <a:rPr lang="zh-CN" altLang="en-US" dirty="0" smtClean="0"/>
              <a:t>寄存器。</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80"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91728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544616"/>
          </a:xfrm>
        </p:spPr>
        <p:txBody>
          <a:bodyPr/>
          <a:lstStyle/>
          <a:p>
            <a:r>
              <a:rPr lang="zh-CN" altLang="en-US" dirty="0" smtClean="0">
                <a:solidFill>
                  <a:srgbClr val="CC00CC"/>
                </a:solidFill>
              </a:rPr>
              <a:t>例、</a:t>
            </a:r>
            <a:r>
              <a:rPr lang="zh-CN" altLang="en-US" dirty="0" smtClean="0"/>
              <a:t>设段基址为</a:t>
            </a:r>
            <a:r>
              <a:rPr lang="en-US" altLang="zh-CN" dirty="0" smtClean="0"/>
              <a:t>1000 0000H</a:t>
            </a:r>
            <a:r>
              <a:rPr lang="zh-CN" altLang="en-US" dirty="0" smtClean="0"/>
              <a:t>，段界限为</a:t>
            </a:r>
            <a:r>
              <a:rPr lang="en-US" altLang="zh-CN" dirty="0" smtClean="0"/>
              <a:t>001FFH</a:t>
            </a:r>
            <a:r>
              <a:rPr lang="zh-CN" altLang="en-US" dirty="0" smtClean="0"/>
              <a:t>，</a:t>
            </a:r>
            <a:r>
              <a:rPr lang="en-US" altLang="zh-CN" dirty="0" smtClean="0"/>
              <a:t>G</a:t>
            </a:r>
            <a:r>
              <a:rPr lang="zh-CN" altLang="en-US" dirty="0" smtClean="0"/>
              <a:t>位为</a:t>
            </a:r>
            <a:r>
              <a:rPr lang="en-US" altLang="zh-CN" dirty="0" smtClean="0"/>
              <a:t>0</a:t>
            </a:r>
            <a:r>
              <a:rPr lang="zh-CN" altLang="en-US" dirty="0" smtClean="0"/>
              <a:t>，求段的起始地址和段的结束地址。</a:t>
            </a:r>
            <a:endParaRPr lang="en-US" altLang="zh-CN" dirty="0" smtClean="0"/>
          </a:p>
          <a:p>
            <a:pPr lvl="1"/>
            <a:r>
              <a:rPr lang="zh-CN" altLang="en-US" dirty="0" smtClean="0"/>
              <a:t>段的</a:t>
            </a:r>
            <a:r>
              <a:rPr lang="zh-CN" altLang="en-US" dirty="0"/>
              <a:t>起始</a:t>
            </a:r>
            <a:r>
              <a:rPr lang="zh-CN" altLang="en-US" dirty="0" smtClean="0"/>
              <a:t>地址</a:t>
            </a:r>
            <a:r>
              <a:rPr lang="en-US" altLang="zh-CN" dirty="0" smtClean="0"/>
              <a:t>=</a:t>
            </a:r>
            <a:r>
              <a:rPr lang="zh-CN" altLang="en-US" dirty="0" smtClean="0"/>
              <a:t>段基址</a:t>
            </a:r>
            <a:r>
              <a:rPr lang="en-US" altLang="zh-CN" dirty="0" smtClean="0"/>
              <a:t>=1000 0000H</a:t>
            </a:r>
          </a:p>
          <a:p>
            <a:pPr lvl="1"/>
            <a:r>
              <a:rPr lang="zh-CN" altLang="en-US" dirty="0" smtClean="0"/>
              <a:t>段的结束地址</a:t>
            </a:r>
            <a:r>
              <a:rPr lang="en-US" altLang="zh-CN" dirty="0" smtClean="0"/>
              <a:t>=</a:t>
            </a:r>
            <a:r>
              <a:rPr lang="zh-CN" altLang="en-US" dirty="0" smtClean="0"/>
              <a:t>段基址</a:t>
            </a:r>
            <a:r>
              <a:rPr lang="en-US" altLang="zh-CN" dirty="0" smtClean="0"/>
              <a:t>+</a:t>
            </a:r>
            <a:r>
              <a:rPr lang="zh-CN" altLang="en-US" dirty="0" smtClean="0"/>
              <a:t>段限</a:t>
            </a:r>
            <a:endParaRPr lang="en-US" altLang="zh-CN" dirty="0" smtClean="0"/>
          </a:p>
          <a:p>
            <a:pPr marL="857250" lvl="2" indent="0">
              <a:buNone/>
            </a:pPr>
            <a:r>
              <a:rPr lang="en-US" altLang="zh-CN" sz="2800" dirty="0" smtClean="0"/>
              <a:t>= </a:t>
            </a:r>
            <a:r>
              <a:rPr lang="en-US" altLang="zh-CN" sz="2800" dirty="0"/>
              <a:t>1000 </a:t>
            </a:r>
            <a:r>
              <a:rPr lang="en-US" altLang="zh-CN" sz="2800" dirty="0" smtClean="0"/>
              <a:t>0000H+</a:t>
            </a:r>
            <a:r>
              <a:rPr lang="en-US" altLang="zh-CN" sz="2800" dirty="0"/>
              <a:t> </a:t>
            </a:r>
            <a:r>
              <a:rPr lang="en-US" altLang="zh-CN" sz="2800" dirty="0" smtClean="0"/>
              <a:t>0 01FFH</a:t>
            </a:r>
          </a:p>
          <a:p>
            <a:pPr marL="857250" lvl="2" indent="0">
              <a:buNone/>
            </a:pPr>
            <a:r>
              <a:rPr lang="en-US" altLang="zh-CN" sz="2800" dirty="0" smtClean="0"/>
              <a:t>= 1000 01FFH</a:t>
            </a:r>
          </a:p>
          <a:p>
            <a:endParaRPr lang="en-US" dirty="0"/>
          </a:p>
          <a:p>
            <a:r>
              <a:rPr lang="zh-CN" altLang="en-US" dirty="0" smtClean="0">
                <a:solidFill>
                  <a:srgbClr val="CC00CC"/>
                </a:solidFill>
              </a:rPr>
              <a:t>例、</a:t>
            </a:r>
            <a:r>
              <a:rPr lang="zh-CN" altLang="en-US" dirty="0" smtClean="0"/>
              <a:t>若</a:t>
            </a:r>
            <a:r>
              <a:rPr lang="en-US" altLang="zh-CN" dirty="0" smtClean="0"/>
              <a:t>G</a:t>
            </a:r>
            <a:r>
              <a:rPr lang="zh-CN" altLang="en-US" dirty="0" smtClean="0"/>
              <a:t>位为</a:t>
            </a:r>
            <a:r>
              <a:rPr lang="en-US" altLang="zh-CN" dirty="0" smtClean="0"/>
              <a:t>1</a:t>
            </a:r>
            <a:r>
              <a:rPr lang="zh-CN" altLang="en-US" dirty="0" smtClean="0"/>
              <a:t>，其余数据与上例相同，则</a:t>
            </a:r>
            <a:endParaRPr lang="en-US" altLang="zh-CN" dirty="0" smtClean="0"/>
          </a:p>
          <a:p>
            <a:pPr marL="457200" lvl="1" indent="0">
              <a:buNone/>
            </a:pPr>
            <a:r>
              <a:rPr lang="zh-CN" altLang="en-US" dirty="0"/>
              <a:t>段的结束地址</a:t>
            </a:r>
            <a:r>
              <a:rPr lang="en-US" altLang="zh-CN" dirty="0"/>
              <a:t>=</a:t>
            </a:r>
            <a:r>
              <a:rPr lang="zh-CN" altLang="en-US" dirty="0"/>
              <a:t>段基址</a:t>
            </a:r>
            <a:r>
              <a:rPr lang="en-US" altLang="zh-CN" dirty="0"/>
              <a:t>+</a:t>
            </a:r>
            <a:r>
              <a:rPr lang="zh-CN" altLang="en-US" dirty="0"/>
              <a:t>段限</a:t>
            </a:r>
            <a:endParaRPr lang="en-US" altLang="zh-CN" dirty="0"/>
          </a:p>
          <a:p>
            <a:pPr marL="457200" lvl="1" indent="0">
              <a:buNone/>
            </a:pPr>
            <a:r>
              <a:rPr lang="en-US" altLang="zh-CN" dirty="0"/>
              <a:t>= 1000 0000H+ </a:t>
            </a:r>
            <a:r>
              <a:rPr lang="en-US" altLang="zh-CN" dirty="0" smtClean="0"/>
              <a:t>(0 01FFH+1)</a:t>
            </a:r>
            <a:r>
              <a:rPr lang="zh-CN" altLang="en-US" dirty="0" smtClean="0"/>
              <a:t>*</a:t>
            </a:r>
            <a:r>
              <a:rPr lang="en-US" altLang="zh-CN" dirty="0" smtClean="0"/>
              <a:t>4K-1</a:t>
            </a:r>
            <a:endParaRPr lang="en-US" altLang="zh-CN" dirty="0"/>
          </a:p>
          <a:p>
            <a:pPr marL="457200" lvl="1" indent="0">
              <a:buNone/>
            </a:pPr>
            <a:r>
              <a:rPr lang="en-US" altLang="zh-CN" dirty="0"/>
              <a:t>= </a:t>
            </a:r>
            <a:r>
              <a:rPr lang="en-US" altLang="zh-CN" dirty="0" smtClean="0"/>
              <a:t>101F FFFFH</a:t>
            </a:r>
            <a:endParaRPr lang="en-US" dirty="0"/>
          </a:p>
        </p:txBody>
      </p:sp>
    </p:spTree>
    <p:extLst>
      <p:ext uri="{BB962C8B-B14F-4D97-AF65-F5344CB8AC3E}">
        <p14:creationId xmlns:p14="http://schemas.microsoft.com/office/powerpoint/2010/main" val="1170680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solidFill>
                  <a:srgbClr val="C00000"/>
                </a:solidFill>
              </a:rPr>
              <a:t>AV</a:t>
            </a:r>
            <a:r>
              <a:rPr lang="zh-CN" altLang="en-US" dirty="0" smtClean="0">
                <a:solidFill>
                  <a:srgbClr val="C00000"/>
                </a:solidFill>
              </a:rPr>
              <a:t>位：</a:t>
            </a:r>
            <a:r>
              <a:rPr lang="en-US" altLang="zh-CN" dirty="0"/>
              <a:t>Available for use by system software</a:t>
            </a:r>
            <a:r>
              <a:rPr lang="zh-CN" altLang="en-US" dirty="0"/>
              <a:t>，提供给系统软件</a:t>
            </a:r>
            <a:r>
              <a:rPr lang="zh-CN" altLang="en-US" dirty="0" smtClean="0"/>
              <a:t>使用。</a:t>
            </a:r>
            <a:endParaRPr lang="en-US" altLang="zh-CN" dirty="0" smtClean="0"/>
          </a:p>
          <a:p>
            <a:pPr lvl="1"/>
            <a:r>
              <a:rPr lang="zh-CN" altLang="en-US" dirty="0"/>
              <a:t>可用于指示段是否有效。</a:t>
            </a:r>
            <a:r>
              <a:rPr lang="en-US" dirty="0" smtClean="0"/>
              <a:t>AV=0</a:t>
            </a:r>
            <a:r>
              <a:rPr lang="zh-CN" altLang="en-US" dirty="0" smtClean="0"/>
              <a:t>，段有效；</a:t>
            </a:r>
            <a:r>
              <a:rPr lang="en-US" altLang="zh-CN" dirty="0" smtClean="0"/>
              <a:t>AV=1</a:t>
            </a:r>
            <a:r>
              <a:rPr lang="zh-CN" altLang="en-US" dirty="0" smtClean="0"/>
              <a:t>，段有效。</a:t>
            </a:r>
            <a:endParaRPr lang="en-US" altLang="zh-CN" dirty="0" smtClean="0"/>
          </a:p>
          <a:p>
            <a:endParaRPr lang="en-US" dirty="0"/>
          </a:p>
          <a:p>
            <a:r>
              <a:rPr lang="en-US" altLang="zh-CN" dirty="0" smtClean="0">
                <a:solidFill>
                  <a:srgbClr val="C00000"/>
                </a:solidFill>
              </a:rPr>
              <a:t>D</a:t>
            </a:r>
            <a:r>
              <a:rPr lang="zh-CN" altLang="en-US" dirty="0" smtClean="0">
                <a:solidFill>
                  <a:srgbClr val="C00000"/>
                </a:solidFill>
              </a:rPr>
              <a:t>位：</a:t>
            </a:r>
            <a:r>
              <a:rPr lang="zh-CN" altLang="en-US" dirty="0" smtClean="0"/>
              <a:t>指示保护模式下或实模式下</a:t>
            </a:r>
            <a:r>
              <a:rPr lang="en-US" altLang="zh-CN" dirty="0" smtClean="0"/>
              <a:t>80386~Core2</a:t>
            </a:r>
            <a:r>
              <a:rPr lang="zh-CN" altLang="en-US" dirty="0" smtClean="0"/>
              <a:t>指令</a:t>
            </a:r>
            <a:r>
              <a:rPr lang="zh-CN" altLang="en-US" dirty="0" smtClean="0">
                <a:solidFill>
                  <a:srgbClr val="CC00CC"/>
                </a:solidFill>
              </a:rPr>
              <a:t>如何访问</a:t>
            </a:r>
            <a:r>
              <a:rPr lang="zh-CN" altLang="en-US" dirty="0" smtClean="0"/>
              <a:t>寄存器和存储器数据。</a:t>
            </a:r>
            <a:endParaRPr lang="en-US" altLang="zh-CN" dirty="0" smtClean="0"/>
          </a:p>
          <a:p>
            <a:pPr lvl="1"/>
            <a:r>
              <a:rPr lang="zh-CN" altLang="en-US" dirty="0" smtClean="0"/>
              <a:t>如果</a:t>
            </a:r>
            <a:r>
              <a:rPr lang="en-US" altLang="zh-CN" dirty="0" smtClean="0"/>
              <a:t>D=0</a:t>
            </a:r>
            <a:r>
              <a:rPr lang="zh-CN" altLang="en-US" dirty="0" smtClean="0"/>
              <a:t>，则指令与</a:t>
            </a:r>
            <a:r>
              <a:rPr lang="en-US" altLang="zh-CN" dirty="0" smtClean="0"/>
              <a:t>8086~80286</a:t>
            </a:r>
            <a:r>
              <a:rPr lang="zh-CN" altLang="en-US" dirty="0" smtClean="0"/>
              <a:t>兼容，是</a:t>
            </a:r>
            <a:r>
              <a:rPr lang="en-US" altLang="zh-CN" dirty="0" smtClean="0">
                <a:solidFill>
                  <a:srgbClr val="0000CC"/>
                </a:solidFill>
              </a:rPr>
              <a:t>16</a:t>
            </a:r>
            <a:r>
              <a:rPr lang="zh-CN" altLang="en-US" dirty="0" smtClean="0">
                <a:solidFill>
                  <a:srgbClr val="0000CC"/>
                </a:solidFill>
              </a:rPr>
              <a:t>位指令</a:t>
            </a:r>
            <a:r>
              <a:rPr lang="zh-CN" altLang="en-US" dirty="0" smtClean="0"/>
              <a:t>。在默认情况下，用</a:t>
            </a:r>
            <a:r>
              <a:rPr lang="en-US" altLang="zh-CN" dirty="0" smtClean="0"/>
              <a:t>16</a:t>
            </a:r>
            <a:r>
              <a:rPr lang="zh-CN" altLang="en-US" dirty="0" smtClean="0"/>
              <a:t>位偏移地址和</a:t>
            </a:r>
            <a:r>
              <a:rPr lang="en-US" altLang="zh-CN" dirty="0" smtClean="0"/>
              <a:t>16</a:t>
            </a:r>
            <a:r>
              <a:rPr lang="zh-CN" altLang="en-US" dirty="0" smtClean="0"/>
              <a:t>位寄存器。这种模式通常称为</a:t>
            </a:r>
            <a:r>
              <a:rPr lang="en-US" altLang="zh-CN" dirty="0" smtClean="0"/>
              <a:t>16</a:t>
            </a:r>
            <a:r>
              <a:rPr lang="zh-CN" altLang="en-US" dirty="0"/>
              <a:t>位</a:t>
            </a:r>
            <a:r>
              <a:rPr lang="zh-CN" altLang="en-US" dirty="0" smtClean="0"/>
              <a:t>指令模式或</a:t>
            </a:r>
            <a:r>
              <a:rPr lang="en-US" altLang="zh-CN" dirty="0" smtClean="0"/>
              <a:t>DOS</a:t>
            </a:r>
            <a:r>
              <a:rPr lang="zh-CN" altLang="en-US" dirty="0" smtClean="0"/>
              <a:t>模式。</a:t>
            </a:r>
            <a:endParaRPr lang="en-US" altLang="zh-CN" dirty="0" smtClean="0"/>
          </a:p>
          <a:p>
            <a:pPr lvl="1"/>
            <a:r>
              <a:rPr lang="zh-CN" altLang="en-US" dirty="0" smtClean="0"/>
              <a:t>如果</a:t>
            </a:r>
            <a:r>
              <a:rPr lang="en-US" altLang="zh-CN" dirty="0" smtClean="0"/>
              <a:t>D=1</a:t>
            </a:r>
            <a:r>
              <a:rPr lang="zh-CN" altLang="en-US" dirty="0" smtClean="0"/>
              <a:t>，则指示</a:t>
            </a:r>
            <a:r>
              <a:rPr lang="en-US" altLang="zh-CN" dirty="0" smtClean="0">
                <a:solidFill>
                  <a:srgbClr val="0000CC"/>
                </a:solidFill>
              </a:rPr>
              <a:t>32</a:t>
            </a:r>
            <a:r>
              <a:rPr lang="zh-CN" altLang="en-US" dirty="0" smtClean="0">
                <a:solidFill>
                  <a:srgbClr val="0000CC"/>
                </a:solidFill>
              </a:rPr>
              <a:t>位指令模式、</a:t>
            </a:r>
            <a:r>
              <a:rPr lang="en-US" altLang="zh-CN" dirty="0" smtClean="0">
                <a:solidFill>
                  <a:srgbClr val="0000CC"/>
                </a:solidFill>
              </a:rPr>
              <a:t>32</a:t>
            </a:r>
            <a:r>
              <a:rPr lang="zh-CN" altLang="en-US" dirty="0" smtClean="0">
                <a:solidFill>
                  <a:srgbClr val="0000CC"/>
                </a:solidFill>
              </a:rPr>
              <a:t>位段</a:t>
            </a:r>
            <a:r>
              <a:rPr lang="zh-CN" altLang="en-US" dirty="0" smtClean="0"/>
              <a:t>。</a:t>
            </a:r>
            <a:endParaRPr lang="en-US" dirty="0"/>
          </a:p>
        </p:txBody>
      </p:sp>
    </p:spTree>
    <p:extLst>
      <p:ext uri="{BB962C8B-B14F-4D97-AF65-F5344CB8AC3E}">
        <p14:creationId xmlns:p14="http://schemas.microsoft.com/office/powerpoint/2010/main" val="252028899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smtClean="0">
                <a:solidFill>
                  <a:srgbClr val="C00000"/>
                </a:solidFill>
              </a:rPr>
              <a:t>访问权限字节</a:t>
            </a:r>
            <a:endParaRPr lang="en-US" dirty="0">
              <a:solidFill>
                <a:srgbClr val="C00000"/>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10449"/>
            <a:ext cx="3312368" cy="183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3301124"/>
            <a:ext cx="8712968" cy="2936188"/>
          </a:xfrm>
          <a:prstGeom prst="rect">
            <a:avLst/>
          </a:prstGeom>
        </p:spPr>
        <p:txBody>
          <a:bodyPr wrap="square">
            <a:spAutoFit/>
          </a:bodyPr>
          <a:lstStyle/>
          <a:p>
            <a:pPr marL="457200" lvl="0" indent="-457200" algn="just">
              <a:spcBef>
                <a:spcPct val="20000"/>
              </a:spcBef>
              <a:buFontTx/>
              <a:buChar char="•"/>
            </a:pPr>
            <a:r>
              <a:rPr lang="en-US" altLang="zh-CN" sz="2800" b="1" kern="0" dirty="0">
                <a:solidFill>
                  <a:srgbClr val="CC0000"/>
                </a:solidFill>
                <a:latin typeface="Arial"/>
                <a:ea typeface="宋体"/>
              </a:rPr>
              <a:t>P</a:t>
            </a:r>
            <a:r>
              <a:rPr lang="zh-CN" altLang="en-US" sz="2800" b="1" kern="0" dirty="0">
                <a:solidFill>
                  <a:srgbClr val="CC0000"/>
                </a:solidFill>
                <a:latin typeface="Arial"/>
                <a:ea typeface="宋体"/>
              </a:rPr>
              <a:t>：</a:t>
            </a:r>
            <a:r>
              <a:rPr lang="en-US" altLang="zh-CN" sz="2800" b="1" kern="0" dirty="0">
                <a:solidFill>
                  <a:srgbClr val="000000"/>
                </a:solidFill>
                <a:latin typeface="Arial"/>
                <a:ea typeface="宋体"/>
              </a:rPr>
              <a:t>P=0</a:t>
            </a:r>
            <a:r>
              <a:rPr lang="zh-CN" altLang="en-US" sz="2800" b="1" kern="0" dirty="0">
                <a:solidFill>
                  <a:srgbClr val="000000"/>
                </a:solidFill>
                <a:latin typeface="Arial"/>
                <a:ea typeface="宋体"/>
              </a:rPr>
              <a:t>，段不在内存中；</a:t>
            </a:r>
            <a:r>
              <a:rPr lang="en-US" altLang="zh-CN" sz="2800" b="1" kern="0" dirty="0">
                <a:solidFill>
                  <a:srgbClr val="000000"/>
                </a:solidFill>
                <a:latin typeface="Arial"/>
                <a:ea typeface="宋体"/>
              </a:rPr>
              <a:t>P=1</a:t>
            </a:r>
            <a:r>
              <a:rPr lang="zh-CN" altLang="en-US" sz="2800" b="1" kern="0" dirty="0">
                <a:solidFill>
                  <a:srgbClr val="000000"/>
                </a:solidFill>
                <a:latin typeface="Arial"/>
                <a:ea typeface="宋体"/>
              </a:rPr>
              <a:t>，段在内存中</a:t>
            </a:r>
            <a:r>
              <a:rPr lang="zh-CN" altLang="en-US" sz="2800" b="1" kern="0" dirty="0" smtClean="0">
                <a:solidFill>
                  <a:srgbClr val="000000"/>
                </a:solidFill>
                <a:latin typeface="Arial"/>
                <a:ea typeface="宋体"/>
              </a:rPr>
              <a:t>。</a:t>
            </a:r>
            <a:endParaRPr lang="en-US" altLang="zh-CN" sz="2800" b="1" kern="0" dirty="0" smtClean="0">
              <a:solidFill>
                <a:srgbClr val="000000"/>
              </a:solidFill>
              <a:latin typeface="Arial"/>
              <a:ea typeface="宋体"/>
            </a:endParaRPr>
          </a:p>
          <a:p>
            <a:pPr marL="342900" lvl="0" indent="-342900" algn="just">
              <a:spcBef>
                <a:spcPct val="20000"/>
              </a:spcBef>
              <a:buFontTx/>
              <a:buChar char="•"/>
            </a:pPr>
            <a:r>
              <a:rPr lang="en-US" altLang="zh-CN" sz="2800" b="1" kern="0" dirty="0">
                <a:solidFill>
                  <a:srgbClr val="CC0000"/>
                </a:solidFill>
                <a:latin typeface="Arial"/>
                <a:ea typeface="宋体"/>
              </a:rPr>
              <a:t>DPL</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描述符特权级，取值</a:t>
            </a:r>
            <a:r>
              <a:rPr lang="en-US" altLang="zh-CN" sz="2800" b="1" kern="0" dirty="0">
                <a:solidFill>
                  <a:srgbClr val="000000"/>
                </a:solidFill>
                <a:latin typeface="Arial"/>
                <a:ea typeface="宋体"/>
              </a:rPr>
              <a:t>0~3</a:t>
            </a:r>
            <a:r>
              <a:rPr lang="zh-CN" altLang="en-US" sz="2800" b="1" kern="0" dirty="0">
                <a:solidFill>
                  <a:srgbClr val="000000"/>
                </a:solidFill>
                <a:latin typeface="Arial"/>
                <a:ea typeface="宋体"/>
              </a:rPr>
              <a:t>，确定段的特权级，为任务允许访问该段的最低特权级。</a:t>
            </a:r>
          </a:p>
          <a:p>
            <a:pPr marL="342900" lvl="0" indent="-342900" algn="just">
              <a:spcBef>
                <a:spcPct val="20000"/>
              </a:spcBef>
              <a:buFontTx/>
              <a:buChar char="•"/>
            </a:pPr>
            <a:r>
              <a:rPr lang="en-US" altLang="zh-CN" sz="2800" b="1" kern="0" dirty="0">
                <a:solidFill>
                  <a:srgbClr val="CC0000"/>
                </a:solidFill>
                <a:latin typeface="Arial"/>
                <a:ea typeface="宋体"/>
              </a:rPr>
              <a:t>S</a:t>
            </a:r>
            <a:r>
              <a:rPr lang="zh-CN" altLang="en-US" sz="2800" b="1" kern="0" dirty="0" smtClean="0">
                <a:solidFill>
                  <a:srgbClr val="CC0000"/>
                </a:solidFill>
                <a:latin typeface="Arial"/>
                <a:ea typeface="宋体"/>
              </a:rPr>
              <a:t>：</a:t>
            </a:r>
            <a:r>
              <a:rPr lang="en-US" altLang="zh-CN" sz="2800" b="1" kern="0" dirty="0">
                <a:solidFill>
                  <a:srgbClr val="000000"/>
                </a:solidFill>
                <a:latin typeface="Arial"/>
                <a:ea typeface="宋体"/>
              </a:rPr>
              <a:t>S=0</a:t>
            </a:r>
            <a:r>
              <a:rPr lang="zh-CN" altLang="en-US" sz="2800" b="1" kern="0" dirty="0">
                <a:solidFill>
                  <a:srgbClr val="000000"/>
                </a:solidFill>
                <a:latin typeface="Arial"/>
                <a:ea typeface="宋体"/>
              </a:rPr>
              <a:t>，表示该描述符为系统段</a:t>
            </a:r>
            <a:r>
              <a:rPr lang="zh-CN" altLang="en-US" sz="2800" b="1" kern="0" dirty="0" smtClean="0">
                <a:solidFill>
                  <a:srgbClr val="000000"/>
                </a:solidFill>
                <a:latin typeface="Arial"/>
                <a:ea typeface="宋体"/>
              </a:rPr>
              <a:t>描述符；</a:t>
            </a:r>
            <a:r>
              <a:rPr lang="en-US" altLang="zh-CN" sz="2800" b="1" kern="0" dirty="0" smtClean="0">
                <a:solidFill>
                  <a:srgbClr val="000000"/>
                </a:solidFill>
                <a:latin typeface="Arial"/>
                <a:ea typeface="宋体"/>
              </a:rPr>
              <a:t>S=1</a:t>
            </a:r>
            <a:r>
              <a:rPr lang="zh-CN" altLang="en-US" sz="2800" b="1" kern="0" dirty="0">
                <a:solidFill>
                  <a:srgbClr val="000000"/>
                </a:solidFill>
                <a:latin typeface="Arial"/>
                <a:ea typeface="宋体"/>
              </a:rPr>
              <a:t>表示该描述符为代码或数据段</a:t>
            </a:r>
            <a:r>
              <a:rPr lang="zh-CN" altLang="en-US" sz="2800" b="1" kern="0" dirty="0" smtClean="0">
                <a:solidFill>
                  <a:srgbClr val="000000"/>
                </a:solidFill>
                <a:latin typeface="Arial"/>
                <a:ea typeface="宋体"/>
              </a:rPr>
              <a:t>描述符。</a:t>
            </a:r>
            <a:endParaRPr lang="zh-CN" altLang="en-US" sz="2800" b="1" kern="0" dirty="0">
              <a:solidFill>
                <a:srgbClr val="000000"/>
              </a:solidFill>
              <a:latin typeface="Arial"/>
              <a:ea typeface="宋体"/>
            </a:endParaRPr>
          </a:p>
          <a:p>
            <a:pPr marL="342900" lvl="0" indent="-342900" algn="just">
              <a:spcBef>
                <a:spcPct val="20000"/>
              </a:spcBef>
              <a:buFontTx/>
              <a:buChar char="•"/>
            </a:pPr>
            <a:r>
              <a:rPr lang="en-US" altLang="zh-CN" sz="2800" b="1" kern="0" dirty="0">
                <a:solidFill>
                  <a:srgbClr val="CC0000"/>
                </a:solidFill>
                <a:latin typeface="Arial"/>
                <a:ea typeface="宋体"/>
              </a:rPr>
              <a:t>Type</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段的类型（与段描述符类型相关）</a:t>
            </a:r>
            <a:r>
              <a:rPr lang="zh-CN" altLang="en-US" sz="2800" b="1" kern="0" dirty="0" smtClean="0">
                <a:solidFill>
                  <a:srgbClr val="000000"/>
                </a:solidFill>
                <a:latin typeface="Arial"/>
                <a:ea typeface="宋体"/>
              </a:rPr>
              <a:t>。</a:t>
            </a:r>
            <a:endParaRPr lang="zh-CN" altLang="en-US" sz="2800" b="1" kern="0" dirty="0">
              <a:solidFill>
                <a:srgbClr val="000000"/>
              </a:solidFill>
              <a:latin typeface="Arial"/>
              <a:ea typeface="宋体"/>
            </a:endParaRPr>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a:xfrm>
            <a:off x="158750" y="115888"/>
            <a:ext cx="8805863" cy="788987"/>
          </a:xfrm>
        </p:spPr>
        <p:txBody>
          <a:bodyPr/>
          <a:lstStyle/>
          <a:p>
            <a:pPr marL="838200" indent="-838200" eaLnBrk="1" hangingPunct="1"/>
            <a:r>
              <a:rPr kumimoji="1" lang="zh-CN" altLang="en-US" dirty="0" smtClean="0">
                <a:solidFill>
                  <a:schemeClr val="tx1"/>
                </a:solidFill>
              </a:rPr>
              <a:t>代码或数据段描述</a:t>
            </a:r>
            <a:r>
              <a:rPr lang="zh-CN" altLang="en-US" dirty="0">
                <a:solidFill>
                  <a:srgbClr val="000000"/>
                </a:solidFill>
              </a:rPr>
              <a:t>符</a:t>
            </a:r>
            <a:r>
              <a:rPr kumimoji="1" lang="zh-CN" altLang="en-US" dirty="0" smtClean="0">
                <a:solidFill>
                  <a:schemeClr val="tx1"/>
                </a:solidFill>
              </a:rPr>
              <a:t>的类型</a:t>
            </a:r>
          </a:p>
        </p:txBody>
      </p:sp>
      <p:pic>
        <p:nvPicPr>
          <p:cNvPr id="1846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268413"/>
            <a:ext cx="89646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245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8467"/>
                                        </p:tgtEl>
                                        <p:attrNameLst>
                                          <p:attrName>style.visibility</p:attrName>
                                        </p:attrNameLst>
                                      </p:cBhvr>
                                      <p:to>
                                        <p:strVal val="visible"/>
                                      </p:to>
                                    </p:set>
                                    <p:animEffect transition="in" filter="blinds(horizontal)">
                                      <p:cBhvr>
                                        <p:cTn id="7" dur="500"/>
                                        <p:tgtEl>
                                          <p:spTgt spid="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838200" indent="-838200" eaLnBrk="1" hangingPunct="1"/>
            <a:r>
              <a:rPr kumimoji="1" lang="zh-CN" altLang="en-US" dirty="0" smtClean="0">
                <a:solidFill>
                  <a:schemeClr val="tx1"/>
                </a:solidFill>
              </a:rPr>
              <a:t>系统段描述</a:t>
            </a:r>
            <a:r>
              <a:rPr lang="zh-CN" altLang="en-US" dirty="0">
                <a:solidFill>
                  <a:srgbClr val="000000"/>
                </a:solidFill>
              </a:rPr>
              <a:t>符</a:t>
            </a:r>
            <a:r>
              <a:rPr kumimoji="1" lang="zh-CN" altLang="en-US" dirty="0" smtClean="0">
                <a:solidFill>
                  <a:schemeClr val="tx1"/>
                </a:solidFill>
              </a:rPr>
              <a:t>的类型</a:t>
            </a:r>
          </a:p>
        </p:txBody>
      </p:sp>
      <p:pic>
        <p:nvPicPr>
          <p:cNvPr id="362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52513"/>
            <a:ext cx="7850187"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511" name="Group 15"/>
          <p:cNvGrpSpPr>
            <a:grpSpLocks/>
          </p:cNvGrpSpPr>
          <p:nvPr/>
        </p:nvGrpSpPr>
        <p:grpSpPr bwMode="auto">
          <a:xfrm>
            <a:off x="4251325" y="2254250"/>
            <a:ext cx="1577975" cy="4365625"/>
            <a:chOff x="2678" y="1420"/>
            <a:chExt cx="994" cy="2750"/>
          </a:xfrm>
        </p:grpSpPr>
        <p:sp>
          <p:nvSpPr>
            <p:cNvPr id="14341" name="AutoShape 6"/>
            <p:cNvSpPr>
              <a:spLocks noChangeArrowheads="1"/>
            </p:cNvSpPr>
            <p:nvPr/>
          </p:nvSpPr>
          <p:spPr bwMode="auto">
            <a:xfrm>
              <a:off x="2678" y="1420"/>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2" name="AutoShape 9"/>
            <p:cNvSpPr>
              <a:spLocks noChangeArrowheads="1"/>
            </p:cNvSpPr>
            <p:nvPr/>
          </p:nvSpPr>
          <p:spPr bwMode="auto">
            <a:xfrm>
              <a:off x="2950" y="2024"/>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3" name="AutoShape 10"/>
            <p:cNvSpPr>
              <a:spLocks noChangeArrowheads="1"/>
            </p:cNvSpPr>
            <p:nvPr/>
          </p:nvSpPr>
          <p:spPr bwMode="auto">
            <a:xfrm>
              <a:off x="3470" y="279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4" name="AutoShape 11"/>
            <p:cNvSpPr>
              <a:spLocks noChangeArrowheads="1"/>
            </p:cNvSpPr>
            <p:nvPr/>
          </p:nvSpPr>
          <p:spPr bwMode="auto">
            <a:xfrm>
              <a:off x="3358" y="315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5" name="AutoShape 12"/>
            <p:cNvSpPr>
              <a:spLocks noChangeArrowheads="1"/>
            </p:cNvSpPr>
            <p:nvPr/>
          </p:nvSpPr>
          <p:spPr bwMode="auto">
            <a:xfrm>
              <a:off x="3288" y="338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6" name="AutoShape 13"/>
            <p:cNvSpPr>
              <a:spLocks noChangeArrowheads="1"/>
            </p:cNvSpPr>
            <p:nvPr/>
          </p:nvSpPr>
          <p:spPr bwMode="auto">
            <a:xfrm>
              <a:off x="3424" y="374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7" name="AutoShape 14"/>
            <p:cNvSpPr>
              <a:spLocks noChangeArrowheads="1"/>
            </p:cNvSpPr>
            <p:nvPr/>
          </p:nvSpPr>
          <p:spPr bwMode="auto">
            <a:xfrm>
              <a:off x="3334" y="3929"/>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grpSp>
    </p:spTree>
    <p:extLst>
      <p:ext uri="{BB962C8B-B14F-4D97-AF65-F5344CB8AC3E}">
        <p14:creationId xmlns:p14="http://schemas.microsoft.com/office/powerpoint/2010/main" val="180634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362511"/>
                                        </p:tgtEl>
                                        <p:attrNameLst>
                                          <p:attrName>style.visibility</p:attrName>
                                        </p:attrNameLst>
                                      </p:cBhvr>
                                      <p:to>
                                        <p:strVal val="visible"/>
                                      </p:to>
                                    </p:set>
                                    <p:animEffect transition="in" filter="slide(fromRight)">
                                      <p:cBhvr>
                                        <p:cTn id="7" dur="500"/>
                                        <p:tgtEl>
                                          <p:spTgt spid="36251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blinds(horizontal)">
                                      <p:cBhvr>
                                        <p:cTn id="11" dur="500"/>
                                        <p:tgtEl>
                                          <p:spTgt spid="36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49"/>
          <p:cNvSpPr txBox="1">
            <a:spLocks noChangeArrowheads="1"/>
          </p:cNvSpPr>
          <p:nvPr/>
        </p:nvSpPr>
        <p:spPr bwMode="auto">
          <a:xfrm>
            <a:off x="395288" y="1268413"/>
            <a:ext cx="7058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TYPE</a:t>
            </a:r>
            <a:r>
              <a:rPr kumimoji="1" lang="zh-CN" altLang="en-US" smtClean="0">
                <a:solidFill>
                  <a:srgbClr val="000000"/>
                </a:solidFill>
                <a:latin typeface="Times New Roman" pitchFamily="18" charset="0"/>
              </a:rPr>
              <a:t>为</a:t>
            </a:r>
            <a:r>
              <a:rPr kumimoji="1" lang="en-US" altLang="zh-CN" smtClean="0">
                <a:solidFill>
                  <a:srgbClr val="000000"/>
                </a:solidFill>
                <a:latin typeface="Times New Roman" pitchFamily="18" charset="0"/>
              </a:rPr>
              <a:t>4</a:t>
            </a:r>
            <a:r>
              <a:rPr kumimoji="1" lang="zh-CN" altLang="en-US" smtClean="0">
                <a:solidFill>
                  <a:srgbClr val="000000"/>
                </a:solidFill>
                <a:latin typeface="Times New Roman" pitchFamily="18" charset="0"/>
              </a:rPr>
              <a:t>个字节，共有</a:t>
            </a:r>
            <a:r>
              <a:rPr kumimoji="1" lang="en-US" altLang="zh-CN" smtClean="0">
                <a:solidFill>
                  <a:srgbClr val="000000"/>
                </a:solidFill>
                <a:latin typeface="Times New Roman" pitchFamily="18" charset="0"/>
              </a:rPr>
              <a:t>16</a:t>
            </a:r>
            <a:r>
              <a:rPr kumimoji="1" lang="zh-CN" altLang="en-US" smtClean="0">
                <a:solidFill>
                  <a:srgbClr val="000000"/>
                </a:solidFill>
                <a:latin typeface="Times New Roman" pitchFamily="18" charset="0"/>
              </a:rPr>
              <a:t>种类型。其中：</a:t>
            </a:r>
          </a:p>
        </p:txBody>
      </p:sp>
      <p:sp>
        <p:nvSpPr>
          <p:cNvPr id="15363" name="Text Box 1050"/>
          <p:cNvSpPr txBox="1">
            <a:spLocks noChangeArrowheads="1"/>
          </p:cNvSpPr>
          <p:nvPr/>
        </p:nvSpPr>
        <p:spPr bwMode="auto">
          <a:xfrm>
            <a:off x="684213" y="2081213"/>
            <a:ext cx="2424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2</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LDT</a:t>
            </a:r>
          </a:p>
          <a:p>
            <a:pPr eaLnBrk="1" hangingPunct="1"/>
            <a:r>
              <a:rPr kumimoji="1" lang="en-US" altLang="zh-CN" smtClean="0">
                <a:solidFill>
                  <a:srgbClr val="000000"/>
                </a:solidFill>
                <a:latin typeface="Times New Roman" pitchFamily="18" charset="0"/>
              </a:rPr>
              <a:t>9</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，非忙</a:t>
            </a:r>
          </a:p>
          <a:p>
            <a:pPr eaLnBrk="1" hangingPunct="1"/>
            <a:r>
              <a:rPr kumimoji="1" lang="en-US" altLang="zh-CN" smtClean="0">
                <a:solidFill>
                  <a:srgbClr val="000000"/>
                </a:solidFill>
                <a:latin typeface="Times New Roman" pitchFamily="18" charset="0"/>
              </a:rPr>
              <a:t>B</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，忙</a:t>
            </a:r>
          </a:p>
        </p:txBody>
      </p:sp>
      <p:sp>
        <p:nvSpPr>
          <p:cNvPr id="15364" name="Text Box 1051"/>
          <p:cNvSpPr txBox="1">
            <a:spLocks noChangeArrowheads="1"/>
          </p:cNvSpPr>
          <p:nvPr/>
        </p:nvSpPr>
        <p:spPr bwMode="auto">
          <a:xfrm>
            <a:off x="3994150" y="2081213"/>
            <a:ext cx="1870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5</a:t>
            </a:r>
            <a:r>
              <a:rPr kumimoji="1" lang="zh-CN" altLang="en-US" smtClean="0">
                <a:solidFill>
                  <a:srgbClr val="000000"/>
                </a:solidFill>
                <a:latin typeface="Times New Roman" pitchFamily="18" charset="0"/>
              </a:rPr>
              <a:t>，任务门</a:t>
            </a:r>
          </a:p>
          <a:p>
            <a:pPr eaLnBrk="1" hangingPunct="1"/>
            <a:r>
              <a:rPr kumimoji="1" lang="en-US" altLang="zh-CN" smtClean="0">
                <a:solidFill>
                  <a:srgbClr val="000000"/>
                </a:solidFill>
                <a:latin typeface="Times New Roman" pitchFamily="18" charset="0"/>
              </a:rPr>
              <a:t>C</a:t>
            </a:r>
            <a:r>
              <a:rPr kumimoji="1" lang="zh-CN" altLang="en-US" smtClean="0">
                <a:solidFill>
                  <a:srgbClr val="000000"/>
                </a:solidFill>
                <a:latin typeface="Times New Roman" pitchFamily="18" charset="0"/>
              </a:rPr>
              <a:t>，</a:t>
            </a:r>
            <a:r>
              <a:rPr kumimoji="1" lang="zh-CN" altLang="zh-CN" smtClean="0">
                <a:solidFill>
                  <a:srgbClr val="000000"/>
                </a:solidFill>
                <a:latin typeface="Times New Roman" pitchFamily="18" charset="0"/>
              </a:rPr>
              <a:t>调用门</a:t>
            </a:r>
            <a:endParaRPr kumimoji="1" lang="en-US" altLang="en-US" smtClean="0">
              <a:solidFill>
                <a:srgbClr val="000000"/>
              </a:solidFill>
              <a:latin typeface="Times New Roman" pitchFamily="18" charset="0"/>
            </a:endParaRPr>
          </a:p>
          <a:p>
            <a:pPr eaLnBrk="1" hangingPunct="1"/>
            <a:r>
              <a:rPr kumimoji="1" lang="en-US" altLang="zh-CN" smtClean="0">
                <a:solidFill>
                  <a:srgbClr val="000000"/>
                </a:solidFill>
                <a:latin typeface="Times New Roman" pitchFamily="18" charset="0"/>
              </a:rPr>
              <a:t>E</a:t>
            </a:r>
            <a:r>
              <a:rPr kumimoji="1" lang="zh-CN" altLang="en-US" smtClean="0">
                <a:solidFill>
                  <a:srgbClr val="000000"/>
                </a:solidFill>
                <a:latin typeface="Times New Roman" pitchFamily="18" charset="0"/>
              </a:rPr>
              <a:t>，中断门</a:t>
            </a:r>
          </a:p>
          <a:p>
            <a:pPr eaLnBrk="1" hangingPunct="1"/>
            <a:r>
              <a:rPr kumimoji="1" lang="en-US" altLang="zh-CN" smtClean="0">
                <a:solidFill>
                  <a:srgbClr val="000000"/>
                </a:solidFill>
                <a:latin typeface="Times New Roman" pitchFamily="18" charset="0"/>
              </a:rPr>
              <a:t>F</a:t>
            </a:r>
            <a:r>
              <a:rPr kumimoji="1" lang="zh-CN" altLang="en-US" smtClean="0">
                <a:solidFill>
                  <a:srgbClr val="000000"/>
                </a:solidFill>
                <a:latin typeface="Times New Roman" pitchFamily="18" charset="0"/>
              </a:rPr>
              <a:t>，陷阱门</a:t>
            </a:r>
          </a:p>
        </p:txBody>
      </p:sp>
      <p:sp>
        <p:nvSpPr>
          <p:cNvPr id="15365" name="Rectangle 1055"/>
          <p:cNvSpPr>
            <a:spLocks noChangeArrowheads="1"/>
          </p:cNvSpPr>
          <p:nvPr/>
        </p:nvSpPr>
        <p:spPr bwMode="auto">
          <a:xfrm>
            <a:off x="457200" y="274638"/>
            <a:ext cx="8229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38200" indent="-838200" algn="ctr"/>
            <a:r>
              <a:rPr kumimoji="1" lang="zh-CN" altLang="en-US" sz="4400" b="1" dirty="0" smtClean="0">
                <a:solidFill>
                  <a:srgbClr val="000000"/>
                </a:solidFill>
              </a:rPr>
              <a:t>系统段描述</a:t>
            </a:r>
            <a:r>
              <a:rPr lang="zh-CN" altLang="en-US" sz="4400" b="1" kern="0" dirty="0">
                <a:solidFill>
                  <a:srgbClr val="000000"/>
                </a:solidFill>
                <a:latin typeface="Arial"/>
                <a:ea typeface="宋体"/>
              </a:rPr>
              <a:t>符</a:t>
            </a:r>
            <a:r>
              <a:rPr kumimoji="1" lang="zh-CN" altLang="en-US" sz="4400" b="1" dirty="0" smtClean="0">
                <a:solidFill>
                  <a:srgbClr val="000000"/>
                </a:solidFill>
              </a:rPr>
              <a:t>的类型</a:t>
            </a:r>
          </a:p>
        </p:txBody>
      </p:sp>
    </p:spTree>
    <p:extLst>
      <p:ext uri="{BB962C8B-B14F-4D97-AF65-F5344CB8AC3E}">
        <p14:creationId xmlns:p14="http://schemas.microsoft.com/office/powerpoint/2010/main" val="2068726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56792"/>
            <a:ext cx="6048672" cy="51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分段寻址示意</a:t>
            </a:r>
            <a:endParaRPr lang="en-US" dirty="0"/>
          </a:p>
        </p:txBody>
      </p:sp>
      <p:sp>
        <p:nvSpPr>
          <p:cNvPr id="3" name="内容占位符 2"/>
          <p:cNvSpPr>
            <a:spLocks noGrp="1"/>
          </p:cNvSpPr>
          <p:nvPr>
            <p:ph idx="1"/>
          </p:nvPr>
        </p:nvSpPr>
        <p:spPr>
          <a:xfrm>
            <a:off x="250825" y="1124744"/>
            <a:ext cx="4321175" cy="3744416"/>
          </a:xfrm>
        </p:spPr>
        <p:txBody>
          <a:bodyPr/>
          <a:lstStyle/>
          <a:p>
            <a:r>
              <a:rPr lang="en-US" sz="2400" dirty="0" smtClean="0">
                <a:solidFill>
                  <a:srgbClr val="C00000"/>
                </a:solidFill>
              </a:rPr>
              <a:t>DS</a:t>
            </a:r>
            <a:r>
              <a:rPr lang="en-US" altLang="zh-CN" sz="2400" dirty="0" smtClean="0">
                <a:solidFill>
                  <a:srgbClr val="C00000"/>
                </a:solidFill>
              </a:rPr>
              <a:t>=0008H</a:t>
            </a:r>
            <a:r>
              <a:rPr lang="zh-CN" altLang="en-US" sz="2400" dirty="0" smtClean="0"/>
              <a:t>，用请求优先级</a:t>
            </a:r>
            <a:r>
              <a:rPr lang="en-US" altLang="zh-CN" sz="2400" dirty="0" smtClean="0"/>
              <a:t>00</a:t>
            </a:r>
            <a:r>
              <a:rPr lang="zh-CN" altLang="en-US" sz="2400" dirty="0" smtClean="0"/>
              <a:t>从全局描述符表中寻址描述符</a:t>
            </a:r>
            <a:r>
              <a:rPr lang="en-US" altLang="zh-CN" sz="2400" dirty="0" smtClean="0"/>
              <a:t>1</a:t>
            </a:r>
            <a:r>
              <a:rPr lang="zh-CN" altLang="en-US" sz="2400" dirty="0" smtClean="0"/>
              <a:t>。</a:t>
            </a:r>
            <a:endParaRPr lang="en-US" altLang="zh-CN" sz="2400" dirty="0" smtClean="0"/>
          </a:p>
          <a:p>
            <a:r>
              <a:rPr lang="zh-CN" altLang="en-US" sz="2400" dirty="0" smtClean="0">
                <a:solidFill>
                  <a:srgbClr val="C00000"/>
                </a:solidFill>
              </a:rPr>
              <a:t>描述符</a:t>
            </a:r>
            <a:r>
              <a:rPr lang="en-US" altLang="zh-CN" sz="2400" dirty="0" smtClean="0">
                <a:solidFill>
                  <a:srgbClr val="C00000"/>
                </a:solidFill>
              </a:rPr>
              <a:t>1</a:t>
            </a:r>
            <a:r>
              <a:rPr lang="zh-CN" altLang="en-US" sz="2400" dirty="0" smtClean="0"/>
              <a:t>中的基地址为</a:t>
            </a:r>
            <a:r>
              <a:rPr lang="en-US" altLang="zh-CN" sz="2400" dirty="0" smtClean="0"/>
              <a:t>0010 0000H</a:t>
            </a:r>
            <a:r>
              <a:rPr lang="zh-CN" altLang="en-US" sz="2400" dirty="0" smtClean="0"/>
              <a:t>，段界限为</a:t>
            </a:r>
            <a:r>
              <a:rPr lang="en-US" altLang="zh-CN" sz="2400" dirty="0" smtClean="0"/>
              <a:t>000FFH</a:t>
            </a:r>
            <a:r>
              <a:rPr lang="zh-CN" altLang="en-US" sz="2400" dirty="0" smtClean="0"/>
              <a:t>。</a:t>
            </a:r>
            <a:endParaRPr lang="en-US" altLang="zh-CN" sz="2400" dirty="0" smtClean="0"/>
          </a:p>
          <a:p>
            <a:r>
              <a:rPr lang="en-US" sz="2400" dirty="0" smtClean="0"/>
              <a:t>0008H</a:t>
            </a:r>
            <a:r>
              <a:rPr lang="zh-CN" altLang="en-US" sz="2400" dirty="0" smtClean="0"/>
              <a:t>装入</a:t>
            </a:r>
            <a:r>
              <a:rPr lang="en-US" altLang="zh-CN" sz="2400" dirty="0" smtClean="0"/>
              <a:t>DS</a:t>
            </a:r>
            <a:r>
              <a:rPr lang="zh-CN" altLang="en-US" sz="2400" dirty="0" smtClean="0"/>
              <a:t>后，微处理器将使用位于</a:t>
            </a:r>
            <a:endParaRPr lang="en-US" altLang="zh-CN" sz="2400" dirty="0" smtClean="0"/>
          </a:p>
          <a:p>
            <a:pPr marL="0" indent="0" algn="ctr">
              <a:buNone/>
            </a:pPr>
            <a:r>
              <a:rPr lang="en-US" altLang="zh-CN" sz="2400" dirty="0" smtClean="0"/>
              <a:t>   00100000H~001000FFH</a:t>
            </a:r>
          </a:p>
          <a:p>
            <a:pPr marL="0" indent="0">
              <a:buNone/>
            </a:pPr>
            <a:r>
              <a:rPr lang="zh-CN" altLang="en-US" sz="2400" dirty="0" smtClean="0"/>
              <a:t>    的区域作为数据段。</a:t>
            </a:r>
            <a:endParaRPr lang="en-US" sz="2400" dirty="0"/>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656184"/>
          </a:xfrm>
        </p:spPr>
        <p:txBody>
          <a:bodyPr/>
          <a:lstStyle/>
          <a:p>
            <a:r>
              <a:rPr lang="zh-CN" altLang="en-US" sz="2400" dirty="0" smtClean="0">
                <a:solidFill>
                  <a:srgbClr val="C00000"/>
                </a:solidFill>
              </a:rPr>
              <a:t>存储系统</a:t>
            </a:r>
            <a:r>
              <a:rPr lang="zh-CN" altLang="en-US" sz="2400" dirty="0" smtClean="0"/>
              <a:t>中有全局描述符表和局部描述符表。为了访问和指定这些表的地址，微处理器中包含一些程序不可见寄存器。</a:t>
            </a:r>
            <a:endParaRPr lang="en-US" altLang="zh-CN" sz="2400" dirty="0" smtClean="0"/>
          </a:p>
          <a:p>
            <a:pPr lvl="1"/>
            <a:r>
              <a:rPr lang="zh-CN" altLang="en-US" sz="2400" dirty="0" smtClean="0"/>
              <a:t>程序不可见寄存器</a:t>
            </a:r>
            <a:r>
              <a:rPr lang="zh-CN" altLang="en-US" sz="2400" dirty="0" smtClean="0">
                <a:solidFill>
                  <a:srgbClr val="CC00CC"/>
                </a:solidFill>
              </a:rPr>
              <a:t>不</a:t>
            </a:r>
            <a:r>
              <a:rPr lang="zh-CN" altLang="en-US" sz="2400" dirty="0" smtClean="0"/>
              <a:t>直接被软件访问，但其中一些寄存器</a:t>
            </a:r>
            <a:r>
              <a:rPr lang="zh-CN" altLang="en-US" sz="2400" dirty="0" smtClean="0">
                <a:solidFill>
                  <a:srgbClr val="CC00CC"/>
                </a:solidFill>
              </a:rPr>
              <a:t>可以</a:t>
            </a:r>
            <a:r>
              <a:rPr lang="zh-CN" altLang="en-US" sz="2400" dirty="0" smtClean="0"/>
              <a:t>被系统软件访问。</a:t>
            </a:r>
            <a:endParaRPr lang="en-US" altLang="zh-CN"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660890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44907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程序不可见寄存器</a:t>
            </a:r>
            <a:endParaRPr lang="en-US" dirty="0"/>
          </a:p>
        </p:txBody>
      </p:sp>
      <p:sp>
        <p:nvSpPr>
          <p:cNvPr id="3" name="内容占位符 2"/>
          <p:cNvSpPr>
            <a:spLocks noGrp="1"/>
          </p:cNvSpPr>
          <p:nvPr>
            <p:ph idx="1"/>
          </p:nvPr>
        </p:nvSpPr>
        <p:spPr>
          <a:xfrm>
            <a:off x="250825" y="5013176"/>
            <a:ext cx="8642350" cy="1584176"/>
          </a:xfrm>
        </p:spPr>
        <p:txBody>
          <a:bodyPr/>
          <a:lstStyle/>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CC00CC"/>
                </a:solidFill>
                <a:latin typeface="Arial" charset="0"/>
                <a:ea typeface="宋体" pitchFamily="2" charset="-122"/>
              </a:rPr>
              <a:t>没有</a:t>
            </a:r>
            <a:r>
              <a:rPr lang="en-US" altLang="zh-CN" sz="2400" kern="1200" dirty="0">
                <a:solidFill>
                  <a:srgbClr val="000000"/>
                </a:solidFill>
                <a:latin typeface="Arial" charset="0"/>
                <a:ea typeface="宋体" pitchFamily="2" charset="-122"/>
              </a:rPr>
              <a:t>FS</a:t>
            </a:r>
            <a:r>
              <a:rPr lang="zh-CN" altLang="en-US" sz="2400" kern="1200" dirty="0">
                <a:solidFill>
                  <a:srgbClr val="000000"/>
                </a:solidFill>
                <a:latin typeface="Arial" charset="0"/>
                <a:ea typeface="宋体" pitchFamily="2" charset="-122"/>
              </a:rPr>
              <a:t>和</a:t>
            </a:r>
            <a:r>
              <a:rPr lang="en-US" altLang="zh-CN" sz="2400" kern="1200" dirty="0">
                <a:solidFill>
                  <a:srgbClr val="000000"/>
                </a:solidFill>
                <a:latin typeface="Arial" charset="0"/>
                <a:ea typeface="宋体" pitchFamily="2" charset="-122"/>
              </a:rPr>
              <a:t>GS</a:t>
            </a:r>
            <a:r>
              <a:rPr lang="zh-CN" altLang="en-US" sz="2400" kern="1200" dirty="0">
                <a:solidFill>
                  <a:srgbClr val="000000"/>
                </a:solidFill>
                <a:latin typeface="Arial" charset="0"/>
                <a:ea typeface="宋体" pitchFamily="2" charset="-122"/>
              </a:rPr>
              <a:t>，以及相应的</a:t>
            </a:r>
            <a:r>
              <a:rPr lang="en-US" altLang="zh-CN" sz="2400" kern="1200" dirty="0">
                <a:solidFill>
                  <a:srgbClr val="000000"/>
                </a:solidFill>
                <a:latin typeface="Arial" charset="0"/>
                <a:ea typeface="宋体" pitchFamily="2" charset="-122"/>
              </a:rPr>
              <a:t>Cache</a:t>
            </a:r>
            <a:r>
              <a:rPr lang="zh-CN" altLang="en-US" sz="2400" kern="1200" dirty="0">
                <a:solidFill>
                  <a:srgbClr val="000000"/>
                </a:solidFill>
                <a:latin typeface="Arial" charset="0"/>
                <a:ea typeface="宋体" pitchFamily="2" charset="-122"/>
              </a:rPr>
              <a:t>。</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000000"/>
                </a:solidFill>
                <a:latin typeface="Arial" charset="0"/>
                <a:ea typeface="宋体" pitchFamily="2" charset="-122"/>
              </a:rPr>
              <a:t>的基地址为</a:t>
            </a:r>
            <a:r>
              <a:rPr lang="en-US" altLang="zh-CN" sz="2400" kern="1200" dirty="0">
                <a:solidFill>
                  <a:srgbClr val="000000"/>
                </a:solidFill>
                <a:latin typeface="Arial" charset="0"/>
                <a:ea typeface="宋体" pitchFamily="2" charset="-122"/>
              </a:rPr>
              <a:t>24</a:t>
            </a:r>
            <a:r>
              <a:rPr lang="zh-CN" altLang="en-US" sz="2400" kern="1200" dirty="0">
                <a:solidFill>
                  <a:srgbClr val="000000"/>
                </a:solidFill>
                <a:latin typeface="Arial" charset="0"/>
                <a:ea typeface="宋体" pitchFamily="2" charset="-122"/>
              </a:rPr>
              <a:t>位，界限为</a:t>
            </a:r>
            <a:r>
              <a:rPr lang="en-US" altLang="zh-CN" sz="2400" kern="1200" dirty="0">
                <a:solidFill>
                  <a:srgbClr val="000000"/>
                </a:solidFill>
                <a:latin typeface="Arial" charset="0"/>
                <a:ea typeface="宋体" pitchFamily="2" charset="-122"/>
              </a:rPr>
              <a:t>16</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8</a:t>
            </a:r>
            <a:r>
              <a:rPr lang="zh-CN" altLang="en-US" sz="2400" kern="1200" dirty="0">
                <a:solidFill>
                  <a:srgbClr val="000000"/>
                </a:solidFill>
                <a:latin typeface="Arial" charset="0"/>
                <a:ea typeface="宋体" pitchFamily="2" charset="-122"/>
              </a:rPr>
              <a:t>位。</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80386~Pentium Pro</a:t>
            </a:r>
            <a:r>
              <a:rPr lang="zh-CN" altLang="en-US" sz="2400" kern="1200" dirty="0">
                <a:solidFill>
                  <a:srgbClr val="000000"/>
                </a:solidFill>
                <a:latin typeface="Arial" charset="0"/>
                <a:ea typeface="宋体" pitchFamily="2" charset="-122"/>
              </a:rPr>
              <a:t>的基地址</a:t>
            </a:r>
            <a:r>
              <a:rPr lang="en-US" altLang="zh-CN" sz="2400" kern="1200" dirty="0">
                <a:solidFill>
                  <a:srgbClr val="000000"/>
                </a:solidFill>
                <a:latin typeface="Arial" charset="0"/>
                <a:ea typeface="宋体" pitchFamily="2" charset="-122"/>
              </a:rPr>
              <a:t>32</a:t>
            </a:r>
            <a:r>
              <a:rPr lang="zh-CN" altLang="en-US" sz="2400" kern="1200" dirty="0">
                <a:solidFill>
                  <a:srgbClr val="000000"/>
                </a:solidFill>
                <a:latin typeface="Arial" charset="0"/>
                <a:ea typeface="宋体" pitchFamily="2" charset="-122"/>
              </a:rPr>
              <a:t>位、界限</a:t>
            </a:r>
            <a:r>
              <a:rPr lang="en-US" altLang="zh-CN" sz="2400" kern="1200" dirty="0">
                <a:solidFill>
                  <a:srgbClr val="000000"/>
                </a:solidFill>
                <a:latin typeface="Arial" charset="0"/>
                <a:ea typeface="宋体" pitchFamily="2" charset="-122"/>
              </a:rPr>
              <a:t>20</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12</a:t>
            </a:r>
            <a:r>
              <a:rPr lang="zh-CN" altLang="en-US" sz="2400" kern="1200" dirty="0">
                <a:solidFill>
                  <a:srgbClr val="000000"/>
                </a:solidFill>
                <a:latin typeface="Arial" charset="0"/>
                <a:ea typeface="宋体" pitchFamily="2" charset="-122"/>
              </a:rPr>
              <a:t>位</a:t>
            </a:r>
            <a:r>
              <a:rPr lang="zh-CN" altLang="en-US" sz="2400" kern="1200" dirty="0" smtClean="0">
                <a:solidFill>
                  <a:srgbClr val="000000"/>
                </a:solidFill>
                <a:latin typeface="Arial" charset="0"/>
                <a:ea typeface="宋体" pitchFamily="2" charset="-122"/>
              </a:rPr>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6151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555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solidFill>
                  <a:srgbClr val="C00000"/>
                </a:solidFill>
              </a:rPr>
              <a:t>段寄存器及其高速缓冲存储器（</a:t>
            </a:r>
            <a:r>
              <a:rPr lang="en-US" altLang="zh-CN" dirty="0" smtClean="0">
                <a:solidFill>
                  <a:srgbClr val="C00000"/>
                </a:solidFill>
              </a:rPr>
              <a:t>Cache</a:t>
            </a:r>
            <a:r>
              <a:rPr lang="zh-CN" altLang="en-US" dirty="0" smtClean="0">
                <a:solidFill>
                  <a:srgbClr val="C00000"/>
                </a:solidFill>
              </a:rPr>
              <a:t>）</a:t>
            </a:r>
            <a:endParaRPr lang="en-US" altLang="zh-CN" dirty="0" smtClean="0">
              <a:solidFill>
                <a:srgbClr val="C00000"/>
              </a:solidFill>
            </a:endParaRPr>
          </a:p>
          <a:p>
            <a:pPr marL="884238" lvl="1" indent="-427038" eaLnBrk="1"/>
            <a:r>
              <a:rPr lang="zh-CN" altLang="en-US" sz="2400" dirty="0">
                <a:solidFill>
                  <a:srgbClr val="0033CC"/>
                </a:solidFill>
              </a:rPr>
              <a:t>段寄存器：</a:t>
            </a:r>
            <a:r>
              <a:rPr lang="zh-CN" altLang="en-US" sz="2400" dirty="0"/>
              <a:t>程序员可见。</a:t>
            </a:r>
          </a:p>
          <a:p>
            <a:pPr marL="884238" lvl="1" indent="-427038" eaLnBrk="1"/>
            <a:r>
              <a:rPr lang="zh-CN" altLang="en-US" sz="2400" dirty="0">
                <a:solidFill>
                  <a:srgbClr val="0033CC"/>
                </a:solidFill>
              </a:rPr>
              <a:t>段描述符高速缓冲存储器</a:t>
            </a:r>
            <a:r>
              <a:rPr lang="zh-CN" altLang="en-US" sz="2400" dirty="0" smtClean="0">
                <a:solidFill>
                  <a:srgbClr val="0000CC"/>
                </a:solidFill>
              </a:rPr>
              <a:t>：</a:t>
            </a:r>
            <a:r>
              <a:rPr lang="zh-CN" altLang="en-US" sz="2400" dirty="0"/>
              <a:t>对程序员透明，又</a:t>
            </a:r>
            <a:r>
              <a:rPr lang="zh-CN" altLang="en-US" sz="2400" dirty="0" smtClean="0"/>
              <a:t>称段描述符寄存器。</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212976"/>
            <a:ext cx="856520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AH</a:t>
            </a:r>
            <a:r>
              <a:rPr lang="zh-CN" altLang="en-US" dirty="0">
                <a:solidFill>
                  <a:srgbClr val="0000CC"/>
                </a:solidFill>
                <a:latin typeface="宋体" pitchFamily="2" charset="-122"/>
              </a:rPr>
              <a:t>，</a:t>
            </a:r>
            <a:r>
              <a:rPr lang="en-US" altLang="zh-CN" dirty="0">
                <a:solidFill>
                  <a:srgbClr val="0000CC"/>
                </a:solidFill>
                <a:latin typeface="宋体" pitchFamily="2" charset="-122"/>
              </a:rPr>
              <a:t>AL</a:t>
            </a:r>
            <a:r>
              <a:rPr lang="zh-CN" altLang="en-US" dirty="0">
                <a:solidFill>
                  <a:srgbClr val="0000CC"/>
                </a:solidFill>
                <a:latin typeface="宋体" pitchFamily="2" charset="-122"/>
              </a:rPr>
              <a:t>，</a:t>
            </a:r>
            <a:r>
              <a:rPr lang="en-US" altLang="zh-CN" dirty="0">
                <a:solidFill>
                  <a:srgbClr val="0000CC"/>
                </a:solidFill>
                <a:latin typeface="宋体" pitchFamily="2" charset="-122"/>
              </a:rPr>
              <a:t>BH</a:t>
            </a:r>
            <a:r>
              <a:rPr lang="zh-CN" altLang="en-US" dirty="0">
                <a:solidFill>
                  <a:srgbClr val="0000CC"/>
                </a:solidFill>
                <a:latin typeface="宋体" pitchFamily="2" charset="-122"/>
              </a:rPr>
              <a:t>，</a:t>
            </a:r>
            <a:r>
              <a:rPr lang="en-US" altLang="zh-CN" dirty="0">
                <a:solidFill>
                  <a:srgbClr val="0000CC"/>
                </a:solidFill>
                <a:latin typeface="宋体" pitchFamily="2" charset="-122"/>
              </a:rPr>
              <a:t>BL</a:t>
            </a:r>
            <a:r>
              <a:rPr lang="zh-CN" altLang="en-US" dirty="0">
                <a:solidFill>
                  <a:srgbClr val="0000CC"/>
                </a:solidFill>
                <a:latin typeface="宋体" pitchFamily="2" charset="-122"/>
              </a:rPr>
              <a:t>，</a:t>
            </a:r>
            <a:r>
              <a:rPr lang="en-US" altLang="zh-CN" dirty="0">
                <a:solidFill>
                  <a:srgbClr val="0000CC"/>
                </a:solidFill>
                <a:latin typeface="宋体" pitchFamily="2" charset="-122"/>
              </a:rPr>
              <a:t>CH</a:t>
            </a:r>
            <a:r>
              <a:rPr lang="zh-CN" altLang="en-US" dirty="0">
                <a:solidFill>
                  <a:srgbClr val="0000CC"/>
                </a:solidFill>
                <a:latin typeface="宋体" pitchFamily="2" charset="-122"/>
              </a:rPr>
              <a:t>，</a:t>
            </a:r>
            <a:r>
              <a:rPr lang="en-US" altLang="zh-CN" dirty="0">
                <a:solidFill>
                  <a:srgbClr val="0000CC"/>
                </a:solidFill>
                <a:latin typeface="宋体" pitchFamily="2" charset="-122"/>
              </a:rPr>
              <a:t>CL</a:t>
            </a:r>
            <a:r>
              <a:rPr lang="zh-CN" altLang="en-US" dirty="0">
                <a:solidFill>
                  <a:srgbClr val="0000CC"/>
                </a:solidFill>
                <a:latin typeface="宋体" pitchFamily="2" charset="-122"/>
              </a:rPr>
              <a:t>，</a:t>
            </a:r>
            <a:r>
              <a:rPr lang="en-US" altLang="zh-CN" dirty="0">
                <a:solidFill>
                  <a:srgbClr val="0000CC"/>
                </a:solidFill>
                <a:latin typeface="宋体" pitchFamily="2" charset="-122"/>
              </a:rPr>
              <a:t>DH</a:t>
            </a:r>
            <a:r>
              <a:rPr lang="zh-CN" altLang="en-US" dirty="0">
                <a:solidFill>
                  <a:srgbClr val="0000CC"/>
                </a:solidFill>
                <a:latin typeface="宋体" pitchFamily="2" charset="-122"/>
              </a:rPr>
              <a:t>，</a:t>
            </a:r>
            <a:r>
              <a:rPr lang="en-US" altLang="zh-CN" dirty="0">
                <a:solidFill>
                  <a:srgbClr val="0000CC"/>
                </a:solidFill>
                <a:latin typeface="宋体" pitchFamily="2" charset="-122"/>
              </a:rPr>
              <a:t>DL</a:t>
            </a: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例如，</a:t>
            </a:r>
            <a:r>
              <a:rPr lang="en-US" altLang="zh-CN" dirty="0" smtClean="0">
                <a:solidFill>
                  <a:srgbClr val="000000"/>
                </a:solidFill>
                <a:latin typeface="宋体" pitchFamily="2" charset="-122"/>
              </a:rPr>
              <a:t>ADD AL, AH</a:t>
            </a:r>
          </a:p>
          <a:p>
            <a:pPr marL="533400" indent="-533400" algn="just" eaLnBrk="1" hangingPunct="1">
              <a:buClr>
                <a:schemeClr val="folHlink"/>
              </a:buClr>
              <a:buFont typeface="Wingdings" pitchFamily="2" charset="2"/>
              <a:buChar char="Ø"/>
            </a:pPr>
            <a:endParaRPr lang="en-US" altLang="zh-CN" dirty="0" smtClean="0">
              <a:solidFill>
                <a:srgbClr val="000000"/>
              </a:solidFill>
              <a:latin typeface="宋体" pitchFamily="2" charset="-122"/>
            </a:endParaRPr>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16</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AX</a:t>
            </a:r>
            <a:r>
              <a:rPr lang="zh-CN" altLang="en-US" dirty="0">
                <a:solidFill>
                  <a:srgbClr val="0000CC"/>
                </a:solidFill>
                <a:latin typeface="宋体" pitchFamily="2" charset="-122"/>
              </a:rPr>
              <a:t>，</a:t>
            </a:r>
            <a:r>
              <a:rPr lang="en-US" altLang="zh-CN" dirty="0">
                <a:solidFill>
                  <a:srgbClr val="0000CC"/>
                </a:solidFill>
                <a:latin typeface="宋体" pitchFamily="2" charset="-122"/>
              </a:rPr>
              <a:t>BX</a:t>
            </a:r>
            <a:r>
              <a:rPr lang="zh-CN" altLang="en-US" dirty="0">
                <a:solidFill>
                  <a:srgbClr val="0000CC"/>
                </a:solidFill>
                <a:latin typeface="宋体" pitchFamily="2" charset="-122"/>
              </a:rPr>
              <a:t>，</a:t>
            </a:r>
            <a:r>
              <a:rPr lang="en-US" altLang="zh-CN" dirty="0">
                <a:solidFill>
                  <a:srgbClr val="0000CC"/>
                </a:solidFill>
                <a:latin typeface="宋体" pitchFamily="2" charset="-122"/>
              </a:rPr>
              <a:t>CX</a:t>
            </a:r>
            <a:r>
              <a:rPr lang="zh-CN" altLang="en-US" dirty="0">
                <a:solidFill>
                  <a:srgbClr val="0000CC"/>
                </a:solidFill>
                <a:latin typeface="宋体" pitchFamily="2" charset="-122"/>
              </a:rPr>
              <a:t>，</a:t>
            </a:r>
            <a:r>
              <a:rPr lang="en-US" altLang="zh-CN" dirty="0">
                <a:solidFill>
                  <a:srgbClr val="0000CC"/>
                </a:solidFill>
                <a:latin typeface="宋体" pitchFamily="2" charset="-122"/>
              </a:rPr>
              <a:t>DX</a:t>
            </a:r>
            <a:r>
              <a:rPr lang="zh-CN" altLang="en-US" dirty="0" smtClean="0">
                <a:solidFill>
                  <a:srgbClr val="0000CC"/>
                </a:solidFill>
                <a:latin typeface="宋体" pitchFamily="2" charset="-122"/>
              </a:rPr>
              <a:t>，</a:t>
            </a:r>
            <a:r>
              <a:rPr lang="en-US" altLang="zh-CN" dirty="0">
                <a:solidFill>
                  <a:srgbClr val="0000CC"/>
                </a:solidFill>
                <a:latin typeface="宋体" pitchFamily="2" charset="-122"/>
              </a:rPr>
              <a:t>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SI</a:t>
            </a:r>
            <a:r>
              <a:rPr lang="zh-CN" altLang="en-US" dirty="0">
                <a:solidFill>
                  <a:srgbClr val="0000CC"/>
                </a:solidFill>
                <a:latin typeface="宋体" pitchFamily="2" charset="-122"/>
              </a:rPr>
              <a:t>，</a:t>
            </a:r>
            <a:r>
              <a:rPr lang="en-US" altLang="zh-CN" dirty="0">
                <a:solidFill>
                  <a:srgbClr val="0000CC"/>
                </a:solidFill>
                <a:latin typeface="宋体" pitchFamily="2" charset="-122"/>
              </a:rPr>
              <a:t>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FLAGS</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CS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DS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GS</a:t>
            </a:r>
            <a:endParaRPr lang="en-US" altLang="zh-CN" dirty="0">
              <a:solidFill>
                <a:srgbClr val="0000CC"/>
              </a:solidFill>
              <a:latin typeface="宋体" pitchFamily="2" charset="-122"/>
            </a:endParaRPr>
          </a:p>
          <a:p>
            <a:pPr marL="933450" lvl="1" indent="-533400" algn="just" eaLnBrk="1">
              <a:buClr>
                <a:schemeClr val="folHlink"/>
              </a:buClr>
              <a:buFont typeface="Courier New" pitchFamily="49" charset="0"/>
              <a:buChar char="o"/>
            </a:pPr>
            <a:r>
              <a:rPr lang="zh-CN" altLang="en-US" dirty="0">
                <a:solidFill>
                  <a:srgbClr val="000000"/>
                </a:solidFill>
                <a:latin typeface="宋体" pitchFamily="2" charset="-122"/>
              </a:rPr>
              <a:t>例如，</a:t>
            </a:r>
            <a:r>
              <a:rPr lang="en-US" altLang="zh-CN" dirty="0">
                <a:solidFill>
                  <a:srgbClr val="000000"/>
                </a:solidFill>
                <a:latin typeface="宋体" pitchFamily="2" charset="-122"/>
              </a:rPr>
              <a:t>ADD DX</a:t>
            </a:r>
            <a:r>
              <a:rPr lang="zh-CN" altLang="en-US" dirty="0">
                <a:solidFill>
                  <a:srgbClr val="000000"/>
                </a:solidFill>
                <a:latin typeface="宋体" pitchFamily="2" charset="-122"/>
              </a:rPr>
              <a:t>，</a:t>
            </a:r>
            <a:r>
              <a:rPr lang="en-US" altLang="zh-CN" dirty="0">
                <a:solidFill>
                  <a:srgbClr val="000000"/>
                </a:solidFill>
                <a:latin typeface="宋体" pitchFamily="2" charset="-122"/>
              </a:rPr>
              <a:t>CX</a:t>
            </a:r>
            <a:endParaRPr lang="en-US" altLang="zh-CN" dirty="0">
              <a:solidFill>
                <a:srgbClr val="0000CC"/>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1</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AX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BX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CX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DX</a:t>
            </a:r>
            <a:r>
              <a:rPr lang="zh-CN" altLang="en-US" dirty="0" smtClean="0">
                <a:solidFill>
                  <a:srgbClr val="000000"/>
                </a:solidFill>
                <a:latin typeface="宋体" pitchFamily="2" charset="-122"/>
              </a:rPr>
              <a:t>个包含</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个</a:t>
            </a: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FS</a:t>
            </a:r>
            <a:r>
              <a:rPr lang="zh-CN" altLang="en-US" dirty="0" smtClean="0">
                <a:solidFill>
                  <a:srgbClr val="000000"/>
                </a:solidFill>
                <a:latin typeface="宋体" pitchFamily="2" charset="-122"/>
              </a:rPr>
              <a:t>和</a:t>
            </a:r>
            <a:r>
              <a:rPr lang="en-US" altLang="zh-CN" dirty="0" smtClean="0">
                <a:solidFill>
                  <a:srgbClr val="000000"/>
                </a:solidFill>
                <a:latin typeface="宋体" pitchFamily="2" charset="-122"/>
              </a:rPr>
              <a:t>GS</a:t>
            </a:r>
            <a:r>
              <a:rPr lang="zh-CN" altLang="en-US" dirty="0" smtClean="0">
                <a:solidFill>
                  <a:srgbClr val="000000"/>
                </a:solidFill>
                <a:latin typeface="宋体" pitchFamily="2" charset="-122"/>
              </a:rPr>
              <a:t>值用于</a:t>
            </a:r>
            <a:r>
              <a:rPr lang="en-US" altLang="zh-CN" dirty="0" smtClean="0">
                <a:solidFill>
                  <a:srgbClr val="000000"/>
                </a:solidFill>
                <a:latin typeface="宋体" pitchFamily="2" charset="-122"/>
              </a:rPr>
              <a:t>80386</a:t>
            </a:r>
            <a:r>
              <a:rPr lang="zh-CN" altLang="en-US" dirty="0" smtClean="0">
                <a:solidFill>
                  <a:srgbClr val="000000"/>
                </a:solidFill>
                <a:latin typeface="宋体" pitchFamily="2" charset="-122"/>
              </a:rPr>
              <a:t>以上微处理器。</a:t>
            </a:r>
            <a:endParaRPr lang="en-US" altLang="zh-CN" dirty="0" smtClean="0">
              <a:solidFill>
                <a:srgbClr val="000000"/>
              </a:solidFill>
              <a:latin typeface="宋体" pitchFamily="2" charset="-122"/>
            </a:endParaRPr>
          </a:p>
        </p:txBody>
      </p:sp>
    </p:spTree>
    <p:extLst>
      <p:ext uri="{BB962C8B-B14F-4D97-AF65-F5344CB8AC3E}">
        <p14:creationId xmlns:p14="http://schemas.microsoft.com/office/powerpoint/2010/main" val="14597372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p:txBody>
          <a:bodyPr/>
          <a:lstStyle/>
          <a:p>
            <a:r>
              <a:rPr lang="zh-CN" altLang="en-US" dirty="0">
                <a:solidFill>
                  <a:srgbClr val="C00000"/>
                </a:solidFill>
              </a:rPr>
              <a:t>段寄存器及其高速缓冲存储器（</a:t>
            </a:r>
            <a:r>
              <a:rPr lang="en-US" altLang="zh-CN" dirty="0">
                <a:solidFill>
                  <a:srgbClr val="C00000"/>
                </a:solidFill>
              </a:rPr>
              <a:t>Cache</a:t>
            </a:r>
            <a:r>
              <a:rPr lang="zh-CN" altLang="en-US" dirty="0">
                <a:solidFill>
                  <a:srgbClr val="C00000"/>
                </a:solidFill>
              </a:rPr>
              <a:t>）</a:t>
            </a:r>
            <a:endParaRPr lang="en-US" altLang="zh-CN" dirty="0">
              <a:solidFill>
                <a:srgbClr val="C00000"/>
              </a:solidFill>
            </a:endParaRPr>
          </a:p>
          <a:p>
            <a:pPr lvl="1"/>
            <a:r>
              <a:rPr lang="zh-CN" altLang="en-US" dirty="0" smtClean="0">
                <a:solidFill>
                  <a:srgbClr val="CC00CC"/>
                </a:solidFill>
              </a:rPr>
              <a:t>每当一个新的“段号”放入段寄存器时</a:t>
            </a:r>
            <a:r>
              <a:rPr lang="zh-CN" altLang="en-US" dirty="0" smtClean="0"/>
              <a:t>，微处理器就访问一个描述符表，并把描述符装入该段寄存器对应的高速缓冲存储器区域内。</a:t>
            </a:r>
            <a:endParaRPr lang="en-US" altLang="zh-CN" dirty="0" smtClean="0"/>
          </a:p>
          <a:p>
            <a:pPr lvl="1"/>
            <a:r>
              <a:rPr lang="zh-CN" altLang="en-US" dirty="0" smtClean="0">
                <a:solidFill>
                  <a:srgbClr val="CC00CC"/>
                </a:solidFill>
              </a:rPr>
              <a:t>该描述符一直</a:t>
            </a:r>
            <a:r>
              <a:rPr lang="zh-CN" altLang="en-US" dirty="0">
                <a:solidFill>
                  <a:srgbClr val="CC00CC"/>
                </a:solidFill>
              </a:rPr>
              <a:t>保存在高速缓冲存储器区域</a:t>
            </a:r>
            <a:r>
              <a:rPr lang="zh-CN" altLang="en-US" dirty="0" smtClean="0">
                <a:solidFill>
                  <a:srgbClr val="CC00CC"/>
                </a:solidFill>
              </a:rPr>
              <a:t>内</a:t>
            </a:r>
            <a:r>
              <a:rPr lang="zh-CN" altLang="en-US" dirty="0" smtClean="0"/>
              <a:t>，并在访问内存段时使用，直到“段号”发生变化。这就允许微处理器重复访问一个内存段时，不必每次</a:t>
            </a:r>
            <a:r>
              <a:rPr lang="zh-CN" altLang="en-US" dirty="0"/>
              <a:t>去</a:t>
            </a:r>
            <a:r>
              <a:rPr lang="zh-CN" altLang="en-US" dirty="0" smtClean="0"/>
              <a:t>查询描述符表。</a:t>
            </a:r>
            <a:endParaRPr lang="en-US" dirty="0"/>
          </a:p>
        </p:txBody>
      </p:sp>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3528392"/>
          </a:xfrm>
        </p:spPr>
        <p:txBody>
          <a:bodyPr/>
          <a:lstStyle/>
          <a:p>
            <a:pPr eaLnBrk="1">
              <a:lnSpc>
                <a:spcPct val="90000"/>
              </a:lnSpc>
            </a:pPr>
            <a:r>
              <a:rPr lang="en-US" altLang="zh-CN" sz="2400" dirty="0"/>
              <a:t>GDTR</a:t>
            </a:r>
            <a:r>
              <a:rPr lang="zh-CN" altLang="en-US" sz="2400" dirty="0"/>
              <a:t>（</a:t>
            </a:r>
            <a:r>
              <a:rPr lang="en-US" altLang="zh-CN" sz="2400" dirty="0"/>
              <a:t>Global Descriptor Table Register</a:t>
            </a:r>
            <a:r>
              <a:rPr lang="zh-CN" altLang="en-US" sz="2400" dirty="0"/>
              <a:t>），</a:t>
            </a:r>
            <a:r>
              <a:rPr lang="zh-CN" altLang="en-US" sz="2400" dirty="0">
                <a:solidFill>
                  <a:srgbClr val="FF0000"/>
                </a:solidFill>
              </a:rPr>
              <a:t>全局</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位保存全局</a:t>
            </a:r>
            <a:r>
              <a:rPr lang="zh-CN" altLang="en-US" sz="2400" dirty="0" smtClean="0"/>
              <a:t>描述</a:t>
            </a:r>
            <a:r>
              <a:rPr lang="zh-CN" altLang="en-US" sz="2400" dirty="0"/>
              <a:t>符</a:t>
            </a:r>
            <a:r>
              <a:rPr lang="zh-CN" altLang="en-US" sz="2400" dirty="0" smtClean="0"/>
              <a:t>表</a:t>
            </a:r>
            <a:r>
              <a:rPr lang="zh-CN" altLang="en-US" sz="2400" dirty="0"/>
              <a:t>的</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，即表的最大长度仅</a:t>
            </a:r>
            <a:r>
              <a:rPr lang="en-US" altLang="zh-CN" sz="2400" dirty="0"/>
              <a:t>64KB</a:t>
            </a:r>
            <a:r>
              <a:rPr lang="zh-CN" altLang="en-US" sz="2400" dirty="0"/>
              <a:t>。</a:t>
            </a:r>
          </a:p>
          <a:p>
            <a:pPr eaLnBrk="1">
              <a:lnSpc>
                <a:spcPct val="90000"/>
              </a:lnSpc>
            </a:pPr>
            <a:endParaRPr lang="zh-CN" altLang="en-US" sz="2400" dirty="0"/>
          </a:p>
          <a:p>
            <a:pPr eaLnBrk="1">
              <a:lnSpc>
                <a:spcPct val="90000"/>
              </a:lnSpc>
            </a:pPr>
            <a:r>
              <a:rPr lang="en-US" altLang="zh-CN" sz="2400" dirty="0"/>
              <a:t>IDTR</a:t>
            </a:r>
            <a:r>
              <a:rPr lang="zh-CN" altLang="en-US" sz="2400" dirty="0"/>
              <a:t>（</a:t>
            </a:r>
            <a:r>
              <a:rPr lang="en-US" altLang="zh-CN" sz="2400" dirty="0"/>
              <a:t>Interrupt Descriptor Table Register</a:t>
            </a:r>
            <a:r>
              <a:rPr lang="zh-CN" altLang="en-US" sz="2400" dirty="0"/>
              <a:t>），</a:t>
            </a:r>
            <a:r>
              <a:rPr lang="zh-CN" altLang="en-US" sz="2400" dirty="0">
                <a:solidFill>
                  <a:srgbClr val="FF0000"/>
                </a:solidFill>
              </a:rPr>
              <a:t>中断</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位用于保存中断</a:t>
            </a:r>
            <a:r>
              <a:rPr lang="zh-CN" altLang="en-US" sz="2400" dirty="0" smtClean="0"/>
              <a:t>描述符表</a:t>
            </a:r>
            <a:r>
              <a:rPr lang="en-US" altLang="zh-CN" sz="2400" dirty="0"/>
              <a:t>IDT</a:t>
            </a:r>
            <a:r>
              <a:rPr lang="zh-CN" altLang="en-US" sz="2400" dirty="0"/>
              <a:t>的</a:t>
            </a:r>
            <a:r>
              <a:rPr lang="en-US" altLang="zh-CN" sz="2400" dirty="0"/>
              <a:t>32</a:t>
            </a:r>
            <a:r>
              <a:rPr lang="zh-CN" altLang="en-US" sz="2400" dirty="0"/>
              <a:t>位</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，表的最大长度也是</a:t>
            </a:r>
            <a:r>
              <a:rPr lang="en-US" altLang="zh-CN" sz="2400" dirty="0"/>
              <a:t>64KB</a:t>
            </a:r>
            <a:r>
              <a:rPr lang="zh-CN" altLang="en-US" sz="2400" dirty="0" smtClean="0"/>
              <a:t>。</a:t>
            </a:r>
            <a:endParaRPr lang="zh-CN" altLang="en-US" sz="24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941168"/>
            <a:ext cx="7227342" cy="127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全局描述符表</a:t>
            </a:r>
          </a:p>
        </p:txBody>
      </p:sp>
      <p:sp>
        <p:nvSpPr>
          <p:cNvPr id="363523" name="Rectangle 3"/>
          <p:cNvSpPr>
            <a:spLocks noGrp="1" noChangeArrowheads="1"/>
          </p:cNvSpPr>
          <p:nvPr>
            <p:ph type="body" idx="1"/>
          </p:nvPr>
        </p:nvSpPr>
        <p:spPr>
          <a:xfrm>
            <a:off x="323850" y="1196975"/>
            <a:ext cx="8640763" cy="5472113"/>
          </a:xfrm>
        </p:spPr>
        <p:txBody>
          <a:bodyPr/>
          <a:lstStyle/>
          <a:p>
            <a:pPr eaLnBrk="1" hangingPunct="1"/>
            <a:r>
              <a:rPr lang="zh-CN" altLang="en-US" dirty="0" smtClean="0"/>
              <a:t>一个系统</a:t>
            </a:r>
            <a:r>
              <a:rPr lang="zh-CN" altLang="en-US" dirty="0" smtClean="0">
                <a:solidFill>
                  <a:srgbClr val="3333CC"/>
                </a:solidFill>
              </a:rPr>
              <a:t>只能有一个</a:t>
            </a:r>
            <a:r>
              <a:rPr lang="zh-CN" altLang="en-US" dirty="0" smtClean="0"/>
              <a:t>全局描述符表（</a:t>
            </a:r>
            <a:r>
              <a:rPr lang="en-US" altLang="zh-CN" dirty="0" smtClean="0"/>
              <a:t>GDT</a:t>
            </a:r>
            <a:r>
              <a:rPr lang="zh-CN" altLang="en-US" dirty="0" smtClean="0"/>
              <a:t>）。</a:t>
            </a:r>
          </a:p>
          <a:p>
            <a:pPr eaLnBrk="1" hangingPunct="1"/>
            <a:endParaRPr lang="zh-CN" altLang="en-US" dirty="0" smtClean="0"/>
          </a:p>
          <a:p>
            <a:pPr eaLnBrk="1" hangingPunct="1"/>
            <a:r>
              <a:rPr lang="zh-CN" altLang="en-US" dirty="0" smtClean="0">
                <a:solidFill>
                  <a:srgbClr val="CC0000"/>
                </a:solidFill>
              </a:rPr>
              <a:t>全局描述符表：</a:t>
            </a:r>
            <a:r>
              <a:rPr lang="zh-CN" altLang="en-US" dirty="0" smtClean="0"/>
              <a:t>定义了能被系统中所有任务公用的存储分段，可以避免对同一系统服务程序的不必要的重复定义与存储。</a:t>
            </a:r>
          </a:p>
          <a:p>
            <a:pPr eaLnBrk="1" hangingPunct="1"/>
            <a:endParaRPr lang="zh-CN" altLang="en-US" dirty="0" smtClean="0"/>
          </a:p>
          <a:p>
            <a:pPr eaLnBrk="1" hangingPunct="1"/>
            <a:r>
              <a:rPr lang="zh-CN" altLang="en-US" dirty="0" smtClean="0"/>
              <a:t>通常</a:t>
            </a:r>
            <a:r>
              <a:rPr lang="en-US" altLang="zh-CN" dirty="0" smtClean="0"/>
              <a:t>GDT</a:t>
            </a:r>
            <a:r>
              <a:rPr lang="zh-CN" altLang="en-US" dirty="0" smtClean="0"/>
              <a:t>中包含了操作系统使用的代码段、数据段、任务状态段以及系统中各个</a:t>
            </a:r>
            <a:r>
              <a:rPr lang="en-US" altLang="zh-CN" dirty="0" smtClean="0"/>
              <a:t>LDT</a:t>
            </a:r>
            <a:r>
              <a:rPr lang="zh-CN" altLang="en-US" dirty="0" smtClean="0"/>
              <a:t>所在段的描述符。</a:t>
            </a:r>
          </a:p>
          <a:p>
            <a:pPr lvl="1" eaLnBrk="1" hangingPunct="1"/>
            <a:r>
              <a:rPr lang="zh-CN" altLang="en-US" dirty="0" smtClean="0"/>
              <a:t>注意：中断服务程序所在段的段描述符在</a:t>
            </a:r>
            <a:r>
              <a:rPr lang="en-US" altLang="zh-CN" dirty="0" smtClean="0">
                <a:solidFill>
                  <a:srgbClr val="3333CC"/>
                </a:solidFill>
              </a:rPr>
              <a:t>IDT</a:t>
            </a:r>
            <a:r>
              <a:rPr lang="zh-CN" altLang="en-US" dirty="0" smtClean="0"/>
              <a:t>中。</a:t>
            </a:r>
          </a:p>
          <a:p>
            <a:pPr eaLnBrk="1" hangingPunct="1"/>
            <a:r>
              <a:rPr lang="en-US" altLang="zh-CN" dirty="0" smtClean="0"/>
              <a:t>GDT</a:t>
            </a:r>
            <a:r>
              <a:rPr lang="zh-CN" altLang="en-US" dirty="0" smtClean="0"/>
              <a:t>本身</a:t>
            </a:r>
            <a:r>
              <a:rPr lang="zh-CN" altLang="en-US" dirty="0" smtClean="0">
                <a:solidFill>
                  <a:srgbClr val="3333CC"/>
                </a:solidFill>
              </a:rPr>
              <a:t>不是一个段</a:t>
            </a:r>
            <a:r>
              <a:rPr lang="zh-CN" altLang="en-US" dirty="0" smtClean="0"/>
              <a:t>；它是一个在线性地址空间的数据结构。</a:t>
            </a:r>
          </a:p>
        </p:txBody>
      </p:sp>
    </p:spTree>
    <p:extLst>
      <p:ext uri="{BB962C8B-B14F-4D97-AF65-F5344CB8AC3E}">
        <p14:creationId xmlns:p14="http://schemas.microsoft.com/office/powerpoint/2010/main" val="40800204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3523">
                                            <p:txEl>
                                              <p:pRg st="2" end="2"/>
                                            </p:txEl>
                                          </p:spTgt>
                                        </p:tgtEl>
                                        <p:attrNameLst>
                                          <p:attrName>style.visibility</p:attrName>
                                        </p:attrNameLst>
                                      </p:cBhvr>
                                      <p:to>
                                        <p:strVal val="visible"/>
                                      </p:to>
                                    </p:set>
                                    <p:animEffect transition="in" filter="slide(fromBottom)">
                                      <p:cBhvr>
                                        <p:cTn id="7" dur="500"/>
                                        <p:tgtEl>
                                          <p:spTgt spid="363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3523">
                                            <p:txEl>
                                              <p:pRg st="4" end="4"/>
                                            </p:txEl>
                                          </p:spTgt>
                                        </p:tgtEl>
                                        <p:attrNameLst>
                                          <p:attrName>style.visibility</p:attrName>
                                        </p:attrNameLst>
                                      </p:cBhvr>
                                      <p:to>
                                        <p:strVal val="visible"/>
                                      </p:to>
                                    </p:set>
                                    <p:animEffect transition="in" filter="slide(fromBottom)">
                                      <p:cBhvr>
                                        <p:cTn id="12" dur="500"/>
                                        <p:tgtEl>
                                          <p:spTgt spid="3635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3523">
                                            <p:txEl>
                                              <p:pRg st="5" end="5"/>
                                            </p:txEl>
                                          </p:spTgt>
                                        </p:tgtEl>
                                        <p:attrNameLst>
                                          <p:attrName>style.visibility</p:attrName>
                                        </p:attrNameLst>
                                      </p:cBhvr>
                                      <p:to>
                                        <p:strVal val="visible"/>
                                      </p:to>
                                    </p:set>
                                    <p:animEffect transition="in" filter="slide(fromBottom)">
                                      <p:cBhvr>
                                        <p:cTn id="17" dur="500"/>
                                        <p:tgtEl>
                                          <p:spTgt spid="36352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slide(fromBottom)">
                                      <p:cBhvr>
                                        <p:cTn id="22" dur="500"/>
                                        <p:tgtEl>
                                          <p:spTgt spid="363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323850" y="119697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dirty="0">
                <a:latin typeface="Times New Roman" pitchFamily="18" charset="0"/>
              </a:rPr>
              <a:t>例：</a:t>
            </a:r>
            <a:r>
              <a:rPr kumimoji="1" lang="en-US" altLang="zh-CN" dirty="0">
                <a:latin typeface="Times New Roman" pitchFamily="18" charset="0"/>
              </a:rPr>
              <a:t>(GDTR)=0010 0000 </a:t>
            </a:r>
            <a:r>
              <a:rPr kumimoji="1" lang="en-US" altLang="zh-CN" dirty="0">
                <a:solidFill>
                  <a:srgbClr val="FF0000"/>
                </a:solidFill>
                <a:latin typeface="Times New Roman" pitchFamily="18" charset="0"/>
              </a:rPr>
              <a:t>0FFF</a:t>
            </a:r>
            <a:r>
              <a:rPr kumimoji="1" lang="en-US" altLang="zh-CN" dirty="0">
                <a:latin typeface="Times New Roman" pitchFamily="18" charset="0"/>
              </a:rPr>
              <a:t>H</a:t>
            </a:r>
            <a:r>
              <a:rPr kumimoji="1" lang="zh-CN" altLang="en-US" dirty="0">
                <a:latin typeface="Times New Roman" pitchFamily="18" charset="0"/>
              </a:rPr>
              <a:t>，求</a:t>
            </a:r>
            <a:r>
              <a:rPr kumimoji="1" lang="en-US" altLang="zh-CN" dirty="0">
                <a:latin typeface="Times New Roman" pitchFamily="18" charset="0"/>
              </a:rPr>
              <a:t>GDT</a:t>
            </a:r>
            <a:r>
              <a:rPr kumimoji="1" lang="zh-CN" altLang="en-US" dirty="0">
                <a:latin typeface="Times New Roman" pitchFamily="18" charset="0"/>
              </a:rPr>
              <a:t>在存储器中的起始地址，结束地址，表的大小，表中可以存放多少</a:t>
            </a:r>
            <a:r>
              <a:rPr kumimoji="1" lang="zh-CN" altLang="en-US" dirty="0" smtClean="0">
                <a:latin typeface="Times New Roman" pitchFamily="18" charset="0"/>
              </a:rPr>
              <a:t>个描述符？</a:t>
            </a:r>
            <a:endParaRPr kumimoji="1" lang="zh-CN" altLang="en-US" dirty="0">
              <a:latin typeface="Times New Roman" pitchFamily="18" charset="0"/>
            </a:endParaRPr>
          </a:p>
        </p:txBody>
      </p:sp>
      <p:sp>
        <p:nvSpPr>
          <p:cNvPr id="29700" name="Text Box 1028"/>
          <p:cNvSpPr txBox="1">
            <a:spLocks noChangeArrowheads="1"/>
          </p:cNvSpPr>
          <p:nvPr/>
        </p:nvSpPr>
        <p:spPr bwMode="auto">
          <a:xfrm>
            <a:off x="539750" y="2924175"/>
            <a:ext cx="799306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eaLnBrk="0" hangingPunct="0">
              <a:defRPr sz="2800" b="1">
                <a:solidFill>
                  <a:schemeClr val="tx1"/>
                </a:solidFill>
                <a:latin typeface="Arial" charset="0"/>
                <a:ea typeface="宋体" charset="-122"/>
              </a:defRPr>
            </a:lvl2pPr>
            <a:lvl3pPr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dirty="0">
                <a:latin typeface="Times New Roman" pitchFamily="18" charset="0"/>
              </a:rPr>
              <a:t>解：</a:t>
            </a:r>
            <a:r>
              <a:rPr kumimoji="1" lang="en-US" altLang="zh-CN" dirty="0">
                <a:latin typeface="Times New Roman" pitchFamily="18" charset="0"/>
              </a:rPr>
              <a:t>GDT</a:t>
            </a:r>
            <a:r>
              <a:rPr kumimoji="1" lang="zh-CN" altLang="en-US" dirty="0">
                <a:latin typeface="Times New Roman" pitchFamily="18" charset="0"/>
              </a:rPr>
              <a:t>的起始地址为</a:t>
            </a:r>
            <a:r>
              <a:rPr kumimoji="1" lang="en-US" altLang="zh-CN" dirty="0">
                <a:latin typeface="Times New Roman" pitchFamily="18" charset="0"/>
              </a:rPr>
              <a:t>0010 0000H</a:t>
            </a:r>
          </a:p>
          <a:p>
            <a:pPr lvl="1" algn="l" eaLnBrk="1" hangingPunct="1">
              <a:spcBef>
                <a:spcPct val="0"/>
              </a:spcBef>
            </a:pPr>
            <a:r>
              <a:rPr kumimoji="1" lang="en-US" altLang="zh-CN" dirty="0"/>
              <a:t>GDT</a:t>
            </a:r>
            <a:r>
              <a:rPr kumimoji="1" lang="zh-CN" altLang="en-US" dirty="0"/>
              <a:t>的</a:t>
            </a:r>
            <a:r>
              <a:rPr kumimoji="1" lang="zh-CN" altLang="en-US" dirty="0">
                <a:latin typeface="Times New Roman" pitchFamily="18" charset="0"/>
              </a:rPr>
              <a:t>结束地址为</a:t>
            </a:r>
          </a:p>
          <a:p>
            <a:pPr lvl="2" algn="l" eaLnBrk="1" hangingPunct="1">
              <a:spcBef>
                <a:spcPct val="0"/>
              </a:spcBef>
            </a:pPr>
            <a:r>
              <a:rPr kumimoji="1" lang="en-US" altLang="zh-CN" dirty="0">
                <a:latin typeface="Times New Roman" pitchFamily="18" charset="0"/>
              </a:rPr>
              <a:t>0010 0000H+0FFFH=0010 0FFFH</a:t>
            </a:r>
          </a:p>
          <a:p>
            <a:pPr lvl="1" algn="l" eaLnBrk="1" hangingPunct="1">
              <a:spcBef>
                <a:spcPct val="0"/>
              </a:spcBef>
            </a:pPr>
            <a:r>
              <a:rPr kumimoji="1" lang="zh-CN" altLang="en-US" dirty="0">
                <a:latin typeface="Times New Roman" pitchFamily="18" charset="0"/>
              </a:rPr>
              <a:t>表的大小为</a:t>
            </a:r>
          </a:p>
          <a:p>
            <a:pPr lvl="2" algn="l" eaLnBrk="1" hangingPunct="1">
              <a:spcBef>
                <a:spcPct val="0"/>
              </a:spcBef>
            </a:pPr>
            <a:r>
              <a:rPr kumimoji="1" lang="en-US" altLang="zh-CN" dirty="0">
                <a:latin typeface="Times New Roman" pitchFamily="18" charset="0"/>
              </a:rPr>
              <a:t>0FFFH+1=4096</a:t>
            </a:r>
            <a:r>
              <a:rPr kumimoji="1" lang="zh-CN" altLang="en-US" dirty="0">
                <a:latin typeface="Times New Roman" pitchFamily="18" charset="0"/>
              </a:rPr>
              <a:t>字节</a:t>
            </a:r>
          </a:p>
          <a:p>
            <a:pPr lvl="1" algn="l" eaLnBrk="1" hangingPunct="1">
              <a:spcBef>
                <a:spcPct val="0"/>
              </a:spcBef>
            </a:pPr>
            <a:r>
              <a:rPr kumimoji="1" lang="zh-CN" altLang="en-US" dirty="0">
                <a:latin typeface="Times New Roman" pitchFamily="18" charset="0"/>
              </a:rPr>
              <a:t>表中可以存放</a:t>
            </a:r>
          </a:p>
          <a:p>
            <a:pPr lvl="2" algn="l" eaLnBrk="1" hangingPunct="1">
              <a:spcBef>
                <a:spcPct val="0"/>
              </a:spcBef>
            </a:pPr>
            <a:r>
              <a:rPr kumimoji="1" lang="en-US" altLang="zh-CN" dirty="0">
                <a:latin typeface="Times New Roman" pitchFamily="18" charset="0"/>
              </a:rPr>
              <a:t>4096/8=512</a:t>
            </a:r>
            <a:r>
              <a:rPr kumimoji="1" lang="zh-CN" altLang="en-US" dirty="0" smtClean="0">
                <a:latin typeface="Times New Roman" pitchFamily="18" charset="0"/>
              </a:rPr>
              <a:t>个描述符</a:t>
            </a:r>
            <a:endParaRPr kumimoji="1" lang="zh-CN" altLang="en-US" dirty="0">
              <a:latin typeface="Times New Roman" pitchFamily="18" charset="0"/>
            </a:endParaRPr>
          </a:p>
        </p:txBody>
      </p:sp>
      <p:sp>
        <p:nvSpPr>
          <p:cNvPr id="20484" name="Rectangle 1029"/>
          <p:cNvSpPr>
            <a:spLocks noGrp="1" noChangeArrowheads="1"/>
          </p:cNvSpPr>
          <p:nvPr>
            <p:ph type="title"/>
          </p:nvPr>
        </p:nvSpPr>
        <p:spPr/>
        <p:txBody>
          <a:bodyPr/>
          <a:lstStyle/>
          <a:p>
            <a:pPr eaLnBrk="1" hangingPunct="1"/>
            <a:r>
              <a:rPr kumimoji="1" lang="zh-CN" altLang="en-US" dirty="0" smtClean="0">
                <a:solidFill>
                  <a:srgbClr val="0000CC"/>
                </a:solidFill>
              </a:rPr>
              <a:t>全局描述符表寄存器</a:t>
            </a:r>
            <a:r>
              <a:rPr kumimoji="1" lang="en-US" altLang="zh-CN" dirty="0" smtClean="0">
                <a:solidFill>
                  <a:srgbClr val="0000CC"/>
                </a:solidFill>
              </a:rPr>
              <a:t>GDTR</a:t>
            </a:r>
          </a:p>
        </p:txBody>
      </p:sp>
    </p:spTree>
    <p:extLst>
      <p:ext uri="{BB962C8B-B14F-4D97-AF65-F5344CB8AC3E}">
        <p14:creationId xmlns:p14="http://schemas.microsoft.com/office/powerpoint/2010/main" val="2842846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slide(fromBottom)">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slide(fromBottom)">
                                      <p:cBhvr>
                                        <p:cTn id="12" dur="500"/>
                                        <p:tgtEl>
                                          <p:spTgt spid="2970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animEffect transition="in" filter="slide(fromBottom)">
                                      <p:cBhvr>
                                        <p:cTn id="15" dur="500"/>
                                        <p:tgtEl>
                                          <p:spTgt spid="2970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700">
                                            <p:txEl>
                                              <p:pRg st="3" end="3"/>
                                            </p:txEl>
                                          </p:spTgt>
                                        </p:tgtEl>
                                        <p:attrNameLst>
                                          <p:attrName>style.visibility</p:attrName>
                                        </p:attrNameLst>
                                      </p:cBhvr>
                                      <p:to>
                                        <p:strVal val="visible"/>
                                      </p:to>
                                    </p:set>
                                    <p:animEffect transition="in" filter="slide(fromBottom)">
                                      <p:cBhvr>
                                        <p:cTn id="20" dur="500"/>
                                        <p:tgtEl>
                                          <p:spTgt spid="29700">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700">
                                            <p:txEl>
                                              <p:pRg st="4" end="4"/>
                                            </p:txEl>
                                          </p:spTgt>
                                        </p:tgtEl>
                                        <p:attrNameLst>
                                          <p:attrName>style.visibility</p:attrName>
                                        </p:attrNameLst>
                                      </p:cBhvr>
                                      <p:to>
                                        <p:strVal val="visible"/>
                                      </p:to>
                                    </p:set>
                                    <p:animEffect transition="in" filter="slide(fromBottom)">
                                      <p:cBhvr>
                                        <p:cTn id="23" dur="500"/>
                                        <p:tgtEl>
                                          <p:spTgt spid="2970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9700">
                                            <p:txEl>
                                              <p:pRg st="5" end="5"/>
                                            </p:txEl>
                                          </p:spTgt>
                                        </p:tgtEl>
                                        <p:attrNameLst>
                                          <p:attrName>style.visibility</p:attrName>
                                        </p:attrNameLst>
                                      </p:cBhvr>
                                      <p:to>
                                        <p:strVal val="visible"/>
                                      </p:to>
                                    </p:set>
                                    <p:animEffect transition="in" filter="slide(fromBottom)">
                                      <p:cBhvr>
                                        <p:cTn id="28" dur="500"/>
                                        <p:tgtEl>
                                          <p:spTgt spid="29700">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29700">
                                            <p:txEl>
                                              <p:pRg st="6" end="6"/>
                                            </p:txEl>
                                          </p:spTgt>
                                        </p:tgtEl>
                                        <p:attrNameLst>
                                          <p:attrName>style.visibility</p:attrName>
                                        </p:attrNameLst>
                                      </p:cBhvr>
                                      <p:to>
                                        <p:strVal val="visible"/>
                                      </p:to>
                                    </p:set>
                                    <p:animEffect transition="in" filter="slide(fromBottom)">
                                      <p:cBhvr>
                                        <p:cTn id="31" dur="500"/>
                                        <p:tgtEl>
                                          <p:spTgt spid="29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中断描述符表</a:t>
            </a:r>
            <a:r>
              <a:rPr lang="en-US" altLang="zh-CN" dirty="0" smtClean="0"/>
              <a:t>IDT</a:t>
            </a:r>
          </a:p>
        </p:txBody>
      </p:sp>
      <p:sp>
        <p:nvSpPr>
          <p:cNvPr id="365571" name="Rectangle 3"/>
          <p:cNvSpPr>
            <a:spLocks noGrp="1" noChangeArrowheads="1"/>
          </p:cNvSpPr>
          <p:nvPr>
            <p:ph type="body" idx="1"/>
          </p:nvPr>
        </p:nvSpPr>
        <p:spPr>
          <a:xfrm>
            <a:off x="323850" y="1125538"/>
            <a:ext cx="8424863" cy="5472112"/>
          </a:xfrm>
        </p:spPr>
        <p:txBody>
          <a:bodyPr/>
          <a:lstStyle/>
          <a:p>
            <a:pPr eaLnBrk="1" hangingPunct="1">
              <a:lnSpc>
                <a:spcPct val="90000"/>
              </a:lnSpc>
            </a:pPr>
            <a:r>
              <a:rPr lang="zh-CN" altLang="en-US" dirty="0" smtClean="0"/>
              <a:t>中断描述符表（</a:t>
            </a:r>
            <a:r>
              <a:rPr lang="en-US" altLang="zh-CN" dirty="0" smtClean="0"/>
              <a:t>Interrupt Descriptor Table</a:t>
            </a:r>
            <a:r>
              <a:rPr lang="zh-CN" altLang="en-US" dirty="0" smtClean="0"/>
              <a:t>，</a:t>
            </a:r>
            <a:r>
              <a:rPr lang="en-US" altLang="zh-CN" dirty="0" smtClean="0"/>
              <a:t>IDT</a:t>
            </a:r>
            <a:r>
              <a:rPr lang="zh-CN" altLang="en-US" dirty="0" smtClean="0"/>
              <a:t>）最多包含</a:t>
            </a:r>
            <a:r>
              <a:rPr lang="en-US" altLang="zh-CN" dirty="0" smtClean="0">
                <a:solidFill>
                  <a:srgbClr val="0000CC"/>
                </a:solidFill>
              </a:rPr>
              <a:t>256</a:t>
            </a:r>
            <a:r>
              <a:rPr lang="zh-CN" altLang="en-US" dirty="0" smtClean="0">
                <a:solidFill>
                  <a:srgbClr val="0000CC"/>
                </a:solidFill>
              </a:rPr>
              <a:t>个中断服务程序</a:t>
            </a:r>
            <a:r>
              <a:rPr lang="zh-CN" altLang="en-US" dirty="0" smtClean="0"/>
              <a:t>的位置的描述符。</a:t>
            </a:r>
          </a:p>
          <a:p>
            <a:pPr eaLnBrk="1" hangingPunct="1">
              <a:lnSpc>
                <a:spcPct val="90000"/>
              </a:lnSpc>
            </a:pPr>
            <a:endParaRPr lang="zh-CN" altLang="en-US" dirty="0" smtClean="0"/>
          </a:p>
          <a:p>
            <a:pPr eaLnBrk="1" hangingPunct="1">
              <a:lnSpc>
                <a:spcPct val="90000"/>
              </a:lnSpc>
            </a:pPr>
            <a:r>
              <a:rPr lang="zh-CN" altLang="en-US" dirty="0" smtClean="0"/>
              <a:t>系统所使用的每种类型的中断在</a:t>
            </a:r>
            <a:r>
              <a:rPr lang="en-US" altLang="zh-CN" dirty="0" smtClean="0"/>
              <a:t>IDT</a:t>
            </a:r>
            <a:r>
              <a:rPr lang="zh-CN" altLang="en-US" dirty="0" smtClean="0"/>
              <a:t>中</a:t>
            </a:r>
            <a:r>
              <a:rPr lang="zh-CN" altLang="en-US" dirty="0" smtClean="0">
                <a:solidFill>
                  <a:srgbClr val="0000CC"/>
                </a:solidFill>
              </a:rPr>
              <a:t>必须有一个</a:t>
            </a:r>
            <a:r>
              <a:rPr lang="zh-CN" altLang="en-US" dirty="0" smtClean="0"/>
              <a:t>描述符表项。</a:t>
            </a:r>
          </a:p>
          <a:p>
            <a:pPr eaLnBrk="1" hangingPunct="1">
              <a:lnSpc>
                <a:spcPct val="90000"/>
              </a:lnSpc>
            </a:pPr>
            <a:r>
              <a:rPr lang="en-US" altLang="zh-CN" dirty="0" smtClean="0"/>
              <a:t>IDT</a:t>
            </a:r>
            <a:r>
              <a:rPr lang="zh-CN" altLang="en-US" dirty="0" smtClean="0"/>
              <a:t>的表项通过中断指令、外部中断和异常事件来访问。</a:t>
            </a:r>
          </a:p>
          <a:p>
            <a:pPr eaLnBrk="1" hangingPunct="1">
              <a:lnSpc>
                <a:spcPct val="90000"/>
              </a:lnSpc>
            </a:pPr>
            <a:endParaRPr lang="zh-CN" altLang="en-US" dirty="0" smtClean="0"/>
          </a:p>
          <a:p>
            <a:pPr eaLnBrk="1" hangingPunct="1">
              <a:lnSpc>
                <a:spcPct val="90000"/>
              </a:lnSpc>
            </a:pPr>
            <a:r>
              <a:rPr lang="zh-CN" altLang="en-US" dirty="0" smtClean="0"/>
              <a:t>为容纳</a:t>
            </a:r>
            <a:r>
              <a:rPr lang="en-US" altLang="zh-CN" dirty="0" smtClean="0"/>
              <a:t>Intel</a:t>
            </a:r>
            <a:r>
              <a:rPr lang="zh-CN" altLang="en-US" dirty="0" smtClean="0"/>
              <a:t>保留的</a:t>
            </a:r>
            <a:r>
              <a:rPr lang="en-US" altLang="zh-CN" dirty="0" smtClean="0"/>
              <a:t>32</a:t>
            </a:r>
            <a:r>
              <a:rPr lang="zh-CN" altLang="en-US" dirty="0" smtClean="0"/>
              <a:t>个中断描述符，</a:t>
            </a:r>
            <a:r>
              <a:rPr lang="en-US" altLang="zh-CN" dirty="0" smtClean="0"/>
              <a:t>IDT</a:t>
            </a:r>
            <a:r>
              <a:rPr lang="zh-CN" altLang="en-US" dirty="0" smtClean="0"/>
              <a:t>的长度至少应有</a:t>
            </a:r>
            <a:r>
              <a:rPr lang="en-US" altLang="zh-CN" dirty="0" smtClean="0"/>
              <a:t>256Byte</a:t>
            </a:r>
            <a:r>
              <a:rPr lang="zh-CN" altLang="en-US" dirty="0" smtClean="0"/>
              <a:t>（</a:t>
            </a:r>
            <a:r>
              <a:rPr lang="en-US" altLang="zh-CN" dirty="0" smtClean="0"/>
              <a:t>32×8byte</a:t>
            </a:r>
            <a:r>
              <a:rPr lang="zh-CN" altLang="en-US" dirty="0" smtClean="0"/>
              <a:t>）。</a:t>
            </a:r>
          </a:p>
          <a:p>
            <a:pPr eaLnBrk="1" hangingPunct="1">
              <a:lnSpc>
                <a:spcPct val="90000"/>
              </a:lnSpc>
            </a:pPr>
            <a:endParaRPr lang="zh-CN" altLang="en-US" dirty="0" smtClean="0"/>
          </a:p>
          <a:p>
            <a:pPr eaLnBrk="1" hangingPunct="1">
              <a:lnSpc>
                <a:spcPct val="90000"/>
              </a:lnSpc>
            </a:pPr>
            <a:r>
              <a:rPr lang="zh-CN" altLang="en-US" dirty="0" smtClean="0">
                <a:solidFill>
                  <a:srgbClr val="CC0000"/>
                </a:solidFill>
              </a:rPr>
              <a:t>与</a:t>
            </a:r>
            <a:r>
              <a:rPr lang="en-US" altLang="zh-CN" dirty="0" smtClean="0">
                <a:solidFill>
                  <a:srgbClr val="CC0000"/>
                </a:solidFill>
              </a:rPr>
              <a:t>GDT</a:t>
            </a:r>
            <a:r>
              <a:rPr lang="zh-CN" altLang="en-US" dirty="0" smtClean="0">
                <a:solidFill>
                  <a:srgbClr val="CC0000"/>
                </a:solidFill>
              </a:rPr>
              <a:t>相似，</a:t>
            </a:r>
            <a:r>
              <a:rPr lang="en-US" altLang="zh-CN" dirty="0" smtClean="0">
                <a:solidFill>
                  <a:srgbClr val="CC0000"/>
                </a:solidFill>
              </a:rPr>
              <a:t>IDT</a:t>
            </a:r>
            <a:r>
              <a:rPr lang="zh-CN" altLang="en-US" dirty="0" smtClean="0">
                <a:solidFill>
                  <a:srgbClr val="CC0000"/>
                </a:solidFill>
              </a:rPr>
              <a:t>也不是一个段。</a:t>
            </a:r>
          </a:p>
        </p:txBody>
      </p:sp>
    </p:spTree>
    <p:extLst>
      <p:ext uri="{BB962C8B-B14F-4D97-AF65-F5344CB8AC3E}">
        <p14:creationId xmlns:p14="http://schemas.microsoft.com/office/powerpoint/2010/main" val="901263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5571">
                                            <p:txEl>
                                              <p:pRg st="2" end="2"/>
                                            </p:txEl>
                                          </p:spTgt>
                                        </p:tgtEl>
                                        <p:attrNameLst>
                                          <p:attrName>style.visibility</p:attrName>
                                        </p:attrNameLst>
                                      </p:cBhvr>
                                      <p:to>
                                        <p:strVal val="visible"/>
                                      </p:to>
                                    </p:set>
                                    <p:animEffect transition="in" filter="slide(fromBottom)">
                                      <p:cBhvr>
                                        <p:cTn id="7" dur="500"/>
                                        <p:tgtEl>
                                          <p:spTgt spid="365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5571">
                                            <p:txEl>
                                              <p:pRg st="3" end="3"/>
                                            </p:txEl>
                                          </p:spTgt>
                                        </p:tgtEl>
                                        <p:attrNameLst>
                                          <p:attrName>style.visibility</p:attrName>
                                        </p:attrNameLst>
                                      </p:cBhvr>
                                      <p:to>
                                        <p:strVal val="visible"/>
                                      </p:to>
                                    </p:set>
                                    <p:animEffect transition="in" filter="slide(fromBottom)">
                                      <p:cBhvr>
                                        <p:cTn id="12" dur="500"/>
                                        <p:tgtEl>
                                          <p:spTgt spid="3655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5571">
                                            <p:txEl>
                                              <p:pRg st="5" end="5"/>
                                            </p:txEl>
                                          </p:spTgt>
                                        </p:tgtEl>
                                        <p:attrNameLst>
                                          <p:attrName>style.visibility</p:attrName>
                                        </p:attrNameLst>
                                      </p:cBhvr>
                                      <p:to>
                                        <p:strVal val="visible"/>
                                      </p:to>
                                    </p:set>
                                    <p:animEffect transition="in" filter="slide(fromBottom)">
                                      <p:cBhvr>
                                        <p:cTn id="17" dur="500"/>
                                        <p:tgtEl>
                                          <p:spTgt spid="365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5571">
                                            <p:txEl>
                                              <p:pRg st="7" end="7"/>
                                            </p:txEl>
                                          </p:spTgt>
                                        </p:tgtEl>
                                        <p:attrNameLst>
                                          <p:attrName>style.visibility</p:attrName>
                                        </p:attrNameLst>
                                      </p:cBhvr>
                                      <p:to>
                                        <p:strVal val="visible"/>
                                      </p:to>
                                    </p:set>
                                    <p:animEffect transition="in" filter="slide(fromBottom)">
                                      <p:cBhvr>
                                        <p:cTn id="22" dur="500"/>
                                        <p:tgtEl>
                                          <p:spTgt spid="365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52513"/>
            <a:ext cx="7200900"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p:txBody>
          <a:bodyPr/>
          <a:lstStyle/>
          <a:p>
            <a:pPr eaLnBrk="1" hangingPunct="1"/>
            <a:r>
              <a:rPr lang="en-US" altLang="zh-CN" smtClean="0">
                <a:solidFill>
                  <a:srgbClr val="0000CC"/>
                </a:solidFill>
              </a:rPr>
              <a:t>IDTR</a:t>
            </a:r>
            <a:r>
              <a:rPr lang="zh-CN" altLang="en-US" smtClean="0">
                <a:solidFill>
                  <a:srgbClr val="0000CC"/>
                </a:solidFill>
              </a:rPr>
              <a:t>和</a:t>
            </a:r>
            <a:r>
              <a:rPr lang="en-US" altLang="zh-CN" smtClean="0">
                <a:solidFill>
                  <a:srgbClr val="0000CC"/>
                </a:solidFill>
              </a:rPr>
              <a:t>IDT</a:t>
            </a:r>
            <a:r>
              <a:rPr lang="zh-CN" altLang="en-US" smtClean="0">
                <a:solidFill>
                  <a:srgbClr val="0000CC"/>
                </a:solidFill>
              </a:rPr>
              <a:t>的关系</a:t>
            </a:r>
          </a:p>
        </p:txBody>
      </p:sp>
      <p:sp>
        <p:nvSpPr>
          <p:cNvPr id="23556" name="Rectangle 3"/>
          <p:cNvSpPr>
            <a:spLocks noGrp="1" noChangeArrowheads="1"/>
          </p:cNvSpPr>
          <p:nvPr>
            <p:ph type="body" idx="1"/>
          </p:nvPr>
        </p:nvSpPr>
        <p:spPr>
          <a:xfrm>
            <a:off x="7236271" y="3357563"/>
            <a:ext cx="1800225" cy="1584325"/>
          </a:xfrm>
        </p:spPr>
        <p:txBody>
          <a:bodyPr/>
          <a:lstStyle/>
          <a:p>
            <a:pPr eaLnBrk="1" hangingPunct="1"/>
            <a:r>
              <a:rPr lang="zh-CN" altLang="en-US" dirty="0" smtClean="0">
                <a:solidFill>
                  <a:srgbClr val="FF0000"/>
                </a:solidFill>
              </a:rPr>
              <a:t>中断门</a:t>
            </a:r>
          </a:p>
          <a:p>
            <a:pPr eaLnBrk="1" hangingPunct="1"/>
            <a:r>
              <a:rPr lang="zh-CN" altLang="en-US" dirty="0" smtClean="0">
                <a:solidFill>
                  <a:srgbClr val="FF0000"/>
                </a:solidFill>
              </a:rPr>
              <a:t>陷阱门</a:t>
            </a:r>
          </a:p>
          <a:p>
            <a:pPr eaLnBrk="1" hangingPunct="1"/>
            <a:r>
              <a:rPr lang="zh-CN" altLang="en-US" dirty="0" smtClean="0">
                <a:solidFill>
                  <a:srgbClr val="FF0000"/>
                </a:solidFill>
              </a:rPr>
              <a:t>任务门</a:t>
            </a:r>
            <a:endParaRPr lang="zh-CN" altLang="en-US" dirty="0" smtClean="0"/>
          </a:p>
        </p:txBody>
      </p:sp>
    </p:spTree>
    <p:extLst>
      <p:ext uri="{BB962C8B-B14F-4D97-AF65-F5344CB8AC3E}">
        <p14:creationId xmlns:p14="http://schemas.microsoft.com/office/powerpoint/2010/main" val="2938344313"/>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51235" name="Rectangle 3"/>
          <p:cNvSpPr>
            <a:spLocks noGrp="1" noChangeArrowheads="1"/>
          </p:cNvSpPr>
          <p:nvPr>
            <p:ph type="body" idx="1"/>
          </p:nvPr>
        </p:nvSpPr>
        <p:spPr>
          <a:xfrm>
            <a:off x="323850" y="1125538"/>
            <a:ext cx="8362950" cy="4103662"/>
          </a:xfrm>
        </p:spPr>
        <p:txBody>
          <a:bodyPr/>
          <a:lstStyle/>
          <a:p>
            <a:pPr marL="533400" indent="-533400" eaLnBrk="1" hangingPunct="1">
              <a:lnSpc>
                <a:spcPct val="105000"/>
              </a:lnSpc>
            </a:pPr>
            <a:r>
              <a:rPr lang="en-US" altLang="zh-CN" sz="2400" dirty="0" smtClean="0"/>
              <a:t>LDTR</a:t>
            </a:r>
            <a:r>
              <a:rPr lang="zh-CN" altLang="en-US" sz="2400" dirty="0" smtClean="0"/>
              <a:t>（</a:t>
            </a:r>
            <a:r>
              <a:rPr lang="en-US" altLang="zh-CN" sz="2400" dirty="0" smtClean="0"/>
              <a:t>Local Descriptor Table Register</a:t>
            </a:r>
            <a:r>
              <a:rPr lang="zh-CN" altLang="en-US" sz="2400" dirty="0" smtClean="0"/>
              <a:t>），</a:t>
            </a:r>
            <a:r>
              <a:rPr lang="zh-CN" altLang="en-US" sz="2400" dirty="0" smtClean="0">
                <a:solidFill>
                  <a:srgbClr val="FF0000"/>
                </a:solidFill>
              </a:rPr>
              <a:t>局部描述符表寄存器</a:t>
            </a:r>
            <a:r>
              <a:rPr lang="zh-CN" altLang="en-US" sz="2400" dirty="0" smtClean="0"/>
              <a:t>。</a:t>
            </a:r>
          </a:p>
          <a:p>
            <a:pPr marL="990600" lvl="1" indent="-533400" eaLnBrk="1">
              <a:lnSpc>
                <a:spcPct val="105000"/>
              </a:lnSpc>
            </a:pPr>
            <a:r>
              <a:rPr lang="zh-CN" altLang="en-US" sz="2400" dirty="0" smtClean="0"/>
              <a:t>包括</a:t>
            </a:r>
            <a:r>
              <a:rPr lang="en-US" altLang="zh-CN" sz="2400" dirty="0" smtClean="0"/>
              <a:t>16</a:t>
            </a:r>
            <a:r>
              <a:rPr lang="zh-CN" altLang="en-US" sz="2400" dirty="0" smtClean="0"/>
              <a:t>位</a:t>
            </a:r>
            <a:r>
              <a:rPr lang="zh-CN" altLang="en-US" sz="2400" dirty="0" smtClean="0">
                <a:solidFill>
                  <a:srgbClr val="0033CC"/>
                </a:solidFill>
              </a:rPr>
              <a:t>段选择子</a:t>
            </a:r>
            <a:r>
              <a:rPr lang="zh-CN" altLang="en-US" sz="2400" dirty="0" smtClean="0"/>
              <a:t>，不可编程的</a:t>
            </a:r>
            <a:r>
              <a:rPr lang="en-US" altLang="zh-CN" sz="2400" dirty="0" smtClean="0"/>
              <a:t>64</a:t>
            </a:r>
            <a:r>
              <a:rPr lang="zh-CN" altLang="en-US" sz="2400" dirty="0" smtClean="0"/>
              <a:t>位</a:t>
            </a:r>
            <a:r>
              <a:rPr lang="zh-CN" altLang="en-US" sz="2400" dirty="0" smtClean="0">
                <a:solidFill>
                  <a:srgbClr val="0033CC"/>
                </a:solidFill>
              </a:rPr>
              <a:t>段</a:t>
            </a:r>
            <a:r>
              <a:rPr lang="zh-CN" altLang="en-US" sz="2400" dirty="0">
                <a:solidFill>
                  <a:srgbClr val="0033CC"/>
                </a:solidFill>
              </a:rPr>
              <a:t>描述符寄存器</a:t>
            </a:r>
            <a:r>
              <a:rPr lang="zh-CN" altLang="en-US" sz="2400" dirty="0" smtClean="0"/>
              <a:t>（又称为段</a:t>
            </a:r>
            <a:r>
              <a:rPr lang="zh-CN" altLang="en-US" sz="2400" dirty="0"/>
              <a:t>描述符</a:t>
            </a:r>
            <a:r>
              <a:rPr lang="en-US" altLang="zh-CN" sz="2400" dirty="0" smtClean="0"/>
              <a:t>Cache</a:t>
            </a:r>
            <a:r>
              <a:rPr lang="zh-CN" altLang="en-US" sz="2400" dirty="0" smtClean="0"/>
              <a:t>）。</a:t>
            </a:r>
          </a:p>
          <a:p>
            <a:pPr marL="990600" lvl="1" indent="-533400" eaLnBrk="1" hangingPunct="1">
              <a:lnSpc>
                <a:spcPct val="105000"/>
              </a:lnSpc>
            </a:pPr>
            <a:r>
              <a:rPr lang="zh-CN" altLang="en-US" sz="2400" dirty="0" smtClean="0"/>
              <a:t>在</a:t>
            </a:r>
            <a:r>
              <a:rPr lang="en-US" altLang="zh-CN" sz="2400" dirty="0" smtClean="0"/>
              <a:t>64</a:t>
            </a:r>
            <a:r>
              <a:rPr lang="zh-CN" altLang="en-US" sz="2400" dirty="0" smtClean="0"/>
              <a:t>位段描述符寄存器中，有</a:t>
            </a:r>
            <a:r>
              <a:rPr lang="en-US" altLang="zh-CN" sz="2400" dirty="0" smtClean="0"/>
              <a:t>32</a:t>
            </a:r>
            <a:r>
              <a:rPr lang="zh-CN" altLang="en-US" sz="2400" dirty="0" smtClean="0"/>
              <a:t>位</a:t>
            </a:r>
            <a:r>
              <a:rPr lang="en-US" altLang="zh-CN" sz="2400" dirty="0" smtClean="0"/>
              <a:t>LDT</a:t>
            </a:r>
            <a:r>
              <a:rPr lang="zh-CN" altLang="en-US" sz="2400" dirty="0" smtClean="0"/>
              <a:t>的线性基地址、</a:t>
            </a:r>
            <a:r>
              <a:rPr lang="en-US" altLang="zh-CN" sz="2400" dirty="0" smtClean="0"/>
              <a:t>20</a:t>
            </a:r>
            <a:r>
              <a:rPr lang="zh-CN" altLang="en-US" sz="2400" dirty="0" smtClean="0"/>
              <a:t>位段限及</a:t>
            </a:r>
            <a:r>
              <a:rPr lang="en-US" altLang="zh-CN" sz="2400" dirty="0" smtClean="0"/>
              <a:t>12</a:t>
            </a:r>
            <a:r>
              <a:rPr lang="zh-CN" altLang="en-US" sz="2400" dirty="0" smtClean="0"/>
              <a:t>位的段属性。</a:t>
            </a:r>
          </a:p>
          <a:p>
            <a:pPr marL="990600" lvl="1" indent="-533400" eaLnBrk="1">
              <a:lnSpc>
                <a:spcPct val="105000"/>
              </a:lnSpc>
            </a:pPr>
            <a:r>
              <a:rPr kumimoji="1" lang="zh-CN" altLang="en-US" sz="2400" dirty="0">
                <a:solidFill>
                  <a:srgbClr val="0000CC"/>
                </a:solidFill>
                <a:latin typeface="Times New Roman" pitchFamily="18" charset="0"/>
              </a:rPr>
              <a:t>一个任务一个</a:t>
            </a:r>
            <a:r>
              <a:rPr kumimoji="1" lang="en-US" altLang="zh-CN" sz="2400" dirty="0">
                <a:solidFill>
                  <a:srgbClr val="0000CC"/>
                </a:solidFill>
                <a:latin typeface="Times New Roman" pitchFamily="18" charset="0"/>
              </a:rPr>
              <a:t>LDT</a:t>
            </a:r>
            <a:r>
              <a:rPr kumimoji="1" lang="zh-CN" altLang="en-US" sz="2400" dirty="0">
                <a:latin typeface="Times New Roman" pitchFamily="18" charset="0"/>
              </a:rPr>
              <a:t>。因此，系统中有多个</a:t>
            </a:r>
            <a:r>
              <a:rPr kumimoji="1" lang="en-US" altLang="zh-CN" sz="2400" dirty="0">
                <a:latin typeface="Times New Roman" pitchFamily="18" charset="0"/>
              </a:rPr>
              <a:t>LDT</a:t>
            </a:r>
            <a:r>
              <a:rPr kumimoji="1" lang="zh-CN" altLang="en-US" sz="2400" dirty="0" smtClean="0">
                <a:latin typeface="Times New Roman" pitchFamily="18" charset="0"/>
              </a:rPr>
              <a:t>。</a:t>
            </a:r>
            <a:r>
              <a:rPr lang="zh-CN" altLang="en-US" sz="2400" dirty="0" smtClean="0"/>
              <a:t>为了访问局部描述</a:t>
            </a:r>
            <a:r>
              <a:rPr lang="zh-CN" altLang="en-US" sz="2400" dirty="0">
                <a:solidFill>
                  <a:srgbClr val="000000"/>
                </a:solidFill>
              </a:rPr>
              <a:t>符</a:t>
            </a:r>
            <a:r>
              <a:rPr lang="zh-CN" altLang="en-US" sz="2400" dirty="0" smtClean="0"/>
              <a:t>表，需在</a:t>
            </a:r>
            <a:r>
              <a:rPr lang="en-US" altLang="zh-CN" sz="2400" dirty="0" smtClean="0"/>
              <a:t>LDTR</a:t>
            </a:r>
            <a:r>
              <a:rPr lang="zh-CN" altLang="en-US" sz="2400" dirty="0" smtClean="0"/>
              <a:t>中装入一个选择子，用该选择子访问</a:t>
            </a:r>
            <a:r>
              <a:rPr lang="zh-CN" altLang="en-US" sz="2400" dirty="0" smtClean="0">
                <a:solidFill>
                  <a:srgbClr val="0033CC"/>
                </a:solidFill>
              </a:rPr>
              <a:t>全局</a:t>
            </a:r>
            <a:r>
              <a:rPr lang="zh-CN" altLang="en-US" sz="2400" dirty="0">
                <a:solidFill>
                  <a:srgbClr val="0033CC"/>
                </a:solidFill>
              </a:rPr>
              <a:t>描述符表</a:t>
            </a:r>
            <a:r>
              <a:rPr lang="zh-CN" altLang="en-US" sz="2400" dirty="0" smtClean="0"/>
              <a:t>，并把局部</a:t>
            </a:r>
            <a:r>
              <a:rPr lang="zh-CN" altLang="en-US" sz="2400" dirty="0"/>
              <a:t>描述符表</a:t>
            </a:r>
            <a:r>
              <a:rPr lang="zh-CN" altLang="en-US" sz="2400" dirty="0" smtClean="0"/>
              <a:t>的段基址、段限和段属性装入</a:t>
            </a:r>
            <a:r>
              <a:rPr lang="en-US" altLang="zh-CN" sz="2400" dirty="0" smtClean="0"/>
              <a:t>LDTR</a:t>
            </a:r>
            <a:r>
              <a:rPr lang="zh-CN" altLang="en-US" sz="2400" dirty="0" smtClean="0"/>
              <a:t>的</a:t>
            </a:r>
            <a:r>
              <a:rPr lang="en-US" altLang="zh-CN" sz="2400" dirty="0" smtClean="0"/>
              <a:t>Cache</a:t>
            </a:r>
            <a:r>
              <a:rPr lang="zh-CN" altLang="en-US" sz="2400" dirty="0" smtClean="0"/>
              <a:t>区。</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44068"/>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881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slide(fromBottom)">
                                      <p:cBhvr>
                                        <p:cTn id="7" dur="500"/>
                                        <p:tgtEl>
                                          <p:spTgt spid="351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51235">
                                            <p:txEl>
                                              <p:pRg st="3" end="3"/>
                                            </p:txEl>
                                          </p:spTgt>
                                        </p:tgtEl>
                                        <p:attrNameLst>
                                          <p:attrName>style.visibility</p:attrName>
                                        </p:attrNameLst>
                                      </p:cBhvr>
                                      <p:to>
                                        <p:strVal val="visible"/>
                                      </p:to>
                                    </p:set>
                                    <p:animEffect transition="in" filter="slide(fromBottom)">
                                      <p:cBhvr>
                                        <p:cTn id="12" dur="500"/>
                                        <p:tgtEl>
                                          <p:spTgt spid="351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132513" y="755650"/>
            <a:ext cx="1511300" cy="5400675"/>
            <a:chOff x="3703" y="983"/>
            <a:chExt cx="952" cy="2668"/>
          </a:xfrm>
        </p:grpSpPr>
        <p:sp>
          <p:nvSpPr>
            <p:cNvPr id="28715" name="Line 3"/>
            <p:cNvSpPr>
              <a:spLocks noChangeShapeType="1"/>
            </p:cNvSpPr>
            <p:nvPr/>
          </p:nvSpPr>
          <p:spPr bwMode="auto">
            <a:xfrm>
              <a:off x="3703" y="983"/>
              <a:ext cx="0" cy="265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6" name="Line 4"/>
            <p:cNvSpPr>
              <a:spLocks noChangeShapeType="1"/>
            </p:cNvSpPr>
            <p:nvPr/>
          </p:nvSpPr>
          <p:spPr bwMode="auto">
            <a:xfrm>
              <a:off x="4655" y="983"/>
              <a:ext cx="0" cy="2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675" name="Rectangle 5"/>
          <p:cNvSpPr>
            <a:spLocks noChangeArrowheads="1"/>
          </p:cNvSpPr>
          <p:nvPr/>
        </p:nvSpPr>
        <p:spPr bwMode="auto">
          <a:xfrm>
            <a:off x="1938338" y="2151063"/>
            <a:ext cx="2676525" cy="29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Line 6"/>
          <p:cNvSpPr>
            <a:spLocks noChangeShapeType="1"/>
          </p:cNvSpPr>
          <p:nvPr/>
        </p:nvSpPr>
        <p:spPr bwMode="auto">
          <a:xfrm>
            <a:off x="3843338" y="2151063"/>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Text Box 7"/>
          <p:cNvSpPr txBox="1">
            <a:spLocks noChangeArrowheads="1"/>
          </p:cNvSpPr>
          <p:nvPr/>
        </p:nvSpPr>
        <p:spPr bwMode="auto">
          <a:xfrm>
            <a:off x="1106488" y="211296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GDTR</a:t>
            </a:r>
          </a:p>
        </p:txBody>
      </p:sp>
      <p:sp>
        <p:nvSpPr>
          <p:cNvPr id="28678" name="AutoShape 8"/>
          <p:cNvSpPr>
            <a:spLocks/>
          </p:cNvSpPr>
          <p:nvPr/>
        </p:nvSpPr>
        <p:spPr bwMode="auto">
          <a:xfrm>
            <a:off x="7635875" y="1035050"/>
            <a:ext cx="196850" cy="1871663"/>
          </a:xfrm>
          <a:prstGeom prst="rightBrace">
            <a:avLst>
              <a:gd name="adj1" fmla="val 792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9"/>
          <p:cNvSpPr txBox="1">
            <a:spLocks noChangeArrowheads="1"/>
          </p:cNvSpPr>
          <p:nvPr/>
        </p:nvSpPr>
        <p:spPr bwMode="auto">
          <a:xfrm>
            <a:off x="7856538" y="183515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a:t>
            </a:r>
          </a:p>
        </p:txBody>
      </p:sp>
      <p:sp>
        <p:nvSpPr>
          <p:cNvPr id="28680" name="Text Box 10"/>
          <p:cNvSpPr txBox="1">
            <a:spLocks noChangeArrowheads="1"/>
          </p:cNvSpPr>
          <p:nvPr/>
        </p:nvSpPr>
        <p:spPr bwMode="auto">
          <a:xfrm>
            <a:off x="2519363" y="213201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BASE</a:t>
            </a:r>
          </a:p>
        </p:txBody>
      </p:sp>
      <p:sp>
        <p:nvSpPr>
          <p:cNvPr id="28681" name="Text Box 11"/>
          <p:cNvSpPr txBox="1">
            <a:spLocks noChangeArrowheads="1"/>
          </p:cNvSpPr>
          <p:nvPr/>
        </p:nvSpPr>
        <p:spPr bwMode="auto">
          <a:xfrm>
            <a:off x="3816350" y="211455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LIMIT</a:t>
            </a:r>
          </a:p>
        </p:txBody>
      </p:sp>
      <p:grpSp>
        <p:nvGrpSpPr>
          <p:cNvPr id="28682" name="Group 1095"/>
          <p:cNvGrpSpPr>
            <a:grpSpLocks/>
          </p:cNvGrpSpPr>
          <p:nvPr/>
        </p:nvGrpSpPr>
        <p:grpSpPr bwMode="auto">
          <a:xfrm>
            <a:off x="6124575" y="1017588"/>
            <a:ext cx="1511300" cy="1887537"/>
            <a:chOff x="3858" y="641"/>
            <a:chExt cx="952" cy="1189"/>
          </a:xfrm>
        </p:grpSpPr>
        <p:sp>
          <p:nvSpPr>
            <p:cNvPr id="28713" name="Line 12"/>
            <p:cNvSpPr>
              <a:spLocks noChangeShapeType="1"/>
            </p:cNvSpPr>
            <p:nvPr/>
          </p:nvSpPr>
          <p:spPr bwMode="auto">
            <a:xfrm>
              <a:off x="3858" y="1830"/>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Line 13"/>
            <p:cNvSpPr>
              <a:spLocks noChangeShapeType="1"/>
            </p:cNvSpPr>
            <p:nvPr/>
          </p:nvSpPr>
          <p:spPr bwMode="auto">
            <a:xfrm>
              <a:off x="3858" y="641"/>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8683" name="AutoShape 14"/>
          <p:cNvCxnSpPr>
            <a:cxnSpLocks noChangeShapeType="1"/>
          </p:cNvCxnSpPr>
          <p:nvPr/>
        </p:nvCxnSpPr>
        <p:spPr bwMode="auto">
          <a:xfrm flipV="1">
            <a:off x="4635500" y="1035050"/>
            <a:ext cx="1427163" cy="1231900"/>
          </a:xfrm>
          <a:prstGeom prst="bentConnector3">
            <a:avLst>
              <a:gd name="adj1" fmla="val 30588"/>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15"/>
          <p:cNvCxnSpPr>
            <a:cxnSpLocks noChangeShapeType="1"/>
          </p:cNvCxnSpPr>
          <p:nvPr/>
        </p:nvCxnSpPr>
        <p:spPr bwMode="auto">
          <a:xfrm rot="16200000" flipH="1">
            <a:off x="4289425" y="1150938"/>
            <a:ext cx="341313" cy="3100387"/>
          </a:xfrm>
          <a:prstGeom prst="bentConnector2">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5" name="Line 16"/>
          <p:cNvSpPr>
            <a:spLocks noChangeShapeType="1"/>
          </p:cNvSpPr>
          <p:nvPr/>
        </p:nvSpPr>
        <p:spPr bwMode="auto">
          <a:xfrm>
            <a:off x="6124575" y="164147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Line 17"/>
          <p:cNvSpPr>
            <a:spLocks noChangeShapeType="1"/>
          </p:cNvSpPr>
          <p:nvPr/>
        </p:nvSpPr>
        <p:spPr bwMode="auto">
          <a:xfrm>
            <a:off x="6124575" y="2019300"/>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Text Box 18"/>
          <p:cNvSpPr txBox="1">
            <a:spLocks noChangeArrowheads="1"/>
          </p:cNvSpPr>
          <p:nvPr/>
        </p:nvSpPr>
        <p:spPr bwMode="auto">
          <a:xfrm>
            <a:off x="6264275" y="1654175"/>
            <a:ext cx="1356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zh-CN" sz="1800" dirty="0" smtClean="0">
                <a:latin typeface="Times New Roman" pitchFamily="18" charset="0"/>
              </a:rPr>
              <a:t>描述</a:t>
            </a:r>
            <a:r>
              <a:rPr lang="zh-CN" altLang="en-US" sz="1800" kern="0" dirty="0">
                <a:solidFill>
                  <a:srgbClr val="000000"/>
                </a:solidFill>
                <a:latin typeface="Arial"/>
                <a:ea typeface="宋体"/>
              </a:rPr>
              <a:t>符</a:t>
            </a:r>
            <a:endParaRPr kumimoji="1" lang="zh-CN" altLang="en-US" sz="1800" dirty="0">
              <a:latin typeface="Times New Roman" pitchFamily="18" charset="0"/>
            </a:endParaRPr>
          </a:p>
        </p:txBody>
      </p:sp>
      <p:sp>
        <p:nvSpPr>
          <p:cNvPr id="33814" name="Freeform 22"/>
          <p:cNvSpPr>
            <a:spLocks/>
          </p:cNvSpPr>
          <p:nvPr/>
        </p:nvSpPr>
        <p:spPr bwMode="auto">
          <a:xfrm>
            <a:off x="3646488" y="2052638"/>
            <a:ext cx="3233737" cy="2381250"/>
          </a:xfrm>
          <a:custGeom>
            <a:avLst/>
            <a:gdLst>
              <a:gd name="T0" fmla="*/ 2147483647 w 2069"/>
              <a:gd name="T1" fmla="*/ 0 h 1500"/>
              <a:gd name="T2" fmla="*/ 2147483647 w 2069"/>
              <a:gd name="T3" fmla="*/ 2147483647 h 1500"/>
              <a:gd name="T4" fmla="*/ 0 w 2069"/>
              <a:gd name="T5" fmla="*/ 2147483647 h 1500"/>
              <a:gd name="T6" fmla="*/ 0 w 2069"/>
              <a:gd name="T7" fmla="*/ 2147483647 h 1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9" h="1500">
                <a:moveTo>
                  <a:pt x="2069" y="0"/>
                </a:moveTo>
                <a:lnTo>
                  <a:pt x="2069" y="1148"/>
                </a:lnTo>
                <a:lnTo>
                  <a:pt x="0" y="1148"/>
                </a:lnTo>
                <a:lnTo>
                  <a:pt x="0" y="1500"/>
                </a:lnTo>
              </a:path>
            </a:pathLst>
          </a:custGeom>
          <a:noFill/>
          <a:ln w="38100" cap="flat" cmpd="sng">
            <a:solidFill>
              <a:srgbClr val="E80838"/>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36"/>
          <p:cNvSpPr>
            <a:spLocks noChangeArrowheads="1"/>
          </p:cNvSpPr>
          <p:nvPr/>
        </p:nvSpPr>
        <p:spPr bwMode="auto">
          <a:xfrm>
            <a:off x="250825" y="404813"/>
            <a:ext cx="6037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1" lang="en-US" altLang="zh-CN" sz="3200" b="1" dirty="0">
                <a:solidFill>
                  <a:srgbClr val="0000CC"/>
                </a:solidFill>
                <a:latin typeface="Times New Roman" pitchFamily="18" charset="0"/>
              </a:rPr>
              <a:t>LDTR</a:t>
            </a:r>
            <a:r>
              <a:rPr kumimoji="1" lang="zh-CN" altLang="en-US" sz="3200" b="1" dirty="0">
                <a:solidFill>
                  <a:srgbClr val="0000CC"/>
                </a:solidFill>
                <a:latin typeface="Times New Roman" pitchFamily="18" charset="0"/>
              </a:rPr>
              <a:t>与</a:t>
            </a:r>
            <a:r>
              <a:rPr kumimoji="1" lang="en-US" altLang="zh-CN" sz="3200" b="1" dirty="0">
                <a:solidFill>
                  <a:srgbClr val="0000CC"/>
                </a:solidFill>
                <a:latin typeface="Times New Roman" pitchFamily="18" charset="0"/>
              </a:rPr>
              <a:t>GDT</a:t>
            </a:r>
            <a:r>
              <a:rPr kumimoji="1" lang="zh-CN" altLang="en-US" sz="3200" b="1" dirty="0">
                <a:solidFill>
                  <a:srgbClr val="0000CC"/>
                </a:solidFill>
                <a:latin typeface="Times New Roman" pitchFamily="18" charset="0"/>
              </a:rPr>
              <a:t>表、</a:t>
            </a:r>
            <a:r>
              <a:rPr kumimoji="1" lang="en-US" altLang="zh-CN" sz="3200" b="1" dirty="0">
                <a:solidFill>
                  <a:srgbClr val="0000CC"/>
                </a:solidFill>
                <a:latin typeface="Times New Roman" pitchFamily="18" charset="0"/>
              </a:rPr>
              <a:t>LDT</a:t>
            </a:r>
            <a:r>
              <a:rPr kumimoji="1" lang="zh-CN" altLang="en-US" sz="3200" b="1" dirty="0">
                <a:solidFill>
                  <a:srgbClr val="0000CC"/>
                </a:solidFill>
                <a:latin typeface="Times New Roman" pitchFamily="18" charset="0"/>
              </a:rPr>
              <a:t>表的关系</a:t>
            </a:r>
          </a:p>
        </p:txBody>
      </p:sp>
      <p:sp>
        <p:nvSpPr>
          <p:cNvPr id="33829" name="Text Box 37"/>
          <p:cNvSpPr txBox="1">
            <a:spLocks noChangeArrowheads="1"/>
          </p:cNvSpPr>
          <p:nvPr/>
        </p:nvSpPr>
        <p:spPr bwMode="auto">
          <a:xfrm>
            <a:off x="468313" y="5949950"/>
            <a:ext cx="515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a:solidFill>
                  <a:srgbClr val="FF0000"/>
                </a:solidFill>
                <a:latin typeface="Times New Roman" pitchFamily="18" charset="0"/>
              </a:rPr>
              <a:t>OS</a:t>
            </a:r>
            <a:r>
              <a:rPr kumimoji="1" lang="zh-CN" altLang="en-US" sz="2400">
                <a:solidFill>
                  <a:srgbClr val="FF0000"/>
                </a:solidFill>
                <a:latin typeface="Times New Roman" pitchFamily="18" charset="0"/>
              </a:rPr>
              <a:t>根据</a:t>
            </a:r>
            <a:r>
              <a:rPr kumimoji="1" lang="en-US" altLang="zh-CN" sz="2400">
                <a:solidFill>
                  <a:srgbClr val="FF0000"/>
                </a:solidFill>
                <a:latin typeface="Times New Roman" pitchFamily="18" charset="0"/>
              </a:rPr>
              <a:t>LDT</a:t>
            </a:r>
            <a:r>
              <a:rPr kumimoji="1" lang="zh-CN" altLang="en-US" sz="2400">
                <a:solidFill>
                  <a:srgbClr val="FF0000"/>
                </a:solidFill>
                <a:latin typeface="Times New Roman" pitchFamily="18" charset="0"/>
              </a:rPr>
              <a:t>使用情况为</a:t>
            </a:r>
            <a:r>
              <a:rPr kumimoji="1" lang="en-US" altLang="zh-CN" sz="2400">
                <a:solidFill>
                  <a:srgbClr val="FF0000"/>
                </a:solidFill>
                <a:latin typeface="Times New Roman" pitchFamily="18" charset="0"/>
              </a:rPr>
              <a:t>LDTR</a:t>
            </a:r>
            <a:r>
              <a:rPr kumimoji="1" lang="zh-CN" altLang="en-US" sz="2400">
                <a:solidFill>
                  <a:srgbClr val="FF0000"/>
                </a:solidFill>
                <a:latin typeface="Times New Roman" pitchFamily="18" charset="0"/>
              </a:rPr>
              <a:t>赋值</a:t>
            </a:r>
          </a:p>
        </p:txBody>
      </p:sp>
      <p:cxnSp>
        <p:nvCxnSpPr>
          <p:cNvPr id="60482" name="AutoShape 1090"/>
          <p:cNvCxnSpPr>
            <a:cxnSpLocks noChangeShapeType="1"/>
            <a:stCxn id="28695" idx="0"/>
            <a:endCxn id="33810" idx="1"/>
          </p:cNvCxnSpPr>
          <p:nvPr/>
        </p:nvCxnSpPr>
        <p:spPr bwMode="auto">
          <a:xfrm rot="5400000" flipH="1" flipV="1">
            <a:off x="2399367" y="554694"/>
            <a:ext cx="2580760" cy="5149055"/>
          </a:xfrm>
          <a:prstGeom prst="bentConnector2">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grpSp>
        <p:nvGrpSpPr>
          <p:cNvPr id="60489" name="Group 1097"/>
          <p:cNvGrpSpPr>
            <a:grpSpLocks/>
          </p:cNvGrpSpPr>
          <p:nvPr/>
        </p:nvGrpSpPr>
        <p:grpSpPr bwMode="auto">
          <a:xfrm>
            <a:off x="6124575" y="4581525"/>
            <a:ext cx="1511300" cy="1263650"/>
            <a:chOff x="3858" y="2886"/>
            <a:chExt cx="952" cy="796"/>
          </a:xfrm>
        </p:grpSpPr>
        <p:grpSp>
          <p:nvGrpSpPr>
            <p:cNvPr id="28709" name="Group 1096"/>
            <p:cNvGrpSpPr>
              <a:grpSpLocks/>
            </p:cNvGrpSpPr>
            <p:nvPr/>
          </p:nvGrpSpPr>
          <p:grpSpPr bwMode="auto">
            <a:xfrm>
              <a:off x="3858" y="2886"/>
              <a:ext cx="952" cy="796"/>
              <a:chOff x="3858" y="2886"/>
              <a:chExt cx="952" cy="796"/>
            </a:xfrm>
          </p:grpSpPr>
          <p:sp>
            <p:nvSpPr>
              <p:cNvPr id="28711" name="Line 23"/>
              <p:cNvSpPr>
                <a:spLocks noChangeShapeType="1"/>
              </p:cNvSpPr>
              <p:nvPr/>
            </p:nvSpPr>
            <p:spPr bwMode="auto">
              <a:xfrm>
                <a:off x="3858" y="2886"/>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24"/>
              <p:cNvSpPr>
                <a:spLocks noChangeShapeType="1"/>
              </p:cNvSpPr>
              <p:nvPr/>
            </p:nvSpPr>
            <p:spPr bwMode="auto">
              <a:xfrm>
                <a:off x="3858" y="3682"/>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710" name="Text Box 25"/>
            <p:cNvSpPr txBox="1">
              <a:spLocks noChangeArrowheads="1"/>
            </p:cNvSpPr>
            <p:nvPr/>
          </p:nvSpPr>
          <p:spPr bwMode="auto">
            <a:xfrm>
              <a:off x="4087" y="315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a:t>
              </a:r>
            </a:p>
          </p:txBody>
        </p:sp>
      </p:grpSp>
      <p:grpSp>
        <p:nvGrpSpPr>
          <p:cNvPr id="60493" name="Group 1101"/>
          <p:cNvGrpSpPr>
            <a:grpSpLocks/>
          </p:cNvGrpSpPr>
          <p:nvPr/>
        </p:nvGrpSpPr>
        <p:grpSpPr bwMode="auto">
          <a:xfrm>
            <a:off x="3087688" y="4597400"/>
            <a:ext cx="3005137" cy="1247775"/>
            <a:chOff x="1945" y="2896"/>
            <a:chExt cx="1893" cy="786"/>
          </a:xfrm>
        </p:grpSpPr>
        <p:sp>
          <p:nvSpPr>
            <p:cNvPr id="28706" name="AutoShape 31"/>
            <p:cNvSpPr>
              <a:spLocks/>
            </p:cNvSpPr>
            <p:nvPr/>
          </p:nvSpPr>
          <p:spPr bwMode="auto">
            <a:xfrm>
              <a:off x="3755" y="2896"/>
              <a:ext cx="83" cy="786"/>
            </a:xfrm>
            <a:prstGeom prst="leftBrace">
              <a:avLst>
                <a:gd name="adj1" fmla="val 789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Freeform 32"/>
            <p:cNvSpPr>
              <a:spLocks/>
            </p:cNvSpPr>
            <p:nvPr/>
          </p:nvSpPr>
          <p:spPr bwMode="auto">
            <a:xfrm>
              <a:off x="2793" y="3031"/>
              <a:ext cx="962" cy="134"/>
            </a:xfrm>
            <a:custGeom>
              <a:avLst/>
              <a:gdLst>
                <a:gd name="T0" fmla="*/ 0 w 1428"/>
                <a:gd name="T1" fmla="*/ 0 h 134"/>
                <a:gd name="T2" fmla="*/ 0 w 1428"/>
                <a:gd name="T3" fmla="*/ 134 h 134"/>
                <a:gd name="T4" fmla="*/ 294 w 1428"/>
                <a:gd name="T5" fmla="*/ 134 h 134"/>
                <a:gd name="T6" fmla="*/ 0 60000 65536"/>
                <a:gd name="T7" fmla="*/ 0 60000 65536"/>
                <a:gd name="T8" fmla="*/ 0 60000 65536"/>
              </a:gdLst>
              <a:ahLst/>
              <a:cxnLst>
                <a:cxn ang="T6">
                  <a:pos x="T0" y="T1"/>
                </a:cxn>
                <a:cxn ang="T7">
                  <a:pos x="T2" y="T3"/>
                </a:cxn>
                <a:cxn ang="T8">
                  <a:pos x="T4" y="T5"/>
                </a:cxn>
              </a:cxnLst>
              <a:rect l="0" t="0" r="r" b="b"/>
              <a:pathLst>
                <a:path w="1428" h="134">
                  <a:moveTo>
                    <a:pt x="0" y="0"/>
                  </a:moveTo>
                  <a:lnTo>
                    <a:pt x="0" y="134"/>
                  </a:lnTo>
                  <a:lnTo>
                    <a:pt x="1428" y="134"/>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Freeform 33"/>
            <p:cNvSpPr>
              <a:spLocks/>
            </p:cNvSpPr>
            <p:nvPr/>
          </p:nvSpPr>
          <p:spPr bwMode="auto">
            <a:xfrm>
              <a:off x="1945" y="3041"/>
              <a:ext cx="1810" cy="341"/>
            </a:xfrm>
            <a:custGeom>
              <a:avLst/>
              <a:gdLst>
                <a:gd name="T0" fmla="*/ 0 w 2327"/>
                <a:gd name="T1" fmla="*/ 0 h 341"/>
                <a:gd name="T2" fmla="*/ 0 w 2327"/>
                <a:gd name="T3" fmla="*/ 341 h 341"/>
                <a:gd name="T4" fmla="*/ 852 w 2327"/>
                <a:gd name="T5" fmla="*/ 341 h 341"/>
                <a:gd name="T6" fmla="*/ 0 60000 65536"/>
                <a:gd name="T7" fmla="*/ 0 60000 65536"/>
                <a:gd name="T8" fmla="*/ 0 60000 65536"/>
              </a:gdLst>
              <a:ahLst/>
              <a:cxnLst>
                <a:cxn ang="T6">
                  <a:pos x="T0" y="T1"/>
                </a:cxn>
                <a:cxn ang="T7">
                  <a:pos x="T2" y="T3"/>
                </a:cxn>
                <a:cxn ang="T8">
                  <a:pos x="T4" y="T5"/>
                </a:cxn>
              </a:cxnLst>
              <a:rect l="0" t="0" r="r" b="b"/>
              <a:pathLst>
                <a:path w="2327" h="341">
                  <a:moveTo>
                    <a:pt x="0" y="0"/>
                  </a:moveTo>
                  <a:lnTo>
                    <a:pt x="0" y="341"/>
                  </a:lnTo>
                  <a:lnTo>
                    <a:pt x="2327" y="341"/>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92" name="Group 1100"/>
          <p:cNvGrpSpPr>
            <a:grpSpLocks/>
          </p:cNvGrpSpPr>
          <p:nvPr/>
        </p:nvGrpSpPr>
        <p:grpSpPr bwMode="auto">
          <a:xfrm>
            <a:off x="539750" y="4051301"/>
            <a:ext cx="4968875" cy="1433513"/>
            <a:chOff x="340" y="2552"/>
            <a:chExt cx="3130" cy="903"/>
          </a:xfrm>
        </p:grpSpPr>
        <p:sp>
          <p:nvSpPr>
            <p:cNvPr id="28695" name="Rectangle 19"/>
            <p:cNvSpPr>
              <a:spLocks noChangeArrowheads="1"/>
            </p:cNvSpPr>
            <p:nvPr/>
          </p:nvSpPr>
          <p:spPr bwMode="auto">
            <a:xfrm>
              <a:off x="385" y="2784"/>
              <a:ext cx="635" cy="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Text Box 20"/>
            <p:cNvSpPr txBox="1">
              <a:spLocks noChangeArrowheads="1"/>
            </p:cNvSpPr>
            <p:nvPr/>
          </p:nvSpPr>
          <p:spPr bwMode="auto">
            <a:xfrm>
              <a:off x="340" y="3067"/>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LDTR</a:t>
              </a:r>
            </a:p>
          </p:txBody>
        </p:sp>
        <p:sp>
          <p:nvSpPr>
            <p:cNvPr id="28697" name="Rectangle 26"/>
            <p:cNvSpPr>
              <a:spLocks noChangeArrowheads="1"/>
            </p:cNvSpPr>
            <p:nvPr/>
          </p:nvSpPr>
          <p:spPr bwMode="auto">
            <a:xfrm>
              <a:off x="1097" y="2772"/>
              <a:ext cx="2373" cy="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Line 27"/>
            <p:cNvSpPr>
              <a:spLocks noChangeShapeType="1"/>
            </p:cNvSpPr>
            <p:nvPr/>
          </p:nvSpPr>
          <p:spPr bwMode="auto">
            <a:xfrm>
              <a:off x="2162" y="2787"/>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28"/>
            <p:cNvSpPr txBox="1">
              <a:spLocks noChangeArrowheads="1"/>
            </p:cNvSpPr>
            <p:nvPr/>
          </p:nvSpPr>
          <p:spPr bwMode="auto">
            <a:xfrm>
              <a:off x="1328" y="2795"/>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基址</a:t>
              </a:r>
            </a:p>
          </p:txBody>
        </p:sp>
        <p:sp>
          <p:nvSpPr>
            <p:cNvPr id="28700" name="Text Box 29"/>
            <p:cNvSpPr txBox="1">
              <a:spLocks noChangeArrowheads="1"/>
            </p:cNvSpPr>
            <p:nvPr/>
          </p:nvSpPr>
          <p:spPr bwMode="auto">
            <a:xfrm>
              <a:off x="2249" y="2790"/>
              <a:ext cx="4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段限</a:t>
              </a:r>
            </a:p>
          </p:txBody>
        </p:sp>
        <p:sp>
          <p:nvSpPr>
            <p:cNvPr id="28701" name="Text Box 30"/>
            <p:cNvSpPr txBox="1">
              <a:spLocks noChangeArrowheads="1"/>
            </p:cNvSpPr>
            <p:nvPr/>
          </p:nvSpPr>
          <p:spPr bwMode="auto">
            <a:xfrm>
              <a:off x="1450" y="2552"/>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32</a:t>
              </a:r>
              <a:r>
                <a:rPr kumimoji="1" lang="zh-CN" altLang="en-US" sz="1800">
                  <a:latin typeface="Times New Roman" pitchFamily="18" charset="0"/>
                </a:rPr>
                <a:t>位</a:t>
              </a:r>
            </a:p>
          </p:txBody>
        </p:sp>
        <p:sp>
          <p:nvSpPr>
            <p:cNvPr id="28702" name="Text Box 34"/>
            <p:cNvSpPr txBox="1">
              <a:spLocks noChangeArrowheads="1"/>
            </p:cNvSpPr>
            <p:nvPr/>
          </p:nvSpPr>
          <p:spPr bwMode="auto">
            <a:xfrm>
              <a:off x="2250" y="2562"/>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20</a:t>
              </a:r>
              <a:r>
                <a:rPr kumimoji="1" lang="zh-CN" altLang="en-US" sz="1800">
                  <a:latin typeface="Times New Roman" pitchFamily="18" charset="0"/>
                </a:rPr>
                <a:t>位</a:t>
              </a:r>
            </a:p>
          </p:txBody>
        </p:sp>
        <p:sp>
          <p:nvSpPr>
            <p:cNvPr id="28703" name="Text Box 35"/>
            <p:cNvSpPr txBox="1">
              <a:spLocks noChangeArrowheads="1"/>
            </p:cNvSpPr>
            <p:nvPr/>
          </p:nvSpPr>
          <p:spPr bwMode="auto">
            <a:xfrm>
              <a:off x="1020" y="3048"/>
              <a:ext cx="15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en-US" sz="1800" dirty="0">
                  <a:latin typeface="Times New Roman" pitchFamily="18" charset="0"/>
                </a:rPr>
                <a:t>描述符高速缓存</a:t>
              </a:r>
            </a:p>
            <a:p>
              <a:pPr algn="l" eaLnBrk="1" hangingPunct="1">
                <a:spcBef>
                  <a:spcPct val="0"/>
                </a:spcBef>
              </a:pPr>
              <a:r>
                <a:rPr kumimoji="1" lang="zh-CN" altLang="en-US" sz="1800" dirty="0">
                  <a:latin typeface="Times New Roman" pitchFamily="18" charset="0"/>
                </a:rPr>
                <a:t>器（不可见）</a:t>
              </a:r>
            </a:p>
          </p:txBody>
        </p:sp>
        <p:sp>
          <p:nvSpPr>
            <p:cNvPr id="28704" name="Line 1091"/>
            <p:cNvSpPr>
              <a:spLocks noChangeShapeType="1"/>
            </p:cNvSpPr>
            <p:nvPr/>
          </p:nvSpPr>
          <p:spPr bwMode="auto">
            <a:xfrm>
              <a:off x="2789" y="2795"/>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Text Box 1092"/>
            <p:cNvSpPr txBox="1">
              <a:spLocks noChangeArrowheads="1"/>
            </p:cNvSpPr>
            <p:nvPr/>
          </p:nvSpPr>
          <p:spPr bwMode="auto">
            <a:xfrm>
              <a:off x="2880" y="279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属性</a:t>
              </a:r>
            </a:p>
          </p:txBody>
        </p:sp>
      </p:grpSp>
    </p:spTree>
    <p:extLst>
      <p:ext uri="{BB962C8B-B14F-4D97-AF65-F5344CB8AC3E}">
        <p14:creationId xmlns:p14="http://schemas.microsoft.com/office/powerpoint/2010/main" val="109217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0489"/>
                                        </p:tgtEl>
                                        <p:attrNameLst>
                                          <p:attrName>style.visibility</p:attrName>
                                        </p:attrNameLst>
                                      </p:cBhvr>
                                      <p:to>
                                        <p:strVal val="visible"/>
                                      </p:to>
                                    </p:set>
                                    <p:animEffect transition="in" filter="slide(fromBottom)">
                                      <p:cBhvr>
                                        <p:cTn id="7" dur="500"/>
                                        <p:tgtEl>
                                          <p:spTgt spid="60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3810"/>
                                        </p:tgtEl>
                                        <p:attrNameLst>
                                          <p:attrName>style.visibility</p:attrName>
                                        </p:attrNameLst>
                                      </p:cBhvr>
                                      <p:to>
                                        <p:strVal val="visible"/>
                                      </p:to>
                                    </p:set>
                                    <p:animEffect transition="in" filter="wipe(down)">
                                      <p:cBhvr>
                                        <p:cTn id="12" dur="580">
                                          <p:stCondLst>
                                            <p:cond delay="0"/>
                                          </p:stCondLst>
                                        </p:cTn>
                                        <p:tgtEl>
                                          <p:spTgt spid="33810"/>
                                        </p:tgtEl>
                                      </p:cBhvr>
                                    </p:animEffect>
                                    <p:anim calcmode="lin" valueType="num">
                                      <p:cBhvr>
                                        <p:cTn id="13" dur="1822" tmFilter="0,0; 0.14,0.36; 0.43,0.73; 0.71,0.91; 1.0,1.0">
                                          <p:stCondLst>
                                            <p:cond delay="0"/>
                                          </p:stCondLst>
                                        </p:cTn>
                                        <p:tgtEl>
                                          <p:spTgt spid="338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38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38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38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3810"/>
                                        </p:tgtEl>
                                        <p:attrNameLst>
                                          <p:attrName>ppt_y</p:attrName>
                                        </p:attrNameLst>
                                      </p:cBhvr>
                                      <p:tavLst>
                                        <p:tav tm="0" fmla="#ppt_y-sin(pi*$)/81">
                                          <p:val>
                                            <p:fltVal val="0"/>
                                          </p:val>
                                        </p:tav>
                                        <p:tav tm="100000">
                                          <p:val>
                                            <p:fltVal val="1"/>
                                          </p:val>
                                        </p:tav>
                                      </p:tavLst>
                                    </p:anim>
                                    <p:animScale>
                                      <p:cBhvr>
                                        <p:cTn id="18" dur="26">
                                          <p:stCondLst>
                                            <p:cond delay="650"/>
                                          </p:stCondLst>
                                        </p:cTn>
                                        <p:tgtEl>
                                          <p:spTgt spid="33810"/>
                                        </p:tgtEl>
                                      </p:cBhvr>
                                      <p:to x="100000" y="60000"/>
                                    </p:animScale>
                                    <p:animScale>
                                      <p:cBhvr>
                                        <p:cTn id="19" dur="166" decel="50000">
                                          <p:stCondLst>
                                            <p:cond delay="676"/>
                                          </p:stCondLst>
                                        </p:cTn>
                                        <p:tgtEl>
                                          <p:spTgt spid="33810"/>
                                        </p:tgtEl>
                                      </p:cBhvr>
                                      <p:to x="100000" y="100000"/>
                                    </p:animScale>
                                    <p:animScale>
                                      <p:cBhvr>
                                        <p:cTn id="20" dur="26">
                                          <p:stCondLst>
                                            <p:cond delay="1312"/>
                                          </p:stCondLst>
                                        </p:cTn>
                                        <p:tgtEl>
                                          <p:spTgt spid="33810"/>
                                        </p:tgtEl>
                                      </p:cBhvr>
                                      <p:to x="100000" y="80000"/>
                                    </p:animScale>
                                    <p:animScale>
                                      <p:cBhvr>
                                        <p:cTn id="21" dur="166" decel="50000">
                                          <p:stCondLst>
                                            <p:cond delay="1338"/>
                                          </p:stCondLst>
                                        </p:cTn>
                                        <p:tgtEl>
                                          <p:spTgt spid="33810"/>
                                        </p:tgtEl>
                                      </p:cBhvr>
                                      <p:to x="100000" y="100000"/>
                                    </p:animScale>
                                    <p:animScale>
                                      <p:cBhvr>
                                        <p:cTn id="22" dur="26">
                                          <p:stCondLst>
                                            <p:cond delay="1642"/>
                                          </p:stCondLst>
                                        </p:cTn>
                                        <p:tgtEl>
                                          <p:spTgt spid="33810"/>
                                        </p:tgtEl>
                                      </p:cBhvr>
                                      <p:to x="100000" y="90000"/>
                                    </p:animScale>
                                    <p:animScale>
                                      <p:cBhvr>
                                        <p:cTn id="23" dur="166" decel="50000">
                                          <p:stCondLst>
                                            <p:cond delay="1668"/>
                                          </p:stCondLst>
                                        </p:cTn>
                                        <p:tgtEl>
                                          <p:spTgt spid="33810"/>
                                        </p:tgtEl>
                                      </p:cBhvr>
                                      <p:to x="100000" y="100000"/>
                                    </p:animScale>
                                    <p:animScale>
                                      <p:cBhvr>
                                        <p:cTn id="24" dur="26">
                                          <p:stCondLst>
                                            <p:cond delay="1808"/>
                                          </p:stCondLst>
                                        </p:cTn>
                                        <p:tgtEl>
                                          <p:spTgt spid="33810"/>
                                        </p:tgtEl>
                                      </p:cBhvr>
                                      <p:to x="100000" y="95000"/>
                                    </p:animScale>
                                    <p:animScale>
                                      <p:cBhvr>
                                        <p:cTn id="25" dur="166" decel="50000">
                                          <p:stCondLst>
                                            <p:cond delay="1834"/>
                                          </p:stCondLst>
                                        </p:cTn>
                                        <p:tgtEl>
                                          <p:spTgt spid="33810"/>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60492"/>
                                        </p:tgtEl>
                                        <p:attrNameLst>
                                          <p:attrName>style.visibility</p:attrName>
                                        </p:attrNameLst>
                                      </p:cBhvr>
                                      <p:to>
                                        <p:strVal val="visible"/>
                                      </p:to>
                                    </p:set>
                                    <p:animEffect transition="in" filter="slide(fromBottom)">
                                      <p:cBhvr>
                                        <p:cTn id="30" dur="500"/>
                                        <p:tgtEl>
                                          <p:spTgt spid="604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3829"/>
                                        </p:tgtEl>
                                        <p:attrNameLst>
                                          <p:attrName>style.visibility</p:attrName>
                                        </p:attrNameLst>
                                      </p:cBhvr>
                                      <p:to>
                                        <p:strVal val="visible"/>
                                      </p:to>
                                    </p:set>
                                    <p:animEffect transition="in" filter="slide(fromBottom)">
                                      <p:cBhvr>
                                        <p:cTn id="35" dur="500"/>
                                        <p:tgtEl>
                                          <p:spTgt spid="338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60482"/>
                                        </p:tgtEl>
                                        <p:attrNameLst>
                                          <p:attrName>style.visibility</p:attrName>
                                        </p:attrNameLst>
                                      </p:cBhvr>
                                      <p:to>
                                        <p:strVal val="visible"/>
                                      </p:to>
                                    </p:set>
                                    <p:animEffect transition="in" filter="slide(fromBottom)">
                                      <p:cBhvr>
                                        <p:cTn id="40" dur="500"/>
                                        <p:tgtEl>
                                          <p:spTgt spid="604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33814"/>
                                        </p:tgtEl>
                                        <p:attrNameLst>
                                          <p:attrName>style.visibility</p:attrName>
                                        </p:attrNameLst>
                                      </p:cBhvr>
                                      <p:to>
                                        <p:strVal val="visible"/>
                                      </p:to>
                                    </p:set>
                                    <p:animEffect transition="in" filter="slide(fromTop)">
                                      <p:cBhvr>
                                        <p:cTn id="45" dur="500"/>
                                        <p:tgtEl>
                                          <p:spTgt spid="338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nodeType="clickEffect">
                                  <p:stCondLst>
                                    <p:cond delay="0"/>
                                  </p:stCondLst>
                                  <p:childTnLst>
                                    <p:set>
                                      <p:cBhvr>
                                        <p:cTn id="49" dur="1" fill="hold">
                                          <p:stCondLst>
                                            <p:cond delay="0"/>
                                          </p:stCondLst>
                                        </p:cTn>
                                        <p:tgtEl>
                                          <p:spTgt spid="60493"/>
                                        </p:tgtEl>
                                        <p:attrNameLst>
                                          <p:attrName>style.visibility</p:attrName>
                                        </p:attrNameLst>
                                      </p:cBhvr>
                                      <p:to>
                                        <p:strVal val="visible"/>
                                      </p:to>
                                    </p:set>
                                    <p:animEffect transition="in" filter="slide(fromTop)">
                                      <p:cBhvr>
                                        <p:cTn id="50" dur="500"/>
                                        <p:tgtEl>
                                          <p:spTgt spid="6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4" grpId="0" animBg="1"/>
      <p:bldP spid="338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37923" name="Rectangle 3"/>
          <p:cNvSpPr>
            <a:spLocks noGrp="1" noChangeArrowheads="1"/>
          </p:cNvSpPr>
          <p:nvPr>
            <p:ph type="body" idx="1"/>
          </p:nvPr>
        </p:nvSpPr>
        <p:spPr>
          <a:xfrm>
            <a:off x="323850" y="1081088"/>
            <a:ext cx="8362950" cy="3932237"/>
          </a:xfrm>
        </p:spPr>
        <p:txBody>
          <a:bodyPr/>
          <a:lstStyle/>
          <a:p>
            <a:pPr marL="533400" indent="-533400" eaLnBrk="1" hangingPunct="1"/>
            <a:r>
              <a:rPr lang="en-US" altLang="zh-CN" sz="2400" dirty="0" smtClean="0"/>
              <a:t>TR</a:t>
            </a:r>
            <a:r>
              <a:rPr lang="zh-CN" altLang="en-US" sz="2400" dirty="0" smtClean="0"/>
              <a:t>（</a:t>
            </a:r>
            <a:r>
              <a:rPr lang="en-US" altLang="zh-CN" sz="2400" dirty="0" smtClean="0"/>
              <a:t>Task State Segment Register</a:t>
            </a:r>
            <a:r>
              <a:rPr lang="zh-CN" altLang="en-US" sz="2400" dirty="0" smtClean="0"/>
              <a:t>），</a:t>
            </a:r>
            <a:r>
              <a:rPr lang="zh-CN" altLang="en-US" sz="2400" dirty="0" smtClean="0">
                <a:solidFill>
                  <a:srgbClr val="FF0000"/>
                </a:solidFill>
              </a:rPr>
              <a:t>任务状态段寄存器</a:t>
            </a:r>
            <a:r>
              <a:rPr lang="zh-CN" altLang="en-US" sz="2400" dirty="0" smtClean="0"/>
              <a:t>。</a:t>
            </a:r>
          </a:p>
          <a:p>
            <a:pPr marL="990600" lvl="1" indent="-533400" eaLnBrk="1" hangingPunct="1"/>
            <a:r>
              <a:rPr lang="zh-CN" altLang="en-US" sz="2400" dirty="0" smtClean="0"/>
              <a:t>包括</a:t>
            </a:r>
            <a:r>
              <a:rPr lang="en-US" altLang="zh-CN" sz="2400" dirty="0" smtClean="0"/>
              <a:t>16</a:t>
            </a:r>
            <a:r>
              <a:rPr lang="zh-CN" altLang="en-US" sz="2400" dirty="0" smtClean="0"/>
              <a:t>位段选择子，</a:t>
            </a:r>
            <a:r>
              <a:rPr lang="en-US" altLang="zh-CN" sz="2400" dirty="0" smtClean="0"/>
              <a:t>64</a:t>
            </a:r>
            <a:r>
              <a:rPr lang="zh-CN" altLang="en-US" sz="2400" dirty="0" smtClean="0"/>
              <a:t>位描述符寄存器（其中包括</a:t>
            </a:r>
            <a:r>
              <a:rPr lang="en-US" altLang="zh-CN" sz="2400" dirty="0" smtClean="0"/>
              <a:t>32</a:t>
            </a:r>
            <a:r>
              <a:rPr lang="zh-CN" altLang="en-US" sz="2400" dirty="0" smtClean="0"/>
              <a:t>位任务状态段的线性基地址，</a:t>
            </a:r>
            <a:r>
              <a:rPr lang="en-US" altLang="zh-CN" sz="2400" dirty="0" smtClean="0"/>
              <a:t>20</a:t>
            </a:r>
            <a:r>
              <a:rPr lang="zh-CN" altLang="en-US" sz="2400" dirty="0" smtClean="0"/>
              <a:t>位的段限及</a:t>
            </a:r>
            <a:r>
              <a:rPr lang="en-US" altLang="zh-CN" sz="2400" dirty="0" smtClean="0"/>
              <a:t>12</a:t>
            </a:r>
            <a:r>
              <a:rPr lang="zh-CN" altLang="en-US" sz="2400" dirty="0" smtClean="0"/>
              <a:t>位段属性）。</a:t>
            </a:r>
          </a:p>
          <a:p>
            <a:pPr marL="990600" lvl="1" indent="-533400" eaLnBrk="1" hangingPunct="1"/>
            <a:r>
              <a:rPr lang="zh-CN" altLang="en-US" sz="2400" dirty="0" smtClean="0"/>
              <a:t>每一个任务都有一个任务状态段</a:t>
            </a:r>
            <a:r>
              <a:rPr lang="en-US" altLang="zh-CN" sz="2400" dirty="0" smtClean="0"/>
              <a:t>TSS</a:t>
            </a:r>
            <a:r>
              <a:rPr lang="zh-CN" altLang="en-US" sz="2400" dirty="0" smtClean="0"/>
              <a:t>。</a:t>
            </a:r>
          </a:p>
          <a:p>
            <a:pPr marL="990600" lvl="1" indent="-533400" eaLnBrk="1" hangingPunct="1"/>
            <a:r>
              <a:rPr lang="zh-CN" altLang="en-US" sz="2400" dirty="0" smtClean="0"/>
              <a:t>现行的</a:t>
            </a:r>
            <a:r>
              <a:rPr lang="en-US" altLang="zh-CN" sz="2400" dirty="0" smtClean="0"/>
              <a:t>TSS</a:t>
            </a:r>
            <a:r>
              <a:rPr lang="zh-CN" altLang="en-US" sz="2400" dirty="0" smtClean="0"/>
              <a:t>由</a:t>
            </a:r>
            <a:r>
              <a:rPr lang="en-US" altLang="zh-CN" sz="2400" dirty="0" smtClean="0"/>
              <a:t>TR</a:t>
            </a:r>
            <a:r>
              <a:rPr lang="zh-CN" altLang="en-US" sz="2400" dirty="0" smtClean="0"/>
              <a:t>来标识。</a:t>
            </a:r>
          </a:p>
          <a:p>
            <a:pPr marL="990600" lvl="1" indent="-533400" eaLnBrk="1" hangingPunct="1"/>
            <a:r>
              <a:rPr lang="zh-CN" altLang="en-US" sz="2400" dirty="0" smtClean="0"/>
              <a:t>根据</a:t>
            </a:r>
            <a:r>
              <a:rPr lang="en-US" altLang="zh-CN" sz="2400" dirty="0" smtClean="0"/>
              <a:t>TR</a:t>
            </a:r>
            <a:r>
              <a:rPr lang="zh-CN" altLang="en-US" sz="2400" dirty="0" smtClean="0"/>
              <a:t>中的选择子，从</a:t>
            </a:r>
            <a:r>
              <a:rPr lang="en-US" altLang="zh-CN" sz="2400" dirty="0" smtClean="0">
                <a:solidFill>
                  <a:srgbClr val="0033CC"/>
                </a:solidFill>
              </a:rPr>
              <a:t>GDT</a:t>
            </a:r>
            <a:r>
              <a:rPr lang="zh-CN" altLang="en-US" sz="2400" dirty="0" smtClean="0"/>
              <a:t>中索引</a:t>
            </a:r>
            <a:r>
              <a:rPr lang="en-US" altLang="zh-CN" sz="2400" dirty="0" smtClean="0"/>
              <a:t>TSS</a:t>
            </a:r>
            <a:r>
              <a:rPr lang="zh-CN" altLang="en-US" sz="2400" dirty="0" smtClean="0"/>
              <a:t>描述符，微处理器自动将</a:t>
            </a:r>
            <a:r>
              <a:rPr lang="en-US" altLang="zh-CN" sz="2400" dirty="0" smtClean="0"/>
              <a:t>TSS</a:t>
            </a:r>
            <a:r>
              <a:rPr lang="zh-CN" altLang="en-US" sz="2400" dirty="0" smtClean="0"/>
              <a:t>描述符装入</a:t>
            </a:r>
            <a:r>
              <a:rPr lang="en-US" altLang="zh-CN" sz="2400" dirty="0" smtClean="0"/>
              <a:t>TSS Cache</a:t>
            </a:r>
            <a:r>
              <a:rPr lang="zh-CN" altLang="en-US" sz="2400" dirty="0" smtClean="0"/>
              <a:t>中。</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229200"/>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758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animEffect transition="in" filter="slide(fromBottom)">
                                      <p:cBhvr>
                                        <p:cTn id="7" dur="500"/>
                                        <p:tgtEl>
                                          <p:spTgt spid="33792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7923">
                                            <p:txEl>
                                              <p:pRg st="3" end="3"/>
                                            </p:txEl>
                                          </p:spTgt>
                                        </p:tgtEl>
                                        <p:attrNameLst>
                                          <p:attrName>style.visibility</p:attrName>
                                        </p:attrNameLst>
                                      </p:cBhvr>
                                      <p:to>
                                        <p:strVal val="visible"/>
                                      </p:to>
                                    </p:set>
                                    <p:animEffect transition="in" filter="slide(fromBottom)">
                                      <p:cBhvr>
                                        <p:cTn id="10" dur="500"/>
                                        <p:tgtEl>
                                          <p:spTgt spid="3379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animEffect transition="in" filter="slide(fromBottom)">
                                      <p:cBhvr>
                                        <p:cTn id="15" dur="500"/>
                                        <p:tgtEl>
                                          <p:spTgt spid="33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全局和局部地址空间</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7993063"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69" name="Group 9"/>
          <p:cNvGrpSpPr>
            <a:grpSpLocks/>
          </p:cNvGrpSpPr>
          <p:nvPr/>
        </p:nvGrpSpPr>
        <p:grpSpPr bwMode="auto">
          <a:xfrm>
            <a:off x="1835150" y="4437063"/>
            <a:ext cx="5186363" cy="1943100"/>
            <a:chOff x="1156" y="2795"/>
            <a:chExt cx="3267" cy="1224"/>
          </a:xfrm>
        </p:grpSpPr>
        <p:sp>
          <p:nvSpPr>
            <p:cNvPr id="29701" name="Oval 6"/>
            <p:cNvSpPr>
              <a:spLocks noChangeArrowheads="1"/>
            </p:cNvSpPr>
            <p:nvPr/>
          </p:nvSpPr>
          <p:spPr bwMode="auto">
            <a:xfrm>
              <a:off x="1156" y="288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2" name="Oval 7"/>
            <p:cNvSpPr>
              <a:spLocks noChangeArrowheads="1"/>
            </p:cNvSpPr>
            <p:nvPr/>
          </p:nvSpPr>
          <p:spPr bwMode="auto">
            <a:xfrm>
              <a:off x="3878" y="2795"/>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3" name="Oval 8"/>
            <p:cNvSpPr>
              <a:spLocks noChangeArrowheads="1"/>
            </p:cNvSpPr>
            <p:nvPr/>
          </p:nvSpPr>
          <p:spPr bwMode="auto">
            <a:xfrm>
              <a:off x="2517" y="356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grpSp>
    </p:spTree>
    <p:extLst>
      <p:ext uri="{BB962C8B-B14F-4D97-AF65-F5344CB8AC3E}">
        <p14:creationId xmlns:p14="http://schemas.microsoft.com/office/powerpoint/2010/main" val="21873304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fill="hold" nodeType="afterEffect">
                                  <p:stCondLst>
                                    <p:cond delay="0"/>
                                  </p:stCondLst>
                                  <p:childTnLst>
                                    <p:animClr clrSpc="rgb" dir="cw">
                                      <p:cBhvr override="childStyle">
                                        <p:cTn id="6" dur="100" fill="hold"/>
                                        <p:tgtEl>
                                          <p:spTgt spid="194569"/>
                                        </p:tgtEl>
                                        <p:attrNameLst>
                                          <p:attrName>style.color</p:attrName>
                                        </p:attrNameLst>
                                      </p:cBhvr>
                                      <p:to>
                                        <a:schemeClr val="accent2"/>
                                      </p:to>
                                    </p:animClr>
                                    <p:animClr clrSpc="rgb" dir="cw">
                                      <p:cBhvr>
                                        <p:cTn id="7" dur="100" fill="hold"/>
                                        <p:tgtEl>
                                          <p:spTgt spid="194569"/>
                                        </p:tgtEl>
                                        <p:attrNameLst>
                                          <p:attrName>fillcolor</p:attrName>
                                        </p:attrNameLst>
                                      </p:cBhvr>
                                      <p:to>
                                        <a:schemeClr val="accent2"/>
                                      </p:to>
                                    </p:animClr>
                                    <p:set>
                                      <p:cBhvr>
                                        <p:cTn id="8" dur="100" fill="hold"/>
                                        <p:tgtEl>
                                          <p:spTgt spid="194569"/>
                                        </p:tgtEl>
                                        <p:attrNameLst>
                                          <p:attrName>fill.type</p:attrName>
                                        </p:attrNameLst>
                                      </p:cBhvr>
                                      <p:to>
                                        <p:strVal val="solid"/>
                                      </p:to>
                                    </p:set>
                                    <p:set>
                                      <p:cBhvr>
                                        <p:cTn id="9" dur="100" fill="hold"/>
                                        <p:tgtEl>
                                          <p:spTgt spid="194569"/>
                                        </p:tgtEl>
                                        <p:attrNameLst>
                                          <p:attrName>fill.on</p:attrName>
                                        </p:attrNameLst>
                                      </p:cBhvr>
                                      <p:to>
                                        <p:strVal val="true"/>
                                      </p:to>
                                    </p:set>
                                    <p:animRot by="120000">
                                      <p:cBhvr>
                                        <p:cTn id="10" dur="100" fill="hold">
                                          <p:stCondLst>
                                            <p:cond delay="0"/>
                                          </p:stCondLst>
                                        </p:cTn>
                                        <p:tgtEl>
                                          <p:spTgt spid="194569"/>
                                        </p:tgtEl>
                                        <p:attrNameLst>
                                          <p:attrName>r</p:attrName>
                                        </p:attrNameLst>
                                      </p:cBhvr>
                                    </p:animRot>
                                    <p:animRot by="-240000">
                                      <p:cBhvr>
                                        <p:cTn id="11" dur="200" fill="hold">
                                          <p:stCondLst>
                                            <p:cond delay="200"/>
                                          </p:stCondLst>
                                        </p:cTn>
                                        <p:tgtEl>
                                          <p:spTgt spid="194569"/>
                                        </p:tgtEl>
                                        <p:attrNameLst>
                                          <p:attrName>r</p:attrName>
                                        </p:attrNameLst>
                                      </p:cBhvr>
                                    </p:animRot>
                                    <p:animRot by="240000">
                                      <p:cBhvr>
                                        <p:cTn id="12" dur="200" fill="hold">
                                          <p:stCondLst>
                                            <p:cond delay="400"/>
                                          </p:stCondLst>
                                        </p:cTn>
                                        <p:tgtEl>
                                          <p:spTgt spid="194569"/>
                                        </p:tgtEl>
                                        <p:attrNameLst>
                                          <p:attrName>r</p:attrName>
                                        </p:attrNameLst>
                                      </p:cBhvr>
                                    </p:animRot>
                                    <p:animRot by="-240000">
                                      <p:cBhvr>
                                        <p:cTn id="13" dur="200" fill="hold">
                                          <p:stCondLst>
                                            <p:cond delay="600"/>
                                          </p:stCondLst>
                                        </p:cTn>
                                        <p:tgtEl>
                                          <p:spTgt spid="194569"/>
                                        </p:tgtEl>
                                        <p:attrNameLst>
                                          <p:attrName>r</p:attrName>
                                        </p:attrNameLst>
                                      </p:cBhvr>
                                    </p:animRot>
                                    <p:animRot by="120000">
                                      <p:cBhvr>
                                        <p:cTn id="14" dur="200" fill="hold">
                                          <p:stCondLst>
                                            <p:cond delay="800"/>
                                          </p:stCondLst>
                                        </p:cTn>
                                        <p:tgtEl>
                                          <p:spTgt spid="1945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32</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EAX</a:t>
            </a:r>
            <a:r>
              <a:rPr lang="zh-CN" altLang="en-US" dirty="0">
                <a:solidFill>
                  <a:srgbClr val="0000CC"/>
                </a:solidFill>
                <a:latin typeface="宋体" pitchFamily="2" charset="-122"/>
              </a:rPr>
              <a:t>，</a:t>
            </a:r>
            <a:r>
              <a:rPr lang="en-US" altLang="zh-CN" dirty="0">
                <a:solidFill>
                  <a:srgbClr val="0000CC"/>
                </a:solidFill>
                <a:latin typeface="宋体" pitchFamily="2" charset="-122"/>
              </a:rPr>
              <a:t>EBX</a:t>
            </a:r>
            <a:r>
              <a:rPr lang="zh-CN" altLang="en-US" dirty="0">
                <a:solidFill>
                  <a:srgbClr val="0000CC"/>
                </a:solidFill>
                <a:latin typeface="宋体" pitchFamily="2" charset="-122"/>
              </a:rPr>
              <a:t>，</a:t>
            </a:r>
            <a:r>
              <a:rPr lang="en-US" altLang="zh-CN" dirty="0">
                <a:solidFill>
                  <a:srgbClr val="0000CC"/>
                </a:solidFill>
                <a:latin typeface="宋体" pitchFamily="2" charset="-122"/>
              </a:rPr>
              <a:t>ECX</a:t>
            </a:r>
            <a:r>
              <a:rPr lang="zh-CN" altLang="en-US" dirty="0">
                <a:solidFill>
                  <a:srgbClr val="0000CC"/>
                </a:solidFill>
                <a:latin typeface="宋体" pitchFamily="2" charset="-122"/>
              </a:rPr>
              <a:t>，</a:t>
            </a:r>
            <a:r>
              <a:rPr lang="en-US" altLang="zh-CN" dirty="0">
                <a:solidFill>
                  <a:srgbClr val="0000CC"/>
                </a:solidFill>
                <a:latin typeface="宋体" pitchFamily="2" charset="-122"/>
              </a:rPr>
              <a:t>EDX</a:t>
            </a:r>
            <a:r>
              <a:rPr lang="zh-CN" altLang="en-US" dirty="0">
                <a:solidFill>
                  <a:srgbClr val="0000CC"/>
                </a:solidFill>
                <a:latin typeface="宋体" pitchFamily="2" charset="-122"/>
              </a:rPr>
              <a:t>，</a:t>
            </a:r>
            <a:r>
              <a:rPr lang="en-US" altLang="zh-CN" dirty="0">
                <a:solidFill>
                  <a:srgbClr val="0000CC"/>
                </a:solidFill>
                <a:latin typeface="宋体" pitchFamily="2" charset="-122"/>
              </a:rPr>
              <a:t>ESI</a:t>
            </a:r>
            <a:r>
              <a:rPr lang="zh-CN" altLang="en-US" dirty="0">
                <a:solidFill>
                  <a:srgbClr val="0000CC"/>
                </a:solidFill>
                <a:latin typeface="宋体" pitchFamily="2" charset="-122"/>
              </a:rPr>
              <a:t>，</a:t>
            </a:r>
            <a:r>
              <a:rPr lang="en-US" altLang="zh-CN" dirty="0">
                <a:solidFill>
                  <a:srgbClr val="0000CC"/>
                </a:solidFill>
                <a:latin typeface="宋体" pitchFamily="2" charset="-122"/>
              </a:rPr>
              <a:t>EDI</a:t>
            </a:r>
            <a:r>
              <a:rPr lang="zh-CN" altLang="en-US" dirty="0">
                <a:solidFill>
                  <a:srgbClr val="0000CC"/>
                </a:solidFill>
                <a:latin typeface="宋体" pitchFamily="2" charset="-122"/>
              </a:rPr>
              <a:t>，</a:t>
            </a:r>
            <a:r>
              <a:rPr lang="en-US" altLang="zh-CN" dirty="0">
                <a:solidFill>
                  <a:srgbClr val="0000CC"/>
                </a:solidFill>
                <a:latin typeface="宋体" pitchFamily="2" charset="-122"/>
              </a:rPr>
              <a:t>EBP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ESP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EIP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EFLAGS</a:t>
            </a:r>
            <a:endParaRPr lang="en-US" altLang="zh-CN" dirty="0">
              <a:solidFill>
                <a:srgbClr val="0000CC"/>
              </a:solidFill>
              <a:latin typeface="宋体" pitchFamily="2" charset="-122"/>
            </a:endParaRPr>
          </a:p>
          <a:p>
            <a:pPr lvl="1">
              <a:buFont typeface="Courier New" pitchFamily="49" charset="0"/>
              <a:buChar char="o"/>
            </a:pPr>
            <a:r>
              <a:rPr lang="zh-CN" altLang="en-US" dirty="0"/>
              <a:t>例如，</a:t>
            </a:r>
            <a:r>
              <a:rPr lang="en-US" altLang="zh-CN" dirty="0"/>
              <a:t>ADD ECX</a:t>
            </a:r>
            <a:r>
              <a:rPr lang="zh-CN" altLang="en-US" dirty="0"/>
              <a:t>，</a:t>
            </a:r>
            <a:r>
              <a:rPr lang="en-US" altLang="zh-CN" dirty="0"/>
              <a:t>EBX</a:t>
            </a:r>
          </a:p>
          <a:p>
            <a:pPr lvl="1">
              <a:buFont typeface="Courier New" pitchFamily="49" charset="0"/>
              <a:buChar char="o"/>
            </a:pPr>
            <a:r>
              <a:rPr lang="zh-CN" altLang="en-US" dirty="0" smtClean="0"/>
              <a:t>注意：只用于</a:t>
            </a:r>
            <a:r>
              <a:rPr lang="en-US" altLang="zh-CN" dirty="0" smtClean="0"/>
              <a:t>80386</a:t>
            </a:r>
            <a:r>
              <a:rPr lang="zh-CN" altLang="en-US" dirty="0" smtClean="0"/>
              <a:t>以上微处理器。</a:t>
            </a:r>
            <a:endParaRPr lang="en-US" altLang="zh-CN" dirty="0" smtClean="0"/>
          </a:p>
          <a:p>
            <a:pPr>
              <a:buFont typeface="Courier New" pitchFamily="49" charset="0"/>
              <a:buChar char="o"/>
            </a:pPr>
            <a:endParaRPr lang="en-US" dirty="0" smtClean="0"/>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64</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RAX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RCX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SRI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RSP</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RFLAGS</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R8</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R9</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R10</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R11</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R12</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R13</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R14</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R15</a:t>
            </a:r>
          </a:p>
          <a:p>
            <a:pPr lvl="1">
              <a:buFont typeface="Courier New" pitchFamily="49" charset="0"/>
              <a:buChar char="o"/>
            </a:pPr>
            <a:r>
              <a:rPr lang="zh-CN" altLang="en-US" dirty="0">
                <a:solidFill>
                  <a:srgbClr val="000000"/>
                </a:solidFill>
              </a:rPr>
              <a:t>例如</a:t>
            </a:r>
            <a:r>
              <a:rPr lang="zh-CN" altLang="en-US" dirty="0" smtClean="0">
                <a:solidFill>
                  <a:srgbClr val="000000"/>
                </a:solidFill>
              </a:rPr>
              <a:t>，</a:t>
            </a:r>
            <a:r>
              <a:rPr lang="en-US" altLang="zh-CN" dirty="0" smtClean="0"/>
              <a:t>ADD RCX, RBX</a:t>
            </a:r>
          </a:p>
          <a:p>
            <a:pPr marL="533400" indent="-533400" algn="just" eaLnBrk="1" hangingPunct="1">
              <a:buClr>
                <a:schemeClr val="folHlink"/>
              </a:buClr>
              <a:buFont typeface="Wingdings" pitchFamily="2" charset="2"/>
              <a:buChar char="Ø"/>
            </a:pPr>
            <a:endParaRPr lang="zh-CN" altLang="en-US" dirty="0">
              <a:solidFill>
                <a:srgbClr val="000000"/>
              </a:solidFill>
              <a:latin typeface="宋体" pitchFamily="2" charset="-122"/>
            </a:endParaRPr>
          </a:p>
        </p:txBody>
      </p:sp>
    </p:spTree>
    <p:extLst>
      <p:ext uri="{BB962C8B-B14F-4D97-AF65-F5344CB8AC3E}">
        <p14:creationId xmlns:p14="http://schemas.microsoft.com/office/powerpoint/2010/main" val="28002825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8195" name="Group 26"/>
          <p:cNvGrpSpPr>
            <a:grpSpLocks/>
          </p:cNvGrpSpPr>
          <p:nvPr/>
        </p:nvGrpSpPr>
        <p:grpSpPr bwMode="auto">
          <a:xfrm>
            <a:off x="569913" y="2324100"/>
            <a:ext cx="4318000" cy="531813"/>
            <a:chOff x="1300" y="1371"/>
            <a:chExt cx="2720" cy="335"/>
          </a:xfrm>
        </p:grpSpPr>
        <p:sp>
          <p:nvSpPr>
            <p:cNvPr id="8212"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8213"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6" name="Group 27"/>
          <p:cNvGrpSpPr>
            <a:grpSpLocks/>
          </p:cNvGrpSpPr>
          <p:nvPr/>
        </p:nvGrpSpPr>
        <p:grpSpPr bwMode="auto">
          <a:xfrm>
            <a:off x="569913" y="3306763"/>
            <a:ext cx="4684712" cy="531812"/>
            <a:chOff x="1682" y="1870"/>
            <a:chExt cx="2951" cy="335"/>
          </a:xfrm>
        </p:grpSpPr>
        <p:sp>
          <p:nvSpPr>
            <p:cNvPr id="8210"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8211"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7" name="Group 25"/>
          <p:cNvGrpSpPr>
            <a:grpSpLocks/>
          </p:cNvGrpSpPr>
          <p:nvPr/>
        </p:nvGrpSpPr>
        <p:grpSpPr bwMode="auto">
          <a:xfrm>
            <a:off x="569913" y="1341438"/>
            <a:ext cx="4727575" cy="531812"/>
            <a:chOff x="703" y="918"/>
            <a:chExt cx="2978" cy="335"/>
          </a:xfrm>
        </p:grpSpPr>
        <p:sp>
          <p:nvSpPr>
            <p:cNvPr id="8208"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8209"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8198" name="Group 18"/>
          <p:cNvGrpSpPr>
            <a:grpSpLocks/>
          </p:cNvGrpSpPr>
          <p:nvPr/>
        </p:nvGrpSpPr>
        <p:grpSpPr bwMode="auto">
          <a:xfrm>
            <a:off x="6300788" y="2636838"/>
            <a:ext cx="2230437" cy="3478212"/>
            <a:chOff x="581" y="1951"/>
            <a:chExt cx="1405" cy="2191"/>
          </a:xfrm>
        </p:grpSpPr>
        <p:pic>
          <p:nvPicPr>
            <p:cNvPr id="820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8200" name="组合 1"/>
          <p:cNvGrpSpPr>
            <a:grpSpLocks/>
          </p:cNvGrpSpPr>
          <p:nvPr/>
        </p:nvGrpSpPr>
        <p:grpSpPr bwMode="auto">
          <a:xfrm>
            <a:off x="569913" y="4291013"/>
            <a:ext cx="2141537" cy="531812"/>
            <a:chOff x="569995" y="4290447"/>
            <a:chExt cx="2141538" cy="531812"/>
          </a:xfrm>
        </p:grpSpPr>
        <p:sp>
          <p:nvSpPr>
            <p:cNvPr id="8204" name="Rectangle 23"/>
            <p:cNvSpPr>
              <a:spLocks noChangeArrowheads="1"/>
            </p:cNvSpPr>
            <p:nvPr/>
          </p:nvSpPr>
          <p:spPr bwMode="auto">
            <a:xfrm>
              <a:off x="1084345" y="4295209"/>
              <a:ext cx="1627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内存分页</a:t>
              </a:r>
            </a:p>
          </p:txBody>
        </p:sp>
        <p:sp>
          <p:nvSpPr>
            <p:cNvPr id="8205" name="Oval 24"/>
            <p:cNvSpPr>
              <a:spLocks noChangeArrowheads="1"/>
            </p:cNvSpPr>
            <p:nvPr/>
          </p:nvSpPr>
          <p:spPr bwMode="auto">
            <a:xfrm>
              <a:off x="569995" y="4290447"/>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201" name="Group 28"/>
          <p:cNvGrpSpPr>
            <a:grpSpLocks/>
          </p:cNvGrpSpPr>
          <p:nvPr/>
        </p:nvGrpSpPr>
        <p:grpSpPr bwMode="auto">
          <a:xfrm>
            <a:off x="569913" y="5273675"/>
            <a:ext cx="2863850" cy="531813"/>
            <a:chOff x="1903" y="2369"/>
            <a:chExt cx="1804" cy="335"/>
          </a:xfrm>
        </p:grpSpPr>
        <p:sp>
          <p:nvSpPr>
            <p:cNvPr id="8202"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8203"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内存分页机制</a:t>
            </a:r>
          </a:p>
        </p:txBody>
      </p:sp>
      <p:sp>
        <p:nvSpPr>
          <p:cNvPr id="3" name="内容占位符 2"/>
          <p:cNvSpPr>
            <a:spLocks noGrp="1"/>
          </p:cNvSpPr>
          <p:nvPr>
            <p:ph idx="1"/>
          </p:nvPr>
        </p:nvSpPr>
        <p:spPr>
          <a:xfrm>
            <a:off x="250825" y="1052736"/>
            <a:ext cx="8642350" cy="5400600"/>
          </a:xfrm>
        </p:spPr>
        <p:txBody>
          <a:bodyPr/>
          <a:lstStyle/>
          <a:p>
            <a:r>
              <a:rPr lang="zh-CN" altLang="en-US" sz="2400" dirty="0" smtClean="0">
                <a:solidFill>
                  <a:srgbClr val="C00000"/>
                </a:solidFill>
              </a:rPr>
              <a:t>内存分页机制</a:t>
            </a:r>
            <a:endParaRPr lang="en-US" altLang="zh-CN" sz="2400" dirty="0" smtClean="0">
              <a:solidFill>
                <a:srgbClr val="C00000"/>
              </a:solidFill>
            </a:endParaRPr>
          </a:p>
          <a:p>
            <a:pPr lvl="1"/>
            <a:r>
              <a:rPr lang="en-US" altLang="zh-CN" sz="2400" dirty="0" smtClean="0"/>
              <a:t>80386</a:t>
            </a:r>
            <a:r>
              <a:rPr lang="zh-CN" altLang="en-US" sz="2400" dirty="0" smtClean="0"/>
              <a:t>及更高档微处理器。</a:t>
            </a:r>
            <a:endParaRPr lang="en-US" altLang="zh-CN" sz="2400" dirty="0" smtClean="0"/>
          </a:p>
          <a:p>
            <a:pPr lvl="1"/>
            <a:r>
              <a:rPr lang="zh-CN" altLang="en-US" sz="2400" dirty="0" smtClean="0"/>
              <a:t>为任何线性地址分配任何物理存储器地址。</a:t>
            </a:r>
            <a:endParaRPr lang="en-US" altLang="zh-CN" sz="2400" dirty="0" smtClean="0"/>
          </a:p>
          <a:p>
            <a:pPr eaLnBrk="1">
              <a:lnSpc>
                <a:spcPct val="90000"/>
              </a:lnSpc>
            </a:pPr>
            <a:r>
              <a:rPr lang="zh-CN" altLang="en-US" sz="2400" dirty="0" smtClean="0">
                <a:solidFill>
                  <a:srgbClr val="CC0000"/>
                </a:solidFill>
              </a:rPr>
              <a:t>逻辑</a:t>
            </a:r>
            <a:r>
              <a:rPr lang="zh-CN" altLang="en-US" sz="2400" dirty="0">
                <a:solidFill>
                  <a:srgbClr val="CC0000"/>
                </a:solidFill>
              </a:rPr>
              <a:t>地址，即虚拟地址</a:t>
            </a:r>
            <a:r>
              <a:rPr lang="zh-CN" altLang="en-US" sz="2400" dirty="0"/>
              <a:t>，这是应用程序设计人员进行编程时要用到的地址。</a:t>
            </a:r>
          </a:p>
          <a:p>
            <a:pPr lvl="1" eaLnBrk="1">
              <a:lnSpc>
                <a:spcPct val="90000"/>
              </a:lnSpc>
            </a:pPr>
            <a:r>
              <a:rPr lang="zh-CN" altLang="en-US" sz="2400" dirty="0"/>
              <a:t>“</a:t>
            </a:r>
            <a:r>
              <a:rPr lang="zh-CN" altLang="en-US" sz="2400" dirty="0">
                <a:solidFill>
                  <a:srgbClr val="3333CC"/>
                </a:solidFill>
              </a:rPr>
              <a:t>段选择子：偏移量</a:t>
            </a:r>
            <a:r>
              <a:rPr lang="zh-CN" altLang="en-US" sz="2400" dirty="0"/>
              <a:t>”</a:t>
            </a:r>
            <a:r>
              <a:rPr lang="zh-CN" altLang="en-US" sz="2400" dirty="0" smtClean="0"/>
              <a:t>：</a:t>
            </a:r>
            <a:r>
              <a:rPr lang="en-US" altLang="zh-CN" sz="2400" dirty="0" smtClean="0"/>
              <a:t>32</a:t>
            </a:r>
            <a:r>
              <a:rPr lang="zh-CN" altLang="en-US" sz="2400" dirty="0" smtClean="0"/>
              <a:t>位微机中，由</a:t>
            </a:r>
            <a:r>
              <a:rPr lang="zh-CN" altLang="en-US" sz="2400" dirty="0"/>
              <a:t>一个</a:t>
            </a:r>
            <a:r>
              <a:rPr lang="en-US" altLang="zh-CN" sz="2400" dirty="0"/>
              <a:t>16</a:t>
            </a:r>
            <a:r>
              <a:rPr lang="zh-CN" altLang="en-US" sz="2400" dirty="0"/>
              <a:t>位的段选择子和</a:t>
            </a:r>
            <a:r>
              <a:rPr lang="en-US" altLang="zh-CN" sz="2400" dirty="0"/>
              <a:t>32</a:t>
            </a:r>
            <a:r>
              <a:rPr lang="zh-CN" altLang="en-US" sz="2400" dirty="0"/>
              <a:t>位偏移量两部分组成。</a:t>
            </a:r>
          </a:p>
          <a:p>
            <a:pPr lvl="1" eaLnBrk="1">
              <a:lnSpc>
                <a:spcPct val="90000"/>
              </a:lnSpc>
            </a:pPr>
            <a:r>
              <a:rPr lang="zh-CN" altLang="en-US" sz="2400" dirty="0"/>
              <a:t>段选择子放在段寄存器中；偏移量也称为</a:t>
            </a:r>
            <a:r>
              <a:rPr lang="zh-CN" altLang="en-US" sz="2400" dirty="0">
                <a:solidFill>
                  <a:srgbClr val="3333CC"/>
                </a:solidFill>
              </a:rPr>
              <a:t>偏移地址、有效地址</a:t>
            </a:r>
            <a:r>
              <a:rPr lang="zh-CN" altLang="en-US" sz="2400" dirty="0"/>
              <a:t>。</a:t>
            </a:r>
          </a:p>
          <a:p>
            <a:pPr eaLnBrk="1">
              <a:lnSpc>
                <a:spcPct val="90000"/>
              </a:lnSpc>
            </a:pPr>
            <a:r>
              <a:rPr lang="zh-CN" altLang="en-US" sz="2400" dirty="0" smtClean="0">
                <a:solidFill>
                  <a:srgbClr val="CC0000"/>
                </a:solidFill>
              </a:rPr>
              <a:t>线性</a:t>
            </a:r>
            <a:r>
              <a:rPr lang="zh-CN" altLang="en-US" sz="2400" dirty="0">
                <a:solidFill>
                  <a:srgbClr val="CC0000"/>
                </a:solidFill>
              </a:rPr>
              <a:t>地址</a:t>
            </a:r>
            <a:r>
              <a:rPr lang="zh-CN" altLang="en-US" sz="2400" dirty="0"/>
              <a:t>：沟通逻辑地址与物理地址的桥梁。</a:t>
            </a:r>
          </a:p>
          <a:p>
            <a:pPr lvl="1" eaLnBrk="1">
              <a:lnSpc>
                <a:spcPct val="90000"/>
              </a:lnSpc>
            </a:pPr>
            <a:r>
              <a:rPr lang="en-US" altLang="zh-CN" sz="2400" dirty="0"/>
              <a:t>32</a:t>
            </a:r>
            <a:r>
              <a:rPr lang="zh-CN" altLang="en-US" sz="2400" dirty="0"/>
              <a:t>位微处理器芯片内的</a:t>
            </a:r>
            <a:r>
              <a:rPr lang="zh-CN" altLang="en-US" sz="2400" dirty="0">
                <a:solidFill>
                  <a:srgbClr val="FF0000"/>
                </a:solidFill>
              </a:rPr>
              <a:t>分段部件</a:t>
            </a:r>
            <a:r>
              <a:rPr lang="zh-CN" altLang="en-US" sz="2400" dirty="0"/>
              <a:t>将逻辑地址空间转换成</a:t>
            </a:r>
            <a:r>
              <a:rPr lang="en-US" altLang="zh-CN" sz="2400" dirty="0"/>
              <a:t>32</a:t>
            </a:r>
            <a:r>
              <a:rPr lang="zh-CN" altLang="en-US" sz="2400" dirty="0"/>
              <a:t>位的线性地址。</a:t>
            </a:r>
          </a:p>
          <a:p>
            <a:pPr eaLnBrk="1">
              <a:lnSpc>
                <a:spcPct val="90000"/>
              </a:lnSpc>
            </a:pPr>
            <a:r>
              <a:rPr lang="zh-CN" altLang="en-US" sz="2400" dirty="0" smtClean="0">
                <a:solidFill>
                  <a:srgbClr val="CC0000"/>
                </a:solidFill>
              </a:rPr>
              <a:t>物理</a:t>
            </a:r>
            <a:r>
              <a:rPr lang="zh-CN" altLang="en-US" sz="2400" dirty="0">
                <a:solidFill>
                  <a:srgbClr val="CC0000"/>
                </a:solidFill>
              </a:rPr>
              <a:t>地址</a:t>
            </a:r>
            <a:r>
              <a:rPr lang="zh-CN" altLang="en-US" sz="2400" dirty="0"/>
              <a:t>：指内存芯片阵列中每个阵列对应的</a:t>
            </a:r>
            <a:r>
              <a:rPr lang="zh-CN" altLang="en-US" sz="2400" dirty="0" smtClean="0"/>
              <a:t>唯</a:t>
            </a:r>
            <a:r>
              <a:rPr lang="en-US" altLang="zh-CN" sz="2400" dirty="0" smtClean="0"/>
              <a:t>64</a:t>
            </a:r>
            <a:r>
              <a:rPr lang="zh-CN" altLang="en-US" sz="2400" dirty="0" smtClean="0"/>
              <a:t>一</a:t>
            </a:r>
            <a:r>
              <a:rPr lang="zh-CN" altLang="en-US" sz="2400" dirty="0"/>
              <a:t>的地址。</a:t>
            </a:r>
            <a:r>
              <a:rPr lang="en-US" altLang="zh-CN" sz="2400" dirty="0"/>
              <a:t>32</a:t>
            </a:r>
            <a:r>
              <a:rPr lang="zh-CN" altLang="en-US" sz="2400" dirty="0"/>
              <a:t>位地址线可直接寻址</a:t>
            </a:r>
            <a:r>
              <a:rPr lang="en-US" altLang="zh-CN" sz="2400" dirty="0">
                <a:solidFill>
                  <a:srgbClr val="3333CC"/>
                </a:solidFill>
              </a:rPr>
              <a:t>4GB</a:t>
            </a:r>
            <a:r>
              <a:rPr lang="zh-CN" altLang="en-US" sz="2400" dirty="0"/>
              <a:t>内存单元</a:t>
            </a:r>
            <a:r>
              <a:rPr lang="zh-CN" altLang="en-US" sz="2400" dirty="0" smtClean="0"/>
              <a:t>。</a:t>
            </a:r>
            <a:endParaRPr lang="en-US" sz="2400" dirty="0"/>
          </a:p>
        </p:txBody>
      </p:sp>
    </p:spTree>
    <p:extLst>
      <p:ext uri="{BB962C8B-B14F-4D97-AF65-F5344CB8AC3E}">
        <p14:creationId xmlns:p14="http://schemas.microsoft.com/office/powerpoint/2010/main" val="95282475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二级虚拟－物理地址转换</a:t>
            </a:r>
            <a:endParaRPr lang="en-US" dirty="0"/>
          </a:p>
        </p:txBody>
      </p:sp>
      <p:sp>
        <p:nvSpPr>
          <p:cNvPr id="3" name="内容占位符 2"/>
          <p:cNvSpPr>
            <a:spLocks noGrp="1"/>
          </p:cNvSpPr>
          <p:nvPr>
            <p:ph idx="1"/>
          </p:nvPr>
        </p:nvSpPr>
        <p:spPr>
          <a:xfrm>
            <a:off x="250825" y="5013176"/>
            <a:ext cx="8642350" cy="1224136"/>
          </a:xfrm>
        </p:spPr>
        <p:txBody>
          <a:bodyPr/>
          <a:lstStyle/>
          <a:p>
            <a:pPr>
              <a:buFont typeface="Arial" pitchFamily="34" charset="0"/>
              <a:buChar char="?"/>
            </a:pPr>
            <a:r>
              <a:rPr lang="zh-CN" altLang="en-US" dirty="0">
                <a:solidFill>
                  <a:srgbClr val="CC00CC"/>
                </a:solidFill>
              </a:rPr>
              <a:t>什么情况下，线性地址和物理地址一致？</a:t>
            </a:r>
          </a:p>
          <a:p>
            <a:pPr>
              <a:buFont typeface="Arial" pitchFamily="34" charset="0"/>
              <a:buChar char="?"/>
            </a:pPr>
            <a:r>
              <a:rPr lang="zh-CN" altLang="en-US" dirty="0">
                <a:solidFill>
                  <a:srgbClr val="CC00CC"/>
                </a:solidFill>
              </a:rPr>
              <a:t>什么情况下，偏移地址和线性地址一致</a:t>
            </a:r>
            <a:r>
              <a:rPr lang="zh-CN" altLang="en-US" dirty="0" smtClean="0">
                <a:solidFill>
                  <a:srgbClr val="CC00CC"/>
                </a:solidFill>
              </a:rPr>
              <a:t>？</a:t>
            </a:r>
            <a:endParaRPr lang="zh-CN" altLang="en-US" dirty="0">
              <a:solidFill>
                <a:srgbClr val="CC00CC"/>
              </a:solidFill>
            </a:endParaRPr>
          </a:p>
        </p:txBody>
      </p:sp>
      <p:grpSp>
        <p:nvGrpSpPr>
          <p:cNvPr id="4" name="Group 37"/>
          <p:cNvGrpSpPr>
            <a:grpSpLocks/>
          </p:cNvGrpSpPr>
          <p:nvPr/>
        </p:nvGrpSpPr>
        <p:grpSpPr bwMode="auto">
          <a:xfrm>
            <a:off x="163959" y="1879203"/>
            <a:ext cx="8872537" cy="2701925"/>
            <a:chOff x="103" y="845"/>
            <a:chExt cx="5589" cy="1702"/>
          </a:xfrm>
        </p:grpSpPr>
        <p:sp>
          <p:nvSpPr>
            <p:cNvPr id="5" name="Rectangle 6"/>
            <p:cNvSpPr>
              <a:spLocks noChangeArrowheads="1"/>
            </p:cNvSpPr>
            <p:nvPr/>
          </p:nvSpPr>
          <p:spPr bwMode="auto">
            <a:xfrm>
              <a:off x="136" y="1468"/>
              <a:ext cx="713"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选择子</a:t>
              </a:r>
            </a:p>
          </p:txBody>
        </p:sp>
        <p:sp>
          <p:nvSpPr>
            <p:cNvPr id="6" name="Rectangle 7"/>
            <p:cNvSpPr>
              <a:spLocks noChangeArrowheads="1"/>
            </p:cNvSpPr>
            <p:nvPr/>
          </p:nvSpPr>
          <p:spPr bwMode="auto">
            <a:xfrm>
              <a:off x="1088" y="1468"/>
              <a:ext cx="758"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偏移量</a:t>
              </a:r>
            </a:p>
          </p:txBody>
        </p:sp>
        <p:sp>
          <p:nvSpPr>
            <p:cNvPr id="7" name="Text Box 8"/>
            <p:cNvSpPr txBox="1">
              <a:spLocks noChangeArrowheads="1"/>
            </p:cNvSpPr>
            <p:nvPr/>
          </p:nvSpPr>
          <p:spPr bwMode="auto">
            <a:xfrm>
              <a:off x="816" y="144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3200" b="0">
                  <a:latin typeface="Tahoma" pitchFamily="34" charset="0"/>
                  <a:ea typeface="方正舒体" pitchFamily="2" charset="-122"/>
                </a:rPr>
                <a:t>：</a:t>
              </a:r>
            </a:p>
          </p:txBody>
        </p:sp>
        <p:sp>
          <p:nvSpPr>
            <p:cNvPr id="8" name="Line 9"/>
            <p:cNvSpPr>
              <a:spLocks noChangeShapeType="1"/>
            </p:cNvSpPr>
            <p:nvPr/>
          </p:nvSpPr>
          <p:spPr bwMode="auto">
            <a:xfrm>
              <a:off x="1859" y="1661"/>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10"/>
            <p:cNvSpPr>
              <a:spLocks noChangeArrowheads="1"/>
            </p:cNvSpPr>
            <p:nvPr/>
          </p:nvSpPr>
          <p:spPr bwMode="auto">
            <a:xfrm>
              <a:off x="2173" y="1196"/>
              <a:ext cx="317" cy="953"/>
            </a:xfrm>
            <a:prstGeom prst="rect">
              <a:avLst/>
            </a:prstGeom>
            <a:gradFill rotWithShape="1">
              <a:gsLst>
                <a:gs pos="0">
                  <a:srgbClr val="C0C0C0"/>
                </a:gs>
                <a:gs pos="100000">
                  <a:srgbClr val="595959"/>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1"/>
            <p:cNvSpPr txBox="1">
              <a:spLocks noChangeArrowheads="1"/>
            </p:cNvSpPr>
            <p:nvPr/>
          </p:nvSpPr>
          <p:spPr bwMode="auto">
            <a:xfrm>
              <a:off x="202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分段机制</a:t>
              </a:r>
            </a:p>
          </p:txBody>
        </p:sp>
        <p:sp>
          <p:nvSpPr>
            <p:cNvPr id="11" name="Line 12"/>
            <p:cNvSpPr>
              <a:spLocks noChangeShapeType="1"/>
            </p:cNvSpPr>
            <p:nvPr/>
          </p:nvSpPr>
          <p:spPr bwMode="auto">
            <a:xfrm>
              <a:off x="2494" y="1650"/>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Rectangle 13"/>
            <p:cNvSpPr>
              <a:spLocks noChangeArrowheads="1"/>
            </p:cNvSpPr>
            <p:nvPr/>
          </p:nvSpPr>
          <p:spPr bwMode="auto">
            <a:xfrm>
              <a:off x="2811" y="1488"/>
              <a:ext cx="998"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4"/>
            <p:cNvSpPr txBox="1">
              <a:spLocks noChangeArrowheads="1"/>
            </p:cNvSpPr>
            <p:nvPr/>
          </p:nvSpPr>
          <p:spPr bwMode="auto">
            <a:xfrm>
              <a:off x="1043" y="1196"/>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4" name="Text Box 15"/>
            <p:cNvSpPr txBox="1">
              <a:spLocks noChangeArrowheads="1"/>
            </p:cNvSpPr>
            <p:nvPr/>
          </p:nvSpPr>
          <p:spPr bwMode="auto">
            <a:xfrm>
              <a:off x="2675" y="1237"/>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5" name="Text Box 16"/>
            <p:cNvSpPr txBox="1">
              <a:spLocks noChangeArrowheads="1"/>
            </p:cNvSpPr>
            <p:nvPr/>
          </p:nvSpPr>
          <p:spPr bwMode="auto">
            <a:xfrm>
              <a:off x="1678"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6" name="Text Box 17"/>
            <p:cNvSpPr txBox="1">
              <a:spLocks noChangeArrowheads="1"/>
            </p:cNvSpPr>
            <p:nvPr/>
          </p:nvSpPr>
          <p:spPr bwMode="auto">
            <a:xfrm>
              <a:off x="103" y="1180"/>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15</a:t>
              </a:r>
            </a:p>
          </p:txBody>
        </p:sp>
        <p:sp>
          <p:nvSpPr>
            <p:cNvPr id="17" name="Text Box 18"/>
            <p:cNvSpPr txBox="1">
              <a:spLocks noChangeArrowheads="1"/>
            </p:cNvSpPr>
            <p:nvPr/>
          </p:nvSpPr>
          <p:spPr bwMode="auto">
            <a:xfrm>
              <a:off x="680"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8" name="Text Box 19"/>
            <p:cNvSpPr txBox="1">
              <a:spLocks noChangeArrowheads="1"/>
            </p:cNvSpPr>
            <p:nvPr/>
          </p:nvSpPr>
          <p:spPr bwMode="auto">
            <a:xfrm>
              <a:off x="3628" y="1237"/>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9" name="Line 20"/>
            <p:cNvSpPr>
              <a:spLocks noChangeShapeType="1"/>
            </p:cNvSpPr>
            <p:nvPr/>
          </p:nvSpPr>
          <p:spPr bwMode="auto">
            <a:xfrm>
              <a:off x="3810" y="1665"/>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21"/>
            <p:cNvSpPr>
              <a:spLocks noChangeArrowheads="1"/>
            </p:cNvSpPr>
            <p:nvPr/>
          </p:nvSpPr>
          <p:spPr bwMode="auto">
            <a:xfrm>
              <a:off x="4123" y="1196"/>
              <a:ext cx="317" cy="953"/>
            </a:xfrm>
            <a:prstGeom prst="rect">
              <a:avLst/>
            </a:prstGeom>
            <a:gradFill rotWithShape="1">
              <a:gsLst>
                <a:gs pos="0">
                  <a:srgbClr val="C0C0C0"/>
                </a:gs>
                <a:gs pos="100000">
                  <a:srgbClr val="595959"/>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2"/>
            <p:cNvSpPr txBox="1">
              <a:spLocks noChangeArrowheads="1"/>
            </p:cNvSpPr>
            <p:nvPr/>
          </p:nvSpPr>
          <p:spPr bwMode="auto">
            <a:xfrm>
              <a:off x="397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分页机制</a:t>
              </a:r>
            </a:p>
          </p:txBody>
        </p:sp>
        <p:sp>
          <p:nvSpPr>
            <p:cNvPr id="22" name="Rectangle 23"/>
            <p:cNvSpPr>
              <a:spLocks noChangeArrowheads="1"/>
            </p:cNvSpPr>
            <p:nvPr/>
          </p:nvSpPr>
          <p:spPr bwMode="auto">
            <a:xfrm>
              <a:off x="4714" y="1498"/>
              <a:ext cx="91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4"/>
            <p:cNvSpPr txBox="1">
              <a:spLocks noChangeArrowheads="1"/>
            </p:cNvSpPr>
            <p:nvPr/>
          </p:nvSpPr>
          <p:spPr bwMode="auto">
            <a:xfrm>
              <a:off x="4618" y="1234"/>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24" name="Text Box 25"/>
            <p:cNvSpPr txBox="1">
              <a:spLocks noChangeArrowheads="1"/>
            </p:cNvSpPr>
            <p:nvPr/>
          </p:nvSpPr>
          <p:spPr bwMode="auto">
            <a:xfrm>
              <a:off x="5449" y="123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25" name="Text Box 26"/>
            <p:cNvSpPr txBox="1">
              <a:spLocks noChangeArrowheads="1"/>
            </p:cNvSpPr>
            <p:nvPr/>
          </p:nvSpPr>
          <p:spPr bwMode="auto">
            <a:xfrm>
              <a:off x="2812" y="1772"/>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线性地址</a:t>
              </a:r>
            </a:p>
          </p:txBody>
        </p:sp>
        <p:sp>
          <p:nvSpPr>
            <p:cNvPr id="26" name="Line 27"/>
            <p:cNvSpPr>
              <a:spLocks noChangeShapeType="1"/>
            </p:cNvSpPr>
            <p:nvPr/>
          </p:nvSpPr>
          <p:spPr bwMode="auto">
            <a:xfrm>
              <a:off x="4445" y="1657"/>
              <a:ext cx="272"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28"/>
            <p:cNvSpPr txBox="1">
              <a:spLocks noChangeArrowheads="1"/>
            </p:cNvSpPr>
            <p:nvPr/>
          </p:nvSpPr>
          <p:spPr bwMode="auto">
            <a:xfrm>
              <a:off x="4680" y="1793"/>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物理地址</a:t>
              </a:r>
            </a:p>
          </p:txBody>
        </p:sp>
        <p:sp>
          <p:nvSpPr>
            <p:cNvPr id="28" name="Rectangle 29"/>
            <p:cNvSpPr>
              <a:spLocks noChangeArrowheads="1"/>
            </p:cNvSpPr>
            <p:nvPr/>
          </p:nvSpPr>
          <p:spPr bwMode="auto">
            <a:xfrm>
              <a:off x="340" y="1888"/>
              <a:ext cx="1460"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80000"/>
                </a:lnSpc>
              </a:pPr>
              <a:r>
                <a:rPr lang="zh-CN" altLang="en-US" b="0"/>
                <a:t>虚拟地址</a:t>
              </a:r>
            </a:p>
            <a:p>
              <a:pPr marL="342900" indent="-342900">
                <a:lnSpc>
                  <a:spcPct val="80000"/>
                </a:lnSpc>
              </a:pPr>
              <a:r>
                <a:rPr lang="zh-CN" altLang="en-US" b="0"/>
                <a:t>（</a:t>
              </a:r>
              <a:r>
                <a:rPr lang="zh-CN" altLang="en-US" b="0">
                  <a:solidFill>
                    <a:srgbClr val="CC0000"/>
                  </a:solidFill>
                </a:rPr>
                <a:t>逻辑地址</a:t>
              </a:r>
              <a:r>
                <a:rPr lang="zh-CN" altLang="en-US" b="0"/>
                <a:t>）</a:t>
              </a:r>
            </a:p>
          </p:txBody>
        </p:sp>
        <p:grpSp>
          <p:nvGrpSpPr>
            <p:cNvPr id="29" name="Group 35"/>
            <p:cNvGrpSpPr>
              <a:grpSpLocks/>
            </p:cNvGrpSpPr>
            <p:nvPr/>
          </p:nvGrpSpPr>
          <p:grpSpPr bwMode="auto">
            <a:xfrm>
              <a:off x="3969" y="1650"/>
              <a:ext cx="628" cy="642"/>
              <a:chOff x="3969" y="1706"/>
              <a:chExt cx="628" cy="642"/>
            </a:xfrm>
          </p:grpSpPr>
          <p:sp>
            <p:nvSpPr>
              <p:cNvPr id="31" name="AutoShape 32"/>
              <p:cNvSpPr>
                <a:spLocks noChangeArrowheads="1"/>
              </p:cNvSpPr>
              <p:nvPr/>
            </p:nvSpPr>
            <p:spPr bwMode="auto">
              <a:xfrm flipH="1">
                <a:off x="4551" y="1706"/>
                <a:ext cx="46" cy="635"/>
              </a:xfrm>
              <a:prstGeom prst="upArrow">
                <a:avLst>
                  <a:gd name="adj1" fmla="val 50000"/>
                  <a:gd name="adj2" fmla="val 345109"/>
                </a:avLst>
              </a:prstGeom>
              <a:solidFill>
                <a:srgbClr val="0080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2" name="Line 33"/>
              <p:cNvSpPr>
                <a:spLocks noChangeShapeType="1"/>
              </p:cNvSpPr>
              <p:nvPr/>
            </p:nvSpPr>
            <p:spPr bwMode="auto">
              <a:xfrm>
                <a:off x="3976" y="2331"/>
                <a:ext cx="59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3" name="Line 34"/>
              <p:cNvSpPr>
                <a:spLocks noChangeShapeType="1"/>
              </p:cNvSpPr>
              <p:nvPr/>
            </p:nvSpPr>
            <p:spPr bwMode="auto">
              <a:xfrm>
                <a:off x="3969" y="1741"/>
                <a:ext cx="0" cy="607"/>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sp>
          <p:nvSpPr>
            <p:cNvPr id="30" name="Rectangle 36"/>
            <p:cNvSpPr>
              <a:spLocks noChangeArrowheads="1"/>
            </p:cNvSpPr>
            <p:nvPr/>
          </p:nvSpPr>
          <p:spPr bwMode="auto">
            <a:xfrm>
              <a:off x="3641" y="2297"/>
              <a:ext cx="1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r>
                <a:rPr lang="zh-CN" altLang="en-US" sz="2000">
                  <a:solidFill>
                    <a:srgbClr val="008000"/>
                  </a:solidFill>
                </a:rPr>
                <a:t>（分页被禁用）</a:t>
              </a:r>
            </a:p>
          </p:txBody>
        </p:sp>
      </p:grpSp>
      <p:sp>
        <p:nvSpPr>
          <p:cNvPr id="34" name="内容占位符 2"/>
          <p:cNvSpPr txBox="1">
            <a:spLocks/>
          </p:cNvSpPr>
          <p:nvPr/>
        </p:nvSpPr>
        <p:spPr bwMode="auto">
          <a:xfrm>
            <a:off x="251520" y="1124744"/>
            <a:ext cx="8642350" cy="6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buFont typeface="Arial" pitchFamily="34" charset="0"/>
              <a:buChar char="•"/>
            </a:pPr>
            <a:r>
              <a:rPr lang="zh-CN" altLang="en-US" dirty="0" smtClean="0"/>
              <a:t>以</a:t>
            </a:r>
            <a:r>
              <a:rPr lang="en-US" altLang="zh-CN" dirty="0" smtClean="0"/>
              <a:t>32</a:t>
            </a:r>
            <a:r>
              <a:rPr lang="zh-CN" altLang="en-US" dirty="0" smtClean="0"/>
              <a:t>位微机为例。</a:t>
            </a:r>
            <a:endParaRPr lang="zh-CN" altLang="en-US" dirty="0"/>
          </a:p>
        </p:txBody>
      </p:sp>
    </p:spTree>
    <p:extLst>
      <p:ext uri="{BB962C8B-B14F-4D97-AF65-F5344CB8AC3E}">
        <p14:creationId xmlns:p14="http://schemas.microsoft.com/office/powerpoint/2010/main" val="2240323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99" y="2011253"/>
            <a:ext cx="7157085" cy="473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分页有关的寄存器</a:t>
            </a:r>
            <a:endParaRPr lang="en-US" dirty="0"/>
          </a:p>
        </p:txBody>
      </p:sp>
      <p:sp>
        <p:nvSpPr>
          <p:cNvPr id="3" name="内容占位符 2"/>
          <p:cNvSpPr>
            <a:spLocks noGrp="1"/>
          </p:cNvSpPr>
          <p:nvPr>
            <p:ph idx="1"/>
          </p:nvPr>
        </p:nvSpPr>
        <p:spPr>
          <a:xfrm>
            <a:off x="250825" y="1052736"/>
            <a:ext cx="8642350" cy="958517"/>
          </a:xfrm>
        </p:spPr>
        <p:txBody>
          <a:bodyPr/>
          <a:lstStyle/>
          <a:p>
            <a:r>
              <a:rPr lang="zh-CN" altLang="en-US" dirty="0" smtClean="0"/>
              <a:t>微处理器中的</a:t>
            </a:r>
            <a:r>
              <a:rPr lang="zh-CN" altLang="en-US" dirty="0" smtClean="0">
                <a:solidFill>
                  <a:srgbClr val="C00000"/>
                </a:solidFill>
              </a:rPr>
              <a:t>控制寄存器</a:t>
            </a:r>
            <a:r>
              <a:rPr lang="zh-CN" altLang="en-US" dirty="0" smtClean="0"/>
              <a:t>的内容控制着分页部件。</a:t>
            </a:r>
            <a:r>
              <a:rPr lang="en-US" altLang="zh-CN" dirty="0" smtClean="0"/>
              <a:t>CR4</a:t>
            </a:r>
            <a:r>
              <a:rPr lang="zh-CN" altLang="en-US" dirty="0" smtClean="0"/>
              <a:t>是</a:t>
            </a:r>
            <a:r>
              <a:rPr lang="en-US" altLang="zh-CN" dirty="0" smtClean="0"/>
              <a:t>Pentium</a:t>
            </a:r>
            <a:r>
              <a:rPr lang="zh-CN" altLang="en-US" dirty="0" smtClean="0"/>
              <a:t>及其后才增加的。</a:t>
            </a:r>
            <a:endParaRPr lang="en-US" dirty="0"/>
          </a:p>
        </p:txBody>
      </p:sp>
      <p:sp>
        <p:nvSpPr>
          <p:cNvPr id="4" name="椭圆 3"/>
          <p:cNvSpPr/>
          <p:nvPr/>
        </p:nvSpPr>
        <p:spPr bwMode="auto">
          <a:xfrm>
            <a:off x="827584" y="5445224"/>
            <a:ext cx="360040" cy="1073696"/>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
        <p:nvSpPr>
          <p:cNvPr id="6" name="椭圆 5"/>
          <p:cNvSpPr/>
          <p:nvPr/>
        </p:nvSpPr>
        <p:spPr bwMode="auto">
          <a:xfrm>
            <a:off x="7380311" y="3356992"/>
            <a:ext cx="864097" cy="1296144"/>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Tree>
    <p:extLst>
      <p:ext uri="{BB962C8B-B14F-4D97-AF65-F5344CB8AC3E}">
        <p14:creationId xmlns:p14="http://schemas.microsoft.com/office/powerpoint/2010/main" val="355886368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r>
              <a:rPr lang="en-US" dirty="0" smtClean="0"/>
              <a:t>CR0</a:t>
            </a:r>
            <a:r>
              <a:rPr lang="zh-CN" altLang="en-US" dirty="0" smtClean="0"/>
              <a:t>最左边的一位</a:t>
            </a:r>
            <a:r>
              <a:rPr lang="en-US" altLang="zh-CN" dirty="0" smtClean="0"/>
              <a:t>PG</a:t>
            </a:r>
            <a:r>
              <a:rPr lang="zh-CN" altLang="en-US" dirty="0" smtClean="0"/>
              <a:t>：</a:t>
            </a:r>
            <a:endParaRPr lang="en-US" altLang="zh-CN" dirty="0" smtClean="0"/>
          </a:p>
          <a:p>
            <a:pPr lvl="1"/>
            <a:r>
              <a:rPr lang="en-US" dirty="0" smtClean="0"/>
              <a:t>PG=1</a:t>
            </a:r>
            <a:r>
              <a:rPr lang="zh-CN" altLang="en-US" dirty="0" smtClean="0"/>
              <a:t>，允许分页，通过分页部件将线性地址转换成物理地址；</a:t>
            </a:r>
            <a:endParaRPr lang="en-US" altLang="zh-CN" dirty="0" smtClean="0"/>
          </a:p>
          <a:p>
            <a:pPr lvl="1"/>
            <a:r>
              <a:rPr lang="en-US" dirty="0" smtClean="0"/>
              <a:t>PG=0</a:t>
            </a:r>
            <a:r>
              <a:rPr lang="zh-CN" altLang="en-US" dirty="0" smtClean="0"/>
              <a:t>，线性地址就是物理地址。</a:t>
            </a:r>
            <a:endParaRPr lang="en-US" altLang="zh-CN" dirty="0" smtClean="0"/>
          </a:p>
          <a:p>
            <a:endParaRPr lang="en-US" dirty="0"/>
          </a:p>
          <a:p>
            <a:r>
              <a:rPr lang="en-US" dirty="0" smtClean="0"/>
              <a:t>CR2</a:t>
            </a:r>
            <a:r>
              <a:rPr lang="zh-CN" altLang="en-US" dirty="0" smtClean="0"/>
              <a:t>：页故障线性地址</a:t>
            </a:r>
            <a:endParaRPr lang="en-US" altLang="zh-CN" dirty="0" smtClean="0"/>
          </a:p>
          <a:p>
            <a:pPr lvl="1" eaLnBrk="1">
              <a:lnSpc>
                <a:spcPct val="115000"/>
              </a:lnSpc>
            </a:pPr>
            <a:r>
              <a:rPr lang="zh-CN" altLang="en-US" dirty="0">
                <a:latin typeface="宋体" pitchFamily="2" charset="-122"/>
              </a:rPr>
              <a:t>用于保存</a:t>
            </a:r>
            <a:r>
              <a:rPr lang="zh-CN" altLang="en-US" dirty="0"/>
              <a:t>页故障</a:t>
            </a:r>
            <a:r>
              <a:rPr lang="zh-CN" altLang="en-US" dirty="0">
                <a:solidFill>
                  <a:srgbClr val="0033CC"/>
                </a:solidFill>
              </a:rPr>
              <a:t>线性地址</a:t>
            </a:r>
            <a:r>
              <a:rPr lang="zh-CN" altLang="en-US" dirty="0"/>
              <a:t>（</a:t>
            </a:r>
            <a:r>
              <a:rPr lang="en-US" altLang="zh-CN" dirty="0"/>
              <a:t>this linear address that caused a page fault</a:t>
            </a:r>
            <a:r>
              <a:rPr lang="zh-CN" altLang="en-US" dirty="0"/>
              <a:t>），</a:t>
            </a:r>
            <a:r>
              <a:rPr lang="en-US" altLang="zh-CN" dirty="0"/>
              <a:t>32</a:t>
            </a:r>
            <a:r>
              <a:rPr lang="zh-CN" altLang="en-US" dirty="0"/>
              <a:t>位</a:t>
            </a:r>
            <a:r>
              <a:rPr lang="zh-CN" altLang="en-US" dirty="0">
                <a:latin typeface="宋体" pitchFamily="2" charset="-122"/>
              </a:rPr>
              <a:t>。</a:t>
            </a:r>
          </a:p>
          <a:p>
            <a:pPr lvl="1" eaLnBrk="1">
              <a:lnSpc>
                <a:spcPct val="115000"/>
              </a:lnSpc>
            </a:pPr>
            <a:r>
              <a:rPr lang="zh-CN" altLang="en-US" dirty="0">
                <a:latin typeface="宋体" pitchFamily="2" charset="-122"/>
              </a:rPr>
              <a:t>操作系统中的</a:t>
            </a:r>
            <a:r>
              <a:rPr lang="zh-CN" altLang="en-US" dirty="0">
                <a:solidFill>
                  <a:srgbClr val="3333CC"/>
                </a:solidFill>
                <a:latin typeface="宋体" pitchFamily="2" charset="-122"/>
              </a:rPr>
              <a:t>页异常处理程序</a:t>
            </a:r>
            <a:r>
              <a:rPr lang="zh-CN" altLang="en-US" dirty="0">
                <a:latin typeface="宋体" pitchFamily="2" charset="-122"/>
              </a:rPr>
              <a:t>可以通过检查</a:t>
            </a:r>
            <a:r>
              <a:rPr lang="en-US" altLang="zh-CN" dirty="0">
                <a:latin typeface="宋体" pitchFamily="2" charset="-122"/>
              </a:rPr>
              <a:t>CR2</a:t>
            </a:r>
            <a:r>
              <a:rPr lang="zh-CN" altLang="en-US" dirty="0">
                <a:latin typeface="宋体" pitchFamily="2" charset="-122"/>
              </a:rPr>
              <a:t>的内容，得知</a:t>
            </a:r>
            <a:r>
              <a:rPr lang="en-US" altLang="zh-CN" dirty="0">
                <a:latin typeface="宋体" pitchFamily="2" charset="-122"/>
              </a:rPr>
              <a:t>32</a:t>
            </a:r>
            <a:r>
              <a:rPr lang="zh-CN" altLang="en-US" dirty="0">
                <a:latin typeface="宋体" pitchFamily="2" charset="-122"/>
              </a:rPr>
              <a:t>位的线性地址</a:t>
            </a:r>
            <a:r>
              <a:rPr lang="zh-CN" altLang="en-US" dirty="0" smtClean="0">
                <a:latin typeface="宋体" pitchFamily="2" charset="-122"/>
              </a:rPr>
              <a:t>。</a:t>
            </a:r>
            <a:endParaRPr lang="zh-CN" altLang="en-US" dirty="0">
              <a:latin typeface="宋体" pitchFamily="2" charset="-122"/>
            </a:endParaRPr>
          </a:p>
        </p:txBody>
      </p:sp>
    </p:spTree>
    <p:extLst>
      <p:ext uri="{BB962C8B-B14F-4D97-AF65-F5344CB8AC3E}">
        <p14:creationId xmlns:p14="http://schemas.microsoft.com/office/powerpoint/2010/main" val="1244823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pPr eaLnBrk="1">
              <a:lnSpc>
                <a:spcPct val="90000"/>
              </a:lnSpc>
            </a:pPr>
            <a:r>
              <a:rPr lang="en-US" dirty="0" smtClean="0"/>
              <a:t>CR3</a:t>
            </a:r>
            <a:r>
              <a:rPr lang="zh-CN" altLang="en-US" dirty="0">
                <a:solidFill>
                  <a:srgbClr val="CC0000"/>
                </a:solidFill>
                <a:latin typeface="宋体" pitchFamily="2" charset="-122"/>
              </a:rPr>
              <a:t>页目录基址寄存器。</a:t>
            </a:r>
          </a:p>
          <a:p>
            <a:pPr lvl="1" eaLnBrk="1">
              <a:lnSpc>
                <a:spcPct val="90000"/>
              </a:lnSpc>
            </a:pPr>
            <a:r>
              <a:rPr lang="zh-CN" altLang="en-US" dirty="0">
                <a:latin typeface="宋体" pitchFamily="2" charset="-122"/>
              </a:rPr>
              <a:t>高</a:t>
            </a:r>
            <a:r>
              <a:rPr lang="en-US" altLang="zh-CN" dirty="0">
                <a:latin typeface="宋体" pitchFamily="2" charset="-122"/>
              </a:rPr>
              <a:t>20</a:t>
            </a:r>
            <a:r>
              <a:rPr lang="zh-CN" altLang="en-US" dirty="0">
                <a:latin typeface="宋体" pitchFamily="2" charset="-122"/>
              </a:rPr>
              <a:t>位存放页目录表的物理基地址。由于页目录表是</a:t>
            </a:r>
            <a:r>
              <a:rPr lang="zh-CN" altLang="en-US" dirty="0">
                <a:solidFill>
                  <a:srgbClr val="0033CC"/>
                </a:solidFill>
                <a:latin typeface="宋体" pitchFamily="2" charset="-122"/>
              </a:rPr>
              <a:t>按页对齐</a:t>
            </a:r>
            <a:r>
              <a:rPr lang="zh-CN" altLang="en-US" dirty="0">
                <a:latin typeface="宋体" pitchFamily="2" charset="-122"/>
              </a:rPr>
              <a:t>的（</a:t>
            </a:r>
            <a:r>
              <a:rPr lang="en-US" altLang="zh-CN" dirty="0">
                <a:latin typeface="宋体" pitchFamily="2" charset="-122"/>
              </a:rPr>
              <a:t>4K</a:t>
            </a:r>
            <a:r>
              <a:rPr lang="zh-CN" altLang="en-US" dirty="0">
                <a:latin typeface="宋体" pitchFamily="2" charset="-122"/>
              </a:rPr>
              <a:t>），因此只需保存高</a:t>
            </a:r>
            <a:r>
              <a:rPr lang="en-US" altLang="zh-CN" dirty="0">
                <a:latin typeface="宋体" pitchFamily="2" charset="-122"/>
              </a:rPr>
              <a:t>20</a:t>
            </a:r>
            <a:r>
              <a:rPr lang="zh-CN" altLang="en-US" dirty="0">
                <a:latin typeface="宋体" pitchFamily="2" charset="-122"/>
              </a:rPr>
              <a:t>位。</a:t>
            </a:r>
          </a:p>
          <a:p>
            <a:pPr lvl="1" eaLnBrk="1">
              <a:lnSpc>
                <a:spcPct val="90000"/>
              </a:lnSpc>
            </a:pPr>
            <a:r>
              <a:rPr lang="zh-CN" altLang="en-US" dirty="0">
                <a:latin typeface="宋体" pitchFamily="2" charset="-122"/>
              </a:rPr>
              <a:t>低</a:t>
            </a:r>
            <a:r>
              <a:rPr lang="en-US" altLang="zh-CN" dirty="0">
                <a:latin typeface="宋体" pitchFamily="2" charset="-122"/>
              </a:rPr>
              <a:t>12</a:t>
            </a:r>
            <a:r>
              <a:rPr lang="zh-CN" altLang="en-US" dirty="0">
                <a:latin typeface="宋体" pitchFamily="2" charset="-122"/>
              </a:rPr>
              <a:t>位，</a:t>
            </a:r>
            <a:r>
              <a:rPr lang="zh-CN" altLang="en-US" dirty="0" smtClean="0">
                <a:latin typeface="宋体" pitchFamily="2" charset="-122"/>
              </a:rPr>
              <a:t>有</a:t>
            </a:r>
            <a:r>
              <a:rPr lang="en-US" altLang="zh-CN" dirty="0" smtClean="0">
                <a:latin typeface="宋体" pitchFamily="2" charset="-122"/>
              </a:rPr>
              <a:t>PCD</a:t>
            </a:r>
            <a:r>
              <a:rPr lang="zh-CN" altLang="en-US" dirty="0">
                <a:latin typeface="宋体" pitchFamily="2" charset="-122"/>
              </a:rPr>
              <a:t>和</a:t>
            </a:r>
            <a:r>
              <a:rPr lang="en-US" altLang="zh-CN" dirty="0">
                <a:latin typeface="宋体" pitchFamily="2" charset="-122"/>
              </a:rPr>
              <a:t>PWT</a:t>
            </a:r>
            <a:r>
              <a:rPr lang="zh-CN" altLang="en-US" dirty="0">
                <a:latin typeface="宋体" pitchFamily="2" charset="-122"/>
              </a:rPr>
              <a:t>等</a:t>
            </a:r>
            <a:r>
              <a:rPr lang="en-US" altLang="zh-CN" dirty="0">
                <a:latin typeface="宋体" pitchFamily="2" charset="-122"/>
              </a:rPr>
              <a:t>7</a:t>
            </a:r>
            <a:r>
              <a:rPr lang="zh-CN" altLang="en-US" dirty="0">
                <a:latin typeface="宋体" pitchFamily="2" charset="-122"/>
              </a:rPr>
              <a:t>位已定义。</a:t>
            </a:r>
            <a:endParaRPr lang="zh-CN" altLang="en-US" dirty="0">
              <a:solidFill>
                <a:srgbClr val="3333CC"/>
              </a:solidFill>
              <a:latin typeface="宋体" pitchFamily="2" charset="-122"/>
            </a:endParaRPr>
          </a:p>
          <a:p>
            <a:pPr lvl="1" eaLnBrk="1"/>
            <a:r>
              <a:rPr lang="en-US" altLang="zh-CN" dirty="0" smtClean="0">
                <a:solidFill>
                  <a:srgbClr val="3333CC"/>
                </a:solidFill>
                <a:latin typeface="宋体" pitchFamily="2" charset="-122"/>
              </a:rPr>
              <a:t>PWT</a:t>
            </a:r>
            <a:r>
              <a:rPr lang="zh-CN" altLang="en-US" dirty="0">
                <a:solidFill>
                  <a:srgbClr val="3333CC"/>
                </a:solidFill>
                <a:latin typeface="宋体" pitchFamily="2" charset="-122"/>
              </a:rPr>
              <a:t>：</a:t>
            </a:r>
            <a:r>
              <a:rPr lang="en-US" altLang="zh-CN" dirty="0">
                <a:solidFill>
                  <a:srgbClr val="3333CC"/>
                </a:solidFill>
                <a:latin typeface="宋体" pitchFamily="2" charset="-122"/>
              </a:rPr>
              <a:t>Page write-through,</a:t>
            </a:r>
            <a:r>
              <a:rPr lang="zh-CN" altLang="en-US" dirty="0">
                <a:latin typeface="宋体" pitchFamily="2" charset="-122"/>
              </a:rPr>
              <a:t>指示是页面通写还是回写。</a:t>
            </a:r>
          </a:p>
          <a:p>
            <a:pPr lvl="2" eaLnBrk="1"/>
            <a:r>
              <a:rPr lang="en-US" altLang="zh-CN" dirty="0">
                <a:latin typeface="宋体" pitchFamily="2" charset="-122"/>
              </a:rPr>
              <a:t>PWT=1,</a:t>
            </a:r>
            <a:r>
              <a:rPr lang="zh-CN" altLang="en-US" dirty="0">
                <a:latin typeface="宋体" pitchFamily="2" charset="-122"/>
              </a:rPr>
              <a:t>外部</a:t>
            </a:r>
            <a:r>
              <a:rPr lang="en-US" altLang="zh-CN" dirty="0">
                <a:latin typeface="宋体" pitchFamily="2" charset="-122"/>
              </a:rPr>
              <a:t>Cache</a:t>
            </a:r>
            <a:r>
              <a:rPr lang="zh-CN" altLang="en-US" dirty="0">
                <a:latin typeface="宋体" pitchFamily="2" charset="-122"/>
              </a:rPr>
              <a:t>对</a:t>
            </a:r>
            <a:r>
              <a:rPr lang="zh-CN" altLang="en-US" dirty="0">
                <a:solidFill>
                  <a:srgbClr val="CC0000"/>
                </a:solidFill>
                <a:latin typeface="宋体" pitchFamily="2" charset="-122"/>
              </a:rPr>
              <a:t>页目录</a:t>
            </a:r>
            <a:r>
              <a:rPr lang="zh-CN" altLang="en-US" dirty="0">
                <a:latin typeface="宋体" pitchFamily="2" charset="-122"/>
              </a:rPr>
              <a:t>进行通写；</a:t>
            </a:r>
          </a:p>
          <a:p>
            <a:pPr lvl="2" eaLnBrk="1"/>
            <a:r>
              <a:rPr lang="en-US" altLang="zh-CN" dirty="0">
                <a:latin typeface="宋体" pitchFamily="2" charset="-122"/>
              </a:rPr>
              <a:t>PWT=0,</a:t>
            </a:r>
            <a:r>
              <a:rPr lang="zh-CN" altLang="en-US" dirty="0">
                <a:latin typeface="宋体" pitchFamily="2" charset="-122"/>
              </a:rPr>
              <a:t>进行回写。</a:t>
            </a:r>
          </a:p>
          <a:p>
            <a:pPr lvl="1" eaLnBrk="1"/>
            <a:r>
              <a:rPr lang="en-US" altLang="zh-CN" dirty="0" smtClean="0">
                <a:solidFill>
                  <a:srgbClr val="3333CC"/>
                </a:solidFill>
                <a:latin typeface="宋体" pitchFamily="2" charset="-122"/>
              </a:rPr>
              <a:t>PCD</a:t>
            </a:r>
            <a:r>
              <a:rPr lang="zh-CN" altLang="en-US" dirty="0">
                <a:solidFill>
                  <a:srgbClr val="3333CC"/>
                </a:solidFill>
                <a:latin typeface="宋体" pitchFamily="2" charset="-122"/>
              </a:rPr>
              <a:t>：</a:t>
            </a:r>
            <a:r>
              <a:rPr lang="en-US" altLang="zh-CN" dirty="0">
                <a:solidFill>
                  <a:srgbClr val="3333CC"/>
                </a:solidFill>
                <a:latin typeface="宋体" pitchFamily="2" charset="-122"/>
              </a:rPr>
              <a:t>Page Cache disable</a:t>
            </a:r>
            <a:r>
              <a:rPr lang="zh-CN" altLang="en-US" dirty="0">
                <a:solidFill>
                  <a:srgbClr val="3333CC"/>
                </a:solidFill>
                <a:latin typeface="宋体" pitchFamily="2" charset="-122"/>
              </a:rPr>
              <a:t>，</a:t>
            </a:r>
            <a:r>
              <a:rPr lang="zh-CN" altLang="en-US" dirty="0">
                <a:solidFill>
                  <a:srgbClr val="000000"/>
                </a:solidFill>
                <a:latin typeface="宋体" pitchFamily="2" charset="-122"/>
              </a:rPr>
              <a:t>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工作情况。</a:t>
            </a:r>
          </a:p>
          <a:p>
            <a:pPr lvl="2" eaLnBrk="1"/>
            <a:r>
              <a:rPr lang="en-US" altLang="zh-CN" dirty="0">
                <a:solidFill>
                  <a:srgbClr val="000000"/>
                </a:solidFill>
                <a:latin typeface="宋体" pitchFamily="2" charset="-122"/>
              </a:rPr>
              <a:t>PCD=1</a:t>
            </a:r>
            <a:r>
              <a:rPr lang="zh-CN" altLang="en-US" dirty="0">
                <a:solidFill>
                  <a:srgbClr val="000000"/>
                </a:solidFill>
                <a:latin typeface="宋体" pitchFamily="2" charset="-122"/>
              </a:rPr>
              <a:t>，禁止片内的页面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a:t>
            </a:r>
          </a:p>
          <a:p>
            <a:pPr lvl="2" eaLnBrk="1"/>
            <a:r>
              <a:rPr lang="en-US" altLang="zh-CN" dirty="0">
                <a:solidFill>
                  <a:srgbClr val="000000"/>
                </a:solidFill>
                <a:latin typeface="宋体" pitchFamily="2" charset="-122"/>
              </a:rPr>
              <a:t>PCD=0</a:t>
            </a:r>
            <a:r>
              <a:rPr lang="zh-CN" altLang="en-US" dirty="0">
                <a:solidFill>
                  <a:srgbClr val="000000"/>
                </a:solidFill>
                <a:latin typeface="宋体" pitchFamily="2" charset="-122"/>
              </a:rPr>
              <a:t>，允许片内的页面</a:t>
            </a:r>
            <a:r>
              <a:rPr lang="en-US" altLang="zh-CN" dirty="0">
                <a:solidFill>
                  <a:srgbClr val="000000"/>
                </a:solidFill>
                <a:latin typeface="宋体" pitchFamily="2" charset="-122"/>
              </a:rPr>
              <a:t>Cache</a:t>
            </a:r>
            <a:r>
              <a:rPr lang="zh-CN" altLang="en-US" dirty="0" smtClean="0">
                <a:solidFill>
                  <a:srgbClr val="000000"/>
                </a:solidFill>
                <a:latin typeface="宋体" pitchFamily="2" charset="-122"/>
              </a:rPr>
              <a:t>。</a:t>
            </a:r>
            <a:endParaRPr lang="en-US" dirty="0" smtClean="0"/>
          </a:p>
          <a:p>
            <a:endParaRPr lang="en-US" dirty="0"/>
          </a:p>
        </p:txBody>
      </p:sp>
    </p:spTree>
    <p:extLst>
      <p:ext uri="{BB962C8B-B14F-4D97-AF65-F5344CB8AC3E}">
        <p14:creationId xmlns:p14="http://schemas.microsoft.com/office/powerpoint/2010/main" val="4240333152"/>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线性地址</a:t>
            </a:r>
            <a:endParaRPr lang="en-US" dirty="0"/>
          </a:p>
        </p:txBody>
      </p:sp>
      <p:sp>
        <p:nvSpPr>
          <p:cNvPr id="3" name="内容占位符 2"/>
          <p:cNvSpPr>
            <a:spLocks noGrp="1"/>
          </p:cNvSpPr>
          <p:nvPr>
            <p:ph idx="1"/>
          </p:nvPr>
        </p:nvSpPr>
        <p:spPr>
          <a:xfrm>
            <a:off x="250825" y="1052736"/>
            <a:ext cx="8642350" cy="1008112"/>
          </a:xfrm>
        </p:spPr>
        <p:txBody>
          <a:bodyPr/>
          <a:lstStyle/>
          <a:p>
            <a:r>
              <a:rPr lang="zh-CN" altLang="en-US" dirty="0" smtClean="0">
                <a:solidFill>
                  <a:srgbClr val="C00000"/>
                </a:solidFill>
              </a:rPr>
              <a:t>线性地址的结构</a:t>
            </a:r>
            <a:endParaRPr lang="en-US" altLang="zh-CN" dirty="0" smtClean="0">
              <a:solidFill>
                <a:srgbClr val="C00000"/>
              </a:solidFill>
            </a:endParaRPr>
          </a:p>
          <a:p>
            <a:pPr lvl="1"/>
            <a:r>
              <a:rPr lang="zh-CN" altLang="en-US" dirty="0" smtClean="0"/>
              <a:t>页目录索引、页表索引、位移量</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4" y="1988840"/>
            <a:ext cx="65341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251520" y="3284984"/>
            <a:ext cx="864235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页目录项、页表项的结构</a:t>
            </a:r>
            <a:endParaRPr lang="en-US" dirty="0">
              <a:solidFill>
                <a:srgbClr val="C00000"/>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7" y="3717032"/>
            <a:ext cx="89439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693422"/>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分页机制</a:t>
            </a:r>
            <a:endParaRPr lang="en-US" dirty="0"/>
          </a:p>
        </p:txBody>
      </p:sp>
      <p:sp>
        <p:nvSpPr>
          <p:cNvPr id="3" name="内容占位符 2"/>
          <p:cNvSpPr>
            <a:spLocks noGrp="1"/>
          </p:cNvSpPr>
          <p:nvPr>
            <p:ph idx="1"/>
          </p:nvPr>
        </p:nvSpPr>
        <p:spPr>
          <a:xfrm>
            <a:off x="250825" y="1124744"/>
            <a:ext cx="8642350" cy="504056"/>
          </a:xfrm>
        </p:spPr>
        <p:txBody>
          <a:bodyPr/>
          <a:lstStyle/>
          <a:p>
            <a:r>
              <a:rPr lang="en-US" dirty="0" smtClean="0"/>
              <a:t>80386~Core 2</a:t>
            </a:r>
            <a:r>
              <a:rPr lang="zh-CN" altLang="en-US" dirty="0" smtClean="0"/>
              <a:t>的分页机制</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59892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601015"/>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分页机制</a:t>
            </a:r>
            <a:endParaRPr lang="en-US" dirty="0"/>
          </a:p>
        </p:txBody>
      </p:sp>
      <p:sp>
        <p:nvSpPr>
          <p:cNvPr id="3" name="内容占位符 2"/>
          <p:cNvSpPr>
            <a:spLocks noGrp="1"/>
          </p:cNvSpPr>
          <p:nvPr>
            <p:ph idx="1"/>
          </p:nvPr>
        </p:nvSpPr>
        <p:spPr/>
        <p:txBody>
          <a:bodyPr/>
          <a:lstStyle/>
          <a:p>
            <a:r>
              <a:rPr lang="zh-CN" altLang="en-US" dirty="0" smtClean="0"/>
              <a:t>页目录表的长度为</a:t>
            </a:r>
            <a:r>
              <a:rPr lang="en-US" altLang="zh-CN" dirty="0" smtClean="0"/>
              <a:t>4KB</a:t>
            </a:r>
            <a:r>
              <a:rPr lang="zh-CN" altLang="en-US" dirty="0" smtClean="0"/>
              <a:t>，最多可寻址</a:t>
            </a:r>
            <a:r>
              <a:rPr lang="en-US" altLang="zh-CN" dirty="0" smtClean="0"/>
              <a:t>1024</a:t>
            </a:r>
            <a:r>
              <a:rPr lang="zh-CN" altLang="en-US" dirty="0" smtClean="0"/>
              <a:t>个页表。</a:t>
            </a:r>
            <a:endParaRPr lang="en-US" altLang="zh-CN" dirty="0" smtClean="0"/>
          </a:p>
          <a:p>
            <a:endParaRPr lang="en-US" dirty="0"/>
          </a:p>
          <a:p>
            <a:r>
              <a:rPr lang="zh-CN" altLang="en-US" dirty="0" smtClean="0"/>
              <a:t>页表</a:t>
            </a:r>
            <a:r>
              <a:rPr lang="zh-CN" altLang="en-US" dirty="0"/>
              <a:t>的长度为</a:t>
            </a:r>
            <a:r>
              <a:rPr lang="en-US" altLang="zh-CN" dirty="0" smtClean="0"/>
              <a:t>4KB</a:t>
            </a:r>
            <a:r>
              <a:rPr lang="zh-CN" altLang="en-US" dirty="0" smtClean="0"/>
              <a:t>，</a:t>
            </a:r>
            <a:r>
              <a:rPr lang="zh-CN" altLang="en-US" dirty="0"/>
              <a:t>最多可寻址</a:t>
            </a:r>
            <a:r>
              <a:rPr lang="en-US" altLang="zh-CN" dirty="0"/>
              <a:t>1024</a:t>
            </a:r>
            <a:r>
              <a:rPr lang="zh-CN" altLang="en-US" dirty="0"/>
              <a:t>个</a:t>
            </a:r>
            <a:r>
              <a:rPr lang="zh-CN" altLang="en-US" dirty="0" smtClean="0"/>
              <a:t>页。</a:t>
            </a:r>
            <a:endParaRPr lang="en-US" altLang="zh-CN" dirty="0"/>
          </a:p>
          <a:p>
            <a:endParaRPr lang="en-US" dirty="0" smtClean="0"/>
          </a:p>
          <a:p>
            <a:r>
              <a:rPr lang="zh-CN" altLang="en-US" dirty="0" smtClean="0"/>
              <a:t>对于</a:t>
            </a:r>
            <a:r>
              <a:rPr lang="en-US" altLang="zh-CN" dirty="0" smtClean="0"/>
              <a:t>Pentium~Core2</a:t>
            </a:r>
            <a:r>
              <a:rPr lang="zh-CN" altLang="en-US" dirty="0" smtClean="0"/>
              <a:t>，可以按</a:t>
            </a:r>
            <a:r>
              <a:rPr lang="en-US" altLang="zh-CN" dirty="0" smtClean="0"/>
              <a:t>4KB</a:t>
            </a:r>
            <a:r>
              <a:rPr lang="zh-CN" altLang="en-US" dirty="0" smtClean="0"/>
              <a:t>、</a:t>
            </a:r>
            <a:r>
              <a:rPr lang="en-US" altLang="zh-CN" dirty="0" smtClean="0"/>
              <a:t>2MB</a:t>
            </a:r>
            <a:r>
              <a:rPr lang="zh-CN" altLang="en-US" dirty="0" smtClean="0"/>
              <a:t>、</a:t>
            </a:r>
            <a:r>
              <a:rPr lang="en-US" altLang="zh-CN" dirty="0" smtClean="0"/>
              <a:t>4MB</a:t>
            </a:r>
            <a:r>
              <a:rPr lang="zh-CN" altLang="en-US" dirty="0" smtClean="0"/>
              <a:t>长度分页。</a:t>
            </a:r>
            <a:endParaRPr lang="en-US" altLang="zh-CN" dirty="0" smtClean="0"/>
          </a:p>
          <a:p>
            <a:pPr lvl="1"/>
            <a:r>
              <a:rPr lang="zh-CN" altLang="en-US" dirty="0" smtClean="0"/>
              <a:t>按</a:t>
            </a:r>
            <a:r>
              <a:rPr lang="en-US" altLang="zh-CN" dirty="0" smtClean="0"/>
              <a:t>2MB</a:t>
            </a:r>
            <a:r>
              <a:rPr lang="zh-CN" altLang="en-US" dirty="0"/>
              <a:t>、</a:t>
            </a:r>
            <a:r>
              <a:rPr lang="en-US" altLang="zh-CN" dirty="0"/>
              <a:t>4MB</a:t>
            </a:r>
            <a:r>
              <a:rPr lang="zh-CN" altLang="en-US" dirty="0"/>
              <a:t>长度分</a:t>
            </a:r>
            <a:r>
              <a:rPr lang="zh-CN" altLang="en-US" dirty="0" smtClean="0"/>
              <a:t>页时，只有页目录表和内存分页，</a:t>
            </a:r>
            <a:r>
              <a:rPr lang="zh-CN" altLang="en-US" dirty="0" smtClean="0">
                <a:solidFill>
                  <a:srgbClr val="C00000"/>
                </a:solidFill>
              </a:rPr>
              <a:t>没有页表</a:t>
            </a:r>
            <a:r>
              <a:rPr lang="zh-CN" altLang="en-US" dirty="0" smtClean="0"/>
              <a:t>。</a:t>
            </a:r>
            <a:endParaRPr lang="en-US" dirty="0"/>
          </a:p>
        </p:txBody>
      </p:sp>
    </p:spTree>
    <p:extLst>
      <p:ext uri="{BB962C8B-B14F-4D97-AF65-F5344CB8AC3E}">
        <p14:creationId xmlns:p14="http://schemas.microsoft.com/office/powerpoint/2010/main" val="882589493"/>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kumimoji="1" lang="zh-CN" altLang="en-US" dirty="0" smtClean="0">
                <a:solidFill>
                  <a:schemeClr val="tx1"/>
                </a:solidFill>
              </a:rPr>
              <a:t>分页机制</a:t>
            </a:r>
          </a:p>
        </p:txBody>
      </p:sp>
      <p:sp>
        <p:nvSpPr>
          <p:cNvPr id="45059" name="Rectangle 3"/>
          <p:cNvSpPr>
            <a:spLocks noGrp="1" noChangeArrowheads="1"/>
          </p:cNvSpPr>
          <p:nvPr>
            <p:ph type="body" idx="1"/>
          </p:nvPr>
        </p:nvSpPr>
        <p:spPr>
          <a:xfrm>
            <a:off x="250825" y="1125538"/>
            <a:ext cx="8362950" cy="576262"/>
          </a:xfrm>
        </p:spPr>
        <p:txBody>
          <a:bodyPr/>
          <a:lstStyle/>
          <a:p>
            <a:pPr eaLnBrk="1" hangingPunct="1"/>
            <a:r>
              <a:rPr lang="en-US" altLang="zh-CN" dirty="0" smtClean="0"/>
              <a:t>Linear Address Translation (</a:t>
            </a:r>
            <a:r>
              <a:rPr lang="en-US" altLang="zh-CN" dirty="0" smtClean="0">
                <a:solidFill>
                  <a:srgbClr val="CC00CC"/>
                </a:solidFill>
              </a:rPr>
              <a:t>4-MByte</a:t>
            </a:r>
            <a:r>
              <a:rPr lang="en-US" altLang="zh-CN" dirty="0" smtClean="0"/>
              <a:t> Pages)</a:t>
            </a:r>
          </a:p>
        </p:txBody>
      </p:sp>
      <p:pic>
        <p:nvPicPr>
          <p:cNvPr id="482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5184775"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5463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blinds(horizontal)">
                                      <p:cBhvr>
                                        <p:cTn id="7" dur="5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a:t>
            </a:r>
            <a:r>
              <a:rPr lang="zh-CN" altLang="en-US" dirty="0"/>
              <a:t>位模式</a:t>
            </a:r>
            <a:r>
              <a:rPr lang="zh-CN" altLang="en-US" dirty="0" smtClean="0"/>
              <a:t>下的程序设计</a:t>
            </a:r>
            <a:r>
              <a:rPr lang="zh-CN" altLang="en-US" dirty="0"/>
              <a:t>模型</a:t>
            </a:r>
            <a:endParaRPr lang="en-US" dirty="0"/>
          </a:p>
        </p:txBody>
      </p:sp>
      <p:sp>
        <p:nvSpPr>
          <p:cNvPr id="3" name="内容占位符 2"/>
          <p:cNvSpPr>
            <a:spLocks noGrp="1"/>
          </p:cNvSpPr>
          <p:nvPr>
            <p:ph idx="1"/>
          </p:nvPr>
        </p:nvSpPr>
        <p:spPr>
          <a:xfrm>
            <a:off x="250825" y="980728"/>
            <a:ext cx="8642350" cy="2592288"/>
          </a:xfrm>
        </p:spPr>
        <p:txBody>
          <a:bodyPr/>
          <a:lstStyle/>
          <a:p>
            <a:pPr algn="just" eaLnBrk="1" hangingPunct="1">
              <a:buFont typeface="Wingdings" pitchFamily="2" charset="2"/>
              <a:buChar char="v"/>
            </a:pPr>
            <a:r>
              <a:rPr lang="en-US" altLang="zh-CN" dirty="0"/>
              <a:t>64</a:t>
            </a:r>
            <a:r>
              <a:rPr lang="zh-CN" altLang="en-US" dirty="0"/>
              <a:t>位模式下，需注意：</a:t>
            </a:r>
            <a:endParaRPr lang="en-US" altLang="zh-CN" dirty="0"/>
          </a:p>
          <a:p>
            <a:pPr marL="933450" lvl="1" indent="-533400" algn="just" eaLnBrk="1">
              <a:buFont typeface="+mj-lt"/>
              <a:buAutoNum type="arabicPeriod"/>
            </a:pPr>
            <a:r>
              <a:rPr lang="en-US" altLang="zh-CN" sz="2400" dirty="0" smtClean="0"/>
              <a:t>64</a:t>
            </a:r>
            <a:r>
              <a:rPr lang="zh-CN" altLang="en-US" sz="2400" dirty="0" smtClean="0"/>
              <a:t>位寄存器</a:t>
            </a:r>
            <a:r>
              <a:rPr lang="en-US" altLang="zh-CN" sz="2400" dirty="0" smtClean="0">
                <a:solidFill>
                  <a:srgbClr val="0000CC"/>
                </a:solidFill>
                <a:latin typeface="宋体" pitchFamily="2" charset="-122"/>
              </a:rPr>
              <a:t>R8</a:t>
            </a:r>
            <a:r>
              <a:rPr lang="en-US" altLang="zh-CN" sz="2400" dirty="0" smtClean="0">
                <a:solidFill>
                  <a:srgbClr val="0000CC"/>
                </a:solidFill>
                <a:latin typeface="+mj-lt"/>
              </a:rPr>
              <a:t>~</a:t>
            </a:r>
            <a:r>
              <a:rPr lang="en-US" altLang="zh-CN" sz="2400" dirty="0" smtClean="0">
                <a:solidFill>
                  <a:srgbClr val="0000CC"/>
                </a:solidFill>
                <a:latin typeface="宋体" pitchFamily="2" charset="-122"/>
              </a:rPr>
              <a:t>R15</a:t>
            </a:r>
            <a:r>
              <a:rPr lang="zh-CN" altLang="en-US" sz="2400" dirty="0" smtClean="0"/>
              <a:t>是可以按照</a:t>
            </a:r>
            <a:r>
              <a:rPr lang="zh-CN" altLang="en-US" sz="2400" dirty="0" smtClean="0">
                <a:solidFill>
                  <a:srgbClr val="C00000"/>
                </a:solidFill>
              </a:rPr>
              <a:t>字节、字、双字或者四字</a:t>
            </a:r>
            <a:r>
              <a:rPr lang="zh-CN" altLang="en-US" sz="2400" dirty="0" smtClean="0"/>
              <a:t>的方式寻址的。</a:t>
            </a:r>
            <a:r>
              <a:rPr lang="zh-CN" altLang="en-US" sz="2400" dirty="0" smtClean="0">
                <a:solidFill>
                  <a:srgbClr val="C00000"/>
                </a:solidFill>
              </a:rPr>
              <a:t>按字节寻址部分是最低</a:t>
            </a:r>
            <a:r>
              <a:rPr lang="en-US" altLang="zh-CN" sz="2400" dirty="0" smtClean="0">
                <a:solidFill>
                  <a:srgbClr val="C00000"/>
                </a:solidFill>
              </a:rPr>
              <a:t>8</a:t>
            </a:r>
            <a:r>
              <a:rPr lang="zh-CN" altLang="en-US" sz="2400" dirty="0" smtClean="0">
                <a:solidFill>
                  <a:srgbClr val="C00000"/>
                </a:solidFill>
              </a:rPr>
              <a:t>位。</a:t>
            </a:r>
            <a:endParaRPr lang="en-US" altLang="zh-CN" sz="2400" dirty="0" smtClean="0">
              <a:solidFill>
                <a:srgbClr val="C00000"/>
              </a:solidFill>
            </a:endParaRPr>
          </a:p>
          <a:p>
            <a:pPr marL="933450" lvl="1" indent="-533400" algn="just" eaLnBrk="1">
              <a:buFont typeface="+mj-lt"/>
              <a:buAutoNum type="arabicPeriod"/>
            </a:pPr>
            <a:r>
              <a:rPr lang="zh-CN" altLang="en-US" sz="2400" dirty="0" smtClean="0"/>
              <a:t>不支持把其中的</a:t>
            </a:r>
            <a:r>
              <a:rPr lang="zh-CN" altLang="en-US" sz="2400" dirty="0" smtClean="0">
                <a:solidFill>
                  <a:srgbClr val="0000CC"/>
                </a:solidFill>
              </a:rPr>
              <a:t>第</a:t>
            </a:r>
            <a:r>
              <a:rPr lang="en-US" altLang="zh-CN" sz="2400" dirty="0" smtClean="0">
                <a:solidFill>
                  <a:srgbClr val="0000CC"/>
                </a:solidFill>
              </a:rPr>
              <a:t>8~15</a:t>
            </a:r>
            <a:r>
              <a:rPr lang="zh-CN" altLang="en-US" sz="2400" dirty="0" smtClean="0">
                <a:solidFill>
                  <a:srgbClr val="0000CC"/>
                </a:solidFill>
              </a:rPr>
              <a:t>位</a:t>
            </a:r>
            <a:r>
              <a:rPr lang="zh-CN" altLang="en-US" sz="2400" dirty="0" smtClean="0"/>
              <a:t>作为</a:t>
            </a:r>
            <a:r>
              <a:rPr lang="en-US" altLang="zh-CN" sz="2400" dirty="0" smtClean="0"/>
              <a:t>1</a:t>
            </a:r>
            <a:r>
              <a:rPr lang="zh-CN" altLang="en-US" sz="2400" dirty="0" smtClean="0"/>
              <a:t>字节来直接寻址</a:t>
            </a:r>
            <a:r>
              <a:rPr lang="zh-CN" altLang="en-US" dirty="0" smtClean="0"/>
              <a:t>。</a:t>
            </a:r>
            <a:endParaRPr lang="en-US" altLang="zh-CN" dirty="0" smtClean="0"/>
          </a:p>
          <a:p>
            <a:pPr marL="933450" lvl="1" indent="-533400" algn="just" eaLnBrk="1">
              <a:buFont typeface="+mj-lt"/>
              <a:buAutoNum type="arabicPeriod"/>
            </a:pPr>
            <a:r>
              <a:rPr lang="zh-CN" altLang="en-US" sz="2400" dirty="0"/>
              <a:t>高字节寄存器（</a:t>
            </a:r>
            <a:r>
              <a:rPr lang="en-US" altLang="zh-CN" sz="2400" dirty="0"/>
              <a:t>AH</a:t>
            </a:r>
            <a:r>
              <a:rPr lang="zh-CN" altLang="en-US" sz="2400" dirty="0"/>
              <a:t>、</a:t>
            </a:r>
            <a:r>
              <a:rPr lang="en-US" altLang="zh-CN" sz="2400" dirty="0"/>
              <a:t>BH</a:t>
            </a:r>
            <a:r>
              <a:rPr lang="zh-CN" altLang="en-US" sz="2400" dirty="0"/>
              <a:t>、</a:t>
            </a:r>
            <a:r>
              <a:rPr lang="en-US" altLang="zh-CN" sz="2400" dirty="0"/>
              <a:t>CH</a:t>
            </a:r>
            <a:r>
              <a:rPr lang="zh-CN" altLang="en-US" sz="2400" dirty="0"/>
              <a:t>、</a:t>
            </a:r>
            <a:r>
              <a:rPr lang="en-US" altLang="zh-CN" sz="2400" dirty="0"/>
              <a:t>DH</a:t>
            </a:r>
            <a:r>
              <a:rPr lang="zh-CN" altLang="en-US" sz="2400" dirty="0"/>
              <a:t>）</a:t>
            </a:r>
            <a:r>
              <a:rPr lang="zh-CN" altLang="en-US" sz="2400" dirty="0">
                <a:solidFill>
                  <a:srgbClr val="0000CC"/>
                </a:solidFill>
              </a:rPr>
              <a:t>不能</a:t>
            </a:r>
            <a:r>
              <a:rPr lang="zh-CN" altLang="en-US" sz="2400" dirty="0"/>
              <a:t>与由</a:t>
            </a:r>
            <a:r>
              <a:rPr lang="en-US" altLang="zh-CN" sz="2400" dirty="0"/>
              <a:t>R8~R15</a:t>
            </a:r>
            <a:r>
              <a:rPr lang="zh-CN" altLang="en-US" sz="2400" dirty="0"/>
              <a:t>所表示的字节在同一指令中寻址。</a:t>
            </a:r>
          </a:p>
          <a:p>
            <a:pPr marL="933450" lvl="1" indent="-533400" algn="just" eaLnBrk="1">
              <a:buFont typeface="+mj-lt"/>
              <a:buAutoNum type="arabicPeriod"/>
            </a:pP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420603564"/>
              </p:ext>
            </p:extLst>
          </p:nvPr>
        </p:nvGraphicFramePr>
        <p:xfrm>
          <a:off x="611560" y="3789040"/>
          <a:ext cx="7848872" cy="2609998"/>
        </p:xfrm>
        <a:graphic>
          <a:graphicData uri="http://schemas.openxmlformats.org/drawingml/2006/table">
            <a:tbl>
              <a:tblPr firstRow="1" bandRow="1">
                <a:tableStyleId>{5C22544A-7EE6-4342-B048-85BDC9FD1C3A}</a:tableStyleId>
              </a:tblPr>
              <a:tblGrid>
                <a:gridCol w="1800200"/>
                <a:gridCol w="1368152"/>
                <a:gridCol w="1656184"/>
                <a:gridCol w="3024336"/>
              </a:tblGrid>
              <a:tr h="519634">
                <a:tc>
                  <a:txBody>
                    <a:bodyPr/>
                    <a:lstStyle/>
                    <a:p>
                      <a:pPr algn="ctr">
                        <a:lnSpc>
                          <a:spcPct val="100000"/>
                        </a:lnSpc>
                      </a:pPr>
                      <a:r>
                        <a:rPr lang="zh-CN" altLang="en-US" sz="2400" b="1" dirty="0" smtClean="0">
                          <a:solidFill>
                            <a:schemeClr val="tx1"/>
                          </a:solidFill>
                        </a:rPr>
                        <a:t>寄存器大小</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控制字</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访问位数</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示例</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8</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B</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7</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R9B, R10B</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16</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W</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15</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R10W, AX</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32</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D</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31</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R14D, R15D</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64</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altLang="zh-CN" sz="2400" b="1" dirty="0" smtClean="0">
                          <a:solidFill>
                            <a:schemeClr val="tx1"/>
                          </a:solidFill>
                        </a:rPr>
                        <a:t>——</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63</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R13,</a:t>
                      </a:r>
                      <a:r>
                        <a:rPr lang="zh-CN" altLang="en-US" sz="2400" b="1" dirty="0" smtClean="0">
                          <a:solidFill>
                            <a:schemeClr val="tx1"/>
                          </a:solidFill>
                        </a:rPr>
                        <a:t> </a:t>
                      </a:r>
                      <a:r>
                        <a:rPr lang="en-US" altLang="zh-CN" sz="2400" b="1" dirty="0" smtClean="0">
                          <a:solidFill>
                            <a:schemeClr val="tx1"/>
                          </a:solidFill>
                        </a:rPr>
                        <a:t>R12</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2883630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1"/>
                </a:solidFill>
              </a:rPr>
              <a:t>分页机制</a:t>
            </a:r>
            <a:endParaRPr lang="en-US" dirty="0"/>
          </a:p>
        </p:txBody>
      </p:sp>
      <p:sp>
        <p:nvSpPr>
          <p:cNvPr id="3" name="内容占位符 2"/>
          <p:cNvSpPr>
            <a:spLocks noGrp="1"/>
          </p:cNvSpPr>
          <p:nvPr>
            <p:ph idx="1"/>
          </p:nvPr>
        </p:nvSpPr>
        <p:spPr>
          <a:xfrm>
            <a:off x="250825" y="1124744"/>
            <a:ext cx="8642350" cy="576064"/>
          </a:xfrm>
        </p:spPr>
        <p:txBody>
          <a:bodyPr/>
          <a:lstStyle/>
          <a:p>
            <a:r>
              <a:rPr lang="en-US" altLang="zh-CN" dirty="0"/>
              <a:t>Linear Address Translation </a:t>
            </a:r>
            <a:r>
              <a:rPr lang="en-US" altLang="zh-CN" dirty="0" smtClean="0"/>
              <a:t>(</a:t>
            </a:r>
            <a:r>
              <a:rPr lang="en-US" altLang="zh-CN" dirty="0" smtClean="0">
                <a:solidFill>
                  <a:srgbClr val="CC00CC"/>
                </a:solidFill>
              </a:rPr>
              <a:t>2-MByte</a:t>
            </a:r>
            <a:r>
              <a:rPr lang="en-US" altLang="zh-CN" dirty="0" smtClean="0"/>
              <a:t> </a:t>
            </a:r>
            <a:r>
              <a:rPr lang="en-US" altLang="zh-CN" dirty="0"/>
              <a:t>Pages)</a:t>
            </a:r>
          </a:p>
          <a:p>
            <a:pPr marL="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65" y="1700808"/>
            <a:ext cx="75819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310314"/>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9219" name="Group 26"/>
          <p:cNvGrpSpPr>
            <a:grpSpLocks/>
          </p:cNvGrpSpPr>
          <p:nvPr/>
        </p:nvGrpSpPr>
        <p:grpSpPr bwMode="auto">
          <a:xfrm>
            <a:off x="569913" y="2324100"/>
            <a:ext cx="4318000" cy="531813"/>
            <a:chOff x="1300" y="1371"/>
            <a:chExt cx="2720" cy="335"/>
          </a:xfrm>
        </p:grpSpPr>
        <p:sp>
          <p:nvSpPr>
            <p:cNvPr id="923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923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0" name="Group 27"/>
          <p:cNvGrpSpPr>
            <a:grpSpLocks/>
          </p:cNvGrpSpPr>
          <p:nvPr/>
        </p:nvGrpSpPr>
        <p:grpSpPr bwMode="auto">
          <a:xfrm>
            <a:off x="569913" y="3306763"/>
            <a:ext cx="4684712" cy="531812"/>
            <a:chOff x="1682" y="1870"/>
            <a:chExt cx="2951" cy="335"/>
          </a:xfrm>
        </p:grpSpPr>
        <p:sp>
          <p:nvSpPr>
            <p:cNvPr id="923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923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1" name="Group 25"/>
          <p:cNvGrpSpPr>
            <a:grpSpLocks/>
          </p:cNvGrpSpPr>
          <p:nvPr/>
        </p:nvGrpSpPr>
        <p:grpSpPr bwMode="auto">
          <a:xfrm>
            <a:off x="569913" y="1341438"/>
            <a:ext cx="4727575" cy="531812"/>
            <a:chOff x="703" y="918"/>
            <a:chExt cx="2978" cy="335"/>
          </a:xfrm>
        </p:grpSpPr>
        <p:sp>
          <p:nvSpPr>
            <p:cNvPr id="9232"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923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9222" name="Group 18"/>
          <p:cNvGrpSpPr>
            <a:grpSpLocks/>
          </p:cNvGrpSpPr>
          <p:nvPr/>
        </p:nvGrpSpPr>
        <p:grpSpPr bwMode="auto">
          <a:xfrm>
            <a:off x="6300788" y="2636838"/>
            <a:ext cx="2230437" cy="3478212"/>
            <a:chOff x="581" y="1951"/>
            <a:chExt cx="1405" cy="2191"/>
          </a:xfrm>
        </p:grpSpPr>
        <p:pic>
          <p:nvPicPr>
            <p:cNvPr id="923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9224" name="Group 28"/>
          <p:cNvGrpSpPr>
            <a:grpSpLocks/>
          </p:cNvGrpSpPr>
          <p:nvPr/>
        </p:nvGrpSpPr>
        <p:grpSpPr bwMode="auto">
          <a:xfrm>
            <a:off x="569913" y="4291013"/>
            <a:ext cx="2141537" cy="531812"/>
            <a:chOff x="1903" y="2369"/>
            <a:chExt cx="1349" cy="335"/>
          </a:xfrm>
        </p:grpSpPr>
        <p:sp>
          <p:nvSpPr>
            <p:cNvPr id="922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922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5" name="组合 1"/>
          <p:cNvGrpSpPr>
            <a:grpSpLocks/>
          </p:cNvGrpSpPr>
          <p:nvPr/>
        </p:nvGrpSpPr>
        <p:grpSpPr bwMode="auto">
          <a:xfrm>
            <a:off x="569913" y="5273675"/>
            <a:ext cx="2863850" cy="531813"/>
            <a:chOff x="569995" y="5273452"/>
            <a:chExt cx="2863851" cy="531812"/>
          </a:xfrm>
        </p:grpSpPr>
        <p:sp>
          <p:nvSpPr>
            <p:cNvPr id="9226" name="Rectangle 23"/>
            <p:cNvSpPr>
              <a:spLocks noChangeArrowheads="1"/>
            </p:cNvSpPr>
            <p:nvPr/>
          </p:nvSpPr>
          <p:spPr bwMode="auto">
            <a:xfrm>
              <a:off x="1084345" y="5278214"/>
              <a:ext cx="234950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平展模式内存</a:t>
              </a:r>
            </a:p>
          </p:txBody>
        </p:sp>
        <p:sp>
          <p:nvSpPr>
            <p:cNvPr id="9227" name="Oval 24"/>
            <p:cNvSpPr>
              <a:spLocks noChangeArrowheads="1"/>
            </p:cNvSpPr>
            <p:nvPr/>
          </p:nvSpPr>
          <p:spPr bwMode="auto">
            <a:xfrm>
              <a:off x="569995" y="5273452"/>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08920"/>
            <a:ext cx="6248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平展模式内存模型</a:t>
            </a:r>
            <a:endParaRPr lang="en-US" dirty="0"/>
          </a:p>
        </p:txBody>
      </p:sp>
      <p:sp>
        <p:nvSpPr>
          <p:cNvPr id="3" name="内容占位符 2"/>
          <p:cNvSpPr>
            <a:spLocks noGrp="1"/>
          </p:cNvSpPr>
          <p:nvPr>
            <p:ph idx="1"/>
          </p:nvPr>
        </p:nvSpPr>
        <p:spPr>
          <a:xfrm>
            <a:off x="250825" y="1124744"/>
            <a:ext cx="8642350" cy="1512168"/>
          </a:xfrm>
        </p:spPr>
        <p:txBody>
          <a:bodyPr/>
          <a:lstStyle/>
          <a:p>
            <a:r>
              <a:rPr lang="zh-CN" altLang="en-US" dirty="0" smtClean="0"/>
              <a:t>采用</a:t>
            </a:r>
            <a:r>
              <a:rPr lang="en-US" altLang="zh-CN" dirty="0" smtClean="0"/>
              <a:t>64</a:t>
            </a:r>
            <a:r>
              <a:rPr lang="zh-CN" altLang="en-US" dirty="0" smtClean="0"/>
              <a:t>位扩展的</a:t>
            </a:r>
            <a:r>
              <a:rPr lang="en-US" altLang="zh-CN" dirty="0" smtClean="0"/>
              <a:t>Pentium 4</a:t>
            </a:r>
            <a:r>
              <a:rPr lang="zh-CN" altLang="en-US" dirty="0" smtClean="0"/>
              <a:t>或</a:t>
            </a:r>
            <a:r>
              <a:rPr lang="en-US" altLang="zh-CN" dirty="0" smtClean="0"/>
              <a:t>Core 2</a:t>
            </a:r>
            <a:r>
              <a:rPr lang="zh-CN" altLang="en-US" dirty="0" smtClean="0"/>
              <a:t>的内存系统为</a:t>
            </a:r>
            <a:r>
              <a:rPr lang="zh-CN" altLang="en-US" dirty="0" smtClean="0">
                <a:solidFill>
                  <a:srgbClr val="C00000"/>
                </a:solidFill>
              </a:rPr>
              <a:t>平展模式内存系统</a:t>
            </a:r>
            <a:r>
              <a:rPr lang="zh-CN" altLang="en-US" dirty="0" smtClean="0"/>
              <a:t>。</a:t>
            </a:r>
            <a:endParaRPr lang="en-US" altLang="zh-CN" dirty="0" smtClean="0"/>
          </a:p>
          <a:p>
            <a:pPr lvl="1"/>
            <a:r>
              <a:rPr lang="zh-CN" altLang="en-US" dirty="0" smtClean="0"/>
              <a:t>平展模式内存系统是</a:t>
            </a:r>
            <a:r>
              <a:rPr lang="zh-CN" altLang="en-US" dirty="0" smtClean="0">
                <a:solidFill>
                  <a:srgbClr val="C00000"/>
                </a:solidFill>
              </a:rPr>
              <a:t>不存在分段的系统（</a:t>
            </a:r>
            <a:r>
              <a:rPr lang="en-US" altLang="zh-CN" dirty="0" smtClean="0">
                <a:solidFill>
                  <a:srgbClr val="C00000"/>
                </a:solidFill>
              </a:rPr>
              <a:t>40</a:t>
            </a:r>
            <a:r>
              <a:rPr lang="zh-CN" altLang="en-US" dirty="0" smtClean="0">
                <a:solidFill>
                  <a:srgbClr val="C00000"/>
                </a:solidFill>
              </a:rPr>
              <a:t>位地址）</a:t>
            </a:r>
            <a:r>
              <a:rPr lang="zh-CN" altLang="en-US" dirty="0" smtClean="0"/>
              <a:t>。</a:t>
            </a:r>
            <a:endParaRPr lang="en-US" altLang="zh-CN" dirty="0" smtClean="0"/>
          </a:p>
          <a:p>
            <a:endParaRPr lang="zh-CN" altLang="en-US" dirty="0" smtClean="0"/>
          </a:p>
        </p:txBody>
      </p:sp>
    </p:spTree>
    <p:extLst>
      <p:ext uri="{BB962C8B-B14F-4D97-AF65-F5344CB8AC3E}">
        <p14:creationId xmlns:p14="http://schemas.microsoft.com/office/powerpoint/2010/main" val="815883913"/>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平展模式内存模型</a:t>
            </a:r>
            <a:endParaRPr lang="en-US" dirty="0"/>
          </a:p>
        </p:txBody>
      </p:sp>
      <p:sp>
        <p:nvSpPr>
          <p:cNvPr id="3" name="内容占位符 2"/>
          <p:cNvSpPr>
            <a:spLocks noGrp="1"/>
          </p:cNvSpPr>
          <p:nvPr>
            <p:ph idx="1"/>
          </p:nvPr>
        </p:nvSpPr>
        <p:spPr>
          <a:xfrm>
            <a:off x="250825" y="1124744"/>
            <a:ext cx="8642350" cy="5472608"/>
          </a:xfrm>
        </p:spPr>
        <p:txBody>
          <a:bodyPr/>
          <a:lstStyle/>
          <a:p>
            <a:r>
              <a:rPr lang="zh-CN" altLang="en-US" dirty="0"/>
              <a:t>平展模式</a:t>
            </a:r>
            <a:r>
              <a:rPr lang="zh-CN" altLang="en-US" dirty="0">
                <a:solidFill>
                  <a:srgbClr val="CC00CC"/>
                </a:solidFill>
              </a:rPr>
              <a:t>不</a:t>
            </a:r>
            <a:r>
              <a:rPr lang="zh-CN" altLang="en-US" dirty="0"/>
              <a:t>使用段寄存器进行寻址。</a:t>
            </a:r>
          </a:p>
          <a:p>
            <a:pPr lvl="1"/>
            <a:r>
              <a:rPr lang="zh-CN" altLang="en-US" dirty="0"/>
              <a:t>平展模式</a:t>
            </a:r>
            <a:r>
              <a:rPr lang="zh-CN" altLang="en-US" dirty="0">
                <a:solidFill>
                  <a:srgbClr val="CC00CC"/>
                </a:solidFill>
              </a:rPr>
              <a:t>不</a:t>
            </a:r>
            <a:r>
              <a:rPr lang="zh-CN" altLang="en-US" dirty="0"/>
              <a:t>使用描述符中的基址和界限来选择段的内存地址</a:t>
            </a:r>
            <a:r>
              <a:rPr lang="zh-CN" altLang="en-US" dirty="0" smtClean="0"/>
              <a:t>。</a:t>
            </a:r>
            <a:endParaRPr lang="en-US" altLang="zh-CN" dirty="0" smtClean="0"/>
          </a:p>
          <a:p>
            <a:pPr lvl="1"/>
            <a:r>
              <a:rPr lang="zh-CN" altLang="en-US" dirty="0" smtClean="0"/>
              <a:t>段是重叠</a:t>
            </a:r>
            <a:r>
              <a:rPr lang="zh-CN" altLang="en-US" dirty="0"/>
              <a:t>的</a:t>
            </a:r>
            <a:r>
              <a:rPr lang="zh-CN" altLang="en-US" dirty="0" smtClean="0"/>
              <a:t>（</a:t>
            </a:r>
            <a:r>
              <a:rPr lang="en-US" altLang="zh-CN" dirty="0" smtClean="0"/>
              <a:t>Overlapping</a:t>
            </a:r>
            <a:r>
              <a:rPr lang="zh-CN" altLang="en-US" dirty="0" smtClean="0"/>
              <a:t>），都从</a:t>
            </a:r>
            <a:r>
              <a:rPr lang="zh-CN" altLang="en-US" dirty="0" smtClean="0">
                <a:solidFill>
                  <a:srgbClr val="3333CC"/>
                </a:solidFill>
              </a:rPr>
              <a:t>地址</a:t>
            </a:r>
            <a:r>
              <a:rPr lang="en-US" altLang="zh-CN" dirty="0" smtClean="0">
                <a:solidFill>
                  <a:srgbClr val="3333CC"/>
                </a:solidFill>
              </a:rPr>
              <a:t>0</a:t>
            </a:r>
            <a:r>
              <a:rPr lang="zh-CN" altLang="en-US" dirty="0" smtClean="0"/>
              <a:t>开始。</a:t>
            </a:r>
            <a:endParaRPr lang="en-US" altLang="zh-CN" dirty="0" smtClean="0"/>
          </a:p>
          <a:p>
            <a:pPr lvl="1"/>
            <a:r>
              <a:rPr lang="en-US" altLang="zh-CN" dirty="0"/>
              <a:t>64</a:t>
            </a:r>
            <a:r>
              <a:rPr lang="zh-CN" altLang="en-US" dirty="0"/>
              <a:t>位模式下的偏移</a:t>
            </a:r>
            <a:r>
              <a:rPr lang="zh-CN" altLang="en-US" dirty="0" smtClean="0"/>
              <a:t>地址</a:t>
            </a:r>
            <a:r>
              <a:rPr lang="zh-CN" altLang="en-US" dirty="0"/>
              <a:t>即</a:t>
            </a:r>
            <a:r>
              <a:rPr lang="zh-CN" altLang="en-US" dirty="0" smtClean="0"/>
              <a:t>为</a:t>
            </a:r>
            <a:r>
              <a:rPr lang="zh-CN" altLang="en-US" dirty="0">
                <a:solidFill>
                  <a:srgbClr val="3333CC"/>
                </a:solidFill>
              </a:rPr>
              <a:t>有效地址</a:t>
            </a:r>
            <a:r>
              <a:rPr lang="en-US" altLang="zh-CN" dirty="0">
                <a:solidFill>
                  <a:srgbClr val="3333CC"/>
                </a:solidFill>
              </a:rPr>
              <a:t>Effective address</a:t>
            </a:r>
            <a:r>
              <a:rPr lang="zh-CN" altLang="en-US" dirty="0"/>
              <a:t>。</a:t>
            </a:r>
            <a:endParaRPr lang="en-US" dirty="0"/>
          </a:p>
          <a:p>
            <a:pPr lvl="1"/>
            <a:endParaRPr lang="zh-CN" altLang="en-US" dirty="0"/>
          </a:p>
          <a:p>
            <a:r>
              <a:rPr lang="en-US" altLang="zh-CN" dirty="0" smtClean="0"/>
              <a:t>CS</a:t>
            </a:r>
            <a:r>
              <a:rPr lang="zh-CN" altLang="en-US" dirty="0"/>
              <a:t>段寄存器用来从</a:t>
            </a:r>
            <a:r>
              <a:rPr lang="zh-CN" altLang="en-US" dirty="0">
                <a:solidFill>
                  <a:srgbClr val="3333CC"/>
                </a:solidFill>
              </a:rPr>
              <a:t>只定义代码段访问权限的描述符</a:t>
            </a:r>
            <a:r>
              <a:rPr lang="zh-CN" altLang="en-US" dirty="0"/>
              <a:t>表中选择描述符。</a:t>
            </a:r>
          </a:p>
          <a:p>
            <a:r>
              <a:rPr lang="zh-CN" altLang="en-US" dirty="0" smtClean="0"/>
              <a:t>段</a:t>
            </a:r>
            <a:r>
              <a:rPr lang="zh-CN" altLang="en-US" dirty="0"/>
              <a:t>寄存器仍然</a:t>
            </a:r>
            <a:r>
              <a:rPr lang="zh-CN" altLang="en-US" dirty="0">
                <a:solidFill>
                  <a:srgbClr val="CC00CC"/>
                </a:solidFill>
              </a:rPr>
              <a:t>负责</a:t>
            </a:r>
            <a:r>
              <a:rPr lang="zh-CN" altLang="en-US" dirty="0"/>
              <a:t>选择软件的优先级别</a:t>
            </a:r>
            <a:r>
              <a:rPr lang="zh-CN" altLang="en-US" dirty="0" smtClean="0"/>
              <a:t>。</a:t>
            </a:r>
            <a:endParaRPr lang="zh-CN" altLang="en-US" dirty="0"/>
          </a:p>
        </p:txBody>
      </p:sp>
    </p:spTree>
    <p:extLst>
      <p:ext uri="{BB962C8B-B14F-4D97-AF65-F5344CB8AC3E}">
        <p14:creationId xmlns:p14="http://schemas.microsoft.com/office/powerpoint/2010/main" val="328816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分页和分段的组合（一种方式）</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0768"/>
            <a:ext cx="864412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309215"/>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平展模式内存模型</a:t>
            </a:r>
            <a:endParaRPr lang="en-US" dirty="0"/>
          </a:p>
        </p:txBody>
      </p:sp>
      <p:sp>
        <p:nvSpPr>
          <p:cNvPr id="3" name="内容占位符 2"/>
          <p:cNvSpPr>
            <a:spLocks noGrp="1"/>
          </p:cNvSpPr>
          <p:nvPr>
            <p:ph idx="1"/>
          </p:nvPr>
        </p:nvSpPr>
        <p:spPr/>
        <p:txBody>
          <a:bodyPr/>
          <a:lstStyle/>
          <a:p>
            <a:pPr algn="just"/>
            <a:r>
              <a:rPr lang="zh-CN" altLang="en-US" sz="2400" dirty="0"/>
              <a:t>在</a:t>
            </a:r>
            <a:r>
              <a:rPr lang="en-US" altLang="zh-CN" sz="2400" dirty="0"/>
              <a:t>64</a:t>
            </a:r>
            <a:r>
              <a:rPr lang="zh-CN" altLang="en-US" sz="2400" dirty="0"/>
              <a:t>位模式下，</a:t>
            </a:r>
            <a:r>
              <a:rPr lang="zh-CN" altLang="en-US" sz="2400" dirty="0">
                <a:solidFill>
                  <a:srgbClr val="C00000"/>
                </a:solidFill>
              </a:rPr>
              <a:t>如果把地址设置为</a:t>
            </a:r>
            <a:r>
              <a:rPr lang="en-US" altLang="zh-CN" sz="2400" dirty="0">
                <a:solidFill>
                  <a:srgbClr val="C00000"/>
                </a:solidFill>
              </a:rPr>
              <a:t>IA32</a:t>
            </a:r>
            <a:r>
              <a:rPr lang="zh-CN" altLang="en-US" sz="2400" dirty="0">
                <a:solidFill>
                  <a:srgbClr val="C00000"/>
                </a:solidFill>
              </a:rPr>
              <a:t>兼容的（描述符中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0</a:t>
            </a:r>
            <a:r>
              <a:rPr lang="zh-CN" altLang="en-US" sz="2400" dirty="0">
                <a:solidFill>
                  <a:srgbClr val="C00000"/>
                </a:solidFill>
              </a:rPr>
              <a:t>）</a:t>
            </a:r>
            <a:r>
              <a:rPr lang="zh-CN" altLang="en-US" sz="2400" dirty="0"/>
              <a:t>，那么地址是</a:t>
            </a:r>
            <a:r>
              <a:rPr lang="en-US" altLang="zh-CN" sz="2400" dirty="0"/>
              <a:t>64</a:t>
            </a:r>
            <a:r>
              <a:rPr lang="zh-CN" altLang="en-US" sz="2400" dirty="0"/>
              <a:t>位的，但是由于地址中只有</a:t>
            </a:r>
            <a:r>
              <a:rPr lang="en-US" altLang="zh-CN" sz="2400" dirty="0"/>
              <a:t>40</a:t>
            </a:r>
            <a:r>
              <a:rPr lang="zh-CN" altLang="en-US" sz="2400" dirty="0"/>
              <a:t>位被引出到地址线，任何超过</a:t>
            </a:r>
            <a:r>
              <a:rPr lang="en-US" altLang="zh-CN" sz="2400" dirty="0"/>
              <a:t>40</a:t>
            </a:r>
            <a:r>
              <a:rPr lang="zh-CN" altLang="en-US" sz="2400" dirty="0"/>
              <a:t>位的地址都会截断。</a:t>
            </a:r>
          </a:p>
          <a:p>
            <a:pPr lvl="1" algn="just"/>
            <a:r>
              <a:rPr lang="zh-CN" altLang="en-US" sz="2400" dirty="0" smtClean="0"/>
              <a:t>使用</a:t>
            </a:r>
            <a:r>
              <a:rPr lang="zh-CN" altLang="en-US" sz="2400" dirty="0"/>
              <a:t>偏移地址的指令只能使用</a:t>
            </a:r>
            <a:r>
              <a:rPr lang="en-US" altLang="zh-CN" sz="2400" dirty="0"/>
              <a:t>32</a:t>
            </a:r>
            <a:r>
              <a:rPr lang="zh-CN" altLang="en-US" sz="2400" dirty="0"/>
              <a:t>位偏移，即允许从当前指令开始</a:t>
            </a:r>
            <a:r>
              <a:rPr lang="zh-CN" altLang="en-US" sz="2400" dirty="0" smtClean="0"/>
              <a:t>的</a:t>
            </a:r>
            <a:r>
              <a:rPr lang="zh-CN" altLang="en-US" sz="2400" dirty="0" smtClean="0">
                <a:sym typeface="Symbol"/>
              </a:rPr>
              <a:t></a:t>
            </a:r>
            <a:r>
              <a:rPr lang="en-US" altLang="zh-CN" sz="2400" dirty="0" smtClean="0"/>
              <a:t>2GB</a:t>
            </a:r>
            <a:r>
              <a:rPr lang="zh-CN" altLang="en-US" sz="2400" dirty="0"/>
              <a:t>的地址范围。这种寻址方式被称为</a:t>
            </a:r>
            <a:r>
              <a:rPr lang="en-US" altLang="zh-CN" sz="2400" dirty="0">
                <a:solidFill>
                  <a:srgbClr val="0000CC"/>
                </a:solidFill>
              </a:rPr>
              <a:t>RIP</a:t>
            </a:r>
            <a:r>
              <a:rPr lang="zh-CN" altLang="en-US" sz="2400" dirty="0">
                <a:solidFill>
                  <a:srgbClr val="0000CC"/>
                </a:solidFill>
              </a:rPr>
              <a:t>相对寻址</a:t>
            </a:r>
            <a:r>
              <a:rPr lang="zh-CN" altLang="en-US" sz="2400" dirty="0" smtClean="0"/>
              <a:t>（在第</a:t>
            </a:r>
            <a:r>
              <a:rPr lang="en-US" altLang="zh-CN" sz="2400" dirty="0"/>
              <a:t>3</a:t>
            </a:r>
            <a:r>
              <a:rPr lang="zh-CN" altLang="en-US" sz="2400" dirty="0" smtClean="0"/>
              <a:t>章解释）。</a:t>
            </a:r>
            <a:endParaRPr lang="zh-CN" altLang="en-US" sz="2400" dirty="0"/>
          </a:p>
          <a:p>
            <a:pPr lvl="1" algn="just"/>
            <a:r>
              <a:rPr lang="zh-CN" altLang="en-US" sz="2400" dirty="0">
                <a:solidFill>
                  <a:srgbClr val="3333CC"/>
                </a:solidFill>
              </a:rPr>
              <a:t>直接</a:t>
            </a:r>
            <a:r>
              <a:rPr lang="zh-CN" altLang="en-US" sz="2400" dirty="0" smtClean="0">
                <a:solidFill>
                  <a:srgbClr val="3333CC"/>
                </a:solidFill>
              </a:rPr>
              <a:t>传送指令（</a:t>
            </a:r>
            <a:r>
              <a:rPr lang="en-US" altLang="zh-CN" sz="2400" dirty="0">
                <a:solidFill>
                  <a:srgbClr val="3333CC"/>
                </a:solidFill>
              </a:rPr>
              <a:t>move </a:t>
            </a:r>
            <a:r>
              <a:rPr lang="en-US" altLang="zh-CN" sz="2400" dirty="0" smtClean="0">
                <a:solidFill>
                  <a:srgbClr val="3333CC"/>
                </a:solidFill>
              </a:rPr>
              <a:t>immediate instruction</a:t>
            </a:r>
            <a:r>
              <a:rPr lang="zh-CN" altLang="en-US" sz="2400" dirty="0" smtClean="0">
                <a:solidFill>
                  <a:srgbClr val="3333CC"/>
                </a:solidFill>
              </a:rPr>
              <a:t>）</a:t>
            </a:r>
            <a:r>
              <a:rPr lang="zh-CN" altLang="en-US" sz="2400" dirty="0" smtClean="0"/>
              <a:t>允许</a:t>
            </a:r>
            <a:r>
              <a:rPr lang="zh-CN" altLang="en-US" sz="2400" dirty="0"/>
              <a:t>完全</a:t>
            </a:r>
            <a:r>
              <a:rPr lang="en-US" altLang="zh-CN" sz="2400" dirty="0"/>
              <a:t>64</a:t>
            </a:r>
            <a:r>
              <a:rPr lang="zh-CN" altLang="en-US" sz="2400" dirty="0"/>
              <a:t>位寻址和对任意平展模式内存地址的访问</a:t>
            </a:r>
            <a:r>
              <a:rPr lang="zh-CN" altLang="en-US" sz="2400" dirty="0" smtClean="0"/>
              <a:t>。</a:t>
            </a:r>
            <a:endParaRPr lang="en-US" altLang="zh-CN" sz="2400" dirty="0" smtClean="0"/>
          </a:p>
          <a:p>
            <a:pPr lvl="1" algn="just"/>
            <a:r>
              <a:rPr lang="zh-CN" altLang="en-US" sz="2400" dirty="0" smtClean="0">
                <a:solidFill>
                  <a:srgbClr val="3333CC"/>
                </a:solidFill>
              </a:rPr>
              <a:t>其他</a:t>
            </a:r>
            <a:r>
              <a:rPr lang="zh-CN" altLang="en-US" sz="2400" dirty="0">
                <a:solidFill>
                  <a:srgbClr val="3333CC"/>
                </a:solidFill>
              </a:rPr>
              <a:t>指令</a:t>
            </a:r>
            <a:r>
              <a:rPr lang="zh-CN" altLang="en-US" sz="2400" dirty="0"/>
              <a:t>不允许对</a:t>
            </a:r>
            <a:r>
              <a:rPr lang="en-US" altLang="zh-CN" sz="2400" dirty="0"/>
              <a:t>4GB</a:t>
            </a:r>
            <a:r>
              <a:rPr lang="zh-CN" altLang="en-US" sz="2400" dirty="0"/>
              <a:t>以上的地址空间进行访问，因为其偏移地址仍为</a:t>
            </a:r>
            <a:r>
              <a:rPr lang="en-US" altLang="zh-CN" sz="2400" dirty="0"/>
              <a:t>32</a:t>
            </a:r>
            <a:r>
              <a:rPr lang="zh-CN" altLang="en-US" sz="2400" dirty="0"/>
              <a:t>位。</a:t>
            </a:r>
          </a:p>
          <a:p>
            <a:pPr algn="just"/>
            <a:endParaRPr lang="zh-CN" altLang="en-US" sz="2400" dirty="0"/>
          </a:p>
          <a:p>
            <a:pPr algn="just"/>
            <a:r>
              <a:rPr lang="zh-CN" altLang="en-US" sz="2400" dirty="0" smtClean="0"/>
              <a:t>如果</a:t>
            </a:r>
            <a:r>
              <a:rPr lang="en-US" altLang="zh-CN" sz="2400" dirty="0" smtClean="0"/>
              <a:t>Pentium</a:t>
            </a:r>
            <a:r>
              <a:rPr lang="zh-CN" altLang="en-US" sz="2400" dirty="0"/>
              <a:t>工作在</a:t>
            </a:r>
            <a:r>
              <a:rPr lang="zh-CN" altLang="en-US" sz="2400" dirty="0">
                <a:solidFill>
                  <a:srgbClr val="C00000"/>
                </a:solidFill>
              </a:rPr>
              <a:t>完全</a:t>
            </a:r>
            <a:r>
              <a:rPr lang="en-US" altLang="zh-CN" sz="2400" dirty="0">
                <a:solidFill>
                  <a:srgbClr val="C00000"/>
                </a:solidFill>
              </a:rPr>
              <a:t>64</a:t>
            </a:r>
            <a:r>
              <a:rPr lang="zh-CN" altLang="en-US" sz="2400" dirty="0">
                <a:solidFill>
                  <a:srgbClr val="C00000"/>
                </a:solidFill>
              </a:rPr>
              <a:t>位模式下（描述符中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1</a:t>
            </a:r>
            <a:r>
              <a:rPr lang="zh-CN" altLang="en-US" sz="2400" dirty="0">
                <a:solidFill>
                  <a:srgbClr val="C00000"/>
                </a:solidFill>
              </a:rPr>
              <a:t>）</a:t>
            </a:r>
            <a:r>
              <a:rPr lang="zh-CN" altLang="en-US" sz="2400" dirty="0"/>
              <a:t>，其地址可以为</a:t>
            </a:r>
            <a:r>
              <a:rPr lang="en-US" altLang="zh-CN" sz="2400" dirty="0"/>
              <a:t>64</a:t>
            </a:r>
            <a:r>
              <a:rPr lang="zh-CN" altLang="en-US" sz="2400" dirty="0" smtClean="0"/>
              <a:t>位或</a:t>
            </a:r>
            <a:r>
              <a:rPr lang="en-US" altLang="zh-CN" sz="2400" dirty="0"/>
              <a:t>32</a:t>
            </a:r>
            <a:r>
              <a:rPr lang="zh-CN" altLang="en-US" sz="2400" dirty="0" smtClean="0"/>
              <a:t>位（在第</a:t>
            </a:r>
            <a:r>
              <a:rPr lang="en-US" altLang="zh-CN" sz="2400" dirty="0" smtClean="0"/>
              <a:t>4</a:t>
            </a:r>
            <a:r>
              <a:rPr lang="zh-CN" altLang="en-US" sz="2400" dirty="0" smtClean="0"/>
              <a:t>章解释）。</a:t>
            </a:r>
            <a:endParaRPr lang="en-US" sz="2400" dirty="0"/>
          </a:p>
        </p:txBody>
      </p:sp>
    </p:spTree>
    <p:extLst>
      <p:ext uri="{BB962C8B-B14F-4D97-AF65-F5344CB8AC3E}">
        <p14:creationId xmlns:p14="http://schemas.microsoft.com/office/powerpoint/2010/main" val="2063673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smtClean="0"/>
              <a:t>微处理器的内部结构</a:t>
            </a:r>
            <a:endParaRPr lang="en-US" altLang="zh-CN" dirty="0" smtClean="0"/>
          </a:p>
          <a:p>
            <a:pPr lvl="1"/>
            <a:r>
              <a:rPr lang="zh-CN" altLang="en-US" dirty="0" smtClean="0"/>
              <a:t>程序设计模型、多功能寄存器</a:t>
            </a:r>
            <a:endParaRPr lang="en-US" altLang="zh-CN" dirty="0" smtClean="0"/>
          </a:p>
          <a:p>
            <a:r>
              <a:rPr lang="zh-CN" altLang="en-US" dirty="0"/>
              <a:t>实</a:t>
            </a:r>
            <a:r>
              <a:rPr lang="zh-CN" altLang="en-US" dirty="0" smtClean="0"/>
              <a:t>模式寻址</a:t>
            </a:r>
            <a:endParaRPr lang="en-US" altLang="zh-CN" dirty="0" smtClean="0"/>
          </a:p>
          <a:p>
            <a:pPr lvl="1"/>
            <a:r>
              <a:rPr lang="zh-CN" altLang="en-US" dirty="0" smtClean="0"/>
              <a:t>段基址和偏移地址</a:t>
            </a:r>
            <a:endParaRPr lang="en-US" altLang="zh-CN" dirty="0" smtClean="0"/>
          </a:p>
          <a:p>
            <a:r>
              <a:rPr lang="zh-CN" altLang="en-US" dirty="0" smtClean="0"/>
              <a:t>保护模式寻址</a:t>
            </a:r>
            <a:endParaRPr lang="en-US" altLang="zh-CN" dirty="0" smtClean="0"/>
          </a:p>
          <a:p>
            <a:pPr lvl="1"/>
            <a:r>
              <a:rPr lang="zh-CN" altLang="en-US" dirty="0"/>
              <a:t>选择</a:t>
            </a:r>
            <a:r>
              <a:rPr lang="zh-CN" altLang="en-US" dirty="0" smtClean="0"/>
              <a:t>子、描述符、程序不可见的寄存器</a:t>
            </a:r>
            <a:endParaRPr lang="en-US" altLang="zh-CN" dirty="0" smtClean="0"/>
          </a:p>
          <a:p>
            <a:r>
              <a:rPr lang="zh-CN" altLang="en-US" dirty="0" smtClean="0"/>
              <a:t>内存分页机制</a:t>
            </a:r>
            <a:endParaRPr lang="en-US" altLang="zh-CN" dirty="0" smtClean="0"/>
          </a:p>
          <a:p>
            <a:endParaRPr lang="en-US" dirty="0"/>
          </a:p>
        </p:txBody>
      </p:sp>
    </p:spTree>
    <p:extLst>
      <p:ext uri="{BB962C8B-B14F-4D97-AF65-F5344CB8AC3E}">
        <p14:creationId xmlns:p14="http://schemas.microsoft.com/office/powerpoint/2010/main" val="1031521355"/>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13</a:t>
            </a:r>
            <a:endParaRPr lang="en-US" altLang="zh-CN" dirty="0"/>
          </a:p>
          <a:p>
            <a:r>
              <a:rPr lang="zh-CN" altLang="en-US" dirty="0" smtClean="0"/>
              <a:t>习题</a:t>
            </a:r>
            <a:r>
              <a:rPr lang="en-US" altLang="zh-CN" dirty="0" smtClean="0"/>
              <a:t>19</a:t>
            </a:r>
          </a:p>
          <a:p>
            <a:r>
              <a:rPr lang="zh-CN" altLang="en-US" dirty="0" smtClean="0"/>
              <a:t>习题</a:t>
            </a:r>
            <a:r>
              <a:rPr lang="en-US" altLang="zh-CN" dirty="0" smtClean="0"/>
              <a:t>21</a:t>
            </a:r>
          </a:p>
          <a:p>
            <a:r>
              <a:rPr lang="zh-CN" altLang="en-US" dirty="0" smtClean="0"/>
              <a:t>习题</a:t>
            </a:r>
            <a:r>
              <a:rPr lang="en-US" altLang="zh-CN" dirty="0" smtClean="0"/>
              <a:t>27</a:t>
            </a:r>
          </a:p>
          <a:p>
            <a:r>
              <a:rPr lang="zh-CN" altLang="en-US" dirty="0" smtClean="0"/>
              <a:t>习题</a:t>
            </a:r>
            <a:r>
              <a:rPr lang="en-US" altLang="zh-CN" dirty="0" smtClean="0"/>
              <a:t>37</a:t>
            </a:r>
          </a:p>
          <a:p>
            <a:r>
              <a:rPr lang="zh-CN" altLang="en-US" dirty="0" smtClean="0"/>
              <a:t>习题</a:t>
            </a:r>
            <a:r>
              <a:rPr lang="en-US" altLang="zh-CN" smtClean="0"/>
              <a:t>43</a:t>
            </a:r>
            <a:endParaRPr lang="en-US" dirty="0"/>
          </a:p>
        </p:txBody>
      </p:sp>
    </p:spTree>
    <p:extLst>
      <p:ext uri="{BB962C8B-B14F-4D97-AF65-F5344CB8AC3E}">
        <p14:creationId xmlns:p14="http://schemas.microsoft.com/office/powerpoint/2010/main" val="407154508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RAX</a:t>
            </a:r>
            <a:r>
              <a:rPr lang="zh-CN" altLang="en-US" dirty="0" smtClean="0">
                <a:solidFill>
                  <a:srgbClr val="C00000"/>
                </a:solidFill>
              </a:rPr>
              <a:t>（累加器，</a:t>
            </a:r>
            <a:r>
              <a:rPr lang="en-US" altLang="zh-CN" dirty="0">
                <a:solidFill>
                  <a:srgbClr val="C00000"/>
                </a:solidFill>
              </a:rPr>
              <a:t>Accumulator</a:t>
            </a:r>
            <a:r>
              <a:rPr lang="zh-CN" altLang="en-US" dirty="0" smtClean="0">
                <a:solidFill>
                  <a:srgbClr val="C00000"/>
                </a:solidFill>
              </a:rPr>
              <a:t>）</a:t>
            </a:r>
            <a:endParaRPr lang="en-US" altLang="zh-CN" dirty="0" smtClean="0">
              <a:solidFill>
                <a:srgbClr val="C00000"/>
              </a:solidFill>
            </a:endParaRPr>
          </a:p>
          <a:p>
            <a:pPr lvl="1"/>
            <a:r>
              <a:rPr lang="en-US" dirty="0" smtClean="0"/>
              <a:t>RAX</a:t>
            </a:r>
            <a:r>
              <a:rPr lang="zh-CN" altLang="en-US" dirty="0" smtClean="0"/>
              <a:t>，</a:t>
            </a:r>
            <a:r>
              <a:rPr lang="en-US" altLang="zh-CN" dirty="0" smtClean="0"/>
              <a:t>EAX</a:t>
            </a:r>
            <a:r>
              <a:rPr lang="zh-CN" altLang="en-US" dirty="0" smtClean="0"/>
              <a:t>，</a:t>
            </a:r>
            <a:r>
              <a:rPr lang="en-US" altLang="zh-CN" dirty="0" smtClean="0"/>
              <a:t>AX</a:t>
            </a:r>
            <a:r>
              <a:rPr lang="zh-CN" altLang="en-US" dirty="0" smtClean="0"/>
              <a:t>，</a:t>
            </a:r>
            <a:r>
              <a:rPr lang="en-US" altLang="zh-CN" dirty="0" smtClean="0"/>
              <a:t>AH</a:t>
            </a:r>
            <a:r>
              <a:rPr lang="zh-CN" altLang="en-US" dirty="0" smtClean="0"/>
              <a:t>，</a:t>
            </a:r>
            <a:r>
              <a:rPr lang="en-US" altLang="zh-CN" dirty="0" smtClean="0"/>
              <a:t>AL</a:t>
            </a:r>
          </a:p>
          <a:p>
            <a:pPr lvl="1"/>
            <a:r>
              <a:rPr lang="zh-CN" altLang="en-US" dirty="0" smtClean="0"/>
              <a:t>在乘法、除法及一些调整指令中有专门用途。</a:t>
            </a:r>
            <a:endParaRPr lang="en-US" altLang="zh-CN" dirty="0" smtClean="0"/>
          </a:p>
          <a:p>
            <a:pPr lvl="1"/>
            <a:r>
              <a:rPr lang="zh-CN" altLang="en-US" dirty="0" smtClean="0"/>
              <a:t>在</a:t>
            </a:r>
            <a:r>
              <a:rPr lang="en-US" altLang="zh-CN" dirty="0" smtClean="0"/>
              <a:t>386</a:t>
            </a:r>
            <a:r>
              <a:rPr lang="zh-CN" altLang="en-US" dirty="0" smtClean="0"/>
              <a:t>以上微处理器中，</a:t>
            </a:r>
            <a:r>
              <a:rPr lang="en-US" altLang="zh-CN" dirty="0" smtClean="0"/>
              <a:t>EAX</a:t>
            </a:r>
            <a:r>
              <a:rPr lang="zh-CN" altLang="en-US" dirty="0" smtClean="0"/>
              <a:t>及</a:t>
            </a:r>
            <a:r>
              <a:rPr lang="en-US" altLang="zh-CN" dirty="0" smtClean="0"/>
              <a:t>RAX</a:t>
            </a:r>
            <a:r>
              <a:rPr lang="zh-CN" altLang="en-US" dirty="0" smtClean="0"/>
              <a:t>可用于保存</a:t>
            </a:r>
            <a:r>
              <a:rPr lang="zh-CN" altLang="en-US" dirty="0" smtClean="0">
                <a:solidFill>
                  <a:srgbClr val="3333CC"/>
                </a:solidFill>
              </a:rPr>
              <a:t>访问存储单元时的偏移地址</a:t>
            </a:r>
            <a:r>
              <a:rPr lang="zh-CN" altLang="en-US" dirty="0" smtClean="0"/>
              <a:t>。</a:t>
            </a:r>
            <a:endParaRPr lang="en-US" altLang="zh-CN" dirty="0" smtClean="0"/>
          </a:p>
          <a:p>
            <a:endParaRPr lang="en-US" dirty="0" smtClean="0"/>
          </a:p>
          <a:p>
            <a:r>
              <a:rPr lang="en-US" dirty="0" smtClean="0">
                <a:solidFill>
                  <a:srgbClr val="C00000"/>
                </a:solidFill>
              </a:rPr>
              <a:t>RBX</a:t>
            </a:r>
            <a:r>
              <a:rPr lang="zh-CN" altLang="en-US" dirty="0" smtClean="0">
                <a:solidFill>
                  <a:srgbClr val="C00000"/>
                </a:solidFill>
              </a:rPr>
              <a:t>（基址，</a:t>
            </a:r>
            <a:r>
              <a:rPr lang="en-US" altLang="zh-CN" dirty="0">
                <a:solidFill>
                  <a:srgbClr val="C00000"/>
                </a:solidFill>
              </a:rPr>
              <a:t>Base</a:t>
            </a:r>
            <a:r>
              <a:rPr lang="zh-CN" altLang="en-US" dirty="0" smtClean="0">
                <a:solidFill>
                  <a:srgbClr val="C00000"/>
                </a:solidFill>
              </a:rPr>
              <a:t>）</a:t>
            </a:r>
            <a:endParaRPr lang="en-US" altLang="zh-CN" dirty="0" smtClean="0">
              <a:solidFill>
                <a:srgbClr val="C00000"/>
              </a:solidFill>
            </a:endParaRPr>
          </a:p>
          <a:p>
            <a:pPr lvl="1"/>
            <a:r>
              <a:rPr lang="en-US" dirty="0" smtClean="0"/>
              <a:t>RBX</a:t>
            </a:r>
            <a:r>
              <a:rPr lang="zh-CN" altLang="en-US" dirty="0" smtClean="0"/>
              <a:t>，</a:t>
            </a:r>
            <a:r>
              <a:rPr lang="en-US" altLang="zh-CN" dirty="0" smtClean="0"/>
              <a:t>EBX</a:t>
            </a:r>
            <a:r>
              <a:rPr lang="zh-CN" altLang="en-US" dirty="0" smtClean="0"/>
              <a:t>，</a:t>
            </a:r>
            <a:r>
              <a:rPr lang="en-US" altLang="zh-CN" dirty="0" smtClean="0"/>
              <a:t>BX</a:t>
            </a:r>
            <a:r>
              <a:rPr lang="zh-CN" altLang="en-US" dirty="0" smtClean="0"/>
              <a:t>，</a:t>
            </a:r>
            <a:r>
              <a:rPr lang="en-US" altLang="zh-CN" dirty="0" smtClean="0"/>
              <a:t>BH</a:t>
            </a:r>
            <a:r>
              <a:rPr lang="zh-CN" altLang="en-US" dirty="0" smtClean="0"/>
              <a:t>，</a:t>
            </a:r>
            <a:r>
              <a:rPr lang="en-US" altLang="zh-CN" dirty="0" smtClean="0"/>
              <a:t>BL</a:t>
            </a:r>
          </a:p>
          <a:p>
            <a:pPr lvl="1"/>
            <a:r>
              <a:rPr lang="zh-CN" altLang="en-US" dirty="0" smtClean="0"/>
              <a:t>可用于</a:t>
            </a:r>
            <a:r>
              <a:rPr lang="zh-CN" altLang="en-US" dirty="0"/>
              <a:t>保存访问</a:t>
            </a:r>
            <a:r>
              <a:rPr lang="zh-CN" altLang="en-US" dirty="0" smtClean="0"/>
              <a:t>存储单元时的</a:t>
            </a:r>
            <a:r>
              <a:rPr lang="zh-CN" altLang="en-US" dirty="0">
                <a:solidFill>
                  <a:srgbClr val="3333CC"/>
                </a:solidFill>
              </a:rPr>
              <a:t>偏移</a:t>
            </a:r>
            <a:r>
              <a:rPr lang="zh-CN" altLang="en-US" dirty="0" smtClean="0">
                <a:solidFill>
                  <a:srgbClr val="3333CC"/>
                </a:solidFill>
              </a:rPr>
              <a:t>地址</a:t>
            </a:r>
            <a:r>
              <a:rPr lang="zh-CN" altLang="en-US" dirty="0" smtClean="0"/>
              <a:t>。</a:t>
            </a:r>
            <a:endParaRPr lang="en-US" altLang="zh-CN" dirty="0" smtClean="0"/>
          </a:p>
        </p:txBody>
      </p:sp>
    </p:spTree>
    <p:extLst>
      <p:ext uri="{BB962C8B-B14F-4D97-AF65-F5344CB8AC3E}">
        <p14:creationId xmlns:p14="http://schemas.microsoft.com/office/powerpoint/2010/main" val="36212004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7587</TotalTime>
  <Words>6804</Words>
  <Application>Microsoft Office PowerPoint</Application>
  <PresentationFormat>全屏显示(4:3)</PresentationFormat>
  <Paragraphs>730</Paragraphs>
  <Slides>87</Slides>
  <Notes>33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87</vt:i4>
      </vt:variant>
    </vt:vector>
  </HeadingPairs>
  <TitlesOfParts>
    <vt:vector size="100" baseType="lpstr">
      <vt:lpstr>方正舒体</vt:lpstr>
      <vt:lpstr>楷体_GB2312</vt:lpstr>
      <vt:lpstr>宋体</vt:lpstr>
      <vt:lpstr>微软雅黑</vt:lpstr>
      <vt:lpstr>Arial</vt:lpstr>
      <vt:lpstr>Courier New</vt:lpstr>
      <vt:lpstr>Symbol</vt:lpstr>
      <vt:lpstr>Tahoma</vt:lpstr>
      <vt:lpstr>Times New Roman</vt:lpstr>
      <vt:lpstr>Wingdings</vt:lpstr>
      <vt:lpstr>默认设计模板</vt:lpstr>
      <vt:lpstr>1_默认设计模板</vt:lpstr>
      <vt:lpstr>Visio</vt:lpstr>
      <vt:lpstr>第2章 微处理器及其体系结构</vt:lpstr>
      <vt:lpstr>本章内容</vt:lpstr>
      <vt:lpstr>程序设计模型</vt:lpstr>
      <vt:lpstr>程序设计模型</vt:lpstr>
      <vt:lpstr>程序设计模型</vt:lpstr>
      <vt:lpstr>程序设计模型</vt:lpstr>
      <vt:lpstr>程序设计模型</vt:lpstr>
      <vt:lpstr>64位模式下的程序设计模型</vt:lpstr>
      <vt:lpstr>多功能寄存器</vt:lpstr>
      <vt:lpstr>多功能寄存器</vt:lpstr>
      <vt:lpstr>多功能寄存器</vt:lpstr>
      <vt:lpstr>多功能寄存器</vt:lpstr>
      <vt:lpstr>专用寄存器</vt:lpstr>
      <vt:lpstr>RIP（指令指针）</vt:lpstr>
      <vt:lpstr>RSP（堆栈指针）</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段寄存器</vt:lpstr>
      <vt:lpstr>段寄存器</vt:lpstr>
      <vt:lpstr>段寄存器</vt:lpstr>
      <vt:lpstr>段寄存器</vt:lpstr>
      <vt:lpstr>段寄存器</vt:lpstr>
      <vt:lpstr>本章内容</vt:lpstr>
      <vt:lpstr>实模式存储器寻址</vt:lpstr>
      <vt:lpstr>段和偏移</vt:lpstr>
      <vt:lpstr>实模式下的段式地址管理</vt:lpstr>
      <vt:lpstr>地址计算示例</vt:lpstr>
      <vt:lpstr>实模式下的段式地址管理</vt:lpstr>
      <vt:lpstr>实模式下的段式地址管理</vt:lpstr>
      <vt:lpstr>段的划分</vt:lpstr>
      <vt:lpstr>默认段和偏移寄存器</vt:lpstr>
      <vt:lpstr>默认段和偏移寄存器</vt:lpstr>
      <vt:lpstr>段的加载</vt:lpstr>
      <vt:lpstr>段和偏移寻址机制允许重定位</vt:lpstr>
      <vt:lpstr>本章内容</vt:lpstr>
      <vt:lpstr>保护模式存储器寻址</vt:lpstr>
      <vt:lpstr>选择子</vt:lpstr>
      <vt:lpstr>描述符和描述符表</vt:lpstr>
      <vt:lpstr>描述符和描述符表</vt:lpstr>
      <vt:lpstr>描述符</vt:lpstr>
      <vt:lpstr>描述符</vt:lpstr>
      <vt:lpstr>描述符</vt:lpstr>
      <vt:lpstr>描述符</vt:lpstr>
      <vt:lpstr>描述符</vt:lpstr>
      <vt:lpstr>描述符</vt:lpstr>
      <vt:lpstr>代码或数据段描述符的类型</vt:lpstr>
      <vt:lpstr>系统段描述符的类型</vt:lpstr>
      <vt:lpstr>PowerPoint 演示文稿</vt:lpstr>
      <vt:lpstr>分段寻址示意</vt:lpstr>
      <vt:lpstr>程序不可见寄存器</vt:lpstr>
      <vt:lpstr>程序不可见寄存器</vt:lpstr>
      <vt:lpstr>程序不可见寄存器</vt:lpstr>
      <vt:lpstr>程序不可见寄存器</vt:lpstr>
      <vt:lpstr>程序不可见寄存器</vt:lpstr>
      <vt:lpstr>全局描述符表</vt:lpstr>
      <vt:lpstr>全局描述符表寄存器GDTR</vt:lpstr>
      <vt:lpstr>中断描述符表IDT</vt:lpstr>
      <vt:lpstr>IDTR和IDT的关系</vt:lpstr>
      <vt:lpstr>程序不可见寄存器</vt:lpstr>
      <vt:lpstr>PowerPoint 演示文稿</vt:lpstr>
      <vt:lpstr>程序不可见寄存器</vt:lpstr>
      <vt:lpstr>全局和局部地址空间</vt:lpstr>
      <vt:lpstr>本章内容</vt:lpstr>
      <vt:lpstr>内存分页机制</vt:lpstr>
      <vt:lpstr>二级虚拟－物理地址转换</vt:lpstr>
      <vt:lpstr>分页有关的寄存器</vt:lpstr>
      <vt:lpstr>分页有关的寄存器</vt:lpstr>
      <vt:lpstr>分页有关的寄存器</vt:lpstr>
      <vt:lpstr>线性地址</vt:lpstr>
      <vt:lpstr>分页机制</vt:lpstr>
      <vt:lpstr>分页机制</vt:lpstr>
      <vt:lpstr>分页机制</vt:lpstr>
      <vt:lpstr>分页机制</vt:lpstr>
      <vt:lpstr>本章内容</vt:lpstr>
      <vt:lpstr>平展模式内存模型</vt:lpstr>
      <vt:lpstr>平展模式内存模型</vt:lpstr>
      <vt:lpstr>分页和分段的组合（一种方式）</vt:lpstr>
      <vt:lpstr>平展模式内存模型</vt:lpstr>
      <vt:lpstr>本章小结</vt:lpstr>
      <vt:lpstr>作业</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1126</cp:revision>
  <dcterms:created xsi:type="dcterms:W3CDTF">2002-09-19T14:32:54Z</dcterms:created>
  <dcterms:modified xsi:type="dcterms:W3CDTF">2019-09-08T09:41:12Z</dcterms:modified>
</cp:coreProperties>
</file>