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63" r:id="rId4"/>
    <p:sldId id="264" r:id="rId5"/>
    <p:sldId id="258" r:id="rId6"/>
    <p:sldId id="260" r:id="rId7"/>
    <p:sldId id="265" r:id="rId8"/>
    <p:sldId id="266" r:id="rId9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5775" autoAdjust="0"/>
  </p:normalViewPr>
  <p:slideViewPr>
    <p:cSldViewPr snapToGrid="0">
      <p:cViewPr>
        <p:scale>
          <a:sx n="75" d="100"/>
          <a:sy n="75" d="100"/>
        </p:scale>
        <p:origin x="1248" y="8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it-IT" b="1" noProof="0" dirty="0"/>
            <a:t>Idea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it-IT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it-IT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it-IT" b="1" noProof="0" dirty="0"/>
            <a:t>Obiettivi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it-IT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it-IT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it-IT" b="1" noProof="0" dirty="0"/>
            <a:t>Fruitori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it-IT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it-IT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64768" custScaleY="67202" custLinFactNeighborX="-3697" custLinFactNeighborY="-92132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4000" r="-4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ScaleX="73362" custScaleY="60989" custLinFactY="-100000" custLinFactNeighborX="16686" custLinFactNeighborY="-181995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73149" custScaleY="64987" custLinFactNeighborX="-260" custLinFactNeighborY="-712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 custLinFactY="-30559" custLinFactNeighborX="-85" custLinFactNeighborY="-100000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54396" custScaleY="58600" custLinFactNeighborX="9786" custLinFactNeighborY="-3610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 custScaleX="67641" custScaleY="46556" custLinFactY="-97542" custLinFactNeighborX="3930" custLinFactNeighborY="-100000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327321" y="306969"/>
          <a:ext cx="608374" cy="65495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4000" r="-4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764237" y="1250190"/>
          <a:ext cx="1734522" cy="26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noProof="0" dirty="0"/>
            <a:t>Idea</a:t>
          </a:r>
        </a:p>
      </dsp:txBody>
      <dsp:txXfrm>
        <a:off x="764237" y="1250190"/>
        <a:ext cx="1734522" cy="267815"/>
      </dsp:txXfrm>
    </dsp:sp>
    <dsp:sp modelId="{CE9DF0E8-B0DE-4E1E-9FF4-6006AD8428DB}">
      <dsp:nvSpPr>
        <dsp:cNvPr id="0" name=""/>
        <dsp:cNvSpPr/>
      </dsp:nvSpPr>
      <dsp:spPr>
        <a:xfrm>
          <a:off x="5062299" y="368389"/>
          <a:ext cx="776009" cy="6124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38907" y="1260898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noProof="0" dirty="0"/>
            <a:t>Obiettivi</a:t>
          </a:r>
        </a:p>
      </dsp:txBody>
      <dsp:txXfrm>
        <a:off x="3838907" y="1260898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987368" y="426542"/>
          <a:ext cx="788891" cy="8498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8276569" y="1253506"/>
          <a:ext cx="2179955" cy="33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noProof="0" dirty="0"/>
            <a:t>Fruitori</a:t>
          </a:r>
        </a:p>
      </dsp:txBody>
      <dsp:txXfrm>
        <a:off x="8276569" y="1253506"/>
        <a:ext cx="2179955" cy="335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Elenco etichette icone"/>
  <dgm:desc val="Utilizzabile per mostrare blocchi di informazioni non sequenziali o raggruppati con elementi grafici correlati. Offre risultati ottimali con icone o piccole immagini con didascalie brev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24/05/2023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24/05/2023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40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56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24/05/2023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24/05/2023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24/05/2023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24/05/2023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24/05/2023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24/05/2023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24/05/2023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24/05/2023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24/05/2023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24/05/2023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24/05/2023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24/05/2023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6000" dirty="0" err="1">
                <a:solidFill>
                  <a:schemeClr val="bg1"/>
                </a:solidFill>
              </a:rPr>
              <a:t>Tedx</a:t>
            </a:r>
            <a:r>
              <a:rPr lang="it-IT" sz="6000" dirty="0">
                <a:solidFill>
                  <a:schemeClr val="bg1"/>
                </a:solidFill>
              </a:rPr>
              <a:t> focus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it-IT" sz="1800" u="sng" dirty="0" err="1">
                <a:solidFill>
                  <a:schemeClr val="bg1"/>
                </a:solidFill>
              </a:rPr>
              <a:t>Homework</a:t>
            </a:r>
            <a:r>
              <a:rPr lang="it-IT" u="sng">
                <a:solidFill>
                  <a:schemeClr val="bg1"/>
                </a:solidFill>
              </a:rPr>
              <a:t> I</a:t>
            </a:r>
            <a:endParaRPr lang="it-IT" u="sng" dirty="0">
              <a:solidFill>
                <a:schemeClr val="bg1"/>
              </a:solidFill>
            </a:endParaRPr>
          </a:p>
          <a:p>
            <a:pPr rtl="0"/>
            <a:endParaRPr lang="it-IT" dirty="0">
              <a:solidFill>
                <a:srgbClr val="7CEBFF"/>
              </a:solidFill>
            </a:endParaRPr>
          </a:p>
          <a:p>
            <a:pPr rtl="0"/>
            <a:endParaRPr lang="it-IT" dirty="0">
              <a:solidFill>
                <a:srgbClr val="7CEBFF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3E0C93-DECD-F941-B9FD-A91B30F0A645}"/>
              </a:ext>
            </a:extLst>
          </p:cNvPr>
          <p:cNvSpPr txBox="1"/>
          <p:nvPr/>
        </p:nvSpPr>
        <p:spPr>
          <a:xfrm>
            <a:off x="8134596" y="1425039"/>
            <a:ext cx="31117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bg1"/>
                </a:solidFill>
              </a:rPr>
              <a:t>Bottagisi Luca 1074493</a:t>
            </a:r>
          </a:p>
          <a:p>
            <a:pPr algn="r"/>
            <a:r>
              <a:rPr lang="it-IT" sz="2000" dirty="0">
                <a:solidFill>
                  <a:schemeClr val="bg1"/>
                </a:solidFill>
              </a:rPr>
              <a:t>Cazzaniga Matteo 1072495</a:t>
            </a:r>
          </a:p>
          <a:p>
            <a:pPr algn="r"/>
            <a:r>
              <a:rPr lang="it-IT" sz="2000" dirty="0" err="1">
                <a:solidFill>
                  <a:schemeClr val="bg1"/>
                </a:solidFill>
              </a:rPr>
              <a:t>Moressa</a:t>
            </a:r>
            <a:r>
              <a:rPr lang="it-IT" sz="2000" dirty="0">
                <a:solidFill>
                  <a:schemeClr val="bg1"/>
                </a:solidFill>
              </a:rPr>
              <a:t> Andrea 1074124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tango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9" y="5411952"/>
            <a:ext cx="11029616" cy="718870"/>
          </a:xfrm>
        </p:spPr>
        <p:txBody>
          <a:bodyPr rtlCol="0">
            <a:noAutofit/>
          </a:bodyPr>
          <a:lstStyle/>
          <a:p>
            <a:pPr rtl="0"/>
            <a:r>
              <a:rPr lang="it-IT" sz="4400" dirty="0">
                <a:solidFill>
                  <a:srgbClr val="FFFEFF"/>
                </a:solidFill>
              </a:rPr>
              <a:t>presentazione</a:t>
            </a:r>
          </a:p>
        </p:txBody>
      </p:sp>
      <p:graphicFrame>
        <p:nvGraphicFramePr>
          <p:cNvPr id="4" name="Segnaposto contenuto 3" descr="Elemento grafico SmartArt icona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22509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E1A1FD-6006-F04A-AE7B-F8E2FA931A05}"/>
              </a:ext>
            </a:extLst>
          </p:cNvPr>
          <p:cNvSpPr txBox="1"/>
          <p:nvPr/>
        </p:nvSpPr>
        <p:spPr>
          <a:xfrm>
            <a:off x="1009724" y="2498666"/>
            <a:ext cx="2529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TEDx</a:t>
            </a:r>
            <a:r>
              <a:rPr lang="it-IT" dirty="0"/>
              <a:t> Focus è un innovativo servizio che fornisce agli utenti una selezione di video mirati, appositamente scelti o personalizzati, per un'esperienza di full immersion.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D8BF967-0EA9-D24D-954B-6FA40B43A1C8}"/>
              </a:ext>
            </a:extLst>
          </p:cNvPr>
          <p:cNvSpPr txBox="1"/>
          <p:nvPr/>
        </p:nvSpPr>
        <p:spPr>
          <a:xfrm>
            <a:off x="4953216" y="2529444"/>
            <a:ext cx="2280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Offrire un ambiente immersivo e personalizzabile, strettamente correlato all'attività in corso.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B5ED5E-B4E1-5441-A044-609443AF171B}"/>
              </a:ext>
            </a:extLst>
          </p:cNvPr>
          <p:cNvSpPr txBox="1"/>
          <p:nvPr/>
        </p:nvSpPr>
        <p:spPr>
          <a:xfrm>
            <a:off x="8950035" y="2582146"/>
            <a:ext cx="2149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Gli utenti di dispositivi Apple, inclusi iOS, </a:t>
            </a:r>
            <a:r>
              <a:rPr lang="it-IT" dirty="0" err="1"/>
              <a:t>macOS</a:t>
            </a:r>
            <a:r>
              <a:rPr lang="it-IT" dirty="0"/>
              <a:t> e </a:t>
            </a:r>
            <a:r>
              <a:rPr lang="it-IT" dirty="0" err="1"/>
              <a:t>iPadOS</a:t>
            </a:r>
            <a:r>
              <a:rPr lang="it-IT" dirty="0"/>
              <a:t>, di qualsiasi tipo e modello.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/>
              <a:t>Tecnologie utilizzate</a:t>
            </a:r>
          </a:p>
        </p:txBody>
      </p:sp>
      <p:pic>
        <p:nvPicPr>
          <p:cNvPr id="2052" name="Picture 4" descr="3 ways Amazon can address its web service data risk – and what others ...">
            <a:extLst>
              <a:ext uri="{FF2B5EF4-FFF2-40B4-BE49-F238E27FC236}">
                <a16:creationId xmlns:a16="http://schemas.microsoft.com/office/drawing/2014/main" id="{462A1CE9-A8E4-A292-A67B-39952AAED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50" y="2707986"/>
            <a:ext cx="1537627" cy="92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isultato immagine per pyspark jpg">
            <a:extLst>
              <a:ext uri="{FF2B5EF4-FFF2-40B4-BE49-F238E27FC236}">
                <a16:creationId xmlns:a16="http://schemas.microsoft.com/office/drawing/2014/main" id="{8B495358-6632-CFE0-A4AD-2B9FE9E9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573" y="2707986"/>
            <a:ext cx="2532851" cy="80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ots With Jon Bruner - Podcast – Software Engineering Daily (podcast)">
            <a:extLst>
              <a:ext uri="{FF2B5EF4-FFF2-40B4-BE49-F238E27FC236}">
                <a16:creationId xmlns:a16="http://schemas.microsoft.com/office/drawing/2014/main" id="{957E3443-05A0-8A17-8073-9FC77C8FF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000" y="5061088"/>
            <a:ext cx="4501236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isultato immagine per flutter jpg">
            <a:extLst>
              <a:ext uri="{FF2B5EF4-FFF2-40B4-BE49-F238E27FC236}">
                <a16:creationId xmlns:a16="http://schemas.microsoft.com/office/drawing/2014/main" id="{CAD6D195-7D5C-3B35-13B6-E2F78949A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837" y="2672953"/>
            <a:ext cx="1990913" cy="87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4778D5-3FBF-5079-58FA-251591657733}"/>
              </a:ext>
            </a:extLst>
          </p:cNvPr>
          <p:cNvSpPr txBox="1"/>
          <p:nvPr/>
        </p:nvSpPr>
        <p:spPr>
          <a:xfrm>
            <a:off x="398390" y="3748682"/>
            <a:ext cx="3438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AWS API Gateway, </a:t>
            </a:r>
          </a:p>
          <a:p>
            <a:pPr algn="ctr"/>
            <a:r>
              <a:rPr lang="it-IT" dirty="0"/>
              <a:t>AWS </a:t>
            </a:r>
            <a:r>
              <a:rPr lang="it-IT" dirty="0" err="1"/>
              <a:t>Glue</a:t>
            </a:r>
            <a:r>
              <a:rPr lang="it-IT" dirty="0"/>
              <a:t>,</a:t>
            </a:r>
          </a:p>
          <a:p>
            <a:pPr algn="ctr"/>
            <a:r>
              <a:rPr lang="it-IT" dirty="0"/>
              <a:t>AWS Lambda </a:t>
            </a:r>
            <a:r>
              <a:rPr lang="it-IT" dirty="0" err="1"/>
              <a:t>Function</a:t>
            </a:r>
            <a:r>
              <a:rPr lang="it-IT" dirty="0"/>
              <a:t>,</a:t>
            </a:r>
          </a:p>
          <a:p>
            <a:pPr algn="ctr"/>
            <a:r>
              <a:rPr lang="it-IT" dirty="0"/>
              <a:t>AWS Cognito.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DE2ED2-F171-E924-FDD0-CFCA72A8D6B8}"/>
              </a:ext>
            </a:extLst>
          </p:cNvPr>
          <p:cNvSpPr txBox="1"/>
          <p:nvPr/>
        </p:nvSpPr>
        <p:spPr>
          <a:xfrm>
            <a:off x="4376885" y="3748682"/>
            <a:ext cx="3438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Processamento di grandi dati.</a:t>
            </a:r>
          </a:p>
          <a:p>
            <a:pPr algn="ctr"/>
            <a:r>
              <a:rPr lang="it-IT" dirty="0"/>
              <a:t>Interfacciamento con AWS S3.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A5181F-FFD6-EFB2-2605-E1C6CB69B31E}"/>
              </a:ext>
            </a:extLst>
          </p:cNvPr>
          <p:cNvSpPr txBox="1"/>
          <p:nvPr/>
        </p:nvSpPr>
        <p:spPr>
          <a:xfrm>
            <a:off x="8280990" y="3745978"/>
            <a:ext cx="3138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Framework per lo sviluppo di APP mobile.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54B46B-7B7F-AF4C-86FB-6FB28527FAA1}"/>
              </a:ext>
            </a:extLst>
          </p:cNvPr>
          <p:cNvSpPr txBox="1"/>
          <p:nvPr/>
        </p:nvSpPr>
        <p:spPr>
          <a:xfrm>
            <a:off x="6104766" y="5338086"/>
            <a:ext cx="3438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Gestione dei dati in modo non relazione.</a:t>
            </a:r>
          </a:p>
        </p:txBody>
      </p:sp>
    </p:spTree>
    <p:extLst>
      <p:ext uri="{BB962C8B-B14F-4D97-AF65-F5344CB8AC3E}">
        <p14:creationId xmlns:p14="http://schemas.microsoft.com/office/powerpoint/2010/main" val="52325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/>
              <a:t>ARCHITETTURA</a:t>
            </a:r>
          </a:p>
        </p:txBody>
      </p:sp>
      <p:pic>
        <p:nvPicPr>
          <p:cNvPr id="4" name="Immagine 3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2990AB9A-BD68-4515-4028-4E83B6D2E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575" y="2149475"/>
            <a:ext cx="5784850" cy="46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4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/>
              <a:t>Servizi offerti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A0F39E-5E13-1618-ED15-08C7741B09A2}"/>
              </a:ext>
            </a:extLst>
          </p:cNvPr>
          <p:cNvSpPr txBox="1"/>
          <p:nvPr/>
        </p:nvSpPr>
        <p:spPr>
          <a:xfrm>
            <a:off x="457200" y="2765168"/>
            <a:ext cx="1127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>
                    <a:lumMod val="50000"/>
                  </a:schemeClr>
                </a:solidFill>
              </a:rPr>
              <a:t>❑</a:t>
            </a:r>
            <a:r>
              <a:rPr lang="it-IT" dirty="0"/>
              <a:t> </a:t>
            </a:r>
            <a:r>
              <a:rPr lang="it-IT" b="1" dirty="0"/>
              <a:t>Login</a:t>
            </a:r>
            <a:r>
              <a:rPr lang="it-IT" dirty="0"/>
              <a:t>						Funzione per gestire gli accessi (Release future).</a:t>
            </a:r>
          </a:p>
          <a:p>
            <a:endParaRPr lang="it-IT" dirty="0"/>
          </a:p>
          <a:p>
            <a:r>
              <a:rPr lang="it-IT" dirty="0">
                <a:solidFill>
                  <a:schemeClr val="accent3">
                    <a:lumMod val="50000"/>
                  </a:schemeClr>
                </a:solidFill>
              </a:rPr>
              <a:t>❑</a:t>
            </a:r>
            <a:r>
              <a:rPr lang="it-IT" dirty="0"/>
              <a:t> </a:t>
            </a:r>
            <a:r>
              <a:rPr lang="it-IT" b="1" dirty="0" err="1"/>
              <a:t>WatchNext</a:t>
            </a:r>
            <a:r>
              <a:rPr lang="it-IT" b="1" dirty="0"/>
              <a:t>	</a:t>
            </a:r>
            <a:r>
              <a:rPr lang="it-IT" dirty="0"/>
              <a:t>			Per ogni </a:t>
            </a:r>
            <a:r>
              <a:rPr lang="it-IT" dirty="0" err="1"/>
              <a:t>TEDx</a:t>
            </a:r>
            <a:r>
              <a:rPr lang="it-IT" dirty="0"/>
              <a:t> vengono proposti dei correlati. </a:t>
            </a:r>
          </a:p>
          <a:p>
            <a:endParaRPr lang="it-IT" dirty="0"/>
          </a:p>
          <a:p>
            <a:r>
              <a:rPr lang="it-IT" dirty="0">
                <a:solidFill>
                  <a:schemeClr val="accent3">
                    <a:lumMod val="50000"/>
                  </a:schemeClr>
                </a:solidFill>
              </a:rPr>
              <a:t>❑</a:t>
            </a:r>
            <a:r>
              <a:rPr lang="it-IT" dirty="0"/>
              <a:t> </a:t>
            </a:r>
            <a:r>
              <a:rPr lang="it-IT" b="1" dirty="0" err="1"/>
              <a:t>Get_Tedx_by_Nation</a:t>
            </a:r>
            <a:r>
              <a:rPr lang="it-IT" dirty="0"/>
              <a:t>		Per ogni nazione propone i </a:t>
            </a:r>
            <a:r>
              <a:rPr lang="it-IT" dirty="0" err="1"/>
              <a:t>TEDx</a:t>
            </a:r>
            <a:r>
              <a:rPr lang="it-IT" dirty="0"/>
              <a:t> TALKS.</a:t>
            </a:r>
          </a:p>
          <a:p>
            <a:endParaRPr lang="it-IT" dirty="0"/>
          </a:p>
          <a:p>
            <a:r>
              <a:rPr lang="it-IT" dirty="0">
                <a:solidFill>
                  <a:schemeClr val="accent3">
                    <a:lumMod val="50000"/>
                  </a:schemeClr>
                </a:solidFill>
              </a:rPr>
              <a:t>❑</a:t>
            </a:r>
            <a:r>
              <a:rPr lang="it-IT" dirty="0"/>
              <a:t> </a:t>
            </a:r>
            <a:r>
              <a:rPr lang="it-IT" b="1" dirty="0" err="1"/>
              <a:t>Get_Tedx_by_Continent</a:t>
            </a:r>
            <a:r>
              <a:rPr lang="it-IT" dirty="0"/>
              <a:t>	Per ogni continente propone i </a:t>
            </a:r>
            <a:r>
              <a:rPr lang="it-IT" dirty="0" err="1"/>
              <a:t>TEDx</a:t>
            </a:r>
            <a:r>
              <a:rPr lang="it-IT" dirty="0"/>
              <a:t> TALKS.</a:t>
            </a:r>
          </a:p>
          <a:p>
            <a:endParaRPr lang="it-IT" dirty="0"/>
          </a:p>
          <a:p>
            <a:r>
              <a:rPr lang="it-IT" dirty="0">
                <a:solidFill>
                  <a:schemeClr val="accent3">
                    <a:lumMod val="50000"/>
                  </a:schemeClr>
                </a:solidFill>
              </a:rPr>
              <a:t>❑</a:t>
            </a:r>
            <a:r>
              <a:rPr lang="it-IT" dirty="0"/>
              <a:t> </a:t>
            </a:r>
            <a:r>
              <a:rPr lang="it-IT" b="1" dirty="0" err="1"/>
              <a:t>Get_Tedx_by_City</a:t>
            </a:r>
            <a:r>
              <a:rPr lang="it-IT" dirty="0"/>
              <a:t>			Per ogni città propone i </a:t>
            </a:r>
            <a:r>
              <a:rPr lang="it-IT" dirty="0" err="1"/>
              <a:t>TEDx</a:t>
            </a:r>
            <a:r>
              <a:rPr lang="it-IT" dirty="0"/>
              <a:t> TALKS.</a:t>
            </a:r>
          </a:p>
          <a:p>
            <a:endParaRPr lang="it-IT" dirty="0"/>
          </a:p>
          <a:p>
            <a:r>
              <a:rPr lang="it-IT" dirty="0">
                <a:solidFill>
                  <a:schemeClr val="accent3">
                    <a:lumMod val="50000"/>
                  </a:schemeClr>
                </a:solidFill>
              </a:rPr>
              <a:t>❑</a:t>
            </a:r>
            <a:r>
              <a:rPr lang="it-IT" dirty="0"/>
              <a:t> </a:t>
            </a:r>
            <a:r>
              <a:rPr lang="it-IT" b="1" dirty="0" err="1"/>
              <a:t>Get_Talks_By_Tag</a:t>
            </a:r>
            <a:r>
              <a:rPr lang="it-IT" dirty="0"/>
              <a:t>			Per ogni tag propone i </a:t>
            </a:r>
            <a:r>
              <a:rPr lang="it-IT" dirty="0" err="1"/>
              <a:t>TEDx</a:t>
            </a:r>
            <a:r>
              <a:rPr lang="it-IT" dirty="0"/>
              <a:t> TALKS.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691667"/>
          </a:xfrm>
        </p:spPr>
        <p:txBody>
          <a:bodyPr rtlCol="0">
            <a:normAutofit/>
          </a:bodyPr>
          <a:lstStyle/>
          <a:p>
            <a:pPr rtl="0"/>
            <a:r>
              <a:rPr lang="it-IT" sz="4400" dirty="0">
                <a:solidFill>
                  <a:srgbClr val="FFFFFF"/>
                </a:solidFill>
              </a:rPr>
              <a:t>perché</a:t>
            </a:r>
            <a:r>
              <a:rPr lang="it-IT" sz="4400" dirty="0">
                <a:solidFill>
                  <a:schemeClr val="bg1"/>
                </a:solidFill>
                <a:effectLst/>
              </a:rPr>
              <a:t> </a:t>
            </a:r>
            <a:r>
              <a:rPr lang="it-IT" sz="4400" dirty="0" err="1">
                <a:solidFill>
                  <a:schemeClr val="bg1"/>
                </a:solidFill>
                <a:effectLst/>
              </a:rPr>
              <a:t>tedx</a:t>
            </a:r>
            <a:r>
              <a:rPr lang="it-IT" sz="4400" dirty="0">
                <a:solidFill>
                  <a:schemeClr val="bg1"/>
                </a:solidFill>
                <a:effectLst/>
              </a:rPr>
              <a:t> focus?</a:t>
            </a:r>
            <a:endParaRPr lang="it-IT" sz="4400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375117-1B42-D472-3839-CD39A3838990}"/>
              </a:ext>
            </a:extLst>
          </p:cNvPr>
          <p:cNvSpPr txBox="1"/>
          <p:nvPr/>
        </p:nvSpPr>
        <p:spPr>
          <a:xfrm>
            <a:off x="777515" y="1572073"/>
            <a:ext cx="67446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>
                    <a:lumMod val="50000"/>
                  </a:schemeClr>
                </a:solidFill>
              </a:rPr>
              <a:t>❑ </a:t>
            </a:r>
            <a:r>
              <a:rPr lang="it-IT" b="1" dirty="0"/>
              <a:t>Obiettivo:</a:t>
            </a:r>
            <a:r>
              <a:rPr lang="it-IT" dirty="0"/>
              <a:t> Rimanere concentrati durante una Full Immersion.</a:t>
            </a:r>
          </a:p>
          <a:p>
            <a:endParaRPr lang="it-IT" dirty="0"/>
          </a:p>
          <a:p>
            <a:r>
              <a:rPr lang="it-IT" dirty="0">
                <a:solidFill>
                  <a:schemeClr val="accent3">
                    <a:lumMod val="50000"/>
                  </a:schemeClr>
                </a:solidFill>
              </a:rPr>
              <a:t>❑</a:t>
            </a:r>
            <a:r>
              <a:rPr lang="it-IT" dirty="0"/>
              <a:t> </a:t>
            </a:r>
            <a:r>
              <a:rPr lang="it-IT" b="1" dirty="0"/>
              <a:t>Selezione per Tag:</a:t>
            </a:r>
            <a:r>
              <a:rPr lang="it-IT" dirty="0"/>
              <a:t> Organizzazione ottimale dei TED talks per argomento.</a:t>
            </a:r>
          </a:p>
          <a:p>
            <a:endParaRPr lang="it-IT" dirty="0"/>
          </a:p>
          <a:p>
            <a:r>
              <a:rPr lang="it-IT" dirty="0">
                <a:solidFill>
                  <a:schemeClr val="accent3">
                    <a:lumMod val="50000"/>
                  </a:schemeClr>
                </a:solidFill>
              </a:rPr>
              <a:t>❑</a:t>
            </a:r>
            <a:r>
              <a:rPr lang="it-IT" dirty="0"/>
              <a:t> </a:t>
            </a:r>
            <a:r>
              <a:rPr lang="it-IT" b="1" dirty="0"/>
              <a:t>Top10:</a:t>
            </a:r>
            <a:r>
              <a:rPr lang="it-IT" dirty="0"/>
              <a:t> Visualizza i talk più popolari basati sul ranking.</a:t>
            </a:r>
          </a:p>
          <a:p>
            <a:endParaRPr lang="it-IT" dirty="0"/>
          </a:p>
          <a:p>
            <a:r>
              <a:rPr lang="it-IT" dirty="0">
                <a:solidFill>
                  <a:schemeClr val="accent3">
                    <a:lumMod val="50000"/>
                  </a:schemeClr>
                </a:solidFill>
              </a:rPr>
              <a:t>❑</a:t>
            </a:r>
            <a:r>
              <a:rPr lang="it-IT" dirty="0"/>
              <a:t> </a:t>
            </a:r>
            <a:r>
              <a:rPr lang="it-IT" b="1" dirty="0"/>
              <a:t>Migliori Talk: </a:t>
            </a:r>
            <a:r>
              <a:rPr lang="it-IT" dirty="0"/>
              <a:t>Presenta i video con elevato indice di gradimento.</a:t>
            </a:r>
          </a:p>
          <a:p>
            <a:endParaRPr lang="it-IT" dirty="0"/>
          </a:p>
          <a:p>
            <a:r>
              <a:rPr lang="it-IT" dirty="0">
                <a:solidFill>
                  <a:schemeClr val="accent3">
                    <a:lumMod val="50000"/>
                  </a:schemeClr>
                </a:solidFill>
              </a:rPr>
              <a:t>❑</a:t>
            </a:r>
            <a:r>
              <a:rPr lang="it-IT" dirty="0"/>
              <a:t> </a:t>
            </a:r>
            <a:r>
              <a:rPr lang="it-IT" b="1" dirty="0"/>
              <a:t>Espressione opinioni:</a:t>
            </a:r>
            <a:r>
              <a:rPr lang="it-IT" dirty="0"/>
              <a:t> Possibilità di commentare e condividere riflessioni.</a:t>
            </a:r>
          </a:p>
          <a:p>
            <a:endParaRPr lang="it-IT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it-IT" dirty="0">
                <a:solidFill>
                  <a:schemeClr val="accent3">
                    <a:lumMod val="50000"/>
                  </a:schemeClr>
                </a:solidFill>
              </a:rPr>
              <a:t>❑</a:t>
            </a:r>
            <a:r>
              <a:rPr lang="it-IT" dirty="0"/>
              <a:t> </a:t>
            </a:r>
            <a:r>
              <a:rPr lang="it-IT" b="1" dirty="0"/>
              <a:t>Benefici: </a:t>
            </a:r>
            <a:r>
              <a:rPr lang="it-IT" dirty="0"/>
              <a:t>Ambiente senza distrazioni, accesso ai contenuti rilevanti, talk coinvolgenti, interazione sociale.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718447-2D94-1734-5802-22CCA3F2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>
                <a:solidFill>
                  <a:schemeClr val="bg1"/>
                </a:solidFill>
              </a:rPr>
              <a:t>CRITICITà</a:t>
            </a:r>
            <a:endParaRPr lang="it-IT" sz="4400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E252F9-1EA4-6ED8-368A-FDAC782BF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1900" b="1" dirty="0">
                <a:solidFill>
                  <a:schemeClr val="tx1"/>
                </a:solidFill>
              </a:rPr>
              <a:t>Affidabilità dei Tag: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Possibile mancanza di coerenza nella classificazione dei TED talks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Rischio di ridotta precisione nella ricerca dei contenuti </a:t>
            </a:r>
          </a:p>
          <a:p>
            <a:r>
              <a:rPr lang="it-IT" sz="1900" b="1" dirty="0">
                <a:solidFill>
                  <a:schemeClr val="tx1"/>
                </a:solidFill>
              </a:rPr>
              <a:t>Limitazioni dell'area geografica: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Criterio generico che potrebbe non rispecchiare i gusti dei fruitori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Mancanza di personalizzazione e adattamento alle preferenze individuali </a:t>
            </a:r>
          </a:p>
          <a:p>
            <a:r>
              <a:rPr lang="it-IT" sz="1900" b="1" dirty="0">
                <a:solidFill>
                  <a:schemeClr val="tx1"/>
                </a:solidFill>
              </a:rPr>
              <a:t>Sovrapposizione tra classifiche: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Possibile coincidenza tra i talk più visti e i più apprezzati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Potenziale ridondanza nell'offerta dei contenuti </a:t>
            </a:r>
          </a:p>
          <a:p>
            <a:r>
              <a:rPr lang="it-IT" sz="1900" b="1" dirty="0">
                <a:solidFill>
                  <a:schemeClr val="tx1"/>
                </a:solidFill>
              </a:rPr>
              <a:t>Gestione manuale dei dati: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Modifica e inserimento non automatizzati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Possibili ritardi e errori nella gestione e nell'aggiornamento dei contenuti</a:t>
            </a:r>
          </a:p>
        </p:txBody>
      </p:sp>
    </p:spTree>
    <p:extLst>
      <p:ext uri="{BB962C8B-B14F-4D97-AF65-F5344CB8AC3E}">
        <p14:creationId xmlns:p14="http://schemas.microsoft.com/office/powerpoint/2010/main" val="19276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492D-B137-8B48-066B-108AD2A6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SFIDE DA AFFRONTARE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DCE8DA-3D06-66ED-28A3-D3205EFC5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chemeClr val="tx1"/>
                </a:solidFill>
                <a:effectLst/>
              </a:rPr>
              <a:t>Migliorare l'affidabilità della classificazione dei Tag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chemeClr val="tx1"/>
                </a:solidFill>
                <a:effectLst/>
              </a:rPr>
              <a:t>Implementare una maggiore personalizzazione dei contenuti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chemeClr val="tx1"/>
                </a:solidFill>
                <a:effectLst/>
              </a:rPr>
              <a:t>Diversificare le classifiche per offrire una selezione più ampia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chemeClr val="tx1"/>
                </a:solidFill>
                <a:effectLst/>
              </a:rPr>
              <a:t>Automatizzare la gestione dei dati per garantire tempestività e accuratezza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2017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1635</TotalTime>
  <Words>430</Words>
  <Application>Microsoft Office PowerPoint</Application>
  <PresentationFormat>Widescreen</PresentationFormat>
  <Paragraphs>70</Paragraphs>
  <Slides>8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Dividendo</vt:lpstr>
      <vt:lpstr>Tedx focus</vt:lpstr>
      <vt:lpstr>presentazione</vt:lpstr>
      <vt:lpstr>Tecnologie utilizzate</vt:lpstr>
      <vt:lpstr>ARCHITETTURA</vt:lpstr>
      <vt:lpstr>Servizi offerti</vt:lpstr>
      <vt:lpstr>perché tedx focus?</vt:lpstr>
      <vt:lpstr>CRITICITà</vt:lpstr>
      <vt:lpstr>SFIDE DA AFFRONTARE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 focus</dc:title>
  <dc:creator>MATTEO CAZZANIGA</dc:creator>
  <cp:lastModifiedBy>Luca Bottagisi</cp:lastModifiedBy>
  <cp:revision>8</cp:revision>
  <dcterms:created xsi:type="dcterms:W3CDTF">2023-04-18T12:47:35Z</dcterms:created>
  <dcterms:modified xsi:type="dcterms:W3CDTF">2023-05-24T07:52:30Z</dcterms:modified>
</cp:coreProperties>
</file>