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74" r:id="rId5"/>
    <p:sldId id="278" r:id="rId6"/>
    <p:sldId id="279" r:id="rId7"/>
    <p:sldId id="281" r:id="rId8"/>
    <p:sldId id="282" r:id="rId9"/>
    <p:sldId id="283" r:id="rId10"/>
    <p:sldId id="280" r:id="rId11"/>
    <p:sldId id="276" r:id="rId12"/>
    <p:sldId id="271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5775" autoAdjust="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26/05/2023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26/05/2023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26/05/2023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26/05/2023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26/05/2023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iiq0izj6.execute-api.us-east-1.amazonaws.com/default/Get_Talks_By_Tag" TargetMode="External"/><Relationship Id="rId7" Type="http://schemas.openxmlformats.org/officeDocument/2006/relationships/hyperlink" Target="https://xt45gg1mxj.execute-api.us-east-1.amazonaws.com/default/Get_Watch_Next_by_Idx" TargetMode="External"/><Relationship Id="rId2" Type="http://schemas.openxmlformats.org/officeDocument/2006/relationships/hyperlink" Target="https://dzb4dx7wwc.execute-api.us-east-1.amazonaws.com/default/Get_Vote_by_Id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9d1hcmcoh8.execute-api.us-east-1.amazonaws.com/default/Get_Tedx_by_Continent" TargetMode="External"/><Relationship Id="rId5" Type="http://schemas.openxmlformats.org/officeDocument/2006/relationships/hyperlink" Target="https://0bmk0akzm4.execute-api.us-east-1.amazonaws.com/default/Get_Tedx_by_Nation" TargetMode="External"/><Relationship Id="rId4" Type="http://schemas.openxmlformats.org/officeDocument/2006/relationships/hyperlink" Target="https://o7l85xhro9.execute-api.us-east-1.amazonaws.com/default/Get_Tedx_by_Cit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 err="1">
                <a:solidFill>
                  <a:schemeClr val="bg1"/>
                </a:solidFill>
              </a:rPr>
              <a:t>Tedx</a:t>
            </a:r>
            <a:r>
              <a:rPr lang="it-IT" sz="6000" dirty="0">
                <a:solidFill>
                  <a:schemeClr val="bg1"/>
                </a:solidFill>
              </a:rPr>
              <a:t> focus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sz="1800" u="sng" dirty="0" err="1">
                <a:solidFill>
                  <a:schemeClr val="bg1"/>
                </a:solidFill>
              </a:rPr>
              <a:t>Homework</a:t>
            </a:r>
            <a:r>
              <a:rPr lang="it-IT" u="sng" dirty="0">
                <a:solidFill>
                  <a:schemeClr val="bg1"/>
                </a:solidFill>
              </a:rPr>
              <a:t> III</a:t>
            </a:r>
          </a:p>
          <a:p>
            <a:pPr rtl="0"/>
            <a:endParaRPr lang="it-IT" dirty="0">
              <a:solidFill>
                <a:srgbClr val="7CEBFF"/>
              </a:solidFill>
            </a:endParaRPr>
          </a:p>
          <a:p>
            <a:pPr rtl="0"/>
            <a:endParaRPr lang="it-IT" dirty="0">
              <a:solidFill>
                <a:srgbClr val="7CEB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3E0C93-DECD-F941-B9FD-A91B30F0A645}"/>
              </a:ext>
            </a:extLst>
          </p:cNvPr>
          <p:cNvSpPr txBox="1"/>
          <p:nvPr/>
        </p:nvSpPr>
        <p:spPr>
          <a:xfrm>
            <a:off x="8134596" y="1425039"/>
            <a:ext cx="3111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</a:rPr>
              <a:t>Bottagisi Luca 1074493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Cazzaniga Matteo 1072495</a:t>
            </a:r>
          </a:p>
          <a:p>
            <a:pPr algn="r"/>
            <a:r>
              <a:rPr lang="it-IT" sz="2000" dirty="0" err="1">
                <a:solidFill>
                  <a:schemeClr val="bg1"/>
                </a:solidFill>
              </a:rPr>
              <a:t>Moressa</a:t>
            </a:r>
            <a:r>
              <a:rPr lang="it-IT" sz="2000" dirty="0">
                <a:solidFill>
                  <a:schemeClr val="bg1"/>
                </a:solidFill>
              </a:rPr>
              <a:t> Andrea 1074124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72DDD-5DE9-A299-1B9F-BF53203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endpoint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6B249-DF14-99BC-81BD-C66CD35D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https://dzb4dx7wwc.execute-api.us-east-1.amazonaws.com/default/Get_Vote_by_Idx</a:t>
            </a:r>
            <a:endParaRPr lang="it-IT" i="0" dirty="0">
              <a:solidFill>
                <a:schemeClr val="tx1"/>
              </a:solidFill>
              <a:effectLst/>
            </a:endParaRPr>
          </a:p>
          <a:p>
            <a:r>
              <a:rPr lang="it-IT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https://pniiq0izj6.execute-api.us-east-1.amazonaws.com/default/Get_Talks_By_Tag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i="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https://o7l85xhro9.execute-api.us-east-1.amazonaws.com/default/Get_Tedx_by_City</a:t>
            </a:r>
            <a:endParaRPr lang="it-IT" i="0" dirty="0">
              <a:solidFill>
                <a:schemeClr val="tx1"/>
              </a:solidFill>
              <a:effectLst/>
            </a:endParaRPr>
          </a:p>
          <a:p>
            <a:r>
              <a:rPr lang="it-IT" i="0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https://0bmk0akzm4.execute-api.us-east-1.amazonaws.com/default/Get_Tedx_by_Nation</a:t>
            </a:r>
            <a:endParaRPr lang="it-IT" i="0" dirty="0">
              <a:solidFill>
                <a:schemeClr val="tx1"/>
              </a:solidFill>
              <a:effectLst/>
            </a:endParaRPr>
          </a:p>
          <a:p>
            <a:r>
              <a:rPr lang="it-IT" i="0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https://9d1hcmcoh8.execute-api.us-east-1.amazonaws.com/default/Get_Tedx_by_Continent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i="0" dirty="0">
                <a:solidFill>
                  <a:schemeClr val="tx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https://xt45gg1mxj.execute-api.us-east-1.amazonaws.com/default/Get_Watch_Next_by_Idx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19B6F-0D07-7039-B2C8-C0D71E3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criticità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CFC5B0-FA63-FA2D-213A-DB233D61145E}"/>
              </a:ext>
            </a:extLst>
          </p:cNvPr>
          <p:cNvSpPr txBox="1"/>
          <p:nvPr/>
        </p:nvSpPr>
        <p:spPr>
          <a:xfrm>
            <a:off x="388288" y="2155838"/>
            <a:ext cx="11415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Informazioni incomplete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Non tutti i talk hanno informazioni complete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Alcuni talk potrebbero mancare di dati essenziali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Voto mancante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Alcuni talk potrebbero non avere il voto associato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Difficoltà nel gestire i talk senza informazioni di voto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Relazioni tra tag e Full Immersion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Difficoltà nel creare relazioni efficaci tra tag e Full Immersion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Sfida nell'adattare le relazioni per soddisfare le diverse esigenze dei fruitori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Gestione di errori e eccezioni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Necessità di affrontare e gestire errori e eccezioni nelle Lambda </a:t>
            </a:r>
            <a:r>
              <a:rPr lang="it-IT" b="0" i="0" dirty="0" err="1">
                <a:effectLst/>
              </a:rPr>
              <a:t>function</a:t>
            </a:r>
            <a:endParaRPr lang="it-IT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Identificazione e risoluzione di problemi imprevisti durante l'esecuzione delle funzioni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Scalabilità e prestazioni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Gestione della scalabilità delle Lambda </a:t>
            </a:r>
            <a:r>
              <a:rPr lang="it-IT" b="0" i="0" dirty="0" err="1">
                <a:effectLst/>
              </a:rPr>
              <a:t>function</a:t>
            </a:r>
            <a:r>
              <a:rPr lang="it-IT" b="0" i="0" dirty="0">
                <a:effectLst/>
              </a:rPr>
              <a:t> per supportare un numero crescente di utenti e richieste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Ottimizzazione delle prestazioni per garantire una risposta rapida ed efficiente del sistema</a:t>
            </a:r>
          </a:p>
        </p:txBody>
      </p:sp>
      <p:pic>
        <p:nvPicPr>
          <p:cNvPr id="5" name="Immagine 4" descr="Immagine che contiene testo, Carattere, schermata, documento&#10;&#10;Descrizione generata automaticamente">
            <a:extLst>
              <a:ext uri="{FF2B5EF4-FFF2-40B4-BE49-F238E27FC236}">
                <a16:creationId xmlns:a16="http://schemas.microsoft.com/office/drawing/2014/main" id="{229F57D1-2EAD-3646-EADF-FFF04103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20" y="2257472"/>
            <a:ext cx="5184088" cy="12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ED6A0-9C87-BD32-AD15-93A0502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Funzionalità future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9F18C9-2BAC-872B-08E4-8BFD6F90E80A}"/>
              </a:ext>
            </a:extLst>
          </p:cNvPr>
          <p:cNvSpPr txBox="1"/>
          <p:nvPr/>
        </p:nvSpPr>
        <p:spPr>
          <a:xfrm>
            <a:off x="459316" y="1963606"/>
            <a:ext cx="112733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Associazione dei </a:t>
            </a:r>
            <a:r>
              <a:rPr lang="it-IT" b="1" i="0" dirty="0" err="1">
                <a:effectLst/>
              </a:rPr>
              <a:t>topic</a:t>
            </a:r>
            <a:r>
              <a:rPr lang="it-IT" b="1" i="0" dirty="0">
                <a:effectLst/>
              </a:rPr>
              <a:t> con le Full Immersion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Implementazione di un sistema che permetta di associare i </a:t>
            </a:r>
            <a:r>
              <a:rPr lang="it-IT" b="0" i="0" dirty="0" err="1">
                <a:effectLst/>
              </a:rPr>
              <a:t>topic</a:t>
            </a:r>
            <a:r>
              <a:rPr lang="it-IT" b="0" i="0" dirty="0">
                <a:effectLst/>
              </a:rPr>
              <a:t> con le Full Immersion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Offerta di esperienze immersive mirate e personalizzate in base agli interessi degli utenti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Miglioramento dei ranking dei </a:t>
            </a:r>
            <a:r>
              <a:rPr lang="it-IT" b="1" i="0" dirty="0" err="1">
                <a:effectLst/>
              </a:rPr>
              <a:t>TEDx</a:t>
            </a:r>
            <a:r>
              <a:rPr lang="it-IT" b="1" i="0" dirty="0">
                <a:effectLst/>
              </a:rPr>
              <a:t> TALKS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Implementazione di un sistema per migliorare i ranking dei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TALKS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Valorizzazione dei contenuti più rilevanti e di alta qualità per gli utenti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Implementazione lato Android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Garanzia di un'esperienza ottimizzata e nativa su piattaforme Android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Pulizia automatica del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Implementazione di un sistema per la pulizia automatica del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Integrazione con servizi di terze parti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Possibilità di integrare la piattaforma con servizi esterni, come social media o strumenti di condivisione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Favorire la diffusione e l'interazione degli utenti con 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TALKS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Miglioramento delle prestazioni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Ottimizzazione delle Lambda </a:t>
            </a:r>
            <a:r>
              <a:rPr lang="it-IT" b="0" i="0" dirty="0" err="1">
                <a:effectLst/>
              </a:rPr>
              <a:t>function</a:t>
            </a:r>
            <a:r>
              <a:rPr lang="it-IT" b="0" i="0" dirty="0">
                <a:effectLst/>
              </a:rPr>
              <a:t> e dell'infrastruttura per migliorare le prestazioni complessive del sistema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Garanzia di una navigazione fluida e veloce per 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39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90C6E-A5AF-3B0F-8C39-F76BD2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Funzioni lambda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375A3B5-16F4-E4EF-B180-5EF49B37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083026"/>
            <a:ext cx="9315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908C0-0F5A-BA9A-D94E-E35400A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requisiti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451A32-30B1-BF15-66C1-D0F6A4C67F7D}"/>
              </a:ext>
            </a:extLst>
          </p:cNvPr>
          <p:cNvSpPr txBox="1"/>
          <p:nvPr/>
        </p:nvSpPr>
        <p:spPr>
          <a:xfrm>
            <a:off x="4462672" y="1807037"/>
            <a:ext cx="32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DATABASE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66F474-D1EB-FC32-690A-2DE01432F1AD}"/>
              </a:ext>
            </a:extLst>
          </p:cNvPr>
          <p:cNvSpPr txBox="1"/>
          <p:nvPr/>
        </p:nvSpPr>
        <p:spPr>
          <a:xfrm>
            <a:off x="4755929" y="5753601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ENV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E0F168-0704-2017-93B7-CA8EE09C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9" y="6122933"/>
            <a:ext cx="11332821" cy="324638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05A09C3-4FF6-2DE9-B5C3-79471913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61" y="2267451"/>
            <a:ext cx="4242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7150E-0446-327D-E321-8A82031E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0" kern="1200" cap="all" dirty="0">
                <a:latin typeface="+mj-lt"/>
                <a:ea typeface="+mj-ea"/>
                <a:cs typeface="+mj-cs"/>
              </a:rPr>
              <a:t>Schema 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E51239-1AA1-977F-E0F1-B957AA8A0FAE}"/>
              </a:ext>
            </a:extLst>
          </p:cNvPr>
          <p:cNvSpPr txBox="1"/>
          <p:nvPr/>
        </p:nvSpPr>
        <p:spPr>
          <a:xfrm>
            <a:off x="887219" y="2250892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it-IT" kern="1200" dirty="0">
                <a:ea typeface="+mn-ea"/>
                <a:cs typeface="+mn-cs"/>
              </a:rPr>
              <a:t>TAG, NAZIONI, STATI, CITT</a:t>
            </a:r>
            <a:r>
              <a:rPr lang="it-IT" dirty="0">
                <a:effectLst/>
              </a:rPr>
              <a:t>À</a:t>
            </a:r>
            <a:endParaRPr lang="it-IT" kern="1200" dirty="0"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7EF401-0EB5-D3E6-EAE4-99D3D0879F05}"/>
              </a:ext>
            </a:extLst>
          </p:cNvPr>
          <p:cNvSpPr txBox="1"/>
          <p:nvPr/>
        </p:nvSpPr>
        <p:spPr>
          <a:xfrm>
            <a:off x="6523735" y="2250892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it-IT" b="0" kern="1200" dirty="0">
                <a:latin typeface="+mn-lt"/>
                <a:ea typeface="+mn-ea"/>
                <a:cs typeface="+mn-cs"/>
              </a:rPr>
              <a:t>WATCH_NEXT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E2CA3FA-89E3-173C-4146-263ECCC6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2" y="3319799"/>
            <a:ext cx="5287168" cy="2479216"/>
          </a:xfrm>
          <a:prstGeom prst="rect">
            <a:avLst/>
          </a:prstGeom>
        </p:spPr>
      </p:pic>
      <p:pic>
        <p:nvPicPr>
          <p:cNvPr id="7" name="Immagine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00736E59-DB55-1F31-A042-93562CD8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03" y="3103494"/>
            <a:ext cx="4072336" cy="29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7150E-0446-327D-E321-8A82031E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0" kern="1200" cap="all" dirty="0">
                <a:latin typeface="+mj-lt"/>
                <a:ea typeface="+mj-ea"/>
                <a:cs typeface="+mj-cs"/>
              </a:rPr>
              <a:t>SCHEMA ii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7EF401-0EB5-D3E6-EAE4-99D3D0879F05}"/>
              </a:ext>
            </a:extLst>
          </p:cNvPr>
          <p:cNvSpPr txBox="1"/>
          <p:nvPr/>
        </p:nvSpPr>
        <p:spPr>
          <a:xfrm>
            <a:off x="3552463" y="2258688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it-IT" b="0" kern="1200" dirty="0">
                <a:latin typeface="+mn-lt"/>
                <a:ea typeface="+mn-ea"/>
                <a:cs typeface="+mn-cs"/>
              </a:rPr>
              <a:t>VOTI</a:t>
            </a:r>
          </a:p>
        </p:txBody>
      </p:sp>
      <p:pic>
        <p:nvPicPr>
          <p:cNvPr id="12" name="Immagine 11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35712791-A2E6-5AB8-AF5C-C23628ED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88" y="3158769"/>
            <a:ext cx="4110821" cy="29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4E8A2-829D-962C-2009-3D80484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HANDLER 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89C628-C2EB-B4BE-6C4F-4DCFE1C75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WATCH_NEXT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59277D-65B8-627E-F6F6-DF88C88E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TAG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8B58C87-1C47-0253-877D-936E7C69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63" y="2977661"/>
            <a:ext cx="5009586" cy="3611562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88E530B-B900-EEC5-5602-36471C173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08" y="2977661"/>
            <a:ext cx="4555123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9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4E8A2-829D-962C-2009-3D80484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HANDLER ii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89C628-C2EB-B4BE-6C4F-4DCFE1C75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CONTINENT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59277D-65B8-627E-F6F6-DF88C88E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NATION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3D2D3FA-5BEB-F219-4FD1-7A94A111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8" y="3110523"/>
            <a:ext cx="4953916" cy="3468780"/>
          </a:xfrm>
          <a:prstGeom prst="rect">
            <a:avLst/>
          </a:prstGeom>
        </p:spPr>
      </p:pic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604220F-0AC3-2954-2625-3E44B557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52" y="3110523"/>
            <a:ext cx="4827037" cy="34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4E8A2-829D-962C-2009-3D804846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HANDLER iii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59277D-65B8-627E-F6F6-DF88C88E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2039877"/>
            <a:ext cx="12191999" cy="553373"/>
          </a:xfrm>
        </p:spPr>
        <p:txBody>
          <a:bodyPr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VOTE</a:t>
            </a:r>
          </a:p>
        </p:txBody>
      </p:sp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F5B901D-EE4F-B9F8-9292-26F88FB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804265"/>
            <a:ext cx="4924425" cy="3933825"/>
          </a:xfrm>
          <a:prstGeom prst="rect">
            <a:avLst/>
          </a:prstGeom>
        </p:spPr>
      </p:pic>
      <p:pic>
        <p:nvPicPr>
          <p:cNvPr id="12" name="Immagine 11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3E331A5-BAB9-B078-CA4F-C6C25810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84" y="2804265"/>
            <a:ext cx="49244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11CA3-635E-54EF-5C50-5E28B767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funzionalità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4992CC-5BD8-F82F-3A1E-A380C4736879}"/>
              </a:ext>
            </a:extLst>
          </p:cNvPr>
          <p:cNvSpPr txBox="1"/>
          <p:nvPr/>
        </p:nvSpPr>
        <p:spPr>
          <a:xfrm>
            <a:off x="461433" y="2243667"/>
            <a:ext cx="1125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Get_Vote_by_Idx</a:t>
            </a:r>
            <a:r>
              <a:rPr lang="it-IT" b="0" i="0" dirty="0">
                <a:effectLst/>
              </a:rPr>
              <a:t>: restituisce i dettagli del voto in base all'indice specificato. Potrebbe essere utilizzata per recuperare informazioni specifiche sui voti effettuati.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Get_Talks_By_Tag</a:t>
            </a:r>
            <a:r>
              <a:rPr lang="it-IT" b="0" i="0" dirty="0">
                <a:effectLst/>
              </a:rPr>
              <a:t>: restituisce una lista di talk basati su un tag specifico. Può essere utilizzata per ottenere talk correlati a un determinato argomento o tag di interesse.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Get_Tedx_by_City</a:t>
            </a:r>
            <a:r>
              <a:rPr lang="it-IT" b="1" i="0" dirty="0">
                <a:effectLst/>
              </a:rPr>
              <a:t>:</a:t>
            </a:r>
            <a:r>
              <a:rPr lang="it-IT" b="0" i="0" dirty="0">
                <a:effectLst/>
              </a:rPr>
              <a:t> restituisce una lista di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basati sulla città specificata. Può essere utilizzata per trovare gli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organizzati in una città specifica.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Get_Tedx_by_Nation</a:t>
            </a:r>
            <a:r>
              <a:rPr lang="it-IT" b="0" i="0" dirty="0">
                <a:effectLst/>
              </a:rPr>
              <a:t>: restituisce una lista di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basati sulla nazione specificata. Può essere utilizzata per trovare gli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organizzati in un paese specifico.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Get_Tedx_by_Continent</a:t>
            </a:r>
            <a:r>
              <a:rPr lang="it-IT" b="0" i="0" dirty="0">
                <a:effectLst/>
              </a:rPr>
              <a:t>: restituisce una lista di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basati sul continente specificato. Può essere utilizzata per trovare gli eventi </a:t>
            </a:r>
            <a:r>
              <a:rPr lang="it-IT" b="0" i="0" dirty="0" err="1">
                <a:effectLst/>
              </a:rPr>
              <a:t>TEDx</a:t>
            </a:r>
            <a:r>
              <a:rPr lang="it-IT" b="0" i="0" dirty="0">
                <a:effectLst/>
              </a:rPr>
              <a:t> organizzati in un determinato continente.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 err="1">
                <a:effectLst/>
              </a:rPr>
              <a:t>Get_Watch_Next_by_Idx</a:t>
            </a:r>
            <a:r>
              <a:rPr lang="it-IT" b="0" i="0" dirty="0">
                <a:effectLst/>
              </a:rPr>
              <a:t>: restituisce i dettagli del video successivo in base all'indice specificato. Può essere utilizzata per suggerire il video successivo da guardare in una playlist o in una serie di contenuti.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45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1791</TotalTime>
  <Words>651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Dividendo</vt:lpstr>
      <vt:lpstr>Tedx focus</vt:lpstr>
      <vt:lpstr>Funzioni lambda</vt:lpstr>
      <vt:lpstr>requisiti</vt:lpstr>
      <vt:lpstr>Schema i</vt:lpstr>
      <vt:lpstr>SCHEMA ii</vt:lpstr>
      <vt:lpstr>HANDLER 1</vt:lpstr>
      <vt:lpstr>HANDLER ii</vt:lpstr>
      <vt:lpstr>HANDLER iii</vt:lpstr>
      <vt:lpstr>funzionalità</vt:lpstr>
      <vt:lpstr>endpoint API</vt:lpstr>
      <vt:lpstr>criticità</vt:lpstr>
      <vt:lpstr>Funzionalità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focus</dc:title>
  <dc:creator>MATTEO CAZZANIGA</dc:creator>
  <cp:lastModifiedBy>Luca Bottagisi</cp:lastModifiedBy>
  <cp:revision>12</cp:revision>
  <dcterms:created xsi:type="dcterms:W3CDTF">2023-04-18T12:47:35Z</dcterms:created>
  <dcterms:modified xsi:type="dcterms:W3CDTF">2023-05-26T16:03:02Z</dcterms:modified>
</cp:coreProperties>
</file>