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d8a3913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d8a3913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d8a3913ea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d8a3913e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d8a3913ea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d8a3913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ddee08b57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ddee08b5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fe14d3b49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fe14d3b4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d8a3913ea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d8a3913e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1178df8e5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1178df8e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d8a3913ea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d8a3913e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ddee08b57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ddee08b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d8a3913ea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d8a3913e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6" name="Shape 16"/>
        <p:cNvGrpSpPr/>
        <p:nvPr/>
      </p:nvGrpSpPr>
      <p:grpSpPr>
        <a:xfrm>
          <a:off x="0" y="0"/>
          <a:ext cx="0" cy="0"/>
          <a:chOff x="0" y="0"/>
          <a:chExt cx="0" cy="0"/>
        </a:xfrm>
      </p:grpSpPr>
      <p:sp>
        <p:nvSpPr>
          <p:cNvPr id="17" name="Google Shape;17;p4"/>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471900" y="57875"/>
            <a:ext cx="8222100" cy="670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0" name="Google Shape;20;p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Clr>
                <a:srgbClr val="000000"/>
              </a:buClr>
              <a:buSzPts val="2200"/>
              <a:buChar char="●"/>
              <a:defRPr sz="2200">
                <a:solidFill>
                  <a:srgbClr val="000000"/>
                </a:solidFill>
              </a:defRPr>
            </a:lvl1pPr>
            <a:lvl2pPr indent="-355600" lvl="1" marL="914400">
              <a:spcBef>
                <a:spcPts val="1600"/>
              </a:spcBef>
              <a:spcAft>
                <a:spcPts val="0"/>
              </a:spcAft>
              <a:buClr>
                <a:srgbClr val="000000"/>
              </a:buClr>
              <a:buSzPts val="2000"/>
              <a:buChar char="○"/>
              <a:defRPr sz="2000">
                <a:solidFill>
                  <a:srgbClr val="000000"/>
                </a:solidFill>
              </a:defRPr>
            </a:lvl2pPr>
            <a:lvl3pPr indent="-342900" lvl="2" marL="1371600">
              <a:spcBef>
                <a:spcPts val="1600"/>
              </a:spcBef>
              <a:spcAft>
                <a:spcPts val="0"/>
              </a:spcAft>
              <a:buClr>
                <a:srgbClr val="000000"/>
              </a:buClr>
              <a:buSzPts val="1800"/>
              <a:buChar char="■"/>
              <a:defRPr sz="1800">
                <a:solidFill>
                  <a:srgbClr val="000000"/>
                </a:solidFill>
              </a:defRPr>
            </a:lvl3pPr>
            <a:lvl4pPr indent="-330200" lvl="3" marL="1828800">
              <a:spcBef>
                <a:spcPts val="1600"/>
              </a:spcBef>
              <a:spcAft>
                <a:spcPts val="0"/>
              </a:spcAft>
              <a:buClr>
                <a:srgbClr val="000000"/>
              </a:buClr>
              <a:buSzPts val="1600"/>
              <a:buChar char="●"/>
              <a:defRPr sz="1600">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523550" y="4813799"/>
            <a:ext cx="548700" cy="2754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Roboto"/>
                <a:ea typeface="Roboto"/>
                <a:cs typeface="Roboto"/>
                <a:sym typeface="Roboto"/>
              </a:rPr>
              <a:t>UIT.CS519.ResearchMethodology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 name="Google Shape;27;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4" name="Google Shape;34;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0" name="Google Shape;40;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3" name="Google Shape;43;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8" name="Google Shape;48;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 type="body"/>
          </p:nvPr>
        </p:nvSpPr>
        <p:spPr>
          <a:xfrm>
            <a:off x="57150" y="41634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ou24-1/CS519.M11.KHCL"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460950" y="1443525"/>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Single View Stereo Matching</a:t>
            </a:r>
            <a:endParaRPr b="1"/>
          </a:p>
        </p:txBody>
      </p:sp>
      <p:sp>
        <p:nvSpPr>
          <p:cNvPr id="67" name="Google Shape;67;p13"/>
          <p:cNvSpPr txBox="1"/>
          <p:nvPr>
            <p:ph type="title"/>
          </p:nvPr>
        </p:nvSpPr>
        <p:spPr>
          <a:xfrm>
            <a:off x="2723450" y="2649813"/>
            <a:ext cx="39318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Hồ Thịnh</a:t>
            </a:r>
            <a:r>
              <a:rPr b="1" lang="en" sz="2400"/>
              <a:t> - 19522274</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Tài liệu tham khảo</a:t>
            </a:r>
            <a:endParaRPr/>
          </a:p>
        </p:txBody>
      </p:sp>
      <p:sp>
        <p:nvSpPr>
          <p:cNvPr id="123" name="Google Shape;123;p22"/>
          <p:cNvSpPr txBox="1"/>
          <p:nvPr>
            <p:ph idx="1" type="body"/>
          </p:nvPr>
        </p:nvSpPr>
        <p:spPr>
          <a:xfrm>
            <a:off x="147450" y="728375"/>
            <a:ext cx="8871000" cy="3908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[1] W. Chen, Z. Fu, D. Yang, and J. Deng. Single-image depth perception in the wild. In NIPS, 2016.</a:t>
            </a:r>
            <a:endParaRPr sz="1800"/>
          </a:p>
          <a:p>
            <a:pPr indent="0" lvl="0" marL="457200" rtl="0" algn="l">
              <a:spcBef>
                <a:spcPts val="1600"/>
              </a:spcBef>
              <a:spcAft>
                <a:spcPts val="0"/>
              </a:spcAft>
              <a:buNone/>
            </a:pPr>
            <a:r>
              <a:rPr lang="en" sz="1800"/>
              <a:t>[2] Y. Kuznietsov, J. Stuckler, and B. Leibe. Semi-supervised deep learning for monocular depth map prediction. 2017.</a:t>
            </a:r>
            <a:endParaRPr sz="1800"/>
          </a:p>
          <a:p>
            <a:pPr indent="0" lvl="0" marL="457200" rtl="0" algn="l">
              <a:spcBef>
                <a:spcPts val="1600"/>
              </a:spcBef>
              <a:spcAft>
                <a:spcPts val="0"/>
              </a:spcAft>
              <a:buNone/>
            </a:pPr>
            <a:r>
              <a:rPr lang="en" sz="1800"/>
              <a:t>[3] C. H. Esteban, G. Vogiatzis, and R. Cipolla. Multiview photometric stereo. TPAMI, 30(3):548–554, 2008.</a:t>
            </a:r>
            <a:endParaRPr sz="1800"/>
          </a:p>
          <a:p>
            <a:pPr indent="0" lvl="0" marL="457200" rtl="0" algn="l">
              <a:spcBef>
                <a:spcPts val="1600"/>
              </a:spcBef>
              <a:spcAft>
                <a:spcPts val="0"/>
              </a:spcAft>
              <a:buNone/>
            </a:pPr>
            <a:r>
              <a:rPr lang="en" sz="1800"/>
              <a:t>[4] R. Ranftl, V. Vineet, Q. Chen, and V. Koltun. Dense monocular depth estimation in complex dynamic scenes. In CVPR, 2016.</a:t>
            </a:r>
            <a:endParaRPr sz="1800"/>
          </a:p>
          <a:p>
            <a:pPr indent="0" lvl="0" marL="457200" rtl="0" algn="l">
              <a:spcBef>
                <a:spcPts val="1600"/>
              </a:spcBef>
              <a:spcAft>
                <a:spcPts val="0"/>
              </a:spcAft>
              <a:buNone/>
            </a:pPr>
            <a:r>
              <a:rPr lang="en" sz="1800"/>
              <a:t>[5] J. Xie, R. Girshick, and A. Farhadi. Deep3d: Fully automatic 2d-to-3d video conversion with deep convolutional neural networks. In ECCV, 2016.</a:t>
            </a:r>
            <a:endParaRPr sz="18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Thông tin</a:t>
            </a:r>
            <a:endParaRPr/>
          </a:p>
        </p:txBody>
      </p:sp>
      <p:sp>
        <p:nvSpPr>
          <p:cNvPr id="73" name="Google Shape;73;p14"/>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t>Lớp: CS519.M11.CLC</a:t>
            </a:r>
            <a:endParaRPr sz="1800"/>
          </a:p>
          <a:p>
            <a:pPr indent="-342900" lvl="0" marL="457200" rtl="0" algn="l">
              <a:spcBef>
                <a:spcPts val="0"/>
              </a:spcBef>
              <a:spcAft>
                <a:spcPts val="0"/>
              </a:spcAft>
              <a:buSzPts val="1800"/>
              <a:buFont typeface="Arial"/>
              <a:buChar char="●"/>
            </a:pPr>
            <a:r>
              <a:rPr lang="en" sz="1800"/>
              <a:t>Link Github: </a:t>
            </a:r>
            <a:r>
              <a:rPr lang="en" sz="1800" u="sng">
                <a:solidFill>
                  <a:schemeClr val="hlink"/>
                </a:solidFill>
                <a:hlinkClick r:id="rId3"/>
              </a:rPr>
              <a:t>https://github.com/bou24-1/CS519.M11.KHCL</a:t>
            </a:r>
            <a:endParaRPr sz="1800"/>
          </a:p>
          <a:p>
            <a:pPr indent="-342900" lvl="0" marL="457200" rtl="0" algn="l">
              <a:spcBef>
                <a:spcPts val="0"/>
              </a:spcBef>
              <a:spcAft>
                <a:spcPts val="0"/>
              </a:spcAft>
              <a:buSzPts val="1800"/>
              <a:buChar char="●"/>
            </a:pPr>
            <a:r>
              <a:rPr lang="en" sz="1800"/>
              <a:t>Link YouTube video: </a:t>
            </a:r>
            <a:endParaRPr sz="1800"/>
          </a:p>
          <a:p>
            <a:pPr indent="-342900" lvl="0" marL="457200" rtl="0" algn="l">
              <a:spcBef>
                <a:spcPts val="0"/>
              </a:spcBef>
              <a:spcAft>
                <a:spcPts val="0"/>
              </a:spcAft>
              <a:buSzPts val="1800"/>
              <a:buChar char="●"/>
            </a:pPr>
            <a:r>
              <a:rPr lang="en" sz="1800"/>
              <a:t>Người thực hiện: Hồ Thịnh - 19522274</a:t>
            </a:r>
            <a:endParaRPr sz="18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pic>
        <p:nvPicPr>
          <p:cNvPr id="74" name="Google Shape;74;p14"/>
          <p:cNvPicPr preferRelativeResize="0"/>
          <p:nvPr/>
        </p:nvPicPr>
        <p:blipFill>
          <a:blip r:embed="rId4">
            <a:alphaModFix/>
          </a:blip>
          <a:stretch>
            <a:fillRect/>
          </a:stretch>
        </p:blipFill>
        <p:spPr>
          <a:xfrm>
            <a:off x="5562175" y="1893225"/>
            <a:ext cx="2190750" cy="271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Tóm tắt </a:t>
            </a:r>
            <a:endParaRPr/>
          </a:p>
        </p:txBody>
      </p:sp>
      <p:sp>
        <p:nvSpPr>
          <p:cNvPr id="80" name="Google Shape;80;p15"/>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a:t>Giới thiệu</a:t>
            </a:r>
            <a:endParaRPr/>
          </a:p>
          <a:p>
            <a:pPr indent="-368300" lvl="0" marL="457200" rtl="0" algn="l">
              <a:spcBef>
                <a:spcPts val="0"/>
              </a:spcBef>
              <a:spcAft>
                <a:spcPts val="0"/>
              </a:spcAft>
              <a:buSzPts val="2200"/>
              <a:buAutoNum type="arabicPeriod"/>
            </a:pPr>
            <a:r>
              <a:rPr lang="en"/>
              <a:t>Mục tiêu</a:t>
            </a:r>
            <a:endParaRPr/>
          </a:p>
          <a:p>
            <a:pPr indent="-368300" lvl="0" marL="457200" rtl="0" algn="l">
              <a:spcBef>
                <a:spcPts val="0"/>
              </a:spcBef>
              <a:spcAft>
                <a:spcPts val="0"/>
              </a:spcAft>
              <a:buSzPts val="2200"/>
              <a:buAutoNum type="arabicPeriod"/>
            </a:pPr>
            <a:r>
              <a:rPr lang="en"/>
              <a:t>Nội dung và phương pháp</a:t>
            </a:r>
            <a:endParaRPr/>
          </a:p>
          <a:p>
            <a:pPr indent="-368300" lvl="0" marL="457200" rtl="0" algn="l">
              <a:spcBef>
                <a:spcPts val="0"/>
              </a:spcBef>
              <a:spcAft>
                <a:spcPts val="0"/>
              </a:spcAft>
              <a:buSzPts val="2200"/>
              <a:buAutoNum type="arabicPeriod"/>
            </a:pPr>
            <a:r>
              <a:rPr lang="en"/>
              <a:t>K</a:t>
            </a:r>
            <a:r>
              <a:rPr lang="en"/>
              <a:t>ết quả dự kiến</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Giới thiệu</a:t>
            </a:r>
            <a:endParaRPr/>
          </a:p>
        </p:txBody>
      </p:sp>
      <p:sp>
        <p:nvSpPr>
          <p:cNvPr id="86" name="Google Shape;86;p16"/>
          <p:cNvSpPr txBox="1"/>
          <p:nvPr>
            <p:ph idx="1" type="body"/>
          </p:nvPr>
        </p:nvSpPr>
        <p:spPr>
          <a:xfrm>
            <a:off x="350975" y="800950"/>
            <a:ext cx="8465700" cy="258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t>Bà</a:t>
            </a:r>
            <a:r>
              <a:rPr lang="en" sz="1800"/>
              <a:t>i toán Monocular Depth Estimation</a:t>
            </a:r>
            <a:endParaRPr sz="1800"/>
          </a:p>
          <a:p>
            <a:pPr indent="-342900" lvl="0" marL="457200" rtl="0" algn="l">
              <a:spcBef>
                <a:spcPts val="0"/>
              </a:spcBef>
              <a:spcAft>
                <a:spcPts val="0"/>
              </a:spcAft>
              <a:buSzPts val="1800"/>
              <a:buChar char="●"/>
            </a:pPr>
            <a:r>
              <a:rPr lang="en" sz="1800"/>
              <a:t>Hạn chế trong các cách tiếp cận trước đây: </a:t>
            </a:r>
            <a:endParaRPr sz="1800"/>
          </a:p>
          <a:p>
            <a:pPr indent="-342900" lvl="0" marL="457200" rtl="0" algn="l">
              <a:spcBef>
                <a:spcPts val="0"/>
              </a:spcBef>
              <a:spcAft>
                <a:spcPts val="0"/>
              </a:spcAft>
              <a:buSzPts val="1800"/>
              <a:buChar char="-"/>
            </a:pPr>
            <a:r>
              <a:rPr lang="en" sz="1800"/>
              <a:t>Sự khó khăn trong việc học thông tin ngữ nghĩa trong các mô hình.</a:t>
            </a:r>
            <a:endParaRPr sz="1800"/>
          </a:p>
          <a:p>
            <a:pPr indent="-342900" lvl="0" marL="457200" rtl="0" algn="l">
              <a:spcBef>
                <a:spcPts val="0"/>
              </a:spcBef>
              <a:spcAft>
                <a:spcPts val="0"/>
              </a:spcAft>
              <a:buSzPts val="1800"/>
              <a:buChar char="-"/>
            </a:pPr>
            <a:r>
              <a:rPr lang="en" sz="1800"/>
              <a:t>Phụ thuộc vào dữ liệu được gán nhãn để thiết lập mối quan hệ giữa cảnh và độ sâu.</a:t>
            </a:r>
            <a:endParaRPr sz="18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pic>
        <p:nvPicPr>
          <p:cNvPr id="87" name="Google Shape;87;p16"/>
          <p:cNvPicPr preferRelativeResize="0"/>
          <p:nvPr/>
        </p:nvPicPr>
        <p:blipFill>
          <a:blip r:embed="rId3">
            <a:alphaModFix/>
          </a:blip>
          <a:stretch>
            <a:fillRect/>
          </a:stretch>
        </p:blipFill>
        <p:spPr>
          <a:xfrm>
            <a:off x="1863675" y="2190525"/>
            <a:ext cx="5579275" cy="258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000"/>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000"/>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000"/>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000"/>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1000"/>
                                        <p:tgtEl>
                                          <p:spTgt spid="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Effect filter="fade" transition="in">
                                      <p:cBhvr>
                                        <p:cTn dur="1000"/>
                                        <p:tgtEl>
                                          <p:spTgt spid="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Effect filter="fade" transition="in">
                                      <p:cBhvr>
                                        <p:cTn dur="1000"/>
                                        <p:tgtEl>
                                          <p:spTgt spid="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animEffect filter="fade" transition="in">
                                      <p:cBhvr>
                                        <p:cTn dur="1000"/>
                                        <p:tgtEl>
                                          <p:spTgt spid="8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Mục tiêu</a:t>
            </a:r>
            <a:endParaRPr/>
          </a:p>
        </p:txBody>
      </p:sp>
      <p:sp>
        <p:nvSpPr>
          <p:cNvPr id="93" name="Google Shape;93;p17"/>
          <p:cNvSpPr txBox="1"/>
          <p:nvPr>
            <p:ph idx="1" type="body"/>
          </p:nvPr>
        </p:nvSpPr>
        <p:spPr>
          <a:xfrm>
            <a:off x="471900" y="820500"/>
            <a:ext cx="8060400" cy="390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t>Trong bài báo này chúng tôi muốn đề xuất một cách tiếp cận để giải quyết bài toán Monocular Depth Estimation và cho thấy bài toán này có thể được xây dựng và giải quyết như một Stereo Matching Problem.</a:t>
            </a:r>
            <a:endParaRPr sz="1800"/>
          </a:p>
          <a:p>
            <a:pPr indent="-342900" lvl="0" marL="457200" rtl="0" algn="l">
              <a:spcBef>
                <a:spcPts val="0"/>
              </a:spcBef>
              <a:spcAft>
                <a:spcPts val="0"/>
              </a:spcAft>
              <a:buSzPts val="1800"/>
              <a:buChar char="●"/>
            </a:pPr>
            <a:r>
              <a:rPr lang="en" sz="1800"/>
              <a:t>C</a:t>
            </a:r>
            <a:r>
              <a:rPr lang="en" sz="1800"/>
              <a:t>húng tôi muốn cho thấy: </a:t>
            </a:r>
            <a:endParaRPr sz="1800"/>
          </a:p>
          <a:p>
            <a:pPr indent="-342900" lvl="0" marL="457200" rtl="0" algn="l">
              <a:spcBef>
                <a:spcPts val="0"/>
              </a:spcBef>
              <a:spcAft>
                <a:spcPts val="0"/>
              </a:spcAft>
              <a:buSzPts val="1800"/>
              <a:buChar char="-"/>
            </a:pPr>
            <a:r>
              <a:rPr lang="en" sz="1800"/>
              <a:t>Cả hai mạng neuron chúng tôi xây dựng đều tuân theo/ phù hợp với nguyên tắc hình học.</a:t>
            </a:r>
            <a:endParaRPr sz="1800"/>
          </a:p>
          <a:p>
            <a:pPr indent="-342900" lvl="0" marL="457200" rtl="0" algn="l">
              <a:spcBef>
                <a:spcPts val="0"/>
              </a:spcBef>
              <a:spcAft>
                <a:spcPts val="0"/>
              </a:spcAft>
              <a:buSzPts val="1800"/>
              <a:buChar char="-"/>
            </a:pPr>
            <a:r>
              <a:rPr lang="en" sz="1800"/>
              <a:t>Mô hình có thể được đào tạo mà không yêu cầu về dữ liệu về độ sâu thực (label) nhưng vẫn hoạt động tốt.</a:t>
            </a:r>
            <a:endParaRPr sz="1800"/>
          </a:p>
          <a:p>
            <a:pPr indent="-342900" lvl="0" marL="457200" rtl="0" algn="l">
              <a:spcBef>
                <a:spcPts val="0"/>
              </a:spcBef>
              <a:spcAft>
                <a:spcPts val="0"/>
              </a:spcAft>
              <a:buSzPts val="1800"/>
              <a:buChar char="-"/>
            </a:pPr>
            <a:r>
              <a:rPr lang="en" sz="1800"/>
              <a:t>Toàn bộ hệ thống được đào tạo end-to-end giúp tối ưu hoá sự chính xác về mặt hình học. </a:t>
            </a:r>
            <a:endParaRPr sz="1800"/>
          </a:p>
          <a:p>
            <a:pPr indent="-342900" lvl="0" marL="457200" rtl="0" algn="l">
              <a:spcBef>
                <a:spcPts val="0"/>
              </a:spcBef>
              <a:spcAft>
                <a:spcPts val="0"/>
              </a:spcAft>
              <a:buSzPts val="1800"/>
              <a:buChar char="●"/>
            </a:pPr>
            <a:r>
              <a:rPr lang="en" sz="1800"/>
              <a:t>Về độ chính xác, cho thấy sự vượt trội của phương pháp này so với Stereo Blocking Matching Algorithm.</a:t>
            </a:r>
            <a:endParaRPr sz="18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2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2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2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2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200"/>
                                        <p:tgtEl>
                                          <p:spTgt spid="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5" st="5"/>
                                            </p:txEl>
                                          </p:spTgt>
                                        </p:tgtEl>
                                        <p:attrNameLst>
                                          <p:attrName>style.visibility</p:attrName>
                                        </p:attrNameLst>
                                      </p:cBhvr>
                                      <p:to>
                                        <p:strVal val="visible"/>
                                      </p:to>
                                    </p:set>
                                    <p:animEffect filter="fade" transition="in">
                                      <p:cBhvr>
                                        <p:cTn dur="1200"/>
                                        <p:tgtEl>
                                          <p:spTgt spid="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6" st="6"/>
                                            </p:txEl>
                                          </p:spTgt>
                                        </p:tgtEl>
                                        <p:attrNameLst>
                                          <p:attrName>style.visibility</p:attrName>
                                        </p:attrNameLst>
                                      </p:cBhvr>
                                      <p:to>
                                        <p:strVal val="visible"/>
                                      </p:to>
                                    </p:set>
                                    <p:animEffect filter="fade" transition="in">
                                      <p:cBhvr>
                                        <p:cTn dur="1200"/>
                                        <p:tgtEl>
                                          <p:spTgt spid="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7" st="7"/>
                                            </p:txEl>
                                          </p:spTgt>
                                        </p:tgtEl>
                                        <p:attrNameLst>
                                          <p:attrName>style.visibility</p:attrName>
                                        </p:attrNameLst>
                                      </p:cBhvr>
                                      <p:to>
                                        <p:strVal val="visible"/>
                                      </p:to>
                                    </p:set>
                                    <p:animEffect filter="fade" transition="in">
                                      <p:cBhvr>
                                        <p:cTn dur="1200"/>
                                        <p:tgtEl>
                                          <p:spTgt spid="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8" st="8"/>
                                            </p:txEl>
                                          </p:spTgt>
                                        </p:tgtEl>
                                        <p:attrNameLst>
                                          <p:attrName>style.visibility</p:attrName>
                                        </p:attrNameLst>
                                      </p:cBhvr>
                                      <p:to>
                                        <p:strVal val="visible"/>
                                      </p:to>
                                    </p:set>
                                    <p:animEffect filter="fade" transition="in">
                                      <p:cBhvr>
                                        <p:cTn dur="1200"/>
                                        <p:tgtEl>
                                          <p:spTgt spid="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9" st="9"/>
                                            </p:txEl>
                                          </p:spTgt>
                                        </p:tgtEl>
                                        <p:attrNameLst>
                                          <p:attrName>style.visibility</p:attrName>
                                        </p:attrNameLst>
                                      </p:cBhvr>
                                      <p:to>
                                        <p:strVal val="visible"/>
                                      </p:to>
                                    </p:set>
                                    <p:animEffect filter="fade" transition="in">
                                      <p:cBhvr>
                                        <p:cTn dur="1200"/>
                                        <p:tgtEl>
                                          <p:spTgt spid="9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99" name="Google Shape;99;p18"/>
          <p:cNvSpPr txBox="1"/>
          <p:nvPr>
            <p:ph idx="1" type="body"/>
          </p:nvPr>
        </p:nvSpPr>
        <p:spPr>
          <a:xfrm>
            <a:off x="471900" y="820500"/>
            <a:ext cx="8060400" cy="390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Arial"/>
              <a:buChar char="●"/>
            </a:pPr>
            <a:r>
              <a:rPr lang="en" sz="1800"/>
              <a:t>Chia bài toán Monocular Depth Estimation thành 2 bài toán con là  View Synthesis Problem và Stereo Matching Problem.</a:t>
            </a:r>
            <a:endParaRPr sz="1800"/>
          </a:p>
          <a:p>
            <a:pPr indent="-342900" lvl="0" marL="457200" rtl="0" algn="l">
              <a:spcBef>
                <a:spcPts val="0"/>
              </a:spcBef>
              <a:spcAft>
                <a:spcPts val="0"/>
              </a:spcAft>
              <a:buSzPts val="1800"/>
              <a:buChar char="●"/>
            </a:pPr>
            <a:r>
              <a:rPr lang="en" sz="1800"/>
              <a:t>Cài đặt các mạng học sâu để giải quyết cho từng bài toán con. </a:t>
            </a:r>
            <a:r>
              <a:rPr lang="en" sz="1800"/>
              <a:t>Sau đó, toàn bộ pipeline được huấn luyện end-to-end.</a:t>
            </a:r>
            <a:endParaRPr sz="1800"/>
          </a:p>
          <a:p>
            <a:pPr indent="0" lvl="0" marL="1371600" rtl="0" algn="l">
              <a:spcBef>
                <a:spcPts val="1600"/>
              </a:spcBef>
              <a:spcAft>
                <a:spcPts val="0"/>
              </a:spcAft>
              <a:buNone/>
            </a:pPr>
            <a:r>
              <a:t/>
            </a:r>
            <a:endParaRPr sz="1800"/>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Effect filter="fade" transition="in">
                                      <p:cBhvr>
                                        <p:cTn dur="1000"/>
                                        <p:tgtEl>
                                          <p:spTgt spid="9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Effect filter="fade" transition="in">
                                      <p:cBhvr>
                                        <p:cTn dur="1000"/>
                                        <p:tgtEl>
                                          <p:spTgt spid="9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6" st="6"/>
                                            </p:txEl>
                                          </p:spTgt>
                                        </p:tgtEl>
                                        <p:attrNameLst>
                                          <p:attrName>style.visibility</p:attrName>
                                        </p:attrNameLst>
                                      </p:cBhvr>
                                      <p:to>
                                        <p:strVal val="visible"/>
                                      </p:to>
                                    </p:set>
                                    <p:animEffect filter="fade" transition="in">
                                      <p:cBhvr>
                                        <p:cTn dur="1000"/>
                                        <p:tgtEl>
                                          <p:spTgt spid="9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05" name="Google Shape;105;p19"/>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Nội dung 1: Cài đặt View Synthesis Network </a:t>
            </a:r>
            <a:endParaRPr sz="1800">
              <a:latin typeface="Arial"/>
              <a:ea typeface="Arial"/>
              <a:cs typeface="Arial"/>
              <a:sym typeface="Arial"/>
            </a:endParaRPr>
          </a:p>
          <a:p>
            <a:pPr indent="-342900" lvl="0" marL="457200" rtl="0" algn="l">
              <a:spcBef>
                <a:spcPts val="1600"/>
              </a:spcBef>
              <a:spcAft>
                <a:spcPts val="0"/>
              </a:spcAft>
              <a:buSzPts val="1800"/>
              <a:buFont typeface="Arial"/>
              <a:buChar char="●"/>
            </a:pPr>
            <a:r>
              <a:rPr lang="en" sz="1800">
                <a:latin typeface="Arial"/>
                <a:ea typeface="Arial"/>
                <a:cs typeface="Arial"/>
                <a:sym typeface="Arial"/>
              </a:rPr>
              <a:t>Áp dụng thiết kế của mô hình Deep3D và phát triển mạng học sâu của chúng tôi dựa trên nó.</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Tại sao lại là Mô hình Deep3D?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Mô hình đề xuất một lược đồ xác suất mới để chuyển các pixel từ hình ảnh ban đầu thay vì ước tính độ chính xác về mặt hình học như các phương pháp warp-based trước đây.</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Trực tiếp tạo ra sự biến đổi từ hình ảnh trái sang hình ảnh bên phải bằng cách sử dụng một lớp lựa chọn có thể phân biệt. Điều này phù hợp với binocular views được đồng bộ hoá, hiệu chỉnh từ camera. </a:t>
            </a:r>
            <a:endParaRPr sz="1800">
              <a:latin typeface="Arial"/>
              <a:ea typeface="Arial"/>
              <a:cs typeface="Arial"/>
              <a:sym typeface="Arial"/>
            </a:endParaRPr>
          </a:p>
          <a:p>
            <a:pPr indent="0" lvl="0" marL="457200" rtl="0" algn="l">
              <a:spcBef>
                <a:spcPts val="1600"/>
              </a:spcBef>
              <a:spcAft>
                <a:spcPts val="0"/>
              </a:spcAft>
              <a:buNone/>
            </a:pPr>
            <a:r>
              <a:t/>
            </a:r>
            <a:endParaRPr>
              <a:latin typeface="Arial"/>
              <a:ea typeface="Arial"/>
              <a:cs typeface="Arial"/>
              <a:sym typeface="Arial"/>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Effect filter="fade" transition="in">
                                      <p:cBhvr>
                                        <p:cTn dur="1000"/>
                                        <p:tgtEl>
                                          <p:spTgt spid="10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Nội dung và Phương pháp</a:t>
            </a:r>
            <a:endParaRPr/>
          </a:p>
        </p:txBody>
      </p:sp>
      <p:sp>
        <p:nvSpPr>
          <p:cNvPr id="111" name="Google Shape;111;p20"/>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Nội dung 2: Xây dựng Stereo Matching Network</a:t>
            </a:r>
            <a:endParaRPr sz="1800">
              <a:latin typeface="Arial"/>
              <a:ea typeface="Arial"/>
              <a:cs typeface="Arial"/>
              <a:sym typeface="Arial"/>
            </a:endParaRPr>
          </a:p>
          <a:p>
            <a:pPr indent="-342900" lvl="0" marL="457200" rtl="0" algn="l">
              <a:spcBef>
                <a:spcPts val="1600"/>
              </a:spcBef>
              <a:spcAft>
                <a:spcPts val="0"/>
              </a:spcAft>
              <a:buSzPts val="1800"/>
              <a:buFont typeface="Arial"/>
              <a:buChar char="●"/>
            </a:pPr>
            <a:r>
              <a:rPr lang="en" sz="1800">
                <a:latin typeface="Arial"/>
                <a:ea typeface="Arial"/>
                <a:cs typeface="Arial"/>
                <a:sym typeface="Arial"/>
              </a:rPr>
              <a:t>Nhằm đơn giản hoá trong tính toán, Stereo Matching Network của chúng tôi chuyển đổi vấn đề hiểu cảnh cấp cao thành vấn đề đối sánh 1D</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Để sử dụng tốt hơn mối quan hệ hình học giữa hai chế độ xem, chúng tôi lấy ý tưởng về mối tương quan 1D được sử dụng trong DispNetC. Chúng tôi tiếp tục áp dụng cấu trúc DispFulNet để đạt được dự đoán có độ phân giải đầy đủ.</a:t>
            </a:r>
            <a:endParaRPr sz="1800">
              <a:latin typeface="Arial"/>
              <a:ea typeface="Arial"/>
              <a:cs typeface="Arial"/>
              <a:sym typeface="Arial"/>
            </a:endParaRPr>
          </a:p>
          <a:p>
            <a:pPr indent="0" lvl="0" marL="457200" rtl="0" algn="l">
              <a:spcBef>
                <a:spcPts val="1600"/>
              </a:spcBef>
              <a:spcAft>
                <a:spcPts val="0"/>
              </a:spcAft>
              <a:buNone/>
            </a:pPr>
            <a:r>
              <a:t/>
            </a:r>
            <a:endParaRPr sz="1800">
              <a:latin typeface="Arial"/>
              <a:ea typeface="Arial"/>
              <a:cs typeface="Arial"/>
              <a:sym typeface="Arial"/>
            </a:endParaRPr>
          </a:p>
          <a:p>
            <a:pPr indent="0" lvl="0" marL="457200" rtl="0" algn="l">
              <a:spcBef>
                <a:spcPts val="1600"/>
              </a:spcBef>
              <a:spcAft>
                <a:spcPts val="0"/>
              </a:spcAft>
              <a:buNone/>
            </a:pPr>
            <a:r>
              <a:t/>
            </a:r>
            <a:endParaRPr>
              <a:latin typeface="Arial"/>
              <a:ea typeface="Arial"/>
              <a:cs typeface="Arial"/>
              <a:sym typeface="Arial"/>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1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1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1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1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1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100"/>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100"/>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100"/>
                                        <p:tgtEl>
                                          <p:spTgt spid="11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8" st="8"/>
                                            </p:txEl>
                                          </p:spTgt>
                                        </p:tgtEl>
                                        <p:attrNameLst>
                                          <p:attrName>style.visibility</p:attrName>
                                        </p:attrNameLst>
                                      </p:cBhvr>
                                      <p:to>
                                        <p:strVal val="visible"/>
                                      </p:to>
                                    </p:set>
                                    <p:animEffect filter="fade" transition="in">
                                      <p:cBhvr>
                                        <p:cTn dur="1100"/>
                                        <p:tgtEl>
                                          <p:spTgt spid="11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57875"/>
            <a:ext cx="8222100" cy="67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Kết quả dự kiến</a:t>
            </a:r>
            <a:endParaRPr/>
          </a:p>
        </p:txBody>
      </p:sp>
      <p:sp>
        <p:nvSpPr>
          <p:cNvPr id="117" name="Google Shape;117;p21"/>
          <p:cNvSpPr txBox="1"/>
          <p:nvPr>
            <p:ph idx="1" type="body"/>
          </p:nvPr>
        </p:nvSpPr>
        <p:spPr>
          <a:xfrm>
            <a:off x="471900" y="820500"/>
            <a:ext cx="8222100" cy="39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Thông qua kết quả về độ chính xác cũng như thực nghiệm:</a:t>
            </a:r>
            <a:endParaRPr/>
          </a:p>
          <a:p>
            <a:pPr indent="-368300" lvl="0" marL="457200" rtl="0" algn="l">
              <a:spcBef>
                <a:spcPts val="1600"/>
              </a:spcBef>
              <a:spcAft>
                <a:spcPts val="0"/>
              </a:spcAft>
              <a:buSzPts val="2200"/>
              <a:buChar char="●"/>
            </a:pPr>
            <a:r>
              <a:rPr lang="en"/>
              <a:t>Cho thấy cách tiếp cận của chúng tôi loại bỏ các hạn chế từ các cách tiếp cận trước.</a:t>
            </a:r>
            <a:endParaRPr/>
          </a:p>
          <a:p>
            <a:pPr indent="-368300" lvl="0" marL="457200" rtl="0" algn="l">
              <a:spcBef>
                <a:spcPts val="0"/>
              </a:spcBef>
              <a:spcAft>
                <a:spcPts val="0"/>
              </a:spcAft>
              <a:buSzPts val="2200"/>
              <a:buChar char="●"/>
            </a:pPr>
            <a:r>
              <a:rPr lang="en"/>
              <a:t>C</a:t>
            </a:r>
            <a:r>
              <a:rPr lang="en"/>
              <a:t>ho thấy cả hai mạng đều có thể bảo toàn chức năng ban đầu của chúng sau khi đào tạo end-to-end.</a:t>
            </a:r>
            <a:endParaRPr/>
          </a:p>
          <a:p>
            <a:pPr indent="-368300" lvl="0" marL="457200" rtl="0" algn="l">
              <a:spcBef>
                <a:spcPts val="0"/>
              </a:spcBef>
              <a:spcAft>
                <a:spcPts val="0"/>
              </a:spcAft>
              <a:buSzPts val="2200"/>
              <a:buChar char="●"/>
            </a:pPr>
            <a:r>
              <a:rPr lang="en"/>
              <a:t>Chúng tôi sẽ so sánh với kết quả của các cách tiếp cận trước đây để cho thấy cách tiếp cận này thực sự hiệu quả.</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10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1000"/>
                                        <p:tgtEl>
                                          <p:spTgt spid="11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