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41" r:id="rId2"/>
    <p:sldId id="339" r:id="rId3"/>
    <p:sldId id="353" r:id="rId4"/>
    <p:sldId id="400" r:id="rId5"/>
    <p:sldId id="401" r:id="rId6"/>
    <p:sldId id="402" r:id="rId7"/>
    <p:sldId id="403" r:id="rId8"/>
    <p:sldId id="39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77" autoAdjust="0"/>
  </p:normalViewPr>
  <p:slideViewPr>
    <p:cSldViewPr snapToGrid="0">
      <p:cViewPr varScale="1">
        <p:scale>
          <a:sx n="74" d="100"/>
          <a:sy n="74" d="100"/>
        </p:scale>
        <p:origin x="-1194" y="-90"/>
      </p:cViewPr>
      <p:guideLst>
        <p:guide orient="horz" pos="2160"/>
        <p:guide pos="3840"/>
      </p:guideLst>
    </p:cSldViewPr>
  </p:slideViewPr>
  <p:outlineViewPr>
    <p:cViewPr>
      <p:scale>
        <a:sx n="33" d="100"/>
        <a:sy n="33" d="100"/>
      </p:scale>
      <p:origin x="222"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BC87C-6F0A-4C26-9E3E-57DFD8B0368F}" type="datetimeFigureOut">
              <a:rPr lang="fr-FR" smtClean="0"/>
              <a:t>03/05/2023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1521-FB54-4470-96BD-B0EDF191DAC0}" type="slidenum">
              <a:rPr lang="fr-FR" smtClean="0"/>
              <a:t>‹N°›</a:t>
            </a:fld>
            <a:endParaRPr lang="fr-FR"/>
          </a:p>
        </p:txBody>
      </p:sp>
    </p:spTree>
    <p:extLst>
      <p:ext uri="{BB962C8B-B14F-4D97-AF65-F5344CB8AC3E}">
        <p14:creationId xmlns:p14="http://schemas.microsoft.com/office/powerpoint/2010/main" val="144121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21521-FB54-4470-96BD-B0EDF191DAC0}" type="slidenum">
              <a:rPr lang="fr-FR" smtClean="0"/>
              <a:t>1</a:t>
            </a:fld>
            <a:endParaRPr lang="fr-FR"/>
          </a:p>
        </p:txBody>
      </p:sp>
    </p:spTree>
    <p:extLst>
      <p:ext uri="{BB962C8B-B14F-4D97-AF65-F5344CB8AC3E}">
        <p14:creationId xmlns:p14="http://schemas.microsoft.com/office/powerpoint/2010/main" val="178453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21521-FB54-4470-96BD-B0EDF191DAC0}" type="slidenum">
              <a:rPr lang="fr-FR" smtClean="0"/>
              <a:t>2</a:t>
            </a:fld>
            <a:endParaRPr lang="fr-FR"/>
          </a:p>
        </p:txBody>
      </p:sp>
    </p:spTree>
    <p:extLst>
      <p:ext uri="{BB962C8B-B14F-4D97-AF65-F5344CB8AC3E}">
        <p14:creationId xmlns:p14="http://schemas.microsoft.com/office/powerpoint/2010/main" val="106824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74323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79061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381935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228996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238182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6BBCB6D-3430-4A85-AEA5-26ED48374DC2}" type="datetimeFigureOut">
              <a:rPr lang="fr-FR" smtClean="0"/>
              <a:t>03/05/2023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16555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6BBCB6D-3430-4A85-AEA5-26ED48374DC2}" type="datetimeFigureOut">
              <a:rPr lang="fr-FR" smtClean="0"/>
              <a:t>03/05/2023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195933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6BBCB6D-3430-4A85-AEA5-26ED48374DC2}" type="datetimeFigureOut">
              <a:rPr lang="fr-FR" smtClean="0"/>
              <a:t>03/05/2023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80419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6BBCB6D-3430-4A85-AEA5-26ED48374DC2}" type="datetimeFigureOut">
              <a:rPr lang="fr-FR" smtClean="0"/>
              <a:t>03/05/2023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264118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6BBCB6D-3430-4A85-AEA5-26ED48374DC2}" type="datetimeFigureOut">
              <a:rPr lang="fr-FR" smtClean="0"/>
              <a:t>03/05/2023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31176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6BBCB6D-3430-4A85-AEA5-26ED48374DC2}" type="datetimeFigureOut">
              <a:rPr lang="fr-FR" smtClean="0"/>
              <a:t>03/05/2023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B241CF6-0989-4C1B-9B2E-0DD40B91AC7D}" type="slidenum">
              <a:rPr lang="fr-FR" smtClean="0"/>
              <a:t>‹N°›</a:t>
            </a:fld>
            <a:endParaRPr lang="fr-FR"/>
          </a:p>
        </p:txBody>
      </p:sp>
    </p:spTree>
    <p:extLst>
      <p:ext uri="{BB962C8B-B14F-4D97-AF65-F5344CB8AC3E}">
        <p14:creationId xmlns:p14="http://schemas.microsoft.com/office/powerpoint/2010/main" val="342445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CB6D-3430-4A85-AEA5-26ED48374DC2}" type="datetimeFigureOut">
              <a:rPr lang="fr-FR" smtClean="0"/>
              <a:t>03/05/2023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41CF6-0989-4C1B-9B2E-0DD40B91AC7D}" type="slidenum">
              <a:rPr lang="fr-FR" smtClean="0"/>
              <a:t>‹N°›</a:t>
            </a:fld>
            <a:endParaRPr lang="fr-FR"/>
          </a:p>
        </p:txBody>
      </p:sp>
    </p:spTree>
    <p:extLst>
      <p:ext uri="{BB962C8B-B14F-4D97-AF65-F5344CB8AC3E}">
        <p14:creationId xmlns:p14="http://schemas.microsoft.com/office/powerpoint/2010/main" val="813406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p:cNvSpPr/>
          <p:nvPr/>
        </p:nvSpPr>
        <p:spPr>
          <a:xfrm>
            <a:off x="1252859" y="4509048"/>
            <a:ext cx="4332276" cy="553357"/>
          </a:xfrm>
          <a:prstGeom prst="rect">
            <a:avLst/>
          </a:prstGeom>
        </p:spPr>
        <p:txBody>
          <a:bodyPr wrap="none">
            <a:spAutoFit/>
          </a:bodyPr>
          <a:lstStyle/>
          <a:p>
            <a:pPr algn="ctr">
              <a:lnSpc>
                <a:spcPct val="107000"/>
              </a:lnSpc>
              <a:spcAft>
                <a:spcPts val="0"/>
              </a:spcAft>
            </a:pPr>
            <a:r>
              <a:rPr lang="fr-FR" sz="2800" b="1" u="sng" dirty="0" smtClean="0">
                <a:effectLst/>
                <a:latin typeface="Times New Roman" panose="02020603050405020304" pitchFamily="18" charset="0"/>
                <a:ea typeface="Calibri" panose="020F0502020204030204" pitchFamily="34" charset="0"/>
                <a:cs typeface="Arial" panose="020B0604020202020204" pitchFamily="34" charset="0"/>
              </a:rPr>
              <a:t>Présenté par </a:t>
            </a:r>
            <a:r>
              <a:rPr lang="fr-FR" sz="2800" i="1" dirty="0" smtClean="0">
                <a:effectLst/>
                <a:latin typeface="Times New Roman" panose="02020603050405020304" pitchFamily="18" charset="0"/>
                <a:ea typeface="Calibri" panose="020F0502020204030204" pitchFamily="34" charset="0"/>
                <a:cs typeface="Arial" panose="020B0604020202020204" pitchFamily="34" charset="0"/>
              </a:rPr>
              <a:t>: </a:t>
            </a:r>
            <a:r>
              <a:rPr lang="fr-FR" sz="2800" i="1" dirty="0" smtClean="0">
                <a:effectLst/>
                <a:latin typeface="Times New Roman" panose="02020603050405020304" pitchFamily="18" charset="0"/>
                <a:ea typeface="Calibri" panose="020F0502020204030204" pitchFamily="34" charset="0"/>
                <a:cs typeface="Arial" panose="020B0604020202020204" pitchFamily="34" charset="0"/>
              </a:rPr>
              <a:t>Boua Yassine</a:t>
            </a:r>
            <a:endParaRPr lang="fr-FR" sz="2800" i="1" dirty="0" smtClean="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Rectangle 1"/>
          <p:cNvSpPr/>
          <p:nvPr/>
        </p:nvSpPr>
        <p:spPr>
          <a:xfrm>
            <a:off x="2783431" y="1827658"/>
            <a:ext cx="6370847" cy="1323439"/>
          </a:xfrm>
          <a:prstGeom prst="rect">
            <a:avLst/>
          </a:prstGeom>
        </p:spPr>
        <p:txBody>
          <a:bodyPr wrap="none">
            <a:spAutoFit/>
          </a:bodyPr>
          <a:lstStyle/>
          <a:p>
            <a:r>
              <a:rPr lang="fr-FR" sz="8000" b="1" dirty="0" err="1"/>
              <a:t>NoSQL</a:t>
            </a:r>
            <a:r>
              <a:rPr lang="fr-FR" sz="8000" b="1" dirty="0"/>
              <a:t> </a:t>
            </a:r>
            <a:r>
              <a:rPr lang="fr-FR" sz="8000" b="1" dirty="0" smtClean="0"/>
              <a:t>Vs </a:t>
            </a:r>
            <a:r>
              <a:rPr lang="fr-FR" sz="8000" b="1" dirty="0"/>
              <a:t>SQL.</a:t>
            </a:r>
            <a:endParaRPr lang="fr-FR" sz="8000" b="1" dirty="0"/>
          </a:p>
        </p:txBody>
      </p:sp>
    </p:spTree>
    <p:extLst>
      <p:ext uri="{BB962C8B-B14F-4D97-AF65-F5344CB8AC3E}">
        <p14:creationId xmlns:p14="http://schemas.microsoft.com/office/powerpoint/2010/main" val="62232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2">
            <a:extLst>
              <a:ext uri="{FF2B5EF4-FFF2-40B4-BE49-F238E27FC236}">
                <a16:creationId xmlns="" xmlns:a16="http://schemas.microsoft.com/office/drawing/2014/main" id="{EAC51879-DCF4-4385-BC9A-92F0804069A0}"/>
              </a:ext>
            </a:extLst>
          </p:cNvPr>
          <p:cNvSpPr/>
          <p:nvPr/>
        </p:nvSpPr>
        <p:spPr>
          <a:xfrm>
            <a:off x="-1920" y="393098"/>
            <a:ext cx="2658838" cy="60840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002060"/>
          </a:solidFill>
          <a:ln w="82550" cap="flat" cmpd="sng" algn="ctr">
            <a:noFill/>
            <a:prstDash val="solid"/>
            <a:miter lim="800000"/>
          </a:ln>
          <a:effectLst/>
          <a:scene3d>
            <a:camera prst="orthographicFront">
              <a:rot lat="0" lon="0" rev="0"/>
            </a:camera>
            <a:lightRig rig="glow" dir="t">
              <a:rot lat="0" lon="0" rev="14100000"/>
            </a:lightRig>
          </a:scene3d>
          <a:sp3d prstMaterial="softEdge">
            <a:bevelT w="127000" prst="cross"/>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 name="Oval 33">
            <a:extLst>
              <a:ext uri="{FF2B5EF4-FFF2-40B4-BE49-F238E27FC236}">
                <a16:creationId xmlns="" xmlns:a16="http://schemas.microsoft.com/office/drawing/2014/main" id="{E30E63CA-068F-4A82-9CF8-D1E5C9371C6B}"/>
              </a:ext>
            </a:extLst>
          </p:cNvPr>
          <p:cNvSpPr/>
          <p:nvPr/>
        </p:nvSpPr>
        <p:spPr>
          <a:xfrm>
            <a:off x="1310732" y="764760"/>
            <a:ext cx="528083" cy="496005"/>
          </a:xfrm>
          <a:prstGeom prst="ellipse">
            <a:avLst/>
          </a:prstGeom>
          <a:solidFill>
            <a:srgbClr val="002060"/>
          </a:solidFill>
          <a:ln w="12700" cap="flat" cmpd="sng" algn="ctr">
            <a:solidFill>
              <a:schemeClr val="tx2">
                <a:lumMod val="20000"/>
                <a:lumOff val="80000"/>
              </a:schemeClr>
            </a:solidFill>
            <a:prstDash val="solid"/>
            <a:miter lim="800000"/>
          </a:ln>
          <a:effectLst>
            <a:outerShdw blurRad="76200" dist="12700" dir="8100000" sy="-23000" kx="800400" algn="br" rotWithShape="0">
              <a:prstClr val="black">
                <a:alpha val="20000"/>
              </a:prstClr>
            </a:outerShdw>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Connector 40">
            <a:extLst>
              <a:ext uri="{FF2B5EF4-FFF2-40B4-BE49-F238E27FC236}">
                <a16:creationId xmlns="" xmlns:a16="http://schemas.microsoft.com/office/drawing/2014/main" id="{3CAEDE19-78B1-49DA-81D3-51A2970C68F6}"/>
              </a:ext>
            </a:extLst>
          </p:cNvPr>
          <p:cNvCxnSpPr>
            <a:cxnSpLocks/>
          </p:cNvCxnSpPr>
          <p:nvPr/>
        </p:nvCxnSpPr>
        <p:spPr>
          <a:xfrm>
            <a:off x="1838815" y="1012762"/>
            <a:ext cx="1818785" cy="0"/>
          </a:xfrm>
          <a:prstGeom prst="line">
            <a:avLst/>
          </a:prstGeom>
          <a:noFill/>
          <a:ln w="28575" cap="flat" cmpd="sng" algn="ctr">
            <a:solidFill>
              <a:srgbClr val="002060"/>
            </a:solidFill>
            <a:prstDash val="solid"/>
            <a:miter lim="800000"/>
            <a:tailEnd type="none" w="lg" len="lg"/>
          </a:ln>
          <a:effectLst/>
        </p:spPr>
      </p:cxnSp>
      <p:sp>
        <p:nvSpPr>
          <p:cNvPr id="13" name="Rectangle 12">
            <a:extLst>
              <a:ext uri="{FF2B5EF4-FFF2-40B4-BE49-F238E27FC236}">
                <a16:creationId xmlns="" xmlns:a16="http://schemas.microsoft.com/office/drawing/2014/main" id="{2557A86D-753E-446E-AA47-A6A48420975A}"/>
              </a:ext>
            </a:extLst>
          </p:cNvPr>
          <p:cNvSpPr/>
          <p:nvPr/>
        </p:nvSpPr>
        <p:spPr>
          <a:xfrm>
            <a:off x="3657600" y="764760"/>
            <a:ext cx="2031325" cy="369332"/>
          </a:xfrm>
          <a:prstGeom prst="rect">
            <a:avLst/>
          </a:prstGeom>
        </p:spPr>
        <p:txBody>
          <a:bodyPr wrap="none">
            <a:spAutoFit/>
          </a:bodyPr>
          <a:lstStyle/>
          <a:p>
            <a:r>
              <a:rPr lang="fr-FR" b="1" dirty="0">
                <a:ln w="0"/>
                <a:solidFill>
                  <a:sysClr val="windowText" lastClr="000000"/>
                </a:solidFill>
                <a:latin typeface="Times New Roman" panose="02020603050405020304" pitchFamily="18" charset="0"/>
                <a:cs typeface="Times New Roman" panose="02020603050405020304" pitchFamily="18" charset="0"/>
              </a:rPr>
              <a:t>INTRODUCTION</a:t>
            </a:r>
            <a:endParaRPr lang="fr-FR" b="1" dirty="0">
              <a:ln w="0"/>
              <a:solidFill>
                <a:sysClr val="windowText" lastClr="000000"/>
              </a:solidFill>
              <a:latin typeface="Times New Roman" panose="02020603050405020304" pitchFamily="18" charset="0"/>
              <a:cs typeface="Times New Roman" panose="02020603050405020304" pitchFamily="18" charset="0"/>
            </a:endParaRPr>
          </a:p>
        </p:txBody>
      </p:sp>
      <p:sp>
        <p:nvSpPr>
          <p:cNvPr id="42" name="Oval 33">
            <a:extLst>
              <a:ext uri="{FF2B5EF4-FFF2-40B4-BE49-F238E27FC236}">
                <a16:creationId xmlns="" xmlns:a16="http://schemas.microsoft.com/office/drawing/2014/main" id="{E30E63CA-068F-4A82-9CF8-D1E5C9371C6B}"/>
              </a:ext>
            </a:extLst>
          </p:cNvPr>
          <p:cNvSpPr/>
          <p:nvPr/>
        </p:nvSpPr>
        <p:spPr>
          <a:xfrm>
            <a:off x="2098927" y="1753556"/>
            <a:ext cx="528083" cy="496005"/>
          </a:xfrm>
          <a:prstGeom prst="ellipse">
            <a:avLst/>
          </a:prstGeom>
          <a:solidFill>
            <a:srgbClr val="002060"/>
          </a:solidFill>
          <a:ln w="12700" cap="flat" cmpd="sng" algn="ctr">
            <a:solidFill>
              <a:schemeClr val="tx2">
                <a:lumMod val="20000"/>
                <a:lumOff val="80000"/>
              </a:schemeClr>
            </a:solidFill>
            <a:prstDash val="solid"/>
            <a:miter lim="800000"/>
          </a:ln>
          <a:effectLst>
            <a:outerShdw blurRad="76200" dist="12700" dir="8100000" sy="-23000" kx="800400" algn="br" rotWithShape="0">
              <a:prstClr val="black">
                <a:alpha val="20000"/>
              </a:prstClr>
            </a:outerShdw>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3" name="Straight Connector 40">
            <a:extLst>
              <a:ext uri="{FF2B5EF4-FFF2-40B4-BE49-F238E27FC236}">
                <a16:creationId xmlns="" xmlns:a16="http://schemas.microsoft.com/office/drawing/2014/main" id="{3CAEDE19-78B1-49DA-81D3-51A2970C68F6}"/>
              </a:ext>
            </a:extLst>
          </p:cNvPr>
          <p:cNvCxnSpPr>
            <a:cxnSpLocks/>
          </p:cNvCxnSpPr>
          <p:nvPr/>
        </p:nvCxnSpPr>
        <p:spPr>
          <a:xfrm>
            <a:off x="2627010" y="2029682"/>
            <a:ext cx="1818785" cy="0"/>
          </a:xfrm>
          <a:prstGeom prst="line">
            <a:avLst/>
          </a:prstGeom>
          <a:noFill/>
          <a:ln w="28575" cap="flat" cmpd="sng" algn="ctr">
            <a:solidFill>
              <a:srgbClr val="002060"/>
            </a:solidFill>
            <a:prstDash val="solid"/>
            <a:miter lim="800000"/>
            <a:tailEnd type="none" w="lg" len="lg"/>
          </a:ln>
          <a:effectLst/>
        </p:spPr>
      </p:cxnSp>
      <p:sp>
        <p:nvSpPr>
          <p:cNvPr id="19" name="Oval 33">
            <a:extLst>
              <a:ext uri="{FF2B5EF4-FFF2-40B4-BE49-F238E27FC236}">
                <a16:creationId xmlns="" xmlns:a16="http://schemas.microsoft.com/office/drawing/2014/main" id="{E30E63CA-068F-4A82-9CF8-D1E5C9371C6B}"/>
              </a:ext>
            </a:extLst>
          </p:cNvPr>
          <p:cNvSpPr/>
          <p:nvPr/>
        </p:nvSpPr>
        <p:spPr>
          <a:xfrm>
            <a:off x="2362969" y="2955989"/>
            <a:ext cx="528083" cy="496005"/>
          </a:xfrm>
          <a:prstGeom prst="ellipse">
            <a:avLst/>
          </a:prstGeom>
          <a:solidFill>
            <a:srgbClr val="002060"/>
          </a:solidFill>
          <a:ln w="12700" cap="flat" cmpd="sng" algn="ctr">
            <a:solidFill>
              <a:schemeClr val="tx2">
                <a:lumMod val="20000"/>
                <a:lumOff val="80000"/>
              </a:schemeClr>
            </a:solidFill>
            <a:prstDash val="solid"/>
            <a:miter lim="800000"/>
          </a:ln>
          <a:effectLst>
            <a:outerShdw blurRad="76200" dist="12700" dir="8100000" sy="-23000" kx="800400" algn="br" rotWithShape="0">
              <a:prstClr val="black">
                <a:alpha val="20000"/>
              </a:prstClr>
            </a:outerShdw>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40">
            <a:extLst>
              <a:ext uri="{FF2B5EF4-FFF2-40B4-BE49-F238E27FC236}">
                <a16:creationId xmlns="" xmlns:a16="http://schemas.microsoft.com/office/drawing/2014/main" id="{3CAEDE19-78B1-49DA-81D3-51A2970C68F6}"/>
              </a:ext>
            </a:extLst>
          </p:cNvPr>
          <p:cNvCxnSpPr>
            <a:cxnSpLocks/>
          </p:cNvCxnSpPr>
          <p:nvPr/>
        </p:nvCxnSpPr>
        <p:spPr>
          <a:xfrm>
            <a:off x="2733617" y="4314333"/>
            <a:ext cx="1818785" cy="0"/>
          </a:xfrm>
          <a:prstGeom prst="line">
            <a:avLst/>
          </a:prstGeom>
          <a:noFill/>
          <a:ln w="28575" cap="flat" cmpd="sng" algn="ctr">
            <a:solidFill>
              <a:srgbClr val="002060"/>
            </a:solidFill>
            <a:prstDash val="solid"/>
            <a:miter lim="800000"/>
            <a:tailEnd type="none" w="lg" len="lg"/>
          </a:ln>
          <a:effectLst/>
        </p:spPr>
      </p:cxnSp>
      <p:sp>
        <p:nvSpPr>
          <p:cNvPr id="21" name="Rectangle 20">
            <a:extLst>
              <a:ext uri="{FF2B5EF4-FFF2-40B4-BE49-F238E27FC236}">
                <a16:creationId xmlns="" xmlns:a16="http://schemas.microsoft.com/office/drawing/2014/main" id="{2557A86D-753E-446E-AA47-A6A48420975A}"/>
              </a:ext>
            </a:extLst>
          </p:cNvPr>
          <p:cNvSpPr/>
          <p:nvPr/>
        </p:nvSpPr>
        <p:spPr>
          <a:xfrm>
            <a:off x="4746544" y="3065766"/>
            <a:ext cx="928459" cy="369332"/>
          </a:xfrm>
          <a:prstGeom prst="rect">
            <a:avLst/>
          </a:prstGeom>
        </p:spPr>
        <p:txBody>
          <a:bodyPr wrap="none">
            <a:spAutoFit/>
          </a:bodyPr>
          <a:lstStyle/>
          <a:p>
            <a:r>
              <a:rPr lang="fr-FR" b="1" dirty="0" err="1" smtClean="0">
                <a:ln w="0"/>
                <a:solidFill>
                  <a:sysClr val="windowText" lastClr="000000"/>
                </a:solidFill>
                <a:latin typeface="Times New Roman" panose="02020603050405020304" pitchFamily="18" charset="0"/>
                <a:cs typeface="Times New Roman" panose="02020603050405020304" pitchFamily="18" charset="0"/>
              </a:rPr>
              <a:t>NoSQL</a:t>
            </a:r>
            <a:endParaRPr lang="fr-FR" b="1" dirty="0">
              <a:ln w="0"/>
              <a:solidFill>
                <a:sysClr val="windowText" lastClr="000000"/>
              </a:solidFill>
              <a:effectLst/>
              <a:latin typeface="Times New Roman" panose="02020603050405020304" pitchFamily="18" charset="0"/>
              <a:cs typeface="Times New Roman" panose="02020603050405020304" pitchFamily="18" charset="0"/>
            </a:endParaRPr>
          </a:p>
        </p:txBody>
      </p:sp>
      <p:sp>
        <p:nvSpPr>
          <p:cNvPr id="27" name="Oval 33">
            <a:extLst>
              <a:ext uri="{FF2B5EF4-FFF2-40B4-BE49-F238E27FC236}">
                <a16:creationId xmlns="" xmlns:a16="http://schemas.microsoft.com/office/drawing/2014/main" id="{E30E63CA-068F-4A82-9CF8-D1E5C9371C6B}"/>
              </a:ext>
            </a:extLst>
          </p:cNvPr>
          <p:cNvSpPr/>
          <p:nvPr/>
        </p:nvSpPr>
        <p:spPr>
          <a:xfrm>
            <a:off x="1834885" y="5035535"/>
            <a:ext cx="528083" cy="496005"/>
          </a:xfrm>
          <a:prstGeom prst="ellipse">
            <a:avLst/>
          </a:prstGeom>
          <a:solidFill>
            <a:srgbClr val="002060"/>
          </a:solidFill>
          <a:ln w="12700" cap="flat" cmpd="sng" algn="ctr">
            <a:solidFill>
              <a:schemeClr val="tx2">
                <a:lumMod val="20000"/>
                <a:lumOff val="80000"/>
              </a:schemeClr>
            </a:solidFill>
            <a:prstDash val="solid"/>
            <a:miter lim="800000"/>
          </a:ln>
          <a:effectLst>
            <a:outerShdw blurRad="76200" dist="12700" dir="8100000" sy="-23000" kx="800400" algn="br" rotWithShape="0">
              <a:prstClr val="black">
                <a:alpha val="20000"/>
              </a:prstClr>
            </a:outerShdw>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40">
            <a:extLst>
              <a:ext uri="{FF2B5EF4-FFF2-40B4-BE49-F238E27FC236}">
                <a16:creationId xmlns="" xmlns:a16="http://schemas.microsoft.com/office/drawing/2014/main" id="{3CAEDE19-78B1-49DA-81D3-51A2970C68F6}"/>
              </a:ext>
            </a:extLst>
          </p:cNvPr>
          <p:cNvCxnSpPr>
            <a:cxnSpLocks/>
          </p:cNvCxnSpPr>
          <p:nvPr/>
        </p:nvCxnSpPr>
        <p:spPr>
          <a:xfrm>
            <a:off x="2362969" y="5283537"/>
            <a:ext cx="1818785" cy="0"/>
          </a:xfrm>
          <a:prstGeom prst="line">
            <a:avLst/>
          </a:prstGeom>
          <a:noFill/>
          <a:ln w="28575" cap="flat" cmpd="sng" algn="ctr">
            <a:solidFill>
              <a:srgbClr val="002060"/>
            </a:solidFill>
            <a:prstDash val="solid"/>
            <a:miter lim="800000"/>
            <a:tailEnd type="none" w="lg" len="lg"/>
          </a:ln>
          <a:effectLst/>
        </p:spPr>
      </p:cxnSp>
      <p:sp>
        <p:nvSpPr>
          <p:cNvPr id="29" name="Rectangle 28">
            <a:extLst>
              <a:ext uri="{FF2B5EF4-FFF2-40B4-BE49-F238E27FC236}">
                <a16:creationId xmlns="" xmlns:a16="http://schemas.microsoft.com/office/drawing/2014/main" id="{2557A86D-753E-446E-AA47-A6A48420975A}"/>
              </a:ext>
            </a:extLst>
          </p:cNvPr>
          <p:cNvSpPr/>
          <p:nvPr/>
        </p:nvSpPr>
        <p:spPr>
          <a:xfrm>
            <a:off x="4330560" y="5098871"/>
            <a:ext cx="1877437" cy="369332"/>
          </a:xfrm>
          <a:prstGeom prst="rect">
            <a:avLst/>
          </a:prstGeom>
        </p:spPr>
        <p:txBody>
          <a:bodyPr wrap="none">
            <a:spAutoFit/>
          </a:bodyPr>
          <a:lstStyle/>
          <a:p>
            <a:r>
              <a:rPr lang="fr-FR" b="1" dirty="0">
                <a:latin typeface="Times New Roman" panose="02020603050405020304" pitchFamily="18" charset="0"/>
                <a:cs typeface="Times New Roman" panose="02020603050405020304" pitchFamily="18" charset="0"/>
              </a:rPr>
              <a:t>CONCLUSIONS</a:t>
            </a:r>
          </a:p>
        </p:txBody>
      </p:sp>
      <p:sp>
        <p:nvSpPr>
          <p:cNvPr id="15" name="Rectangle 14">
            <a:extLst>
              <a:ext uri="{FF2B5EF4-FFF2-40B4-BE49-F238E27FC236}">
                <a16:creationId xmlns="" xmlns:a16="http://schemas.microsoft.com/office/drawing/2014/main" id="{2557A86D-753E-446E-AA47-A6A48420975A}"/>
              </a:ext>
            </a:extLst>
          </p:cNvPr>
          <p:cNvSpPr/>
          <p:nvPr/>
        </p:nvSpPr>
        <p:spPr>
          <a:xfrm>
            <a:off x="4709837" y="4129667"/>
            <a:ext cx="3356753" cy="369332"/>
          </a:xfrm>
          <a:prstGeom prst="rect">
            <a:avLst/>
          </a:prstGeom>
        </p:spPr>
        <p:txBody>
          <a:bodyPr wrap="none">
            <a:spAutoFit/>
          </a:bodyPr>
          <a:lstStyle/>
          <a:p>
            <a:r>
              <a:rPr lang="fr-FR" b="1" dirty="0" smtClean="0">
                <a:ln w="0"/>
                <a:solidFill>
                  <a:sysClr val="windowText" lastClr="000000"/>
                </a:solidFill>
                <a:latin typeface="Times New Roman" panose="02020603050405020304" pitchFamily="18" charset="0"/>
                <a:cs typeface="Times New Roman" panose="02020603050405020304" pitchFamily="18" charset="0"/>
              </a:rPr>
              <a:t>Déférence entre SQL et </a:t>
            </a:r>
            <a:r>
              <a:rPr lang="fr-FR" b="1" dirty="0" err="1" smtClean="0">
                <a:ln w="0"/>
                <a:solidFill>
                  <a:sysClr val="windowText" lastClr="000000"/>
                </a:solidFill>
                <a:latin typeface="Times New Roman" panose="02020603050405020304" pitchFamily="18" charset="0"/>
                <a:cs typeface="Times New Roman" panose="02020603050405020304" pitchFamily="18" charset="0"/>
              </a:rPr>
              <a:t>NoSQL</a:t>
            </a:r>
            <a:endParaRPr lang="fr-FR" b="1" dirty="0">
              <a:ln w="0"/>
              <a:solidFill>
                <a:sysClr val="windowText" lastClr="0000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2557A86D-753E-446E-AA47-A6A48420975A}"/>
              </a:ext>
            </a:extLst>
          </p:cNvPr>
          <p:cNvSpPr/>
          <p:nvPr/>
        </p:nvSpPr>
        <p:spPr>
          <a:xfrm>
            <a:off x="4666863" y="1816892"/>
            <a:ext cx="646331" cy="369332"/>
          </a:xfrm>
          <a:prstGeom prst="rect">
            <a:avLst/>
          </a:prstGeom>
        </p:spPr>
        <p:txBody>
          <a:bodyPr wrap="none">
            <a:spAutoFit/>
          </a:bodyPr>
          <a:lstStyle/>
          <a:p>
            <a:r>
              <a:rPr lang="fr-FR" b="1" dirty="0" smtClean="0">
                <a:ln w="0"/>
                <a:solidFill>
                  <a:sysClr val="windowText" lastClr="000000"/>
                </a:solidFill>
                <a:latin typeface="Times New Roman" panose="02020603050405020304" pitchFamily="18" charset="0"/>
                <a:cs typeface="Times New Roman" panose="02020603050405020304" pitchFamily="18" charset="0"/>
              </a:rPr>
              <a:t>SQL</a:t>
            </a:r>
            <a:endParaRPr lang="fr-FR" b="1" dirty="0">
              <a:ln w="0"/>
              <a:solidFill>
                <a:sysClr val="windowText" lastClr="000000"/>
              </a:solidFill>
              <a:latin typeface="Times New Roman" panose="02020603050405020304" pitchFamily="18" charset="0"/>
              <a:cs typeface="Times New Roman" panose="02020603050405020304" pitchFamily="18" charset="0"/>
            </a:endParaRPr>
          </a:p>
        </p:txBody>
      </p:sp>
      <p:sp>
        <p:nvSpPr>
          <p:cNvPr id="22" name="Oval 33">
            <a:extLst>
              <a:ext uri="{FF2B5EF4-FFF2-40B4-BE49-F238E27FC236}">
                <a16:creationId xmlns="" xmlns:a16="http://schemas.microsoft.com/office/drawing/2014/main" id="{E30E63CA-068F-4A82-9CF8-D1E5C9371C6B}"/>
              </a:ext>
            </a:extLst>
          </p:cNvPr>
          <p:cNvSpPr/>
          <p:nvPr/>
        </p:nvSpPr>
        <p:spPr>
          <a:xfrm>
            <a:off x="2205534" y="4066331"/>
            <a:ext cx="528083" cy="496005"/>
          </a:xfrm>
          <a:prstGeom prst="ellipse">
            <a:avLst/>
          </a:prstGeom>
          <a:solidFill>
            <a:srgbClr val="002060"/>
          </a:solidFill>
          <a:ln w="12700" cap="flat" cmpd="sng" algn="ctr">
            <a:solidFill>
              <a:schemeClr val="tx2">
                <a:lumMod val="20000"/>
                <a:lumOff val="80000"/>
              </a:schemeClr>
            </a:solidFill>
            <a:prstDash val="solid"/>
            <a:miter lim="800000"/>
          </a:ln>
          <a:effectLst>
            <a:outerShdw blurRad="76200" dist="12700" dir="8100000" sy="-23000" kx="800400" algn="br" rotWithShape="0">
              <a:prstClr val="black">
                <a:alpha val="20000"/>
              </a:prstClr>
            </a:outerShdw>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40">
            <a:extLst>
              <a:ext uri="{FF2B5EF4-FFF2-40B4-BE49-F238E27FC236}">
                <a16:creationId xmlns="" xmlns:a16="http://schemas.microsoft.com/office/drawing/2014/main" id="{3CAEDE19-78B1-49DA-81D3-51A2970C68F6}"/>
              </a:ext>
            </a:extLst>
          </p:cNvPr>
          <p:cNvCxnSpPr>
            <a:cxnSpLocks/>
          </p:cNvCxnSpPr>
          <p:nvPr/>
        </p:nvCxnSpPr>
        <p:spPr>
          <a:xfrm>
            <a:off x="2891052" y="3261986"/>
            <a:ext cx="1818785" cy="0"/>
          </a:xfrm>
          <a:prstGeom prst="line">
            <a:avLst/>
          </a:prstGeom>
          <a:noFill/>
          <a:ln w="28575" cap="flat" cmpd="sng" algn="ctr">
            <a:solidFill>
              <a:srgbClr val="002060"/>
            </a:solidFill>
            <a:prstDash val="solid"/>
            <a:miter lim="800000"/>
            <a:tailEnd type="none" w="lg" len="lg"/>
          </a:ln>
          <a:effectLst/>
        </p:spPr>
      </p:cxnSp>
    </p:spTree>
    <p:extLst>
      <p:ext uri="{BB962C8B-B14F-4D97-AF65-F5344CB8AC3E}">
        <p14:creationId xmlns:p14="http://schemas.microsoft.com/office/powerpoint/2010/main" val="350043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1000"/>
                                        <p:tgtEl>
                                          <p:spTgt spid="15"/>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42" grpId="0" animBg="1"/>
      <p:bldP spid="19" grpId="0" animBg="1"/>
      <p:bldP spid="21" grpId="0"/>
      <p:bldP spid="27" grpId="0" animBg="1"/>
      <p:bldP spid="29" grpId="0"/>
      <p:bldP spid="15" grpId="0"/>
      <p:bldP spid="18"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a:xfrm>
            <a:off x="0" y="72570"/>
            <a:ext cx="2268878" cy="364989"/>
          </a:xfrm>
          <a:prstGeom prst="roundRect">
            <a:avLst/>
          </a:prstGeom>
          <a:solidFill>
            <a:schemeClr val="accent5">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w="0"/>
                <a:solidFill>
                  <a:schemeClr val="bg1"/>
                </a:solidFill>
                <a:latin typeface="Times New Roman" panose="02020603050405020304" pitchFamily="18" charset="0"/>
                <a:cs typeface="Times New Roman" panose="02020603050405020304" pitchFamily="18" charset="0"/>
              </a:rPr>
              <a:t>introduction</a:t>
            </a:r>
            <a:endParaRPr lang="fr-FR" b="1" i="1" dirty="0">
              <a:ln w="0"/>
              <a:solidFill>
                <a:schemeClr val="bg1"/>
              </a:solidFill>
              <a:effectLst/>
              <a:latin typeface="Times New Roman" panose="02020603050405020304" pitchFamily="18" charset="0"/>
              <a:cs typeface="Times New Roman" panose="02020603050405020304" pitchFamily="18" charset="0"/>
            </a:endParaRPr>
          </a:p>
        </p:txBody>
      </p:sp>
      <p:sp>
        <p:nvSpPr>
          <p:cNvPr id="9" name="Rectangle à coins arrondis 8"/>
          <p:cNvSpPr/>
          <p:nvPr/>
        </p:nvSpPr>
        <p:spPr>
          <a:xfrm>
            <a:off x="2268879" y="72570"/>
            <a:ext cx="217249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13" name="Rectangle à coins arrondis 12"/>
          <p:cNvSpPr/>
          <p:nvPr/>
        </p:nvSpPr>
        <p:spPr>
          <a:xfrm>
            <a:off x="4441372" y="76633"/>
            <a:ext cx="226292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14" name="Rectangle à coins arrondis 13"/>
          <p:cNvSpPr/>
          <p:nvPr/>
        </p:nvSpPr>
        <p:spPr>
          <a:xfrm>
            <a:off x="9839384" y="81051"/>
            <a:ext cx="235261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conclusion</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15" name="Rectangle à coins arrondis 14"/>
          <p:cNvSpPr/>
          <p:nvPr/>
        </p:nvSpPr>
        <p:spPr>
          <a:xfrm>
            <a:off x="6704300" y="81051"/>
            <a:ext cx="313508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n w="0"/>
                <a:solidFill>
                  <a:schemeClr val="bg1"/>
                </a:solidFill>
                <a:latin typeface="Times New Roman" panose="02020603050405020304" pitchFamily="18" charset="0"/>
                <a:cs typeface="Times New Roman" panose="02020603050405020304" pitchFamily="18" charset="0"/>
              </a:rPr>
              <a:t>Déférence entre SQL et </a:t>
            </a: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566165" y="1298022"/>
            <a:ext cx="10964214" cy="4524315"/>
          </a:xfrm>
          <a:prstGeom prst="rect">
            <a:avLst/>
          </a:prstGeom>
        </p:spPr>
        <p:txBody>
          <a:bodyPr wrap="square">
            <a:spAutoFit/>
          </a:bodyPr>
          <a:lstStyle/>
          <a:p>
            <a:r>
              <a:rPr lang="fr-FR" sz="2400" dirty="0" smtClean="0"/>
              <a:t>            Depuis </a:t>
            </a:r>
            <a:r>
              <a:rPr lang="fr-FR" sz="2400" dirty="0"/>
              <a:t>les années 1980, les systèmes de gestion de bases de données relationnelles ont pris le pas sur les autres modèles de données (modèle hiérarchique et réseau). Appréciés des entreprises pour sa structuration de données fortement cohérentes et le support de transaction ACID, il est aujourd’hui remis en question par l’apparition de nouveaux besoins liés à l’émergence du </a:t>
            </a:r>
            <a:r>
              <a:rPr lang="fr-FR" sz="2400" dirty="0" err="1"/>
              <a:t>Big</a:t>
            </a:r>
            <a:r>
              <a:rPr lang="fr-FR" sz="2400" dirty="0"/>
              <a:t> Data. Ce phénomène implique que certaines entreprises doivent maintenant gérer des volumes gigantesques de données en croissances exponentielles. Répondant à cette problématique, le </a:t>
            </a:r>
            <a:r>
              <a:rPr lang="fr-FR" sz="2400" dirty="0" err="1"/>
              <a:t>NoSQL</a:t>
            </a:r>
            <a:r>
              <a:rPr lang="fr-FR" sz="2400" dirty="0"/>
              <a:t> apparaît comme une solution viable mais pas dénuée de défauts</a:t>
            </a:r>
            <a:r>
              <a:rPr lang="fr-FR" sz="2400" dirty="0" smtClean="0"/>
              <a:t>.</a:t>
            </a:r>
          </a:p>
          <a:p>
            <a:r>
              <a:rPr lang="fr-FR" sz="2400" dirty="0" smtClean="0"/>
              <a:t>          Le </a:t>
            </a:r>
            <a:r>
              <a:rPr lang="fr-FR" sz="2400" dirty="0" err="1"/>
              <a:t>NoSQL</a:t>
            </a:r>
            <a:r>
              <a:rPr lang="fr-FR" sz="2400" dirty="0"/>
              <a:t> regroupe de nombreuses bases de données, récentes pour la plupart, qui se caractérisent par une logique de représentation de données non relationnelle et qui n'offrent donc pas une interface de requêtes en SQL.</a:t>
            </a:r>
            <a:endParaRPr lang="fr-FR" sz="2400" dirty="0"/>
          </a:p>
        </p:txBody>
      </p:sp>
    </p:spTree>
    <p:extLst>
      <p:ext uri="{BB962C8B-B14F-4D97-AF65-F5344CB8AC3E}">
        <p14:creationId xmlns:p14="http://schemas.microsoft.com/office/powerpoint/2010/main" val="1494735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0" y="72570"/>
            <a:ext cx="2268878" cy="364989"/>
          </a:xfrm>
          <a:prstGeom prst="roundRect">
            <a:avLst/>
          </a:prstGeom>
          <a:solidFill>
            <a:schemeClr val="bg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b="1" dirty="0">
                <a:ln w="0"/>
                <a:solidFill>
                  <a:schemeClr val="bg1"/>
                </a:solidFill>
                <a:latin typeface="Times New Roman" panose="02020603050405020304" pitchFamily="18" charset="0"/>
                <a:cs typeface="Times New Roman" panose="02020603050405020304" pitchFamily="18" charset="0"/>
              </a:rPr>
              <a:t>introduction</a:t>
            </a:r>
            <a:endParaRPr lang="fr-FR" b="1" i="1" dirty="0">
              <a:ln w="0"/>
              <a:solidFill>
                <a:schemeClr val="bg1"/>
              </a:solidFill>
              <a:effectLst/>
              <a:latin typeface="Times New Roman" panose="02020603050405020304" pitchFamily="18" charset="0"/>
              <a:cs typeface="Times New Roman" panose="02020603050405020304" pitchFamily="18" charset="0"/>
            </a:endParaRPr>
          </a:p>
        </p:txBody>
      </p:sp>
      <p:sp>
        <p:nvSpPr>
          <p:cNvPr id="5" name="Rectangle à coins arrondis 4"/>
          <p:cNvSpPr/>
          <p:nvPr/>
        </p:nvSpPr>
        <p:spPr>
          <a:xfrm>
            <a:off x="2268879" y="72570"/>
            <a:ext cx="2172494" cy="361443"/>
          </a:xfrm>
          <a:prstGeom prst="roundRect">
            <a:avLst/>
          </a:prstGeom>
          <a:solidFill>
            <a:schemeClr val="accent5">
              <a:lumMod val="7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441372" y="76633"/>
            <a:ext cx="226292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9839384" y="81051"/>
            <a:ext cx="235261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conclusion</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6704300" y="81051"/>
            <a:ext cx="313508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n w="0"/>
                <a:solidFill>
                  <a:schemeClr val="bg1"/>
                </a:solidFill>
                <a:latin typeface="Times New Roman" panose="02020603050405020304" pitchFamily="18" charset="0"/>
                <a:cs typeface="Times New Roman" panose="02020603050405020304" pitchFamily="18" charset="0"/>
              </a:rPr>
              <a:t>Déférence entre SQL et </a:t>
            </a: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074" y="912543"/>
            <a:ext cx="338292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50253" y="912543"/>
            <a:ext cx="8555865" cy="4924425"/>
          </a:xfrm>
          <a:prstGeom prst="rect">
            <a:avLst/>
          </a:prstGeom>
        </p:spPr>
        <p:txBody>
          <a:bodyPr wrap="square">
            <a:spAutoFit/>
          </a:bodyPr>
          <a:lstStyle/>
          <a:p>
            <a:r>
              <a:rPr lang="fr-FR" sz="2400" b="1" dirty="0" smtClean="0"/>
              <a:t>     Le </a:t>
            </a:r>
            <a:r>
              <a:rPr lang="fr-FR" sz="2400" b="1" dirty="0"/>
              <a:t>SQL, qui signifie </a:t>
            </a:r>
            <a:r>
              <a:rPr lang="fr-FR" sz="2400" b="1" dirty="0" err="1"/>
              <a:t>Structured</a:t>
            </a:r>
            <a:r>
              <a:rPr lang="fr-FR" sz="2400" b="1" dirty="0"/>
              <a:t> </a:t>
            </a:r>
            <a:r>
              <a:rPr lang="fr-FR" sz="2400" b="1" dirty="0" err="1"/>
              <a:t>Query</a:t>
            </a:r>
            <a:r>
              <a:rPr lang="fr-FR" sz="2400" b="1" dirty="0"/>
              <a:t> </a:t>
            </a:r>
            <a:r>
              <a:rPr lang="fr-FR" sz="2400" b="1" dirty="0" err="1"/>
              <a:t>Language</a:t>
            </a:r>
            <a:r>
              <a:rPr lang="fr-FR" sz="2400" b="1" dirty="0"/>
              <a:t>, est un langage informatique normalisé permettant de communiquer avec une base de données.</a:t>
            </a:r>
            <a:endParaRPr lang="fr-FR" sz="2400" dirty="0"/>
          </a:p>
          <a:p>
            <a:r>
              <a:rPr lang="fr-FR" sz="2200" dirty="0" smtClean="0"/>
              <a:t>    Les </a:t>
            </a:r>
            <a:r>
              <a:rPr lang="fr-FR" sz="2200" dirty="0"/>
              <a:t>bases de données relationnelles ont longtemps été les plus populaires. Il s’agit de bases de données dans lesquelles l’information est organisée avec des tableaux à deux dimensions nommées « tables ». Les lignes correspondent aux enregistrements. Chaque enregistrement contient un groupe d’informations – les attributs – relatives à un sujet. La plupart des systèmes de gestion de bases de données relationnelles reconnaissent le SQL. </a:t>
            </a:r>
          </a:p>
          <a:p>
            <a:r>
              <a:rPr lang="fr-FR" sz="2200" dirty="0" smtClean="0"/>
              <a:t>  Plus </a:t>
            </a:r>
            <a:r>
              <a:rPr lang="fr-FR" sz="2200" dirty="0"/>
              <a:t>concrètement, le SQL a pour but de stocker, de manipuler et de retrouver ces données. Il permet également d’effectuer des requêtes, de mettre à jour les données ou de les réorganiser, de créer et de modifier le schéma et la structure d’un système de base de données.</a:t>
            </a:r>
          </a:p>
        </p:txBody>
      </p:sp>
    </p:spTree>
    <p:extLst>
      <p:ext uri="{BB962C8B-B14F-4D97-AF65-F5344CB8AC3E}">
        <p14:creationId xmlns:p14="http://schemas.microsoft.com/office/powerpoint/2010/main" val="74852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0" y="72570"/>
            <a:ext cx="2268878" cy="364989"/>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w="0"/>
                <a:solidFill>
                  <a:schemeClr val="bg1"/>
                </a:solidFill>
                <a:latin typeface="Times New Roman" panose="02020603050405020304" pitchFamily="18" charset="0"/>
                <a:cs typeface="Times New Roman" panose="02020603050405020304" pitchFamily="18" charset="0"/>
              </a:rPr>
              <a:t>introduction</a:t>
            </a:r>
            <a:endParaRPr lang="fr-FR" b="1" i="1" dirty="0">
              <a:ln w="0"/>
              <a:solidFill>
                <a:schemeClr val="bg1"/>
              </a:solidFill>
              <a:effectLst/>
              <a:latin typeface="Times New Roman" panose="02020603050405020304" pitchFamily="18" charset="0"/>
              <a:cs typeface="Times New Roman" panose="02020603050405020304" pitchFamily="18" charset="0"/>
            </a:endParaRPr>
          </a:p>
        </p:txBody>
      </p:sp>
      <p:sp>
        <p:nvSpPr>
          <p:cNvPr id="5" name="Rectangle à coins arrondis 4"/>
          <p:cNvSpPr/>
          <p:nvPr/>
        </p:nvSpPr>
        <p:spPr>
          <a:xfrm>
            <a:off x="2268879" y="72570"/>
            <a:ext cx="217249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441372" y="76633"/>
            <a:ext cx="2262927" cy="361443"/>
          </a:xfrm>
          <a:prstGeom prst="roundRect">
            <a:avLst/>
          </a:prstGeom>
          <a:solidFill>
            <a:schemeClr val="accent5">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9839384" y="81051"/>
            <a:ext cx="235261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conclusion</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6704300" y="81051"/>
            <a:ext cx="313508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n w="0"/>
                <a:solidFill>
                  <a:schemeClr val="bg1"/>
                </a:solidFill>
                <a:latin typeface="Times New Roman" panose="02020603050405020304" pitchFamily="18" charset="0"/>
                <a:cs typeface="Times New Roman" panose="02020603050405020304" pitchFamily="18" charset="0"/>
              </a:rPr>
              <a:t>Déférence entre SQL et </a:t>
            </a: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842" y="1268423"/>
            <a:ext cx="3563157" cy="484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07126" y="1268423"/>
            <a:ext cx="7964716" cy="4524315"/>
          </a:xfrm>
          <a:prstGeom prst="rect">
            <a:avLst/>
          </a:prstGeom>
        </p:spPr>
        <p:txBody>
          <a:bodyPr wrap="square">
            <a:spAutoFit/>
          </a:bodyPr>
          <a:lstStyle/>
          <a:p>
            <a:r>
              <a:rPr lang="fr-FR" sz="2400" b="1" dirty="0" smtClean="0"/>
              <a:t>       </a:t>
            </a:r>
            <a:r>
              <a:rPr lang="fr-FR" sz="2400" b="1" dirty="0" err="1" smtClean="0"/>
              <a:t>NoSQL</a:t>
            </a:r>
            <a:r>
              <a:rPr lang="fr-FR" sz="2400" b="1" dirty="0" smtClean="0"/>
              <a:t> </a:t>
            </a:r>
            <a:r>
              <a:rPr lang="fr-FR" sz="2400" b="1" dirty="0"/>
              <a:t>signifie à la fois « Not </a:t>
            </a:r>
            <a:r>
              <a:rPr lang="fr-FR" sz="2400" b="1" dirty="0" err="1"/>
              <a:t>only</a:t>
            </a:r>
            <a:r>
              <a:rPr lang="fr-FR" sz="2400" b="1" dirty="0"/>
              <a:t> SQL », car certains langages </a:t>
            </a:r>
            <a:r>
              <a:rPr lang="fr-FR" sz="2400" b="1" dirty="0" err="1"/>
              <a:t>NoSQL</a:t>
            </a:r>
            <a:r>
              <a:rPr lang="fr-FR" sz="2400" b="1" dirty="0"/>
              <a:t> comprennent le langage SQL en plus de leur propre capacité, et « Non-relationnel » parce qu’il ne peut pas stocker facilement des données relationnelles.</a:t>
            </a:r>
            <a:endParaRPr lang="fr-FR" sz="2400" dirty="0"/>
          </a:p>
          <a:p>
            <a:r>
              <a:rPr lang="fr-FR" sz="2400" dirty="0"/>
              <a:t>La particularité des bases de données </a:t>
            </a:r>
            <a:r>
              <a:rPr lang="fr-FR" sz="2400" dirty="0" err="1"/>
              <a:t>NoSQL</a:t>
            </a:r>
            <a:r>
              <a:rPr lang="fr-FR" sz="2400" dirty="0"/>
              <a:t> est qu’elles n’utilisent pas le modèle relationnel. Il n’y a donc pas de tableau avec des caractéristiques et nombres d’attributs fixes. Les schémas sont donc absents ou flexibles</a:t>
            </a:r>
            <a:r>
              <a:rPr lang="fr-FR" sz="2400" dirty="0" smtClean="0"/>
              <a:t>.</a:t>
            </a:r>
          </a:p>
          <a:p>
            <a:r>
              <a:rPr lang="fr-FR" sz="2400" dirty="0"/>
              <a:t> </a:t>
            </a:r>
            <a:r>
              <a:rPr lang="fr-FR" sz="2400" dirty="0" smtClean="0"/>
              <a:t>   </a:t>
            </a:r>
            <a:r>
              <a:rPr lang="fr-FR" sz="2400" dirty="0"/>
              <a:t>Cela permet de regrouper des données ayant des structures différentes. Les bases de données </a:t>
            </a:r>
            <a:r>
              <a:rPr lang="fr-FR" sz="2400" dirty="0" err="1"/>
              <a:t>NoSQL</a:t>
            </a:r>
            <a:r>
              <a:rPr lang="fr-FR" sz="2400" dirty="0"/>
              <a:t> peuvent également être distribuées, c’est-à-dire qu’elles peuvent être stockées sur plusieurs systèmes, plusieurs serveurs par exemple. </a:t>
            </a:r>
          </a:p>
        </p:txBody>
      </p:sp>
    </p:spTree>
    <p:extLst>
      <p:ext uri="{BB962C8B-B14F-4D97-AF65-F5344CB8AC3E}">
        <p14:creationId xmlns:p14="http://schemas.microsoft.com/office/powerpoint/2010/main" val="653103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0" y="72570"/>
            <a:ext cx="2268878" cy="364989"/>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w="0"/>
                <a:solidFill>
                  <a:schemeClr val="bg1"/>
                </a:solidFill>
                <a:latin typeface="Times New Roman" panose="02020603050405020304" pitchFamily="18" charset="0"/>
                <a:cs typeface="Times New Roman" panose="02020603050405020304" pitchFamily="18" charset="0"/>
              </a:rPr>
              <a:t>introduction</a:t>
            </a:r>
            <a:endParaRPr lang="fr-FR" b="1" i="1" dirty="0">
              <a:ln w="0"/>
              <a:solidFill>
                <a:schemeClr val="bg1"/>
              </a:solidFill>
              <a:effectLst/>
              <a:latin typeface="Times New Roman" panose="02020603050405020304" pitchFamily="18" charset="0"/>
              <a:cs typeface="Times New Roman" panose="02020603050405020304" pitchFamily="18" charset="0"/>
            </a:endParaRPr>
          </a:p>
        </p:txBody>
      </p:sp>
      <p:sp>
        <p:nvSpPr>
          <p:cNvPr id="5" name="Rectangle à coins arrondis 4"/>
          <p:cNvSpPr/>
          <p:nvPr/>
        </p:nvSpPr>
        <p:spPr>
          <a:xfrm>
            <a:off x="2268879" y="72570"/>
            <a:ext cx="217249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441372" y="76633"/>
            <a:ext cx="226292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9839384" y="81051"/>
            <a:ext cx="235261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conclusion</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6704300" y="81051"/>
            <a:ext cx="3135084" cy="361443"/>
          </a:xfrm>
          <a:prstGeom prst="roundRect">
            <a:avLst/>
          </a:prstGeom>
          <a:solidFill>
            <a:schemeClr val="accent5">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n w="0"/>
                <a:solidFill>
                  <a:schemeClr val="bg1"/>
                </a:solidFill>
                <a:latin typeface="Times New Roman" panose="02020603050405020304" pitchFamily="18" charset="0"/>
                <a:cs typeface="Times New Roman" panose="02020603050405020304" pitchFamily="18" charset="0"/>
              </a:rPr>
              <a:t>Déférence entre SQL et </a:t>
            </a: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027" y="837127"/>
            <a:ext cx="5186974" cy="516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8738" y="688145"/>
            <a:ext cx="6778580" cy="830997"/>
          </a:xfrm>
          <a:prstGeom prst="rect">
            <a:avLst/>
          </a:prstGeom>
        </p:spPr>
        <p:txBody>
          <a:bodyPr wrap="square">
            <a:spAutoFit/>
          </a:bodyPr>
          <a:lstStyle/>
          <a:p>
            <a:r>
              <a:rPr lang="fr-FR" sz="2400" b="1" dirty="0"/>
              <a:t>La principale différence entre les bases de données </a:t>
            </a:r>
            <a:r>
              <a:rPr lang="fr-FR" sz="2400" b="1" dirty="0" err="1"/>
              <a:t>NoSQL</a:t>
            </a:r>
            <a:r>
              <a:rPr lang="fr-FR" sz="2400" b="1" dirty="0"/>
              <a:t> et </a:t>
            </a:r>
            <a:r>
              <a:rPr lang="fr-FR" sz="2400" b="1" dirty="0" smtClean="0"/>
              <a:t>SQL:</a:t>
            </a:r>
            <a:endParaRPr lang="fr-FR" sz="2400" b="1" dirty="0"/>
          </a:p>
        </p:txBody>
      </p:sp>
      <p:sp>
        <p:nvSpPr>
          <p:cNvPr id="10" name="Rectangle 9"/>
          <p:cNvSpPr/>
          <p:nvPr/>
        </p:nvSpPr>
        <p:spPr>
          <a:xfrm>
            <a:off x="296214" y="1631161"/>
            <a:ext cx="6553508" cy="1739627"/>
          </a:xfrm>
          <a:prstGeom prst="rect">
            <a:avLst/>
          </a:prstGeom>
        </p:spPr>
        <p:txBody>
          <a:bodyPr wrap="square">
            <a:spAutoFit/>
          </a:bodyPr>
          <a:lstStyle/>
          <a:p>
            <a:r>
              <a:rPr lang="fr-FR" dirty="0" smtClean="0"/>
              <a:t>      Dans </a:t>
            </a:r>
            <a:r>
              <a:rPr lang="fr-FR" dirty="0"/>
              <a:t>les bases de données SQL, les données sont stockées dans des tables avec des colonnes et des lignes, et les relations entre les tables sont définies par des clés primaires et étrangères. Les requêtes pour accéder à ces données sont effectuées à l'aide de SQL, qui est un langage de requête standard pour les bases de données relationnelles.</a:t>
            </a:r>
            <a:endParaRPr lang="fr-FR" dirty="0"/>
          </a:p>
        </p:txBody>
      </p:sp>
      <p:sp>
        <p:nvSpPr>
          <p:cNvPr id="11" name="Rectangle 10"/>
          <p:cNvSpPr/>
          <p:nvPr/>
        </p:nvSpPr>
        <p:spPr>
          <a:xfrm>
            <a:off x="296214" y="3694684"/>
            <a:ext cx="6581104" cy="2308324"/>
          </a:xfrm>
          <a:prstGeom prst="rect">
            <a:avLst/>
          </a:prstGeom>
        </p:spPr>
        <p:txBody>
          <a:bodyPr wrap="square">
            <a:spAutoFit/>
          </a:bodyPr>
          <a:lstStyle/>
          <a:p>
            <a:r>
              <a:rPr lang="fr-FR" dirty="0" smtClean="0"/>
              <a:t>     les </a:t>
            </a:r>
            <a:r>
              <a:rPr lang="fr-FR" dirty="0"/>
              <a:t>bases de données </a:t>
            </a:r>
            <a:r>
              <a:rPr lang="fr-FR" dirty="0" err="1"/>
              <a:t>NoSQL</a:t>
            </a:r>
            <a:r>
              <a:rPr lang="fr-FR" dirty="0"/>
              <a:t> stockent les données dans des formats différents, tels que des documents, des paires clé-valeur ou des graphes. Les bases de données </a:t>
            </a:r>
            <a:r>
              <a:rPr lang="fr-FR" dirty="0" err="1"/>
              <a:t>NoSQL</a:t>
            </a:r>
            <a:r>
              <a:rPr lang="fr-FR" dirty="0"/>
              <a:t> sont souvent utilisées pour stocker des données non structurées telles que des données JSON, XML ou des fichiers multimédias. Les requêtes pour accéder à ces données peuvent être effectuées à l'aide d'une variété de langages de requête, tels que </a:t>
            </a:r>
            <a:r>
              <a:rPr lang="fr-FR" dirty="0" err="1"/>
              <a:t>MongoDB</a:t>
            </a:r>
            <a:r>
              <a:rPr lang="fr-FR" dirty="0"/>
              <a:t> </a:t>
            </a:r>
            <a:r>
              <a:rPr lang="fr-FR" dirty="0" err="1"/>
              <a:t>Query</a:t>
            </a:r>
            <a:r>
              <a:rPr lang="fr-FR" dirty="0"/>
              <a:t> </a:t>
            </a:r>
            <a:r>
              <a:rPr lang="fr-FR" dirty="0" err="1"/>
              <a:t>Language</a:t>
            </a:r>
            <a:r>
              <a:rPr lang="fr-FR" dirty="0"/>
              <a:t>, Cassandra </a:t>
            </a:r>
            <a:r>
              <a:rPr lang="fr-FR" dirty="0" err="1"/>
              <a:t>Query</a:t>
            </a:r>
            <a:r>
              <a:rPr lang="fr-FR" dirty="0"/>
              <a:t> </a:t>
            </a:r>
            <a:r>
              <a:rPr lang="fr-FR" dirty="0" err="1" smtClean="0"/>
              <a:t>Language</a:t>
            </a:r>
            <a:r>
              <a:rPr lang="fr-FR" dirty="0" smtClean="0"/>
              <a:t>.</a:t>
            </a:r>
            <a:endParaRPr lang="fr-FR" dirty="0"/>
          </a:p>
        </p:txBody>
      </p:sp>
    </p:spTree>
    <p:extLst>
      <p:ext uri="{BB962C8B-B14F-4D97-AF65-F5344CB8AC3E}">
        <p14:creationId xmlns:p14="http://schemas.microsoft.com/office/powerpoint/2010/main" val="415632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0" y="72570"/>
            <a:ext cx="2268878" cy="364989"/>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w="0"/>
                <a:solidFill>
                  <a:schemeClr val="bg1"/>
                </a:solidFill>
                <a:latin typeface="Times New Roman" panose="02020603050405020304" pitchFamily="18" charset="0"/>
                <a:cs typeface="Times New Roman" panose="02020603050405020304" pitchFamily="18" charset="0"/>
              </a:rPr>
              <a:t>introduction</a:t>
            </a:r>
            <a:endParaRPr lang="fr-FR" b="1" i="1" dirty="0">
              <a:ln w="0"/>
              <a:solidFill>
                <a:schemeClr val="bg1"/>
              </a:solidFill>
              <a:effectLst/>
              <a:latin typeface="Times New Roman" panose="02020603050405020304" pitchFamily="18" charset="0"/>
              <a:cs typeface="Times New Roman" panose="02020603050405020304" pitchFamily="18" charset="0"/>
            </a:endParaRPr>
          </a:p>
        </p:txBody>
      </p:sp>
      <p:sp>
        <p:nvSpPr>
          <p:cNvPr id="5" name="Rectangle à coins arrondis 4"/>
          <p:cNvSpPr/>
          <p:nvPr/>
        </p:nvSpPr>
        <p:spPr>
          <a:xfrm>
            <a:off x="2268879" y="72570"/>
            <a:ext cx="217249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441372" y="76633"/>
            <a:ext cx="2262927"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9839384" y="81051"/>
            <a:ext cx="2352617" cy="361443"/>
          </a:xfrm>
          <a:prstGeom prst="roundRect">
            <a:avLst/>
          </a:prstGeom>
          <a:solidFill>
            <a:schemeClr val="accent5">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ln w="0"/>
                <a:solidFill>
                  <a:schemeClr val="bg1"/>
                </a:solidFill>
                <a:latin typeface="Times New Roman" panose="02020603050405020304" pitchFamily="18" charset="0"/>
                <a:cs typeface="Times New Roman" panose="02020603050405020304" pitchFamily="18" charset="0"/>
              </a:rPr>
              <a:t>conclusion</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6704300" y="81051"/>
            <a:ext cx="3135084" cy="361443"/>
          </a:xfrm>
          <a:prstGeom prst="roundRect">
            <a:avLst/>
          </a:prstGeom>
          <a:solidFill>
            <a:schemeClr val="bg2">
              <a:lumMod val="75000"/>
            </a:schemeClr>
          </a:solidFill>
          <a:ln>
            <a:solidFill>
              <a:schemeClr val="bg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n w="0"/>
                <a:solidFill>
                  <a:schemeClr val="bg1"/>
                </a:solidFill>
                <a:latin typeface="Times New Roman" panose="02020603050405020304" pitchFamily="18" charset="0"/>
                <a:cs typeface="Times New Roman" panose="02020603050405020304" pitchFamily="18" charset="0"/>
              </a:rPr>
              <a:t>Déférence entre SQL et </a:t>
            </a:r>
            <a:r>
              <a:rPr lang="fr-FR" sz="1600" b="1" dirty="0" err="1" smtClean="0">
                <a:ln w="0"/>
                <a:solidFill>
                  <a:schemeClr val="bg1"/>
                </a:solidFill>
                <a:latin typeface="Times New Roman" panose="02020603050405020304" pitchFamily="18" charset="0"/>
                <a:cs typeface="Times New Roman" panose="02020603050405020304" pitchFamily="18" charset="0"/>
              </a:rPr>
              <a:t>NoSQL</a:t>
            </a:r>
            <a:endParaRPr lang="fr-FR" sz="1600" b="1" dirty="0">
              <a:ln w="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742680" y="2205927"/>
            <a:ext cx="11041490" cy="2246769"/>
          </a:xfrm>
          <a:prstGeom prst="rect">
            <a:avLst/>
          </a:prstGeom>
        </p:spPr>
        <p:txBody>
          <a:bodyPr wrap="square">
            <a:spAutoFit/>
          </a:bodyPr>
          <a:lstStyle/>
          <a:p>
            <a:r>
              <a:rPr lang="fr-FR" sz="2800" dirty="0" smtClean="0"/>
              <a:t>         SQL </a:t>
            </a:r>
            <a:r>
              <a:rPr lang="fr-FR" sz="2800" dirty="0"/>
              <a:t>et </a:t>
            </a:r>
            <a:r>
              <a:rPr lang="fr-FR" sz="2800" dirty="0" err="1"/>
              <a:t>NoSQL</a:t>
            </a:r>
            <a:r>
              <a:rPr lang="fr-FR" sz="2800" dirty="0"/>
              <a:t> sont deux types de bases de données différents, utilisés pour stocker des données structurées et non structurées, respectivement. SQL est souvent utilisé pour les applications nécessitant une forte intégrité des données, tandis que </a:t>
            </a:r>
            <a:r>
              <a:rPr lang="fr-FR" sz="2800" dirty="0" err="1"/>
              <a:t>NoSQL</a:t>
            </a:r>
            <a:r>
              <a:rPr lang="fr-FR" sz="2800" dirty="0"/>
              <a:t> est utilisé pour les applications nécessitant une haute évolutivité et disponibilité.</a:t>
            </a:r>
            <a:endParaRPr lang="fr-FR" sz="2800" dirty="0"/>
          </a:p>
        </p:txBody>
      </p:sp>
    </p:spTree>
    <p:extLst>
      <p:ext uri="{BB962C8B-B14F-4D97-AF65-F5344CB8AC3E}">
        <p14:creationId xmlns:p14="http://schemas.microsoft.com/office/powerpoint/2010/main" val="3991387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uton d'action : Accueil 3">
            <a:hlinkClick r:id="" action="ppaction://hlinkshowjump?jump=firstslide" highlightClick="1"/>
          </p:cNvPr>
          <p:cNvSpPr/>
          <p:nvPr/>
        </p:nvSpPr>
        <p:spPr>
          <a:xfrm>
            <a:off x="0" y="5633864"/>
            <a:ext cx="1368152" cy="122413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rot="20882417">
            <a:off x="2571482" y="1061262"/>
            <a:ext cx="6096000" cy="3785652"/>
          </a:xfrm>
          <a:prstGeom prst="rect">
            <a:avLst/>
          </a:prstGeom>
        </p:spPr>
        <p:txBody>
          <a:bodyPr>
            <a:spAutoFit/>
          </a:bodyPr>
          <a:lstStyle/>
          <a:p>
            <a:pPr algn="ctr"/>
            <a:endParaRPr lang="fr-FR" sz="6000" dirty="0">
              <a:latin typeface="Consolas" pitchFamily="49" charset="0"/>
              <a:cs typeface="Consolas" pitchFamily="49" charset="0"/>
            </a:endParaRPr>
          </a:p>
          <a:p>
            <a:pPr algn="ctr"/>
            <a:r>
              <a:rPr lang="en-US" sz="6000" dirty="0">
                <a:sym typeface="Wingdings" panose="05000000000000000000" pitchFamily="2" charset="2"/>
              </a:rPr>
              <a:t>   </a:t>
            </a:r>
          </a:p>
          <a:p>
            <a:pPr algn="ctr"/>
            <a:r>
              <a:rPr lang="fr-FR"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Merci pour votre attention</a:t>
            </a:r>
            <a:endParaRPr lang="fr-FR"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59286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7303</TotalTime>
  <Words>488</Words>
  <Application>Microsoft Office PowerPoint</Application>
  <PresentationFormat>Personnalisé</PresentationFormat>
  <Paragraphs>49</Paragraphs>
  <Slides>8</Slides>
  <Notes>2</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Khalil</dc:creator>
  <cp:lastModifiedBy>Utilisateur Windows</cp:lastModifiedBy>
  <cp:revision>575</cp:revision>
  <dcterms:created xsi:type="dcterms:W3CDTF">2020-11-30T10:59:10Z</dcterms:created>
  <dcterms:modified xsi:type="dcterms:W3CDTF">2023-05-03T14:50:51Z</dcterms:modified>
</cp:coreProperties>
</file>