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2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1" r:id="rId11"/>
    <p:sldId id="28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3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CCD3346-590A-4CC8-81C1-876F1F4901D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81"/>
            <p14:sldId id="282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3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7556" autoAdjust="0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569F1-EDD8-4B76-91BB-B963A18002E3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2FC3F-5747-410D-9A99-80FA6F92C1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4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2FC3F-5747-410D-9A99-80FA6F92C1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L’informatique cette science de travail rationnel de l’information est considérée comme le support des connaissances dans  plusieurs domaines .</a:t>
            </a:r>
            <a:r>
              <a:rPr lang="fr-FR" dirty="0" smtClean="0">
                <a:latin typeface="Century Gothic" panose="020B0502020202020204" pitchFamily="34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L’informatisation est  donc le phénomène le plus important de notre époque . C’est ainsi que, dans le cadre de notre formation comme l’imposent les règles de notre école (IAI-Niger), la fin de la 3</a:t>
            </a:r>
            <a:r>
              <a:rPr lang="fr-FR" baseline="30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ème </a:t>
            </a: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année du cycle des Analystes Programmeurs est sanctionnée par un stage pratique d’au moins trois (3) mois en entreprise. 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Pour ce faire, notre sujet a porté sur </a:t>
            </a:r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« Système Automatisé Du Patrimoine De L’INS-Niger                (SAPI) ».</a:t>
            </a:r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2FC3F-5747-410D-9A99-80FA6F92C1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9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2FC3F-5747-410D-9A99-80FA6F92C1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83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Le patrimoine de l’INS est géré par une direction des ressources financières et matériels(DRFM). Cette direction est subdivisée en trois divisions dont la division de marché public et des engagement financières(DMP/EF), la division de la comptabilité(DC) et la division du matériel et de la logistique(DML).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2FC3F-5747-410D-9A99-80FA6F92C1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0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2FC3F-5747-410D-9A99-80FA6F92C1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5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2FC3F-5747-410D-9A99-80FA6F92C1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2FC3F-5747-410D-9A99-80FA6F92C19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67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Durant notre période de stage passer à l’institut national de la statistique (INS-Niger), nous avons mis en œuvre une grande partie de nos connaissances acquises à l’institut Africain d’Informatique (IAI-Niger), dans la réalisation d’un système automatisé de patrimoine de l’INS.</a:t>
            </a:r>
            <a:r>
              <a:rPr lang="fr-FR" sz="1200" dirty="0" smtClean="0">
                <a:latin typeface="Century Gothic" panose="020B0502020202020204" pitchFamily="34" charset="0"/>
              </a:rPr>
              <a:t> </a:t>
            </a:r>
            <a:r>
              <a:rPr lang="fr-FR" sz="12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Le présent document est donc  notre mémoire de fin de cycle.</a:t>
            </a:r>
            <a:endParaRPr lang="en-US" sz="12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2FC3F-5747-410D-9A99-80FA6F92C19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2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4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1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811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81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75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1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8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5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5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7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7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0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2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3" r:id="rId1"/>
    <p:sldLayoutId id="2147484824" r:id="rId2"/>
    <p:sldLayoutId id="2147484825" r:id="rId3"/>
    <p:sldLayoutId id="2147484826" r:id="rId4"/>
    <p:sldLayoutId id="2147484827" r:id="rId5"/>
    <p:sldLayoutId id="2147484828" r:id="rId6"/>
    <p:sldLayoutId id="2147484829" r:id="rId7"/>
    <p:sldLayoutId id="2147484830" r:id="rId8"/>
    <p:sldLayoutId id="2147484831" r:id="rId9"/>
    <p:sldLayoutId id="2147484832" r:id="rId10"/>
    <p:sldLayoutId id="2147484833" r:id="rId11"/>
    <p:sldLayoutId id="2147484834" r:id="rId12"/>
    <p:sldLayoutId id="2147484835" r:id="rId13"/>
    <p:sldLayoutId id="2147484836" r:id="rId14"/>
    <p:sldLayoutId id="2147484837" r:id="rId15"/>
    <p:sldLayoutId id="2147484838" r:id="rId16"/>
    <p:sldLayoutId id="214748483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755072" y="3124200"/>
            <a:ext cx="7848600" cy="12192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fr-FR" sz="2400" b="1" dirty="0">
                <a:latin typeface="Century Gothic" pitchFamily="34" charset="0"/>
              </a:rPr>
              <a:t>MEMOIRE DE FIN D’ETUDE EN VUE DE L’OBTENTION DU DIPLOME D’INGENIEUR DES TRAVAUX INFORMATIQUES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7008" y="5726687"/>
            <a:ext cx="27432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u="sng" dirty="0">
                <a:solidFill>
                  <a:schemeClr val="tx1"/>
                </a:solidFill>
                <a:latin typeface="Century Gothic" pitchFamily="34" charset="0"/>
              </a:rPr>
              <a:t>Maitre de mémoire </a:t>
            </a:r>
            <a:r>
              <a:rPr lang="fr-FR" sz="1600" b="1" dirty="0"/>
              <a:t>:</a:t>
            </a:r>
            <a:endParaRPr lang="en-US" sz="1600" b="1" dirty="0"/>
          </a:p>
          <a:p>
            <a:pPr algn="ctr"/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103968" y="6021709"/>
            <a:ext cx="3150808" cy="343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  <a:latin typeface="Century Gothic" pitchFamily="34" charset="0"/>
              </a:rPr>
              <a:t>ASSOUMANA </a:t>
            </a:r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OUMAROU  Sidikou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4" name="Image 13" descr="D:\Ouz\ia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7789"/>
            <a:ext cx="1572491" cy="118258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-31044" y="1560978"/>
            <a:ext cx="3722931" cy="725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Century Gothic" pitchFamily="34" charset="0"/>
              </a:rPr>
              <a:t>Institut Africain d’Informatique (IAI-Niger) 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Century Gothic" pitchFamily="34" charset="0"/>
              </a:rPr>
              <a:t> BP 12078 Niamey-NIGER 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Century Gothic" pitchFamily="34" charset="0"/>
              </a:rPr>
              <a:t>Tél : (+227) 20 72 56 72  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5963" y="6352884"/>
            <a:ext cx="21868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1400" dirty="0">
                <a:latin typeface="Century Gothic" pitchFamily="34" charset="0"/>
              </a:rPr>
              <a:t>Ingénieur Informaticien</a:t>
            </a:r>
          </a:p>
        </p:txBody>
      </p:sp>
      <p:pic>
        <p:nvPicPr>
          <p:cNvPr id="17" name="Image 16" descr="C:\wamp64\www\FAYCAL\DRH1\images\in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87" y="248628"/>
            <a:ext cx="152336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/>
        </p:nvSpPr>
        <p:spPr>
          <a:xfrm>
            <a:off x="5029200" y="1447800"/>
            <a:ext cx="4112741" cy="83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Century Gothic" pitchFamily="34" charset="0"/>
              </a:rPr>
              <a:t>Institut National de la Statistique (INS-NIGER) 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Century Gothic" pitchFamily="34" charset="0"/>
              </a:rPr>
              <a:t> BP : 13416 Niamey-Niger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Century Gothic" pitchFamily="34" charset="0"/>
              </a:rPr>
              <a:t> Tél : (+227) 20 72 21 73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92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19400" y="1241626"/>
            <a:ext cx="5486400" cy="48351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cap="none" dirty="0">
                <a:latin typeface="Century Gothic" panose="020B0502020202020204" pitchFamily="34" charset="0"/>
              </a:rPr>
              <a:t>L</a:t>
            </a:r>
            <a:r>
              <a:rPr lang="fr-FR" sz="1800" cap="none" dirty="0" smtClean="0">
                <a:latin typeface="Century Gothic" panose="020B0502020202020204" pitchFamily="34" charset="0"/>
              </a:rPr>
              <a:t>a DC et la DMP/EF s’occupent de : </a:t>
            </a:r>
            <a:endParaRPr lang="fr-FR" sz="1800" cap="none" dirty="0">
              <a:latin typeface="Century Gothic" panose="020B0502020202020204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261895" y="2527666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2549" y="3348318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des Charges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4132" y="911885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14131" y="2703615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gner un rectangle avec un coin diagonal 25"/>
          <p:cNvSpPr/>
          <p:nvPr/>
        </p:nvSpPr>
        <p:spPr>
          <a:xfrm>
            <a:off x="8704699" y="6520506"/>
            <a:ext cx="413901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8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51009" y="685800"/>
            <a:ext cx="643579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Recueil des besoins Fonctionnels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76170"/>
            <a:ext cx="1354269" cy="253925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047" y="3542373"/>
            <a:ext cx="2438400" cy="267396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863330" y="2874875"/>
            <a:ext cx="2941434" cy="312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L’étude des besoins</a:t>
            </a:r>
            <a:endParaRPr lang="fr-FR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58383" y="5032004"/>
            <a:ext cx="3322434" cy="691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L’achat des nouveaux matériels</a:t>
            </a:r>
            <a:endParaRPr lang="fr-FR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61895" y="2527666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2549" y="3348318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des Charges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4132" y="911885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14131" y="2703615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gner un rectangle avec un coin diagonal 25"/>
          <p:cNvSpPr/>
          <p:nvPr/>
        </p:nvSpPr>
        <p:spPr>
          <a:xfrm>
            <a:off x="8704699" y="6520506"/>
            <a:ext cx="413901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51009" y="685800"/>
            <a:ext cx="643579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Recueil des besoins Fonctionnels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9000" y="1095388"/>
            <a:ext cx="33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fr-FR" dirty="0">
                <a:latin typeface="Century Gothic" panose="020B0502020202020204" pitchFamily="34" charset="0"/>
              </a:rPr>
              <a:t>La DML s’occupe de :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96" y="1662413"/>
            <a:ext cx="1884448" cy="188444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612851" y="2257515"/>
            <a:ext cx="4265682" cy="339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La collecte de besoin en matériel</a:t>
            </a:r>
            <a:endParaRPr lang="fr-FR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61" y="3179580"/>
            <a:ext cx="2379072" cy="174014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429000" y="3999882"/>
            <a:ext cx="2858931" cy="339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Leurs affectation</a:t>
            </a:r>
            <a:endParaRPr lang="fr-FR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63" y="4927850"/>
            <a:ext cx="2504338" cy="125611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257801" y="5479440"/>
            <a:ext cx="2858931" cy="339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Leurs suivit</a:t>
            </a:r>
            <a:endParaRPr lang="fr-FR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5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2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à coins arrondis 15"/>
          <p:cNvSpPr/>
          <p:nvPr/>
        </p:nvSpPr>
        <p:spPr>
          <a:xfrm>
            <a:off x="2251009" y="1134036"/>
            <a:ext cx="6892992" cy="511052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19400" y="685800"/>
            <a:ext cx="5715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Recueil des besoins fonctionnels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6999" y="1161491"/>
            <a:ext cx="6166099" cy="53676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Modélisation du Diagramme de contexte dynamique</a:t>
            </a:r>
          </a:p>
        </p:txBody>
      </p:sp>
      <p:pic>
        <p:nvPicPr>
          <p:cNvPr id="21" name="Image 20" descr="C:\new\ouz\SAPI\Analyse\Diagramme\edraw capture\diagramme de contexte dinamyqu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76400"/>
            <a:ext cx="6019800" cy="427280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à coins arrondis 16"/>
          <p:cNvSpPr/>
          <p:nvPr/>
        </p:nvSpPr>
        <p:spPr>
          <a:xfrm>
            <a:off x="247764" y="2528607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22549" y="3348318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des Charges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-2516" y="858371"/>
            <a:ext cx="229800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Flèche droite 28"/>
          <p:cNvSpPr/>
          <p:nvPr/>
        </p:nvSpPr>
        <p:spPr>
          <a:xfrm>
            <a:off x="0" y="2731425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gner un rectangle avec un coin diagonal 25"/>
          <p:cNvSpPr/>
          <p:nvPr/>
        </p:nvSpPr>
        <p:spPr>
          <a:xfrm>
            <a:off x="8534399" y="6520506"/>
            <a:ext cx="584201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3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Chapitre3 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85799"/>
            <a:ext cx="6705600" cy="5558759"/>
          </a:xfrm>
          <a:prstGeom prst="rect">
            <a:avLst/>
          </a:prstGeom>
          <a:noFill/>
        </p:spPr>
      </p:pic>
      <p:sp>
        <p:nvSpPr>
          <p:cNvPr id="15" name="Rectangle à coins arrondis 14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70379" y="3307176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des Charges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0" y="860201"/>
            <a:ext cx="2295485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14131" y="3519518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gner un rectangle avec un coin diagonal 25"/>
          <p:cNvSpPr/>
          <p:nvPr/>
        </p:nvSpPr>
        <p:spPr>
          <a:xfrm>
            <a:off x="8534400" y="6520506"/>
            <a:ext cx="584201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667000" y="685800"/>
            <a:ext cx="5867400" cy="224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des charges détaillés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8" name="Image 27" descr="C:\Users\IIB\Pictures\System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99" y="1635401"/>
            <a:ext cx="6705601" cy="44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à coins arrondis 16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261895" y="3286640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des Charges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16646" y="834815"/>
            <a:ext cx="2278839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Flèche droite 24"/>
          <p:cNvSpPr/>
          <p:nvPr/>
        </p:nvSpPr>
        <p:spPr>
          <a:xfrm>
            <a:off x="0" y="3534031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gner un rectangle avec un coin diagonal 25"/>
          <p:cNvSpPr/>
          <p:nvPr/>
        </p:nvSpPr>
        <p:spPr>
          <a:xfrm>
            <a:off x="8534400" y="6520506"/>
            <a:ext cx="584201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09767" y="1066160"/>
            <a:ext cx="4272033" cy="569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Cas d’Utilisation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Diagramme de cas d’utilisation</a:t>
            </a:r>
            <a:endParaRPr lang="fr-FR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1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667000" y="685800"/>
            <a:ext cx="5867400" cy="224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des charges détaillés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Image 16" descr="C:\new\ouz\SAPI\Analyse\Diagramme\edraw capture\sequence affectation m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828" y="1661008"/>
            <a:ext cx="6172200" cy="453943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à coins arrondis 26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47764" y="3311898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 Charge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4132" y="809241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Flèche droite 34"/>
          <p:cNvSpPr/>
          <p:nvPr/>
        </p:nvSpPr>
        <p:spPr>
          <a:xfrm>
            <a:off x="0" y="3512179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gner un rectangle avec un coin diagonal 25"/>
          <p:cNvSpPr/>
          <p:nvPr/>
        </p:nvSpPr>
        <p:spPr>
          <a:xfrm>
            <a:off x="8534400" y="6520506"/>
            <a:ext cx="584201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13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09767" y="1066160"/>
            <a:ext cx="6329433" cy="314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Diagramme de séquence: cas affectation matériel</a:t>
            </a:r>
          </a:p>
        </p:txBody>
      </p:sp>
    </p:spTree>
    <p:extLst>
      <p:ext uri="{BB962C8B-B14F-4D97-AF65-F5344CB8AC3E}">
        <p14:creationId xmlns:p14="http://schemas.microsoft.com/office/powerpoint/2010/main" val="345736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667000" y="685800"/>
            <a:ext cx="5867400" cy="224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des charges détaillés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Image 15" descr="C:\Users\IIB\Desktop\dc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06" y="1380741"/>
            <a:ext cx="6548388" cy="467621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à coins arrondis 29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249306" y="3315731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 Charge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16646" y="860201"/>
            <a:ext cx="2278839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9" name="Flèche droite 38"/>
          <p:cNvSpPr/>
          <p:nvPr/>
        </p:nvSpPr>
        <p:spPr>
          <a:xfrm>
            <a:off x="-20692" y="3554931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gner un rectangle avec un coin diagonal 25"/>
          <p:cNvSpPr/>
          <p:nvPr/>
        </p:nvSpPr>
        <p:spPr>
          <a:xfrm>
            <a:off x="8534400" y="6520506"/>
            <a:ext cx="609601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14</a:t>
            </a:r>
            <a:endParaRPr lang="en-US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09767" y="1066160"/>
            <a:ext cx="3967233" cy="314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Diagramme de classe global</a:t>
            </a:r>
          </a:p>
        </p:txBody>
      </p:sp>
    </p:spTree>
    <p:extLst>
      <p:ext uri="{BB962C8B-B14F-4D97-AF65-F5344CB8AC3E}">
        <p14:creationId xmlns:p14="http://schemas.microsoft.com/office/powerpoint/2010/main" val="4547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667000" y="685800"/>
            <a:ext cx="5867400" cy="224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des charges détaillés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Image 16" descr="C:\Users\IIB\Desktop\dc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9" y="1266692"/>
            <a:ext cx="6667501" cy="487345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à coins arrondis 29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261895" y="332711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 Charge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30482" y="821674"/>
            <a:ext cx="2265003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9" name="Flèche droite 38"/>
          <p:cNvSpPr/>
          <p:nvPr/>
        </p:nvSpPr>
        <p:spPr>
          <a:xfrm>
            <a:off x="14131" y="3552101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gner un rectangle avec un coin diagonal 25"/>
          <p:cNvSpPr/>
          <p:nvPr/>
        </p:nvSpPr>
        <p:spPr>
          <a:xfrm>
            <a:off x="8534401" y="6520506"/>
            <a:ext cx="584200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15</a:t>
            </a:r>
            <a:endParaRPr lang="en-US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09767" y="1066160"/>
            <a:ext cx="3814833" cy="314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Diagramme de classe global</a:t>
            </a:r>
          </a:p>
        </p:txBody>
      </p:sp>
    </p:spTree>
    <p:extLst>
      <p:ext uri="{BB962C8B-B14F-4D97-AF65-F5344CB8AC3E}">
        <p14:creationId xmlns:p14="http://schemas.microsoft.com/office/powerpoint/2010/main" val="315161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667000" y="685800"/>
            <a:ext cx="5867400" cy="224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des charges détaillés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Image 16" descr="C:\Users\IIB\Desktop\dc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448" y="1463441"/>
            <a:ext cx="6670153" cy="49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à coins arrondis 15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270312" y="3307611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 Charge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-2517" y="832037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7" name="Flèche droite 26"/>
          <p:cNvSpPr/>
          <p:nvPr/>
        </p:nvSpPr>
        <p:spPr>
          <a:xfrm>
            <a:off x="22548" y="3476197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gner un rectangle avec un coin diagonal 25"/>
          <p:cNvSpPr/>
          <p:nvPr/>
        </p:nvSpPr>
        <p:spPr>
          <a:xfrm>
            <a:off x="8534401" y="6520506"/>
            <a:ext cx="584200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16</a:t>
            </a:r>
            <a:endParaRPr lang="en-US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09767" y="1066160"/>
            <a:ext cx="3967233" cy="314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Diagramme de classe global</a:t>
            </a:r>
          </a:p>
        </p:txBody>
      </p:sp>
    </p:spTree>
    <p:extLst>
      <p:ext uri="{BB962C8B-B14F-4D97-AF65-F5344CB8AC3E}">
        <p14:creationId xmlns:p14="http://schemas.microsoft.com/office/powerpoint/2010/main" val="279028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667000" y="685800"/>
            <a:ext cx="5867400" cy="224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des charges détaillés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Image 16" descr="C:\new\ouz\SAPI\Analyse\publisher\tech_existan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261" y="1536983"/>
            <a:ext cx="6454339" cy="443483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à coins arrondis 15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239259" y="332711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 Charge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14131" y="857960"/>
            <a:ext cx="2256289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8" name="Flèche droite 27"/>
          <p:cNvSpPr/>
          <p:nvPr/>
        </p:nvSpPr>
        <p:spPr>
          <a:xfrm>
            <a:off x="-2517" y="3534031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gner un rectangle avec un coin diagonal 25"/>
          <p:cNvSpPr/>
          <p:nvPr/>
        </p:nvSpPr>
        <p:spPr>
          <a:xfrm>
            <a:off x="8534401" y="6520506"/>
            <a:ext cx="584200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17</a:t>
            </a:r>
            <a:endParaRPr lang="en-US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75005" y="1102660"/>
            <a:ext cx="6481834" cy="314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Exigence technique : infrastructure technologique existante</a:t>
            </a:r>
          </a:p>
        </p:txBody>
      </p:sp>
    </p:spTree>
    <p:extLst>
      <p:ext uri="{BB962C8B-B14F-4D97-AF65-F5344CB8AC3E}">
        <p14:creationId xmlns:p14="http://schemas.microsoft.com/office/powerpoint/2010/main" val="413040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38600" y="2631989"/>
            <a:ext cx="13716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Thème </a:t>
            </a:r>
            <a:r>
              <a:rPr lang="fr-FR" sz="2400" dirty="0" smtClean="0">
                <a:solidFill>
                  <a:schemeClr val="tx1"/>
                </a:solidFill>
                <a:latin typeface="Century Gothic" pitchFamily="34" charset="0"/>
                <a:cs typeface="Tahoma" pitchFamily="34" charset="0"/>
              </a:rPr>
              <a:t>:</a:t>
            </a:r>
            <a:endParaRPr lang="fr-FR" sz="2400" dirty="0">
              <a:solidFill>
                <a:schemeClr val="tx1"/>
              </a:solidFill>
              <a:latin typeface="Century Gothic" pitchFamily="34" charset="0"/>
              <a:cs typeface="Tahoma" pitchFamily="34" charset="0"/>
            </a:endParaRPr>
          </a:p>
        </p:txBody>
      </p:sp>
      <p:pic>
        <p:nvPicPr>
          <p:cNvPr id="6" name="Image 5" descr="D:\Ouz\ia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48" y="233045"/>
            <a:ext cx="1642745" cy="118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C:\wamp64\www\FAYCAL\DRH1\images\in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87" y="216793"/>
            <a:ext cx="152336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212007" y="6086134"/>
            <a:ext cx="2424546" cy="307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>
                <a:solidFill>
                  <a:schemeClr val="tx1"/>
                </a:solidFill>
                <a:latin typeface="Century Gothic" pitchFamily="34" charset="0"/>
              </a:rPr>
              <a:t>ISSOUFI IDRISSA </a:t>
            </a:r>
            <a:r>
              <a:rPr lang="fr-FR" sz="1400" b="1" dirty="0" err="1">
                <a:solidFill>
                  <a:schemeClr val="tx1"/>
                </a:solidFill>
                <a:latin typeface="Century Gothic" pitchFamily="34" charset="0"/>
              </a:rPr>
              <a:t>Ouzeïffa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67947" y="6097440"/>
            <a:ext cx="2424546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>
                <a:solidFill>
                  <a:schemeClr val="tx1"/>
                </a:solidFill>
                <a:latin typeface="Century Gothic" pitchFamily="34" charset="0"/>
              </a:rPr>
              <a:t>ISSAKA BOUKARY </a:t>
            </a:r>
            <a:r>
              <a:rPr lang="fr-FR" sz="1400" b="1" dirty="0" err="1">
                <a:solidFill>
                  <a:schemeClr val="tx1"/>
                </a:solidFill>
                <a:latin typeface="Century Gothic" pitchFamily="34" charset="0"/>
              </a:rPr>
              <a:t>Illiassou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3887" y="6038359"/>
            <a:ext cx="2743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>
                <a:solidFill>
                  <a:schemeClr val="tx1"/>
                </a:solidFill>
                <a:latin typeface="Century Gothic" pitchFamily="34" charset="0"/>
              </a:rPr>
              <a:t>ISSOUFOU CHAIBOU </a:t>
            </a:r>
            <a:r>
              <a:rPr lang="fr-FR" sz="1400" b="1" dirty="0" err="1">
                <a:solidFill>
                  <a:schemeClr val="tx1"/>
                </a:solidFill>
                <a:latin typeface="Century Gothic" pitchFamily="34" charset="0"/>
              </a:rPr>
              <a:t>Ramatou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1044" y="1560978"/>
            <a:ext cx="3722931" cy="725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Century Gothic" pitchFamily="34" charset="0"/>
              </a:rPr>
              <a:t>Institut Africain d’Informatique (IAI-Niger) 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Century Gothic" pitchFamily="34" charset="0"/>
              </a:rPr>
              <a:t> BP 12078 Niamey-NIGER 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Century Gothic" pitchFamily="34" charset="0"/>
              </a:rPr>
              <a:t>Tél : (+227) 20 72 56 72  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29200" y="1447800"/>
            <a:ext cx="4112741" cy="838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Century Gothic" pitchFamily="34" charset="0"/>
              </a:rPr>
              <a:t>Institut National de la Statistique (INS-NIGER) 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Century Gothic" pitchFamily="34" charset="0"/>
              </a:rPr>
              <a:t> BP : 13416 Niamey-Niger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  <a:latin typeface="Century Gothic" pitchFamily="34" charset="0"/>
              </a:rPr>
              <a:t> Tél : (+227) 20 72 21 73</a:t>
            </a:r>
            <a:endParaRPr lang="en-US" sz="1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" name="Parchemin horizontal 3"/>
          <p:cNvSpPr/>
          <p:nvPr/>
        </p:nvSpPr>
        <p:spPr>
          <a:xfrm>
            <a:off x="304800" y="3255599"/>
            <a:ext cx="8686800" cy="1164169"/>
          </a:xfrm>
          <a:prstGeom prst="horizontalScrol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Century Gothic" pitchFamily="34" charset="0"/>
              </a:rPr>
              <a:t>SYSTEME AUTOMATISE DU PATRIMOINE DE </a:t>
            </a:r>
            <a:r>
              <a:rPr lang="fr-FR" sz="2400" b="1" dirty="0" smtClean="0">
                <a:solidFill>
                  <a:schemeClr val="bg1"/>
                </a:solidFill>
                <a:latin typeface="Century Gothic" pitchFamily="34" charset="0"/>
              </a:rPr>
              <a:t>L’INSTITUT NATIONAL DE LA STATISTIQUE (SAPI</a:t>
            </a:r>
            <a:r>
              <a:rPr lang="fr-FR" sz="2400" b="1" dirty="0" smtClean="0">
                <a:solidFill>
                  <a:schemeClr val="bg1"/>
                </a:solidFill>
                <a:latin typeface="Century Gothic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9439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667000" y="685800"/>
            <a:ext cx="5867400" cy="224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des charges détaillés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234081" y="3303815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 Charge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14131" y="860201"/>
            <a:ext cx="2256289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8" name="Flèche droite 27"/>
          <p:cNvSpPr/>
          <p:nvPr/>
        </p:nvSpPr>
        <p:spPr>
          <a:xfrm>
            <a:off x="-35481" y="3534031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gner un rectangle avec un coin diagonal 25"/>
          <p:cNvSpPr/>
          <p:nvPr/>
        </p:nvSpPr>
        <p:spPr>
          <a:xfrm>
            <a:off x="8534399" y="6520506"/>
            <a:ext cx="594695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18</a:t>
            </a:r>
            <a:endParaRPr lang="en-US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75005" y="1102660"/>
            <a:ext cx="6481834" cy="314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Exigence technique : infrastructure technologique futur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197" y="1659700"/>
            <a:ext cx="6631908" cy="443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7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DossierConception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134036"/>
            <a:ext cx="6705600" cy="4961964"/>
          </a:xfrm>
          <a:prstGeom prst="rect">
            <a:avLst/>
          </a:prstGeom>
        </p:spPr>
      </p:pic>
      <p:sp>
        <p:nvSpPr>
          <p:cNvPr id="15" name="Rectangle à coins arrondis 14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45247" y="4095786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2548" y="3266186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 Charge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14131" y="814427"/>
            <a:ext cx="2256289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5" name="Flèche droite 24"/>
          <p:cNvSpPr/>
          <p:nvPr/>
        </p:nvSpPr>
        <p:spPr>
          <a:xfrm>
            <a:off x="-2517" y="4289843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gner un rectangle avec un coin diagonal 25"/>
          <p:cNvSpPr/>
          <p:nvPr/>
        </p:nvSpPr>
        <p:spPr>
          <a:xfrm>
            <a:off x="8534401" y="6520506"/>
            <a:ext cx="584200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19</a:t>
            </a:r>
            <a:endParaRPr lang="en-US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7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651859" y="554682"/>
            <a:ext cx="59436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itchFamily="34" charset="0"/>
              </a:rPr>
              <a:t>Dossier de Conception</a:t>
            </a:r>
            <a:endParaRPr lang="en-US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380398" y="1427192"/>
            <a:ext cx="6553200" cy="482477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  <a:latin typeface="Century Gothic" pitchFamily="34" charset="0"/>
              </a:rPr>
              <a:t>																																																																																							</a:t>
            </a:r>
            <a:endParaRPr lang="en-US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290346" y="4091454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22548" y="3298341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 Charge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16648" y="825074"/>
            <a:ext cx="2278838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7" name="Flèche droite 36"/>
          <p:cNvSpPr/>
          <p:nvPr/>
        </p:nvSpPr>
        <p:spPr>
          <a:xfrm>
            <a:off x="0" y="4271237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gner un rectangle avec un coin diagonal 25"/>
          <p:cNvSpPr/>
          <p:nvPr/>
        </p:nvSpPr>
        <p:spPr>
          <a:xfrm>
            <a:off x="8534401" y="6520506"/>
            <a:ext cx="584200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20</a:t>
            </a:r>
            <a:endParaRPr lang="en-US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75005" y="1102660"/>
            <a:ext cx="6481834" cy="314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Diagramme d’interaction: cas affectation matériel</a:t>
            </a:r>
          </a:p>
        </p:txBody>
      </p:sp>
      <p:pic>
        <p:nvPicPr>
          <p:cNvPr id="40" name="Image 39" descr="C:\Users\IIB\Desktop\Capture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859" y="1396574"/>
            <a:ext cx="6474698" cy="4961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75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1859" y="554682"/>
            <a:ext cx="59436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itchFamily="34" charset="0"/>
              </a:rPr>
              <a:t>Dossier de Conception</a:t>
            </a:r>
            <a:endParaRPr lang="en-US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290346" y="4091454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2548" y="3298341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 Charge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6648" y="825074"/>
            <a:ext cx="2278838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0" y="4271237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gner un rectangle avec un coin diagonal 25"/>
          <p:cNvSpPr/>
          <p:nvPr/>
        </p:nvSpPr>
        <p:spPr>
          <a:xfrm>
            <a:off x="8458201" y="6520506"/>
            <a:ext cx="660400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21</a:t>
            </a:r>
            <a:endParaRPr lang="en-US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5005" y="1102660"/>
            <a:ext cx="6481834" cy="314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Diagramme d’interaction: cas affectation matériel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86389" y="1926994"/>
            <a:ext cx="4870450" cy="3511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838962" y="1943847"/>
            <a:ext cx="773430" cy="2984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Edition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6597292" y="1943847"/>
            <a:ext cx="1002030" cy="2984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Affectation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5161101" y="1953346"/>
            <a:ext cx="1081405" cy="2984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Consultation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032885" y="1953346"/>
            <a:ext cx="773430" cy="2984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Accueil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Chevron 20"/>
          <p:cNvSpPr>
            <a:spLocks/>
          </p:cNvSpPr>
          <p:nvPr/>
        </p:nvSpPr>
        <p:spPr>
          <a:xfrm rot="7108727">
            <a:off x="6556909" y="2388266"/>
            <a:ext cx="254635" cy="333375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22" name="Image 21" descr="C:\new\ouz\SAPI\Analyse\IHM\affectation materie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85855"/>
            <a:ext cx="4337050" cy="222694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Flèche vers le bas 22"/>
          <p:cNvSpPr/>
          <p:nvPr/>
        </p:nvSpPr>
        <p:spPr>
          <a:xfrm>
            <a:off x="5886731" y="5685649"/>
            <a:ext cx="314960" cy="3962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Chevron 23"/>
          <p:cNvSpPr>
            <a:spLocks/>
          </p:cNvSpPr>
          <p:nvPr/>
        </p:nvSpPr>
        <p:spPr>
          <a:xfrm rot="13673218">
            <a:off x="3454981" y="2901483"/>
            <a:ext cx="233045" cy="229235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25" name="Image 2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49" y="1828801"/>
            <a:ext cx="1031095" cy="10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90800" y="514431"/>
            <a:ext cx="59436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itchFamily="34" charset="0"/>
              </a:rPr>
              <a:t>Dossier de Conception</a:t>
            </a:r>
            <a:endParaRPr lang="en-US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5" name="Image 14" descr="C:\Users\IIB\Desktop\interaction 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49" y="1105816"/>
            <a:ext cx="6597929" cy="42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à coins arrondis 16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245247" y="4075178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22549" y="3348318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 Charge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1067" y="832037"/>
            <a:ext cx="2269353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7" name="Flèche droite 26"/>
          <p:cNvSpPr/>
          <p:nvPr/>
        </p:nvSpPr>
        <p:spPr>
          <a:xfrm>
            <a:off x="-2517" y="4274954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gner un rectangle avec un coin diagonal 25"/>
          <p:cNvSpPr/>
          <p:nvPr/>
        </p:nvSpPr>
        <p:spPr>
          <a:xfrm>
            <a:off x="8534401" y="6520506"/>
            <a:ext cx="584200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22</a:t>
            </a:r>
            <a:endParaRPr lang="en-US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29" name="Image 28" descr="C:\Users\IIB\Desktop\Capture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89" y="5606854"/>
            <a:ext cx="824865" cy="82185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Flèche vers le haut 29"/>
          <p:cNvSpPr/>
          <p:nvPr/>
        </p:nvSpPr>
        <p:spPr>
          <a:xfrm rot="1939077">
            <a:off x="3540518" y="5194780"/>
            <a:ext cx="284480" cy="577850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270420" y="809694"/>
            <a:ext cx="6481834" cy="314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Diagramme d’interaction: cas affectation matériel</a:t>
            </a:r>
          </a:p>
        </p:txBody>
      </p:sp>
      <p:sp>
        <p:nvSpPr>
          <p:cNvPr id="32" name="Text Box 184"/>
          <p:cNvSpPr txBox="1">
            <a:spLocks noChangeArrowheads="1"/>
          </p:cNvSpPr>
          <p:nvPr/>
        </p:nvSpPr>
        <p:spPr bwMode="auto">
          <a:xfrm>
            <a:off x="4501303" y="5511247"/>
            <a:ext cx="4495800" cy="7810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fr-FR" sz="12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,Bold"/>
              </a:rPr>
              <a:t>Le diagramme de classes ci-dessus nous donne les données nécessaires pour la réalisation du cas </a:t>
            </a:r>
            <a:r>
              <a:rPr lang="fr-FR" sz="1200" b="1" dirty="0" smtClean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,Bold"/>
              </a:rPr>
              <a:t>d’utilisation cela est illustré par une IHM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00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/>
          <p:nvPr/>
        </p:nvSpPr>
        <p:spPr>
          <a:xfrm>
            <a:off x="2438400" y="1134037"/>
            <a:ext cx="6477000" cy="526292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à coins arrondis 17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240181" y="4789828"/>
            <a:ext cx="2311108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22549" y="3348318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 Charge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6545" y="938322"/>
            <a:ext cx="2233876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7" name="Flèche droite 26"/>
          <p:cNvSpPr/>
          <p:nvPr/>
        </p:nvSpPr>
        <p:spPr>
          <a:xfrm>
            <a:off x="-10841" y="5004638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gner un rectangle avec un coin diagonal 25"/>
          <p:cNvSpPr/>
          <p:nvPr/>
        </p:nvSpPr>
        <p:spPr>
          <a:xfrm>
            <a:off x="8534401" y="6520506"/>
            <a:ext cx="584200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23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67046"/>
            <a:ext cx="4648200" cy="3362902"/>
          </a:xfrm>
          <a:prstGeom prst="rect">
            <a:avLst/>
          </a:prstGeom>
        </p:spPr>
      </p:pic>
      <p:sp>
        <p:nvSpPr>
          <p:cNvPr id="29" name="Rectangle à coins arrondis 28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65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à coins arrondis 16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255659" y="5553316"/>
            <a:ext cx="2411341" cy="59039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22549" y="3348318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 Charge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14132" y="848286"/>
            <a:ext cx="2256288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7" name="Rogner un rectangle avec un coin diagonal 25"/>
          <p:cNvSpPr/>
          <p:nvPr/>
        </p:nvSpPr>
        <p:spPr>
          <a:xfrm>
            <a:off x="8534401" y="6520506"/>
            <a:ext cx="584200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24</a:t>
            </a:r>
            <a:endParaRPr lang="en-US" dirty="0"/>
          </a:p>
        </p:txBody>
      </p:sp>
      <p:sp>
        <p:nvSpPr>
          <p:cNvPr id="16" name="Flèche droite 15"/>
          <p:cNvSpPr/>
          <p:nvPr/>
        </p:nvSpPr>
        <p:spPr>
          <a:xfrm>
            <a:off x="-2517" y="5771120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à coins arrondis 27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4998" y="2060806"/>
            <a:ext cx="6371503" cy="292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9260" y="2754988"/>
            <a:ext cx="5549901" cy="1084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fr-FR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78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2667000" y="1112015"/>
            <a:ext cx="6324600" cy="511052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22549" y="3348318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 Charge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0" y="842637"/>
            <a:ext cx="2421753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3" name="Flèche droite 32"/>
          <p:cNvSpPr/>
          <p:nvPr/>
        </p:nvSpPr>
        <p:spPr>
          <a:xfrm>
            <a:off x="22548" y="6491867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gner un rectangle avec un coin diagonal 25"/>
          <p:cNvSpPr/>
          <p:nvPr/>
        </p:nvSpPr>
        <p:spPr>
          <a:xfrm>
            <a:off x="8534401" y="6520506"/>
            <a:ext cx="584200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25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61" y="2743200"/>
            <a:ext cx="5767838" cy="1538090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270312" y="6222537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2460049" y="1202193"/>
            <a:ext cx="6477000" cy="511052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68049" y="3227632"/>
            <a:ext cx="5943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Merci à </a:t>
            </a:r>
            <a:r>
              <a:rPr lang="fr-F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entury Gothic" panose="020B0502020202020204" pitchFamily="34" charset="0"/>
              </a:rPr>
              <a:t>tous …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22549" y="3348318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 Charge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0184" y="860201"/>
            <a:ext cx="2288516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4" name="Rogner un rectangle avec un coin diagonal 25"/>
          <p:cNvSpPr/>
          <p:nvPr/>
        </p:nvSpPr>
        <p:spPr>
          <a:xfrm>
            <a:off x="8534401" y="6520506"/>
            <a:ext cx="584200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26</a:t>
            </a:r>
            <a:endParaRPr lang="en-US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colade ouvrante 3"/>
          <p:cNvSpPr/>
          <p:nvPr/>
        </p:nvSpPr>
        <p:spPr>
          <a:xfrm>
            <a:off x="1553135" y="685800"/>
            <a:ext cx="838200" cy="5562600"/>
          </a:xfrm>
          <a:prstGeom prst="leftBrace">
            <a:avLst>
              <a:gd name="adj1" fmla="val 8333"/>
              <a:gd name="adj2" fmla="val 50547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253" y="3260300"/>
            <a:ext cx="1295400" cy="461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itchFamily="34" charset="0"/>
              </a:rPr>
              <a:t>PLAN</a:t>
            </a:r>
            <a:endParaRPr lang="en-US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580714" y="685800"/>
            <a:ext cx="5791200" cy="55626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94314" y="1281953"/>
            <a:ext cx="4865084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itchFamily="34" charset="0"/>
              </a:rPr>
              <a:t>Introduction Générale</a:t>
            </a:r>
            <a:endParaRPr lang="en-US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902" y="1876073"/>
            <a:ext cx="4907359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itchFamily="34" charset="0"/>
              </a:rPr>
              <a:t>Présentation Générale</a:t>
            </a:r>
            <a:endParaRPr lang="en-US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5566" y="2414358"/>
            <a:ext cx="4935071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itchFamily="34" charset="0"/>
              </a:rPr>
              <a:t>Formulation du besoin</a:t>
            </a:r>
            <a:endParaRPr lang="en-US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75566" y="3023957"/>
            <a:ext cx="4971747" cy="38324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entury Gothic" pitchFamily="34" charset="0"/>
              </a:rPr>
              <a:t>Cahier </a:t>
            </a:r>
            <a:r>
              <a:rPr lang="fr-FR" b="1" dirty="0" smtClean="0">
                <a:solidFill>
                  <a:schemeClr val="tx1"/>
                </a:solidFill>
                <a:latin typeface="Century Gothic" pitchFamily="34" charset="0"/>
              </a:rPr>
              <a:t>des </a:t>
            </a:r>
            <a:r>
              <a:rPr lang="fr-FR" b="1" dirty="0">
                <a:solidFill>
                  <a:schemeClr val="tx1"/>
                </a:solidFill>
                <a:latin typeface="Century Gothic" pitchFamily="34" charset="0"/>
              </a:rPr>
              <a:t>charges détaillés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12243" y="3621740"/>
            <a:ext cx="4914286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entury Gothic" pitchFamily="34" charset="0"/>
              </a:rPr>
              <a:t>Dossier de conception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91458" y="4876800"/>
            <a:ext cx="4935071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entury Gothic" pitchFamily="34" charset="0"/>
              </a:rPr>
              <a:t>Conclusion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91458" y="5469285"/>
            <a:ext cx="4969711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itchFamily="34" charset="0"/>
              </a:rPr>
              <a:t>Questions / Réponses</a:t>
            </a:r>
            <a:endParaRPr lang="fr-FR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12243" y="4243158"/>
            <a:ext cx="4935071" cy="304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itchFamily="34" charset="0"/>
              </a:rPr>
              <a:t>Démo</a:t>
            </a:r>
            <a:endParaRPr lang="fr-FR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" y="0"/>
            <a:ext cx="9144000" cy="3691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6" name="Rogner un rectangle avec un coin diagonal 25"/>
          <p:cNvSpPr/>
          <p:nvPr/>
        </p:nvSpPr>
        <p:spPr>
          <a:xfrm>
            <a:off x="8704699" y="6520506"/>
            <a:ext cx="413901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99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852039" y="3331734"/>
            <a:ext cx="5648285" cy="5188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Introduction</a:t>
            </a:r>
            <a:r>
              <a:rPr lang="fr-FR" sz="28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Générale</a:t>
            </a:r>
            <a:endParaRPr lang="en-US" sz="28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2549" y="3348318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des Charges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245247" y="871985"/>
            <a:ext cx="2421753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-2516" y="1112015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gner un rectangle avec un coin diagonal 25"/>
          <p:cNvSpPr/>
          <p:nvPr/>
        </p:nvSpPr>
        <p:spPr>
          <a:xfrm>
            <a:off x="8704699" y="6520506"/>
            <a:ext cx="413901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19600" y="6553200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13882" y="2002071"/>
            <a:ext cx="6324600" cy="3060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4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26" y="1512315"/>
            <a:ext cx="6831176" cy="4243506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2549" y="3348318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des Charges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22546" y="860201"/>
            <a:ext cx="2512979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287653" y="1701928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22548" y="1953461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gner un rectangle avec un coin diagonal 25"/>
          <p:cNvSpPr/>
          <p:nvPr/>
        </p:nvSpPr>
        <p:spPr>
          <a:xfrm>
            <a:off x="8704699" y="6520506"/>
            <a:ext cx="413901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270449" y="1134036"/>
            <a:ext cx="6848151" cy="538647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q"/>
            </a:pPr>
            <a:r>
              <a:rPr lang="fr-FR" sz="2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</a:t>
            </a:r>
            <a:r>
              <a:rPr lang="fr-FR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du centre </a:t>
            </a:r>
            <a:r>
              <a:rPr lang="fr-FR" sz="2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d’accueil</a:t>
            </a:r>
          </a:p>
          <a:p>
            <a:pPr algn="ctr"/>
            <a:endParaRPr lang="fr-FR" sz="2000" b="1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L’Institut National de la Statistique (INS) est l’organe central du système statistique </a:t>
            </a: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nigérien </a:t>
            </a:r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sous la tutelle du Ministère </a:t>
            </a: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du plan crée par la loi N° 2004-11 du 30 Mars </a:t>
            </a: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2004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La Mission </a:t>
            </a: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 l’Institut Nationale de la Statistique du </a:t>
            </a:r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Niger : </a:t>
            </a:r>
            <a:endParaRPr lang="fr-FR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Wingdings" pitchFamily="2" charset="2"/>
              <a:buChar char="q"/>
            </a:pPr>
            <a:r>
              <a:rPr lang="fr-FR" sz="20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du sujet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rPr>
              <a:t>La </a:t>
            </a:r>
            <a:r>
              <a:rPr lang="fr-FR" sz="20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rPr>
              <a:t>conception des modules </a:t>
            </a:r>
            <a:r>
              <a:rPr lang="fr-FR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rPr>
              <a:t>d’application </a:t>
            </a:r>
            <a:r>
              <a:rPr lang="fr-FR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rPr>
              <a:t>web</a:t>
            </a:r>
            <a:endParaRPr lang="fr-FR" sz="2000" dirty="0" smtClean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rPr>
              <a:t>La </a:t>
            </a:r>
            <a:r>
              <a:rPr lang="fr-FR" sz="20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rPr>
              <a:t>mise en place de la sécurité </a:t>
            </a:r>
            <a:r>
              <a:rPr lang="fr-FR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rPr>
              <a:t>optimale nécessaire </a:t>
            </a:r>
            <a:r>
              <a:rPr lang="fr-FR" sz="20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rPr>
              <a:t>pour cette application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rPr>
              <a:t>Le déploiement de la solution dans </a:t>
            </a:r>
            <a:r>
              <a:rPr lang="fr-FR" sz="20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rPr>
              <a:t>un environnement </a:t>
            </a:r>
            <a:r>
              <a:rPr lang="fr-FR" sz="20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rPr>
              <a:t>moderne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fr-FR" sz="20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3200" y="535766"/>
            <a:ext cx="4724400" cy="448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 (1)</a:t>
            </a:r>
            <a:r>
              <a:rPr lang="fr-FR" b="1" dirty="0" smtClean="0">
                <a:latin typeface="Century Gothic" panose="020B0502020202020204" pitchFamily="34" charset="0"/>
              </a:rPr>
              <a:t>)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22549" y="3348318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Cahier des Charges détaillés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14131" y="903710"/>
            <a:ext cx="2421753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292754" y="1700145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Flèche droite 24"/>
          <p:cNvSpPr/>
          <p:nvPr/>
        </p:nvSpPr>
        <p:spPr>
          <a:xfrm>
            <a:off x="36544" y="1874043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gner un rectangle avec un coin diagonal 25"/>
          <p:cNvSpPr/>
          <p:nvPr/>
        </p:nvSpPr>
        <p:spPr>
          <a:xfrm>
            <a:off x="8704699" y="6520506"/>
            <a:ext cx="413901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8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12"/>
          <p:cNvSpPr/>
          <p:nvPr/>
        </p:nvSpPr>
        <p:spPr>
          <a:xfrm>
            <a:off x="2232349" y="785569"/>
            <a:ext cx="6644951" cy="547542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fr-FR" sz="2000" dirty="0" smtClean="0">
                <a:solidFill>
                  <a:schemeClr val="tx1"/>
                </a:solidFill>
              </a:rPr>
              <a:t> Méthode </a:t>
            </a:r>
            <a:r>
              <a:rPr lang="fr-FR" sz="2000" dirty="0">
                <a:solidFill>
                  <a:schemeClr val="tx1"/>
                </a:solidFill>
              </a:rPr>
              <a:t>d’Analyse et de </a:t>
            </a:r>
            <a:r>
              <a:rPr lang="fr-FR" sz="2000" dirty="0" smtClean="0">
                <a:solidFill>
                  <a:schemeClr val="tx1"/>
                </a:solidFill>
              </a:rPr>
              <a:t>Conception</a:t>
            </a:r>
          </a:p>
          <a:p>
            <a:pPr algn="ctr"/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  </a:t>
            </a: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endParaRPr lang="fr-FR" sz="2000" b="1" dirty="0" smtClean="0">
              <a:solidFill>
                <a:schemeClr val="tx1"/>
              </a:solidFill>
            </a:endParaRP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endParaRPr lang="fr-FR" sz="2000" b="1" dirty="0" smtClean="0">
              <a:solidFill>
                <a:schemeClr val="tx1"/>
              </a:solidFill>
            </a:endParaRP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endParaRPr lang="fr-FR" sz="2000" b="1" dirty="0" smtClean="0">
              <a:solidFill>
                <a:schemeClr val="tx1"/>
              </a:solidFill>
            </a:endParaRP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endParaRPr lang="fr-FR" sz="2000" b="1" dirty="0" smtClean="0">
              <a:solidFill>
                <a:schemeClr val="tx1"/>
              </a:solidFill>
            </a:endParaRP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endParaRPr lang="fr-FR" sz="2000" b="1" dirty="0" smtClean="0">
              <a:solidFill>
                <a:schemeClr val="tx1"/>
              </a:solidFill>
            </a:endParaRP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endParaRPr lang="fr-FR" sz="2000" b="1" dirty="0" smtClean="0">
              <a:solidFill>
                <a:schemeClr val="tx1"/>
              </a:solidFill>
            </a:endParaRP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endParaRPr lang="fr-FR" sz="2000" b="1" dirty="0" smtClean="0">
              <a:solidFill>
                <a:schemeClr val="tx1"/>
              </a:solidFill>
            </a:endParaRP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5600" y="382076"/>
            <a:ext cx="4724400" cy="50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 (2)</a:t>
            </a:r>
            <a:r>
              <a:rPr lang="fr-FR" b="1" dirty="0" smtClean="0">
                <a:latin typeface="Century Gothic" panose="020B0502020202020204" pitchFamily="34" charset="0"/>
              </a:rPr>
              <a:t>)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10800000" flipV="1">
            <a:off x="2616200" y="887462"/>
            <a:ext cx="2252382" cy="571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</a:rPr>
              <a:t>Le Processus 2TUP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Image 1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1901" y="1419787"/>
            <a:ext cx="6702099" cy="484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à coins arrondis 16"/>
          <p:cNvSpPr/>
          <p:nvPr/>
        </p:nvSpPr>
        <p:spPr>
          <a:xfrm>
            <a:off x="-2517" y="2496580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2549" y="3348318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des Charges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22548" y="874762"/>
            <a:ext cx="2421753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45247" y="1665565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Flèche droite 27"/>
          <p:cNvSpPr/>
          <p:nvPr/>
        </p:nvSpPr>
        <p:spPr>
          <a:xfrm>
            <a:off x="-2517" y="1861769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gner un rectangle avec un coin diagonal 25"/>
          <p:cNvSpPr/>
          <p:nvPr/>
        </p:nvSpPr>
        <p:spPr>
          <a:xfrm>
            <a:off x="8704699" y="6520506"/>
            <a:ext cx="413901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517" y="1"/>
            <a:ext cx="9146518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4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Chapitre2 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1009" y="848286"/>
            <a:ext cx="6508356" cy="5247714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225399" y="2535571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2549" y="3348318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des Charges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12575" y="881022"/>
            <a:ext cx="2257845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12575" y="2715466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gner un rectangle avec un coin diagonal 25"/>
          <p:cNvSpPr/>
          <p:nvPr/>
        </p:nvSpPr>
        <p:spPr>
          <a:xfrm>
            <a:off x="8704699" y="6520506"/>
            <a:ext cx="413901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30770" y="600906"/>
            <a:ext cx="643579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Recueil des besoins Fonctionnels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61895" y="2527666"/>
            <a:ext cx="2272937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Formulation du Besoin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14131" y="4114800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Dossier de conception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36544" y="5486400"/>
            <a:ext cx="2258941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22548" y="4806042"/>
            <a:ext cx="2272937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Démo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22549" y="3348318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Cahier des Charges détaillés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14132" y="911885"/>
            <a:ext cx="2281354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Introduction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22548" y="1670797"/>
            <a:ext cx="2247872" cy="571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Présentation Générale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Flèche droite 26"/>
          <p:cNvSpPr/>
          <p:nvPr/>
        </p:nvSpPr>
        <p:spPr>
          <a:xfrm>
            <a:off x="14131" y="2703615"/>
            <a:ext cx="247764" cy="18338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gner un rectangle avec un coin diagonal 25"/>
          <p:cNvSpPr/>
          <p:nvPr/>
        </p:nvSpPr>
        <p:spPr>
          <a:xfrm>
            <a:off x="8704699" y="6520506"/>
            <a:ext cx="413901" cy="337494"/>
          </a:xfrm>
          <a:prstGeom prst="snip2DiagRect">
            <a:avLst>
              <a:gd name="adj1" fmla="val 41975"/>
              <a:gd name="adj2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545" y="1"/>
            <a:ext cx="9107456" cy="52955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Century Gothic" panose="020B0502020202020204" pitchFamily="34" charset="0"/>
              </a:rPr>
              <a:t>Système Automatisé du Patrimoine de L’INS-Niger (SAPI</a:t>
            </a:r>
            <a:r>
              <a:rPr lang="fr-FR" dirty="0" smtClean="0">
                <a:latin typeface="Century Gothic" panose="020B0502020202020204" pitchFamily="34" charset="0"/>
              </a:rPr>
              <a:t>)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0" y="6244558"/>
            <a:ext cx="2295485" cy="6096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Questions / </a:t>
            </a:r>
            <a:r>
              <a:rPr lang="en-US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Réponses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19600" y="6577242"/>
            <a:ext cx="1143000" cy="339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400" b="1" dirty="0" smtClean="0">
                <a:solidFill>
                  <a:schemeClr val="tx1"/>
                </a:solidFill>
                <a:latin typeface="Century Gothic" pitchFamily="34" charset="0"/>
              </a:rPr>
              <a:t>2017-2018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59" y="1482812"/>
            <a:ext cx="1115537" cy="86180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72" y="2416201"/>
            <a:ext cx="1250410" cy="7092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501" y="1429700"/>
            <a:ext cx="647700" cy="96803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40" y="2344619"/>
            <a:ext cx="1266751" cy="9248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17773" y="3305597"/>
            <a:ext cx="2819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Patrimoine</a:t>
            </a:r>
            <a:endParaRPr lang="fr-FR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36" y="990600"/>
            <a:ext cx="2143125" cy="214312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5885299" y="3303513"/>
            <a:ext cx="2819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DRFM</a:t>
            </a:r>
            <a:endParaRPr lang="fr-FR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Chevron 31"/>
          <p:cNvSpPr>
            <a:spLocks/>
          </p:cNvSpPr>
          <p:nvPr/>
        </p:nvSpPr>
        <p:spPr>
          <a:xfrm>
            <a:off x="5491819" y="2151546"/>
            <a:ext cx="390277" cy="35745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3" name="Chevron 32"/>
          <p:cNvSpPr>
            <a:spLocks/>
          </p:cNvSpPr>
          <p:nvPr/>
        </p:nvSpPr>
        <p:spPr>
          <a:xfrm>
            <a:off x="5928407" y="2151545"/>
            <a:ext cx="390277" cy="35745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4" name="Chevron 33"/>
          <p:cNvSpPr>
            <a:spLocks/>
          </p:cNvSpPr>
          <p:nvPr/>
        </p:nvSpPr>
        <p:spPr>
          <a:xfrm rot="8278122">
            <a:off x="4992747" y="4077289"/>
            <a:ext cx="1706224" cy="214194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3062" y="4756226"/>
            <a:ext cx="1343369" cy="1101401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5860" y="4790354"/>
            <a:ext cx="1343369" cy="110140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0949" y="4756225"/>
            <a:ext cx="1343369" cy="1101401"/>
          </a:xfrm>
          <a:prstGeom prst="rect">
            <a:avLst/>
          </a:prstGeom>
        </p:spPr>
      </p:pic>
      <p:sp>
        <p:nvSpPr>
          <p:cNvPr id="37" name="Chevron 36"/>
          <p:cNvSpPr>
            <a:spLocks/>
          </p:cNvSpPr>
          <p:nvPr/>
        </p:nvSpPr>
        <p:spPr>
          <a:xfrm rot="7578933" flipV="1">
            <a:off x="6437433" y="4286352"/>
            <a:ext cx="947889" cy="173092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8" name="Chevron 37"/>
          <p:cNvSpPr>
            <a:spLocks/>
          </p:cNvSpPr>
          <p:nvPr/>
        </p:nvSpPr>
        <p:spPr>
          <a:xfrm rot="4485761">
            <a:off x="7674023" y="4206851"/>
            <a:ext cx="880538" cy="150556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991100" y="5797909"/>
            <a:ext cx="2819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DC</a:t>
            </a:r>
            <a:endParaRPr lang="fr-FR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17274" y="5786016"/>
            <a:ext cx="2819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DMP/EF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92933" y="5768826"/>
            <a:ext cx="2819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DML</a:t>
            </a:r>
            <a:endParaRPr lang="fr-FR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4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30" grpId="0"/>
      <p:bldP spid="32" grpId="0" animBg="1"/>
      <p:bldP spid="33" grpId="0" animBg="1"/>
      <p:bldP spid="34" grpId="0" animBg="1"/>
      <p:bldP spid="37" grpId="0" animBg="1"/>
      <p:bldP spid="38" grpId="0" animBg="1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Ronds dans l’ea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3442</TotalTime>
  <Words>1364</Words>
  <Application>Microsoft Office PowerPoint</Application>
  <PresentationFormat>Affichage à l'écran (4:3)</PresentationFormat>
  <Paragraphs>398</Paragraphs>
  <Slides>28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Calibri,Bold</vt:lpstr>
      <vt:lpstr>Century Gothic</vt:lpstr>
      <vt:lpstr>Tahoma</vt:lpstr>
      <vt:lpstr>Times New Roman</vt:lpstr>
      <vt:lpstr>Tw Cen MT</vt:lpstr>
      <vt:lpstr>Wingdings</vt:lpstr>
      <vt:lpstr>Ronds dans l’eau</vt:lpstr>
      <vt:lpstr>MEMOIRE DE FIN D’ETUDE EN VUE DE L’OBTENTION DU DIPLOME D’INGENIEUR DES TRAVAUX INFORMATIQUES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La DC et la DMP/EF s’occupent de :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MEMOIRE DE FIN D’ETUDE EN VUE DE L’OBTENTION DU DIPLOME D’INGENIEUR DES TRAVAUX INFORMATIQUES</dc:title>
  <dc:creator>HP</dc:creator>
  <cp:lastModifiedBy>Utilisateur Windows</cp:lastModifiedBy>
  <cp:revision>344</cp:revision>
  <dcterms:created xsi:type="dcterms:W3CDTF">2018-09-05T03:55:23Z</dcterms:created>
  <dcterms:modified xsi:type="dcterms:W3CDTF">2018-09-10T15:13:56Z</dcterms:modified>
</cp:coreProperties>
</file>