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6" r:id="rId2"/>
    <p:sldId id="268" r:id="rId3"/>
    <p:sldId id="261" r:id="rId4"/>
    <p:sldId id="269" r:id="rId5"/>
    <p:sldId id="267" r:id="rId6"/>
    <p:sldId id="274" r:id="rId7"/>
    <p:sldId id="271" r:id="rId8"/>
    <p:sldId id="270" r:id="rId9"/>
    <p:sldId id="272" r:id="rId10"/>
    <p:sldId id="275" r:id="rId11"/>
    <p:sldId id="276" r:id="rId12"/>
    <p:sldId id="277" r:id="rId13"/>
    <p:sldId id="278" r:id="rId14"/>
    <p:sldId id="279" r:id="rId15"/>
    <p:sldId id="280" r:id="rId16"/>
    <p:sldId id="273" r:id="rId17"/>
    <p:sldId id="281"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307" r:id="rId32"/>
    <p:sldId id="304" r:id="rId33"/>
    <p:sldId id="303" r:id="rId34"/>
    <p:sldId id="296" r:id="rId35"/>
    <p:sldId id="305" r:id="rId36"/>
    <p:sldId id="297" r:id="rId37"/>
    <p:sldId id="298" r:id="rId38"/>
    <p:sldId id="299" r:id="rId39"/>
    <p:sldId id="300" r:id="rId40"/>
    <p:sldId id="265" r:id="rId41"/>
    <p:sldId id="306"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40A"/>
    <a:srgbClr val="924A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427" autoAdjust="0"/>
  </p:normalViewPr>
  <p:slideViewPr>
    <p:cSldViewPr snapToGrid="0">
      <p:cViewPr varScale="1">
        <p:scale>
          <a:sx n="55" d="100"/>
          <a:sy n="55" d="100"/>
        </p:scale>
        <p:origin x="133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CBC2B-7588-4EB1-B557-94AC3EB2242E}" type="datetimeFigureOut">
              <a:rPr lang="fr-FR" smtClean="0"/>
              <a:t>07/10/2019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60472-F1E9-4142-A817-2307DBAA8524}" type="slidenum">
              <a:rPr lang="fr-FR" smtClean="0"/>
              <a:t>‹N°›</a:t>
            </a:fld>
            <a:endParaRPr lang="fr-FR"/>
          </a:p>
        </p:txBody>
      </p:sp>
    </p:spTree>
    <p:extLst>
      <p:ext uri="{BB962C8B-B14F-4D97-AF65-F5344CB8AC3E}">
        <p14:creationId xmlns:p14="http://schemas.microsoft.com/office/powerpoint/2010/main" val="401596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commentcamarche.net/contents/756-pc-ordinateur-personne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ommentcamarche.net/contents/1322-navigateur-internet"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axisciences.com/don-du-sang/don-du-sang-ou-et-comment-donner-son-sang-en-france_art28961.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a0833214f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a0833214f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568779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Une personne du CTS accueille le futur donneur, l’enregistre en lui attribuant un numéro unique qui permettra de l’identifier et suivre la chaîne entière du don et lui remet un questionnaire de santé à remplir. Il s’agit d’un document de préparation à l’entretien médical.</a:t>
            </a:r>
          </a:p>
        </p:txBody>
      </p:sp>
    </p:spTree>
    <p:extLst>
      <p:ext uri="{BB962C8B-B14F-4D97-AF65-F5344CB8AC3E}">
        <p14:creationId xmlns:p14="http://schemas.microsoft.com/office/powerpoint/2010/main" val="421290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Le médecin procède à un examen clinique : </a:t>
            </a:r>
            <a:r>
              <a:rPr lang="fr-FR" sz="1200" b="0" i="0" kern="1200" dirty="0">
                <a:solidFill>
                  <a:schemeClr val="tx1"/>
                </a:solidFill>
                <a:effectLst/>
                <a:latin typeface="+mn-lt"/>
                <a:ea typeface="+mn-ea"/>
                <a:cs typeface="+mn-cs"/>
              </a:rPr>
              <a:t>il consiste en la prise de tension artérielle, de température, du poids et étudie le questionnaire du donneur . Cet examen est obligatoire avant chaque </a:t>
            </a:r>
            <a:r>
              <a:rPr lang="fr-FR" sz="1200" b="0" i="0" kern="1200">
                <a:solidFill>
                  <a:schemeClr val="tx1"/>
                </a:solidFill>
                <a:effectLst/>
                <a:latin typeface="+mn-lt"/>
                <a:ea typeface="+mn-ea"/>
                <a:cs typeface="+mn-cs"/>
              </a:rPr>
              <a:t>don de </a:t>
            </a:r>
            <a:r>
              <a:rPr lang="fr-FR" sz="1200" b="0" i="0" kern="1200" dirty="0">
                <a:solidFill>
                  <a:schemeClr val="tx1"/>
                </a:solidFill>
                <a:effectLst/>
                <a:latin typeface="+mn-lt"/>
                <a:ea typeface="+mn-ea"/>
                <a:cs typeface="+mn-cs"/>
              </a:rPr>
              <a:t>sang. À l'issue de l'entretien, le donneur et le médecin signent conjointement le questionnaire confirmant que le donneur :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 donné son consentement pour la poursuite du processus de don.</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Affirme que tous les renseignements qu'il a fournis sont à sa connaissance exacts.</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Affirme que le </a:t>
            </a:r>
            <a:r>
              <a:rPr lang="fr-FR" sz="1200" b="0" i="0" kern="1200">
                <a:solidFill>
                  <a:schemeClr val="tx1"/>
                </a:solidFill>
                <a:effectLst/>
                <a:latin typeface="+mn-lt"/>
                <a:ea typeface="+mn-ea"/>
                <a:cs typeface="+mn-cs"/>
              </a:rPr>
              <a:t>donneur est médicalement apte </a:t>
            </a:r>
            <a:r>
              <a:rPr lang="fr-FR" sz="1200" b="0" i="0" kern="1200" dirty="0">
                <a:solidFill>
                  <a:schemeClr val="tx1"/>
                </a:solidFill>
                <a:effectLst/>
                <a:latin typeface="+mn-lt"/>
                <a:ea typeface="+mn-ea"/>
                <a:cs typeface="+mn-cs"/>
              </a:rPr>
              <a:t>au don.</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294103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a:solidFill>
                  <a:schemeClr val="tx1"/>
                </a:solidFill>
                <a:effectLst/>
                <a:latin typeface="+mn-lt"/>
                <a:ea typeface="+mn-ea"/>
                <a:cs typeface="+mn-cs"/>
              </a:rPr>
              <a:t>Alors que le donneur est allongé sur le lit l’infirmière prépare le matériel stérile et à usage unique afin de prélever le sang.</a:t>
            </a:r>
          </a:p>
          <a:p>
            <a:r>
              <a:rPr lang="fr-FR" sz="1200" b="0" i="0" kern="1200" dirty="0">
                <a:solidFill>
                  <a:schemeClr val="tx1"/>
                </a:solidFill>
                <a:effectLst/>
                <a:latin typeface="+mn-lt"/>
                <a:ea typeface="+mn-ea"/>
                <a:cs typeface="+mn-cs"/>
              </a:rPr>
              <a:t>Lorsque le volume prescrit est prélevé, </a:t>
            </a:r>
            <a:r>
              <a:rPr lang="fr-FR" sz="1200" b="0" i="0" kern="1200">
                <a:solidFill>
                  <a:schemeClr val="tx1"/>
                </a:solidFill>
                <a:effectLst/>
                <a:latin typeface="+mn-lt"/>
                <a:ea typeface="+mn-ea"/>
                <a:cs typeface="+mn-cs"/>
              </a:rPr>
              <a:t>l'automate interrompe </a:t>
            </a:r>
            <a:r>
              <a:rPr lang="fr-FR" sz="1200" b="0" i="0" kern="1200" dirty="0">
                <a:solidFill>
                  <a:schemeClr val="tx1"/>
                </a:solidFill>
                <a:effectLst/>
                <a:latin typeface="+mn-lt"/>
                <a:ea typeface="+mn-ea"/>
                <a:cs typeface="+mn-cs"/>
              </a:rPr>
              <a:t>l'écoulement et son alarme en informe l'infirmière.</a:t>
            </a:r>
          </a:p>
          <a:p>
            <a:r>
              <a:rPr lang="fr-FR" sz="1200" b="0" i="0" kern="1200" dirty="0">
                <a:solidFill>
                  <a:schemeClr val="tx1"/>
                </a:solidFill>
                <a:effectLst/>
                <a:latin typeface="+mn-lt"/>
                <a:ea typeface="+mn-ea"/>
                <a:cs typeface="+mn-cs"/>
              </a:rPr>
              <a:t>Elle </a:t>
            </a:r>
            <a:r>
              <a:rPr lang="fr-FR" sz="1200" b="0" i="0" kern="1200">
                <a:solidFill>
                  <a:schemeClr val="tx1"/>
                </a:solidFill>
                <a:effectLst/>
                <a:latin typeface="+mn-lt"/>
                <a:ea typeface="+mn-ea"/>
                <a:cs typeface="+mn-cs"/>
              </a:rPr>
              <a:t>identifie la poche et les tubes</a:t>
            </a:r>
            <a:r>
              <a:rPr lang="fr-FR" sz="1200" b="0" i="0" kern="1200" dirty="0">
                <a:solidFill>
                  <a:schemeClr val="tx1"/>
                </a:solidFill>
                <a:effectLst/>
                <a:latin typeface="+mn-lt"/>
                <a:ea typeface="+mn-ea"/>
                <a:cs typeface="+mn-cs"/>
              </a:rPr>
              <a:t> avec le numéro de don du donneur.</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248152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a:solidFill>
                  <a:schemeClr val="tx1"/>
                </a:solidFill>
                <a:effectLst/>
                <a:latin typeface="+mn-lt"/>
                <a:ea typeface="+mn-ea"/>
                <a:cs typeface="+mn-cs"/>
              </a:rPr>
              <a:t>Après le don, une collation est offerte au donneur pour une bonne récupération.</a:t>
            </a:r>
          </a:p>
          <a:p>
            <a:r>
              <a:rPr lang="fr-FR" sz="1200" b="0" i="0" kern="1200" dirty="0">
                <a:solidFill>
                  <a:schemeClr val="tx1"/>
                </a:solidFill>
                <a:effectLst/>
                <a:latin typeface="+mn-lt"/>
                <a:ea typeface="+mn-ea"/>
                <a:cs typeface="+mn-cs"/>
              </a:rPr>
              <a:t>Ce moment agréable et important permet d'observer un court repos sous surveillance médicale.</a:t>
            </a:r>
          </a:p>
          <a:p>
            <a:pPr marL="0" lvl="0" indent="0" algn="l" rtl="0">
              <a:spcBef>
                <a:spcPts val="0"/>
              </a:spcBef>
              <a:spcAft>
                <a:spcPts val="0"/>
              </a:spcAft>
              <a:buFont typeface="Wingdings" panose="05000000000000000000" pitchFamily="2" charset="2"/>
              <a:buNone/>
            </a:pPr>
            <a:endParaRPr lang="fr-FR" sz="1200" b="0" i="0" kern="1200" dirty="0">
              <a:solidFill>
                <a:schemeClr val="tx1"/>
              </a:solidFill>
              <a:effectLst/>
              <a:latin typeface="+mn-lt"/>
              <a:ea typeface="+mn-ea"/>
              <a:cs typeface="+mn-cs"/>
            </a:endParaRPr>
          </a:p>
          <a:p>
            <a:pPr marL="0" lvl="0" indent="0" algn="l" rtl="0">
              <a:spcBef>
                <a:spcPts val="0"/>
              </a:spcBef>
              <a:spcAft>
                <a:spcPts val="0"/>
              </a:spcAft>
              <a:buFont typeface="Wingdings" panose="05000000000000000000" pitchFamily="2" charset="2"/>
              <a:buNone/>
            </a:pPr>
            <a:endParaRPr lang="fr-FR" b="0" dirty="0"/>
          </a:p>
        </p:txBody>
      </p:sp>
    </p:spTree>
    <p:extLst>
      <p:ext uri="{BB962C8B-B14F-4D97-AF65-F5344CB8AC3E}">
        <p14:creationId xmlns:p14="http://schemas.microsoft.com/office/powerpoint/2010/main" val="669903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Comme travail attendu, nous aurons à implémenter dans :</a:t>
            </a:r>
          </a:p>
        </p:txBody>
      </p:sp>
    </p:spTree>
    <p:extLst>
      <p:ext uri="{BB962C8B-B14F-4D97-AF65-F5344CB8AC3E}">
        <p14:creationId xmlns:p14="http://schemas.microsoft.com/office/powerpoint/2010/main" val="1780150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2118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598817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Le processus unifié ou </a:t>
            </a:r>
            <a:r>
              <a:rPr lang="fr-FR" dirty="0" err="1"/>
              <a:t>unified</a:t>
            </a:r>
            <a:r>
              <a:rPr lang="fr-FR" dirty="0"/>
              <a:t> process en anglais ou </a:t>
            </a:r>
            <a:r>
              <a:rPr lang="fr-FR" dirty="0" err="1"/>
              <a:t>unfied</a:t>
            </a:r>
            <a:r>
              <a:rPr lang="fr-FR" dirty="0"/>
              <a:t> software </a:t>
            </a:r>
            <a:r>
              <a:rPr lang="fr-FR" dirty="0" err="1"/>
              <a:t>developpement</a:t>
            </a:r>
            <a:r>
              <a:rPr lang="fr-FR" dirty="0"/>
              <a:t> process est une famille de méthode de développement de logiciel orienté objet </a:t>
            </a:r>
          </a:p>
        </p:txBody>
      </p:sp>
    </p:spTree>
    <p:extLst>
      <p:ext uri="{BB962C8B-B14F-4D97-AF65-F5344CB8AC3E}">
        <p14:creationId xmlns:p14="http://schemas.microsoft.com/office/powerpoint/2010/main" val="1202912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25027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492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178635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814958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4920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Définition: Il énumère les besoins variés des acteurs et le nombre de fonctionnalité dont le futur logiciel devra disposer.</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077198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err="1"/>
              <a:t>Defitionm</a:t>
            </a:r>
            <a:r>
              <a:rPr lang="fr-FR" dirty="0"/>
              <a:t> : Ils permettent de décrire l’interaction entre l’acteur et le </a:t>
            </a:r>
            <a:r>
              <a:rPr lang="fr-FR" dirty="0" err="1"/>
              <a:t>systéme</a:t>
            </a:r>
            <a:endParaRPr lang="fr-FR" dirty="0"/>
          </a:p>
        </p:txBody>
      </p:sp>
    </p:spTree>
    <p:extLst>
      <p:ext uri="{BB962C8B-B14F-4D97-AF65-F5344CB8AC3E}">
        <p14:creationId xmlns:p14="http://schemas.microsoft.com/office/powerpoint/2010/main" val="53714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065091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err="1"/>
              <a:t>Défition</a:t>
            </a:r>
            <a:r>
              <a:rPr lang="fr-FR" dirty="0"/>
              <a:t>: les diagrammes sont la </a:t>
            </a:r>
            <a:r>
              <a:rPr lang="fr-FR" dirty="0" err="1"/>
              <a:t>réprésentation</a:t>
            </a:r>
            <a:r>
              <a:rPr lang="fr-FR" dirty="0"/>
              <a:t> graphique des interactions entre les acteurs et le </a:t>
            </a:r>
            <a:r>
              <a:rPr lang="fr-FR" dirty="0" err="1"/>
              <a:t>systéme</a:t>
            </a:r>
            <a:r>
              <a:rPr lang="fr-FR" dirty="0"/>
              <a:t> selon un ordre chronologique dans la formulation UML </a:t>
            </a:r>
          </a:p>
        </p:txBody>
      </p:sp>
    </p:spTree>
    <p:extLst>
      <p:ext uri="{BB962C8B-B14F-4D97-AF65-F5344CB8AC3E}">
        <p14:creationId xmlns:p14="http://schemas.microsoft.com/office/powerpoint/2010/main" val="3801111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Définition : Les diagrammes d’activités décrivent le comportement d’une méthode, le déroulement d’un cas d’utilisation, les enchainements d’activités</a:t>
            </a:r>
          </a:p>
        </p:txBody>
      </p:sp>
    </p:spTree>
    <p:extLst>
      <p:ext uri="{BB962C8B-B14F-4D97-AF65-F5344CB8AC3E}">
        <p14:creationId xmlns:p14="http://schemas.microsoft.com/office/powerpoint/2010/main" val="1487693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r>
              <a:rPr lang="fr-FR" dirty="0"/>
              <a:t>Définition: Le diagramme de classe exprime la structure statique du système en terme des classes et des relations entre ces classes  </a:t>
            </a:r>
          </a:p>
        </p:txBody>
      </p:sp>
    </p:spTree>
    <p:extLst>
      <p:ext uri="{BB962C8B-B14F-4D97-AF65-F5344CB8AC3E}">
        <p14:creationId xmlns:p14="http://schemas.microsoft.com/office/powerpoint/2010/main" val="2296160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rPr>
              <a:t>A travers ce chapitre nous allons présentés </a:t>
            </a:r>
            <a:r>
              <a:rPr lang="fr-FR" baseline="0" dirty="0"/>
              <a:t> l’</a:t>
            </a:r>
            <a:r>
              <a:rPr lang="fr-FR" b="1" dirty="0">
                <a:latin typeface="Times New Roman" panose="02020603050405020304" pitchFamily="18" charset="0"/>
                <a:cs typeface="Times New Roman" panose="02020603050405020304" pitchFamily="18" charset="0"/>
              </a:rPr>
              <a:t>Architecture</a:t>
            </a:r>
            <a:r>
              <a:rPr lang="fr-FR" dirty="0">
                <a:solidFill>
                  <a:srgbClr val="000000"/>
                </a:solidFill>
              </a:rPr>
              <a:t> interne et les outils utiliser dans la réalisation de notre</a:t>
            </a:r>
            <a:r>
              <a:rPr lang="fr-FR" baseline="0" dirty="0">
                <a:solidFill>
                  <a:srgbClr val="000000"/>
                </a:solidFill>
              </a:rPr>
              <a:t> application: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6182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dirty="0">
                <a:latin typeface="Times New Roman" panose="02020603050405020304" pitchFamily="18" charset="0"/>
                <a:cs typeface="Times New Roman" panose="02020603050405020304" pitchFamily="18" charset="0"/>
              </a:rPr>
              <a:t>L’évolution de la nouvelle technologie de l’information et de la communication contribue au développement de plusieurs domaines grâce à ses applications variées en industrie, communication, santé… etc.</a:t>
            </a:r>
          </a:p>
          <a:p>
            <a:pPr marL="0" marR="0" lvl="0" indent="0" algn="just" defTabSz="914400" rtl="0" eaLnBrk="1" fontAlgn="auto" latinLnBrk="0" hangingPunct="1">
              <a:lnSpc>
                <a:spcPct val="150000"/>
              </a:lnSpc>
              <a:spcBef>
                <a:spcPts val="0"/>
              </a:spcBef>
              <a:spcAft>
                <a:spcPts val="0"/>
              </a:spcAft>
              <a:buClrTx/>
              <a:buSzTx/>
              <a:buFontTx/>
              <a:buNone/>
              <a:tabLst/>
              <a:defRPr/>
            </a:pPr>
            <a:r>
              <a:rPr lang="fr-FR" dirty="0">
                <a:solidFill>
                  <a:schemeClr val="tx1"/>
                </a:solidFill>
                <a:latin typeface="Century Gothic" panose="020B0502020202020204" pitchFamily="34" charset="0"/>
              </a:rPr>
              <a:t>L’automatisation est  donc le phénomène le plus important de notre époque . C’est ainsi que, dans le cadre de notre formation comme l’imposent les règles de notre école (IAI-Niger), la fin de la 3</a:t>
            </a:r>
            <a:r>
              <a:rPr lang="fr-FR" baseline="30000" dirty="0">
                <a:solidFill>
                  <a:schemeClr val="tx1"/>
                </a:solidFill>
                <a:latin typeface="Century Gothic" panose="020B0502020202020204" pitchFamily="34" charset="0"/>
              </a:rPr>
              <a:t>ème </a:t>
            </a:r>
            <a:r>
              <a:rPr lang="fr-FR" dirty="0">
                <a:solidFill>
                  <a:schemeClr val="tx1"/>
                </a:solidFill>
                <a:latin typeface="Century Gothic" panose="020B0502020202020204" pitchFamily="34" charset="0"/>
              </a:rPr>
              <a:t>année du cycle des Analystes Programmeurs est sanctionnée par un stage pratique d’au moins trois (3) mois en entreprise. </a:t>
            </a:r>
          </a:p>
          <a:p>
            <a:pPr algn="just">
              <a:lnSpc>
                <a:spcPct val="150000"/>
              </a:lnSpc>
            </a:pPr>
            <a:r>
              <a:rPr lang="fr-FR" sz="1200" dirty="0">
                <a:latin typeface="Times New Roman" panose="02020603050405020304" pitchFamily="18" charset="0"/>
                <a:cs typeface="Times New Roman" panose="02020603050405020304" pitchFamily="18" charset="0"/>
              </a:rPr>
              <a:t>C’est dans cette optique que nous avons eu la chance d’effectuer notre stage à SYNETCOM et qu’il nous  a  été proposé  comme thème de projet de fin d’études la « Conception d’une plateforme web de gestion de don de sang ».</a:t>
            </a:r>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latin typeface="+mn-lt"/>
                <a:ea typeface="+mn-ea"/>
                <a:cs typeface="+mn-cs"/>
              </a:rPr>
              <a:t>Pour  notre projet, il est nécessaire d’adopter une architecture qui convient au contexte métier mais également qui permet une maintenance efficace de l’application .Ainsi nous avons adopté l’architecture 3tiers. Ce derniers peux êtres explique de la façon suivant:</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Un client, c'est-à-dire l'</a:t>
            </a:r>
            <a:r>
              <a:rPr lang="fr-FR" sz="1200" b="0" i="0" u="sng" kern="1200" dirty="0">
                <a:solidFill>
                  <a:srgbClr val="000000"/>
                </a:solidFill>
                <a:effectLst/>
                <a:latin typeface="Times New Roman" pitchFamily="16" charset="0"/>
                <a:ea typeface="+mn-ea"/>
                <a:cs typeface="+mn-cs"/>
                <a:hlinkClick r:id="rId3"/>
              </a:rPr>
              <a:t>ordinateur</a:t>
            </a:r>
            <a:r>
              <a:rPr lang="fr-FR" sz="1200" b="0" i="0" kern="1200" dirty="0">
                <a:solidFill>
                  <a:srgbClr val="000000"/>
                </a:solidFill>
                <a:effectLst/>
                <a:latin typeface="Times New Roman" pitchFamily="16" charset="0"/>
                <a:ea typeface="+mn-ea"/>
                <a:cs typeface="+mn-cs"/>
              </a:rPr>
              <a:t> demandeur de ressources, équipée d'une interface utilisateur (généralement un </a:t>
            </a:r>
            <a:r>
              <a:rPr lang="fr-FR" sz="1200" b="0" i="0" u="sng" kern="1200" dirty="0">
                <a:solidFill>
                  <a:srgbClr val="000000"/>
                </a:solidFill>
                <a:effectLst/>
                <a:latin typeface="Times New Roman" pitchFamily="16" charset="0"/>
                <a:ea typeface="+mn-ea"/>
                <a:cs typeface="+mn-cs"/>
                <a:hlinkClick r:id="rId4"/>
              </a:rPr>
              <a:t>navigateur web</a:t>
            </a:r>
            <a:r>
              <a:rPr lang="fr-FR" sz="1200" b="0" i="0" kern="1200" dirty="0">
                <a:solidFill>
                  <a:srgbClr val="000000"/>
                </a:solidFill>
                <a:effectLst/>
                <a:latin typeface="Times New Roman" pitchFamily="16" charset="0"/>
                <a:ea typeface="+mn-ea"/>
                <a:cs typeface="+mn-cs"/>
              </a:rPr>
              <a:t>) chargée de la présentation ;</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Le serveur d'application (appelé également </a:t>
            </a:r>
            <a:r>
              <a:rPr lang="fr-FR" sz="1200" b="1" i="0" kern="1200" dirty="0">
                <a:solidFill>
                  <a:srgbClr val="000000"/>
                </a:solidFill>
                <a:effectLst/>
                <a:latin typeface="Times New Roman" pitchFamily="16" charset="0"/>
                <a:ea typeface="+mn-ea"/>
                <a:cs typeface="+mn-cs"/>
              </a:rPr>
              <a:t>middleware</a:t>
            </a:r>
            <a:r>
              <a:rPr lang="fr-FR" sz="1200" b="0" i="0" kern="1200" dirty="0">
                <a:solidFill>
                  <a:srgbClr val="000000"/>
                </a:solidFill>
                <a:effectLst/>
                <a:latin typeface="Times New Roman" pitchFamily="16" charset="0"/>
                <a:ea typeface="+mn-ea"/>
                <a:cs typeface="+mn-cs"/>
              </a:rPr>
              <a:t>), qui reçoit la requête</a:t>
            </a:r>
            <a:r>
              <a:rPr lang="fr-FR" sz="1200" b="0" i="0" kern="1200" baseline="0" dirty="0">
                <a:solidFill>
                  <a:srgbClr val="000000"/>
                </a:solidFill>
                <a:effectLst/>
                <a:latin typeface="Times New Roman" pitchFamily="16" charset="0"/>
                <a:ea typeface="+mn-ea"/>
                <a:cs typeface="+mn-cs"/>
              </a:rPr>
              <a:t> de l’utilisateur, est</a:t>
            </a:r>
            <a:r>
              <a:rPr lang="fr-FR" sz="1200" b="0" i="0" kern="1200" dirty="0">
                <a:solidFill>
                  <a:srgbClr val="000000"/>
                </a:solidFill>
                <a:effectLst/>
                <a:latin typeface="Times New Roman" pitchFamily="16" charset="0"/>
                <a:ea typeface="+mn-ea"/>
                <a:cs typeface="+mn-cs"/>
              </a:rPr>
              <a:t> chargé de fournir la ressource a ce dernier mais en faisant appel à un autre serveur</a:t>
            </a:r>
          </a:p>
          <a:p>
            <a:pPr marL="171450" indent="-171450">
              <a:buFont typeface="Wingdings" panose="05000000000000000000" pitchFamily="2" charset="2"/>
              <a:buChar char="Ø"/>
            </a:pPr>
            <a:r>
              <a:rPr lang="fr-FR" sz="1200" b="0" i="0" kern="1200" dirty="0">
                <a:solidFill>
                  <a:srgbClr val="000000"/>
                </a:solidFill>
                <a:effectLst/>
                <a:latin typeface="Times New Roman" pitchFamily="16" charset="0"/>
                <a:ea typeface="+mn-ea"/>
                <a:cs typeface="+mn-cs"/>
              </a:rPr>
              <a:t>Et ce serveur ne rien d’autre que Le serveur de données, qui en sont tour fournisse au serveur d'application les données dont il a besoin.</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4109757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latin typeface="+mn-lt"/>
                <a:ea typeface="+mn-ea"/>
                <a:cs typeface="+mn-cs"/>
              </a:rPr>
              <a:t>Pour la modélisation de nos diagrammes UML nous avons choisi de les modélisés sur POWERAMC parce qu’il est le plus rependus sur le marché.</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3023025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dirty="0"/>
              <a:t>pour développer notre</a:t>
            </a:r>
            <a:r>
              <a:rPr lang="fr-FR" baseline="0" dirty="0"/>
              <a:t> application nous avons opte pour</a:t>
            </a:r>
            <a:r>
              <a:rPr lang="fr-FR" sz="1200" kern="1200" baseline="0" dirty="0">
                <a:solidFill>
                  <a:schemeClr val="tx1"/>
                </a:solidFill>
                <a:latin typeface="+mn-lt"/>
                <a:ea typeface="+mn-ea"/>
                <a:cs typeface="+mn-cs"/>
              </a:rPr>
              <a:t> </a:t>
            </a:r>
            <a:r>
              <a:rPr lang="fr-FR" sz="1200" kern="1200" dirty="0">
                <a:solidFill>
                  <a:schemeClr val="tx1"/>
                </a:solidFill>
                <a:latin typeface="+mn-lt"/>
                <a:ea typeface="+mn-ea"/>
                <a:cs typeface="+mn-cs"/>
              </a:rPr>
              <a:t>MySQL comme serveur de base de données, et LAMPP pour la mise en place de notre serveur web local et pour les services qu’ils nous offres à savoir le serveur d’application Apache et un interpréteur  de  script pour PHP</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1730762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latin typeface="+mn-lt"/>
                <a:ea typeface="+mn-ea"/>
                <a:cs typeface="+mn-cs"/>
              </a:rPr>
              <a:t>En raison de son efficacité nous avons testé notre application sur le navigateur web google chrome</a:t>
            </a:r>
            <a:endParaRPr lang="fr-FR" dirty="0"/>
          </a:p>
        </p:txBody>
      </p:sp>
    </p:spTree>
    <p:extLst>
      <p:ext uri="{BB962C8B-B14F-4D97-AF65-F5344CB8AC3E}">
        <p14:creationId xmlns:p14="http://schemas.microsoft.com/office/powerpoint/2010/main" val="385229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kern="1200" baseline="0" dirty="0">
                <a:solidFill>
                  <a:schemeClr val="tx1"/>
                </a:solidFill>
                <a:latin typeface="+mn-lt"/>
                <a:ea typeface="+mn-ea"/>
                <a:cs typeface="+mn-cs"/>
              </a:rPr>
              <a:t>Pour mieux Structuré notre code nous avons utiliser un patron de conception MVC en anglais appeler design pattern MVC;</a:t>
            </a:r>
          </a:p>
          <a:p>
            <a:r>
              <a:rPr lang="fr-FR" sz="1200" kern="1200" baseline="0" dirty="0">
                <a:solidFill>
                  <a:schemeClr val="tx1"/>
                </a:solidFill>
                <a:latin typeface="+mn-lt"/>
                <a:ea typeface="+mn-ea"/>
                <a:cs typeface="+mn-cs"/>
              </a:rPr>
              <a:t>En effet un patron de conception est un ensemble de série de bonne pratique mise place par des développeurs.</a:t>
            </a:r>
          </a:p>
          <a:p>
            <a:r>
              <a:rPr lang="fr-FR" sz="1200" kern="1200" baseline="0" dirty="0">
                <a:solidFill>
                  <a:schemeClr val="tx1"/>
                </a:solidFill>
                <a:latin typeface="+mn-lt"/>
                <a:ea typeface="+mn-ea"/>
                <a:cs typeface="+mn-cs"/>
              </a:rPr>
              <a:t>De ce fait le patron de conception MVC a pour but justement de séparer la logique du code en trois parties que l’on retrouve dans des fichiers distincts :</a:t>
            </a:r>
          </a:p>
          <a:p>
            <a:r>
              <a:rPr lang="fr-FR" sz="1200" kern="1200" baseline="0" dirty="0">
                <a:solidFill>
                  <a:schemeClr val="tx1"/>
                </a:solidFill>
                <a:latin typeface="+mn-lt"/>
                <a:ea typeface="+mn-ea"/>
                <a:cs typeface="+mn-cs"/>
              </a:rPr>
              <a:t>• le modèle, gère les données de l’application et a pour rôle de récupérer les information de la BD de les réorganiser pour qu’elle puisse être traiter par le Controller; </a:t>
            </a:r>
          </a:p>
          <a:p>
            <a:r>
              <a:rPr lang="fr-FR" sz="1200" kern="1200" baseline="0" dirty="0">
                <a:solidFill>
                  <a:schemeClr val="tx1"/>
                </a:solidFill>
                <a:latin typeface="+mn-lt"/>
                <a:ea typeface="+mn-ea"/>
                <a:cs typeface="+mn-cs"/>
              </a:rPr>
              <a:t>• la vue, représente l’interface utilisateur qui se concentre sue l’affichage  ; </a:t>
            </a:r>
          </a:p>
          <a:p>
            <a:r>
              <a:rPr lang="fr-FR" sz="1200" kern="1200" baseline="0" dirty="0">
                <a:solidFill>
                  <a:schemeClr val="tx1"/>
                </a:solidFill>
                <a:latin typeface="+mn-lt"/>
                <a:ea typeface="+mn-ea"/>
                <a:cs typeface="+mn-cs"/>
              </a:rPr>
              <a:t>•le contrôleur, qui gère la synchronisation entre la vue et le modèle. </a:t>
            </a:r>
            <a:endParaRPr lang="fr-FR" dirty="0"/>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769569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baseline="0" dirty="0"/>
              <a:t>pour écrire nos scriptes de code nous avons utilisés Visual studio code</a:t>
            </a:r>
            <a:endParaRPr lang="fr-FR" dirty="0"/>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273086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dirty="0"/>
              <a:t>Comme langage de programmation nous avons utiliser PHP</a:t>
            </a:r>
            <a:r>
              <a:rPr lang="fr-FR" baseline="0" dirty="0"/>
              <a:t> pour produire nos page web dynamique,  le Html pour la partie statique combiné au CSS pour une ergonomie plus que conviviale,  jQuery ajax javascript pour rendre page le html dynamique, Bootstrap pour faire du responsive design</a:t>
            </a:r>
            <a:r>
              <a:rPr lang="fr-FR" sz="1200" kern="1200" dirty="0">
                <a:solidFill>
                  <a:schemeClr val="tx1"/>
                </a:solidFill>
                <a:effectLst/>
                <a:latin typeface="+mn-lt"/>
                <a:ea typeface="+mn-ea"/>
                <a:cs typeface="+mn-cs"/>
              </a:rPr>
              <a:t> Et</a:t>
            </a:r>
            <a:r>
              <a:rPr lang="fr-FR" sz="1200" kern="1200" baseline="0" dirty="0">
                <a:solidFill>
                  <a:schemeClr val="tx1"/>
                </a:solidFill>
                <a:effectLst/>
                <a:latin typeface="+mn-lt"/>
                <a:ea typeface="+mn-ea"/>
                <a:cs typeface="+mn-cs"/>
              </a:rPr>
              <a:t> enfin LARAVEL:  qui </a:t>
            </a:r>
            <a:r>
              <a:rPr lang="fr-FR" sz="1200" kern="1200" dirty="0">
                <a:solidFill>
                  <a:schemeClr val="tx1"/>
                </a:solidFill>
                <a:effectLst/>
                <a:latin typeface="+mn-lt"/>
                <a:ea typeface="+mn-ea"/>
                <a:cs typeface="+mn-cs"/>
              </a:rPr>
              <a:t>est un Framework web open-source écrit en PHP respectant le principe modèle-vue-contrôleur et entièrement développé en programmation orientée objet.</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273086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9474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094033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200" dirty="0">
                <a:solidFill>
                  <a:schemeClr val="tx1"/>
                </a:solidFill>
                <a:latin typeface="Century Gothic" panose="020B0502020202020204" pitchFamily="34" charset="0"/>
              </a:rPr>
              <a:t>Excellence M le président du jury, </a:t>
            </a:r>
            <a:r>
              <a:rPr lang="fr-FR" sz="1200" dirty="0" err="1">
                <a:solidFill>
                  <a:schemeClr val="tx1"/>
                </a:solidFill>
                <a:latin typeface="Century Gothic" panose="020B0502020202020204" pitchFamily="34" charset="0"/>
              </a:rPr>
              <a:t>Honnorable</a:t>
            </a:r>
            <a:r>
              <a:rPr lang="fr-FR" sz="1200" dirty="0">
                <a:solidFill>
                  <a:schemeClr val="tx1"/>
                </a:solidFill>
                <a:latin typeface="Century Gothic" panose="020B0502020202020204" pitchFamily="34" charset="0"/>
              </a:rPr>
              <a:t> M les membres du jury!!!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200" dirty="0">
                <a:solidFill>
                  <a:schemeClr val="tx1"/>
                </a:solidFill>
                <a:latin typeface="Century Gothic" panose="020B0502020202020204" pitchFamily="34" charset="0"/>
              </a:rPr>
              <a:t>Notre travail portant sur le </a:t>
            </a:r>
            <a:r>
              <a:rPr lang="fr-FR" sz="1200" dirty="0" err="1">
                <a:solidFill>
                  <a:schemeClr val="tx1"/>
                </a:solidFill>
                <a:latin typeface="Century Gothic" panose="020B0502020202020204" pitchFamily="34" charset="0"/>
              </a:rPr>
              <a:t>théme</a:t>
            </a:r>
            <a:r>
              <a:rPr lang="fr-FR" sz="1200" dirty="0">
                <a:solidFill>
                  <a:schemeClr val="tx1"/>
                </a:solidFill>
                <a:latin typeface="Century Gothic" panose="020B0502020202020204" pitchFamily="34" charset="0"/>
              </a:rPr>
              <a:t> intitulé « Conception d’une plateforme web de gestion de don de sang » que nous avons présenté en </a:t>
            </a:r>
            <a:r>
              <a:rPr lang="fr-FR" sz="1200" dirty="0" err="1">
                <a:solidFill>
                  <a:schemeClr val="tx1"/>
                </a:solidFill>
                <a:latin typeface="Century Gothic" panose="020B0502020202020204" pitchFamily="34" charset="0"/>
              </a:rPr>
              <a:t>prémiére</a:t>
            </a:r>
            <a:r>
              <a:rPr lang="fr-FR" sz="1200" dirty="0">
                <a:solidFill>
                  <a:schemeClr val="tx1"/>
                </a:solidFill>
                <a:latin typeface="Century Gothic" panose="020B0502020202020204" pitchFamily="34" charset="0"/>
              </a:rPr>
              <a:t> partie par une étude préalable, en </a:t>
            </a:r>
            <a:r>
              <a:rPr lang="fr-FR" sz="1200" dirty="0" err="1">
                <a:solidFill>
                  <a:schemeClr val="tx1"/>
                </a:solidFill>
                <a:latin typeface="Century Gothic" panose="020B0502020202020204" pitchFamily="34" charset="0"/>
              </a:rPr>
              <a:t>deuxiéme</a:t>
            </a:r>
            <a:r>
              <a:rPr lang="fr-FR" sz="1200" dirty="0">
                <a:solidFill>
                  <a:schemeClr val="tx1"/>
                </a:solidFill>
                <a:latin typeface="Century Gothic" panose="020B0502020202020204" pitchFamily="34" charset="0"/>
              </a:rPr>
              <a:t> partie par l’analyse et la conception et en </a:t>
            </a:r>
            <a:r>
              <a:rPr lang="fr-FR" sz="1200" dirty="0" err="1">
                <a:solidFill>
                  <a:schemeClr val="tx1"/>
                </a:solidFill>
                <a:latin typeface="Century Gothic" panose="020B0502020202020204" pitchFamily="34" charset="0"/>
              </a:rPr>
              <a:t>troisiéme</a:t>
            </a:r>
            <a:r>
              <a:rPr lang="fr-FR" sz="1200" dirty="0">
                <a:solidFill>
                  <a:schemeClr val="tx1"/>
                </a:solidFill>
                <a:latin typeface="Century Gothic" panose="020B0502020202020204" pitchFamily="34" charset="0"/>
              </a:rPr>
              <a:t> partie par la réalisation.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200" dirty="0">
                <a:solidFill>
                  <a:schemeClr val="tx1"/>
                </a:solidFill>
                <a:latin typeface="Century Gothic" panose="020B0502020202020204" pitchFamily="34" charset="0"/>
              </a:rPr>
              <a:t>Comme perspectives nous avons voulu apporter plus, c’est-à-dire le </a:t>
            </a:r>
            <a:r>
              <a:rPr lang="fr-FR" sz="1200" dirty="0" err="1">
                <a:solidFill>
                  <a:schemeClr val="tx1"/>
                </a:solidFill>
                <a:latin typeface="Century Gothic" panose="020B0502020202020204" pitchFamily="34" charset="0"/>
              </a:rPr>
              <a:t>developpement</a:t>
            </a:r>
            <a:r>
              <a:rPr lang="fr-FR" sz="1200" dirty="0">
                <a:solidFill>
                  <a:schemeClr val="tx1"/>
                </a:solidFill>
                <a:latin typeface="Century Gothic" panose="020B0502020202020204" pitchFamily="34" charset="0"/>
              </a:rPr>
              <a:t> d’une </a:t>
            </a:r>
            <a:r>
              <a:rPr lang="fr-FR" sz="1200" dirty="0" err="1">
                <a:solidFill>
                  <a:schemeClr val="tx1"/>
                </a:solidFill>
                <a:latin typeface="Century Gothic" panose="020B0502020202020204" pitchFamily="34" charset="0"/>
              </a:rPr>
              <a:t>platefome</a:t>
            </a:r>
            <a:r>
              <a:rPr lang="fr-FR" sz="1200" dirty="0">
                <a:solidFill>
                  <a:schemeClr val="tx1"/>
                </a:solidFill>
                <a:latin typeface="Century Gothic" panose="020B0502020202020204" pitchFamily="34" charset="0"/>
              </a:rPr>
              <a:t> mobile permettant un donneurs de se connecter et consulter les dons qu’il a eu à faire par exemple et pouvoir prendre un rendez-vous sans pour autant se déplacer vers le centre ou la conception d’un site web pour sensibiliser les gens sur le don de sang, comment ça marche et les mobiliser pour venir donner leur sang ou bien faire en sorte que la plateforme génère automatiquement une carte pour les donneurs réguliers car en cas de besoin il suffit juste de monter cette carte et il aura le sang demandé, vue le temps impartis nous n’avons pas pu réaliser cela.</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200" dirty="0">
                <a:solidFill>
                  <a:schemeClr val="tx1"/>
                </a:solidFill>
                <a:latin typeface="Century Gothic" panose="020B0502020202020204" pitchFamily="34" charset="0"/>
              </a:rPr>
              <a:t>Mais durant notre période de stage passer à SYNETCOM nous avons mis en œuvre une grande partie de nos connaissances acquises à l’institut Africain d’Informatique (IAI-Niger), dans la conception d’une plateforme web de gestion de don de sang.</a:t>
            </a:r>
            <a:r>
              <a:rPr lang="fr-FR" sz="1200" dirty="0">
                <a:latin typeface="Century Gothic" panose="020B0502020202020204" pitchFamily="34" charset="0"/>
              </a:rPr>
              <a:t> </a:t>
            </a:r>
            <a:r>
              <a:rPr lang="fr-FR" sz="1200" dirty="0">
                <a:solidFill>
                  <a:schemeClr val="tx1"/>
                </a:solidFill>
                <a:latin typeface="Century Gothic" panose="020B0502020202020204" pitchFamily="34" charset="0"/>
              </a:rPr>
              <a:t>Le présent document est donc  notre mémoire de fin de cycle.</a:t>
            </a:r>
            <a:endParaRPr lang="en-US" sz="1200" dirty="0">
              <a:solidFill>
                <a:schemeClr val="tx1"/>
              </a:solidFill>
              <a:latin typeface="Century Gothic" panose="020B0502020202020204" pitchFamily="34" charset="0"/>
            </a:endParaRP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8993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7955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a0833214f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a0833214f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a0833214f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a0833214f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1211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6054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SYNETCOM est constitué d’un</a:t>
            </a:r>
            <a:r>
              <a:rPr lang="fr-FR" baseline="0" dirty="0"/>
              <a:t> Administrateur générale, d’un assistant administratif, d’un coordonnateur de projet et enfin des développeurs d’application</a:t>
            </a:r>
            <a:endParaRPr lang="fr-F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473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919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429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a0833214f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a0833214f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dirty="0"/>
              <a:t>Première réponse : </a:t>
            </a:r>
            <a:r>
              <a:rPr lang="fr-FR" sz="1200" b="0" i="0" kern="1200" dirty="0">
                <a:solidFill>
                  <a:schemeClr val="tx1"/>
                </a:solidFill>
                <a:effectLst/>
                <a:latin typeface="+mn-lt"/>
                <a:ea typeface="+mn-ea"/>
                <a:cs typeface="+mn-cs"/>
              </a:rPr>
              <a:t>Un don de sang est un processus par lequel un donneur de sang est volontaire pour se voir prélever du sang qui sera gardé dans une banque de sang avant de transfuser une personne malade lors d'une transfusion sanguine</a:t>
            </a:r>
            <a:endParaRPr lang="fr-FR" dirty="0"/>
          </a:p>
          <a:p>
            <a:pPr marL="0" lvl="0" indent="0" algn="l" rtl="0">
              <a:spcBef>
                <a:spcPts val="0"/>
              </a:spcBef>
              <a:spcAft>
                <a:spcPts val="0"/>
              </a:spcAft>
              <a:buFont typeface="Wingdings" panose="05000000000000000000" pitchFamily="2" charset="2"/>
              <a:buNone/>
            </a:pPr>
            <a:endParaRPr lang="fr-FR" dirty="0"/>
          </a:p>
          <a:p>
            <a:pPr marL="0" lvl="0" indent="0" algn="l" rtl="0">
              <a:spcBef>
                <a:spcPts val="0"/>
              </a:spcBef>
              <a:spcAft>
                <a:spcPts val="0"/>
              </a:spcAft>
              <a:buFont typeface="Wingdings" panose="05000000000000000000" pitchFamily="2" charset="2"/>
              <a:buNone/>
            </a:pPr>
            <a:r>
              <a:rPr lang="fr-FR" dirty="0"/>
              <a:t>Deuxième réponse : </a:t>
            </a:r>
            <a:r>
              <a:rPr lang="fr-FR" sz="1200" b="0" i="0" kern="1200" dirty="0">
                <a:solidFill>
                  <a:schemeClr val="tx1"/>
                </a:solidFill>
                <a:effectLst/>
                <a:latin typeface="+mn-lt"/>
                <a:ea typeface="+mn-ea"/>
                <a:cs typeface="+mn-cs"/>
              </a:rPr>
              <a:t>La transfusion sanguine est basée sur le principe de la solidarité entre les individus, c'est-à-dire que ce sont des personnes en bonne santé qui</a:t>
            </a:r>
            <a:r>
              <a:rPr lang="fr-FR" sz="1200" b="0" i="0" u="none"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donnent leur sang</a:t>
            </a:r>
            <a:r>
              <a:rPr lang="fr-FR" sz="1200" b="0" i="0" kern="1200" dirty="0">
                <a:solidFill>
                  <a:schemeClr val="tx1"/>
                </a:solidFill>
                <a:effectLst/>
                <a:latin typeface="+mn-lt"/>
                <a:ea typeface="+mn-ea"/>
                <a:cs typeface="+mn-cs"/>
              </a:rPr>
              <a:t> pour qu'il soit injecté à une personne malade par voie intraveineuse.</a:t>
            </a:r>
          </a:p>
          <a:p>
            <a:pPr marL="0" lvl="0" indent="0" algn="l" rtl="0">
              <a:spcBef>
                <a:spcPts val="0"/>
              </a:spcBef>
              <a:spcAft>
                <a:spcPts val="0"/>
              </a:spcAft>
              <a:buFont typeface="Wingdings" panose="05000000000000000000" pitchFamily="2" charset="2"/>
              <a:buNone/>
            </a:pPr>
            <a:endParaRPr lang="fr-FR" dirty="0"/>
          </a:p>
        </p:txBody>
      </p:sp>
    </p:spTree>
    <p:extLst>
      <p:ext uri="{BB962C8B-B14F-4D97-AF65-F5344CB8AC3E}">
        <p14:creationId xmlns:p14="http://schemas.microsoft.com/office/powerpoint/2010/main" val="283952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DCE9E-D254-4590-811D-751372A443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CCD911B-F9A4-441D-9E0F-BD8F6CB65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2D1E43C-CAC3-4A34-8DB8-8368579427C2}"/>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5" name="Espace réservé du pied de page 4">
            <a:extLst>
              <a:ext uri="{FF2B5EF4-FFF2-40B4-BE49-F238E27FC236}">
                <a16:creationId xmlns:a16="http://schemas.microsoft.com/office/drawing/2014/main" id="{D9C4C11D-D0C5-4CFC-B562-6E316BA81D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C93F20-EC7B-4798-B90E-2010526C6AF3}"/>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13690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184D93-8050-42E5-82D5-4160BE41A4C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C55C84-E377-432A-B08F-889F1DE33DCA}"/>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6A2BF6-3D12-4999-9424-F9EDE8663E23}"/>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5" name="Espace réservé du pied de page 4">
            <a:extLst>
              <a:ext uri="{FF2B5EF4-FFF2-40B4-BE49-F238E27FC236}">
                <a16:creationId xmlns:a16="http://schemas.microsoft.com/office/drawing/2014/main" id="{F507BBAD-6996-4A76-977F-9724F621B2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E46DF9-5097-4749-8E79-4D9A37132D3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88826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95C3B41-60A6-4B53-BEA0-11235AF421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EB8C47A-7F3E-4627-8A61-EFD46176A75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4971E6-89A7-48E4-98F7-7CF63D846428}"/>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5" name="Espace réservé du pied de page 4">
            <a:extLst>
              <a:ext uri="{FF2B5EF4-FFF2-40B4-BE49-F238E27FC236}">
                <a16:creationId xmlns:a16="http://schemas.microsoft.com/office/drawing/2014/main" id="{4A92909B-6792-406F-83ED-3B7F900F6B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44BBE2-FEEF-4E00-9D95-3C8B85DBF8D5}"/>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211532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37633" y="2445700"/>
            <a:ext cx="482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80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647433" y="4459033"/>
            <a:ext cx="28124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grpSp>
        <p:nvGrpSpPr>
          <p:cNvPr id="11" name="Google Shape;11;p2"/>
          <p:cNvGrpSpPr/>
          <p:nvPr/>
        </p:nvGrpSpPr>
        <p:grpSpPr>
          <a:xfrm>
            <a:off x="-74966" y="1942233"/>
            <a:ext cx="7954335" cy="5583196"/>
            <a:chOff x="103" y="1456667"/>
            <a:chExt cx="5909609" cy="4187397"/>
          </a:xfrm>
        </p:grpSpPr>
        <p:grpSp>
          <p:nvGrpSpPr>
            <p:cNvPr id="12" name="Google Shape;12;p2"/>
            <p:cNvGrpSpPr/>
            <p:nvPr/>
          </p:nvGrpSpPr>
          <p:grpSpPr>
            <a:xfrm>
              <a:off x="353847" y="1456667"/>
              <a:ext cx="5555866" cy="4187397"/>
              <a:chOff x="2534179" y="3686075"/>
              <a:chExt cx="1481446" cy="1116550"/>
            </a:xfrm>
          </p:grpSpPr>
          <p:sp>
            <p:nvSpPr>
              <p:cNvPr id="13" name="Google Shape;13;p2"/>
              <p:cNvSpPr/>
              <p:nvPr/>
            </p:nvSpPr>
            <p:spPr>
              <a:xfrm>
                <a:off x="2675325" y="3841600"/>
                <a:ext cx="1340300" cy="961025"/>
              </a:xfrm>
              <a:custGeom>
                <a:avLst/>
                <a:gdLst/>
                <a:ahLst/>
                <a:cxnLst/>
                <a:rect l="l" t="t" r="r" b="b"/>
                <a:pathLst>
                  <a:path w="53612" h="38441" extrusionOk="0">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646800" y="3686075"/>
                <a:ext cx="90675" cy="89225"/>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534179" y="3874193"/>
                <a:ext cx="152675" cy="152700"/>
              </a:xfrm>
              <a:custGeom>
                <a:avLst/>
                <a:gdLst/>
                <a:ahLst/>
                <a:cxnLst/>
                <a:rect l="l" t="t" r="r" b="b"/>
                <a:pathLst>
                  <a:path w="6107" h="6108" extrusionOk="0">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696350" y="3955150"/>
                <a:ext cx="54425" cy="55875"/>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p:nvPr/>
          </p:nvSpPr>
          <p:spPr>
            <a:xfrm flipH="1">
              <a:off x="103" y="1955775"/>
              <a:ext cx="4426672" cy="3254997"/>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rot="10800000" flipH="1">
              <a:off x="1178568" y="1849738"/>
              <a:ext cx="107776" cy="106044"/>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rot="10800000" flipH="1">
              <a:off x="788275" y="1486674"/>
              <a:ext cx="64690" cy="66407"/>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2453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
  <p:cSld name="Title + design ">
    <p:bg>
      <p:bgPr>
        <a:solidFill>
          <a:srgbClr val="FFFFFF"/>
        </a:solidFill>
        <a:effectLst/>
      </p:bgPr>
    </p:bg>
    <p:spTree>
      <p:nvGrpSpPr>
        <p:cNvPr id="1" name="Shape 53"/>
        <p:cNvGrpSpPr/>
        <p:nvPr/>
      </p:nvGrpSpPr>
      <p:grpSpPr>
        <a:xfrm>
          <a:off x="0" y="0"/>
          <a:ext cx="0" cy="0"/>
          <a:chOff x="0" y="0"/>
          <a:chExt cx="0" cy="0"/>
        </a:xfrm>
      </p:grpSpPr>
      <p:sp>
        <p:nvSpPr>
          <p:cNvPr id="54" name="Google Shape;54;p5"/>
          <p:cNvSpPr/>
          <p:nvPr/>
        </p:nvSpPr>
        <p:spPr>
          <a:xfrm rot="10800000" flipH="1">
            <a:off x="4675067" y="0"/>
            <a:ext cx="7516964" cy="5413635"/>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5"/>
          <p:cNvSpPr txBox="1">
            <a:spLocks noGrp="1"/>
          </p:cNvSpPr>
          <p:nvPr>
            <p:ph type="ctrTitle"/>
          </p:nvPr>
        </p:nvSpPr>
        <p:spPr>
          <a:xfrm>
            <a:off x="74200" y="619843"/>
            <a:ext cx="12043600" cy="5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Font typeface="Anton"/>
              <a:buNone/>
              <a:defRPr sz="2400">
                <a:latin typeface="Anton"/>
                <a:ea typeface="Anton"/>
                <a:cs typeface="Anton"/>
                <a:sym typeface="Anton"/>
              </a:defRPr>
            </a:lvl2pPr>
            <a:lvl3pPr lvl="2" algn="r" rtl="0">
              <a:spcBef>
                <a:spcPts val="0"/>
              </a:spcBef>
              <a:spcAft>
                <a:spcPts val="0"/>
              </a:spcAft>
              <a:buSzPts val="1800"/>
              <a:buFont typeface="Anton"/>
              <a:buNone/>
              <a:defRPr sz="2400">
                <a:latin typeface="Anton"/>
                <a:ea typeface="Anton"/>
                <a:cs typeface="Anton"/>
                <a:sym typeface="Anton"/>
              </a:defRPr>
            </a:lvl3pPr>
            <a:lvl4pPr lvl="3" algn="r" rtl="0">
              <a:spcBef>
                <a:spcPts val="0"/>
              </a:spcBef>
              <a:spcAft>
                <a:spcPts val="0"/>
              </a:spcAft>
              <a:buSzPts val="1800"/>
              <a:buFont typeface="Anton"/>
              <a:buNone/>
              <a:defRPr sz="2400">
                <a:latin typeface="Anton"/>
                <a:ea typeface="Anton"/>
                <a:cs typeface="Anton"/>
                <a:sym typeface="Anton"/>
              </a:defRPr>
            </a:lvl4pPr>
            <a:lvl5pPr lvl="4" algn="r" rtl="0">
              <a:spcBef>
                <a:spcPts val="0"/>
              </a:spcBef>
              <a:spcAft>
                <a:spcPts val="0"/>
              </a:spcAft>
              <a:buSzPts val="1800"/>
              <a:buFont typeface="Anton"/>
              <a:buNone/>
              <a:defRPr sz="2400">
                <a:latin typeface="Anton"/>
                <a:ea typeface="Anton"/>
                <a:cs typeface="Anton"/>
                <a:sym typeface="Anton"/>
              </a:defRPr>
            </a:lvl5pPr>
            <a:lvl6pPr lvl="5" algn="r" rtl="0">
              <a:spcBef>
                <a:spcPts val="0"/>
              </a:spcBef>
              <a:spcAft>
                <a:spcPts val="0"/>
              </a:spcAft>
              <a:buSzPts val="1800"/>
              <a:buFont typeface="Anton"/>
              <a:buNone/>
              <a:defRPr sz="2400">
                <a:latin typeface="Anton"/>
                <a:ea typeface="Anton"/>
                <a:cs typeface="Anton"/>
                <a:sym typeface="Anton"/>
              </a:defRPr>
            </a:lvl6pPr>
            <a:lvl7pPr lvl="6" algn="r" rtl="0">
              <a:spcBef>
                <a:spcPts val="0"/>
              </a:spcBef>
              <a:spcAft>
                <a:spcPts val="0"/>
              </a:spcAft>
              <a:buSzPts val="1800"/>
              <a:buFont typeface="Anton"/>
              <a:buNone/>
              <a:defRPr sz="2400">
                <a:latin typeface="Anton"/>
                <a:ea typeface="Anton"/>
                <a:cs typeface="Anton"/>
                <a:sym typeface="Anton"/>
              </a:defRPr>
            </a:lvl7pPr>
            <a:lvl8pPr lvl="7" algn="r" rtl="0">
              <a:spcBef>
                <a:spcPts val="0"/>
              </a:spcBef>
              <a:spcAft>
                <a:spcPts val="0"/>
              </a:spcAft>
              <a:buSzPts val="1800"/>
              <a:buFont typeface="Anton"/>
              <a:buNone/>
              <a:defRPr sz="2400">
                <a:latin typeface="Anton"/>
                <a:ea typeface="Anton"/>
                <a:cs typeface="Anton"/>
                <a:sym typeface="Anton"/>
              </a:defRPr>
            </a:lvl8pPr>
            <a:lvl9pPr lvl="8" algn="r" rtl="0">
              <a:spcBef>
                <a:spcPts val="0"/>
              </a:spcBef>
              <a:spcAft>
                <a:spcPts val="0"/>
              </a:spcAft>
              <a:buSzPts val="1800"/>
              <a:buFont typeface="Anton"/>
              <a:buNone/>
              <a:defRPr sz="2400">
                <a:latin typeface="Anton"/>
                <a:ea typeface="Anton"/>
                <a:cs typeface="Anton"/>
                <a:sym typeface="Anton"/>
              </a:defRPr>
            </a:lvl9pPr>
          </a:lstStyle>
          <a:p>
            <a:endParaRPr/>
          </a:p>
        </p:txBody>
      </p:sp>
      <p:cxnSp>
        <p:nvCxnSpPr>
          <p:cNvPr id="56" name="Google Shape;56;p5"/>
          <p:cNvCxnSpPr/>
          <p:nvPr/>
        </p:nvCxnSpPr>
        <p:spPr>
          <a:xfrm>
            <a:off x="3964600" y="1204233"/>
            <a:ext cx="42628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19018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
  <p:cSld name="Three columns ">
    <p:bg>
      <p:bgPr>
        <a:solidFill>
          <a:srgbClr val="FFFFFF"/>
        </a:solidFill>
        <a:effectLst/>
      </p:bgPr>
    </p:bg>
    <p:spTree>
      <p:nvGrpSpPr>
        <p:cNvPr id="1" name="Shape 70"/>
        <p:cNvGrpSpPr/>
        <p:nvPr/>
      </p:nvGrpSpPr>
      <p:grpSpPr>
        <a:xfrm>
          <a:off x="0" y="0"/>
          <a:ext cx="0" cy="0"/>
          <a:chOff x="0" y="0"/>
          <a:chExt cx="0" cy="0"/>
        </a:xfrm>
      </p:grpSpPr>
      <p:sp>
        <p:nvSpPr>
          <p:cNvPr id="71" name="Google Shape;71;p7"/>
          <p:cNvSpPr/>
          <p:nvPr/>
        </p:nvSpPr>
        <p:spPr>
          <a:xfrm rot="5400000" flipH="1">
            <a:off x="-1000681" y="877119"/>
            <a:ext cx="6566309" cy="4728984"/>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7"/>
          <p:cNvSpPr txBox="1">
            <a:spLocks noGrp="1"/>
          </p:cNvSpPr>
          <p:nvPr>
            <p:ph type="subTitle" idx="1"/>
          </p:nvPr>
        </p:nvSpPr>
        <p:spPr>
          <a:xfrm>
            <a:off x="1473400"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3" name="Google Shape;73;p7"/>
          <p:cNvSpPr txBox="1">
            <a:spLocks noGrp="1"/>
          </p:cNvSpPr>
          <p:nvPr>
            <p:ph type="ctrTitle"/>
          </p:nvPr>
        </p:nvSpPr>
        <p:spPr>
          <a:xfrm>
            <a:off x="1764003"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4" name="Google Shape;74;p7"/>
          <p:cNvSpPr txBox="1">
            <a:spLocks noGrp="1"/>
          </p:cNvSpPr>
          <p:nvPr>
            <p:ph type="subTitle" idx="2"/>
          </p:nvPr>
        </p:nvSpPr>
        <p:spPr>
          <a:xfrm>
            <a:off x="4705133"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5" name="Google Shape;75;p7"/>
          <p:cNvSpPr txBox="1">
            <a:spLocks noGrp="1"/>
          </p:cNvSpPr>
          <p:nvPr>
            <p:ph type="ctrTitle" idx="3"/>
          </p:nvPr>
        </p:nvSpPr>
        <p:spPr>
          <a:xfrm>
            <a:off x="4995669"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6" name="Google Shape;76;p7"/>
          <p:cNvSpPr txBox="1">
            <a:spLocks noGrp="1"/>
          </p:cNvSpPr>
          <p:nvPr>
            <p:ph type="subTitle" idx="4"/>
          </p:nvPr>
        </p:nvSpPr>
        <p:spPr>
          <a:xfrm>
            <a:off x="7936867" y="4616433"/>
            <a:ext cx="2781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7" name="Google Shape;77;p7"/>
          <p:cNvSpPr txBox="1">
            <a:spLocks noGrp="1"/>
          </p:cNvSpPr>
          <p:nvPr>
            <p:ph type="ctrTitle" idx="5"/>
          </p:nvPr>
        </p:nvSpPr>
        <p:spPr>
          <a:xfrm>
            <a:off x="8227403" y="4033967"/>
            <a:ext cx="220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8" name="Google Shape;78;p7"/>
          <p:cNvSpPr txBox="1">
            <a:spLocks noGrp="1"/>
          </p:cNvSpPr>
          <p:nvPr>
            <p:ph type="ctrTitle" idx="6"/>
          </p:nvPr>
        </p:nvSpPr>
        <p:spPr>
          <a:xfrm>
            <a:off x="74200" y="619843"/>
            <a:ext cx="12043600" cy="5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1800"/>
              <a:buFont typeface="Anton"/>
              <a:buNone/>
              <a:defRPr sz="2400">
                <a:latin typeface="Anton"/>
                <a:ea typeface="Anton"/>
                <a:cs typeface="Anton"/>
                <a:sym typeface="Anton"/>
              </a:defRPr>
            </a:lvl2pPr>
            <a:lvl3pPr lvl="2" algn="r" rtl="0">
              <a:spcBef>
                <a:spcPts val="0"/>
              </a:spcBef>
              <a:spcAft>
                <a:spcPts val="0"/>
              </a:spcAft>
              <a:buSzPts val="1800"/>
              <a:buFont typeface="Anton"/>
              <a:buNone/>
              <a:defRPr sz="2400">
                <a:latin typeface="Anton"/>
                <a:ea typeface="Anton"/>
                <a:cs typeface="Anton"/>
                <a:sym typeface="Anton"/>
              </a:defRPr>
            </a:lvl3pPr>
            <a:lvl4pPr lvl="3" algn="r" rtl="0">
              <a:spcBef>
                <a:spcPts val="0"/>
              </a:spcBef>
              <a:spcAft>
                <a:spcPts val="0"/>
              </a:spcAft>
              <a:buSzPts val="1800"/>
              <a:buFont typeface="Anton"/>
              <a:buNone/>
              <a:defRPr sz="2400">
                <a:latin typeface="Anton"/>
                <a:ea typeface="Anton"/>
                <a:cs typeface="Anton"/>
                <a:sym typeface="Anton"/>
              </a:defRPr>
            </a:lvl4pPr>
            <a:lvl5pPr lvl="4" algn="r" rtl="0">
              <a:spcBef>
                <a:spcPts val="0"/>
              </a:spcBef>
              <a:spcAft>
                <a:spcPts val="0"/>
              </a:spcAft>
              <a:buSzPts val="1800"/>
              <a:buFont typeface="Anton"/>
              <a:buNone/>
              <a:defRPr sz="2400">
                <a:latin typeface="Anton"/>
                <a:ea typeface="Anton"/>
                <a:cs typeface="Anton"/>
                <a:sym typeface="Anton"/>
              </a:defRPr>
            </a:lvl5pPr>
            <a:lvl6pPr lvl="5" algn="r" rtl="0">
              <a:spcBef>
                <a:spcPts val="0"/>
              </a:spcBef>
              <a:spcAft>
                <a:spcPts val="0"/>
              </a:spcAft>
              <a:buSzPts val="1800"/>
              <a:buFont typeface="Anton"/>
              <a:buNone/>
              <a:defRPr sz="2400">
                <a:latin typeface="Anton"/>
                <a:ea typeface="Anton"/>
                <a:cs typeface="Anton"/>
                <a:sym typeface="Anton"/>
              </a:defRPr>
            </a:lvl6pPr>
            <a:lvl7pPr lvl="6" algn="r" rtl="0">
              <a:spcBef>
                <a:spcPts val="0"/>
              </a:spcBef>
              <a:spcAft>
                <a:spcPts val="0"/>
              </a:spcAft>
              <a:buSzPts val="1800"/>
              <a:buFont typeface="Anton"/>
              <a:buNone/>
              <a:defRPr sz="2400">
                <a:latin typeface="Anton"/>
                <a:ea typeface="Anton"/>
                <a:cs typeface="Anton"/>
                <a:sym typeface="Anton"/>
              </a:defRPr>
            </a:lvl7pPr>
            <a:lvl8pPr lvl="7" algn="r" rtl="0">
              <a:spcBef>
                <a:spcPts val="0"/>
              </a:spcBef>
              <a:spcAft>
                <a:spcPts val="0"/>
              </a:spcAft>
              <a:buSzPts val="1800"/>
              <a:buFont typeface="Anton"/>
              <a:buNone/>
              <a:defRPr sz="2400">
                <a:latin typeface="Anton"/>
                <a:ea typeface="Anton"/>
                <a:cs typeface="Anton"/>
                <a:sym typeface="Anton"/>
              </a:defRPr>
            </a:lvl8pPr>
            <a:lvl9pPr lvl="8" algn="r" rtl="0">
              <a:spcBef>
                <a:spcPts val="0"/>
              </a:spcBef>
              <a:spcAft>
                <a:spcPts val="0"/>
              </a:spcAft>
              <a:buSzPts val="1800"/>
              <a:buFont typeface="Anton"/>
              <a:buNone/>
              <a:defRPr sz="2400">
                <a:latin typeface="Anton"/>
                <a:ea typeface="Anton"/>
                <a:cs typeface="Anton"/>
                <a:sym typeface="Anton"/>
              </a:defRPr>
            </a:lvl9pPr>
          </a:lstStyle>
          <a:p>
            <a:endParaRPr/>
          </a:p>
        </p:txBody>
      </p:sp>
      <p:cxnSp>
        <p:nvCxnSpPr>
          <p:cNvPr id="79" name="Google Shape;79;p7"/>
          <p:cNvCxnSpPr/>
          <p:nvPr/>
        </p:nvCxnSpPr>
        <p:spPr>
          <a:xfrm>
            <a:off x="3964600" y="1204233"/>
            <a:ext cx="4262800" cy="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188579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
  <p:cSld name="Quote ">
    <p:bg>
      <p:bgPr>
        <a:solidFill>
          <a:srgbClr val="FFFFFF"/>
        </a:solidFill>
        <a:effectLst/>
      </p:bgPr>
    </p:bg>
    <p:spTree>
      <p:nvGrpSpPr>
        <p:cNvPr id="1" name="Shape 102"/>
        <p:cNvGrpSpPr/>
        <p:nvPr/>
      </p:nvGrpSpPr>
      <p:grpSpPr>
        <a:xfrm>
          <a:off x="0" y="0"/>
          <a:ext cx="0" cy="0"/>
          <a:chOff x="0" y="0"/>
          <a:chExt cx="0" cy="0"/>
        </a:xfrm>
      </p:grpSpPr>
      <p:sp>
        <p:nvSpPr>
          <p:cNvPr id="103" name="Google Shape;103;p11"/>
          <p:cNvSpPr/>
          <p:nvPr/>
        </p:nvSpPr>
        <p:spPr>
          <a:xfrm>
            <a:off x="951469" y="1584317"/>
            <a:ext cx="10289215" cy="3689373"/>
          </a:xfrm>
          <a:custGeom>
            <a:avLst/>
            <a:gdLst/>
            <a:ahLst/>
            <a:cxnLst/>
            <a:rect l="l" t="t" r="r" b="b"/>
            <a:pathLst>
              <a:path w="31690" h="4000" extrusionOk="0">
                <a:moveTo>
                  <a:pt x="0" y="1"/>
                </a:moveTo>
                <a:lnTo>
                  <a:pt x="0" y="4000"/>
                </a:lnTo>
                <a:lnTo>
                  <a:pt x="31690" y="4000"/>
                </a:lnTo>
                <a:lnTo>
                  <a:pt x="31690" y="1"/>
                </a:lnTo>
                <a:close/>
              </a:path>
            </a:pathLst>
          </a:custGeom>
          <a:solidFill>
            <a:srgbClr val="F2515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1"/>
          <p:cNvSpPr txBox="1">
            <a:spLocks noGrp="1"/>
          </p:cNvSpPr>
          <p:nvPr>
            <p:ph type="subTitle" idx="1"/>
          </p:nvPr>
        </p:nvSpPr>
        <p:spPr>
          <a:xfrm>
            <a:off x="4046067" y="2959600"/>
            <a:ext cx="5758800" cy="938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None/>
              <a:defRPr sz="1867">
                <a:solidFill>
                  <a:srgbClr val="F3F3F3"/>
                </a:solidFill>
              </a:defRPr>
            </a:lvl1pPr>
            <a:lvl2pPr lvl="1" algn="r" rtl="0">
              <a:lnSpc>
                <a:spcPct val="100000"/>
              </a:lnSpc>
              <a:spcBef>
                <a:spcPts val="0"/>
              </a:spcBef>
              <a:spcAft>
                <a:spcPts val="0"/>
              </a:spcAft>
              <a:buClr>
                <a:srgbClr val="F3F3F3"/>
              </a:buClr>
              <a:buSzPts val="1200"/>
              <a:buNone/>
              <a:defRPr>
                <a:solidFill>
                  <a:srgbClr val="F3F3F3"/>
                </a:solidFill>
              </a:defRPr>
            </a:lvl2pPr>
            <a:lvl3pPr lvl="2" algn="r" rtl="0">
              <a:lnSpc>
                <a:spcPct val="100000"/>
              </a:lnSpc>
              <a:spcBef>
                <a:spcPts val="0"/>
              </a:spcBef>
              <a:spcAft>
                <a:spcPts val="0"/>
              </a:spcAft>
              <a:buClr>
                <a:srgbClr val="F3F3F3"/>
              </a:buClr>
              <a:buSzPts val="1200"/>
              <a:buNone/>
              <a:defRPr>
                <a:solidFill>
                  <a:srgbClr val="F3F3F3"/>
                </a:solidFill>
              </a:defRPr>
            </a:lvl3pPr>
            <a:lvl4pPr lvl="3" algn="r" rtl="0">
              <a:lnSpc>
                <a:spcPct val="100000"/>
              </a:lnSpc>
              <a:spcBef>
                <a:spcPts val="0"/>
              </a:spcBef>
              <a:spcAft>
                <a:spcPts val="0"/>
              </a:spcAft>
              <a:buClr>
                <a:srgbClr val="F3F3F3"/>
              </a:buClr>
              <a:buSzPts val="1200"/>
              <a:buNone/>
              <a:defRPr>
                <a:solidFill>
                  <a:srgbClr val="F3F3F3"/>
                </a:solidFill>
              </a:defRPr>
            </a:lvl4pPr>
            <a:lvl5pPr lvl="4" algn="r" rtl="0">
              <a:lnSpc>
                <a:spcPct val="100000"/>
              </a:lnSpc>
              <a:spcBef>
                <a:spcPts val="0"/>
              </a:spcBef>
              <a:spcAft>
                <a:spcPts val="0"/>
              </a:spcAft>
              <a:buClr>
                <a:srgbClr val="F3F3F3"/>
              </a:buClr>
              <a:buSzPts val="1200"/>
              <a:buNone/>
              <a:defRPr>
                <a:solidFill>
                  <a:srgbClr val="F3F3F3"/>
                </a:solidFill>
              </a:defRPr>
            </a:lvl5pPr>
            <a:lvl6pPr lvl="5" algn="r" rtl="0">
              <a:lnSpc>
                <a:spcPct val="100000"/>
              </a:lnSpc>
              <a:spcBef>
                <a:spcPts val="0"/>
              </a:spcBef>
              <a:spcAft>
                <a:spcPts val="0"/>
              </a:spcAft>
              <a:buClr>
                <a:srgbClr val="F3F3F3"/>
              </a:buClr>
              <a:buSzPts val="1200"/>
              <a:buNone/>
              <a:defRPr>
                <a:solidFill>
                  <a:srgbClr val="F3F3F3"/>
                </a:solidFill>
              </a:defRPr>
            </a:lvl6pPr>
            <a:lvl7pPr lvl="6" algn="r" rtl="0">
              <a:lnSpc>
                <a:spcPct val="100000"/>
              </a:lnSpc>
              <a:spcBef>
                <a:spcPts val="0"/>
              </a:spcBef>
              <a:spcAft>
                <a:spcPts val="0"/>
              </a:spcAft>
              <a:buClr>
                <a:srgbClr val="F3F3F3"/>
              </a:buClr>
              <a:buSzPts val="1200"/>
              <a:buNone/>
              <a:defRPr>
                <a:solidFill>
                  <a:srgbClr val="F3F3F3"/>
                </a:solidFill>
              </a:defRPr>
            </a:lvl7pPr>
            <a:lvl8pPr lvl="7" algn="r" rtl="0">
              <a:lnSpc>
                <a:spcPct val="100000"/>
              </a:lnSpc>
              <a:spcBef>
                <a:spcPts val="0"/>
              </a:spcBef>
              <a:spcAft>
                <a:spcPts val="0"/>
              </a:spcAft>
              <a:buClr>
                <a:srgbClr val="F3F3F3"/>
              </a:buClr>
              <a:buSzPts val="1200"/>
              <a:buNone/>
              <a:defRPr>
                <a:solidFill>
                  <a:srgbClr val="F3F3F3"/>
                </a:solidFill>
              </a:defRPr>
            </a:lvl8pPr>
            <a:lvl9pPr lvl="8" algn="r" rtl="0">
              <a:lnSpc>
                <a:spcPct val="100000"/>
              </a:lnSpc>
              <a:spcBef>
                <a:spcPts val="0"/>
              </a:spcBef>
              <a:spcAft>
                <a:spcPts val="0"/>
              </a:spcAft>
              <a:buClr>
                <a:srgbClr val="F3F3F3"/>
              </a:buClr>
              <a:buSzPts val="1200"/>
              <a:buNone/>
              <a:defRPr>
                <a:solidFill>
                  <a:srgbClr val="F3F3F3"/>
                </a:solidFill>
              </a:defRPr>
            </a:lvl9pPr>
          </a:lstStyle>
          <a:p>
            <a:endParaRPr/>
          </a:p>
        </p:txBody>
      </p:sp>
      <p:sp>
        <p:nvSpPr>
          <p:cNvPr id="105" name="Google Shape;105;p11"/>
          <p:cNvSpPr txBox="1">
            <a:spLocks noGrp="1"/>
          </p:cNvSpPr>
          <p:nvPr>
            <p:ph type="ctrTitle"/>
          </p:nvPr>
        </p:nvSpPr>
        <p:spPr>
          <a:xfrm>
            <a:off x="6428467" y="3902533"/>
            <a:ext cx="3376400" cy="52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3F3F3"/>
              </a:buClr>
              <a:buSzPts val="1200"/>
              <a:buNone/>
              <a:defRPr sz="1600">
                <a:solidFill>
                  <a:srgbClr val="F3F3F3"/>
                </a:solidFill>
              </a:defRPr>
            </a:lvl1pPr>
            <a:lvl2pPr lvl="1" algn="r" rtl="0">
              <a:spcBef>
                <a:spcPts val="0"/>
              </a:spcBef>
              <a:spcAft>
                <a:spcPts val="0"/>
              </a:spcAft>
              <a:buClr>
                <a:srgbClr val="F3F3F3"/>
              </a:buClr>
              <a:buSzPts val="900"/>
              <a:buNone/>
              <a:defRPr sz="1200">
                <a:solidFill>
                  <a:srgbClr val="F3F3F3"/>
                </a:solidFill>
              </a:defRPr>
            </a:lvl2pPr>
            <a:lvl3pPr lvl="2" algn="r" rtl="0">
              <a:spcBef>
                <a:spcPts val="0"/>
              </a:spcBef>
              <a:spcAft>
                <a:spcPts val="0"/>
              </a:spcAft>
              <a:buClr>
                <a:srgbClr val="F3F3F3"/>
              </a:buClr>
              <a:buSzPts val="900"/>
              <a:buNone/>
              <a:defRPr sz="1200">
                <a:solidFill>
                  <a:srgbClr val="F3F3F3"/>
                </a:solidFill>
              </a:defRPr>
            </a:lvl3pPr>
            <a:lvl4pPr lvl="3" algn="r" rtl="0">
              <a:spcBef>
                <a:spcPts val="0"/>
              </a:spcBef>
              <a:spcAft>
                <a:spcPts val="0"/>
              </a:spcAft>
              <a:buClr>
                <a:srgbClr val="F3F3F3"/>
              </a:buClr>
              <a:buSzPts val="900"/>
              <a:buNone/>
              <a:defRPr sz="1200">
                <a:solidFill>
                  <a:srgbClr val="F3F3F3"/>
                </a:solidFill>
              </a:defRPr>
            </a:lvl4pPr>
            <a:lvl5pPr lvl="4" algn="r" rtl="0">
              <a:spcBef>
                <a:spcPts val="0"/>
              </a:spcBef>
              <a:spcAft>
                <a:spcPts val="0"/>
              </a:spcAft>
              <a:buClr>
                <a:srgbClr val="F3F3F3"/>
              </a:buClr>
              <a:buSzPts val="900"/>
              <a:buNone/>
              <a:defRPr sz="1200">
                <a:solidFill>
                  <a:srgbClr val="F3F3F3"/>
                </a:solidFill>
              </a:defRPr>
            </a:lvl5pPr>
            <a:lvl6pPr lvl="5" algn="r" rtl="0">
              <a:spcBef>
                <a:spcPts val="0"/>
              </a:spcBef>
              <a:spcAft>
                <a:spcPts val="0"/>
              </a:spcAft>
              <a:buClr>
                <a:srgbClr val="F3F3F3"/>
              </a:buClr>
              <a:buSzPts val="900"/>
              <a:buNone/>
              <a:defRPr sz="1200">
                <a:solidFill>
                  <a:srgbClr val="F3F3F3"/>
                </a:solidFill>
              </a:defRPr>
            </a:lvl6pPr>
            <a:lvl7pPr lvl="6" algn="r" rtl="0">
              <a:spcBef>
                <a:spcPts val="0"/>
              </a:spcBef>
              <a:spcAft>
                <a:spcPts val="0"/>
              </a:spcAft>
              <a:buClr>
                <a:srgbClr val="F3F3F3"/>
              </a:buClr>
              <a:buSzPts val="900"/>
              <a:buNone/>
              <a:defRPr sz="1200">
                <a:solidFill>
                  <a:srgbClr val="F3F3F3"/>
                </a:solidFill>
              </a:defRPr>
            </a:lvl7pPr>
            <a:lvl8pPr lvl="7" algn="r" rtl="0">
              <a:spcBef>
                <a:spcPts val="0"/>
              </a:spcBef>
              <a:spcAft>
                <a:spcPts val="0"/>
              </a:spcAft>
              <a:buClr>
                <a:srgbClr val="F3F3F3"/>
              </a:buClr>
              <a:buSzPts val="900"/>
              <a:buNone/>
              <a:defRPr sz="1200">
                <a:solidFill>
                  <a:srgbClr val="F3F3F3"/>
                </a:solidFill>
              </a:defRPr>
            </a:lvl8pPr>
            <a:lvl9pPr lvl="8" algn="r" rtl="0">
              <a:spcBef>
                <a:spcPts val="0"/>
              </a:spcBef>
              <a:spcAft>
                <a:spcPts val="0"/>
              </a:spcAft>
              <a:buClr>
                <a:srgbClr val="F3F3F3"/>
              </a:buClr>
              <a:buSzPts val="900"/>
              <a:buNone/>
              <a:defRPr sz="1200">
                <a:solidFill>
                  <a:srgbClr val="F3F3F3"/>
                </a:solidFill>
              </a:defRPr>
            </a:lvl9pPr>
          </a:lstStyle>
          <a:p>
            <a:endParaRPr/>
          </a:p>
        </p:txBody>
      </p:sp>
    </p:spTree>
    <p:extLst>
      <p:ext uri="{BB962C8B-B14F-4D97-AF65-F5344CB8AC3E}">
        <p14:creationId xmlns:p14="http://schemas.microsoft.com/office/powerpoint/2010/main" val="218064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9C8B4-6AD9-4D98-9601-E41DB2505A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8E907A-501C-4EF5-9B87-071CD9D6AD2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0BDC27-5255-4511-8160-5D64C383E65D}"/>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5" name="Espace réservé du pied de page 4">
            <a:extLst>
              <a:ext uri="{FF2B5EF4-FFF2-40B4-BE49-F238E27FC236}">
                <a16:creationId xmlns:a16="http://schemas.microsoft.com/office/drawing/2014/main" id="{3D15467F-1293-452A-84DB-4D54CD679B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805F72-92A0-41E3-864D-94F982BDD350}"/>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66800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111E3-B549-41EC-AA52-0411E28BE1A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2FC005F-DBBD-4768-96B7-EFB1F99FD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D40C9AC-84E5-4307-900C-13C57230C806}"/>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5" name="Espace réservé du pied de page 4">
            <a:extLst>
              <a:ext uri="{FF2B5EF4-FFF2-40B4-BE49-F238E27FC236}">
                <a16:creationId xmlns:a16="http://schemas.microsoft.com/office/drawing/2014/main" id="{EB710E35-E350-489B-AA8B-91D05B06CC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DEAD8A-ED2F-4B2D-8113-5182E56625B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206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4A18C-1291-477E-8CAD-6A4F1899987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2AA2C8B-0645-4466-9AB7-45C4A5E375B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697BB1-E35D-4166-A55B-9B6862BE19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D22B6F7-F68D-4D66-A08B-3E3C8028229C}"/>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6" name="Espace réservé du pied de page 5">
            <a:extLst>
              <a:ext uri="{FF2B5EF4-FFF2-40B4-BE49-F238E27FC236}">
                <a16:creationId xmlns:a16="http://schemas.microsoft.com/office/drawing/2014/main" id="{2B418CDA-A844-4026-B277-D498F99346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7397F9-96BE-4C4D-891A-90C32C525A7F}"/>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8710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6A693-D7C0-464E-B1B5-925891E2C81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533A83-E9EB-401D-AE89-6886125B5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C9609ECF-C53B-4977-AEC8-9C7A3909563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41C3464-59BA-4242-81C3-712BAA91F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E1B121E-DA6F-4D7B-AF3D-BEFACBFB17B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5811123-D065-4796-A1D4-07CA8C6C3F49}"/>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8" name="Espace réservé du pied de page 7">
            <a:extLst>
              <a:ext uri="{FF2B5EF4-FFF2-40B4-BE49-F238E27FC236}">
                <a16:creationId xmlns:a16="http://schemas.microsoft.com/office/drawing/2014/main" id="{5B74B091-466C-4309-BA66-002A5BF837F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D637491-574D-4098-A231-47E0D74A059C}"/>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106039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AAF74-3B68-4B18-BD9B-4B98C45B4D1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A922579-08C2-408D-A4FC-ACF4AE63E4DA}"/>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4" name="Espace réservé du pied de page 3">
            <a:extLst>
              <a:ext uri="{FF2B5EF4-FFF2-40B4-BE49-F238E27FC236}">
                <a16:creationId xmlns:a16="http://schemas.microsoft.com/office/drawing/2014/main" id="{F7D1C1A9-4303-464A-8233-DC8A3C5F778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F13CBC-8C06-4445-830F-ED6261D28929}"/>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40097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6EC3925-7ED7-4276-B578-FA4AEB24F832}"/>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3" name="Espace réservé du pied de page 2">
            <a:extLst>
              <a:ext uri="{FF2B5EF4-FFF2-40B4-BE49-F238E27FC236}">
                <a16:creationId xmlns:a16="http://schemas.microsoft.com/office/drawing/2014/main" id="{3882DEBB-DB76-4426-91EC-B9EDDC01468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C934E19-54D3-4FB1-A58D-A4BD99380B0E}"/>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54816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4D651-6D9D-4118-9BCE-D6742BF9C7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9209AFC-CFA8-4952-A694-AD2B0B715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5E0F280-04D3-4DA3-88F4-C6CC47A16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A6F80AD-9769-4B22-9DED-2873B6437684}"/>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6" name="Espace réservé du pied de page 5">
            <a:extLst>
              <a:ext uri="{FF2B5EF4-FFF2-40B4-BE49-F238E27FC236}">
                <a16:creationId xmlns:a16="http://schemas.microsoft.com/office/drawing/2014/main" id="{DF6E14FC-02A0-4882-A307-796210E50A8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D9BDC2-C740-4816-9BA8-4AC1475484FB}"/>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395898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05FD5-A283-4380-9461-3324FCA10A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D8518F5-CA16-47A6-85E6-0FD8B6ABA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5C52AF3-A40E-4991-AA22-4567F4B78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082C710-6847-4581-8B1E-4E273F36BD6B}"/>
              </a:ext>
            </a:extLst>
          </p:cNvPr>
          <p:cNvSpPr>
            <a:spLocks noGrp="1"/>
          </p:cNvSpPr>
          <p:nvPr>
            <p:ph type="dt" sz="half" idx="10"/>
          </p:nvPr>
        </p:nvSpPr>
        <p:spPr/>
        <p:txBody>
          <a:bodyPr/>
          <a:lstStyle/>
          <a:p>
            <a:fld id="{33A60519-571B-4F94-9A43-23561144E218}" type="datetimeFigureOut">
              <a:rPr lang="fr-FR" smtClean="0"/>
              <a:t>07/10/2019</a:t>
            </a:fld>
            <a:endParaRPr lang="fr-FR"/>
          </a:p>
        </p:txBody>
      </p:sp>
      <p:sp>
        <p:nvSpPr>
          <p:cNvPr id="6" name="Espace réservé du pied de page 5">
            <a:extLst>
              <a:ext uri="{FF2B5EF4-FFF2-40B4-BE49-F238E27FC236}">
                <a16:creationId xmlns:a16="http://schemas.microsoft.com/office/drawing/2014/main" id="{DEEE668B-D3F8-4596-8E12-5656978932D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C3A929-ECC9-4DF6-AD6A-41AECB9033E3}"/>
              </a:ext>
            </a:extLst>
          </p:cNvPr>
          <p:cNvSpPr>
            <a:spLocks noGrp="1"/>
          </p:cNvSpPr>
          <p:nvPr>
            <p:ph type="sldNum" sz="quarter" idx="12"/>
          </p:nvPr>
        </p:nvSpPr>
        <p:spPr/>
        <p:txBody>
          <a:bodyPr/>
          <a:lstStyle/>
          <a:p>
            <a:fld id="{05DF16EF-AFDA-453C-B982-A570AE2A477E}" type="slidenum">
              <a:rPr lang="fr-FR" smtClean="0"/>
              <a:t>‹N°›</a:t>
            </a:fld>
            <a:endParaRPr lang="fr-FR"/>
          </a:p>
        </p:txBody>
      </p:sp>
    </p:spTree>
    <p:extLst>
      <p:ext uri="{BB962C8B-B14F-4D97-AF65-F5344CB8AC3E}">
        <p14:creationId xmlns:p14="http://schemas.microsoft.com/office/powerpoint/2010/main" val="409120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63FBD06-4F6D-45D5-B3FC-EBA0DB139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C6D367-0898-4712-BCBF-DA7EC71D0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08C892D-D209-411C-A77E-9112CBA0B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60519-571B-4F94-9A43-23561144E218}" type="datetimeFigureOut">
              <a:rPr lang="fr-FR" smtClean="0"/>
              <a:t>07/10/2019</a:t>
            </a:fld>
            <a:endParaRPr lang="fr-FR"/>
          </a:p>
        </p:txBody>
      </p:sp>
      <p:sp>
        <p:nvSpPr>
          <p:cNvPr id="5" name="Espace réservé du pied de page 4">
            <a:extLst>
              <a:ext uri="{FF2B5EF4-FFF2-40B4-BE49-F238E27FC236}">
                <a16:creationId xmlns:a16="http://schemas.microsoft.com/office/drawing/2014/main" id="{7ED1CD76-B80E-46DE-9410-DC69B1388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1769A1-A796-466C-88B1-8F80809A8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F16EF-AFDA-453C-B982-A570AE2A477E}" type="slidenum">
              <a:rPr lang="fr-FR" smtClean="0"/>
              <a:t>‹N°›</a:t>
            </a:fld>
            <a:endParaRPr lang="fr-FR"/>
          </a:p>
        </p:txBody>
      </p:sp>
    </p:spTree>
    <p:extLst>
      <p:ext uri="{BB962C8B-B14F-4D97-AF65-F5344CB8AC3E}">
        <p14:creationId xmlns:p14="http://schemas.microsoft.com/office/powerpoint/2010/main" val="389199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4.xml"/><Relationship Id="rId5" Type="http://schemas.openxmlformats.org/officeDocument/2006/relationships/image" Target="../media/image25.jpe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14.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93" name="ZoneTexte 92">
            <a:extLst>
              <a:ext uri="{FF2B5EF4-FFF2-40B4-BE49-F238E27FC236}">
                <a16:creationId xmlns:a16="http://schemas.microsoft.com/office/drawing/2014/main" id="{893685BC-977F-47E7-88AF-A14CE83828F9}"/>
              </a:ext>
            </a:extLst>
          </p:cNvPr>
          <p:cNvSpPr txBox="1"/>
          <p:nvPr/>
        </p:nvSpPr>
        <p:spPr>
          <a:xfrm>
            <a:off x="1123506" y="1289650"/>
            <a:ext cx="9972282" cy="646331"/>
          </a:xfrm>
          <a:prstGeom prst="rect">
            <a:avLst/>
          </a:prstGeom>
          <a:noFill/>
        </p:spPr>
        <p:txBody>
          <a:bodyPr wrap="none" rtlCol="0">
            <a:spAutoFit/>
          </a:bodyPr>
          <a:lstStyle/>
          <a:p>
            <a:pPr algn="ctr"/>
            <a:r>
              <a:rPr lang="fr-FR" b="1" dirty="0">
                <a:latin typeface="Times New Roman" pitchFamily="18" charset="0"/>
                <a:cs typeface="Times New Roman" pitchFamily="18" charset="0"/>
              </a:rPr>
              <a:t>PRÉSENTATION DU MÉMOIRE DE FIN DE CYCLE</a:t>
            </a:r>
          </a:p>
          <a:p>
            <a:pPr algn="ctr"/>
            <a:r>
              <a:rPr lang="fr-FR" b="1" dirty="0">
                <a:latin typeface="Times New Roman" pitchFamily="18" charset="0"/>
                <a:cs typeface="Times New Roman" pitchFamily="18" charset="0"/>
              </a:rPr>
              <a:t>EN VUE DE L’OBTENTION DU DIPLÔME D’INGÉNIEUR DES TRAVAUX INFORMATIQUES</a:t>
            </a:r>
          </a:p>
        </p:txBody>
      </p:sp>
      <p:sp>
        <p:nvSpPr>
          <p:cNvPr id="94" name="ZoneTexte 93">
            <a:extLst>
              <a:ext uri="{FF2B5EF4-FFF2-40B4-BE49-F238E27FC236}">
                <a16:creationId xmlns:a16="http://schemas.microsoft.com/office/drawing/2014/main" id="{E44F0618-598B-421A-A661-5B38D61FEA66}"/>
              </a:ext>
            </a:extLst>
          </p:cNvPr>
          <p:cNvSpPr txBox="1"/>
          <p:nvPr/>
        </p:nvSpPr>
        <p:spPr>
          <a:xfrm>
            <a:off x="5354338" y="1870285"/>
            <a:ext cx="1346844" cy="461665"/>
          </a:xfrm>
          <a:prstGeom prst="rect">
            <a:avLst/>
          </a:prstGeom>
          <a:noFill/>
        </p:spPr>
        <p:txBody>
          <a:bodyPr wrap="none" rtlCol="0">
            <a:spAutoFit/>
          </a:bodyPr>
          <a:lstStyle/>
          <a:p>
            <a:pPr algn="ctr"/>
            <a:r>
              <a:rPr lang="fr-FR" sz="2400" b="1" u="sng" dirty="0">
                <a:latin typeface="Times New Roman" panose="02020603050405020304" pitchFamily="18" charset="0"/>
                <a:cs typeface="Times New Roman" panose="02020603050405020304" pitchFamily="18" charset="0"/>
              </a:rPr>
              <a:t>Thème </a:t>
            </a:r>
            <a:r>
              <a:rPr lang="fr-FR" sz="2400" b="1" dirty="0">
                <a:latin typeface="Times New Roman" panose="02020603050405020304" pitchFamily="18" charset="0"/>
                <a:cs typeface="Times New Roman" panose="02020603050405020304" pitchFamily="18" charset="0"/>
              </a:rPr>
              <a:t>: </a:t>
            </a:r>
          </a:p>
        </p:txBody>
      </p:sp>
      <p:sp>
        <p:nvSpPr>
          <p:cNvPr id="96" name="ZoneTexte 95">
            <a:extLst>
              <a:ext uri="{FF2B5EF4-FFF2-40B4-BE49-F238E27FC236}">
                <a16:creationId xmlns:a16="http://schemas.microsoft.com/office/drawing/2014/main" id="{1C7FB29C-BDE7-47D8-9A7F-23E843FE2323}"/>
              </a:ext>
            </a:extLst>
          </p:cNvPr>
          <p:cNvSpPr txBox="1"/>
          <p:nvPr/>
        </p:nvSpPr>
        <p:spPr>
          <a:xfrm>
            <a:off x="3780864" y="3790939"/>
            <a:ext cx="4493794" cy="1384995"/>
          </a:xfrm>
          <a:prstGeom prst="rect">
            <a:avLst/>
          </a:prstGeom>
          <a:noFill/>
        </p:spPr>
        <p:txBody>
          <a:bodyPr wrap="none" rtlCol="0">
            <a:spAutoFit/>
          </a:bodyPr>
          <a:lstStyle/>
          <a:p>
            <a:pPr algn="ctr"/>
            <a:r>
              <a:rPr lang="fr-FR" sz="2400" b="1" u="sng" dirty="0">
                <a:latin typeface="Times New Roman" panose="02020603050405020304" pitchFamily="18" charset="0"/>
                <a:cs typeface="Times New Roman" panose="02020603050405020304" pitchFamily="18" charset="0"/>
              </a:rPr>
              <a:t>Présenté par </a:t>
            </a:r>
            <a:r>
              <a:rPr lang="fr-FR" sz="2400" b="1" dirty="0">
                <a:latin typeface="Times New Roman" panose="02020603050405020304" pitchFamily="18" charset="0"/>
                <a:cs typeface="Times New Roman" panose="02020603050405020304" pitchFamily="18" charset="0"/>
              </a:rPr>
              <a:t>:</a:t>
            </a:r>
          </a:p>
          <a:p>
            <a:pPr algn="ctr"/>
            <a:r>
              <a:rPr lang="fr-FR" sz="2000" dirty="0">
                <a:latin typeface="Times New Roman" panose="02020603050405020304" pitchFamily="18" charset="0"/>
                <a:cs typeface="Times New Roman" panose="02020603050405020304" pitchFamily="18" charset="0"/>
              </a:rPr>
              <a:t>M. ALI GAMBO Mamane Laouali</a:t>
            </a:r>
          </a:p>
          <a:p>
            <a:pPr algn="ctr"/>
            <a:r>
              <a:rPr lang="fr-FR" sz="2000" dirty="0">
                <a:latin typeface="Times New Roman" panose="02020603050405020304" pitchFamily="18" charset="0"/>
                <a:cs typeface="Times New Roman" panose="02020603050405020304" pitchFamily="18" charset="0"/>
              </a:rPr>
              <a:t>M. AMADOU MOUSSA Mahamadou</a:t>
            </a:r>
          </a:p>
          <a:p>
            <a:pPr algn="ctr"/>
            <a:r>
              <a:rPr lang="fr-FR" sz="2000" dirty="0">
                <a:latin typeface="Times New Roman" panose="02020603050405020304" pitchFamily="18" charset="0"/>
                <a:cs typeface="Times New Roman" panose="02020603050405020304" pitchFamily="18" charset="0"/>
              </a:rPr>
              <a:t>M. BOUBACAR BOUREIMA Mohamed</a:t>
            </a:r>
          </a:p>
        </p:txBody>
      </p:sp>
      <p:sp>
        <p:nvSpPr>
          <p:cNvPr id="97" name="ZoneTexte 96">
            <a:extLst>
              <a:ext uri="{FF2B5EF4-FFF2-40B4-BE49-F238E27FC236}">
                <a16:creationId xmlns:a16="http://schemas.microsoft.com/office/drawing/2014/main" id="{7ABCADE2-13BC-4DDE-BC2D-750CFA2E7A68}"/>
              </a:ext>
            </a:extLst>
          </p:cNvPr>
          <p:cNvSpPr txBox="1"/>
          <p:nvPr/>
        </p:nvSpPr>
        <p:spPr>
          <a:xfrm>
            <a:off x="767507" y="5144556"/>
            <a:ext cx="2065181" cy="400110"/>
          </a:xfrm>
          <a:prstGeom prst="rect">
            <a:avLst/>
          </a:prstGeom>
          <a:noFill/>
        </p:spPr>
        <p:txBody>
          <a:bodyPr wrap="none" rtlCol="0">
            <a:spAutoFit/>
          </a:bodyPr>
          <a:lstStyle/>
          <a:p>
            <a:r>
              <a:rPr lang="fr-FR" sz="2000" b="1" u="sng" dirty="0">
                <a:solidFill>
                  <a:srgbClr val="FF0000"/>
                </a:solidFill>
                <a:latin typeface="Times New Roman" panose="02020603050405020304" pitchFamily="18" charset="0"/>
                <a:cs typeface="Times New Roman" panose="02020603050405020304" pitchFamily="18" charset="0"/>
              </a:rPr>
              <a:t>Maitre de Stage :</a:t>
            </a:r>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98" name="ZoneTexte 97">
            <a:extLst>
              <a:ext uri="{FF2B5EF4-FFF2-40B4-BE49-F238E27FC236}">
                <a16:creationId xmlns:a16="http://schemas.microsoft.com/office/drawing/2014/main" id="{A3ECF08D-2E54-4947-B074-4BFD8EAFEC33}"/>
              </a:ext>
            </a:extLst>
          </p:cNvPr>
          <p:cNvSpPr txBox="1"/>
          <p:nvPr/>
        </p:nvSpPr>
        <p:spPr>
          <a:xfrm>
            <a:off x="9222834" y="4990668"/>
            <a:ext cx="1641688" cy="707886"/>
          </a:xfrm>
          <a:prstGeom prst="rect">
            <a:avLst/>
          </a:prstGeom>
          <a:noFill/>
        </p:spPr>
        <p:txBody>
          <a:bodyPr wrap="square" rtlCol="0">
            <a:spAutoFit/>
          </a:bodyPr>
          <a:lstStyle/>
          <a:p>
            <a:r>
              <a:rPr lang="fr-FR" sz="2000" b="1" u="sng" dirty="0">
                <a:solidFill>
                  <a:srgbClr val="FF0000"/>
                </a:solidFill>
                <a:latin typeface="Times New Roman" panose="02020603050405020304" pitchFamily="18" charset="0"/>
                <a:cs typeface="Times New Roman" panose="02020603050405020304" pitchFamily="18" charset="0"/>
              </a:rPr>
              <a:t>Encadreur :</a:t>
            </a:r>
            <a:r>
              <a:rPr lang="fr-FR" sz="2000" b="1" dirty="0">
                <a:solidFill>
                  <a:srgbClr val="FF0000"/>
                </a:solidFill>
                <a:latin typeface="Times New Roman" panose="02020603050405020304" pitchFamily="18" charset="0"/>
                <a:cs typeface="Times New Roman" panose="02020603050405020304" pitchFamily="18" charset="0"/>
              </a:rPr>
              <a:t> </a:t>
            </a:r>
            <a:r>
              <a:rPr lang="fr-FR" sz="2000" b="1" dirty="0">
                <a:solidFill>
                  <a:schemeClr val="bg1"/>
                </a:solidFill>
                <a:latin typeface="Times New Roman" panose="02020603050405020304" pitchFamily="18" charset="0"/>
                <a:cs typeface="Times New Roman" panose="02020603050405020304" pitchFamily="18" charset="0"/>
              </a:rPr>
              <a:t>:</a:t>
            </a:r>
          </a:p>
        </p:txBody>
      </p:sp>
      <p:sp>
        <p:nvSpPr>
          <p:cNvPr id="99" name="ZoneTexte 98">
            <a:extLst>
              <a:ext uri="{FF2B5EF4-FFF2-40B4-BE49-F238E27FC236}">
                <a16:creationId xmlns:a16="http://schemas.microsoft.com/office/drawing/2014/main" id="{97B5A109-9808-447D-AE26-CD7BDCC436D3}"/>
              </a:ext>
            </a:extLst>
          </p:cNvPr>
          <p:cNvSpPr txBox="1"/>
          <p:nvPr/>
        </p:nvSpPr>
        <p:spPr>
          <a:xfrm>
            <a:off x="6789968" y="5301161"/>
            <a:ext cx="5495090" cy="1323439"/>
          </a:xfrm>
          <a:prstGeom prst="rect">
            <a:avLst/>
          </a:prstGeom>
          <a:noFill/>
        </p:spPr>
        <p:txBody>
          <a:bodyPr wrap="square" rtlCol="0">
            <a:spAutoFit/>
          </a:bodyPr>
          <a:lstStyle/>
          <a:p>
            <a:pPr algn="ctr"/>
            <a:r>
              <a:rPr lang="fr-FR" sz="2000" dirty="0">
                <a:latin typeface="Times New Roman" panose="02020603050405020304" pitchFamily="18" charset="0"/>
                <a:cs typeface="Times New Roman" panose="02020603050405020304" pitchFamily="18" charset="0"/>
              </a:rPr>
              <a:t>M. Souleymane ALI GARBA GORA</a:t>
            </a:r>
          </a:p>
          <a:p>
            <a:pPr algn="ctr"/>
            <a:r>
              <a:rPr lang="fr-FR" sz="2000" dirty="0">
                <a:latin typeface="Times New Roman" panose="02020603050405020304" pitchFamily="18" charset="0"/>
                <a:cs typeface="Times New Roman" panose="02020603050405020304" pitchFamily="18" charset="0"/>
              </a:rPr>
              <a:t>Développeur Informatique, Chef de projet</a:t>
            </a:r>
          </a:p>
          <a:p>
            <a:pPr algn="ctr"/>
            <a:r>
              <a:rPr lang="fr-FR" sz="2000" dirty="0">
                <a:latin typeface="Times New Roman" panose="02020603050405020304" pitchFamily="18" charset="0"/>
                <a:cs typeface="Times New Roman" panose="02020603050405020304" pitchFamily="18" charset="0"/>
              </a:rPr>
              <a:t>M. Ibrahim BOUBACAR ISSA</a:t>
            </a:r>
          </a:p>
          <a:p>
            <a:pPr algn="ctr"/>
            <a:r>
              <a:rPr lang="fr-FR" sz="2000" dirty="0">
                <a:latin typeface="Times New Roman" panose="02020603050405020304" pitchFamily="18" charset="0"/>
                <a:cs typeface="Times New Roman" panose="02020603050405020304" pitchFamily="18" charset="0"/>
              </a:rPr>
              <a:t>Développeur Informatique</a:t>
            </a:r>
          </a:p>
        </p:txBody>
      </p:sp>
      <p:sp>
        <p:nvSpPr>
          <p:cNvPr id="100" name="ZoneTexte 99">
            <a:extLst>
              <a:ext uri="{FF2B5EF4-FFF2-40B4-BE49-F238E27FC236}">
                <a16:creationId xmlns:a16="http://schemas.microsoft.com/office/drawing/2014/main" id="{8CD6514C-A277-4D2D-947B-14557F3760D2}"/>
              </a:ext>
            </a:extLst>
          </p:cNvPr>
          <p:cNvSpPr txBox="1"/>
          <p:nvPr/>
        </p:nvSpPr>
        <p:spPr>
          <a:xfrm>
            <a:off x="343046" y="5568350"/>
            <a:ext cx="2608406" cy="707886"/>
          </a:xfrm>
          <a:prstGeom prst="rect">
            <a:avLst/>
          </a:prstGeom>
          <a:noFill/>
        </p:spPr>
        <p:txBody>
          <a:bodyPr wrap="none" rtlCol="0">
            <a:spAutoFit/>
          </a:bodyPr>
          <a:lstStyle/>
          <a:p>
            <a:pPr algn="ctr"/>
            <a:r>
              <a:rPr lang="fr-FR" sz="2000" dirty="0">
                <a:latin typeface="Times New Roman" panose="02020603050405020304" pitchFamily="18" charset="0"/>
                <a:cs typeface="Times New Roman" panose="02020603050405020304" pitchFamily="18" charset="0"/>
              </a:rPr>
              <a:t>M. Chaibou  ABDOU</a:t>
            </a:r>
          </a:p>
          <a:p>
            <a:pPr algn="ctr"/>
            <a:r>
              <a:rPr lang="fr-FR" sz="2000" dirty="0">
                <a:latin typeface="Times New Roman" panose="02020603050405020304" pitchFamily="18" charset="0"/>
                <a:cs typeface="Times New Roman" panose="02020603050405020304" pitchFamily="18" charset="0"/>
              </a:rPr>
              <a:t>Administrateur Général</a:t>
            </a:r>
          </a:p>
        </p:txBody>
      </p:sp>
      <p:sp>
        <p:nvSpPr>
          <p:cNvPr id="101" name="ZoneTexte 100">
            <a:extLst>
              <a:ext uri="{FF2B5EF4-FFF2-40B4-BE49-F238E27FC236}">
                <a16:creationId xmlns:a16="http://schemas.microsoft.com/office/drawing/2014/main" id="{6C59F203-7F2D-4008-BA12-50064C107030}"/>
              </a:ext>
            </a:extLst>
          </p:cNvPr>
          <p:cNvSpPr txBox="1"/>
          <p:nvPr/>
        </p:nvSpPr>
        <p:spPr>
          <a:xfrm>
            <a:off x="3953794" y="6415036"/>
            <a:ext cx="4147931" cy="369332"/>
          </a:xfrm>
          <a:prstGeom prst="rect">
            <a:avLst/>
          </a:prstGeom>
          <a:noFill/>
        </p:spPr>
        <p:txBody>
          <a:bodyPr wrap="square" rtlCol="0">
            <a:spAutoFit/>
          </a:bodyPr>
          <a:lstStyle/>
          <a:p>
            <a:pPr algn="ctr"/>
            <a:r>
              <a:rPr lang="fr-FR" b="1" dirty="0">
                <a:solidFill>
                  <a:srgbClr val="FF0000"/>
                </a:solidFill>
              </a:rPr>
              <a:t>Année Académique: 2018 - 2019</a:t>
            </a:r>
          </a:p>
        </p:txBody>
      </p:sp>
      <p:sp>
        <p:nvSpPr>
          <p:cNvPr id="103" name="Zone de texte 28">
            <a:extLst>
              <a:ext uri="{FF2B5EF4-FFF2-40B4-BE49-F238E27FC236}">
                <a16:creationId xmlns:a16="http://schemas.microsoft.com/office/drawing/2014/main" id="{FD1FDCAF-5E18-4753-9FD4-625EF13FFF17}"/>
              </a:ext>
            </a:extLst>
          </p:cNvPr>
          <p:cNvSpPr txBox="1"/>
          <p:nvPr/>
        </p:nvSpPr>
        <p:spPr>
          <a:xfrm>
            <a:off x="7911548" y="157835"/>
            <a:ext cx="2319131" cy="101154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4" name="Image 103">
            <a:extLst>
              <a:ext uri="{FF2B5EF4-FFF2-40B4-BE49-F238E27FC236}">
                <a16:creationId xmlns:a16="http://schemas.microsoft.com/office/drawing/2014/main" id="{0F681058-84BF-4B4C-89DF-086C36787A39}"/>
              </a:ext>
            </a:extLst>
          </p:cNvPr>
          <p:cNvPicPr/>
          <p:nvPr/>
        </p:nvPicPr>
        <p:blipFill>
          <a:blip r:embed="rId3">
            <a:extLst>
              <a:ext uri="{28A0092B-C50C-407E-A947-70E740481C1C}">
                <a14:useLocalDpi xmlns:a14="http://schemas.microsoft.com/office/drawing/2010/main" val="0"/>
              </a:ext>
            </a:extLst>
          </a:blip>
          <a:stretch>
            <a:fillRect/>
          </a:stretch>
        </p:blipFill>
        <p:spPr>
          <a:xfrm>
            <a:off x="343046" y="233400"/>
            <a:ext cx="1339979" cy="1011544"/>
          </a:xfrm>
          <a:prstGeom prst="roundRect">
            <a:avLst>
              <a:gd name="adj" fmla="val 8594"/>
            </a:avLst>
          </a:prstGeom>
          <a:solidFill>
            <a:srgbClr val="FFFFFF">
              <a:shade val="85000"/>
            </a:srgbClr>
          </a:solidFill>
          <a:ln>
            <a:noFill/>
          </a:ln>
          <a:effectLst/>
        </p:spPr>
      </p:pic>
      <p:sp>
        <p:nvSpPr>
          <p:cNvPr id="105" name="Zone de texte 23">
            <a:extLst>
              <a:ext uri="{FF2B5EF4-FFF2-40B4-BE49-F238E27FC236}">
                <a16:creationId xmlns:a16="http://schemas.microsoft.com/office/drawing/2014/main" id="{1E80490B-73FF-4A8B-B0FB-A159EB9B86A9}"/>
              </a:ext>
            </a:extLst>
          </p:cNvPr>
          <p:cNvSpPr txBox="1"/>
          <p:nvPr/>
        </p:nvSpPr>
        <p:spPr>
          <a:xfrm>
            <a:off x="1683025" y="233401"/>
            <a:ext cx="1961323" cy="101154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0"/>
              </a:spcAft>
            </a:pPr>
            <a:r>
              <a:rPr lang="fr-FR" sz="1000" b="1" dirty="0">
                <a:effectLst/>
                <a:latin typeface="Times New Roman" panose="02020603050405020304" pitchFamily="18" charset="0"/>
                <a:ea typeface="Calibri" panose="020F0502020204030204" pitchFamily="34" charset="0"/>
                <a:cs typeface="Times New Roman" panose="02020603050405020304" pitchFamily="18" charset="0"/>
              </a:rPr>
              <a:t>Institut Africain d’Informatique</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fr-FR" sz="1000" b="1" dirty="0">
                <a:effectLst/>
                <a:latin typeface="Times New Roman" panose="02020603050405020304" pitchFamily="18" charset="0"/>
                <a:ea typeface="Calibri" panose="020F0502020204030204" pitchFamily="34" charset="0"/>
                <a:cs typeface="Times New Roman" panose="02020603050405020304" pitchFamily="18" charset="0"/>
              </a:rPr>
              <a:t>Représentation du Niger</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(I.A.I-Niger)</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Tel: (227) 20 72 56 72</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BP: 12 078</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286896EF-0FF6-4826-92A1-688285AE6948}"/>
              </a:ext>
            </a:extLst>
          </p:cNvPr>
          <p:cNvSpPr/>
          <p:nvPr/>
        </p:nvSpPr>
        <p:spPr>
          <a:xfrm>
            <a:off x="1973478" y="2456320"/>
            <a:ext cx="8245044" cy="12214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400" b="1" dirty="0">
                <a:solidFill>
                  <a:srgbClr val="FF0000"/>
                </a:solidFill>
                <a:latin typeface="Times New Roman" panose="02020603050405020304" pitchFamily="18" charset="0"/>
                <a:cs typeface="Times New Roman" panose="02020603050405020304" pitchFamily="18" charset="0"/>
              </a:rPr>
              <a:t>« </a:t>
            </a:r>
            <a:r>
              <a:rPr lang="fr-FR" sz="3200" b="1" dirty="0">
                <a:solidFill>
                  <a:srgbClr val="FF0000"/>
                </a:solidFill>
                <a:latin typeface="Times New Roman" panose="02020603050405020304" pitchFamily="18" charset="0"/>
                <a:cs typeface="Times New Roman" panose="02020603050405020304" pitchFamily="18" charset="0"/>
              </a:rPr>
              <a:t>Conception d’une plateforme web de gestion de don de sang </a:t>
            </a:r>
            <a:r>
              <a:rPr lang="fr-FR" sz="2400" b="1" dirty="0">
                <a:solidFill>
                  <a:srgbClr val="FF0000"/>
                </a:solidFill>
                <a:latin typeface="Times New Roman" panose="02020603050405020304" pitchFamily="18" charset="0"/>
                <a:cs typeface="Times New Roman" panose="02020603050405020304" pitchFamily="18" charset="0"/>
              </a:rPr>
              <a:t>»</a:t>
            </a:r>
          </a:p>
          <a:p>
            <a:pPr algn="ctr"/>
            <a:endParaRPr lang="fr-FR" dirty="0">
              <a:solidFill>
                <a:srgbClr val="FF0000"/>
              </a:solidFill>
            </a:endParaRPr>
          </a:p>
        </p:txBody>
      </p:sp>
      <p:pic>
        <p:nvPicPr>
          <p:cNvPr id="3" name="Image 2">
            <a:extLst>
              <a:ext uri="{FF2B5EF4-FFF2-40B4-BE49-F238E27FC236}">
                <a16:creationId xmlns:a16="http://schemas.microsoft.com/office/drawing/2014/main" id="{FF761F8C-5809-49FC-96D0-2D3025459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654" y="233400"/>
            <a:ext cx="3301300" cy="10061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7883" y="1509354"/>
            <a:ext cx="3769173"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Différents processus d’un CTS </a:t>
            </a:r>
          </a:p>
        </p:txBody>
      </p:sp>
      <p:sp>
        <p:nvSpPr>
          <p:cNvPr id="28" name="ZoneTexte 27">
            <a:extLst>
              <a:ext uri="{FF2B5EF4-FFF2-40B4-BE49-F238E27FC236}">
                <a16:creationId xmlns:a16="http://schemas.microsoft.com/office/drawing/2014/main" id="{420F64D6-CB68-4CBE-B79E-DEF6DE3D4A27}"/>
              </a:ext>
            </a:extLst>
          </p:cNvPr>
          <p:cNvSpPr txBox="1"/>
          <p:nvPr/>
        </p:nvSpPr>
        <p:spPr>
          <a:xfrm>
            <a:off x="3734531" y="2085949"/>
            <a:ext cx="7479933" cy="1015663"/>
          </a:xfrm>
          <a:prstGeom prst="rect">
            <a:avLst/>
          </a:prstGeom>
          <a:noFill/>
        </p:spPr>
        <p:txBody>
          <a:bodyPr wrap="none" rtlCol="0">
            <a:spAutoFit/>
          </a:bodyPr>
          <a:lstStyle/>
          <a:p>
            <a:r>
              <a:rPr lang="fr-FR" sz="2000" dirty="0">
                <a:latin typeface="Times New Roman" pitchFamily="18" charset="0"/>
                <a:cs typeface="Times New Roman" pitchFamily="18" charset="0"/>
              </a:rPr>
              <a:t>Le déroulement pour donner son sang est le même quel que soit le lieu </a:t>
            </a:r>
          </a:p>
          <a:p>
            <a:r>
              <a:rPr lang="fr-FR" sz="2000" dirty="0">
                <a:latin typeface="Times New Roman" pitchFamily="18" charset="0"/>
                <a:cs typeface="Times New Roman" pitchFamily="18" charset="0"/>
              </a:rPr>
              <a:t>de la collecte (mobile ou fixe) : Il y a 4 étapes au parcours du </a:t>
            </a:r>
          </a:p>
          <a:p>
            <a:r>
              <a:rPr lang="fr-FR" sz="2000" dirty="0">
                <a:latin typeface="Times New Roman" pitchFamily="18" charset="0"/>
                <a:cs typeface="Times New Roman" pitchFamily="18" charset="0"/>
              </a:rPr>
              <a:t>donneur pendant un don de sang.</a:t>
            </a:r>
          </a:p>
        </p:txBody>
      </p:sp>
      <p:sp>
        <p:nvSpPr>
          <p:cNvPr id="2" name="Rectangle 1">
            <a:extLst>
              <a:ext uri="{FF2B5EF4-FFF2-40B4-BE49-F238E27FC236}">
                <a16:creationId xmlns:a16="http://schemas.microsoft.com/office/drawing/2014/main" id="{BA8E1F20-4BEA-484B-82BA-F61E67328181}"/>
              </a:ext>
            </a:extLst>
          </p:cNvPr>
          <p:cNvSpPr/>
          <p:nvPr/>
        </p:nvSpPr>
        <p:spPr>
          <a:xfrm>
            <a:off x="3734531" y="3222439"/>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1 : L’accueil du donneur</a:t>
            </a:r>
          </a:p>
        </p:txBody>
      </p:sp>
      <p:sp>
        <p:nvSpPr>
          <p:cNvPr id="3" name="Rectangle 2">
            <a:extLst>
              <a:ext uri="{FF2B5EF4-FFF2-40B4-BE49-F238E27FC236}">
                <a16:creationId xmlns:a16="http://schemas.microsoft.com/office/drawing/2014/main" id="{50D48B80-894C-45FA-89C5-B234C9F66818}"/>
              </a:ext>
            </a:extLst>
          </p:cNvPr>
          <p:cNvSpPr/>
          <p:nvPr/>
        </p:nvSpPr>
        <p:spPr>
          <a:xfrm>
            <a:off x="3734531" y="3590265"/>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2 : Un entretien médical</a:t>
            </a:r>
          </a:p>
        </p:txBody>
      </p:sp>
      <p:sp>
        <p:nvSpPr>
          <p:cNvPr id="4" name="Rectangle 3">
            <a:extLst>
              <a:ext uri="{FF2B5EF4-FFF2-40B4-BE49-F238E27FC236}">
                <a16:creationId xmlns:a16="http://schemas.microsoft.com/office/drawing/2014/main" id="{15B7AEBA-4AD8-4FAE-8BC2-387D53E17EB6}"/>
              </a:ext>
            </a:extLst>
          </p:cNvPr>
          <p:cNvSpPr/>
          <p:nvPr/>
        </p:nvSpPr>
        <p:spPr>
          <a:xfrm>
            <a:off x="3734531" y="3990375"/>
            <a:ext cx="6096000" cy="400110"/>
          </a:xfrm>
          <a:prstGeom prst="rect">
            <a:avLst/>
          </a:prstGeom>
        </p:spPr>
        <p:txBody>
          <a:bodyPr>
            <a:spAutoFit/>
          </a:bodyPr>
          <a:lstStyle/>
          <a:p>
            <a:pPr lvl="2"/>
            <a:r>
              <a:rPr lang="fr-FR" sz="2000" dirty="0">
                <a:latin typeface="Times New Roman" pitchFamily="18" charset="0"/>
                <a:cs typeface="Times New Roman" pitchFamily="18" charset="0"/>
              </a:rPr>
              <a:t>Etape 3 : Le prélèvement </a:t>
            </a:r>
          </a:p>
        </p:txBody>
      </p:sp>
      <p:sp>
        <p:nvSpPr>
          <p:cNvPr id="5" name="Rectangle 4">
            <a:extLst>
              <a:ext uri="{FF2B5EF4-FFF2-40B4-BE49-F238E27FC236}">
                <a16:creationId xmlns:a16="http://schemas.microsoft.com/office/drawing/2014/main" id="{177F2B1D-32C7-429B-887E-58F1B96DB579}"/>
              </a:ext>
            </a:extLst>
          </p:cNvPr>
          <p:cNvSpPr/>
          <p:nvPr/>
        </p:nvSpPr>
        <p:spPr>
          <a:xfrm>
            <a:off x="3734531" y="4355994"/>
            <a:ext cx="3469219" cy="400110"/>
          </a:xfrm>
          <a:prstGeom prst="rect">
            <a:avLst/>
          </a:prstGeom>
        </p:spPr>
        <p:txBody>
          <a:bodyPr wrap="none">
            <a:spAutoFit/>
          </a:bodyPr>
          <a:lstStyle/>
          <a:p>
            <a:pPr lvl="2"/>
            <a:r>
              <a:rPr lang="fr-FR" sz="2000" dirty="0">
                <a:latin typeface="Times New Roman" pitchFamily="18" charset="0"/>
                <a:cs typeface="Times New Roman" pitchFamily="18" charset="0"/>
              </a:rPr>
              <a:t>Etape 4 : Une collation</a:t>
            </a:r>
          </a:p>
        </p:txBody>
      </p:sp>
      <p:sp>
        <p:nvSpPr>
          <p:cNvPr id="31" name="Plaque 26">
            <a:extLst>
              <a:ext uri="{FF2B5EF4-FFF2-40B4-BE49-F238E27FC236}">
                <a16:creationId xmlns:a16="http://schemas.microsoft.com/office/drawing/2014/main" id="{4BB7133C-56E4-4A48-A4B7-67CFA09179AF}"/>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8/38</a:t>
            </a:r>
          </a:p>
        </p:txBody>
      </p:sp>
    </p:spTree>
    <p:extLst>
      <p:ext uri="{BB962C8B-B14F-4D97-AF65-F5344CB8AC3E}">
        <p14:creationId xmlns:p14="http://schemas.microsoft.com/office/powerpoint/2010/main" val="281511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97990" y="1525459"/>
            <a:ext cx="1537474" cy="698740"/>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L’accueil du donneur</a:t>
            </a:r>
            <a:r>
              <a:rPr lang="fr-FR" sz="1400" dirty="0">
                <a:latin typeface="Times New Roman" pitchFamily="18" charset="0"/>
                <a:cs typeface="Times New Roman" pitchFamily="18" charset="0"/>
              </a:rPr>
              <a:t> </a:t>
            </a: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1</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pic>
        <p:nvPicPr>
          <p:cNvPr id="3" name="Image 2">
            <a:extLst>
              <a:ext uri="{FF2B5EF4-FFF2-40B4-BE49-F238E27FC236}">
                <a16:creationId xmlns:a16="http://schemas.microsoft.com/office/drawing/2014/main" id="{05E91D52-027E-4876-A394-46EE00E14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066" y="2251127"/>
            <a:ext cx="7358561" cy="4435253"/>
          </a:xfrm>
          <a:prstGeom prst="rect">
            <a:avLst/>
          </a:prstGeom>
        </p:spPr>
      </p:pic>
      <p:sp>
        <p:nvSpPr>
          <p:cNvPr id="15" name="Plaque 26">
            <a:extLst>
              <a:ext uri="{FF2B5EF4-FFF2-40B4-BE49-F238E27FC236}">
                <a16:creationId xmlns:a16="http://schemas.microsoft.com/office/drawing/2014/main" id="{91469B22-F2F0-4D1D-B7AE-CAEC49D20BA7}"/>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9/38</a:t>
            </a:r>
          </a:p>
        </p:txBody>
      </p:sp>
    </p:spTree>
    <p:extLst>
      <p:ext uri="{BB962C8B-B14F-4D97-AF65-F5344CB8AC3E}">
        <p14:creationId xmlns:p14="http://schemas.microsoft.com/office/powerpoint/2010/main" val="97606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par>
                          <p:cTn id="37" fill="hold">
                            <p:stCondLst>
                              <p:cond delay="3750"/>
                            </p:stCondLst>
                            <p:childTnLst>
                              <p:par>
                                <p:cTn id="38" presetID="23" presetClass="entr" presetSubtype="16"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97990" y="1525459"/>
            <a:ext cx="1537474" cy="698740"/>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L’entretien médical</a:t>
            </a:r>
            <a:r>
              <a:rPr lang="fr-FR" sz="1400" dirty="0">
                <a:latin typeface="Times New Roman" pitchFamily="18" charset="0"/>
                <a:cs typeface="Times New Roman" pitchFamily="18" charset="0"/>
              </a:rPr>
              <a:t> </a:t>
            </a: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2</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DC106A47-32FB-461A-95E8-986C6C70A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966" y="2251128"/>
            <a:ext cx="7336662" cy="4279819"/>
          </a:xfrm>
          <a:prstGeom prst="rect">
            <a:avLst/>
          </a:prstGeom>
        </p:spPr>
      </p:pic>
      <p:sp>
        <p:nvSpPr>
          <p:cNvPr id="16" name="Plaque 26">
            <a:extLst>
              <a:ext uri="{FF2B5EF4-FFF2-40B4-BE49-F238E27FC236}">
                <a16:creationId xmlns:a16="http://schemas.microsoft.com/office/drawing/2014/main" id="{1BD2390C-DB0E-41CB-A1DE-F0029895CBB3}"/>
              </a:ext>
            </a:extLst>
          </p:cNvPr>
          <p:cNvSpPr/>
          <p:nvPr/>
        </p:nvSpPr>
        <p:spPr>
          <a:xfrm>
            <a:off x="10884877" y="6048102"/>
            <a:ext cx="884757"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10/38</a:t>
            </a:r>
          </a:p>
        </p:txBody>
      </p:sp>
    </p:spTree>
    <p:extLst>
      <p:ext uri="{BB962C8B-B14F-4D97-AF65-F5344CB8AC3E}">
        <p14:creationId xmlns:p14="http://schemas.microsoft.com/office/powerpoint/2010/main" val="347655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par>
                          <p:cTn id="37" fill="hold">
                            <p:stCondLst>
                              <p:cond delay="3750"/>
                            </p:stCondLst>
                            <p:childTnLst>
                              <p:par>
                                <p:cTn id="38" presetID="23" presetClass="entr" presetSubtype="16"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3</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724925" y="1540331"/>
            <a:ext cx="1792130" cy="390963"/>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Le prélèvement</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3</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7121AB54-3E32-4A9A-B918-EDBE5A3AE1FC}"/>
              </a:ext>
            </a:extLst>
          </p:cNvPr>
          <p:cNvSpPr/>
          <p:nvPr/>
        </p:nvSpPr>
        <p:spPr>
          <a:xfrm>
            <a:off x="4477892" y="2070466"/>
            <a:ext cx="6200994"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2E220FA4-6093-4437-8D37-E98BAD625EDA}"/>
              </a:ext>
            </a:extLst>
          </p:cNvPr>
          <p:cNvSpPr/>
          <p:nvPr/>
        </p:nvSpPr>
        <p:spPr>
          <a:xfrm>
            <a:off x="8001001" y="3177433"/>
            <a:ext cx="3060096"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68A51384-2E1F-4645-ACBD-4FA6766272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292" y="2070466"/>
            <a:ext cx="7210336" cy="4683296"/>
          </a:xfrm>
          <a:prstGeom prst="rect">
            <a:avLst/>
          </a:prstGeom>
        </p:spPr>
      </p:pic>
      <p:sp>
        <p:nvSpPr>
          <p:cNvPr id="18" name="Plaque 26">
            <a:extLst>
              <a:ext uri="{FF2B5EF4-FFF2-40B4-BE49-F238E27FC236}">
                <a16:creationId xmlns:a16="http://schemas.microsoft.com/office/drawing/2014/main" id="{6B0C568A-D685-4321-A63F-6A458A354006}"/>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11/38</a:t>
            </a:r>
          </a:p>
        </p:txBody>
      </p:sp>
    </p:spTree>
    <p:extLst>
      <p:ext uri="{BB962C8B-B14F-4D97-AF65-F5344CB8AC3E}">
        <p14:creationId xmlns:p14="http://schemas.microsoft.com/office/powerpoint/2010/main" val="336541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par>
                          <p:cTn id="37" fill="hold">
                            <p:stCondLst>
                              <p:cond delay="3750"/>
                            </p:stCondLst>
                            <p:childTnLst>
                              <p:par>
                                <p:cTn id="38" presetID="23" presetClass="entr" presetSubtype="16"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53" name="Oval 22">
            <a:extLst>
              <a:ext uri="{FF2B5EF4-FFF2-40B4-BE49-F238E27FC236}">
                <a16:creationId xmlns:a16="http://schemas.microsoft.com/office/drawing/2014/main" id="{A84B68EA-E2AA-42A5-8FF9-71CDEF093EDB}"/>
              </a:ext>
            </a:extLst>
          </p:cNvPr>
          <p:cNvSpPr/>
          <p:nvPr/>
        </p:nvSpPr>
        <p:spPr>
          <a:xfrm>
            <a:off x="76752" y="215192"/>
            <a:ext cx="2458192" cy="245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ED8C1F21-47B8-4BD9-A76E-1ADDC5405A0D}"/>
              </a:ext>
            </a:extLst>
          </p:cNvPr>
          <p:cNvSpPr/>
          <p:nvPr/>
        </p:nvSpPr>
        <p:spPr>
          <a:xfrm>
            <a:off x="7574" y="335930"/>
            <a:ext cx="1108358" cy="1108358"/>
          </a:xfrm>
          <a:prstGeom prst="ellipse">
            <a:avLst/>
          </a:prstGeom>
          <a:solidFill>
            <a:srgbClr val="FF0000"/>
          </a:solidFill>
          <a:ln>
            <a:noFill/>
          </a:ln>
          <a:effectLst>
            <a:outerShdw blurRad="190500" dist="177800" dir="2640000" sx="97000" sy="97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latin typeface="Times New Roman" panose="02020603050405020304" pitchFamily="18" charset="0"/>
                <a:cs typeface="Times New Roman" panose="02020603050405020304" pitchFamily="18" charset="0"/>
              </a:rPr>
              <a:t>4</a:t>
            </a:r>
            <a:endParaRPr lang="en-US" b="1" dirty="0">
              <a:latin typeface="Times New Roman" panose="02020603050405020304" pitchFamily="18" charset="0"/>
              <a:cs typeface="Times New Roman" panose="02020603050405020304" pitchFamily="18" charset="0"/>
            </a:endParaRPr>
          </a:p>
        </p:txBody>
      </p:sp>
      <p:sp>
        <p:nvSpPr>
          <p:cNvPr id="55" name="Freeform 25">
            <a:extLst>
              <a:ext uri="{FF2B5EF4-FFF2-40B4-BE49-F238E27FC236}">
                <a16:creationId xmlns:a16="http://schemas.microsoft.com/office/drawing/2014/main" id="{9DEB168C-DBC6-4E03-96A3-04171E4C08FD}"/>
              </a:ext>
            </a:extLst>
          </p:cNvPr>
          <p:cNvSpPr/>
          <p:nvPr/>
        </p:nvSpPr>
        <p:spPr>
          <a:xfrm>
            <a:off x="972372" y="2047706"/>
            <a:ext cx="1415470" cy="626472"/>
          </a:xfrm>
          <a:custGeom>
            <a:avLst/>
            <a:gdLst>
              <a:gd name="connsiteX0" fmla="*/ 0 w 2282514"/>
              <a:gd name="connsiteY0" fmla="*/ 0 h 1019517"/>
              <a:gd name="connsiteX1" fmla="*/ 56103 w 2282514"/>
              <a:gd name="connsiteY1" fmla="*/ 92347 h 1019517"/>
              <a:gd name="connsiteX2" fmla="*/ 1302314 w 2282514"/>
              <a:gd name="connsiteY2" fmla="*/ 754952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5819 w 2282514"/>
              <a:gd name="connsiteY7" fmla="*/ 38127 h 1019517"/>
              <a:gd name="connsiteX8" fmla="*/ 0 w 2282514"/>
              <a:gd name="connsiteY8" fmla="*/ 0 h 1019517"/>
              <a:gd name="connsiteX0" fmla="*/ 0 w 2282514"/>
              <a:gd name="connsiteY0" fmla="*/ 0 h 1019517"/>
              <a:gd name="connsiteX1" fmla="*/ 56103 w 2282514"/>
              <a:gd name="connsiteY1" fmla="*/ 92347 h 1019517"/>
              <a:gd name="connsiteX2" fmla="*/ 1295964 w 2282514"/>
              <a:gd name="connsiteY2" fmla="*/ 732727 h 1019517"/>
              <a:gd name="connsiteX3" fmla="*/ 2258285 w 2282514"/>
              <a:gd name="connsiteY3" fmla="*/ 411768 h 1019517"/>
              <a:gd name="connsiteX4" fmla="*/ 2282514 w 2282514"/>
              <a:gd name="connsiteY4" fmla="*/ 389747 h 1019517"/>
              <a:gd name="connsiteX5" fmla="*/ 2229130 w 2282514"/>
              <a:gd name="connsiteY5" fmla="*/ 477621 h 1019517"/>
              <a:gd name="connsiteX6" fmla="*/ 1209944 w 2282514"/>
              <a:gd name="connsiteY6" fmla="*/ 1019517 h 1019517"/>
              <a:gd name="connsiteX7" fmla="*/ 767819 w 2282514"/>
              <a:gd name="connsiteY7" fmla="*/ 327052 h 1019517"/>
              <a:gd name="connsiteX8" fmla="*/ 0 w 2282514"/>
              <a:gd name="connsiteY8" fmla="*/ 0 h 1019517"/>
              <a:gd name="connsiteX0" fmla="*/ 711716 w 2226411"/>
              <a:gd name="connsiteY0" fmla="*/ 234705 h 927170"/>
              <a:gd name="connsiteX1" fmla="*/ 0 w 2226411"/>
              <a:gd name="connsiteY1" fmla="*/ 0 h 927170"/>
              <a:gd name="connsiteX2" fmla="*/ 1239861 w 2226411"/>
              <a:gd name="connsiteY2" fmla="*/ 640380 h 927170"/>
              <a:gd name="connsiteX3" fmla="*/ 2202182 w 2226411"/>
              <a:gd name="connsiteY3" fmla="*/ 319421 h 927170"/>
              <a:gd name="connsiteX4" fmla="*/ 2226411 w 2226411"/>
              <a:gd name="connsiteY4" fmla="*/ 297400 h 927170"/>
              <a:gd name="connsiteX5" fmla="*/ 2173027 w 2226411"/>
              <a:gd name="connsiteY5" fmla="*/ 385274 h 927170"/>
              <a:gd name="connsiteX6" fmla="*/ 1153841 w 2226411"/>
              <a:gd name="connsiteY6" fmla="*/ 927170 h 927170"/>
              <a:gd name="connsiteX7" fmla="*/ 711716 w 2226411"/>
              <a:gd name="connsiteY7" fmla="*/ 234705 h 927170"/>
              <a:gd name="connsiteX0" fmla="*/ 0 w 1514695"/>
              <a:gd name="connsiteY0" fmla="*/ 0 h 692465"/>
              <a:gd name="connsiteX1" fmla="*/ 528145 w 1514695"/>
              <a:gd name="connsiteY1" fmla="*/ 405675 h 692465"/>
              <a:gd name="connsiteX2" fmla="*/ 1490466 w 1514695"/>
              <a:gd name="connsiteY2" fmla="*/ 84716 h 692465"/>
              <a:gd name="connsiteX3" fmla="*/ 1514695 w 1514695"/>
              <a:gd name="connsiteY3" fmla="*/ 62695 h 692465"/>
              <a:gd name="connsiteX4" fmla="*/ 1461311 w 1514695"/>
              <a:gd name="connsiteY4" fmla="*/ 150569 h 692465"/>
              <a:gd name="connsiteX5" fmla="*/ 442125 w 1514695"/>
              <a:gd name="connsiteY5" fmla="*/ 692465 h 692465"/>
              <a:gd name="connsiteX6" fmla="*/ 0 w 1514695"/>
              <a:gd name="connsiteY6" fmla="*/ 0 h 692465"/>
              <a:gd name="connsiteX0" fmla="*/ 87299 w 1159869"/>
              <a:gd name="connsiteY0" fmla="*/ 629770 h 634993"/>
              <a:gd name="connsiteX1" fmla="*/ 173319 w 1159869"/>
              <a:gd name="connsiteY1" fmla="*/ 342980 h 634993"/>
              <a:gd name="connsiteX2" fmla="*/ 1135640 w 1159869"/>
              <a:gd name="connsiteY2" fmla="*/ 22021 h 634993"/>
              <a:gd name="connsiteX3" fmla="*/ 1159869 w 1159869"/>
              <a:gd name="connsiteY3" fmla="*/ 0 h 634993"/>
              <a:gd name="connsiteX4" fmla="*/ 1106485 w 1159869"/>
              <a:gd name="connsiteY4" fmla="*/ 87874 h 634993"/>
              <a:gd name="connsiteX5" fmla="*/ 87299 w 1159869"/>
              <a:gd name="connsiteY5" fmla="*/ 629770 h 634993"/>
              <a:gd name="connsiteX0" fmla="*/ 38357 w 1453827"/>
              <a:gd name="connsiteY0" fmla="*/ 585320 h 591404"/>
              <a:gd name="connsiteX1" fmla="*/ 467277 w 1453827"/>
              <a:gd name="connsiteY1" fmla="*/ 342980 h 591404"/>
              <a:gd name="connsiteX2" fmla="*/ 1429598 w 1453827"/>
              <a:gd name="connsiteY2" fmla="*/ 22021 h 591404"/>
              <a:gd name="connsiteX3" fmla="*/ 1453827 w 1453827"/>
              <a:gd name="connsiteY3" fmla="*/ 0 h 591404"/>
              <a:gd name="connsiteX4" fmla="*/ 1400443 w 1453827"/>
              <a:gd name="connsiteY4" fmla="*/ 87874 h 591404"/>
              <a:gd name="connsiteX5" fmla="*/ 38357 w 1453827"/>
              <a:gd name="connsiteY5" fmla="*/ 585320 h 591404"/>
              <a:gd name="connsiteX0" fmla="*/ 46344 w 1461814"/>
              <a:gd name="connsiteY0" fmla="*/ 585320 h 591158"/>
              <a:gd name="connsiteX1" fmla="*/ 389539 w 1461814"/>
              <a:gd name="connsiteY1" fmla="*/ 333455 h 591158"/>
              <a:gd name="connsiteX2" fmla="*/ 1437585 w 1461814"/>
              <a:gd name="connsiteY2" fmla="*/ 22021 h 591158"/>
              <a:gd name="connsiteX3" fmla="*/ 1461814 w 1461814"/>
              <a:gd name="connsiteY3" fmla="*/ 0 h 591158"/>
              <a:gd name="connsiteX4" fmla="*/ 1408430 w 1461814"/>
              <a:gd name="connsiteY4" fmla="*/ 87874 h 591158"/>
              <a:gd name="connsiteX5" fmla="*/ 46344 w 1461814"/>
              <a:gd name="connsiteY5" fmla="*/ 585320 h 591158"/>
              <a:gd name="connsiteX0" fmla="*/ 52703 w 1468173"/>
              <a:gd name="connsiteY0" fmla="*/ 585320 h 591404"/>
              <a:gd name="connsiteX1" fmla="*/ 345098 w 1468173"/>
              <a:gd name="connsiteY1" fmla="*/ 342980 h 591404"/>
              <a:gd name="connsiteX2" fmla="*/ 1443944 w 1468173"/>
              <a:gd name="connsiteY2" fmla="*/ 22021 h 591404"/>
              <a:gd name="connsiteX3" fmla="*/ 1468173 w 1468173"/>
              <a:gd name="connsiteY3" fmla="*/ 0 h 591404"/>
              <a:gd name="connsiteX4" fmla="*/ 1414789 w 1468173"/>
              <a:gd name="connsiteY4" fmla="*/ 87874 h 591404"/>
              <a:gd name="connsiteX5" fmla="*/ 52703 w 1468173"/>
              <a:gd name="connsiteY5" fmla="*/ 585320 h 591404"/>
              <a:gd name="connsiteX0" fmla="*/ 55103 w 1470573"/>
              <a:gd name="connsiteY0" fmla="*/ 585320 h 589546"/>
              <a:gd name="connsiteX1" fmla="*/ 347498 w 1470573"/>
              <a:gd name="connsiteY1" fmla="*/ 342980 h 589546"/>
              <a:gd name="connsiteX2" fmla="*/ 1446344 w 1470573"/>
              <a:gd name="connsiteY2" fmla="*/ 22021 h 589546"/>
              <a:gd name="connsiteX3" fmla="*/ 1470573 w 1470573"/>
              <a:gd name="connsiteY3" fmla="*/ 0 h 589546"/>
              <a:gd name="connsiteX4" fmla="*/ 1417189 w 1470573"/>
              <a:gd name="connsiteY4" fmla="*/ 87874 h 589546"/>
              <a:gd name="connsiteX5" fmla="*/ 55103 w 1470573"/>
              <a:gd name="connsiteY5" fmla="*/ 585320 h 589546"/>
              <a:gd name="connsiteX0" fmla="*/ 43576 w 1459046"/>
              <a:gd name="connsiteY0" fmla="*/ 585320 h 589546"/>
              <a:gd name="connsiteX1" fmla="*/ 335971 w 1459046"/>
              <a:gd name="connsiteY1" fmla="*/ 342980 h 589546"/>
              <a:gd name="connsiteX2" fmla="*/ 1434817 w 1459046"/>
              <a:gd name="connsiteY2" fmla="*/ 22021 h 589546"/>
              <a:gd name="connsiteX3" fmla="*/ 1459046 w 1459046"/>
              <a:gd name="connsiteY3" fmla="*/ 0 h 589546"/>
              <a:gd name="connsiteX4" fmla="*/ 1405662 w 1459046"/>
              <a:gd name="connsiteY4" fmla="*/ 87874 h 589546"/>
              <a:gd name="connsiteX5" fmla="*/ 43576 w 1459046"/>
              <a:gd name="connsiteY5" fmla="*/ 585320 h 589546"/>
              <a:gd name="connsiteX0" fmla="*/ 43593 w 1459063"/>
              <a:gd name="connsiteY0" fmla="*/ 585320 h 589634"/>
              <a:gd name="connsiteX1" fmla="*/ 335988 w 1459063"/>
              <a:gd name="connsiteY1" fmla="*/ 342980 h 589634"/>
              <a:gd name="connsiteX2" fmla="*/ 1434834 w 1459063"/>
              <a:gd name="connsiteY2" fmla="*/ 22021 h 589634"/>
              <a:gd name="connsiteX3" fmla="*/ 1459063 w 1459063"/>
              <a:gd name="connsiteY3" fmla="*/ 0 h 589634"/>
              <a:gd name="connsiteX4" fmla="*/ 1405679 w 1459063"/>
              <a:gd name="connsiteY4" fmla="*/ 87874 h 589634"/>
              <a:gd name="connsiteX5" fmla="*/ 43593 w 1459063"/>
              <a:gd name="connsiteY5" fmla="*/ 585320 h 589634"/>
              <a:gd name="connsiteX0" fmla="*/ 43593 w 1459063"/>
              <a:gd name="connsiteY0" fmla="*/ 585320 h 626472"/>
              <a:gd name="connsiteX1" fmla="*/ 335988 w 1459063"/>
              <a:gd name="connsiteY1" fmla="*/ 342980 h 626472"/>
              <a:gd name="connsiteX2" fmla="*/ 1434834 w 1459063"/>
              <a:gd name="connsiteY2" fmla="*/ 22021 h 626472"/>
              <a:gd name="connsiteX3" fmla="*/ 1459063 w 1459063"/>
              <a:gd name="connsiteY3" fmla="*/ 0 h 626472"/>
              <a:gd name="connsiteX4" fmla="*/ 1405679 w 1459063"/>
              <a:gd name="connsiteY4" fmla="*/ 87874 h 626472"/>
              <a:gd name="connsiteX5" fmla="*/ 43593 w 1459063"/>
              <a:gd name="connsiteY5" fmla="*/ 585320 h 626472"/>
              <a:gd name="connsiteX0" fmla="*/ 0 w 1415470"/>
              <a:gd name="connsiteY0" fmla="*/ 585320 h 626472"/>
              <a:gd name="connsiteX1" fmla="*/ 292395 w 1415470"/>
              <a:gd name="connsiteY1" fmla="*/ 342980 h 626472"/>
              <a:gd name="connsiteX2" fmla="*/ 1391241 w 1415470"/>
              <a:gd name="connsiteY2" fmla="*/ 22021 h 626472"/>
              <a:gd name="connsiteX3" fmla="*/ 1415470 w 1415470"/>
              <a:gd name="connsiteY3" fmla="*/ 0 h 626472"/>
              <a:gd name="connsiteX4" fmla="*/ 1362086 w 1415470"/>
              <a:gd name="connsiteY4" fmla="*/ 87874 h 626472"/>
              <a:gd name="connsiteX5" fmla="*/ 0 w 1415470"/>
              <a:gd name="connsiteY5" fmla="*/ 585320 h 62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470" h="626472">
                <a:moveTo>
                  <a:pt x="0" y="585320"/>
                </a:moveTo>
                <a:cubicBezTo>
                  <a:pt x="73072" y="497663"/>
                  <a:pt x="143759" y="342097"/>
                  <a:pt x="292395" y="342980"/>
                </a:cubicBezTo>
                <a:cubicBezTo>
                  <a:pt x="901612" y="346598"/>
                  <a:pt x="1131455" y="236415"/>
                  <a:pt x="1391241" y="22021"/>
                </a:cubicBezTo>
                <a:lnTo>
                  <a:pt x="1415470" y="0"/>
                </a:lnTo>
                <a:lnTo>
                  <a:pt x="1362086" y="87874"/>
                </a:lnTo>
                <a:cubicBezTo>
                  <a:pt x="1141208" y="414815"/>
                  <a:pt x="652857" y="744070"/>
                  <a:pt x="0" y="58532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0">
            <a:extLst>
              <a:ext uri="{FF2B5EF4-FFF2-40B4-BE49-F238E27FC236}">
                <a16:creationId xmlns:a16="http://schemas.microsoft.com/office/drawing/2014/main" id="{C485162C-31DC-4E04-B4F5-9F24E830A9BF}"/>
              </a:ext>
            </a:extLst>
          </p:cNvPr>
          <p:cNvSpPr/>
          <p:nvPr/>
        </p:nvSpPr>
        <p:spPr>
          <a:xfrm>
            <a:off x="302337" y="1201642"/>
            <a:ext cx="382769" cy="1306666"/>
          </a:xfrm>
          <a:custGeom>
            <a:avLst/>
            <a:gdLst>
              <a:gd name="connsiteX0" fmla="*/ 0 w 79375"/>
              <a:gd name="connsiteY0" fmla="*/ 0 h 1174750"/>
              <a:gd name="connsiteX1" fmla="*/ 79375 w 79375"/>
              <a:gd name="connsiteY1" fmla="*/ 0 h 1174750"/>
              <a:gd name="connsiteX2" fmla="*/ 79375 w 79375"/>
              <a:gd name="connsiteY2" fmla="*/ 1174750 h 1174750"/>
              <a:gd name="connsiteX3" fmla="*/ 0 w 79375"/>
              <a:gd name="connsiteY3" fmla="*/ 1174750 h 1174750"/>
              <a:gd name="connsiteX4" fmla="*/ 0 w 79375"/>
              <a:gd name="connsiteY4" fmla="*/ 0 h 1174750"/>
              <a:gd name="connsiteX0" fmla="*/ 0 w 187325"/>
              <a:gd name="connsiteY0" fmla="*/ 0 h 1174750"/>
              <a:gd name="connsiteX1" fmla="*/ 187325 w 187325"/>
              <a:gd name="connsiteY1" fmla="*/ 15875 h 1174750"/>
              <a:gd name="connsiteX2" fmla="*/ 79375 w 187325"/>
              <a:gd name="connsiteY2" fmla="*/ 1174750 h 1174750"/>
              <a:gd name="connsiteX3" fmla="*/ 0 w 187325"/>
              <a:gd name="connsiteY3" fmla="*/ 1174750 h 1174750"/>
              <a:gd name="connsiteX4" fmla="*/ 0 w 187325"/>
              <a:gd name="connsiteY4" fmla="*/ 0 h 117475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187325"/>
              <a:gd name="connsiteY0" fmla="*/ 0 h 1231900"/>
              <a:gd name="connsiteX1" fmla="*/ 187325 w 187325"/>
              <a:gd name="connsiteY1" fmla="*/ 73025 h 1231900"/>
              <a:gd name="connsiteX2" fmla="*/ 79375 w 187325"/>
              <a:gd name="connsiteY2" fmla="*/ 1231900 h 1231900"/>
              <a:gd name="connsiteX3" fmla="*/ 0 w 187325"/>
              <a:gd name="connsiteY3" fmla="*/ 1231900 h 1231900"/>
              <a:gd name="connsiteX4" fmla="*/ 3175 w 187325"/>
              <a:gd name="connsiteY4" fmla="*/ 0 h 1231900"/>
              <a:gd name="connsiteX0" fmla="*/ 3175 w 288362"/>
              <a:gd name="connsiteY0" fmla="*/ 0 h 1231900"/>
              <a:gd name="connsiteX1" fmla="*/ 187325 w 288362"/>
              <a:gd name="connsiteY1" fmla="*/ 73025 h 1231900"/>
              <a:gd name="connsiteX2" fmla="*/ 285750 w 288362"/>
              <a:gd name="connsiteY2" fmla="*/ 1222375 h 1231900"/>
              <a:gd name="connsiteX3" fmla="*/ 0 w 288362"/>
              <a:gd name="connsiteY3" fmla="*/ 1231900 h 1231900"/>
              <a:gd name="connsiteX4" fmla="*/ 3175 w 288362"/>
              <a:gd name="connsiteY4" fmla="*/ 0 h 1231900"/>
              <a:gd name="connsiteX0" fmla="*/ 3175 w 285750"/>
              <a:gd name="connsiteY0" fmla="*/ 0 h 1231900"/>
              <a:gd name="connsiteX1" fmla="*/ 187325 w 285750"/>
              <a:gd name="connsiteY1" fmla="*/ 73025 h 1231900"/>
              <a:gd name="connsiteX2" fmla="*/ 285750 w 285750"/>
              <a:gd name="connsiteY2" fmla="*/ 1222375 h 1231900"/>
              <a:gd name="connsiteX3" fmla="*/ 0 w 285750"/>
              <a:gd name="connsiteY3" fmla="*/ 1231900 h 1231900"/>
              <a:gd name="connsiteX4" fmla="*/ 3175 w 285750"/>
              <a:gd name="connsiteY4" fmla="*/ 0 h 1231900"/>
              <a:gd name="connsiteX0" fmla="*/ 3175 w 311150"/>
              <a:gd name="connsiteY0" fmla="*/ 0 h 1231900"/>
              <a:gd name="connsiteX1" fmla="*/ 187325 w 311150"/>
              <a:gd name="connsiteY1" fmla="*/ 73025 h 1231900"/>
              <a:gd name="connsiteX2" fmla="*/ 311150 w 311150"/>
              <a:gd name="connsiteY2" fmla="*/ 1225550 h 1231900"/>
              <a:gd name="connsiteX3" fmla="*/ 0 w 311150"/>
              <a:gd name="connsiteY3" fmla="*/ 1231900 h 1231900"/>
              <a:gd name="connsiteX4" fmla="*/ 3175 w 311150"/>
              <a:gd name="connsiteY4" fmla="*/ 0 h 1231900"/>
              <a:gd name="connsiteX0" fmla="*/ 3175 w 311150"/>
              <a:gd name="connsiteY0" fmla="*/ 0 h 1250312"/>
              <a:gd name="connsiteX1" fmla="*/ 187325 w 311150"/>
              <a:gd name="connsiteY1" fmla="*/ 73025 h 1250312"/>
              <a:gd name="connsiteX2" fmla="*/ 311150 w 311150"/>
              <a:gd name="connsiteY2" fmla="*/ 1225550 h 1250312"/>
              <a:gd name="connsiteX3" fmla="*/ 0 w 311150"/>
              <a:gd name="connsiteY3" fmla="*/ 1231900 h 1250312"/>
              <a:gd name="connsiteX4" fmla="*/ 3175 w 311150"/>
              <a:gd name="connsiteY4" fmla="*/ 0 h 1250312"/>
              <a:gd name="connsiteX0" fmla="*/ 3175 w 311150"/>
              <a:gd name="connsiteY0" fmla="*/ 0 h 1242367"/>
              <a:gd name="connsiteX1" fmla="*/ 187325 w 311150"/>
              <a:gd name="connsiteY1" fmla="*/ 73025 h 1242367"/>
              <a:gd name="connsiteX2" fmla="*/ 311150 w 311150"/>
              <a:gd name="connsiteY2" fmla="*/ 1225550 h 1242367"/>
              <a:gd name="connsiteX3" fmla="*/ 0 w 311150"/>
              <a:gd name="connsiteY3" fmla="*/ 1231900 h 1242367"/>
              <a:gd name="connsiteX4" fmla="*/ 3175 w 311150"/>
              <a:gd name="connsiteY4" fmla="*/ 0 h 1242367"/>
              <a:gd name="connsiteX0" fmla="*/ 33653 w 341628"/>
              <a:gd name="connsiteY0" fmla="*/ 0 h 1242367"/>
              <a:gd name="connsiteX1" fmla="*/ 217803 w 341628"/>
              <a:gd name="connsiteY1" fmla="*/ 73025 h 1242367"/>
              <a:gd name="connsiteX2" fmla="*/ 341628 w 341628"/>
              <a:gd name="connsiteY2" fmla="*/ 1225550 h 1242367"/>
              <a:gd name="connsiteX3" fmla="*/ 30478 w 341628"/>
              <a:gd name="connsiteY3" fmla="*/ 1231900 h 1242367"/>
              <a:gd name="connsiteX4" fmla="*/ 33653 w 341628"/>
              <a:gd name="connsiteY4" fmla="*/ 0 h 1242367"/>
              <a:gd name="connsiteX0" fmla="*/ 0 w 307975"/>
              <a:gd name="connsiteY0" fmla="*/ 0 h 1236613"/>
              <a:gd name="connsiteX1" fmla="*/ 184150 w 307975"/>
              <a:gd name="connsiteY1" fmla="*/ 73025 h 1236613"/>
              <a:gd name="connsiteX2" fmla="*/ 307975 w 307975"/>
              <a:gd name="connsiteY2" fmla="*/ 1225550 h 1236613"/>
              <a:gd name="connsiteX3" fmla="*/ 66675 w 307975"/>
              <a:gd name="connsiteY3" fmla="*/ 1168400 h 1236613"/>
              <a:gd name="connsiteX4" fmla="*/ 0 w 307975"/>
              <a:gd name="connsiteY4" fmla="*/ 0 h 1236613"/>
              <a:gd name="connsiteX0" fmla="*/ 26256 w 334231"/>
              <a:gd name="connsiteY0" fmla="*/ 0 h 1236613"/>
              <a:gd name="connsiteX1" fmla="*/ 210406 w 334231"/>
              <a:gd name="connsiteY1" fmla="*/ 73025 h 1236613"/>
              <a:gd name="connsiteX2" fmla="*/ 334231 w 334231"/>
              <a:gd name="connsiteY2" fmla="*/ 1225550 h 1236613"/>
              <a:gd name="connsiteX3" fmla="*/ 92931 w 334231"/>
              <a:gd name="connsiteY3" fmla="*/ 1168400 h 1236613"/>
              <a:gd name="connsiteX4" fmla="*/ 26256 w 334231"/>
              <a:gd name="connsiteY4" fmla="*/ 0 h 1236613"/>
              <a:gd name="connsiteX0" fmla="*/ 26256 w 334231"/>
              <a:gd name="connsiteY0" fmla="*/ 0 h 1251421"/>
              <a:gd name="connsiteX1" fmla="*/ 210406 w 334231"/>
              <a:gd name="connsiteY1" fmla="*/ 73025 h 1251421"/>
              <a:gd name="connsiteX2" fmla="*/ 334231 w 334231"/>
              <a:gd name="connsiteY2" fmla="*/ 1225550 h 1251421"/>
              <a:gd name="connsiteX3" fmla="*/ 92931 w 334231"/>
              <a:gd name="connsiteY3" fmla="*/ 1168400 h 1251421"/>
              <a:gd name="connsiteX4" fmla="*/ 26256 w 334231"/>
              <a:gd name="connsiteY4" fmla="*/ 0 h 1251421"/>
              <a:gd name="connsiteX0" fmla="*/ 26256 w 346931"/>
              <a:gd name="connsiteY0" fmla="*/ 0 h 1256185"/>
              <a:gd name="connsiteX1" fmla="*/ 210406 w 346931"/>
              <a:gd name="connsiteY1" fmla="*/ 73025 h 1256185"/>
              <a:gd name="connsiteX2" fmla="*/ 346931 w 346931"/>
              <a:gd name="connsiteY2" fmla="*/ 1231900 h 1256185"/>
              <a:gd name="connsiteX3" fmla="*/ 92931 w 346931"/>
              <a:gd name="connsiteY3" fmla="*/ 1168400 h 1256185"/>
              <a:gd name="connsiteX4" fmla="*/ 26256 w 346931"/>
              <a:gd name="connsiteY4" fmla="*/ 0 h 1256185"/>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6256 w 346931"/>
              <a:gd name="connsiteY0" fmla="*/ 0 h 1253369"/>
              <a:gd name="connsiteX1" fmla="*/ 210406 w 346931"/>
              <a:gd name="connsiteY1" fmla="*/ 73025 h 1253369"/>
              <a:gd name="connsiteX2" fmla="*/ 346931 w 346931"/>
              <a:gd name="connsiteY2" fmla="*/ 1231900 h 1253369"/>
              <a:gd name="connsiteX3" fmla="*/ 92931 w 346931"/>
              <a:gd name="connsiteY3" fmla="*/ 1168400 h 1253369"/>
              <a:gd name="connsiteX4" fmla="*/ 26256 w 346931"/>
              <a:gd name="connsiteY4" fmla="*/ 0 h 1253369"/>
              <a:gd name="connsiteX0" fmla="*/ 24134 w 344809"/>
              <a:gd name="connsiteY0" fmla="*/ 0 h 1257670"/>
              <a:gd name="connsiteX1" fmla="*/ 208284 w 344809"/>
              <a:gd name="connsiteY1" fmla="*/ 73025 h 1257670"/>
              <a:gd name="connsiteX2" fmla="*/ 344809 w 344809"/>
              <a:gd name="connsiteY2" fmla="*/ 1231900 h 1257670"/>
              <a:gd name="connsiteX3" fmla="*/ 93984 w 344809"/>
              <a:gd name="connsiteY3" fmla="*/ 1184275 h 1257670"/>
              <a:gd name="connsiteX4" fmla="*/ 24134 w 344809"/>
              <a:gd name="connsiteY4" fmla="*/ 0 h 1257670"/>
              <a:gd name="connsiteX0" fmla="*/ 0 w 320675"/>
              <a:gd name="connsiteY0" fmla="*/ 0 h 1236930"/>
              <a:gd name="connsiteX1" fmla="*/ 184150 w 320675"/>
              <a:gd name="connsiteY1" fmla="*/ 73025 h 1236930"/>
              <a:gd name="connsiteX2" fmla="*/ 320675 w 320675"/>
              <a:gd name="connsiteY2" fmla="*/ 1231900 h 1236930"/>
              <a:gd name="connsiteX3" fmla="*/ 0 w 320675"/>
              <a:gd name="connsiteY3" fmla="*/ 0 h 1236930"/>
              <a:gd name="connsiteX0" fmla="*/ 24887 w 345562"/>
              <a:gd name="connsiteY0" fmla="*/ 0 h 1241618"/>
              <a:gd name="connsiteX1" fmla="*/ 209037 w 345562"/>
              <a:gd name="connsiteY1" fmla="*/ 73025 h 1241618"/>
              <a:gd name="connsiteX2" fmla="*/ 345562 w 345562"/>
              <a:gd name="connsiteY2" fmla="*/ 1231900 h 1241618"/>
              <a:gd name="connsiteX3" fmla="*/ 24887 w 345562"/>
              <a:gd name="connsiteY3" fmla="*/ 0 h 1241618"/>
              <a:gd name="connsiteX0" fmla="*/ 14162 w 363412"/>
              <a:gd name="connsiteY0" fmla="*/ 0 h 1244768"/>
              <a:gd name="connsiteX1" fmla="*/ 198312 w 363412"/>
              <a:gd name="connsiteY1" fmla="*/ 73025 h 1244768"/>
              <a:gd name="connsiteX2" fmla="*/ 363412 w 363412"/>
              <a:gd name="connsiteY2" fmla="*/ 1235075 h 1244768"/>
              <a:gd name="connsiteX3" fmla="*/ 14162 w 363412"/>
              <a:gd name="connsiteY3" fmla="*/ 0 h 1244768"/>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28646 w 377896"/>
              <a:gd name="connsiteY0" fmla="*/ 0 h 1249061"/>
              <a:gd name="connsiteX1" fmla="*/ 212796 w 377896"/>
              <a:gd name="connsiteY1" fmla="*/ 73025 h 1249061"/>
              <a:gd name="connsiteX2" fmla="*/ 377896 w 377896"/>
              <a:gd name="connsiteY2" fmla="*/ 1235075 h 1249061"/>
              <a:gd name="connsiteX3" fmla="*/ 28646 w 377896"/>
              <a:gd name="connsiteY3" fmla="*/ 0 h 1249061"/>
              <a:gd name="connsiteX0" fmla="*/ 16876 w 366126"/>
              <a:gd name="connsiteY0" fmla="*/ 0 h 1248367"/>
              <a:gd name="connsiteX1" fmla="*/ 201026 w 366126"/>
              <a:gd name="connsiteY1" fmla="*/ 73025 h 1248367"/>
              <a:gd name="connsiteX2" fmla="*/ 366126 w 366126"/>
              <a:gd name="connsiteY2" fmla="*/ 1235075 h 1248367"/>
              <a:gd name="connsiteX3" fmla="*/ 16876 w 366126"/>
              <a:gd name="connsiteY3" fmla="*/ 0 h 1248367"/>
              <a:gd name="connsiteX0" fmla="*/ 9115 w 377415"/>
              <a:gd name="connsiteY0" fmla="*/ 0 h 1292402"/>
              <a:gd name="connsiteX1" fmla="*/ 212315 w 377415"/>
              <a:gd name="connsiteY1" fmla="*/ 117475 h 1292402"/>
              <a:gd name="connsiteX2" fmla="*/ 377415 w 377415"/>
              <a:gd name="connsiteY2" fmla="*/ 1279525 h 1292402"/>
              <a:gd name="connsiteX3" fmla="*/ 9115 w 377415"/>
              <a:gd name="connsiteY3" fmla="*/ 0 h 1292402"/>
              <a:gd name="connsiteX0" fmla="*/ 21015 w 360740"/>
              <a:gd name="connsiteY0" fmla="*/ 0 h 1213788"/>
              <a:gd name="connsiteX1" fmla="*/ 195640 w 360740"/>
              <a:gd name="connsiteY1" fmla="*/ 38100 h 1213788"/>
              <a:gd name="connsiteX2" fmla="*/ 360740 w 360740"/>
              <a:gd name="connsiteY2" fmla="*/ 1200150 h 1213788"/>
              <a:gd name="connsiteX3" fmla="*/ 21015 w 360740"/>
              <a:gd name="connsiteY3" fmla="*/ 0 h 1213788"/>
              <a:gd name="connsiteX0" fmla="*/ 11622 w 373572"/>
              <a:gd name="connsiteY0" fmla="*/ 0 h 1286109"/>
              <a:gd name="connsiteX1" fmla="*/ 208472 w 373572"/>
              <a:gd name="connsiteY1" fmla="*/ 111125 h 1286109"/>
              <a:gd name="connsiteX2" fmla="*/ 373572 w 373572"/>
              <a:gd name="connsiteY2" fmla="*/ 1273175 h 1286109"/>
              <a:gd name="connsiteX3" fmla="*/ 11622 w 373572"/>
              <a:gd name="connsiteY3" fmla="*/ 0 h 1286109"/>
              <a:gd name="connsiteX0" fmla="*/ 32003 w 393953"/>
              <a:gd name="connsiteY0" fmla="*/ 20655 h 1294962"/>
              <a:gd name="connsiteX1" fmla="*/ 228853 w 393953"/>
              <a:gd name="connsiteY1" fmla="*/ 131780 h 1294962"/>
              <a:gd name="connsiteX2" fmla="*/ 393953 w 393953"/>
              <a:gd name="connsiteY2" fmla="*/ 1293830 h 1294962"/>
              <a:gd name="connsiteX3" fmla="*/ 37711 w 393953"/>
              <a:gd name="connsiteY3" fmla="*/ 138130 h 1294962"/>
              <a:gd name="connsiteX4" fmla="*/ 32003 w 393953"/>
              <a:gd name="connsiteY4" fmla="*/ 20655 h 1294962"/>
              <a:gd name="connsiteX0" fmla="*/ 32003 w 393953"/>
              <a:gd name="connsiteY0" fmla="*/ 20655 h 1306996"/>
              <a:gd name="connsiteX1" fmla="*/ 228853 w 393953"/>
              <a:gd name="connsiteY1" fmla="*/ 131780 h 1306996"/>
              <a:gd name="connsiteX2" fmla="*/ 393953 w 393953"/>
              <a:gd name="connsiteY2" fmla="*/ 1293830 h 1306996"/>
              <a:gd name="connsiteX3" fmla="*/ 37711 w 393953"/>
              <a:gd name="connsiteY3" fmla="*/ 138130 h 1306996"/>
              <a:gd name="connsiteX4" fmla="*/ 32003 w 393953"/>
              <a:gd name="connsiteY4" fmla="*/ 20655 h 1306996"/>
              <a:gd name="connsiteX0" fmla="*/ 19085 w 381035"/>
              <a:gd name="connsiteY0" fmla="*/ 20655 h 1306996"/>
              <a:gd name="connsiteX1" fmla="*/ 215935 w 381035"/>
              <a:gd name="connsiteY1" fmla="*/ 131780 h 1306996"/>
              <a:gd name="connsiteX2" fmla="*/ 381035 w 381035"/>
              <a:gd name="connsiteY2" fmla="*/ 1293830 h 1306996"/>
              <a:gd name="connsiteX3" fmla="*/ 53368 w 381035"/>
              <a:gd name="connsiteY3" fmla="*/ 138130 h 1306996"/>
              <a:gd name="connsiteX4" fmla="*/ 19085 w 381035"/>
              <a:gd name="connsiteY4" fmla="*/ 20655 h 1306996"/>
              <a:gd name="connsiteX0" fmla="*/ 35323 w 397273"/>
              <a:gd name="connsiteY0" fmla="*/ 20655 h 1306996"/>
              <a:gd name="connsiteX1" fmla="*/ 232173 w 397273"/>
              <a:gd name="connsiteY1" fmla="*/ 131780 h 1306996"/>
              <a:gd name="connsiteX2" fmla="*/ 397273 w 397273"/>
              <a:gd name="connsiteY2" fmla="*/ 1293830 h 1306996"/>
              <a:gd name="connsiteX3" fmla="*/ 69606 w 397273"/>
              <a:gd name="connsiteY3" fmla="*/ 138130 h 1306996"/>
              <a:gd name="connsiteX4" fmla="*/ 35323 w 397273"/>
              <a:gd name="connsiteY4" fmla="*/ 20655 h 1306996"/>
              <a:gd name="connsiteX0" fmla="*/ 35323 w 397273"/>
              <a:gd name="connsiteY0" fmla="*/ 20655 h 1307854"/>
              <a:gd name="connsiteX1" fmla="*/ 232173 w 397273"/>
              <a:gd name="connsiteY1" fmla="*/ 131780 h 1307854"/>
              <a:gd name="connsiteX2" fmla="*/ 397273 w 397273"/>
              <a:gd name="connsiteY2" fmla="*/ 1293830 h 1307854"/>
              <a:gd name="connsiteX3" fmla="*/ 69606 w 397273"/>
              <a:gd name="connsiteY3" fmla="*/ 138130 h 1307854"/>
              <a:gd name="connsiteX4" fmla="*/ 35323 w 397273"/>
              <a:gd name="connsiteY4" fmla="*/ 20655 h 1307854"/>
              <a:gd name="connsiteX0" fmla="*/ 35323 w 398440"/>
              <a:gd name="connsiteY0" fmla="*/ 20655 h 1307854"/>
              <a:gd name="connsiteX1" fmla="*/ 232173 w 398440"/>
              <a:gd name="connsiteY1" fmla="*/ 131780 h 1307854"/>
              <a:gd name="connsiteX2" fmla="*/ 180732 w 398440"/>
              <a:gd name="connsiteY2" fmla="*/ 185755 h 1307854"/>
              <a:gd name="connsiteX3" fmla="*/ 397273 w 398440"/>
              <a:gd name="connsiteY3" fmla="*/ 1293830 h 1307854"/>
              <a:gd name="connsiteX4" fmla="*/ 69606 w 398440"/>
              <a:gd name="connsiteY4" fmla="*/ 138130 h 1307854"/>
              <a:gd name="connsiteX5" fmla="*/ 35323 w 398440"/>
              <a:gd name="connsiteY5" fmla="*/ 20655 h 1307854"/>
              <a:gd name="connsiteX0" fmla="*/ 35323 w 397764"/>
              <a:gd name="connsiteY0" fmla="*/ 20655 h 1307854"/>
              <a:gd name="connsiteX1" fmla="*/ 232173 w 397764"/>
              <a:gd name="connsiteY1" fmla="*/ 131780 h 1307854"/>
              <a:gd name="connsiteX2" fmla="*/ 180732 w 397764"/>
              <a:gd name="connsiteY2" fmla="*/ 185755 h 1307854"/>
              <a:gd name="connsiteX3" fmla="*/ 397273 w 397764"/>
              <a:gd name="connsiteY3" fmla="*/ 1293830 h 1307854"/>
              <a:gd name="connsiteX4" fmla="*/ 69606 w 397764"/>
              <a:gd name="connsiteY4" fmla="*/ 138130 h 1307854"/>
              <a:gd name="connsiteX5" fmla="*/ 35323 w 39776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44"/>
              <a:gd name="connsiteY0" fmla="*/ 20655 h 1307854"/>
              <a:gd name="connsiteX1" fmla="*/ 232173 w 397744"/>
              <a:gd name="connsiteY1" fmla="*/ 131780 h 1307854"/>
              <a:gd name="connsiteX2" fmla="*/ 158507 w 397744"/>
              <a:gd name="connsiteY2" fmla="*/ 182580 h 1307854"/>
              <a:gd name="connsiteX3" fmla="*/ 397273 w 397744"/>
              <a:gd name="connsiteY3" fmla="*/ 1293830 h 1307854"/>
              <a:gd name="connsiteX4" fmla="*/ 69606 w 397744"/>
              <a:gd name="connsiteY4" fmla="*/ 138130 h 1307854"/>
              <a:gd name="connsiteX5" fmla="*/ 35323 w 397744"/>
              <a:gd name="connsiteY5" fmla="*/ 20655 h 1307854"/>
              <a:gd name="connsiteX0" fmla="*/ 35323 w 397799"/>
              <a:gd name="connsiteY0" fmla="*/ 20655 h 1307854"/>
              <a:gd name="connsiteX1" fmla="*/ 232173 w 397799"/>
              <a:gd name="connsiteY1" fmla="*/ 131780 h 1307854"/>
              <a:gd name="connsiteX2" fmla="*/ 158507 w 397799"/>
              <a:gd name="connsiteY2" fmla="*/ 182580 h 1307854"/>
              <a:gd name="connsiteX3" fmla="*/ 397273 w 397799"/>
              <a:gd name="connsiteY3" fmla="*/ 1293830 h 1307854"/>
              <a:gd name="connsiteX4" fmla="*/ 69606 w 397799"/>
              <a:gd name="connsiteY4" fmla="*/ 138130 h 1307854"/>
              <a:gd name="connsiteX5" fmla="*/ 35323 w 397799"/>
              <a:gd name="connsiteY5" fmla="*/ 20655 h 1307854"/>
              <a:gd name="connsiteX0" fmla="*/ 30544 w 393020"/>
              <a:gd name="connsiteY0" fmla="*/ 14167 h 1301366"/>
              <a:gd name="connsiteX1" fmla="*/ 227394 w 393020"/>
              <a:gd name="connsiteY1" fmla="*/ 125292 h 1301366"/>
              <a:gd name="connsiteX2" fmla="*/ 153728 w 393020"/>
              <a:gd name="connsiteY2" fmla="*/ 176092 h 1301366"/>
              <a:gd name="connsiteX3" fmla="*/ 392494 w 393020"/>
              <a:gd name="connsiteY3" fmla="*/ 1287342 h 1301366"/>
              <a:gd name="connsiteX4" fmla="*/ 64827 w 393020"/>
              <a:gd name="connsiteY4" fmla="*/ 131642 h 1301366"/>
              <a:gd name="connsiteX5" fmla="*/ 30544 w 393020"/>
              <a:gd name="connsiteY5" fmla="*/ 14167 h 1301366"/>
              <a:gd name="connsiteX0" fmla="*/ 20293 w 382769"/>
              <a:gd name="connsiteY0" fmla="*/ 19467 h 1306666"/>
              <a:gd name="connsiteX1" fmla="*/ 217143 w 382769"/>
              <a:gd name="connsiteY1" fmla="*/ 130592 h 1306666"/>
              <a:gd name="connsiteX2" fmla="*/ 143477 w 382769"/>
              <a:gd name="connsiteY2" fmla="*/ 181392 h 1306666"/>
              <a:gd name="connsiteX3" fmla="*/ 382243 w 382769"/>
              <a:gd name="connsiteY3" fmla="*/ 1292642 h 1306666"/>
              <a:gd name="connsiteX4" fmla="*/ 54576 w 382769"/>
              <a:gd name="connsiteY4" fmla="*/ 136942 h 1306666"/>
              <a:gd name="connsiteX5" fmla="*/ 20293 w 382769"/>
              <a:gd name="connsiteY5" fmla="*/ 19467 h 13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769" h="1306666">
                <a:moveTo>
                  <a:pt x="20293" y="19467"/>
                </a:moveTo>
                <a:lnTo>
                  <a:pt x="217143" y="130592"/>
                </a:lnTo>
                <a:cubicBezTo>
                  <a:pt x="241378" y="158109"/>
                  <a:pt x="179460" y="127417"/>
                  <a:pt x="143477" y="181392"/>
                </a:cubicBezTo>
                <a:cubicBezTo>
                  <a:pt x="-76656" y="1378367"/>
                  <a:pt x="400764" y="1300579"/>
                  <a:pt x="382243" y="1292642"/>
                </a:cubicBezTo>
                <a:cubicBezTo>
                  <a:pt x="350386" y="1293700"/>
                  <a:pt x="-142274" y="1517538"/>
                  <a:pt x="54576" y="136942"/>
                </a:cubicBezTo>
                <a:cubicBezTo>
                  <a:pt x="-40674" y="-56204"/>
                  <a:pt x="17011" y="7825"/>
                  <a:pt x="20293" y="1946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Logo_Step 3">
            <a:extLst>
              <a:ext uri="{FF2B5EF4-FFF2-40B4-BE49-F238E27FC236}">
                <a16:creationId xmlns:a16="http://schemas.microsoft.com/office/drawing/2014/main" id="{24C773D7-31BD-46F1-80DA-F7126190C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512" y="572480"/>
            <a:ext cx="541190" cy="541190"/>
          </a:xfrm>
          <a:prstGeom prst="rect">
            <a:avLst/>
          </a:prstGeom>
        </p:spPr>
      </p:pic>
      <p:sp>
        <p:nvSpPr>
          <p:cNvPr id="58" name="Text content_Step 3">
            <a:extLst>
              <a:ext uri="{FF2B5EF4-FFF2-40B4-BE49-F238E27FC236}">
                <a16:creationId xmlns:a16="http://schemas.microsoft.com/office/drawing/2014/main" id="{1D577237-48EC-461B-8AFF-A51D3EBA5C30}"/>
              </a:ext>
            </a:extLst>
          </p:cNvPr>
          <p:cNvSpPr/>
          <p:nvPr/>
        </p:nvSpPr>
        <p:spPr>
          <a:xfrm>
            <a:off x="819566" y="1540331"/>
            <a:ext cx="1792130" cy="390963"/>
          </a:xfrm>
          <a:prstGeom prst="rect">
            <a:avLst/>
          </a:prstGeom>
          <a:noFill/>
        </p:spPr>
        <p:txBody>
          <a:bodyPr wrap="square" lIns="82382" tIns="41191" rIns="82382" bIns="41191">
            <a:spAutoFit/>
          </a:bodyPr>
          <a:lstStyle/>
          <a:p>
            <a:r>
              <a:rPr lang="fr-FR" sz="2000" dirty="0">
                <a:latin typeface="Times New Roman" pitchFamily="18" charset="0"/>
                <a:cs typeface="Times New Roman" pitchFamily="18" charset="0"/>
              </a:rPr>
              <a:t>La collation</a:t>
            </a:r>
            <a:endParaRPr lang="fr-FR" sz="1400" dirty="0">
              <a:latin typeface="Times New Roman" pitchFamily="18" charset="0"/>
              <a:cs typeface="Times New Roman" pitchFamily="18" charset="0"/>
            </a:endParaRPr>
          </a:p>
        </p:txBody>
      </p:sp>
      <p:sp>
        <p:nvSpPr>
          <p:cNvPr id="59" name="Text_Title_Step 3">
            <a:extLst>
              <a:ext uri="{FF2B5EF4-FFF2-40B4-BE49-F238E27FC236}">
                <a16:creationId xmlns:a16="http://schemas.microsoft.com/office/drawing/2014/main" id="{30D9FC73-FAB4-4D9A-8CD1-059C8E504D8E}"/>
              </a:ext>
            </a:extLst>
          </p:cNvPr>
          <p:cNvSpPr/>
          <p:nvPr/>
        </p:nvSpPr>
        <p:spPr>
          <a:xfrm>
            <a:off x="895581" y="1000376"/>
            <a:ext cx="1792131" cy="523220"/>
          </a:xfrm>
          <a:prstGeom prst="rect">
            <a:avLst/>
          </a:prstGeom>
          <a:noFill/>
        </p:spPr>
        <p:txBody>
          <a:bodyPr wrap="square" lIns="91440" tIns="45720" rIns="91440" bIns="45720">
            <a:spAutoFit/>
          </a:bodyPr>
          <a:lstStyle/>
          <a:p>
            <a:pPr algn="ctr"/>
            <a:r>
              <a:rPr lang="en-US" sz="2800" b="1" dirty="0">
                <a:ln w="0"/>
                <a:solidFill>
                  <a:srgbClr val="FF0000"/>
                </a:solidFill>
                <a:latin typeface="Times New Roman" panose="02020603050405020304" pitchFamily="18" charset="0"/>
                <a:cs typeface="Times New Roman" panose="02020603050405020304" pitchFamily="18" charset="0"/>
              </a:rPr>
              <a:t>Etape 4</a:t>
            </a:r>
            <a:endParaRPr lang="en-US" b="1" cap="none" spc="0" dirty="0">
              <a:ln w="0"/>
              <a:solidFill>
                <a:srgbClr val="FF0000"/>
              </a:solidFill>
              <a:latin typeface="Times New Roman" panose="02020603050405020304" pitchFamily="18" charset="0"/>
              <a:cs typeface="Times New Roman" panose="02020603050405020304" pitchFamily="18" charset="0"/>
            </a:endParaRPr>
          </a:p>
        </p:txBody>
      </p:sp>
      <p:sp>
        <p:nvSpPr>
          <p:cNvPr id="60" name="ZoneTexte 59">
            <a:extLst>
              <a:ext uri="{FF2B5EF4-FFF2-40B4-BE49-F238E27FC236}">
                <a16:creationId xmlns:a16="http://schemas.microsoft.com/office/drawing/2014/main" id="{2054F591-28B3-48AB-80BC-0EBAAA3B9281}"/>
              </a:ext>
            </a:extLst>
          </p:cNvPr>
          <p:cNvSpPr txBox="1"/>
          <p:nvPr/>
        </p:nvSpPr>
        <p:spPr>
          <a:xfrm>
            <a:off x="4287883" y="1509354"/>
            <a:ext cx="5078634"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Parcours du donneur pendant un don de sang</a:t>
            </a:r>
          </a:p>
        </p:txBody>
      </p:sp>
      <p:sp>
        <p:nvSpPr>
          <p:cNvPr id="12" name="Rectangle 11">
            <a:extLst>
              <a:ext uri="{FF2B5EF4-FFF2-40B4-BE49-F238E27FC236}">
                <a16:creationId xmlns:a16="http://schemas.microsoft.com/office/drawing/2014/main" id="{9B759A87-FA88-4408-8E2F-135094787CF7}"/>
              </a:ext>
            </a:extLst>
          </p:cNvPr>
          <p:cNvSpPr/>
          <p:nvPr/>
        </p:nvSpPr>
        <p:spPr>
          <a:xfrm>
            <a:off x="4325492" y="1918066"/>
            <a:ext cx="4132707"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2E220FA4-6093-4437-8D37-E98BAD625EDA}"/>
              </a:ext>
            </a:extLst>
          </p:cNvPr>
          <p:cNvSpPr/>
          <p:nvPr/>
        </p:nvSpPr>
        <p:spPr>
          <a:xfrm>
            <a:off x="8001001" y="3177433"/>
            <a:ext cx="3060096"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BF8D46A-FD84-4CB6-A88E-C20362759603}"/>
              </a:ext>
            </a:extLst>
          </p:cNvPr>
          <p:cNvSpPr/>
          <p:nvPr/>
        </p:nvSpPr>
        <p:spPr>
          <a:xfrm>
            <a:off x="4461289" y="1909464"/>
            <a:ext cx="6200994" cy="104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CDBB55E8-4607-46AF-B9AC-A6C34AC56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883" y="2047706"/>
            <a:ext cx="6773214" cy="4562475"/>
          </a:xfrm>
          <a:prstGeom prst="rect">
            <a:avLst/>
          </a:prstGeom>
        </p:spPr>
      </p:pic>
      <p:sp>
        <p:nvSpPr>
          <p:cNvPr id="18" name="Plaque 26">
            <a:extLst>
              <a:ext uri="{FF2B5EF4-FFF2-40B4-BE49-F238E27FC236}">
                <a16:creationId xmlns:a16="http://schemas.microsoft.com/office/drawing/2014/main" id="{DB5D68AE-373D-4CB4-8D5F-72CB9CE9FD03}"/>
              </a:ext>
            </a:extLst>
          </p:cNvPr>
          <p:cNvSpPr/>
          <p:nvPr/>
        </p:nvSpPr>
        <p:spPr>
          <a:xfrm>
            <a:off x="10884877" y="6048102"/>
            <a:ext cx="884757"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12/38</a:t>
            </a:r>
          </a:p>
        </p:txBody>
      </p:sp>
    </p:spTree>
    <p:extLst>
      <p:ext uri="{BB962C8B-B14F-4D97-AF65-F5344CB8AC3E}">
        <p14:creationId xmlns:p14="http://schemas.microsoft.com/office/powerpoint/2010/main" val="1133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right)">
                                      <p:cBhvr>
                                        <p:cTn id="14" dur="500"/>
                                        <p:tgtEl>
                                          <p:spTgt spid="5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250"/>
                                        <p:tgtEl>
                                          <p:spTgt spid="57"/>
                                        </p:tgtEl>
                                      </p:cBhvr>
                                    </p:animEffect>
                                  </p:childTnLst>
                                </p:cTn>
                              </p:par>
                            </p:childTnLst>
                          </p:cTn>
                        </p:par>
                        <p:par>
                          <p:cTn id="27" fill="hold">
                            <p:stCondLst>
                              <p:cond delay="2750"/>
                            </p:stCondLst>
                            <p:childTnLst>
                              <p:par>
                                <p:cTn id="28" presetID="2" presetClass="entr" presetSubtype="2"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500" fill="hold"/>
                                        <p:tgtEl>
                                          <p:spTgt spid="59"/>
                                        </p:tgtEl>
                                        <p:attrNameLst>
                                          <p:attrName>ppt_x</p:attrName>
                                        </p:attrNameLst>
                                      </p:cBhvr>
                                      <p:tavLst>
                                        <p:tav tm="0">
                                          <p:val>
                                            <p:strVal val="1+#ppt_w/2"/>
                                          </p:val>
                                        </p:tav>
                                        <p:tav tm="100000">
                                          <p:val>
                                            <p:strVal val="#ppt_x"/>
                                          </p:val>
                                        </p:tav>
                                      </p:tavLst>
                                    </p:anim>
                                    <p:anim calcmode="lin" valueType="num">
                                      <p:cBhvr additive="base">
                                        <p:cTn id="31" dur="500" fill="hold"/>
                                        <p:tgtEl>
                                          <p:spTgt spid="59"/>
                                        </p:tgtEl>
                                        <p:attrNameLst>
                                          <p:attrName>ppt_y</p:attrName>
                                        </p:attrNameLst>
                                      </p:cBhvr>
                                      <p:tavLst>
                                        <p:tav tm="0">
                                          <p:val>
                                            <p:strVal val="#ppt_y"/>
                                          </p:val>
                                        </p:tav>
                                        <p:tav tm="100000">
                                          <p:val>
                                            <p:strVal val="#ppt_y"/>
                                          </p:val>
                                        </p:tav>
                                      </p:tavLst>
                                    </p:anim>
                                  </p:childTnLst>
                                </p:cTn>
                              </p:par>
                            </p:childTnLst>
                          </p:cTn>
                        </p:par>
                        <p:par>
                          <p:cTn id="32" fill="hold">
                            <p:stCondLst>
                              <p:cond delay="3250"/>
                            </p:stCondLst>
                            <p:childTnLst>
                              <p:par>
                                <p:cTn id="33" presetID="2" presetClass="entr" presetSubtype="8" fill="hold" grpId="0"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0-#ppt_w/2"/>
                                          </p:val>
                                        </p:tav>
                                        <p:tav tm="100000">
                                          <p:val>
                                            <p:strVal val="#ppt_x"/>
                                          </p:val>
                                        </p:tav>
                                      </p:tavLst>
                                    </p:anim>
                                    <p:anim calcmode="lin" valueType="num">
                                      <p:cBhvr additive="base">
                                        <p:cTn id="36" dur="500" fill="hold"/>
                                        <p:tgtEl>
                                          <p:spTgt spid="58"/>
                                        </p:tgtEl>
                                        <p:attrNameLst>
                                          <p:attrName>ppt_y</p:attrName>
                                        </p:attrNameLst>
                                      </p:cBhvr>
                                      <p:tavLst>
                                        <p:tav tm="0">
                                          <p:val>
                                            <p:strVal val="#ppt_y"/>
                                          </p:val>
                                        </p:tav>
                                        <p:tav tm="100000">
                                          <p:val>
                                            <p:strVal val="#ppt_y"/>
                                          </p:val>
                                        </p:tav>
                                      </p:tavLst>
                                    </p:anim>
                                  </p:childTnLst>
                                </p:cTn>
                              </p:par>
                            </p:childTnLst>
                          </p:cTn>
                        </p:par>
                        <p:par>
                          <p:cTn id="37" fill="hold">
                            <p:stCondLst>
                              <p:cond delay="3750"/>
                            </p:stCondLst>
                            <p:childTnLst>
                              <p:par>
                                <p:cTn id="38" presetID="23" presetClass="entr" presetSubtype="16"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013074" y="1444125"/>
            <a:ext cx="2078646"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Travail Attendu</a:t>
            </a:r>
          </a:p>
        </p:txBody>
      </p:sp>
      <p:pic>
        <p:nvPicPr>
          <p:cNvPr id="31" name="Picture 2">
            <a:extLst>
              <a:ext uri="{FF2B5EF4-FFF2-40B4-BE49-F238E27FC236}">
                <a16:creationId xmlns:a16="http://schemas.microsoft.com/office/drawing/2014/main" id="{8E29BEA2-50BC-423B-A76B-EA55183ED84E}"/>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rot="20019987">
            <a:off x="5451148" y="2703441"/>
            <a:ext cx="4622260" cy="4622260"/>
          </a:xfrm>
          <a:prstGeom prst="rect">
            <a:avLst/>
          </a:prstGeom>
        </p:spPr>
      </p:pic>
      <p:sp>
        <p:nvSpPr>
          <p:cNvPr id="47" name="Arc 46">
            <a:extLst>
              <a:ext uri="{FF2B5EF4-FFF2-40B4-BE49-F238E27FC236}">
                <a16:creationId xmlns:a16="http://schemas.microsoft.com/office/drawing/2014/main" id="{52D3D5FA-1E5C-40A1-ACB1-1B4C86DE3577}"/>
              </a:ext>
            </a:extLst>
          </p:cNvPr>
          <p:cNvSpPr/>
          <p:nvPr/>
        </p:nvSpPr>
        <p:spPr>
          <a:xfrm>
            <a:off x="5689708" y="2521609"/>
            <a:ext cx="4210458" cy="4210458"/>
          </a:xfrm>
          <a:prstGeom prst="arc">
            <a:avLst>
              <a:gd name="adj1" fmla="val 8703849"/>
              <a:gd name="adj2" fmla="val 203778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Oval 4">
            <a:extLst>
              <a:ext uri="{FF2B5EF4-FFF2-40B4-BE49-F238E27FC236}">
                <a16:creationId xmlns:a16="http://schemas.microsoft.com/office/drawing/2014/main" id="{3E3A22C3-72F4-4640-8A6A-E8EC17C6F800}"/>
              </a:ext>
            </a:extLst>
          </p:cNvPr>
          <p:cNvSpPr/>
          <p:nvPr/>
        </p:nvSpPr>
        <p:spPr>
          <a:xfrm>
            <a:off x="7668477" y="2395149"/>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11">
            <a:extLst>
              <a:ext uri="{FF2B5EF4-FFF2-40B4-BE49-F238E27FC236}">
                <a16:creationId xmlns:a16="http://schemas.microsoft.com/office/drawing/2014/main" id="{7979B52B-7AF8-4FDE-B4F6-22896ECC58B5}"/>
              </a:ext>
            </a:extLst>
          </p:cNvPr>
          <p:cNvSpPr/>
          <p:nvPr/>
        </p:nvSpPr>
        <p:spPr>
          <a:xfrm>
            <a:off x="5971057" y="5739110"/>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a:extLst>
              <a:ext uri="{FF2B5EF4-FFF2-40B4-BE49-F238E27FC236}">
                <a16:creationId xmlns:a16="http://schemas.microsoft.com/office/drawing/2014/main" id="{BE7FE425-E933-41E9-9956-DC9F1F094CA3}"/>
              </a:ext>
            </a:extLst>
          </p:cNvPr>
          <p:cNvSpPr/>
          <p:nvPr/>
        </p:nvSpPr>
        <p:spPr>
          <a:xfrm>
            <a:off x="9402684" y="5739109"/>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4">
            <a:extLst>
              <a:ext uri="{FF2B5EF4-FFF2-40B4-BE49-F238E27FC236}">
                <a16:creationId xmlns:a16="http://schemas.microsoft.com/office/drawing/2014/main" id="{F053A597-DE71-4367-91F5-E647C31A1A95}"/>
              </a:ext>
            </a:extLst>
          </p:cNvPr>
          <p:cNvSpPr/>
          <p:nvPr/>
        </p:nvSpPr>
        <p:spPr>
          <a:xfrm>
            <a:off x="5563248" y="4407114"/>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15">
            <a:extLst>
              <a:ext uri="{FF2B5EF4-FFF2-40B4-BE49-F238E27FC236}">
                <a16:creationId xmlns:a16="http://schemas.microsoft.com/office/drawing/2014/main" id="{8DB192D2-CAFA-44AD-92DD-97DB0421D64E}"/>
              </a:ext>
            </a:extLst>
          </p:cNvPr>
          <p:cNvSpPr/>
          <p:nvPr/>
        </p:nvSpPr>
        <p:spPr>
          <a:xfrm>
            <a:off x="9771934" y="4433204"/>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6">
            <a:extLst>
              <a:ext uri="{FF2B5EF4-FFF2-40B4-BE49-F238E27FC236}">
                <a16:creationId xmlns:a16="http://schemas.microsoft.com/office/drawing/2014/main" id="{1C370AB8-05CE-4E04-A656-DD1C29680A65}"/>
              </a:ext>
            </a:extLst>
          </p:cNvPr>
          <p:cNvSpPr/>
          <p:nvPr/>
        </p:nvSpPr>
        <p:spPr>
          <a:xfrm>
            <a:off x="6103054" y="3105317"/>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7">
            <a:extLst>
              <a:ext uri="{FF2B5EF4-FFF2-40B4-BE49-F238E27FC236}">
                <a16:creationId xmlns:a16="http://schemas.microsoft.com/office/drawing/2014/main" id="{F4CCE538-08F4-47C8-8B0C-D78F0BB733E2}"/>
              </a:ext>
            </a:extLst>
          </p:cNvPr>
          <p:cNvSpPr/>
          <p:nvPr/>
        </p:nvSpPr>
        <p:spPr>
          <a:xfrm>
            <a:off x="9276224" y="3118163"/>
            <a:ext cx="252919" cy="252919"/>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19">
            <a:extLst>
              <a:ext uri="{FF2B5EF4-FFF2-40B4-BE49-F238E27FC236}">
                <a16:creationId xmlns:a16="http://schemas.microsoft.com/office/drawing/2014/main" id="{D7BB692C-333F-4AB1-9501-D1F6EDEC42EB}"/>
              </a:ext>
            </a:extLst>
          </p:cNvPr>
          <p:cNvSpPr txBox="1"/>
          <p:nvPr/>
        </p:nvSpPr>
        <p:spPr>
          <a:xfrm>
            <a:off x="2759572" y="5895801"/>
            <a:ext cx="3485812" cy="338554"/>
          </a:xfrm>
          <a:prstGeom prst="rect">
            <a:avLst/>
          </a:prstGeom>
          <a:noFill/>
        </p:spPr>
        <p:txBody>
          <a:bodyPr wrap="square" rtlCol="0">
            <a:spAutoFit/>
          </a:bodyPr>
          <a:lstStyle/>
          <a:p>
            <a:pPr lvl="0" algn="ctr"/>
            <a:r>
              <a:rPr lang="fr-FR" sz="1600" b="1" dirty="0">
                <a:latin typeface="Times New Roman" panose="02020603050405020304" pitchFamily="18" charset="0"/>
                <a:cs typeface="Times New Roman" panose="02020603050405020304" pitchFamily="18" charset="0"/>
              </a:rPr>
              <a:t>Gérer les donneurs</a:t>
            </a:r>
            <a:endParaRPr lang="en-US" sz="1600" b="1" dirty="0">
              <a:latin typeface="Times New Roman" panose="02020603050405020304" pitchFamily="18" charset="0"/>
              <a:cs typeface="Times New Roman" panose="02020603050405020304" pitchFamily="18" charset="0"/>
            </a:endParaRPr>
          </a:p>
        </p:txBody>
      </p:sp>
      <p:sp>
        <p:nvSpPr>
          <p:cNvPr id="56" name="TextBox 22">
            <a:extLst>
              <a:ext uri="{FF2B5EF4-FFF2-40B4-BE49-F238E27FC236}">
                <a16:creationId xmlns:a16="http://schemas.microsoft.com/office/drawing/2014/main" id="{5969F593-8A26-441C-8486-3CA3FC32109F}"/>
              </a:ext>
            </a:extLst>
          </p:cNvPr>
          <p:cNvSpPr txBox="1"/>
          <p:nvPr/>
        </p:nvSpPr>
        <p:spPr>
          <a:xfrm>
            <a:off x="3076622" y="2975086"/>
            <a:ext cx="3178301" cy="338554"/>
          </a:xfrm>
          <a:prstGeom prst="rect">
            <a:avLst/>
          </a:prstGeom>
          <a:noFill/>
        </p:spPr>
        <p:txBody>
          <a:bodyPr wrap="square" rtlCol="0">
            <a:spAutoFit/>
          </a:bodyPr>
          <a:lstStyle/>
          <a:p>
            <a:pPr lvl="0" algn="ctr"/>
            <a:r>
              <a:rPr lang="fr-FR" sz="1600" b="1" dirty="0"/>
              <a:t>Gérer les prélèvements</a:t>
            </a:r>
            <a:endParaRPr lang="en-US" sz="1050" b="1" dirty="0">
              <a:solidFill>
                <a:srgbClr val="497A8C"/>
              </a:solidFill>
              <a:latin typeface="Avenir Next" panose="020B0503020202020204" pitchFamily="34" charset="0"/>
            </a:endParaRPr>
          </a:p>
        </p:txBody>
      </p:sp>
      <p:sp>
        <p:nvSpPr>
          <p:cNvPr id="57" name="TextBox 25">
            <a:extLst>
              <a:ext uri="{FF2B5EF4-FFF2-40B4-BE49-F238E27FC236}">
                <a16:creationId xmlns:a16="http://schemas.microsoft.com/office/drawing/2014/main" id="{7D6E7E00-5B7D-4D36-8B43-BE48C29C0E7B}"/>
              </a:ext>
            </a:extLst>
          </p:cNvPr>
          <p:cNvSpPr txBox="1"/>
          <p:nvPr/>
        </p:nvSpPr>
        <p:spPr>
          <a:xfrm>
            <a:off x="10086388" y="4334450"/>
            <a:ext cx="1972044" cy="584775"/>
          </a:xfrm>
          <a:prstGeom prst="rect">
            <a:avLst/>
          </a:prstGeom>
          <a:noFill/>
        </p:spPr>
        <p:txBody>
          <a:bodyPr wrap="square" rtlCol="0">
            <a:spAutoFit/>
          </a:bodyPr>
          <a:lstStyle/>
          <a:p>
            <a:pPr lvl="0"/>
            <a:r>
              <a:rPr lang="fr-FR" sz="1600" b="1" dirty="0"/>
              <a:t>Gérer le stock des</a:t>
            </a:r>
          </a:p>
          <a:p>
            <a:pPr lvl="0"/>
            <a:r>
              <a:rPr lang="fr-FR" sz="1600" b="1" dirty="0"/>
              <a:t> poches de sang</a:t>
            </a:r>
          </a:p>
        </p:txBody>
      </p:sp>
      <p:sp>
        <p:nvSpPr>
          <p:cNvPr id="58" name="TextBox 28">
            <a:extLst>
              <a:ext uri="{FF2B5EF4-FFF2-40B4-BE49-F238E27FC236}">
                <a16:creationId xmlns:a16="http://schemas.microsoft.com/office/drawing/2014/main" id="{3FD9C073-4FE8-4B21-9244-0C1A4C8815C4}"/>
              </a:ext>
            </a:extLst>
          </p:cNvPr>
          <p:cNvSpPr txBox="1"/>
          <p:nvPr/>
        </p:nvSpPr>
        <p:spPr>
          <a:xfrm>
            <a:off x="6414176" y="1982686"/>
            <a:ext cx="3187165" cy="338554"/>
          </a:xfrm>
          <a:prstGeom prst="rect">
            <a:avLst/>
          </a:prstGeom>
          <a:noFill/>
        </p:spPr>
        <p:txBody>
          <a:bodyPr wrap="square" rtlCol="0">
            <a:spAutoFit/>
          </a:bodyPr>
          <a:lstStyle/>
          <a:p>
            <a:pPr lvl="0"/>
            <a:r>
              <a:rPr lang="fr-FR" sz="1600" b="1" dirty="0"/>
              <a:t>Gérer le suivi de la traçabilité</a:t>
            </a:r>
          </a:p>
        </p:txBody>
      </p:sp>
      <p:sp>
        <p:nvSpPr>
          <p:cNvPr id="59" name="TextBox 31">
            <a:extLst>
              <a:ext uri="{FF2B5EF4-FFF2-40B4-BE49-F238E27FC236}">
                <a16:creationId xmlns:a16="http://schemas.microsoft.com/office/drawing/2014/main" id="{6FBD9001-E724-4729-82CB-C7EB19E8BF13}"/>
              </a:ext>
            </a:extLst>
          </p:cNvPr>
          <p:cNvSpPr txBox="1"/>
          <p:nvPr/>
        </p:nvSpPr>
        <p:spPr>
          <a:xfrm>
            <a:off x="9681868" y="3017950"/>
            <a:ext cx="2076692" cy="584775"/>
          </a:xfrm>
          <a:prstGeom prst="rect">
            <a:avLst/>
          </a:prstGeom>
          <a:noFill/>
        </p:spPr>
        <p:txBody>
          <a:bodyPr wrap="square" rtlCol="0">
            <a:spAutoFit/>
          </a:bodyPr>
          <a:lstStyle/>
          <a:p>
            <a:r>
              <a:rPr lang="en-US" sz="1600" b="1" dirty="0">
                <a:latin typeface="Avenir Next" panose="020B0503020202020204" pitchFamily="34" charset="0"/>
              </a:rPr>
              <a:t>Planifier les points</a:t>
            </a:r>
          </a:p>
          <a:p>
            <a:r>
              <a:rPr lang="en-US" sz="1600" b="1" dirty="0">
                <a:latin typeface="Avenir Next" panose="020B0503020202020204" pitchFamily="34" charset="0"/>
              </a:rPr>
              <a:t> de collectes </a:t>
            </a:r>
          </a:p>
        </p:txBody>
      </p:sp>
      <p:sp>
        <p:nvSpPr>
          <p:cNvPr id="60" name="TextBox 34">
            <a:extLst>
              <a:ext uri="{FF2B5EF4-FFF2-40B4-BE49-F238E27FC236}">
                <a16:creationId xmlns:a16="http://schemas.microsoft.com/office/drawing/2014/main" id="{94075044-E6A7-407D-9F66-E7581EF7B442}"/>
              </a:ext>
            </a:extLst>
          </p:cNvPr>
          <p:cNvSpPr txBox="1"/>
          <p:nvPr/>
        </p:nvSpPr>
        <p:spPr>
          <a:xfrm>
            <a:off x="2701228" y="4564587"/>
            <a:ext cx="3033192" cy="338554"/>
          </a:xfrm>
          <a:prstGeom prst="rect">
            <a:avLst/>
          </a:prstGeom>
          <a:noFill/>
        </p:spPr>
        <p:txBody>
          <a:bodyPr wrap="square" rtlCol="0">
            <a:spAutoFit/>
          </a:bodyPr>
          <a:lstStyle/>
          <a:p>
            <a:pPr algn="ctr"/>
            <a:r>
              <a:rPr lang="en-US" sz="1600" b="1" dirty="0">
                <a:latin typeface="Avenir Next" panose="020B0503020202020204" pitchFamily="34" charset="0"/>
              </a:rPr>
              <a:t>Gérer les dossiers médicaux</a:t>
            </a:r>
          </a:p>
        </p:txBody>
      </p:sp>
      <p:sp>
        <p:nvSpPr>
          <p:cNvPr id="61" name="TextBox 37">
            <a:extLst>
              <a:ext uri="{FF2B5EF4-FFF2-40B4-BE49-F238E27FC236}">
                <a16:creationId xmlns:a16="http://schemas.microsoft.com/office/drawing/2014/main" id="{19FFC358-722F-491A-AB5A-6329424B0E1C}"/>
              </a:ext>
            </a:extLst>
          </p:cNvPr>
          <p:cNvSpPr txBox="1"/>
          <p:nvPr/>
        </p:nvSpPr>
        <p:spPr>
          <a:xfrm>
            <a:off x="9601341" y="5774341"/>
            <a:ext cx="2636957" cy="584775"/>
          </a:xfrm>
          <a:prstGeom prst="rect">
            <a:avLst/>
          </a:prstGeom>
          <a:noFill/>
        </p:spPr>
        <p:txBody>
          <a:bodyPr wrap="square" rtlCol="0">
            <a:spAutoFit/>
          </a:bodyPr>
          <a:lstStyle/>
          <a:p>
            <a:pPr lvl="0" algn="ctr"/>
            <a:r>
              <a:rPr lang="en-US" sz="1600" b="1" dirty="0">
                <a:latin typeface="Avenir Next" panose="020B0503020202020204" pitchFamily="34" charset="0"/>
              </a:rPr>
              <a:t>Réception des notifications par les donneurs</a:t>
            </a:r>
          </a:p>
        </p:txBody>
      </p:sp>
      <p:sp>
        <p:nvSpPr>
          <p:cNvPr id="62" name="ZoneTexte 61">
            <a:extLst>
              <a:ext uri="{FF2B5EF4-FFF2-40B4-BE49-F238E27FC236}">
                <a16:creationId xmlns:a16="http://schemas.microsoft.com/office/drawing/2014/main" id="{02C9141D-6F59-4D21-9897-CA294E87AEA6}"/>
              </a:ext>
            </a:extLst>
          </p:cNvPr>
          <p:cNvSpPr txBox="1"/>
          <p:nvPr/>
        </p:nvSpPr>
        <p:spPr>
          <a:xfrm flipH="1">
            <a:off x="4693099" y="5097989"/>
            <a:ext cx="271615" cy="707886"/>
          </a:xfrm>
          <a:prstGeom prst="rect">
            <a:avLst/>
          </a:prstGeom>
          <a:noFill/>
        </p:spPr>
        <p:txBody>
          <a:bodyPr wrap="square" rtlCol="0">
            <a:spAutoFit/>
          </a:bodyPr>
          <a:lstStyle/>
          <a:p>
            <a:r>
              <a:rPr lang="fr-FR" sz="4000" b="1" dirty="0"/>
              <a:t>I</a:t>
            </a:r>
          </a:p>
        </p:txBody>
      </p:sp>
      <p:sp>
        <p:nvSpPr>
          <p:cNvPr id="63" name="ZoneTexte 62">
            <a:extLst>
              <a:ext uri="{FF2B5EF4-FFF2-40B4-BE49-F238E27FC236}">
                <a16:creationId xmlns:a16="http://schemas.microsoft.com/office/drawing/2014/main" id="{C456CA79-C3D5-4DEB-9373-91C3C3E7D915}"/>
              </a:ext>
            </a:extLst>
          </p:cNvPr>
          <p:cNvSpPr txBox="1"/>
          <p:nvPr/>
        </p:nvSpPr>
        <p:spPr>
          <a:xfrm flipH="1">
            <a:off x="4650574" y="3639246"/>
            <a:ext cx="515740" cy="707886"/>
          </a:xfrm>
          <a:prstGeom prst="rect">
            <a:avLst/>
          </a:prstGeom>
          <a:noFill/>
        </p:spPr>
        <p:txBody>
          <a:bodyPr wrap="square" rtlCol="0">
            <a:spAutoFit/>
          </a:bodyPr>
          <a:lstStyle/>
          <a:p>
            <a:r>
              <a:rPr lang="fr-FR" sz="4000" b="1" dirty="0"/>
              <a:t>II</a:t>
            </a:r>
          </a:p>
        </p:txBody>
      </p:sp>
      <p:sp>
        <p:nvSpPr>
          <p:cNvPr id="64" name="ZoneTexte 63">
            <a:extLst>
              <a:ext uri="{FF2B5EF4-FFF2-40B4-BE49-F238E27FC236}">
                <a16:creationId xmlns:a16="http://schemas.microsoft.com/office/drawing/2014/main" id="{F3458B32-15EC-4532-A5AD-10721D1D4870}"/>
              </a:ext>
            </a:extLst>
          </p:cNvPr>
          <p:cNvSpPr txBox="1"/>
          <p:nvPr/>
        </p:nvSpPr>
        <p:spPr>
          <a:xfrm flipH="1">
            <a:off x="5133054" y="2162357"/>
            <a:ext cx="690414" cy="707886"/>
          </a:xfrm>
          <a:prstGeom prst="rect">
            <a:avLst/>
          </a:prstGeom>
          <a:noFill/>
        </p:spPr>
        <p:txBody>
          <a:bodyPr wrap="square" rtlCol="0">
            <a:spAutoFit/>
          </a:bodyPr>
          <a:lstStyle/>
          <a:p>
            <a:r>
              <a:rPr lang="fr-FR" sz="4000" b="1" dirty="0"/>
              <a:t>III</a:t>
            </a:r>
          </a:p>
        </p:txBody>
      </p:sp>
      <p:sp>
        <p:nvSpPr>
          <p:cNvPr id="65" name="ZoneTexte 64">
            <a:extLst>
              <a:ext uri="{FF2B5EF4-FFF2-40B4-BE49-F238E27FC236}">
                <a16:creationId xmlns:a16="http://schemas.microsoft.com/office/drawing/2014/main" id="{B807E9D4-EB73-402F-9E8E-76B15ADDD77B}"/>
              </a:ext>
            </a:extLst>
          </p:cNvPr>
          <p:cNvSpPr txBox="1"/>
          <p:nvPr/>
        </p:nvSpPr>
        <p:spPr>
          <a:xfrm flipH="1">
            <a:off x="7452751" y="1377969"/>
            <a:ext cx="729100" cy="707886"/>
          </a:xfrm>
          <a:prstGeom prst="rect">
            <a:avLst/>
          </a:prstGeom>
          <a:noFill/>
        </p:spPr>
        <p:txBody>
          <a:bodyPr wrap="square" rtlCol="0">
            <a:spAutoFit/>
          </a:bodyPr>
          <a:lstStyle/>
          <a:p>
            <a:r>
              <a:rPr lang="fr-FR" sz="4000" b="1" dirty="0"/>
              <a:t>IV</a:t>
            </a:r>
          </a:p>
        </p:txBody>
      </p:sp>
      <p:sp>
        <p:nvSpPr>
          <p:cNvPr id="66" name="ZoneTexte 65">
            <a:extLst>
              <a:ext uri="{FF2B5EF4-FFF2-40B4-BE49-F238E27FC236}">
                <a16:creationId xmlns:a16="http://schemas.microsoft.com/office/drawing/2014/main" id="{C401A112-FDA4-4A2A-8129-F77E80D5F508}"/>
              </a:ext>
            </a:extLst>
          </p:cNvPr>
          <p:cNvSpPr txBox="1"/>
          <p:nvPr/>
        </p:nvSpPr>
        <p:spPr>
          <a:xfrm flipH="1">
            <a:off x="9929432" y="2162357"/>
            <a:ext cx="729100" cy="707886"/>
          </a:xfrm>
          <a:prstGeom prst="rect">
            <a:avLst/>
          </a:prstGeom>
          <a:noFill/>
        </p:spPr>
        <p:txBody>
          <a:bodyPr wrap="square" rtlCol="0">
            <a:spAutoFit/>
          </a:bodyPr>
          <a:lstStyle/>
          <a:p>
            <a:r>
              <a:rPr lang="fr-FR" sz="4000" b="1" dirty="0"/>
              <a:t>V</a:t>
            </a:r>
          </a:p>
        </p:txBody>
      </p:sp>
      <p:sp>
        <p:nvSpPr>
          <p:cNvPr id="67" name="ZoneTexte 66">
            <a:extLst>
              <a:ext uri="{FF2B5EF4-FFF2-40B4-BE49-F238E27FC236}">
                <a16:creationId xmlns:a16="http://schemas.microsoft.com/office/drawing/2014/main" id="{ADA9EBAD-F5A2-42F4-B8AC-7273A2F818A0}"/>
              </a:ext>
            </a:extLst>
          </p:cNvPr>
          <p:cNvSpPr txBox="1"/>
          <p:nvPr/>
        </p:nvSpPr>
        <p:spPr>
          <a:xfrm flipH="1">
            <a:off x="10190719" y="5187915"/>
            <a:ext cx="913277" cy="707886"/>
          </a:xfrm>
          <a:prstGeom prst="rect">
            <a:avLst/>
          </a:prstGeom>
          <a:noFill/>
        </p:spPr>
        <p:txBody>
          <a:bodyPr wrap="square" rtlCol="0">
            <a:spAutoFit/>
          </a:bodyPr>
          <a:lstStyle/>
          <a:p>
            <a:r>
              <a:rPr lang="fr-FR" sz="4000" b="1"/>
              <a:t>VII</a:t>
            </a:r>
            <a:endParaRPr lang="fr-FR" sz="4000" b="1" dirty="0"/>
          </a:p>
        </p:txBody>
      </p:sp>
      <p:sp>
        <p:nvSpPr>
          <p:cNvPr id="68" name="ZoneTexte 67">
            <a:extLst>
              <a:ext uri="{FF2B5EF4-FFF2-40B4-BE49-F238E27FC236}">
                <a16:creationId xmlns:a16="http://schemas.microsoft.com/office/drawing/2014/main" id="{06898AA0-8C46-433D-808F-4FB56A1005C8}"/>
              </a:ext>
            </a:extLst>
          </p:cNvPr>
          <p:cNvSpPr txBox="1"/>
          <p:nvPr/>
        </p:nvSpPr>
        <p:spPr>
          <a:xfrm flipH="1">
            <a:off x="10387654" y="3626564"/>
            <a:ext cx="913277" cy="707886"/>
          </a:xfrm>
          <a:prstGeom prst="rect">
            <a:avLst/>
          </a:prstGeom>
          <a:noFill/>
        </p:spPr>
        <p:txBody>
          <a:bodyPr wrap="square" rtlCol="0">
            <a:spAutoFit/>
          </a:bodyPr>
          <a:lstStyle/>
          <a:p>
            <a:r>
              <a:rPr lang="fr-FR" sz="4000" b="1" dirty="0"/>
              <a:t>VI</a:t>
            </a:r>
          </a:p>
        </p:txBody>
      </p:sp>
      <p:sp>
        <p:nvSpPr>
          <p:cNvPr id="69" name="Plaque 26">
            <a:extLst>
              <a:ext uri="{FF2B5EF4-FFF2-40B4-BE49-F238E27FC236}">
                <a16:creationId xmlns:a16="http://schemas.microsoft.com/office/drawing/2014/main" id="{D1772177-8FE2-419C-A092-7F800DD335E2}"/>
              </a:ext>
            </a:extLst>
          </p:cNvPr>
          <p:cNvSpPr/>
          <p:nvPr/>
        </p:nvSpPr>
        <p:spPr>
          <a:xfrm>
            <a:off x="10856357" y="6048102"/>
            <a:ext cx="913277"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13/38</a:t>
            </a:r>
          </a:p>
        </p:txBody>
      </p:sp>
    </p:spTree>
    <p:extLst>
      <p:ext uri="{BB962C8B-B14F-4D97-AF65-F5344CB8AC3E}">
        <p14:creationId xmlns:p14="http://schemas.microsoft.com/office/powerpoint/2010/main" val="83780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fltVal val="0"/>
                                          </p:val>
                                        </p:tav>
                                        <p:tav tm="100000">
                                          <p:val>
                                            <p:strVal val="#ppt_w"/>
                                          </p:val>
                                        </p:tav>
                                      </p:tavLst>
                                    </p:anim>
                                    <p:anim calcmode="lin" valueType="num">
                                      <p:cBhvr>
                                        <p:cTn id="12"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p:cTn id="21" dur="500" fill="hold"/>
                                        <p:tgtEl>
                                          <p:spTgt spid="62"/>
                                        </p:tgtEl>
                                        <p:attrNameLst>
                                          <p:attrName>ppt_w</p:attrName>
                                        </p:attrNameLst>
                                      </p:cBhvr>
                                      <p:tavLst>
                                        <p:tav tm="0">
                                          <p:val>
                                            <p:fltVal val="0"/>
                                          </p:val>
                                        </p:tav>
                                        <p:tav tm="100000">
                                          <p:val>
                                            <p:strVal val="#ppt_w"/>
                                          </p:val>
                                        </p:tav>
                                      </p:tavLst>
                                    </p:anim>
                                    <p:anim calcmode="lin" valueType="num">
                                      <p:cBhvr>
                                        <p:cTn id="22" dur="500" fill="hold"/>
                                        <p:tgtEl>
                                          <p:spTgt spid="62"/>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ppt_w</p:attrName>
                                        </p:attrNameLst>
                                      </p:cBhvr>
                                      <p:tavLst>
                                        <p:tav tm="0">
                                          <p:val>
                                            <p:fltVal val="0"/>
                                          </p:val>
                                        </p:tav>
                                        <p:tav tm="100000">
                                          <p:val>
                                            <p:strVal val="#ppt_w"/>
                                          </p:val>
                                        </p:tav>
                                      </p:tavLst>
                                    </p:anim>
                                    <p:anim calcmode="lin" valueType="num">
                                      <p:cBhvr>
                                        <p:cTn id="26" dur="500" fill="hold"/>
                                        <p:tgtEl>
                                          <p:spTgt spid="5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p:cTn id="31" dur="500" fill="hold"/>
                                        <p:tgtEl>
                                          <p:spTgt spid="63"/>
                                        </p:tgtEl>
                                        <p:attrNameLst>
                                          <p:attrName>ppt_w</p:attrName>
                                        </p:attrNameLst>
                                      </p:cBhvr>
                                      <p:tavLst>
                                        <p:tav tm="0">
                                          <p:val>
                                            <p:fltVal val="0"/>
                                          </p:val>
                                        </p:tav>
                                        <p:tav tm="100000">
                                          <p:val>
                                            <p:strVal val="#ppt_w"/>
                                          </p:val>
                                        </p:tav>
                                      </p:tavLst>
                                    </p:anim>
                                    <p:anim calcmode="lin" valueType="num">
                                      <p:cBhvr>
                                        <p:cTn id="32" dur="500" fill="hold"/>
                                        <p:tgtEl>
                                          <p:spTgt spid="63"/>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p:cTn id="35" dur="500" fill="hold"/>
                                        <p:tgtEl>
                                          <p:spTgt spid="51"/>
                                        </p:tgtEl>
                                        <p:attrNameLst>
                                          <p:attrName>ppt_w</p:attrName>
                                        </p:attrNameLst>
                                      </p:cBhvr>
                                      <p:tavLst>
                                        <p:tav tm="0">
                                          <p:val>
                                            <p:fltVal val="0"/>
                                          </p:val>
                                        </p:tav>
                                        <p:tav tm="100000">
                                          <p:val>
                                            <p:strVal val="#ppt_w"/>
                                          </p:val>
                                        </p:tav>
                                      </p:tavLst>
                                    </p:anim>
                                    <p:anim calcmode="lin" valueType="num">
                                      <p:cBhvr>
                                        <p:cTn id="36" dur="500" fill="hold"/>
                                        <p:tgtEl>
                                          <p:spTgt spid="51"/>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p:cTn id="39" dur="500" fill="hold"/>
                                        <p:tgtEl>
                                          <p:spTgt spid="60"/>
                                        </p:tgtEl>
                                        <p:attrNameLst>
                                          <p:attrName>ppt_w</p:attrName>
                                        </p:attrNameLst>
                                      </p:cBhvr>
                                      <p:tavLst>
                                        <p:tav tm="0">
                                          <p:val>
                                            <p:fltVal val="0"/>
                                          </p:val>
                                        </p:tav>
                                        <p:tav tm="100000">
                                          <p:val>
                                            <p:strVal val="#ppt_w"/>
                                          </p:val>
                                        </p:tav>
                                      </p:tavLst>
                                    </p:anim>
                                    <p:anim calcmode="lin" valueType="num">
                                      <p:cBhvr>
                                        <p:cTn id="40"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p:cTn id="49" dur="500" fill="hold"/>
                                        <p:tgtEl>
                                          <p:spTgt spid="64"/>
                                        </p:tgtEl>
                                        <p:attrNameLst>
                                          <p:attrName>ppt_w</p:attrName>
                                        </p:attrNameLst>
                                      </p:cBhvr>
                                      <p:tavLst>
                                        <p:tav tm="0">
                                          <p:val>
                                            <p:fltVal val="0"/>
                                          </p:val>
                                        </p:tav>
                                        <p:tav tm="100000">
                                          <p:val>
                                            <p:strVal val="#ppt_w"/>
                                          </p:val>
                                        </p:tav>
                                      </p:tavLst>
                                    </p:anim>
                                    <p:anim calcmode="lin" valueType="num">
                                      <p:cBhvr>
                                        <p:cTn id="50" dur="500" fill="hold"/>
                                        <p:tgtEl>
                                          <p:spTgt spid="64"/>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p:cTn id="59" dur="500" fill="hold"/>
                                        <p:tgtEl>
                                          <p:spTgt spid="48"/>
                                        </p:tgtEl>
                                        <p:attrNameLst>
                                          <p:attrName>ppt_w</p:attrName>
                                        </p:attrNameLst>
                                      </p:cBhvr>
                                      <p:tavLst>
                                        <p:tav tm="0">
                                          <p:val>
                                            <p:fltVal val="0"/>
                                          </p:val>
                                        </p:tav>
                                        <p:tav tm="100000">
                                          <p:val>
                                            <p:strVal val="#ppt_w"/>
                                          </p:val>
                                        </p:tav>
                                      </p:tavLst>
                                    </p:anim>
                                    <p:anim calcmode="lin" valueType="num">
                                      <p:cBhvr>
                                        <p:cTn id="60" dur="500" fill="hold"/>
                                        <p:tgtEl>
                                          <p:spTgt spid="48"/>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 calcmode="lin" valueType="num">
                                      <p:cBhvr>
                                        <p:cTn id="63" dur="500" fill="hold"/>
                                        <p:tgtEl>
                                          <p:spTgt spid="65"/>
                                        </p:tgtEl>
                                        <p:attrNameLst>
                                          <p:attrName>ppt_w</p:attrName>
                                        </p:attrNameLst>
                                      </p:cBhvr>
                                      <p:tavLst>
                                        <p:tav tm="0">
                                          <p:val>
                                            <p:fltVal val="0"/>
                                          </p:val>
                                        </p:tav>
                                        <p:tav tm="100000">
                                          <p:val>
                                            <p:strVal val="#ppt_w"/>
                                          </p:val>
                                        </p:tav>
                                      </p:tavLst>
                                    </p:anim>
                                    <p:anim calcmode="lin" valueType="num">
                                      <p:cBhvr>
                                        <p:cTn id="64" dur="500" fill="hold"/>
                                        <p:tgtEl>
                                          <p:spTgt spid="65"/>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p:cTn id="67" dur="500" fill="hold"/>
                                        <p:tgtEl>
                                          <p:spTgt spid="58"/>
                                        </p:tgtEl>
                                        <p:attrNameLst>
                                          <p:attrName>ppt_w</p:attrName>
                                        </p:attrNameLst>
                                      </p:cBhvr>
                                      <p:tavLst>
                                        <p:tav tm="0">
                                          <p:val>
                                            <p:fltVal val="0"/>
                                          </p:val>
                                        </p:tav>
                                        <p:tav tm="100000">
                                          <p:val>
                                            <p:strVal val="#ppt_w"/>
                                          </p:val>
                                        </p:tav>
                                      </p:tavLst>
                                    </p:anim>
                                    <p:anim calcmode="lin" valueType="num">
                                      <p:cBhvr>
                                        <p:cTn id="68"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500" fill="hold"/>
                                        <p:tgtEl>
                                          <p:spTgt spid="54"/>
                                        </p:tgtEl>
                                        <p:attrNameLst>
                                          <p:attrName>ppt_w</p:attrName>
                                        </p:attrNameLst>
                                      </p:cBhvr>
                                      <p:tavLst>
                                        <p:tav tm="0">
                                          <p:val>
                                            <p:fltVal val="0"/>
                                          </p:val>
                                        </p:tav>
                                        <p:tav tm="100000">
                                          <p:val>
                                            <p:strVal val="#ppt_w"/>
                                          </p:val>
                                        </p:tav>
                                      </p:tavLst>
                                    </p:anim>
                                    <p:anim calcmode="lin" valueType="num">
                                      <p:cBhvr>
                                        <p:cTn id="74" dur="500" fill="hold"/>
                                        <p:tgtEl>
                                          <p:spTgt spid="54"/>
                                        </p:tgtEl>
                                        <p:attrNameLst>
                                          <p:attrName>ppt_h</p:attrName>
                                        </p:attrNameLst>
                                      </p:cBhvr>
                                      <p:tavLst>
                                        <p:tav tm="0">
                                          <p:val>
                                            <p:fltVal val="0"/>
                                          </p:val>
                                        </p:tav>
                                        <p:tav tm="100000">
                                          <p:val>
                                            <p:strVal val="#ppt_h"/>
                                          </p:val>
                                        </p:tav>
                                      </p:tavLst>
                                    </p:anim>
                                  </p:childTnLst>
                                </p:cTn>
                              </p:par>
                              <p:par>
                                <p:cTn id="75" presetID="23" presetClass="entr" presetSubtype="16"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p:cTn id="77" dur="500" fill="hold"/>
                                        <p:tgtEl>
                                          <p:spTgt spid="66"/>
                                        </p:tgtEl>
                                        <p:attrNameLst>
                                          <p:attrName>ppt_w</p:attrName>
                                        </p:attrNameLst>
                                      </p:cBhvr>
                                      <p:tavLst>
                                        <p:tav tm="0">
                                          <p:val>
                                            <p:fltVal val="0"/>
                                          </p:val>
                                        </p:tav>
                                        <p:tav tm="100000">
                                          <p:val>
                                            <p:strVal val="#ppt_w"/>
                                          </p:val>
                                        </p:tav>
                                      </p:tavLst>
                                    </p:anim>
                                    <p:anim calcmode="lin" valueType="num">
                                      <p:cBhvr>
                                        <p:cTn id="78" dur="500" fill="hold"/>
                                        <p:tgtEl>
                                          <p:spTgt spid="66"/>
                                        </p:tgtEl>
                                        <p:attrNameLst>
                                          <p:attrName>ppt_h</p:attrName>
                                        </p:attrNameLst>
                                      </p:cBhvr>
                                      <p:tavLst>
                                        <p:tav tm="0">
                                          <p:val>
                                            <p:fltVal val="0"/>
                                          </p:val>
                                        </p:tav>
                                        <p:tav tm="100000">
                                          <p:val>
                                            <p:strVal val="#ppt_h"/>
                                          </p:val>
                                        </p:tav>
                                      </p:tavLst>
                                    </p:anim>
                                  </p:childTnLst>
                                </p:cTn>
                              </p:par>
                              <p:par>
                                <p:cTn id="79" presetID="23" presetClass="entr" presetSubtype="16"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500" fill="hold"/>
                                        <p:tgtEl>
                                          <p:spTgt spid="59"/>
                                        </p:tgtEl>
                                        <p:attrNameLst>
                                          <p:attrName>ppt_w</p:attrName>
                                        </p:attrNameLst>
                                      </p:cBhvr>
                                      <p:tavLst>
                                        <p:tav tm="0">
                                          <p:val>
                                            <p:fltVal val="0"/>
                                          </p:val>
                                        </p:tav>
                                        <p:tav tm="100000">
                                          <p:val>
                                            <p:strVal val="#ppt_w"/>
                                          </p:val>
                                        </p:tav>
                                      </p:tavLst>
                                    </p:anim>
                                    <p:anim calcmode="lin" valueType="num">
                                      <p:cBhvr>
                                        <p:cTn id="82"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p:cTn id="87" dur="500" fill="hold"/>
                                        <p:tgtEl>
                                          <p:spTgt spid="52"/>
                                        </p:tgtEl>
                                        <p:attrNameLst>
                                          <p:attrName>ppt_w</p:attrName>
                                        </p:attrNameLst>
                                      </p:cBhvr>
                                      <p:tavLst>
                                        <p:tav tm="0">
                                          <p:val>
                                            <p:fltVal val="0"/>
                                          </p:val>
                                        </p:tav>
                                        <p:tav tm="100000">
                                          <p:val>
                                            <p:strVal val="#ppt_w"/>
                                          </p:val>
                                        </p:tav>
                                      </p:tavLst>
                                    </p:anim>
                                    <p:anim calcmode="lin" valueType="num">
                                      <p:cBhvr>
                                        <p:cTn id="88" dur="500" fill="hold"/>
                                        <p:tgtEl>
                                          <p:spTgt spid="52"/>
                                        </p:tgtEl>
                                        <p:attrNameLst>
                                          <p:attrName>ppt_h</p:attrName>
                                        </p:attrNameLst>
                                      </p:cBhvr>
                                      <p:tavLst>
                                        <p:tav tm="0">
                                          <p:val>
                                            <p:fltVal val="0"/>
                                          </p:val>
                                        </p:tav>
                                        <p:tav tm="100000">
                                          <p:val>
                                            <p:strVal val="#ppt_h"/>
                                          </p:val>
                                        </p:tav>
                                      </p:tavLst>
                                    </p:anim>
                                  </p:childTnLst>
                                </p:cTn>
                              </p:par>
                              <p:par>
                                <p:cTn id="89" presetID="23" presetClass="entr" presetSubtype="16"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p:cTn id="91" dur="500" fill="hold"/>
                                        <p:tgtEl>
                                          <p:spTgt spid="68"/>
                                        </p:tgtEl>
                                        <p:attrNameLst>
                                          <p:attrName>ppt_w</p:attrName>
                                        </p:attrNameLst>
                                      </p:cBhvr>
                                      <p:tavLst>
                                        <p:tav tm="0">
                                          <p:val>
                                            <p:fltVal val="0"/>
                                          </p:val>
                                        </p:tav>
                                        <p:tav tm="100000">
                                          <p:val>
                                            <p:strVal val="#ppt_w"/>
                                          </p:val>
                                        </p:tav>
                                      </p:tavLst>
                                    </p:anim>
                                    <p:anim calcmode="lin" valueType="num">
                                      <p:cBhvr>
                                        <p:cTn id="92" dur="500" fill="hold"/>
                                        <p:tgtEl>
                                          <p:spTgt spid="68"/>
                                        </p:tgtEl>
                                        <p:attrNameLst>
                                          <p:attrName>ppt_h</p:attrName>
                                        </p:attrNameLst>
                                      </p:cBhvr>
                                      <p:tavLst>
                                        <p:tav tm="0">
                                          <p:val>
                                            <p:fltVal val="0"/>
                                          </p:val>
                                        </p:tav>
                                        <p:tav tm="100000">
                                          <p:val>
                                            <p:strVal val="#ppt_h"/>
                                          </p:val>
                                        </p:tav>
                                      </p:tavLst>
                                    </p:anim>
                                  </p:childTnLst>
                                </p:cTn>
                              </p:par>
                              <p:par>
                                <p:cTn id="93" presetID="23" presetClass="entr" presetSubtype="16"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anim calcmode="lin" valueType="num">
                                      <p:cBhvr>
                                        <p:cTn id="95" dur="500" fill="hold"/>
                                        <p:tgtEl>
                                          <p:spTgt spid="57"/>
                                        </p:tgtEl>
                                        <p:attrNameLst>
                                          <p:attrName>ppt_w</p:attrName>
                                        </p:attrNameLst>
                                      </p:cBhvr>
                                      <p:tavLst>
                                        <p:tav tm="0">
                                          <p:val>
                                            <p:fltVal val="0"/>
                                          </p:val>
                                        </p:tav>
                                        <p:tav tm="100000">
                                          <p:val>
                                            <p:strVal val="#ppt_w"/>
                                          </p:val>
                                        </p:tav>
                                      </p:tavLst>
                                    </p:anim>
                                    <p:anim calcmode="lin" valueType="num">
                                      <p:cBhvr>
                                        <p:cTn id="96" dur="500" fill="hold"/>
                                        <p:tgtEl>
                                          <p:spTgt spid="57"/>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 calcmode="lin" valueType="num">
                                      <p:cBhvr>
                                        <p:cTn id="101" dur="500" fill="hold"/>
                                        <p:tgtEl>
                                          <p:spTgt spid="50"/>
                                        </p:tgtEl>
                                        <p:attrNameLst>
                                          <p:attrName>ppt_w</p:attrName>
                                        </p:attrNameLst>
                                      </p:cBhvr>
                                      <p:tavLst>
                                        <p:tav tm="0">
                                          <p:val>
                                            <p:fltVal val="0"/>
                                          </p:val>
                                        </p:tav>
                                        <p:tav tm="100000">
                                          <p:val>
                                            <p:strVal val="#ppt_w"/>
                                          </p:val>
                                        </p:tav>
                                      </p:tavLst>
                                    </p:anim>
                                    <p:anim calcmode="lin" valueType="num">
                                      <p:cBhvr>
                                        <p:cTn id="102" dur="500" fill="hold"/>
                                        <p:tgtEl>
                                          <p:spTgt spid="50"/>
                                        </p:tgtEl>
                                        <p:attrNameLst>
                                          <p:attrName>ppt_h</p:attrName>
                                        </p:attrNameLst>
                                      </p:cBhvr>
                                      <p:tavLst>
                                        <p:tav tm="0">
                                          <p:val>
                                            <p:fltVal val="0"/>
                                          </p:val>
                                        </p:tav>
                                        <p:tav tm="100000">
                                          <p:val>
                                            <p:strVal val="#ppt_h"/>
                                          </p:val>
                                        </p:tav>
                                      </p:tavLst>
                                    </p:anim>
                                  </p:childTnLst>
                                </p:cTn>
                              </p:par>
                              <p:par>
                                <p:cTn id="103" presetID="23" presetClass="entr" presetSubtype="16"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 calcmode="lin" valueType="num">
                                      <p:cBhvr>
                                        <p:cTn id="105" dur="500" fill="hold"/>
                                        <p:tgtEl>
                                          <p:spTgt spid="67"/>
                                        </p:tgtEl>
                                        <p:attrNameLst>
                                          <p:attrName>ppt_w</p:attrName>
                                        </p:attrNameLst>
                                      </p:cBhvr>
                                      <p:tavLst>
                                        <p:tav tm="0">
                                          <p:val>
                                            <p:fltVal val="0"/>
                                          </p:val>
                                        </p:tav>
                                        <p:tav tm="100000">
                                          <p:val>
                                            <p:strVal val="#ppt_w"/>
                                          </p:val>
                                        </p:tav>
                                      </p:tavLst>
                                    </p:anim>
                                    <p:anim calcmode="lin" valueType="num">
                                      <p:cBhvr>
                                        <p:cTn id="106" dur="500" fill="hold"/>
                                        <p:tgtEl>
                                          <p:spTgt spid="67"/>
                                        </p:tgtEl>
                                        <p:attrNameLst>
                                          <p:attrName>ppt_h</p:attrName>
                                        </p:attrNameLst>
                                      </p:cBhvr>
                                      <p:tavLst>
                                        <p:tav tm="0">
                                          <p:val>
                                            <p:fltVal val="0"/>
                                          </p:val>
                                        </p:tav>
                                        <p:tav tm="100000">
                                          <p:val>
                                            <p:strVal val="#ppt_h"/>
                                          </p:val>
                                        </p:tav>
                                      </p:tavLst>
                                    </p:anim>
                                  </p:childTnLst>
                                </p:cTn>
                              </p:par>
                              <p:par>
                                <p:cTn id="107" presetID="23" presetClass="entr" presetSubtype="16"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500" fill="hold"/>
                                        <p:tgtEl>
                                          <p:spTgt spid="61"/>
                                        </p:tgtEl>
                                        <p:attrNameLst>
                                          <p:attrName>ppt_w</p:attrName>
                                        </p:attrNameLst>
                                      </p:cBhvr>
                                      <p:tavLst>
                                        <p:tav tm="0">
                                          <p:val>
                                            <p:fltVal val="0"/>
                                          </p:val>
                                        </p:tav>
                                        <p:tav tm="100000">
                                          <p:val>
                                            <p:strVal val="#ppt_w"/>
                                          </p:val>
                                        </p:tav>
                                      </p:tavLst>
                                    </p:anim>
                                    <p:anim calcmode="lin" valueType="num">
                                      <p:cBhvr>
                                        <p:cTn id="110" dur="500" fill="hold"/>
                                        <p:tgtEl>
                                          <p:spTgt spid="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33" name="Plaque 26">
            <a:extLst>
              <a:ext uri="{FF2B5EF4-FFF2-40B4-BE49-F238E27FC236}">
                <a16:creationId xmlns:a16="http://schemas.microsoft.com/office/drawing/2014/main" id="{08DFAC65-6293-47B2-8513-DE85FEC05AB0}"/>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14/38</a:t>
            </a:r>
          </a:p>
        </p:txBody>
      </p:sp>
    </p:spTree>
    <p:extLst>
      <p:ext uri="{BB962C8B-B14F-4D97-AF65-F5344CB8AC3E}">
        <p14:creationId xmlns:p14="http://schemas.microsoft.com/office/powerpoint/2010/main" val="336204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32054" y="1656279"/>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anose="02020603050405020304" pitchFamily="18" charset="0"/>
                <a:cs typeface="Times New Roman" pitchFamily="18" charset="0"/>
              </a:rPr>
              <a:t>Méthode d’analyse</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31" name="ZoneTexte 30">
            <a:extLst>
              <a:ext uri="{FF2B5EF4-FFF2-40B4-BE49-F238E27FC236}">
                <a16:creationId xmlns:a16="http://schemas.microsoft.com/office/drawing/2014/main" id="{CB48DAC2-3AE5-4D9B-9DD7-A7CC7883DB0D}"/>
              </a:ext>
            </a:extLst>
          </p:cNvPr>
          <p:cNvSpPr txBox="1"/>
          <p:nvPr/>
        </p:nvSpPr>
        <p:spPr>
          <a:xfrm>
            <a:off x="5196320" y="2503529"/>
            <a:ext cx="7389608" cy="707886"/>
          </a:xfrm>
          <a:prstGeom prst="rect">
            <a:avLst/>
          </a:prstGeom>
          <a:noFill/>
        </p:spPr>
        <p:txBody>
          <a:bodyPr wrap="square" rtlCol="0">
            <a:spAutoFit/>
          </a:bodyPr>
          <a:lstStyle/>
          <a:p>
            <a:pPr marL="285750" indent="-285750">
              <a:buFont typeface="Wingdings" panose="05000000000000000000" pitchFamily="2" charset="2"/>
              <a:buChar char="§"/>
            </a:pPr>
            <a:r>
              <a:rPr lang="fr-FR" sz="2000" dirty="0">
                <a:latin typeface="Times New Roman" pitchFamily="18" charset="0"/>
                <a:cs typeface="Times New Roman" pitchFamily="18" charset="0"/>
              </a:rPr>
              <a:t>Est un standard pour le développement de logiciel avec une démarche orienté objet.</a:t>
            </a:r>
          </a:p>
        </p:txBody>
      </p:sp>
      <p:sp>
        <p:nvSpPr>
          <p:cNvPr id="32" name="ZoneTexte 31">
            <a:extLst>
              <a:ext uri="{FF2B5EF4-FFF2-40B4-BE49-F238E27FC236}">
                <a16:creationId xmlns:a16="http://schemas.microsoft.com/office/drawing/2014/main" id="{92923E31-BAAF-402C-B219-8245215BF438}"/>
              </a:ext>
            </a:extLst>
          </p:cNvPr>
          <p:cNvSpPr txBox="1"/>
          <p:nvPr/>
        </p:nvSpPr>
        <p:spPr>
          <a:xfrm>
            <a:off x="5196320" y="3471331"/>
            <a:ext cx="6727372" cy="646331"/>
          </a:xfrm>
          <a:prstGeom prst="rect">
            <a:avLst/>
          </a:prstGeom>
          <a:noFill/>
        </p:spPr>
        <p:txBody>
          <a:bodyPr wrap="square" rtlCol="0">
            <a:spAutoFit/>
          </a:bodyPr>
          <a:lstStyle/>
          <a:p>
            <a:pPr marL="285750" indent="-285750">
              <a:buFont typeface="Wingdings" panose="05000000000000000000" pitchFamily="2" charset="2"/>
              <a:buChar char="§"/>
            </a:pPr>
            <a:r>
              <a:rPr lang="fr-FR" dirty="0"/>
              <a:t>Fournit un large éventail de diagramme pour mieux appréhender le projet. </a:t>
            </a:r>
          </a:p>
        </p:txBody>
      </p:sp>
      <p:sp>
        <p:nvSpPr>
          <p:cNvPr id="33" name="ZoneTexte 32">
            <a:extLst>
              <a:ext uri="{FF2B5EF4-FFF2-40B4-BE49-F238E27FC236}">
                <a16:creationId xmlns:a16="http://schemas.microsoft.com/office/drawing/2014/main" id="{500B3A4E-7913-4699-8E1B-F5C13C297FA8}"/>
              </a:ext>
            </a:extLst>
          </p:cNvPr>
          <p:cNvSpPr txBox="1"/>
          <p:nvPr/>
        </p:nvSpPr>
        <p:spPr>
          <a:xfrm>
            <a:off x="5156564" y="4377579"/>
            <a:ext cx="6949440" cy="646331"/>
          </a:xfrm>
          <a:prstGeom prst="rect">
            <a:avLst/>
          </a:prstGeom>
          <a:noFill/>
        </p:spPr>
        <p:txBody>
          <a:bodyPr wrap="square" rtlCol="0">
            <a:spAutoFit/>
          </a:bodyPr>
          <a:lstStyle/>
          <a:p>
            <a:pPr marL="285750" indent="-285750">
              <a:buFont typeface="Wingdings" panose="05000000000000000000" pitchFamily="2" charset="2"/>
              <a:buChar char="§"/>
            </a:pPr>
            <a:r>
              <a:rPr lang="fr-FR" dirty="0"/>
              <a:t>Laisse au programmeur la liberté du choix de la méthode de développement.</a:t>
            </a:r>
          </a:p>
        </p:txBody>
      </p:sp>
      <p:pic>
        <p:nvPicPr>
          <p:cNvPr id="34" name="Image 33">
            <a:extLst>
              <a:ext uri="{FF2B5EF4-FFF2-40B4-BE49-F238E27FC236}">
                <a16:creationId xmlns:a16="http://schemas.microsoft.com/office/drawing/2014/main" id="{AB055BB3-0F47-484E-9DC2-A89D29531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557" y="2983849"/>
            <a:ext cx="2592302" cy="1799514"/>
          </a:xfrm>
          <a:prstGeom prst="rect">
            <a:avLst/>
          </a:prstGeom>
        </p:spPr>
      </p:pic>
      <p:sp>
        <p:nvSpPr>
          <p:cNvPr id="35" name="ZoneTexte 34">
            <a:extLst>
              <a:ext uri="{FF2B5EF4-FFF2-40B4-BE49-F238E27FC236}">
                <a16:creationId xmlns:a16="http://schemas.microsoft.com/office/drawing/2014/main" id="{BD1027C6-0D7E-40CA-8C71-363712156245}"/>
              </a:ext>
            </a:extLst>
          </p:cNvPr>
          <p:cNvSpPr txBox="1"/>
          <p:nvPr/>
        </p:nvSpPr>
        <p:spPr>
          <a:xfrm>
            <a:off x="5196320" y="5283826"/>
            <a:ext cx="6472646" cy="369332"/>
          </a:xfrm>
          <a:prstGeom prst="rect">
            <a:avLst/>
          </a:prstGeom>
          <a:noFill/>
        </p:spPr>
        <p:txBody>
          <a:bodyPr wrap="square" rtlCol="0">
            <a:spAutoFit/>
          </a:bodyPr>
          <a:lstStyle/>
          <a:p>
            <a:pPr marL="285750" indent="-285750">
              <a:buFont typeface="Wingdings" panose="05000000000000000000" pitchFamily="2" charset="2"/>
              <a:buChar char="§"/>
            </a:pPr>
            <a:r>
              <a:rPr lang="fr-FR" dirty="0"/>
              <a:t>Propose une analyse conjointe des traitements et des données.</a:t>
            </a:r>
          </a:p>
        </p:txBody>
      </p:sp>
      <p:sp>
        <p:nvSpPr>
          <p:cNvPr id="36" name="Plaque 26">
            <a:extLst>
              <a:ext uri="{FF2B5EF4-FFF2-40B4-BE49-F238E27FC236}">
                <a16:creationId xmlns:a16="http://schemas.microsoft.com/office/drawing/2014/main" id="{4922B035-0166-4585-B38D-39DF3E05C9A9}"/>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15/38</a:t>
            </a:r>
          </a:p>
        </p:txBody>
      </p:sp>
    </p:spTree>
    <p:extLst>
      <p:ext uri="{BB962C8B-B14F-4D97-AF65-F5344CB8AC3E}">
        <p14:creationId xmlns:p14="http://schemas.microsoft.com/office/powerpoint/2010/main" val="218871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additive="base">
                                        <p:cTn id="1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 calcmode="lin" valueType="num">
                                      <p:cBhvr additive="base">
                                        <p:cTn id="2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5">
                                            <p:txEl>
                                              <p:pRg st="0" end="0"/>
                                            </p:txEl>
                                          </p:spTgt>
                                        </p:tgtEl>
                                        <p:attrNameLst>
                                          <p:attrName>style.visibility</p:attrName>
                                        </p:attrNameLst>
                                      </p:cBhvr>
                                      <p:to>
                                        <p:strVal val="visible"/>
                                      </p:to>
                                    </p:set>
                                    <p:anim calcmode="lin" valueType="num">
                                      <p:cBhvr additive="base">
                                        <p:cTn id="3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629025" y="750376"/>
            <a:ext cx="675862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2642202" y="1671139"/>
            <a:ext cx="2534683"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Processus Unifié</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a:solidFill>
            <a:schemeClr val="tx2">
              <a:lumMod val="20000"/>
              <a:lumOff val="80000"/>
            </a:schemeClr>
          </a:solidFill>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a:grp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159" name="Rectangle 3">
            <a:extLst>
              <a:ext uri="{FF2B5EF4-FFF2-40B4-BE49-F238E27FC236}">
                <a16:creationId xmlns:a16="http://schemas.microsoft.com/office/drawing/2014/main" id="{AF24C71E-B150-4529-903E-0E3F45B38BB8}"/>
              </a:ext>
            </a:extLst>
          </p:cNvPr>
          <p:cNvSpPr/>
          <p:nvPr/>
        </p:nvSpPr>
        <p:spPr>
          <a:xfrm>
            <a:off x="3077453" y="-18"/>
            <a:ext cx="9159393" cy="6858000"/>
          </a:xfrm>
          <a:custGeom>
            <a:avLst/>
            <a:gdLst>
              <a:gd name="connsiteX0" fmla="*/ 0 w 2397512"/>
              <a:gd name="connsiteY0" fmla="*/ 0 h 6858000"/>
              <a:gd name="connsiteX1" fmla="*/ 2397512 w 2397512"/>
              <a:gd name="connsiteY1" fmla="*/ 0 h 6858000"/>
              <a:gd name="connsiteX2" fmla="*/ 2397512 w 2397512"/>
              <a:gd name="connsiteY2" fmla="*/ 6858000 h 6858000"/>
              <a:gd name="connsiteX3" fmla="*/ 0 w 2397512"/>
              <a:gd name="connsiteY3" fmla="*/ 6858000 h 6858000"/>
              <a:gd name="connsiteX4" fmla="*/ 0 w 2397512"/>
              <a:gd name="connsiteY4" fmla="*/ 0 h 6858000"/>
              <a:gd name="connsiteX0" fmla="*/ 368061 w 2397512"/>
              <a:gd name="connsiteY0" fmla="*/ 5751 h 6858000"/>
              <a:gd name="connsiteX1" fmla="*/ 2397512 w 2397512"/>
              <a:gd name="connsiteY1" fmla="*/ 0 h 6858000"/>
              <a:gd name="connsiteX2" fmla="*/ 2397512 w 2397512"/>
              <a:gd name="connsiteY2" fmla="*/ 6858000 h 6858000"/>
              <a:gd name="connsiteX3" fmla="*/ 0 w 2397512"/>
              <a:gd name="connsiteY3" fmla="*/ 6858000 h 6858000"/>
              <a:gd name="connsiteX4" fmla="*/ 368061 w 2397512"/>
              <a:gd name="connsiteY4" fmla="*/ 5751 h 6858000"/>
              <a:gd name="connsiteX0" fmla="*/ 6849374 w 8878825"/>
              <a:gd name="connsiteY0" fmla="*/ 5751 h 6863751"/>
              <a:gd name="connsiteX1" fmla="*/ 8878825 w 8878825"/>
              <a:gd name="connsiteY1" fmla="*/ 0 h 6863751"/>
              <a:gd name="connsiteX2" fmla="*/ 8878825 w 8878825"/>
              <a:gd name="connsiteY2" fmla="*/ 6858000 h 6863751"/>
              <a:gd name="connsiteX3" fmla="*/ 0 w 8878825"/>
              <a:gd name="connsiteY3" fmla="*/ 6863751 h 6863751"/>
              <a:gd name="connsiteX4" fmla="*/ 6849374 w 8878825"/>
              <a:gd name="connsiteY4" fmla="*/ 5751 h 6863751"/>
              <a:gd name="connsiteX0" fmla="*/ 6849374 w 8878825"/>
              <a:gd name="connsiteY0" fmla="*/ 5751 h 6863751"/>
              <a:gd name="connsiteX1" fmla="*/ 8878825 w 8878825"/>
              <a:gd name="connsiteY1" fmla="*/ 0 h 6863751"/>
              <a:gd name="connsiteX2" fmla="*/ 2368758 w 8878825"/>
              <a:gd name="connsiteY2" fmla="*/ 6863751 h 6863751"/>
              <a:gd name="connsiteX3" fmla="*/ 0 w 8878825"/>
              <a:gd name="connsiteY3" fmla="*/ 6863751 h 6863751"/>
              <a:gd name="connsiteX4" fmla="*/ 6849374 w 8878825"/>
              <a:gd name="connsiteY4" fmla="*/ 5751 h 6863751"/>
              <a:gd name="connsiteX0" fmla="*/ 6849374 w 9166372"/>
              <a:gd name="connsiteY0" fmla="*/ 0 h 6858000"/>
              <a:gd name="connsiteX1" fmla="*/ 9166372 w 9166372"/>
              <a:gd name="connsiteY1" fmla="*/ 28755 h 6858000"/>
              <a:gd name="connsiteX2" fmla="*/ 2368758 w 9166372"/>
              <a:gd name="connsiteY2" fmla="*/ 6858000 h 6858000"/>
              <a:gd name="connsiteX3" fmla="*/ 0 w 9166372"/>
              <a:gd name="connsiteY3" fmla="*/ 6858000 h 6858000"/>
              <a:gd name="connsiteX4" fmla="*/ 6849374 w 9166372"/>
              <a:gd name="connsiteY4" fmla="*/ 0 h 6858000"/>
              <a:gd name="connsiteX0" fmla="*/ 6849374 w 9195127"/>
              <a:gd name="connsiteY0" fmla="*/ 0 h 6858000"/>
              <a:gd name="connsiteX1" fmla="*/ 9195127 w 9195127"/>
              <a:gd name="connsiteY1" fmla="*/ 5751 h 6858000"/>
              <a:gd name="connsiteX2" fmla="*/ 2368758 w 9195127"/>
              <a:gd name="connsiteY2" fmla="*/ 6858000 h 6858000"/>
              <a:gd name="connsiteX3" fmla="*/ 0 w 9195127"/>
              <a:gd name="connsiteY3" fmla="*/ 6858000 h 6858000"/>
              <a:gd name="connsiteX4" fmla="*/ 6849374 w 919512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5127" h="6858000">
                <a:moveTo>
                  <a:pt x="6849374" y="0"/>
                </a:moveTo>
                <a:lnTo>
                  <a:pt x="9195127" y="5751"/>
                </a:lnTo>
                <a:lnTo>
                  <a:pt x="2368758" y="6858000"/>
                </a:lnTo>
                <a:lnTo>
                  <a:pt x="0" y="6858000"/>
                </a:lnTo>
                <a:lnTo>
                  <a:pt x="6849374" y="0"/>
                </a:lnTo>
                <a:close/>
              </a:path>
            </a:pathLst>
          </a:custGeom>
          <a:solidFill>
            <a:schemeClr val="bg1"/>
          </a:solidFill>
          <a:ln>
            <a:noFill/>
          </a:ln>
          <a:effectLst>
            <a:outerShdw blurRad="215900" sx="110000" sy="11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Flowchart: Data 8">
            <a:extLst>
              <a:ext uri="{FF2B5EF4-FFF2-40B4-BE49-F238E27FC236}">
                <a16:creationId xmlns:a16="http://schemas.microsoft.com/office/drawing/2014/main" id="{0B21581C-5199-4563-9DD0-94DB976344D7}"/>
              </a:ext>
            </a:extLst>
          </p:cNvPr>
          <p:cNvSpPr/>
          <p:nvPr/>
        </p:nvSpPr>
        <p:spPr>
          <a:xfrm flipH="1">
            <a:off x="4101277" y="4807607"/>
            <a:ext cx="4879073" cy="19674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0402"/>
              <a:gd name="connsiteY0" fmla="*/ 14094 h 14094"/>
              <a:gd name="connsiteX1" fmla="*/ 2437 w 10402"/>
              <a:gd name="connsiteY1" fmla="*/ 693 h 14094"/>
              <a:gd name="connsiteX2" fmla="*/ 8663 w 10402"/>
              <a:gd name="connsiteY2" fmla="*/ 16 h 14094"/>
              <a:gd name="connsiteX3" fmla="*/ 10400 w 10402"/>
              <a:gd name="connsiteY3" fmla="*/ 7294 h 14094"/>
              <a:gd name="connsiteX4" fmla="*/ 0 w 10402"/>
              <a:gd name="connsiteY4" fmla="*/ 14094 h 14094"/>
              <a:gd name="connsiteX0" fmla="*/ 0 w 10352"/>
              <a:gd name="connsiteY0" fmla="*/ 14094 h 14094"/>
              <a:gd name="connsiteX1" fmla="*/ 2437 w 10352"/>
              <a:gd name="connsiteY1" fmla="*/ 693 h 14094"/>
              <a:gd name="connsiteX2" fmla="*/ 8663 w 10352"/>
              <a:gd name="connsiteY2" fmla="*/ 16 h 14094"/>
              <a:gd name="connsiteX3" fmla="*/ 10350 w 10352"/>
              <a:gd name="connsiteY3" fmla="*/ 6246 h 14094"/>
              <a:gd name="connsiteX4" fmla="*/ 0 w 10352"/>
              <a:gd name="connsiteY4" fmla="*/ 14094 h 14094"/>
              <a:gd name="connsiteX0" fmla="*/ 0 w 9764"/>
              <a:gd name="connsiteY0" fmla="*/ 12936 h 12936"/>
              <a:gd name="connsiteX1" fmla="*/ 1849 w 9764"/>
              <a:gd name="connsiteY1" fmla="*/ 693 h 12936"/>
              <a:gd name="connsiteX2" fmla="*/ 8075 w 9764"/>
              <a:gd name="connsiteY2" fmla="*/ 16 h 12936"/>
              <a:gd name="connsiteX3" fmla="*/ 9762 w 9764"/>
              <a:gd name="connsiteY3" fmla="*/ 6246 h 12936"/>
              <a:gd name="connsiteX4" fmla="*/ 0 w 9764"/>
              <a:gd name="connsiteY4" fmla="*/ 12936 h 1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 h="12936">
                <a:moveTo>
                  <a:pt x="0" y="12936"/>
                </a:moveTo>
                <a:lnTo>
                  <a:pt x="1849" y="693"/>
                </a:lnTo>
                <a:cubicBezTo>
                  <a:pt x="4710" y="1593"/>
                  <a:pt x="5187" y="-187"/>
                  <a:pt x="8075" y="16"/>
                </a:cubicBezTo>
                <a:cubicBezTo>
                  <a:pt x="8001" y="2042"/>
                  <a:pt x="9836" y="4220"/>
                  <a:pt x="9762" y="6246"/>
                </a:cubicBezTo>
                <a:lnTo>
                  <a:pt x="0" y="12936"/>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3">
            <a:extLst>
              <a:ext uri="{FF2B5EF4-FFF2-40B4-BE49-F238E27FC236}">
                <a16:creationId xmlns:a16="http://schemas.microsoft.com/office/drawing/2014/main" id="{FF5F52DD-FEA4-4F6C-8C37-5D84D36E6965}"/>
              </a:ext>
            </a:extLst>
          </p:cNvPr>
          <p:cNvGrpSpPr/>
          <p:nvPr/>
        </p:nvGrpSpPr>
        <p:grpSpPr>
          <a:xfrm flipH="1" flipV="1">
            <a:off x="4219734" y="4643711"/>
            <a:ext cx="5623707" cy="999213"/>
            <a:chOff x="3917051" y="1325366"/>
            <a:chExt cx="5623707" cy="999213"/>
          </a:xfrm>
          <a:gradFill flip="none" rotWithShape="1">
            <a:gsLst>
              <a:gs pos="0">
                <a:srgbClr val="4EB269"/>
              </a:gs>
              <a:gs pos="47000">
                <a:srgbClr val="56C176"/>
              </a:gs>
              <a:gs pos="100000">
                <a:srgbClr val="65E196"/>
              </a:gs>
            </a:gsLst>
            <a:lin ang="10800000" scaled="1"/>
            <a:tileRect/>
          </a:gradFill>
        </p:grpSpPr>
        <p:sp>
          <p:nvSpPr>
            <p:cNvPr id="162" name="Rectangle 4">
              <a:extLst>
                <a:ext uri="{FF2B5EF4-FFF2-40B4-BE49-F238E27FC236}">
                  <a16:creationId xmlns:a16="http://schemas.microsoft.com/office/drawing/2014/main" id="{F5BB9A1C-790D-427B-BAA9-833E65B0C15E}"/>
                </a:ext>
              </a:extLst>
            </p:cNvPr>
            <p:cNvSpPr/>
            <p:nvPr/>
          </p:nvSpPr>
          <p:spPr>
            <a:xfrm>
              <a:off x="4364249" y="1334219"/>
              <a:ext cx="5176509"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 name="connsiteX0" fmla="*/ 0 w 5135420"/>
                <a:gd name="connsiteY0" fmla="*/ 0 h 990360"/>
                <a:gd name="connsiteX1" fmla="*/ 5135420 w 5135420"/>
                <a:gd name="connsiteY1" fmla="*/ 12148 h 990360"/>
                <a:gd name="connsiteX2" fmla="*/ 4177364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4177364" y="9903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5">
              <a:extLst>
                <a:ext uri="{FF2B5EF4-FFF2-40B4-BE49-F238E27FC236}">
                  <a16:creationId xmlns:a16="http://schemas.microsoft.com/office/drawing/2014/main" id="{3BB76BD5-AF95-4465-8BC0-7E8234517E74}"/>
                </a:ext>
              </a:extLst>
            </p:cNvPr>
            <p:cNvSpPr/>
            <p:nvPr/>
          </p:nvSpPr>
          <p:spPr>
            <a:xfrm>
              <a:off x="3917051" y="1325366"/>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4" name="Triangle 7">
            <a:extLst>
              <a:ext uri="{FF2B5EF4-FFF2-40B4-BE49-F238E27FC236}">
                <a16:creationId xmlns:a16="http://schemas.microsoft.com/office/drawing/2014/main" id="{5580E0F6-C977-4810-A1B0-50F380BA863A}"/>
              </a:ext>
            </a:extLst>
          </p:cNvPr>
          <p:cNvSpPr/>
          <p:nvPr/>
        </p:nvSpPr>
        <p:spPr>
          <a:xfrm rot="5137579" flipH="1">
            <a:off x="4192277" y="5583137"/>
            <a:ext cx="125348" cy="189912"/>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 name="connsiteX0" fmla="*/ 0 w 125348"/>
              <a:gd name="connsiteY0" fmla="*/ 189912 h 189912"/>
              <a:gd name="connsiteX1" fmla="*/ 114942 w 125348"/>
              <a:gd name="connsiteY1" fmla="*/ 0 h 189912"/>
              <a:gd name="connsiteX2" fmla="*/ 125348 w 125348"/>
              <a:gd name="connsiteY2" fmla="*/ 140576 h 189912"/>
              <a:gd name="connsiteX3" fmla="*/ 0 w 125348"/>
              <a:gd name="connsiteY3" fmla="*/ 189912 h 189912"/>
            </a:gdLst>
            <a:ahLst/>
            <a:cxnLst>
              <a:cxn ang="0">
                <a:pos x="connsiteX0" y="connsiteY0"/>
              </a:cxn>
              <a:cxn ang="0">
                <a:pos x="connsiteX1" y="connsiteY1"/>
              </a:cxn>
              <a:cxn ang="0">
                <a:pos x="connsiteX2" y="connsiteY2"/>
              </a:cxn>
              <a:cxn ang="0">
                <a:pos x="connsiteX3" y="connsiteY3"/>
              </a:cxn>
            </a:cxnLst>
            <a:rect l="l" t="t" r="r" b="b"/>
            <a:pathLst>
              <a:path w="125348" h="189912">
                <a:moveTo>
                  <a:pt x="0" y="189912"/>
                </a:moveTo>
                <a:lnTo>
                  <a:pt x="114942" y="0"/>
                </a:lnTo>
                <a:lnTo>
                  <a:pt x="125348" y="140576"/>
                </a:lnTo>
                <a:lnTo>
                  <a:pt x="0" y="189912"/>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TextBox 8">
            <a:extLst>
              <a:ext uri="{FF2B5EF4-FFF2-40B4-BE49-F238E27FC236}">
                <a16:creationId xmlns:a16="http://schemas.microsoft.com/office/drawing/2014/main" id="{DE7A6F99-9CEE-4F72-9187-60DFE730C5CD}"/>
              </a:ext>
            </a:extLst>
          </p:cNvPr>
          <p:cNvSpPr txBox="1"/>
          <p:nvPr/>
        </p:nvSpPr>
        <p:spPr>
          <a:xfrm>
            <a:off x="5680424" y="4858358"/>
            <a:ext cx="2382509" cy="646331"/>
          </a:xfrm>
          <a:prstGeom prst="rect">
            <a:avLst/>
          </a:prstGeom>
          <a:noFill/>
        </p:spPr>
        <p:txBody>
          <a:bodyPr wrap="square" rtlCol="0">
            <a:spAutoFit/>
          </a:bodyPr>
          <a:lstStyle/>
          <a:p>
            <a:pPr marL="285750" lvl="0" indent="-285750">
              <a:buFont typeface="Wingdings" panose="05000000000000000000" pitchFamily="2" charset="2"/>
              <a:buChar char="§"/>
              <a:defRPr/>
            </a:pPr>
            <a:r>
              <a:rPr lang="fr-FR" dirty="0">
                <a:solidFill>
                  <a:prstClr val="black"/>
                </a:solidFill>
                <a:latin typeface="Times New Roman" pitchFamily="18" charset="0"/>
                <a:cs typeface="Times New Roman" pitchFamily="18" charset="0"/>
              </a:rPr>
              <a:t>Pilotée par les risques.</a:t>
            </a:r>
          </a:p>
        </p:txBody>
      </p:sp>
      <p:cxnSp>
        <p:nvCxnSpPr>
          <p:cNvPr id="166" name="Straight Connector 9">
            <a:extLst>
              <a:ext uri="{FF2B5EF4-FFF2-40B4-BE49-F238E27FC236}">
                <a16:creationId xmlns:a16="http://schemas.microsoft.com/office/drawing/2014/main" id="{8831B376-2180-45ED-BBCA-0DF37CAA133A}"/>
              </a:ext>
            </a:extLst>
          </p:cNvPr>
          <p:cNvCxnSpPr/>
          <p:nvPr/>
        </p:nvCxnSpPr>
        <p:spPr>
          <a:xfrm>
            <a:off x="8100650" y="5322877"/>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67" name="Rectangle 166">
            <a:extLst>
              <a:ext uri="{FF2B5EF4-FFF2-40B4-BE49-F238E27FC236}">
                <a16:creationId xmlns:a16="http://schemas.microsoft.com/office/drawing/2014/main" id="{9DB86092-7FBE-4810-833C-7CF55384E7EE}"/>
              </a:ext>
            </a:extLst>
          </p:cNvPr>
          <p:cNvSpPr>
            <a:spLocks noChangeAspect="1"/>
          </p:cNvSpPr>
          <p:nvPr/>
        </p:nvSpPr>
        <p:spPr>
          <a:xfrm>
            <a:off x="8900916" y="4784631"/>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4</a:t>
            </a:r>
            <a:endParaRPr lang="en-US" sz="4400" b="1" cap="none" spc="0" dirty="0">
              <a:ln w="0"/>
              <a:solidFill>
                <a:schemeClr val="bg1"/>
              </a:solidFill>
              <a:latin typeface="Bauhaus 93" pitchFamily="82" charset="77"/>
              <a:cs typeface="Arial" panose="020B0604020202020204" pitchFamily="34" charset="0"/>
            </a:endParaRPr>
          </a:p>
        </p:txBody>
      </p:sp>
      <p:sp>
        <p:nvSpPr>
          <p:cNvPr id="168" name="Flowchart: Data 8">
            <a:extLst>
              <a:ext uri="{FF2B5EF4-FFF2-40B4-BE49-F238E27FC236}">
                <a16:creationId xmlns:a16="http://schemas.microsoft.com/office/drawing/2014/main" id="{8965E42C-6E46-48CF-91CD-45A96455E394}"/>
              </a:ext>
            </a:extLst>
          </p:cNvPr>
          <p:cNvSpPr/>
          <p:nvPr/>
        </p:nvSpPr>
        <p:spPr>
          <a:xfrm flipH="1">
            <a:off x="5341671" y="3553119"/>
            <a:ext cx="4879073" cy="19674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0402"/>
              <a:gd name="connsiteY0" fmla="*/ 14094 h 14094"/>
              <a:gd name="connsiteX1" fmla="*/ 2437 w 10402"/>
              <a:gd name="connsiteY1" fmla="*/ 693 h 14094"/>
              <a:gd name="connsiteX2" fmla="*/ 8663 w 10402"/>
              <a:gd name="connsiteY2" fmla="*/ 16 h 14094"/>
              <a:gd name="connsiteX3" fmla="*/ 10400 w 10402"/>
              <a:gd name="connsiteY3" fmla="*/ 7294 h 14094"/>
              <a:gd name="connsiteX4" fmla="*/ 0 w 10402"/>
              <a:gd name="connsiteY4" fmla="*/ 14094 h 14094"/>
              <a:gd name="connsiteX0" fmla="*/ 0 w 10352"/>
              <a:gd name="connsiteY0" fmla="*/ 14094 h 14094"/>
              <a:gd name="connsiteX1" fmla="*/ 2437 w 10352"/>
              <a:gd name="connsiteY1" fmla="*/ 693 h 14094"/>
              <a:gd name="connsiteX2" fmla="*/ 8663 w 10352"/>
              <a:gd name="connsiteY2" fmla="*/ 16 h 14094"/>
              <a:gd name="connsiteX3" fmla="*/ 10350 w 10352"/>
              <a:gd name="connsiteY3" fmla="*/ 6246 h 14094"/>
              <a:gd name="connsiteX4" fmla="*/ 0 w 10352"/>
              <a:gd name="connsiteY4" fmla="*/ 14094 h 14094"/>
              <a:gd name="connsiteX0" fmla="*/ 0 w 9764"/>
              <a:gd name="connsiteY0" fmla="*/ 12936 h 12936"/>
              <a:gd name="connsiteX1" fmla="*/ 1849 w 9764"/>
              <a:gd name="connsiteY1" fmla="*/ 693 h 12936"/>
              <a:gd name="connsiteX2" fmla="*/ 8075 w 9764"/>
              <a:gd name="connsiteY2" fmla="*/ 16 h 12936"/>
              <a:gd name="connsiteX3" fmla="*/ 9762 w 9764"/>
              <a:gd name="connsiteY3" fmla="*/ 6246 h 12936"/>
              <a:gd name="connsiteX4" fmla="*/ 0 w 9764"/>
              <a:gd name="connsiteY4" fmla="*/ 12936 h 12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4" h="12936">
                <a:moveTo>
                  <a:pt x="0" y="12936"/>
                </a:moveTo>
                <a:lnTo>
                  <a:pt x="1849" y="693"/>
                </a:lnTo>
                <a:cubicBezTo>
                  <a:pt x="4710" y="1593"/>
                  <a:pt x="5187" y="-187"/>
                  <a:pt x="8075" y="16"/>
                </a:cubicBezTo>
                <a:cubicBezTo>
                  <a:pt x="8001" y="2042"/>
                  <a:pt x="9836" y="4220"/>
                  <a:pt x="9762" y="6246"/>
                </a:cubicBezTo>
                <a:lnTo>
                  <a:pt x="0" y="12936"/>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2">
            <a:extLst>
              <a:ext uri="{FF2B5EF4-FFF2-40B4-BE49-F238E27FC236}">
                <a16:creationId xmlns:a16="http://schemas.microsoft.com/office/drawing/2014/main" id="{8BE02591-0791-4ACE-B1C4-89CA0E6C4FE7}"/>
              </a:ext>
            </a:extLst>
          </p:cNvPr>
          <p:cNvGrpSpPr/>
          <p:nvPr/>
        </p:nvGrpSpPr>
        <p:grpSpPr>
          <a:xfrm flipH="1" flipV="1">
            <a:off x="5299811" y="3533846"/>
            <a:ext cx="3947812" cy="990360"/>
            <a:chOff x="5592945" y="1334219"/>
            <a:chExt cx="3947812" cy="990360"/>
          </a:xfrm>
          <a:solidFill>
            <a:srgbClr val="00B0F0"/>
          </a:solidFill>
        </p:grpSpPr>
        <p:sp>
          <p:nvSpPr>
            <p:cNvPr id="170" name="Rectangle 4">
              <a:extLst>
                <a:ext uri="{FF2B5EF4-FFF2-40B4-BE49-F238E27FC236}">
                  <a16:creationId xmlns:a16="http://schemas.microsoft.com/office/drawing/2014/main" id="{CE2B10D1-C76D-427C-8CBC-5A036D3E3692}"/>
                </a:ext>
              </a:extLst>
            </p:cNvPr>
            <p:cNvSpPr/>
            <p:nvPr/>
          </p:nvSpPr>
          <p:spPr>
            <a:xfrm>
              <a:off x="6029863" y="1334219"/>
              <a:ext cx="3510894"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3717580" y="9903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4">
              <a:extLst>
                <a:ext uri="{FF2B5EF4-FFF2-40B4-BE49-F238E27FC236}">
                  <a16:creationId xmlns:a16="http://schemas.microsoft.com/office/drawing/2014/main" id="{7912F44C-A134-4D34-B8B9-1790D7E43BB1}"/>
                </a:ext>
              </a:extLst>
            </p:cNvPr>
            <p:cNvSpPr/>
            <p:nvPr/>
          </p:nvSpPr>
          <p:spPr>
            <a:xfrm>
              <a:off x="5592945" y="1337694"/>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Triangle 7">
            <a:extLst>
              <a:ext uri="{FF2B5EF4-FFF2-40B4-BE49-F238E27FC236}">
                <a16:creationId xmlns:a16="http://schemas.microsoft.com/office/drawing/2014/main" id="{E860D56B-1268-4EAF-B9C1-858B07DA7EE5}"/>
              </a:ext>
            </a:extLst>
          </p:cNvPr>
          <p:cNvSpPr/>
          <p:nvPr/>
        </p:nvSpPr>
        <p:spPr>
          <a:xfrm rot="5137579" flipH="1">
            <a:off x="5293190" y="4474035"/>
            <a:ext cx="125348" cy="189912"/>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 name="connsiteX0" fmla="*/ 0 w 125348"/>
              <a:gd name="connsiteY0" fmla="*/ 189912 h 189912"/>
              <a:gd name="connsiteX1" fmla="*/ 114942 w 125348"/>
              <a:gd name="connsiteY1" fmla="*/ 0 h 189912"/>
              <a:gd name="connsiteX2" fmla="*/ 125348 w 125348"/>
              <a:gd name="connsiteY2" fmla="*/ 140576 h 189912"/>
              <a:gd name="connsiteX3" fmla="*/ 0 w 125348"/>
              <a:gd name="connsiteY3" fmla="*/ 189912 h 189912"/>
            </a:gdLst>
            <a:ahLst/>
            <a:cxnLst>
              <a:cxn ang="0">
                <a:pos x="connsiteX0" y="connsiteY0"/>
              </a:cxn>
              <a:cxn ang="0">
                <a:pos x="connsiteX1" y="connsiteY1"/>
              </a:cxn>
              <a:cxn ang="0">
                <a:pos x="connsiteX2" y="connsiteY2"/>
              </a:cxn>
              <a:cxn ang="0">
                <a:pos x="connsiteX3" y="connsiteY3"/>
              </a:cxn>
            </a:cxnLst>
            <a:rect l="l" t="t" r="r" b="b"/>
            <a:pathLst>
              <a:path w="125348" h="189912">
                <a:moveTo>
                  <a:pt x="0" y="189912"/>
                </a:moveTo>
                <a:lnTo>
                  <a:pt x="114942" y="0"/>
                </a:lnTo>
                <a:lnTo>
                  <a:pt x="125348" y="140576"/>
                </a:lnTo>
                <a:lnTo>
                  <a:pt x="0" y="18991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118DB1F6-5605-4EA2-A4C4-236F3ACD66DD}"/>
              </a:ext>
            </a:extLst>
          </p:cNvPr>
          <p:cNvSpPr>
            <a:spLocks noChangeAspect="1"/>
          </p:cNvSpPr>
          <p:nvPr/>
        </p:nvSpPr>
        <p:spPr>
          <a:xfrm>
            <a:off x="7601631" y="3859662"/>
            <a:ext cx="1122464" cy="369332"/>
          </a:xfrm>
          <a:prstGeom prst="rect">
            <a:avLst/>
          </a:prstGeom>
          <a:noFill/>
        </p:spPr>
        <p:txBody>
          <a:bodyPr wrap="square" lIns="91440" tIns="45720" rIns="91440" bIns="45720">
            <a:spAutoFit/>
          </a:bodyPr>
          <a:lstStyle/>
          <a:p>
            <a:pPr algn="ctr"/>
            <a:endParaRPr lang="en-US" b="1" cap="none" spc="0" dirty="0">
              <a:ln w="0"/>
              <a:solidFill>
                <a:schemeClr val="bg1"/>
              </a:solidFill>
              <a:latin typeface="Century Gothic" panose="020B0502020202020204" pitchFamily="34" charset="0"/>
              <a:cs typeface="Arial" panose="020B0604020202020204" pitchFamily="34" charset="0"/>
            </a:endParaRPr>
          </a:p>
        </p:txBody>
      </p:sp>
      <p:sp>
        <p:nvSpPr>
          <p:cNvPr id="174" name="TextBox 18">
            <a:extLst>
              <a:ext uri="{FF2B5EF4-FFF2-40B4-BE49-F238E27FC236}">
                <a16:creationId xmlns:a16="http://schemas.microsoft.com/office/drawing/2014/main" id="{EB2B299A-36B6-4B05-BF4C-88DBB76EE86C}"/>
              </a:ext>
            </a:extLst>
          </p:cNvPr>
          <p:cNvSpPr txBox="1"/>
          <p:nvPr/>
        </p:nvSpPr>
        <p:spPr>
          <a:xfrm>
            <a:off x="5770145" y="3268056"/>
            <a:ext cx="2021657" cy="1200329"/>
          </a:xfrm>
          <a:prstGeom prst="rect">
            <a:avLst/>
          </a:prstGeom>
          <a:noFill/>
        </p:spPr>
        <p:txBody>
          <a:bodyPr wrap="square" rtlCol="0">
            <a:spAutoFit/>
          </a:bodyPr>
          <a:lstStyle/>
          <a:p>
            <a:pPr marL="285750" lvl="0" indent="-285750"/>
            <a:endParaRPr lang="fr-FR" dirty="0">
              <a:solidFill>
                <a:prstClr val="black"/>
              </a:solidFill>
              <a:latin typeface="Times New Roman" pitchFamily="18" charset="0"/>
              <a:cs typeface="Times New Roman" pitchFamily="18" charset="0"/>
            </a:endParaRPr>
          </a:p>
          <a:p>
            <a:pPr marL="285750" lvl="0" indent="-285750">
              <a:buFont typeface="Wingdings" panose="05000000000000000000" pitchFamily="2" charset="2"/>
              <a:buChar char="§"/>
            </a:pPr>
            <a:r>
              <a:rPr lang="fr-FR" dirty="0">
                <a:solidFill>
                  <a:prstClr val="black"/>
                </a:solidFill>
                <a:latin typeface="Times New Roman" pitchFamily="18" charset="0"/>
                <a:cs typeface="Times New Roman" pitchFamily="18" charset="0"/>
              </a:rPr>
              <a:t> Centrée sur l’architecture du logiciel .</a:t>
            </a:r>
          </a:p>
        </p:txBody>
      </p:sp>
      <p:cxnSp>
        <p:nvCxnSpPr>
          <p:cNvPr id="175" name="Straight Connector 19">
            <a:extLst>
              <a:ext uri="{FF2B5EF4-FFF2-40B4-BE49-F238E27FC236}">
                <a16:creationId xmlns:a16="http://schemas.microsoft.com/office/drawing/2014/main" id="{561AD764-7B28-4026-8198-6D136F425CE3}"/>
              </a:ext>
            </a:extLst>
          </p:cNvPr>
          <p:cNvCxnSpPr/>
          <p:nvPr/>
        </p:nvCxnSpPr>
        <p:spPr>
          <a:xfrm>
            <a:off x="7791802" y="4228994"/>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76" name="Rectangle 175">
            <a:extLst>
              <a:ext uri="{FF2B5EF4-FFF2-40B4-BE49-F238E27FC236}">
                <a16:creationId xmlns:a16="http://schemas.microsoft.com/office/drawing/2014/main" id="{CEE3A4FD-A101-4E43-B648-5FDFF94AA429}"/>
              </a:ext>
            </a:extLst>
          </p:cNvPr>
          <p:cNvSpPr>
            <a:spLocks noChangeAspect="1"/>
          </p:cNvSpPr>
          <p:nvPr/>
        </p:nvSpPr>
        <p:spPr>
          <a:xfrm>
            <a:off x="8401637" y="3639628"/>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3</a:t>
            </a:r>
            <a:endParaRPr lang="en-US" sz="4400" b="1" cap="none" spc="0" dirty="0">
              <a:ln w="0"/>
              <a:solidFill>
                <a:schemeClr val="bg1"/>
              </a:solidFill>
              <a:latin typeface="Bauhaus 93" pitchFamily="82" charset="77"/>
              <a:cs typeface="Arial" panose="020B0604020202020204" pitchFamily="34" charset="0"/>
            </a:endParaRPr>
          </a:p>
        </p:txBody>
      </p:sp>
      <p:sp>
        <p:nvSpPr>
          <p:cNvPr id="177" name="Triangle 7">
            <a:extLst>
              <a:ext uri="{FF2B5EF4-FFF2-40B4-BE49-F238E27FC236}">
                <a16:creationId xmlns:a16="http://schemas.microsoft.com/office/drawing/2014/main" id="{8D24C20B-9C53-4102-AE38-81DC2B943A30}"/>
              </a:ext>
            </a:extLst>
          </p:cNvPr>
          <p:cNvSpPr/>
          <p:nvPr/>
        </p:nvSpPr>
        <p:spPr>
          <a:xfrm rot="5162453" flipH="1">
            <a:off x="9880623" y="2253443"/>
            <a:ext cx="109053" cy="236430"/>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Lst>
            <a:ahLst/>
            <a:cxnLst>
              <a:cxn ang="0">
                <a:pos x="connsiteX0" y="connsiteY0"/>
              </a:cxn>
              <a:cxn ang="0">
                <a:pos x="connsiteX1" y="connsiteY1"/>
              </a:cxn>
              <a:cxn ang="0">
                <a:pos x="connsiteX2" y="connsiteY2"/>
              </a:cxn>
              <a:cxn ang="0">
                <a:pos x="connsiteX3" y="connsiteY3"/>
              </a:cxn>
            </a:cxnLst>
            <a:rect l="l" t="t" r="r" b="b"/>
            <a:pathLst>
              <a:path w="109053" h="236430">
                <a:moveTo>
                  <a:pt x="0" y="236430"/>
                </a:moveTo>
                <a:lnTo>
                  <a:pt x="98647" y="0"/>
                </a:lnTo>
                <a:lnTo>
                  <a:pt x="109053" y="140576"/>
                </a:lnTo>
                <a:lnTo>
                  <a:pt x="0" y="23643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Flowchart: Data 8">
            <a:extLst>
              <a:ext uri="{FF2B5EF4-FFF2-40B4-BE49-F238E27FC236}">
                <a16:creationId xmlns:a16="http://schemas.microsoft.com/office/drawing/2014/main" id="{C88A7697-EDC1-4A31-B289-D77FB99F02C2}"/>
              </a:ext>
            </a:extLst>
          </p:cNvPr>
          <p:cNvSpPr/>
          <p:nvPr/>
        </p:nvSpPr>
        <p:spPr>
          <a:xfrm>
            <a:off x="5277036" y="2410593"/>
            <a:ext cx="3962452" cy="191912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 name="connsiteX0" fmla="*/ 0 w 11047"/>
              <a:gd name="connsiteY0" fmla="*/ 13286 h 13286"/>
              <a:gd name="connsiteX1" fmla="*/ 5383 w 11047"/>
              <a:gd name="connsiteY1" fmla="*/ 0 h 13286"/>
              <a:gd name="connsiteX2" fmla="*/ 11047 w 11047"/>
              <a:gd name="connsiteY2" fmla="*/ 146 h 13286"/>
              <a:gd name="connsiteX3" fmla="*/ 10400 w 11047"/>
              <a:gd name="connsiteY3" fmla="*/ 6486 h 13286"/>
              <a:gd name="connsiteX4" fmla="*/ 0 w 11047"/>
              <a:gd name="connsiteY4" fmla="*/ 13286 h 13286"/>
              <a:gd name="connsiteX0" fmla="*/ 0 w 8331"/>
              <a:gd name="connsiteY0" fmla="*/ 13114 h 13114"/>
              <a:gd name="connsiteX1" fmla="*/ 2667 w 8331"/>
              <a:gd name="connsiteY1" fmla="*/ 0 h 13114"/>
              <a:gd name="connsiteX2" fmla="*/ 8331 w 8331"/>
              <a:gd name="connsiteY2" fmla="*/ 146 h 13114"/>
              <a:gd name="connsiteX3" fmla="*/ 7684 w 8331"/>
              <a:gd name="connsiteY3" fmla="*/ 6486 h 13114"/>
              <a:gd name="connsiteX4" fmla="*/ 0 w 8331"/>
              <a:gd name="connsiteY4" fmla="*/ 13114 h 13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1" h="13114">
                <a:moveTo>
                  <a:pt x="0" y="13114"/>
                </a:moveTo>
                <a:cubicBezTo>
                  <a:pt x="812" y="8647"/>
                  <a:pt x="1855" y="4467"/>
                  <a:pt x="2667" y="0"/>
                </a:cubicBezTo>
                <a:cubicBezTo>
                  <a:pt x="5528" y="900"/>
                  <a:pt x="5443" y="-57"/>
                  <a:pt x="8331" y="146"/>
                </a:cubicBezTo>
                <a:cubicBezTo>
                  <a:pt x="8257" y="2172"/>
                  <a:pt x="7758" y="4460"/>
                  <a:pt x="7684" y="6486"/>
                </a:cubicBezTo>
                <a:lnTo>
                  <a:pt x="0" y="13114"/>
                </a:lnTo>
                <a:close/>
              </a:path>
            </a:pathLst>
          </a:custGeom>
          <a:gradFill flip="none" rotWithShape="1">
            <a:gsLst>
              <a:gs pos="0">
                <a:schemeClr val="tx1">
                  <a:lumMod val="0"/>
                </a:schemeClr>
              </a:gs>
              <a:gs pos="46000">
                <a:schemeClr val="tx1">
                  <a:alpha val="29000"/>
                  <a:lumMod val="90000"/>
                </a:schemeClr>
              </a:gs>
              <a:gs pos="100000">
                <a:schemeClr val="accent3">
                  <a:alpha val="0"/>
                  <a:lumMod val="82000"/>
                  <a:lumOff val="1800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9" name="Group 23">
            <a:extLst>
              <a:ext uri="{FF2B5EF4-FFF2-40B4-BE49-F238E27FC236}">
                <a16:creationId xmlns:a16="http://schemas.microsoft.com/office/drawing/2014/main" id="{9A65BA3E-222E-43A3-8010-2A04BEC3B7EA}"/>
              </a:ext>
            </a:extLst>
          </p:cNvPr>
          <p:cNvGrpSpPr/>
          <p:nvPr/>
        </p:nvGrpSpPr>
        <p:grpSpPr>
          <a:xfrm>
            <a:off x="5938619" y="2429998"/>
            <a:ext cx="3970760" cy="998984"/>
            <a:chOff x="5569997" y="1325595"/>
            <a:chExt cx="3970760" cy="998984"/>
          </a:xfrm>
          <a:gradFill flip="none" rotWithShape="1">
            <a:gsLst>
              <a:gs pos="0">
                <a:srgbClr val="CE544A"/>
              </a:gs>
              <a:gs pos="47000">
                <a:srgbClr val="DB5D54"/>
              </a:gs>
              <a:gs pos="100000">
                <a:srgbClr val="E0715B"/>
              </a:gs>
            </a:gsLst>
            <a:lin ang="10800000" scaled="1"/>
            <a:tileRect/>
          </a:gradFill>
        </p:grpSpPr>
        <p:sp>
          <p:nvSpPr>
            <p:cNvPr id="180" name="Rectangle 4">
              <a:extLst>
                <a:ext uri="{FF2B5EF4-FFF2-40B4-BE49-F238E27FC236}">
                  <a16:creationId xmlns:a16="http://schemas.microsoft.com/office/drawing/2014/main" id="{A23EC02D-F6D3-4F1B-8974-657DA2014EB2}"/>
                </a:ext>
              </a:extLst>
            </p:cNvPr>
            <p:cNvSpPr/>
            <p:nvPr/>
          </p:nvSpPr>
          <p:spPr>
            <a:xfrm>
              <a:off x="6029863" y="1334219"/>
              <a:ext cx="3510894" cy="9903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 name="connsiteX0" fmla="*/ 0 w 4895947"/>
                <a:gd name="connsiteY0" fmla="*/ 0 h 977660"/>
                <a:gd name="connsiteX1" fmla="*/ 4895947 w 4895947"/>
                <a:gd name="connsiteY1" fmla="*/ 13252 h 977660"/>
                <a:gd name="connsiteX2" fmla="*/ 4267200 w 4895947"/>
                <a:gd name="connsiteY2" fmla="*/ 977660 h 977660"/>
                <a:gd name="connsiteX3" fmla="*/ 0 w 4895947"/>
                <a:gd name="connsiteY3" fmla="*/ 977660 h 977660"/>
                <a:gd name="connsiteX4" fmla="*/ 0 w 4895947"/>
                <a:gd name="connsiteY4" fmla="*/ 0 h 977660"/>
                <a:gd name="connsiteX0" fmla="*/ 0 w 4895947"/>
                <a:gd name="connsiteY0" fmla="*/ 0 h 977660"/>
                <a:gd name="connsiteX1" fmla="*/ 4895947 w 4895947"/>
                <a:gd name="connsiteY1" fmla="*/ 13252 h 977660"/>
                <a:gd name="connsiteX2" fmla="*/ 3782598 w 4895947"/>
                <a:gd name="connsiteY2" fmla="*/ 977660 h 977660"/>
                <a:gd name="connsiteX3" fmla="*/ 0 w 4895947"/>
                <a:gd name="connsiteY3" fmla="*/ 977660 h 977660"/>
                <a:gd name="connsiteX4" fmla="*/ 0 w 4895947"/>
                <a:gd name="connsiteY4" fmla="*/ 0 h 977660"/>
                <a:gd name="connsiteX0" fmla="*/ 0 w 5070403"/>
                <a:gd name="connsiteY0" fmla="*/ 13252 h 990912"/>
                <a:gd name="connsiteX1" fmla="*/ 5070403 w 5070403"/>
                <a:gd name="connsiteY1" fmla="*/ 0 h 990912"/>
                <a:gd name="connsiteX2" fmla="*/ 3782598 w 5070403"/>
                <a:gd name="connsiteY2" fmla="*/ 990912 h 990912"/>
                <a:gd name="connsiteX3" fmla="*/ 0 w 5070403"/>
                <a:gd name="connsiteY3" fmla="*/ 990912 h 990912"/>
                <a:gd name="connsiteX4" fmla="*/ 0 w 5070403"/>
                <a:gd name="connsiteY4" fmla="*/ 13252 h 990912"/>
                <a:gd name="connsiteX0" fmla="*/ 0 w 5135420"/>
                <a:gd name="connsiteY0" fmla="*/ 0 h 977660"/>
                <a:gd name="connsiteX1" fmla="*/ 5135420 w 5135420"/>
                <a:gd name="connsiteY1" fmla="*/ 12148 h 977660"/>
                <a:gd name="connsiteX2" fmla="*/ 3782598 w 5135420"/>
                <a:gd name="connsiteY2" fmla="*/ 977660 h 977660"/>
                <a:gd name="connsiteX3" fmla="*/ 0 w 5135420"/>
                <a:gd name="connsiteY3" fmla="*/ 977660 h 977660"/>
                <a:gd name="connsiteX4" fmla="*/ 0 w 5135420"/>
                <a:gd name="connsiteY4" fmla="*/ 0 h 977660"/>
                <a:gd name="connsiteX0" fmla="*/ 0 w 5135420"/>
                <a:gd name="connsiteY0" fmla="*/ 0 h 993535"/>
                <a:gd name="connsiteX1" fmla="*/ 5135420 w 5135420"/>
                <a:gd name="connsiteY1" fmla="*/ 12148 h 993535"/>
                <a:gd name="connsiteX2" fmla="*/ 3731512 w 5135420"/>
                <a:gd name="connsiteY2" fmla="*/ 993535 h 993535"/>
                <a:gd name="connsiteX3" fmla="*/ 0 w 5135420"/>
                <a:gd name="connsiteY3" fmla="*/ 977660 h 993535"/>
                <a:gd name="connsiteX4" fmla="*/ 0 w 5135420"/>
                <a:gd name="connsiteY4" fmla="*/ 0 h 993535"/>
                <a:gd name="connsiteX0" fmla="*/ 0 w 5135420"/>
                <a:gd name="connsiteY0" fmla="*/ 0 h 990360"/>
                <a:gd name="connsiteX1" fmla="*/ 5135420 w 5135420"/>
                <a:gd name="connsiteY1" fmla="*/ 12148 h 990360"/>
                <a:gd name="connsiteX2" fmla="*/ 3717580 w 5135420"/>
                <a:gd name="connsiteY2" fmla="*/ 990360 h 990360"/>
                <a:gd name="connsiteX3" fmla="*/ 0 w 5135420"/>
                <a:gd name="connsiteY3" fmla="*/ 977660 h 990360"/>
                <a:gd name="connsiteX4" fmla="*/ 0 w 5135420"/>
                <a:gd name="connsiteY4" fmla="*/ 0 h 99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5420" h="990360">
                  <a:moveTo>
                    <a:pt x="0" y="0"/>
                  </a:moveTo>
                  <a:lnTo>
                    <a:pt x="5135420" y="12148"/>
                  </a:lnTo>
                  <a:lnTo>
                    <a:pt x="3717580" y="990360"/>
                  </a:lnTo>
                  <a:lnTo>
                    <a:pt x="0" y="977660"/>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25">
              <a:extLst>
                <a:ext uri="{FF2B5EF4-FFF2-40B4-BE49-F238E27FC236}">
                  <a16:creationId xmlns:a16="http://schemas.microsoft.com/office/drawing/2014/main" id="{8C3FFBF4-A74E-43FC-A034-EA864C03F025}"/>
                </a:ext>
              </a:extLst>
            </p:cNvPr>
            <p:cNvSpPr/>
            <p:nvPr/>
          </p:nvSpPr>
          <p:spPr>
            <a:xfrm>
              <a:off x="5569997" y="1325595"/>
              <a:ext cx="983411" cy="98341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2" name="Triangle 7">
            <a:extLst>
              <a:ext uri="{FF2B5EF4-FFF2-40B4-BE49-F238E27FC236}">
                <a16:creationId xmlns:a16="http://schemas.microsoft.com/office/drawing/2014/main" id="{25BB4FBB-6189-4750-8F64-85C3A0A58C83}"/>
              </a:ext>
            </a:extLst>
          </p:cNvPr>
          <p:cNvSpPr/>
          <p:nvPr/>
        </p:nvSpPr>
        <p:spPr>
          <a:xfrm rot="5162453" flipH="1">
            <a:off x="8772732" y="3357071"/>
            <a:ext cx="109053" cy="236430"/>
          </a:xfrm>
          <a:custGeom>
            <a:avLst/>
            <a:gdLst>
              <a:gd name="connsiteX0" fmla="*/ 0 w 287548"/>
              <a:gd name="connsiteY0" fmla="*/ 140576 h 140576"/>
              <a:gd name="connsiteX1" fmla="*/ 277142 w 287548"/>
              <a:gd name="connsiteY1" fmla="*/ 0 h 140576"/>
              <a:gd name="connsiteX2" fmla="*/ 287548 w 287548"/>
              <a:gd name="connsiteY2" fmla="*/ 140576 h 140576"/>
              <a:gd name="connsiteX3" fmla="*/ 0 w 287548"/>
              <a:gd name="connsiteY3" fmla="*/ 140576 h 140576"/>
              <a:gd name="connsiteX0" fmla="*/ 0 w 93216"/>
              <a:gd name="connsiteY0" fmla="*/ 235334 h 235334"/>
              <a:gd name="connsiteX1" fmla="*/ 82810 w 93216"/>
              <a:gd name="connsiteY1" fmla="*/ 0 h 235334"/>
              <a:gd name="connsiteX2" fmla="*/ 93216 w 93216"/>
              <a:gd name="connsiteY2" fmla="*/ 140576 h 235334"/>
              <a:gd name="connsiteX3" fmla="*/ 0 w 93216"/>
              <a:gd name="connsiteY3" fmla="*/ 235334 h 235334"/>
              <a:gd name="connsiteX0" fmla="*/ 0 w 109053"/>
              <a:gd name="connsiteY0" fmla="*/ 236430 h 236430"/>
              <a:gd name="connsiteX1" fmla="*/ 98647 w 109053"/>
              <a:gd name="connsiteY1" fmla="*/ 0 h 236430"/>
              <a:gd name="connsiteX2" fmla="*/ 109053 w 109053"/>
              <a:gd name="connsiteY2" fmla="*/ 140576 h 236430"/>
              <a:gd name="connsiteX3" fmla="*/ 0 w 109053"/>
              <a:gd name="connsiteY3" fmla="*/ 236430 h 236430"/>
            </a:gdLst>
            <a:ahLst/>
            <a:cxnLst>
              <a:cxn ang="0">
                <a:pos x="connsiteX0" y="connsiteY0"/>
              </a:cxn>
              <a:cxn ang="0">
                <a:pos x="connsiteX1" y="connsiteY1"/>
              </a:cxn>
              <a:cxn ang="0">
                <a:pos x="connsiteX2" y="connsiteY2"/>
              </a:cxn>
              <a:cxn ang="0">
                <a:pos x="connsiteX3" y="connsiteY3"/>
              </a:cxn>
            </a:cxnLst>
            <a:rect l="l" t="t" r="r" b="b"/>
            <a:pathLst>
              <a:path w="109053" h="236430">
                <a:moveTo>
                  <a:pt x="0" y="236430"/>
                </a:moveTo>
                <a:lnTo>
                  <a:pt x="98647" y="0"/>
                </a:lnTo>
                <a:lnTo>
                  <a:pt x="109053" y="140576"/>
                </a:lnTo>
                <a:lnTo>
                  <a:pt x="0" y="23643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TextBox 29">
            <a:extLst>
              <a:ext uri="{FF2B5EF4-FFF2-40B4-BE49-F238E27FC236}">
                <a16:creationId xmlns:a16="http://schemas.microsoft.com/office/drawing/2014/main" id="{4EFF53FA-619A-4076-A707-4A2FE163E1EE}"/>
              </a:ext>
            </a:extLst>
          </p:cNvPr>
          <p:cNvSpPr txBox="1"/>
          <p:nvPr/>
        </p:nvSpPr>
        <p:spPr>
          <a:xfrm>
            <a:off x="7368699" y="2422557"/>
            <a:ext cx="2503217" cy="923330"/>
          </a:xfrm>
          <a:prstGeom prst="rect">
            <a:avLst/>
          </a:prstGeom>
          <a:noFill/>
        </p:spPr>
        <p:txBody>
          <a:bodyPr wrap="square" rtlCol="0">
            <a:spAutoFit/>
          </a:bodyPr>
          <a:lstStyle/>
          <a:p>
            <a:pPr lvl="0"/>
            <a:endParaRPr lang="fr-FR" dirty="0">
              <a:solidFill>
                <a:prstClr val="black"/>
              </a:solidFill>
              <a:latin typeface="Times New Roman" pitchFamily="18" charset="0"/>
              <a:cs typeface="Times New Roman" pitchFamily="18" charset="0"/>
            </a:endParaRPr>
          </a:p>
          <a:p>
            <a:pPr marL="285750" lvl="0" indent="-285750">
              <a:buFont typeface="Wingdings" panose="05000000000000000000" pitchFamily="2" charset="2"/>
              <a:buChar char="§"/>
            </a:pPr>
            <a:r>
              <a:rPr lang="fr-FR" dirty="0">
                <a:solidFill>
                  <a:prstClr val="black"/>
                </a:solidFill>
                <a:latin typeface="Times New Roman" pitchFamily="18" charset="0"/>
                <a:cs typeface="Times New Roman" pitchFamily="18" charset="0"/>
              </a:rPr>
              <a:t>Incrémentale et itérative. </a:t>
            </a:r>
          </a:p>
        </p:txBody>
      </p:sp>
      <p:cxnSp>
        <p:nvCxnSpPr>
          <p:cNvPr id="184" name="Straight Connector 30">
            <a:extLst>
              <a:ext uri="{FF2B5EF4-FFF2-40B4-BE49-F238E27FC236}">
                <a16:creationId xmlns:a16="http://schemas.microsoft.com/office/drawing/2014/main" id="{0CDD5D96-0F4F-4F49-9E19-F072862A484B}"/>
              </a:ext>
            </a:extLst>
          </p:cNvPr>
          <p:cNvCxnSpPr/>
          <p:nvPr/>
        </p:nvCxnSpPr>
        <p:spPr>
          <a:xfrm>
            <a:off x="6659729" y="3017096"/>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85" name="Rectangle 184">
            <a:extLst>
              <a:ext uri="{FF2B5EF4-FFF2-40B4-BE49-F238E27FC236}">
                <a16:creationId xmlns:a16="http://schemas.microsoft.com/office/drawing/2014/main" id="{66B6DD70-1E8B-42E4-BA70-2F90182703A8}"/>
              </a:ext>
            </a:extLst>
          </p:cNvPr>
          <p:cNvSpPr>
            <a:spLocks noChangeAspect="1"/>
          </p:cNvSpPr>
          <p:nvPr/>
        </p:nvSpPr>
        <p:spPr>
          <a:xfrm>
            <a:off x="5946744" y="2518621"/>
            <a:ext cx="767467" cy="769441"/>
          </a:xfrm>
          <a:prstGeom prst="rect">
            <a:avLst/>
          </a:prstGeom>
          <a:noFill/>
        </p:spPr>
        <p:txBody>
          <a:bodyPr wrap="square" lIns="91440" tIns="45720" rIns="91440" bIns="45720">
            <a:spAutoFit/>
          </a:bodyPr>
          <a:lstStyle/>
          <a:p>
            <a:pPr algn="ctr"/>
            <a:r>
              <a:rPr lang="en-US" sz="4400" b="1" cap="none" spc="0" dirty="0">
                <a:ln w="0"/>
                <a:solidFill>
                  <a:schemeClr val="bg1"/>
                </a:solidFill>
                <a:latin typeface="Bauhaus 93" pitchFamily="82" charset="77"/>
                <a:cs typeface="Arial" panose="020B0604020202020204" pitchFamily="34" charset="0"/>
              </a:rPr>
              <a:t>2</a:t>
            </a:r>
          </a:p>
        </p:txBody>
      </p:sp>
      <p:sp>
        <p:nvSpPr>
          <p:cNvPr id="186" name="Flowchart: Data 8">
            <a:extLst>
              <a:ext uri="{FF2B5EF4-FFF2-40B4-BE49-F238E27FC236}">
                <a16:creationId xmlns:a16="http://schemas.microsoft.com/office/drawing/2014/main" id="{777023BE-CB17-4823-BE70-01BEA3118F37}"/>
              </a:ext>
            </a:extLst>
          </p:cNvPr>
          <p:cNvSpPr/>
          <p:nvPr/>
        </p:nvSpPr>
        <p:spPr>
          <a:xfrm>
            <a:off x="4960117" y="1229693"/>
            <a:ext cx="5520189" cy="203818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490"/>
              <a:gd name="connsiteY0" fmla="*/ 12879 h 12879"/>
              <a:gd name="connsiteX1" fmla="*/ 2490 w 10490"/>
              <a:gd name="connsiteY1" fmla="*/ 0 h 12879"/>
              <a:gd name="connsiteX2" fmla="*/ 10490 w 10490"/>
              <a:gd name="connsiteY2" fmla="*/ 0 h 12879"/>
              <a:gd name="connsiteX3" fmla="*/ 8490 w 10490"/>
              <a:gd name="connsiteY3" fmla="*/ 10000 h 12879"/>
              <a:gd name="connsiteX4" fmla="*/ 0 w 10490"/>
              <a:gd name="connsiteY4" fmla="*/ 12879 h 12879"/>
              <a:gd name="connsiteX0" fmla="*/ 0 w 10490"/>
              <a:gd name="connsiteY0" fmla="*/ 12879 h 12879"/>
              <a:gd name="connsiteX1" fmla="*/ 2490 w 10490"/>
              <a:gd name="connsiteY1" fmla="*/ 0 h 12879"/>
              <a:gd name="connsiteX2" fmla="*/ 10490 w 10490"/>
              <a:gd name="connsiteY2" fmla="*/ 0 h 12879"/>
              <a:gd name="connsiteX3" fmla="*/ 10267 w 10490"/>
              <a:gd name="connsiteY3" fmla="*/ 6079 h 12879"/>
              <a:gd name="connsiteX4" fmla="*/ 0 w 10490"/>
              <a:gd name="connsiteY4" fmla="*/ 12879 h 12879"/>
              <a:gd name="connsiteX0" fmla="*/ 0 w 10831"/>
              <a:gd name="connsiteY0" fmla="*/ 12879 h 12879"/>
              <a:gd name="connsiteX1" fmla="*/ 2490 w 10831"/>
              <a:gd name="connsiteY1" fmla="*/ 0 h 12879"/>
              <a:gd name="connsiteX2" fmla="*/ 10490 w 10831"/>
              <a:gd name="connsiteY2" fmla="*/ 0 h 12879"/>
              <a:gd name="connsiteX3" fmla="*/ 10824 w 10831"/>
              <a:gd name="connsiteY3" fmla="*/ 6776 h 12879"/>
              <a:gd name="connsiteX4" fmla="*/ 0 w 10831"/>
              <a:gd name="connsiteY4" fmla="*/ 12879 h 12879"/>
              <a:gd name="connsiteX0" fmla="*/ 0 w 11388"/>
              <a:gd name="connsiteY0" fmla="*/ 13140 h 13140"/>
              <a:gd name="connsiteX1" fmla="*/ 3047 w 11388"/>
              <a:gd name="connsiteY1" fmla="*/ 0 h 13140"/>
              <a:gd name="connsiteX2" fmla="*/ 11047 w 11388"/>
              <a:gd name="connsiteY2" fmla="*/ 0 h 13140"/>
              <a:gd name="connsiteX3" fmla="*/ 11381 w 11388"/>
              <a:gd name="connsiteY3" fmla="*/ 6776 h 13140"/>
              <a:gd name="connsiteX4" fmla="*/ 0 w 11388"/>
              <a:gd name="connsiteY4" fmla="*/ 13140 h 13140"/>
              <a:gd name="connsiteX0" fmla="*/ 0 w 11047"/>
              <a:gd name="connsiteY0" fmla="*/ 13140 h 13140"/>
              <a:gd name="connsiteX1" fmla="*/ 3047 w 11047"/>
              <a:gd name="connsiteY1" fmla="*/ 0 h 13140"/>
              <a:gd name="connsiteX2" fmla="*/ 11047 w 11047"/>
              <a:gd name="connsiteY2" fmla="*/ 0 h 13140"/>
              <a:gd name="connsiteX3" fmla="*/ 10400 w 11047"/>
              <a:gd name="connsiteY3" fmla="*/ 6340 h 13140"/>
              <a:gd name="connsiteX4" fmla="*/ 0 w 11047"/>
              <a:gd name="connsiteY4" fmla="*/ 13140 h 13140"/>
              <a:gd name="connsiteX0" fmla="*/ 0 w 11047"/>
              <a:gd name="connsiteY0" fmla="*/ 13750 h 13750"/>
              <a:gd name="connsiteX1" fmla="*/ 2808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4534 h 14534"/>
              <a:gd name="connsiteX1" fmla="*/ 2357 w 11047"/>
              <a:gd name="connsiteY1" fmla="*/ 0 h 14534"/>
              <a:gd name="connsiteX2" fmla="*/ 11047 w 11047"/>
              <a:gd name="connsiteY2" fmla="*/ 1394 h 14534"/>
              <a:gd name="connsiteX3" fmla="*/ 10400 w 11047"/>
              <a:gd name="connsiteY3" fmla="*/ 7734 h 14534"/>
              <a:gd name="connsiteX4" fmla="*/ 0 w 11047"/>
              <a:gd name="connsiteY4" fmla="*/ 14534 h 14534"/>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750 h 13750"/>
              <a:gd name="connsiteX1" fmla="*/ 2384 w 11047"/>
              <a:gd name="connsiteY1" fmla="*/ 0 h 13750"/>
              <a:gd name="connsiteX2" fmla="*/ 11047 w 11047"/>
              <a:gd name="connsiteY2" fmla="*/ 610 h 13750"/>
              <a:gd name="connsiteX3" fmla="*/ 10400 w 11047"/>
              <a:gd name="connsiteY3" fmla="*/ 6950 h 13750"/>
              <a:gd name="connsiteX4" fmla="*/ 0 w 11047"/>
              <a:gd name="connsiteY4" fmla="*/ 13750 h 13750"/>
              <a:gd name="connsiteX0" fmla="*/ 0 w 11047"/>
              <a:gd name="connsiteY0" fmla="*/ 13401 h 13401"/>
              <a:gd name="connsiteX1" fmla="*/ 2437 w 11047"/>
              <a:gd name="connsiteY1" fmla="*/ 0 h 13401"/>
              <a:gd name="connsiteX2" fmla="*/ 11047 w 11047"/>
              <a:gd name="connsiteY2" fmla="*/ 261 h 13401"/>
              <a:gd name="connsiteX3" fmla="*/ 10400 w 11047"/>
              <a:gd name="connsiteY3" fmla="*/ 6601 h 13401"/>
              <a:gd name="connsiteX4" fmla="*/ 0 w 11047"/>
              <a:gd name="connsiteY4" fmla="*/ 13401 h 1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7" h="13401">
                <a:moveTo>
                  <a:pt x="0" y="13401"/>
                </a:moveTo>
                <a:lnTo>
                  <a:pt x="2437" y="0"/>
                </a:lnTo>
                <a:cubicBezTo>
                  <a:pt x="5298" y="900"/>
                  <a:pt x="8159" y="58"/>
                  <a:pt x="11047" y="261"/>
                </a:cubicBezTo>
                <a:cubicBezTo>
                  <a:pt x="10973" y="2287"/>
                  <a:pt x="10474" y="4575"/>
                  <a:pt x="10400" y="6601"/>
                </a:cubicBezTo>
                <a:lnTo>
                  <a:pt x="0" y="13401"/>
                </a:lnTo>
                <a:close/>
              </a:path>
            </a:pathLst>
          </a:custGeom>
          <a:gradFill flip="none" rotWithShape="1">
            <a:gsLst>
              <a:gs pos="0">
                <a:schemeClr val="tx1">
                  <a:alpha val="91000"/>
                  <a:lumMod val="0"/>
                </a:schemeClr>
              </a:gs>
              <a:gs pos="47000">
                <a:schemeClr val="tx1">
                  <a:lumMod val="85000"/>
                  <a:alpha val="29000"/>
                </a:schemeClr>
              </a:gs>
              <a:gs pos="100000">
                <a:schemeClr val="accent3">
                  <a:lumMod val="60000"/>
                  <a:lumOff val="40000"/>
                  <a:alpha val="0"/>
                </a:schemeClr>
              </a:gs>
            </a:gsLst>
            <a:path path="circle">
              <a:fillToRect l="100000" b="100000"/>
            </a:path>
            <a:tileRect t="-100000" r="-10000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7" name="Group 34">
            <a:extLst>
              <a:ext uri="{FF2B5EF4-FFF2-40B4-BE49-F238E27FC236}">
                <a16:creationId xmlns:a16="http://schemas.microsoft.com/office/drawing/2014/main" id="{1F5C53B0-098E-48E5-B445-0FB7AEFDD93E}"/>
              </a:ext>
            </a:extLst>
          </p:cNvPr>
          <p:cNvGrpSpPr/>
          <p:nvPr/>
        </p:nvGrpSpPr>
        <p:grpSpPr>
          <a:xfrm>
            <a:off x="5342307" y="1340428"/>
            <a:ext cx="5677909" cy="983411"/>
            <a:chOff x="3937668" y="1328468"/>
            <a:chExt cx="5677909" cy="983411"/>
          </a:xfrm>
          <a:solidFill>
            <a:schemeClr val="tx2">
              <a:lumMod val="20000"/>
              <a:lumOff val="80000"/>
            </a:schemeClr>
          </a:solidFill>
        </p:grpSpPr>
        <p:sp>
          <p:nvSpPr>
            <p:cNvPr id="188" name="Rectangle 4">
              <a:extLst>
                <a:ext uri="{FF2B5EF4-FFF2-40B4-BE49-F238E27FC236}">
                  <a16:creationId xmlns:a16="http://schemas.microsoft.com/office/drawing/2014/main" id="{0E60EFAD-1036-4195-989B-8A96B9E14647}"/>
                </a:ext>
              </a:extLst>
            </p:cNvPr>
            <p:cNvSpPr/>
            <p:nvPr/>
          </p:nvSpPr>
          <p:spPr>
            <a:xfrm>
              <a:off x="4370717" y="1334219"/>
              <a:ext cx="5244860" cy="977660"/>
            </a:xfrm>
            <a:custGeom>
              <a:avLst/>
              <a:gdLst>
                <a:gd name="connsiteX0" fmla="*/ 0 w 5244860"/>
                <a:gd name="connsiteY0" fmla="*/ 0 h 977660"/>
                <a:gd name="connsiteX1" fmla="*/ 5244860 w 5244860"/>
                <a:gd name="connsiteY1" fmla="*/ 0 h 977660"/>
                <a:gd name="connsiteX2" fmla="*/ 5244860 w 5244860"/>
                <a:gd name="connsiteY2" fmla="*/ 977660 h 977660"/>
                <a:gd name="connsiteX3" fmla="*/ 0 w 5244860"/>
                <a:gd name="connsiteY3" fmla="*/ 977660 h 977660"/>
                <a:gd name="connsiteX4" fmla="*/ 0 w 5244860"/>
                <a:gd name="connsiteY4" fmla="*/ 0 h 977660"/>
                <a:gd name="connsiteX0" fmla="*/ 0 w 5244860"/>
                <a:gd name="connsiteY0" fmla="*/ 0 h 977660"/>
                <a:gd name="connsiteX1" fmla="*/ 5244860 w 5244860"/>
                <a:gd name="connsiteY1" fmla="*/ 0 h 977660"/>
                <a:gd name="connsiteX2" fmla="*/ 4267200 w 5244860"/>
                <a:gd name="connsiteY2" fmla="*/ 977660 h 977660"/>
                <a:gd name="connsiteX3" fmla="*/ 0 w 5244860"/>
                <a:gd name="connsiteY3" fmla="*/ 977660 h 977660"/>
                <a:gd name="connsiteX4" fmla="*/ 0 w 5244860"/>
                <a:gd name="connsiteY4" fmla="*/ 0 h 97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4860" h="977660">
                  <a:moveTo>
                    <a:pt x="0" y="0"/>
                  </a:moveTo>
                  <a:lnTo>
                    <a:pt x="5244860" y="0"/>
                  </a:lnTo>
                  <a:lnTo>
                    <a:pt x="4267200" y="977660"/>
                  </a:lnTo>
                  <a:lnTo>
                    <a:pt x="0" y="97766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36">
              <a:extLst>
                <a:ext uri="{FF2B5EF4-FFF2-40B4-BE49-F238E27FC236}">
                  <a16:creationId xmlns:a16="http://schemas.microsoft.com/office/drawing/2014/main" id="{B6C9E0B8-591A-4176-A3FE-EF641A5C683B}"/>
                </a:ext>
              </a:extLst>
            </p:cNvPr>
            <p:cNvSpPr/>
            <p:nvPr/>
          </p:nvSpPr>
          <p:spPr>
            <a:xfrm>
              <a:off x="3937668" y="1328468"/>
              <a:ext cx="983411" cy="983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TextBox 39">
            <a:extLst>
              <a:ext uri="{FF2B5EF4-FFF2-40B4-BE49-F238E27FC236}">
                <a16:creationId xmlns:a16="http://schemas.microsoft.com/office/drawing/2014/main" id="{8A3D47CA-90D1-4A04-BDE3-B20F779EE515}"/>
              </a:ext>
            </a:extLst>
          </p:cNvPr>
          <p:cNvSpPr txBox="1"/>
          <p:nvPr/>
        </p:nvSpPr>
        <p:spPr>
          <a:xfrm>
            <a:off x="7231590" y="1537020"/>
            <a:ext cx="2845278" cy="584775"/>
          </a:xfrm>
          <a:prstGeom prst="rect">
            <a:avLst/>
          </a:prstGeom>
          <a:noFill/>
        </p:spPr>
        <p:txBody>
          <a:bodyPr wrap="square" rtlCol="0">
            <a:spAutoFit/>
          </a:bodyPr>
          <a:lstStyle/>
          <a:p>
            <a:pPr marL="285750" lvl="0" indent="-285750">
              <a:buFont typeface="Wingdings" pitchFamily="2" charset="2"/>
              <a:buChar char="§"/>
            </a:pPr>
            <a:r>
              <a:rPr lang="fr-FR" sz="1600" dirty="0">
                <a:solidFill>
                  <a:prstClr val="black"/>
                </a:solidFill>
                <a:latin typeface="Times New Roman" pitchFamily="18" charset="0"/>
                <a:cs typeface="Times New Roman" pitchFamily="18" charset="0"/>
              </a:rPr>
              <a:t>Guidée par le besoin des utilisateurs et des clients.</a:t>
            </a:r>
          </a:p>
        </p:txBody>
      </p:sp>
      <p:cxnSp>
        <p:nvCxnSpPr>
          <p:cNvPr id="191" name="Straight Connector 40">
            <a:extLst>
              <a:ext uri="{FF2B5EF4-FFF2-40B4-BE49-F238E27FC236}">
                <a16:creationId xmlns:a16="http://schemas.microsoft.com/office/drawing/2014/main" id="{52A6B3C3-A377-48F8-B5B7-5BC3C1DA17C9}"/>
              </a:ext>
            </a:extLst>
          </p:cNvPr>
          <p:cNvCxnSpPr/>
          <p:nvPr/>
        </p:nvCxnSpPr>
        <p:spPr>
          <a:xfrm>
            <a:off x="6347700" y="1910293"/>
            <a:ext cx="742122"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92" name="Rectangle 191">
            <a:extLst>
              <a:ext uri="{FF2B5EF4-FFF2-40B4-BE49-F238E27FC236}">
                <a16:creationId xmlns:a16="http://schemas.microsoft.com/office/drawing/2014/main" id="{37B87AB2-A8BA-4A5D-9386-495641D5BE74}"/>
              </a:ext>
            </a:extLst>
          </p:cNvPr>
          <p:cNvSpPr>
            <a:spLocks noChangeAspect="1"/>
          </p:cNvSpPr>
          <p:nvPr/>
        </p:nvSpPr>
        <p:spPr>
          <a:xfrm>
            <a:off x="5536269" y="1415405"/>
            <a:ext cx="767467" cy="769441"/>
          </a:xfrm>
          <a:prstGeom prst="rect">
            <a:avLst/>
          </a:prstGeom>
          <a:noFill/>
        </p:spPr>
        <p:txBody>
          <a:bodyPr wrap="square" lIns="91440" tIns="45720" rIns="91440" bIns="45720">
            <a:spAutoFit/>
          </a:bodyPr>
          <a:lstStyle/>
          <a:p>
            <a:pPr algn="ctr"/>
            <a:r>
              <a:rPr lang="en-US" sz="4400" b="1" dirty="0">
                <a:ln w="0"/>
                <a:solidFill>
                  <a:schemeClr val="bg1"/>
                </a:solidFill>
                <a:latin typeface="Bauhaus 93" pitchFamily="82" charset="77"/>
                <a:cs typeface="Arial" panose="020B0604020202020204" pitchFamily="34" charset="0"/>
              </a:rPr>
              <a:t>1</a:t>
            </a:r>
            <a:endParaRPr lang="en-US" sz="4400" b="1" cap="none" spc="0" dirty="0">
              <a:ln w="0"/>
              <a:solidFill>
                <a:schemeClr val="bg1"/>
              </a:solidFill>
              <a:latin typeface="Bauhaus 93" pitchFamily="82" charset="77"/>
              <a:cs typeface="Arial" panose="020B0604020202020204" pitchFamily="34" charset="0"/>
            </a:endParaRPr>
          </a:p>
        </p:txBody>
      </p:sp>
      <p:sp>
        <p:nvSpPr>
          <p:cNvPr id="60" name="Plaque 26">
            <a:extLst>
              <a:ext uri="{FF2B5EF4-FFF2-40B4-BE49-F238E27FC236}">
                <a16:creationId xmlns:a16="http://schemas.microsoft.com/office/drawing/2014/main" id="{51B78156-663E-4451-AA74-42EBD7D0CF71}"/>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16/38</a:t>
            </a:r>
          </a:p>
        </p:txBody>
      </p:sp>
    </p:spTree>
    <p:extLst>
      <p:ext uri="{BB962C8B-B14F-4D97-AF65-F5344CB8AC3E}">
        <p14:creationId xmlns:p14="http://schemas.microsoft.com/office/powerpoint/2010/main" val="291360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down)">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wipe(right)">
                                      <p:cBhvr>
                                        <p:cTn id="12" dur="500"/>
                                        <p:tgtEl>
                                          <p:spTgt spid="18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7"/>
                                        </p:tgtEl>
                                        <p:attrNameLst>
                                          <p:attrName>style.visibility</p:attrName>
                                        </p:attrNameLst>
                                      </p:cBhvr>
                                      <p:to>
                                        <p:strVal val="visible"/>
                                      </p:to>
                                    </p:set>
                                    <p:animEffect transition="in" filter="fade">
                                      <p:cBhvr>
                                        <p:cTn id="15" dur="500"/>
                                        <p:tgtEl>
                                          <p:spTgt spid="177"/>
                                        </p:tgtEl>
                                      </p:cBhvr>
                                    </p:animEffect>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 calcmode="lin" valueType="num">
                                      <p:cBhvr additive="base">
                                        <p:cTn id="19" dur="500" fill="hold"/>
                                        <p:tgtEl>
                                          <p:spTgt spid="192"/>
                                        </p:tgtEl>
                                        <p:attrNameLst>
                                          <p:attrName>ppt_x</p:attrName>
                                        </p:attrNameLst>
                                      </p:cBhvr>
                                      <p:tavLst>
                                        <p:tav tm="0">
                                          <p:val>
                                            <p:strVal val="0-#ppt_w/2"/>
                                          </p:val>
                                        </p:tav>
                                        <p:tav tm="100000">
                                          <p:val>
                                            <p:strVal val="#ppt_x"/>
                                          </p:val>
                                        </p:tav>
                                      </p:tavLst>
                                    </p:anim>
                                    <p:anim calcmode="lin" valueType="num">
                                      <p:cBhvr additive="base">
                                        <p:cTn id="20" dur="500" fill="hold"/>
                                        <p:tgtEl>
                                          <p:spTgt spid="19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90"/>
                                        </p:tgtEl>
                                        <p:attrNameLst>
                                          <p:attrName>style.visibility</p:attrName>
                                        </p:attrNameLst>
                                      </p:cBhvr>
                                      <p:to>
                                        <p:strVal val="visible"/>
                                      </p:to>
                                    </p:set>
                                    <p:anim calcmode="lin" valueType="num">
                                      <p:cBhvr additive="base">
                                        <p:cTn id="23" dur="500" fill="hold"/>
                                        <p:tgtEl>
                                          <p:spTgt spid="190"/>
                                        </p:tgtEl>
                                        <p:attrNameLst>
                                          <p:attrName>ppt_x</p:attrName>
                                        </p:attrNameLst>
                                      </p:cBhvr>
                                      <p:tavLst>
                                        <p:tav tm="0">
                                          <p:val>
                                            <p:strVal val="1+#ppt_w/2"/>
                                          </p:val>
                                        </p:tav>
                                        <p:tav tm="100000">
                                          <p:val>
                                            <p:strVal val="#ppt_x"/>
                                          </p:val>
                                        </p:tav>
                                      </p:tavLst>
                                    </p:anim>
                                    <p:anim calcmode="lin" valueType="num">
                                      <p:cBhvr additive="base">
                                        <p:cTn id="24" dur="500" fill="hold"/>
                                        <p:tgtEl>
                                          <p:spTgt spid="190"/>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18" presetClass="entr" presetSubtype="12"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strips(downLeft)">
                                      <p:cBhvr>
                                        <p:cTn id="28" dur="500"/>
                                        <p:tgtEl>
                                          <p:spTgt spid="191"/>
                                        </p:tgtEl>
                                      </p:cBhvr>
                                    </p:animEffec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999"/>
                                          </p:stCondLst>
                                        </p:cTn>
                                        <p:tgtEl>
                                          <p:spTgt spid="18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500"/>
                                        <p:tgtEl>
                                          <p:spTgt spid="1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2"/>
                                        </p:tgtEl>
                                        <p:attrNameLst>
                                          <p:attrName>style.visibility</p:attrName>
                                        </p:attrNameLst>
                                      </p:cBhvr>
                                      <p:to>
                                        <p:strVal val="visible"/>
                                      </p:to>
                                    </p:set>
                                    <p:animEffect transition="in" filter="fade">
                                      <p:cBhvr>
                                        <p:cTn id="39" dur="500"/>
                                        <p:tgtEl>
                                          <p:spTgt spid="182"/>
                                        </p:tgtEl>
                                      </p:cBhvr>
                                    </p:animEffect>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85"/>
                                        </p:tgtEl>
                                        <p:attrNameLst>
                                          <p:attrName>style.visibility</p:attrName>
                                        </p:attrNameLst>
                                      </p:cBhvr>
                                      <p:to>
                                        <p:strVal val="visible"/>
                                      </p:to>
                                    </p:set>
                                    <p:anim calcmode="lin" valueType="num">
                                      <p:cBhvr additive="base">
                                        <p:cTn id="43" dur="500" fill="hold"/>
                                        <p:tgtEl>
                                          <p:spTgt spid="185"/>
                                        </p:tgtEl>
                                        <p:attrNameLst>
                                          <p:attrName>ppt_x</p:attrName>
                                        </p:attrNameLst>
                                      </p:cBhvr>
                                      <p:tavLst>
                                        <p:tav tm="0">
                                          <p:val>
                                            <p:strVal val="0-#ppt_w/2"/>
                                          </p:val>
                                        </p:tav>
                                        <p:tav tm="100000">
                                          <p:val>
                                            <p:strVal val="#ppt_x"/>
                                          </p:val>
                                        </p:tav>
                                      </p:tavLst>
                                    </p:anim>
                                    <p:anim calcmode="lin" valueType="num">
                                      <p:cBhvr additive="base">
                                        <p:cTn id="44" dur="500" fill="hold"/>
                                        <p:tgtEl>
                                          <p:spTgt spid="18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83"/>
                                        </p:tgtEl>
                                        <p:attrNameLst>
                                          <p:attrName>style.visibility</p:attrName>
                                        </p:attrNameLst>
                                      </p:cBhvr>
                                      <p:to>
                                        <p:strVal val="visible"/>
                                      </p:to>
                                    </p:set>
                                    <p:anim calcmode="lin" valueType="num">
                                      <p:cBhvr additive="base">
                                        <p:cTn id="47" dur="500" fill="hold"/>
                                        <p:tgtEl>
                                          <p:spTgt spid="183"/>
                                        </p:tgtEl>
                                        <p:attrNameLst>
                                          <p:attrName>ppt_x</p:attrName>
                                        </p:attrNameLst>
                                      </p:cBhvr>
                                      <p:tavLst>
                                        <p:tav tm="0">
                                          <p:val>
                                            <p:strVal val="1+#ppt_w/2"/>
                                          </p:val>
                                        </p:tav>
                                        <p:tav tm="100000">
                                          <p:val>
                                            <p:strVal val="#ppt_x"/>
                                          </p:val>
                                        </p:tav>
                                      </p:tavLst>
                                    </p:anim>
                                    <p:anim calcmode="lin" valueType="num">
                                      <p:cBhvr additive="base">
                                        <p:cTn id="48" dur="500" fill="hold"/>
                                        <p:tgtEl>
                                          <p:spTgt spid="183"/>
                                        </p:tgtEl>
                                        <p:attrNameLst>
                                          <p:attrName>ppt_y</p:attrName>
                                        </p:attrNameLst>
                                      </p:cBhvr>
                                      <p:tavLst>
                                        <p:tav tm="0">
                                          <p:val>
                                            <p:strVal val="#ppt_y"/>
                                          </p:val>
                                        </p:tav>
                                        <p:tav tm="100000">
                                          <p:val>
                                            <p:strVal val="#ppt_y"/>
                                          </p:val>
                                        </p:tav>
                                      </p:tavLst>
                                    </p:anim>
                                  </p:childTnLst>
                                </p:cTn>
                              </p:par>
                            </p:childTnLst>
                          </p:cTn>
                        </p:par>
                        <p:par>
                          <p:cTn id="49" fill="hold">
                            <p:stCondLst>
                              <p:cond delay="1000"/>
                            </p:stCondLst>
                            <p:childTnLst>
                              <p:par>
                                <p:cTn id="50" presetID="18" presetClass="entr" presetSubtype="12" fill="hold" nodeType="afterEffect">
                                  <p:stCondLst>
                                    <p:cond delay="0"/>
                                  </p:stCondLst>
                                  <p:childTnLst>
                                    <p:set>
                                      <p:cBhvr>
                                        <p:cTn id="51" dur="1" fill="hold">
                                          <p:stCondLst>
                                            <p:cond delay="0"/>
                                          </p:stCondLst>
                                        </p:cTn>
                                        <p:tgtEl>
                                          <p:spTgt spid="184"/>
                                        </p:tgtEl>
                                        <p:attrNameLst>
                                          <p:attrName>style.visibility</p:attrName>
                                        </p:attrNameLst>
                                      </p:cBhvr>
                                      <p:to>
                                        <p:strVal val="visible"/>
                                      </p:to>
                                    </p:set>
                                    <p:animEffect transition="in" filter="strips(downLeft)">
                                      <p:cBhvr>
                                        <p:cTn id="52" dur="500"/>
                                        <p:tgtEl>
                                          <p:spTgt spid="184"/>
                                        </p:tgtEl>
                                      </p:cBhvr>
                                    </p:animEffect>
                                  </p:childTnLst>
                                </p:cTn>
                              </p:par>
                            </p:childTnLst>
                          </p:cTn>
                        </p:par>
                        <p:par>
                          <p:cTn id="53" fill="hold">
                            <p:stCondLst>
                              <p:cond delay="1500"/>
                            </p:stCondLst>
                            <p:childTnLst>
                              <p:par>
                                <p:cTn id="54" presetID="1" presetClass="entr" presetSubtype="0" fill="hold" grpId="0" nodeType="afterEffect">
                                  <p:stCondLst>
                                    <p:cond delay="0"/>
                                  </p:stCondLst>
                                  <p:childTnLst>
                                    <p:set>
                                      <p:cBhvr>
                                        <p:cTn id="55" dur="1" fill="hold">
                                          <p:stCondLst>
                                            <p:cond delay="999"/>
                                          </p:stCondLst>
                                        </p:cTn>
                                        <p:tgtEl>
                                          <p:spTgt spid="1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69"/>
                                        </p:tgtEl>
                                        <p:attrNameLst>
                                          <p:attrName>style.visibility</p:attrName>
                                        </p:attrNameLst>
                                      </p:cBhvr>
                                      <p:to>
                                        <p:strVal val="visible"/>
                                      </p:to>
                                    </p:set>
                                    <p:animEffect transition="in" filter="wipe(left)">
                                      <p:cBhvr>
                                        <p:cTn id="60" dur="500"/>
                                        <p:tgtEl>
                                          <p:spTgt spid="16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2"/>
                                        </p:tgtEl>
                                        <p:attrNameLst>
                                          <p:attrName>style.visibility</p:attrName>
                                        </p:attrNameLst>
                                      </p:cBhvr>
                                      <p:to>
                                        <p:strVal val="visible"/>
                                      </p:to>
                                    </p:set>
                                    <p:animEffect transition="in" filter="fade">
                                      <p:cBhvr>
                                        <p:cTn id="63" dur="500"/>
                                        <p:tgtEl>
                                          <p:spTgt spid="172"/>
                                        </p:tgtEl>
                                      </p:cBhvr>
                                    </p:animEffect>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76"/>
                                        </p:tgtEl>
                                        <p:attrNameLst>
                                          <p:attrName>style.visibility</p:attrName>
                                        </p:attrNameLst>
                                      </p:cBhvr>
                                      <p:to>
                                        <p:strVal val="visible"/>
                                      </p:to>
                                    </p:set>
                                    <p:anim calcmode="lin" valueType="num">
                                      <p:cBhvr additive="base">
                                        <p:cTn id="67" dur="500" fill="hold"/>
                                        <p:tgtEl>
                                          <p:spTgt spid="176"/>
                                        </p:tgtEl>
                                        <p:attrNameLst>
                                          <p:attrName>ppt_x</p:attrName>
                                        </p:attrNameLst>
                                      </p:cBhvr>
                                      <p:tavLst>
                                        <p:tav tm="0">
                                          <p:val>
                                            <p:strVal val="0-#ppt_w/2"/>
                                          </p:val>
                                        </p:tav>
                                        <p:tav tm="100000">
                                          <p:val>
                                            <p:strVal val="#ppt_x"/>
                                          </p:val>
                                        </p:tav>
                                      </p:tavLst>
                                    </p:anim>
                                    <p:anim calcmode="lin" valueType="num">
                                      <p:cBhvr additive="base">
                                        <p:cTn id="68" dur="500" fill="hold"/>
                                        <p:tgtEl>
                                          <p:spTgt spid="176"/>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nodePh="1">
                                  <p:stCondLst>
                                    <p:cond delay="0"/>
                                  </p:stCondLst>
                                  <p:endCondLst>
                                    <p:cond evt="begin" delay="0">
                                      <p:tn val="70"/>
                                    </p:cond>
                                  </p:endCondLst>
                                  <p:childTnLst>
                                    <p:set>
                                      <p:cBhvr>
                                        <p:cTn id="71" dur="1" fill="hold">
                                          <p:stCondLst>
                                            <p:cond delay="0"/>
                                          </p:stCondLst>
                                        </p:cTn>
                                        <p:tgtEl>
                                          <p:spTgt spid="173"/>
                                        </p:tgtEl>
                                        <p:attrNameLst>
                                          <p:attrName>style.visibility</p:attrName>
                                        </p:attrNameLst>
                                      </p:cBhvr>
                                      <p:to>
                                        <p:strVal val="visible"/>
                                      </p:to>
                                    </p:set>
                                    <p:anim calcmode="lin" valueType="num">
                                      <p:cBhvr additive="base">
                                        <p:cTn id="72" dur="500" fill="hold"/>
                                        <p:tgtEl>
                                          <p:spTgt spid="173"/>
                                        </p:tgtEl>
                                        <p:attrNameLst>
                                          <p:attrName>ppt_x</p:attrName>
                                        </p:attrNameLst>
                                      </p:cBhvr>
                                      <p:tavLst>
                                        <p:tav tm="0">
                                          <p:val>
                                            <p:strVal val="0-#ppt_w/2"/>
                                          </p:val>
                                        </p:tav>
                                        <p:tav tm="100000">
                                          <p:val>
                                            <p:strVal val="#ppt_x"/>
                                          </p:val>
                                        </p:tav>
                                      </p:tavLst>
                                    </p:anim>
                                    <p:anim calcmode="lin" valueType="num">
                                      <p:cBhvr additive="base">
                                        <p:cTn id="73" dur="500" fill="hold"/>
                                        <p:tgtEl>
                                          <p:spTgt spid="173"/>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174"/>
                                        </p:tgtEl>
                                        <p:attrNameLst>
                                          <p:attrName>style.visibility</p:attrName>
                                        </p:attrNameLst>
                                      </p:cBhvr>
                                      <p:to>
                                        <p:strVal val="visible"/>
                                      </p:to>
                                    </p:set>
                                    <p:anim calcmode="lin" valueType="num">
                                      <p:cBhvr additive="base">
                                        <p:cTn id="76" dur="500" fill="hold"/>
                                        <p:tgtEl>
                                          <p:spTgt spid="174"/>
                                        </p:tgtEl>
                                        <p:attrNameLst>
                                          <p:attrName>ppt_x</p:attrName>
                                        </p:attrNameLst>
                                      </p:cBhvr>
                                      <p:tavLst>
                                        <p:tav tm="0">
                                          <p:val>
                                            <p:strVal val="1+#ppt_w/2"/>
                                          </p:val>
                                        </p:tav>
                                        <p:tav tm="100000">
                                          <p:val>
                                            <p:strVal val="#ppt_x"/>
                                          </p:val>
                                        </p:tav>
                                      </p:tavLst>
                                    </p:anim>
                                    <p:anim calcmode="lin" valueType="num">
                                      <p:cBhvr additive="base">
                                        <p:cTn id="77" dur="500" fill="hold"/>
                                        <p:tgtEl>
                                          <p:spTgt spid="174"/>
                                        </p:tgtEl>
                                        <p:attrNameLst>
                                          <p:attrName>ppt_y</p:attrName>
                                        </p:attrNameLst>
                                      </p:cBhvr>
                                      <p:tavLst>
                                        <p:tav tm="0">
                                          <p:val>
                                            <p:strVal val="#ppt_y"/>
                                          </p:val>
                                        </p:tav>
                                        <p:tav tm="100000">
                                          <p:val>
                                            <p:strVal val="#ppt_y"/>
                                          </p:val>
                                        </p:tav>
                                      </p:tavLst>
                                    </p:anim>
                                  </p:childTnLst>
                                </p:cTn>
                              </p:par>
                            </p:childTnLst>
                          </p:cTn>
                        </p:par>
                        <p:par>
                          <p:cTn id="78" fill="hold">
                            <p:stCondLst>
                              <p:cond delay="1500"/>
                            </p:stCondLst>
                            <p:childTnLst>
                              <p:par>
                                <p:cTn id="79" presetID="18" presetClass="entr" presetSubtype="12" fill="hold" nodeType="afterEffect">
                                  <p:stCondLst>
                                    <p:cond delay="0"/>
                                  </p:stCondLst>
                                  <p:childTnLst>
                                    <p:set>
                                      <p:cBhvr>
                                        <p:cTn id="80" dur="1" fill="hold">
                                          <p:stCondLst>
                                            <p:cond delay="0"/>
                                          </p:stCondLst>
                                        </p:cTn>
                                        <p:tgtEl>
                                          <p:spTgt spid="175"/>
                                        </p:tgtEl>
                                        <p:attrNameLst>
                                          <p:attrName>style.visibility</p:attrName>
                                        </p:attrNameLst>
                                      </p:cBhvr>
                                      <p:to>
                                        <p:strVal val="visible"/>
                                      </p:to>
                                    </p:set>
                                    <p:animEffect transition="in" filter="strips(downLeft)">
                                      <p:cBhvr>
                                        <p:cTn id="81" dur="500"/>
                                        <p:tgtEl>
                                          <p:spTgt spid="175"/>
                                        </p:tgtEl>
                                      </p:cBhvr>
                                    </p:animEffect>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999"/>
                                          </p:stCondLst>
                                        </p:cTn>
                                        <p:tgtEl>
                                          <p:spTgt spid="16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61"/>
                                        </p:tgtEl>
                                        <p:attrNameLst>
                                          <p:attrName>style.visibility</p:attrName>
                                        </p:attrNameLst>
                                      </p:cBhvr>
                                      <p:to>
                                        <p:strVal val="visible"/>
                                      </p:to>
                                    </p:set>
                                    <p:animEffect transition="in" filter="wipe(left)">
                                      <p:cBhvr>
                                        <p:cTn id="89" dur="500"/>
                                        <p:tgtEl>
                                          <p:spTgt spid="16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4"/>
                                        </p:tgtEl>
                                        <p:attrNameLst>
                                          <p:attrName>style.visibility</p:attrName>
                                        </p:attrNameLst>
                                      </p:cBhvr>
                                      <p:to>
                                        <p:strVal val="visible"/>
                                      </p:to>
                                    </p:set>
                                    <p:animEffect transition="in" filter="fade">
                                      <p:cBhvr>
                                        <p:cTn id="92" dur="500"/>
                                        <p:tgtEl>
                                          <p:spTgt spid="164"/>
                                        </p:tgtEl>
                                      </p:cBhvr>
                                    </p:animEffect>
                                  </p:childTnLst>
                                </p:cTn>
                              </p:par>
                            </p:childTnLst>
                          </p:cTn>
                        </p:par>
                        <p:par>
                          <p:cTn id="93" fill="hold">
                            <p:stCondLst>
                              <p:cond delay="500"/>
                            </p:stCondLst>
                            <p:childTnLst>
                              <p:par>
                                <p:cTn id="94" presetID="2" presetClass="entr" presetSubtype="8" fill="hold" grpId="0" nodeType="afterEffect">
                                  <p:stCondLst>
                                    <p:cond delay="0"/>
                                  </p:stCondLst>
                                  <p:childTnLst>
                                    <p:set>
                                      <p:cBhvr>
                                        <p:cTn id="95" dur="1" fill="hold">
                                          <p:stCondLst>
                                            <p:cond delay="0"/>
                                          </p:stCondLst>
                                        </p:cTn>
                                        <p:tgtEl>
                                          <p:spTgt spid="167"/>
                                        </p:tgtEl>
                                        <p:attrNameLst>
                                          <p:attrName>style.visibility</p:attrName>
                                        </p:attrNameLst>
                                      </p:cBhvr>
                                      <p:to>
                                        <p:strVal val="visible"/>
                                      </p:to>
                                    </p:set>
                                    <p:anim calcmode="lin" valueType="num">
                                      <p:cBhvr additive="base">
                                        <p:cTn id="96" dur="500" fill="hold"/>
                                        <p:tgtEl>
                                          <p:spTgt spid="167"/>
                                        </p:tgtEl>
                                        <p:attrNameLst>
                                          <p:attrName>ppt_x</p:attrName>
                                        </p:attrNameLst>
                                      </p:cBhvr>
                                      <p:tavLst>
                                        <p:tav tm="0">
                                          <p:val>
                                            <p:strVal val="0-#ppt_w/2"/>
                                          </p:val>
                                        </p:tav>
                                        <p:tav tm="100000">
                                          <p:val>
                                            <p:strVal val="#ppt_x"/>
                                          </p:val>
                                        </p:tav>
                                      </p:tavLst>
                                    </p:anim>
                                    <p:anim calcmode="lin" valueType="num">
                                      <p:cBhvr additive="base">
                                        <p:cTn id="97" dur="500" fill="hold"/>
                                        <p:tgtEl>
                                          <p:spTgt spid="167"/>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165"/>
                                        </p:tgtEl>
                                        <p:attrNameLst>
                                          <p:attrName>style.visibility</p:attrName>
                                        </p:attrNameLst>
                                      </p:cBhvr>
                                      <p:to>
                                        <p:strVal val="visible"/>
                                      </p:to>
                                    </p:set>
                                    <p:anim calcmode="lin" valueType="num">
                                      <p:cBhvr additive="base">
                                        <p:cTn id="100" dur="500" fill="hold"/>
                                        <p:tgtEl>
                                          <p:spTgt spid="165"/>
                                        </p:tgtEl>
                                        <p:attrNameLst>
                                          <p:attrName>ppt_x</p:attrName>
                                        </p:attrNameLst>
                                      </p:cBhvr>
                                      <p:tavLst>
                                        <p:tav tm="0">
                                          <p:val>
                                            <p:strVal val="1+#ppt_w/2"/>
                                          </p:val>
                                        </p:tav>
                                        <p:tav tm="100000">
                                          <p:val>
                                            <p:strVal val="#ppt_x"/>
                                          </p:val>
                                        </p:tav>
                                      </p:tavLst>
                                    </p:anim>
                                    <p:anim calcmode="lin" valueType="num">
                                      <p:cBhvr additive="base">
                                        <p:cTn id="101" dur="500" fill="hold"/>
                                        <p:tgtEl>
                                          <p:spTgt spid="165"/>
                                        </p:tgtEl>
                                        <p:attrNameLst>
                                          <p:attrName>ppt_y</p:attrName>
                                        </p:attrNameLst>
                                      </p:cBhvr>
                                      <p:tavLst>
                                        <p:tav tm="0">
                                          <p:val>
                                            <p:strVal val="#ppt_y"/>
                                          </p:val>
                                        </p:tav>
                                        <p:tav tm="100000">
                                          <p:val>
                                            <p:strVal val="#ppt_y"/>
                                          </p:val>
                                        </p:tav>
                                      </p:tavLst>
                                    </p:anim>
                                  </p:childTnLst>
                                </p:cTn>
                              </p:par>
                            </p:childTnLst>
                          </p:cTn>
                        </p:par>
                        <p:par>
                          <p:cTn id="102" fill="hold">
                            <p:stCondLst>
                              <p:cond delay="1000"/>
                            </p:stCondLst>
                            <p:childTnLst>
                              <p:par>
                                <p:cTn id="103" presetID="18" presetClass="entr" presetSubtype="12" fill="hold" nodeType="afterEffect">
                                  <p:stCondLst>
                                    <p:cond delay="0"/>
                                  </p:stCondLst>
                                  <p:childTnLst>
                                    <p:set>
                                      <p:cBhvr>
                                        <p:cTn id="104" dur="1" fill="hold">
                                          <p:stCondLst>
                                            <p:cond delay="0"/>
                                          </p:stCondLst>
                                        </p:cTn>
                                        <p:tgtEl>
                                          <p:spTgt spid="166"/>
                                        </p:tgtEl>
                                        <p:attrNameLst>
                                          <p:attrName>style.visibility</p:attrName>
                                        </p:attrNameLst>
                                      </p:cBhvr>
                                      <p:to>
                                        <p:strVal val="visible"/>
                                      </p:to>
                                    </p:set>
                                    <p:animEffect transition="in" filter="strips(downLeft)">
                                      <p:cBhvr>
                                        <p:cTn id="105" dur="500"/>
                                        <p:tgtEl>
                                          <p:spTgt spid="166"/>
                                        </p:tgtEl>
                                      </p:cBhvr>
                                    </p:animEffect>
                                  </p:childTnLst>
                                </p:cTn>
                              </p:par>
                            </p:childTnLst>
                          </p:cTn>
                        </p:par>
                        <p:par>
                          <p:cTn id="106" fill="hold">
                            <p:stCondLst>
                              <p:cond delay="1500"/>
                            </p:stCondLst>
                            <p:childTnLst>
                              <p:par>
                                <p:cTn id="107" presetID="1" presetClass="entr" presetSubtype="0" fill="hold" grpId="0" nodeType="afterEffect">
                                  <p:stCondLst>
                                    <p:cond delay="0"/>
                                  </p:stCondLst>
                                  <p:childTnLst>
                                    <p:set>
                                      <p:cBhvr>
                                        <p:cTn id="108" dur="1" fill="hold">
                                          <p:stCondLst>
                                            <p:cond delay="999"/>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165" grpId="0"/>
      <p:bldP spid="167" grpId="0"/>
      <p:bldP spid="168" grpId="0" animBg="1"/>
      <p:bldP spid="172" grpId="0" animBg="1"/>
      <p:bldP spid="173" grpId="0"/>
      <p:bldP spid="176" grpId="0"/>
      <p:bldP spid="177" grpId="0" animBg="1"/>
      <p:bldP spid="178" grpId="0" animBg="1"/>
      <p:bldP spid="182" grpId="0" animBg="1"/>
      <p:bldP spid="183" grpId="0"/>
      <p:bldP spid="185" grpId="0"/>
      <p:bldP spid="186" grpId="0" animBg="1"/>
      <p:bldP spid="190" grpId="0"/>
      <p:bldP spid="1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Recueil des besoins fonctionnels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0" name="Google Shape;592;p33">
            <a:extLst>
              <a:ext uri="{FF2B5EF4-FFF2-40B4-BE49-F238E27FC236}">
                <a16:creationId xmlns:a16="http://schemas.microsoft.com/office/drawing/2014/main" id="{D91A3E5C-8602-4D5F-ACB8-65BA6FB4DED2}"/>
              </a:ext>
            </a:extLst>
          </p:cNvPr>
          <p:cNvSpPr/>
          <p:nvPr/>
        </p:nvSpPr>
        <p:spPr>
          <a:xfrm>
            <a:off x="9624004" y="2661203"/>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3;p33">
            <a:extLst>
              <a:ext uri="{FF2B5EF4-FFF2-40B4-BE49-F238E27FC236}">
                <a16:creationId xmlns:a16="http://schemas.microsoft.com/office/drawing/2014/main" id="{6A324173-8E01-418D-8A28-C3C765A5147D}"/>
              </a:ext>
            </a:extLst>
          </p:cNvPr>
          <p:cNvSpPr/>
          <p:nvPr/>
        </p:nvSpPr>
        <p:spPr>
          <a:xfrm>
            <a:off x="6420826" y="2690045"/>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1;p33">
            <a:extLst>
              <a:ext uri="{FF2B5EF4-FFF2-40B4-BE49-F238E27FC236}">
                <a16:creationId xmlns:a16="http://schemas.microsoft.com/office/drawing/2014/main" id="{A02F614D-07B0-4D6A-AE31-587603F1E786}"/>
              </a:ext>
            </a:extLst>
          </p:cNvPr>
          <p:cNvSpPr txBox="1">
            <a:spLocks/>
          </p:cNvSpPr>
          <p:nvPr/>
        </p:nvSpPr>
        <p:spPr>
          <a:xfrm>
            <a:off x="5272087" y="4336434"/>
            <a:ext cx="3300411" cy="2407533"/>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fr-FR" sz="1600" dirty="0">
                <a:latin typeface="Times New Roman" panose="02020603050405020304" pitchFamily="18" charset="0"/>
                <a:cs typeface="Times New Roman" panose="02020603050405020304" pitchFamily="18" charset="0"/>
              </a:rPr>
              <a:t>Les donneurs qui se présentent au</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CTS passent d’abord par l’accueil pour s’enregistrer et ensuite passent</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à l’entretien médical qui détermine si le donneur est apte à donner son sang, dans ce cas-là la prochaine étape est la</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salle de prélèvement ou l’opération de don se déroule.</a:t>
            </a:r>
            <a:endParaRPr lang="fr-FR" sz="600" dirty="0">
              <a:solidFill>
                <a:srgbClr val="F25151"/>
              </a:solidFill>
              <a:latin typeface="Times New Roman" panose="02020603050405020304" pitchFamily="18" charset="0"/>
              <a:cs typeface="Times New Roman" panose="02020603050405020304" pitchFamily="18" charset="0"/>
            </a:endParaRPr>
          </a:p>
        </p:txBody>
      </p:sp>
      <p:sp>
        <p:nvSpPr>
          <p:cNvPr id="70" name="Google Shape;652;p33">
            <a:extLst>
              <a:ext uri="{FF2B5EF4-FFF2-40B4-BE49-F238E27FC236}">
                <a16:creationId xmlns:a16="http://schemas.microsoft.com/office/drawing/2014/main" id="{256DD389-AA6D-4885-B184-F37EC8313F80}"/>
              </a:ext>
            </a:extLst>
          </p:cNvPr>
          <p:cNvSpPr txBox="1">
            <a:spLocks/>
          </p:cNvSpPr>
          <p:nvPr/>
        </p:nvSpPr>
        <p:spPr>
          <a:xfrm>
            <a:off x="8896580" y="4336434"/>
            <a:ext cx="3006715" cy="2021499"/>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1600" dirty="0">
                <a:latin typeface="Times New Roman" panose="02020603050405020304" pitchFamily="18" charset="0"/>
                <a:cs typeface="Times New Roman" panose="02020603050405020304" pitchFamily="18" charset="0"/>
              </a:rPr>
              <a:t>À la fin le donneur profite d’une collation avant de</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quitter le centre pendant que le sang collecté est transféré pour être analysé et séparé en produits sanguins labiles qui va être</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stocké en attendant d’être livré aux malades.</a:t>
            </a:r>
          </a:p>
        </p:txBody>
      </p:sp>
      <p:sp>
        <p:nvSpPr>
          <p:cNvPr id="74" name="Google Shape;591;p33">
            <a:extLst>
              <a:ext uri="{FF2B5EF4-FFF2-40B4-BE49-F238E27FC236}">
                <a16:creationId xmlns:a16="http://schemas.microsoft.com/office/drawing/2014/main" id="{1C216A99-0C96-4D13-BB0D-02CD3650D685}"/>
              </a:ext>
            </a:extLst>
          </p:cNvPr>
          <p:cNvSpPr/>
          <p:nvPr/>
        </p:nvSpPr>
        <p:spPr>
          <a:xfrm>
            <a:off x="3217649" y="2661203"/>
            <a:ext cx="1350300" cy="1350300"/>
          </a:xfrm>
          <a:prstGeom prst="ellipse">
            <a:avLst/>
          </a:prstGeom>
          <a:solidFill>
            <a:srgbClr val="FF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50;p33">
            <a:extLst>
              <a:ext uri="{FF2B5EF4-FFF2-40B4-BE49-F238E27FC236}">
                <a16:creationId xmlns:a16="http://schemas.microsoft.com/office/drawing/2014/main" id="{19151AE7-C05B-4954-A38D-9EAA846A641D}"/>
              </a:ext>
            </a:extLst>
          </p:cNvPr>
          <p:cNvSpPr txBox="1">
            <a:spLocks/>
          </p:cNvSpPr>
          <p:nvPr/>
        </p:nvSpPr>
        <p:spPr>
          <a:xfrm>
            <a:off x="2338154" y="4336435"/>
            <a:ext cx="2609851" cy="1771189"/>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fr-FR" sz="1600" dirty="0">
                <a:latin typeface="Times New Roman" panose="02020603050405020304" pitchFamily="18" charset="0"/>
                <a:cs typeface="Times New Roman" panose="02020603050405020304" pitchFamily="18" charset="0"/>
              </a:rPr>
              <a:t>Les centres de transfusion sanguine sont responsables d’assurer la collecte, le traitement et la</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distribution des produits sanguins labiles.</a:t>
            </a:r>
          </a:p>
          <a:p>
            <a:pPr algn="ctr">
              <a:spcBef>
                <a:spcPts val="0"/>
              </a:spcBef>
            </a:pPr>
            <a:endParaRPr lang="fr-FR" sz="300" dirty="0">
              <a:solidFill>
                <a:srgbClr val="F25151"/>
              </a:solidFill>
              <a:latin typeface="Times New Roman" panose="02020603050405020304" pitchFamily="18" charset="0"/>
              <a:cs typeface="Times New Roman" panose="02020603050405020304" pitchFamily="18" charset="0"/>
            </a:endParaRPr>
          </a:p>
        </p:txBody>
      </p:sp>
      <p:grpSp>
        <p:nvGrpSpPr>
          <p:cNvPr id="119" name="Google Shape;596;p33">
            <a:extLst>
              <a:ext uri="{FF2B5EF4-FFF2-40B4-BE49-F238E27FC236}">
                <a16:creationId xmlns:a16="http://schemas.microsoft.com/office/drawing/2014/main" id="{74BDECCD-4CF8-4791-9F3E-71C6E8CE7B0D}"/>
              </a:ext>
            </a:extLst>
          </p:cNvPr>
          <p:cNvGrpSpPr/>
          <p:nvPr/>
        </p:nvGrpSpPr>
        <p:grpSpPr>
          <a:xfrm>
            <a:off x="6851337" y="3046176"/>
            <a:ext cx="489277" cy="682300"/>
            <a:chOff x="1925875" y="238125"/>
            <a:chExt cx="3749250" cy="5228350"/>
          </a:xfrm>
        </p:grpSpPr>
        <p:sp>
          <p:nvSpPr>
            <p:cNvPr id="120" name="Google Shape;597;p33">
              <a:extLst>
                <a:ext uri="{FF2B5EF4-FFF2-40B4-BE49-F238E27FC236}">
                  <a16:creationId xmlns:a16="http://schemas.microsoft.com/office/drawing/2014/main" id="{5A297992-88A7-483C-AC8C-D7806FC0E3A9}"/>
                </a:ext>
              </a:extLst>
            </p:cNvPr>
            <p:cNvSpPr/>
            <p:nvPr/>
          </p:nvSpPr>
          <p:spPr>
            <a:xfrm>
              <a:off x="1925875" y="441525"/>
              <a:ext cx="3749250" cy="5024950"/>
            </a:xfrm>
            <a:custGeom>
              <a:avLst/>
              <a:gdLst/>
              <a:ahLst/>
              <a:cxnLst/>
              <a:rect l="l" t="t" r="r" b="b"/>
              <a:pathLst>
                <a:path w="149970" h="200998" extrusionOk="0">
                  <a:moveTo>
                    <a:pt x="9216" y="1"/>
                  </a:moveTo>
                  <a:cubicBezTo>
                    <a:pt x="4118" y="1"/>
                    <a:pt x="1" y="4118"/>
                    <a:pt x="1" y="9192"/>
                  </a:cubicBezTo>
                  <a:lnTo>
                    <a:pt x="1" y="191782"/>
                  </a:lnTo>
                  <a:cubicBezTo>
                    <a:pt x="1" y="196880"/>
                    <a:pt x="4118" y="200997"/>
                    <a:pt x="9216" y="200997"/>
                  </a:cubicBezTo>
                  <a:lnTo>
                    <a:pt x="140754" y="200997"/>
                  </a:lnTo>
                  <a:cubicBezTo>
                    <a:pt x="145852" y="200997"/>
                    <a:pt x="149970" y="196880"/>
                    <a:pt x="149970" y="191782"/>
                  </a:cubicBezTo>
                  <a:lnTo>
                    <a:pt x="149970" y="9192"/>
                  </a:lnTo>
                  <a:cubicBezTo>
                    <a:pt x="149970" y="4118"/>
                    <a:pt x="145852" y="1"/>
                    <a:pt x="14075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98;p33">
              <a:extLst>
                <a:ext uri="{FF2B5EF4-FFF2-40B4-BE49-F238E27FC236}">
                  <a16:creationId xmlns:a16="http://schemas.microsoft.com/office/drawing/2014/main" id="{6BC6B14F-8F01-452B-A883-C28EEDE41C7E}"/>
                </a:ext>
              </a:extLst>
            </p:cNvPr>
            <p:cNvSpPr/>
            <p:nvPr/>
          </p:nvSpPr>
          <p:spPr>
            <a:xfrm>
              <a:off x="4777475" y="441525"/>
              <a:ext cx="897650" cy="5024950"/>
            </a:xfrm>
            <a:custGeom>
              <a:avLst/>
              <a:gdLst/>
              <a:ahLst/>
              <a:cxnLst/>
              <a:rect l="l" t="t" r="r" b="b"/>
              <a:pathLst>
                <a:path w="35906" h="200998" extrusionOk="0">
                  <a:moveTo>
                    <a:pt x="0" y="1"/>
                  </a:moveTo>
                  <a:cubicBezTo>
                    <a:pt x="5074" y="1"/>
                    <a:pt x="9191" y="4118"/>
                    <a:pt x="9191" y="9192"/>
                  </a:cubicBezTo>
                  <a:lnTo>
                    <a:pt x="9191" y="191782"/>
                  </a:lnTo>
                  <a:cubicBezTo>
                    <a:pt x="9191" y="196880"/>
                    <a:pt x="5074" y="200997"/>
                    <a:pt x="0" y="200997"/>
                  </a:cubicBezTo>
                  <a:lnTo>
                    <a:pt x="26690" y="200997"/>
                  </a:lnTo>
                  <a:cubicBezTo>
                    <a:pt x="31788" y="200997"/>
                    <a:pt x="35906" y="196880"/>
                    <a:pt x="35906" y="191782"/>
                  </a:cubicBezTo>
                  <a:lnTo>
                    <a:pt x="35906" y="9192"/>
                  </a:lnTo>
                  <a:cubicBezTo>
                    <a:pt x="35906" y="4118"/>
                    <a:pt x="31788" y="1"/>
                    <a:pt x="2669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99;p33">
              <a:extLst>
                <a:ext uri="{FF2B5EF4-FFF2-40B4-BE49-F238E27FC236}">
                  <a16:creationId xmlns:a16="http://schemas.microsoft.com/office/drawing/2014/main" id="{E93595FC-9FB0-4742-98FB-43A1F2041447}"/>
                </a:ext>
              </a:extLst>
            </p:cNvPr>
            <p:cNvSpPr/>
            <p:nvPr/>
          </p:nvSpPr>
          <p:spPr>
            <a:xfrm>
              <a:off x="2293500" y="784050"/>
              <a:ext cx="3014000" cy="4344825"/>
            </a:xfrm>
            <a:custGeom>
              <a:avLst/>
              <a:gdLst/>
              <a:ahLst/>
              <a:cxnLst/>
              <a:rect l="l" t="t" r="r" b="b"/>
              <a:pathLst>
                <a:path w="120560" h="173793" extrusionOk="0">
                  <a:moveTo>
                    <a:pt x="4265" y="0"/>
                  </a:moveTo>
                  <a:cubicBezTo>
                    <a:pt x="1912" y="0"/>
                    <a:pt x="1" y="1887"/>
                    <a:pt x="1" y="4240"/>
                  </a:cubicBezTo>
                  <a:lnTo>
                    <a:pt x="1" y="169527"/>
                  </a:lnTo>
                  <a:cubicBezTo>
                    <a:pt x="1" y="171880"/>
                    <a:pt x="1912" y="173792"/>
                    <a:pt x="4265" y="173792"/>
                  </a:cubicBezTo>
                  <a:lnTo>
                    <a:pt x="116295" y="173792"/>
                  </a:lnTo>
                  <a:cubicBezTo>
                    <a:pt x="118648" y="173792"/>
                    <a:pt x="120559" y="171880"/>
                    <a:pt x="120559" y="169527"/>
                  </a:cubicBezTo>
                  <a:lnTo>
                    <a:pt x="120559" y="4240"/>
                  </a:lnTo>
                  <a:cubicBezTo>
                    <a:pt x="120559" y="1887"/>
                    <a:pt x="118648" y="0"/>
                    <a:pt x="11629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00;p33">
              <a:extLst>
                <a:ext uri="{FF2B5EF4-FFF2-40B4-BE49-F238E27FC236}">
                  <a16:creationId xmlns:a16="http://schemas.microsoft.com/office/drawing/2014/main" id="{8BE8FD4D-05B8-4D8E-BDF5-BAB883BD288D}"/>
                </a:ext>
              </a:extLst>
            </p:cNvPr>
            <p:cNvSpPr/>
            <p:nvPr/>
          </p:nvSpPr>
          <p:spPr>
            <a:xfrm>
              <a:off x="5007250" y="784050"/>
              <a:ext cx="300250" cy="4344825"/>
            </a:xfrm>
            <a:custGeom>
              <a:avLst/>
              <a:gdLst/>
              <a:ahLst/>
              <a:cxnLst/>
              <a:rect l="l" t="t" r="r" b="b"/>
              <a:pathLst>
                <a:path w="12010" h="173793" extrusionOk="0">
                  <a:moveTo>
                    <a:pt x="0" y="0"/>
                  </a:moveTo>
                  <a:lnTo>
                    <a:pt x="0" y="173792"/>
                  </a:lnTo>
                  <a:lnTo>
                    <a:pt x="7745" y="173792"/>
                  </a:lnTo>
                  <a:cubicBezTo>
                    <a:pt x="10098" y="173792"/>
                    <a:pt x="12009" y="171880"/>
                    <a:pt x="12009" y="169527"/>
                  </a:cubicBezTo>
                  <a:lnTo>
                    <a:pt x="12009" y="4240"/>
                  </a:lnTo>
                  <a:cubicBezTo>
                    <a:pt x="12009" y="1887"/>
                    <a:pt x="10098" y="0"/>
                    <a:pt x="774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01;p33">
              <a:extLst>
                <a:ext uri="{FF2B5EF4-FFF2-40B4-BE49-F238E27FC236}">
                  <a16:creationId xmlns:a16="http://schemas.microsoft.com/office/drawing/2014/main" id="{9265B260-0381-432C-9C48-878D3F36A69C}"/>
                </a:ext>
              </a:extLst>
            </p:cNvPr>
            <p:cNvSpPr/>
            <p:nvPr/>
          </p:nvSpPr>
          <p:spPr>
            <a:xfrm>
              <a:off x="2614575" y="238125"/>
              <a:ext cx="2371850" cy="702200"/>
            </a:xfrm>
            <a:custGeom>
              <a:avLst/>
              <a:gdLst/>
              <a:ahLst/>
              <a:cxnLst/>
              <a:rect l="l" t="t" r="r" b="b"/>
              <a:pathLst>
                <a:path w="94874" h="28088" extrusionOk="0">
                  <a:moveTo>
                    <a:pt x="8922" y="0"/>
                  </a:moveTo>
                  <a:cubicBezTo>
                    <a:pt x="3995" y="0"/>
                    <a:pt x="0" y="3995"/>
                    <a:pt x="0" y="8921"/>
                  </a:cubicBezTo>
                  <a:lnTo>
                    <a:pt x="0" y="19166"/>
                  </a:lnTo>
                  <a:cubicBezTo>
                    <a:pt x="0" y="24092"/>
                    <a:pt x="3995" y="28087"/>
                    <a:pt x="8922" y="28087"/>
                  </a:cubicBezTo>
                  <a:lnTo>
                    <a:pt x="85953" y="28087"/>
                  </a:lnTo>
                  <a:cubicBezTo>
                    <a:pt x="90879" y="28087"/>
                    <a:pt x="94874" y="24092"/>
                    <a:pt x="94874" y="19166"/>
                  </a:cubicBezTo>
                  <a:lnTo>
                    <a:pt x="94874" y="8921"/>
                  </a:lnTo>
                  <a:cubicBezTo>
                    <a:pt x="94874" y="3995"/>
                    <a:pt x="90879" y="0"/>
                    <a:pt x="85953"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02;p33">
              <a:extLst>
                <a:ext uri="{FF2B5EF4-FFF2-40B4-BE49-F238E27FC236}">
                  <a16:creationId xmlns:a16="http://schemas.microsoft.com/office/drawing/2014/main" id="{88E5DCB5-E1B0-4954-A58D-85E565F2B8DB}"/>
                </a:ext>
              </a:extLst>
            </p:cNvPr>
            <p:cNvSpPr/>
            <p:nvPr/>
          </p:nvSpPr>
          <p:spPr>
            <a:xfrm>
              <a:off x="2614575" y="444600"/>
              <a:ext cx="2371850" cy="495725"/>
            </a:xfrm>
            <a:custGeom>
              <a:avLst/>
              <a:gdLst/>
              <a:ahLst/>
              <a:cxnLst/>
              <a:rect l="l" t="t" r="r" b="b"/>
              <a:pathLst>
                <a:path w="94874" h="19829" extrusionOk="0">
                  <a:moveTo>
                    <a:pt x="25" y="0"/>
                  </a:moveTo>
                  <a:cubicBezTo>
                    <a:pt x="0" y="221"/>
                    <a:pt x="0" y="442"/>
                    <a:pt x="0" y="662"/>
                  </a:cubicBezTo>
                  <a:lnTo>
                    <a:pt x="0" y="10907"/>
                  </a:lnTo>
                  <a:cubicBezTo>
                    <a:pt x="0" y="15833"/>
                    <a:pt x="3995" y="19828"/>
                    <a:pt x="8922" y="19828"/>
                  </a:cubicBezTo>
                  <a:lnTo>
                    <a:pt x="85953" y="19828"/>
                  </a:lnTo>
                  <a:cubicBezTo>
                    <a:pt x="90879" y="19828"/>
                    <a:pt x="94874" y="15833"/>
                    <a:pt x="94874" y="10907"/>
                  </a:cubicBezTo>
                  <a:lnTo>
                    <a:pt x="94874" y="662"/>
                  </a:lnTo>
                  <a:cubicBezTo>
                    <a:pt x="94874" y="442"/>
                    <a:pt x="94874" y="221"/>
                    <a:pt x="94849" y="0"/>
                  </a:cubicBezTo>
                  <a:cubicBezTo>
                    <a:pt x="94506" y="4633"/>
                    <a:pt x="90658" y="8260"/>
                    <a:pt x="85953" y="8260"/>
                  </a:cubicBezTo>
                  <a:lnTo>
                    <a:pt x="8922" y="8260"/>
                  </a:lnTo>
                  <a:cubicBezTo>
                    <a:pt x="4216" y="8260"/>
                    <a:pt x="368" y="4633"/>
                    <a:pt x="2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03;p33">
              <a:extLst>
                <a:ext uri="{FF2B5EF4-FFF2-40B4-BE49-F238E27FC236}">
                  <a16:creationId xmlns:a16="http://schemas.microsoft.com/office/drawing/2014/main" id="{9FF7B943-67DD-40FA-843B-39CBDC739395}"/>
                </a:ext>
              </a:extLst>
            </p:cNvPr>
            <p:cNvSpPr/>
            <p:nvPr/>
          </p:nvSpPr>
          <p:spPr>
            <a:xfrm>
              <a:off x="3200325" y="3563350"/>
              <a:ext cx="1200350" cy="1199725"/>
            </a:xfrm>
            <a:custGeom>
              <a:avLst/>
              <a:gdLst/>
              <a:ahLst/>
              <a:cxnLst/>
              <a:rect l="l" t="t" r="r" b="b"/>
              <a:pathLst>
                <a:path w="48014" h="47989" extrusionOk="0">
                  <a:moveTo>
                    <a:pt x="18824" y="0"/>
                  </a:moveTo>
                  <a:cubicBezTo>
                    <a:pt x="16520" y="0"/>
                    <a:pt x="14633" y="1887"/>
                    <a:pt x="14633" y="4216"/>
                  </a:cubicBezTo>
                  <a:lnTo>
                    <a:pt x="14633" y="14607"/>
                  </a:lnTo>
                  <a:lnTo>
                    <a:pt x="4216" y="14607"/>
                  </a:lnTo>
                  <a:cubicBezTo>
                    <a:pt x="1888" y="14607"/>
                    <a:pt x="1" y="16495"/>
                    <a:pt x="1" y="18823"/>
                  </a:cubicBezTo>
                  <a:lnTo>
                    <a:pt x="1" y="29166"/>
                  </a:lnTo>
                  <a:cubicBezTo>
                    <a:pt x="1" y="31494"/>
                    <a:pt x="1888" y="33381"/>
                    <a:pt x="4216" y="33381"/>
                  </a:cubicBezTo>
                  <a:lnTo>
                    <a:pt x="14633" y="33381"/>
                  </a:lnTo>
                  <a:lnTo>
                    <a:pt x="14633" y="43797"/>
                  </a:lnTo>
                  <a:cubicBezTo>
                    <a:pt x="14633" y="46126"/>
                    <a:pt x="16520" y="47988"/>
                    <a:pt x="18824" y="47988"/>
                  </a:cubicBezTo>
                  <a:lnTo>
                    <a:pt x="29191" y="47988"/>
                  </a:lnTo>
                  <a:cubicBezTo>
                    <a:pt x="31519" y="47988"/>
                    <a:pt x="33382" y="46126"/>
                    <a:pt x="33382" y="43797"/>
                  </a:cubicBezTo>
                  <a:lnTo>
                    <a:pt x="33382" y="33381"/>
                  </a:lnTo>
                  <a:lnTo>
                    <a:pt x="43798" y="33381"/>
                  </a:lnTo>
                  <a:cubicBezTo>
                    <a:pt x="46126" y="33381"/>
                    <a:pt x="48013" y="31494"/>
                    <a:pt x="48013" y="29166"/>
                  </a:cubicBezTo>
                  <a:lnTo>
                    <a:pt x="48013" y="18823"/>
                  </a:lnTo>
                  <a:cubicBezTo>
                    <a:pt x="48013" y="16495"/>
                    <a:pt x="46126" y="14607"/>
                    <a:pt x="43798" y="14607"/>
                  </a:cubicBezTo>
                  <a:lnTo>
                    <a:pt x="33382" y="14607"/>
                  </a:lnTo>
                  <a:lnTo>
                    <a:pt x="33382" y="4216"/>
                  </a:lnTo>
                  <a:cubicBezTo>
                    <a:pt x="33382" y="1887"/>
                    <a:pt x="31519" y="0"/>
                    <a:pt x="29191"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04;p33">
              <a:extLst>
                <a:ext uri="{FF2B5EF4-FFF2-40B4-BE49-F238E27FC236}">
                  <a16:creationId xmlns:a16="http://schemas.microsoft.com/office/drawing/2014/main" id="{97B7FD0F-13E9-4637-9101-A9742E28A546}"/>
                </a:ext>
              </a:extLst>
            </p:cNvPr>
            <p:cNvSpPr/>
            <p:nvPr/>
          </p:nvSpPr>
          <p:spPr>
            <a:xfrm>
              <a:off x="2659300" y="1479475"/>
              <a:ext cx="879900" cy="158125"/>
            </a:xfrm>
            <a:custGeom>
              <a:avLst/>
              <a:gdLst/>
              <a:ahLst/>
              <a:cxnLst/>
              <a:rect l="l" t="t" r="r" b="b"/>
              <a:pathLst>
                <a:path w="35196" h="6325" extrusionOk="0">
                  <a:moveTo>
                    <a:pt x="3162" y="1"/>
                  </a:moveTo>
                  <a:cubicBezTo>
                    <a:pt x="1398" y="1"/>
                    <a:pt x="1" y="1422"/>
                    <a:pt x="1" y="3162"/>
                  </a:cubicBezTo>
                  <a:cubicBezTo>
                    <a:pt x="1" y="4903"/>
                    <a:pt x="1398" y="6324"/>
                    <a:pt x="3162" y="6324"/>
                  </a:cubicBezTo>
                  <a:lnTo>
                    <a:pt x="32033" y="6324"/>
                  </a:lnTo>
                  <a:cubicBezTo>
                    <a:pt x="33774" y="6324"/>
                    <a:pt x="35195" y="4903"/>
                    <a:pt x="35195" y="3162"/>
                  </a:cubicBezTo>
                  <a:cubicBezTo>
                    <a:pt x="35195" y="1422"/>
                    <a:pt x="33774" y="1"/>
                    <a:pt x="32033"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05;p33">
              <a:extLst>
                <a:ext uri="{FF2B5EF4-FFF2-40B4-BE49-F238E27FC236}">
                  <a16:creationId xmlns:a16="http://schemas.microsoft.com/office/drawing/2014/main" id="{045D9340-7F82-4EFC-BED9-C1A5E08BCB1D}"/>
                </a:ext>
              </a:extLst>
            </p:cNvPr>
            <p:cNvSpPr/>
            <p:nvPr/>
          </p:nvSpPr>
          <p:spPr>
            <a:xfrm>
              <a:off x="2659300" y="1847725"/>
              <a:ext cx="417900" cy="158100"/>
            </a:xfrm>
            <a:custGeom>
              <a:avLst/>
              <a:gdLst/>
              <a:ahLst/>
              <a:cxnLst/>
              <a:rect l="l" t="t" r="r" b="b"/>
              <a:pathLst>
                <a:path w="16716" h="6324" extrusionOk="0">
                  <a:moveTo>
                    <a:pt x="3162" y="1"/>
                  </a:moveTo>
                  <a:cubicBezTo>
                    <a:pt x="1398" y="1"/>
                    <a:pt x="1" y="1422"/>
                    <a:pt x="1" y="3162"/>
                  </a:cubicBezTo>
                  <a:cubicBezTo>
                    <a:pt x="1" y="4902"/>
                    <a:pt x="1398" y="6324"/>
                    <a:pt x="3162" y="6324"/>
                  </a:cubicBezTo>
                  <a:lnTo>
                    <a:pt x="13554" y="6324"/>
                  </a:lnTo>
                  <a:cubicBezTo>
                    <a:pt x="15294" y="6324"/>
                    <a:pt x="16716" y="4902"/>
                    <a:pt x="16716" y="3162"/>
                  </a:cubicBezTo>
                  <a:cubicBezTo>
                    <a:pt x="16716" y="1422"/>
                    <a:pt x="15294" y="1"/>
                    <a:pt x="1355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06;p33">
              <a:extLst>
                <a:ext uri="{FF2B5EF4-FFF2-40B4-BE49-F238E27FC236}">
                  <a16:creationId xmlns:a16="http://schemas.microsoft.com/office/drawing/2014/main" id="{4E817CF2-618D-4770-A0C1-1971A5FD6145}"/>
                </a:ext>
              </a:extLst>
            </p:cNvPr>
            <p:cNvSpPr/>
            <p:nvPr/>
          </p:nvSpPr>
          <p:spPr>
            <a:xfrm>
              <a:off x="2659300" y="2075650"/>
              <a:ext cx="417900" cy="158125"/>
            </a:xfrm>
            <a:custGeom>
              <a:avLst/>
              <a:gdLst/>
              <a:ahLst/>
              <a:cxnLst/>
              <a:rect l="l" t="t" r="r" b="b"/>
              <a:pathLst>
                <a:path w="16716" h="6325" extrusionOk="0">
                  <a:moveTo>
                    <a:pt x="3162" y="1"/>
                  </a:moveTo>
                  <a:cubicBezTo>
                    <a:pt x="1398" y="1"/>
                    <a:pt x="1" y="1422"/>
                    <a:pt x="1" y="3162"/>
                  </a:cubicBezTo>
                  <a:cubicBezTo>
                    <a:pt x="1" y="4903"/>
                    <a:pt x="1398" y="6324"/>
                    <a:pt x="3162" y="6324"/>
                  </a:cubicBezTo>
                  <a:lnTo>
                    <a:pt x="13554" y="6324"/>
                  </a:lnTo>
                  <a:cubicBezTo>
                    <a:pt x="15294" y="6324"/>
                    <a:pt x="16716" y="4903"/>
                    <a:pt x="16716" y="3162"/>
                  </a:cubicBezTo>
                  <a:cubicBezTo>
                    <a:pt x="16716" y="1422"/>
                    <a:pt x="15294" y="1"/>
                    <a:pt x="1355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07;p33">
              <a:extLst>
                <a:ext uri="{FF2B5EF4-FFF2-40B4-BE49-F238E27FC236}">
                  <a16:creationId xmlns:a16="http://schemas.microsoft.com/office/drawing/2014/main" id="{36F13E7F-F3E7-4515-90F4-2B7BBF1EC7AB}"/>
                </a:ext>
              </a:extLst>
            </p:cNvPr>
            <p:cNvSpPr/>
            <p:nvPr/>
          </p:nvSpPr>
          <p:spPr>
            <a:xfrm>
              <a:off x="2659300" y="2303600"/>
              <a:ext cx="417900" cy="158100"/>
            </a:xfrm>
            <a:custGeom>
              <a:avLst/>
              <a:gdLst/>
              <a:ahLst/>
              <a:cxnLst/>
              <a:rect l="l" t="t" r="r" b="b"/>
              <a:pathLst>
                <a:path w="16716" h="6324" extrusionOk="0">
                  <a:moveTo>
                    <a:pt x="3162" y="0"/>
                  </a:moveTo>
                  <a:cubicBezTo>
                    <a:pt x="1398" y="0"/>
                    <a:pt x="1" y="1422"/>
                    <a:pt x="1" y="3162"/>
                  </a:cubicBezTo>
                  <a:cubicBezTo>
                    <a:pt x="1" y="4902"/>
                    <a:pt x="1398" y="6323"/>
                    <a:pt x="3162" y="6323"/>
                  </a:cubicBezTo>
                  <a:lnTo>
                    <a:pt x="13554" y="6323"/>
                  </a:lnTo>
                  <a:cubicBezTo>
                    <a:pt x="15294" y="6323"/>
                    <a:pt x="16716" y="4902"/>
                    <a:pt x="16716" y="3162"/>
                  </a:cubicBezTo>
                  <a:cubicBezTo>
                    <a:pt x="16716" y="1422"/>
                    <a:pt x="15294" y="0"/>
                    <a:pt x="13554" y="0"/>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08;p33">
              <a:extLst>
                <a:ext uri="{FF2B5EF4-FFF2-40B4-BE49-F238E27FC236}">
                  <a16:creationId xmlns:a16="http://schemas.microsoft.com/office/drawing/2014/main" id="{D0BA5A5E-67FF-4D31-A001-EFEAE7E196F2}"/>
                </a:ext>
              </a:extLst>
            </p:cNvPr>
            <p:cNvSpPr/>
            <p:nvPr/>
          </p:nvSpPr>
          <p:spPr>
            <a:xfrm>
              <a:off x="2659300" y="2531525"/>
              <a:ext cx="879900" cy="158100"/>
            </a:xfrm>
            <a:custGeom>
              <a:avLst/>
              <a:gdLst/>
              <a:ahLst/>
              <a:cxnLst/>
              <a:rect l="l" t="t" r="r" b="b"/>
              <a:pathLst>
                <a:path w="35196" h="6324" extrusionOk="0">
                  <a:moveTo>
                    <a:pt x="3162" y="0"/>
                  </a:moveTo>
                  <a:cubicBezTo>
                    <a:pt x="1398" y="0"/>
                    <a:pt x="1" y="1422"/>
                    <a:pt x="1" y="3162"/>
                  </a:cubicBezTo>
                  <a:cubicBezTo>
                    <a:pt x="1" y="4902"/>
                    <a:pt x="1398" y="6324"/>
                    <a:pt x="3162" y="6324"/>
                  </a:cubicBezTo>
                  <a:lnTo>
                    <a:pt x="32033" y="6324"/>
                  </a:lnTo>
                  <a:cubicBezTo>
                    <a:pt x="33774" y="6324"/>
                    <a:pt x="35195" y="4902"/>
                    <a:pt x="35195" y="3162"/>
                  </a:cubicBezTo>
                  <a:cubicBezTo>
                    <a:pt x="35195" y="1422"/>
                    <a:pt x="33774" y="0"/>
                    <a:pt x="32033" y="0"/>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09;p33">
              <a:extLst>
                <a:ext uri="{FF2B5EF4-FFF2-40B4-BE49-F238E27FC236}">
                  <a16:creationId xmlns:a16="http://schemas.microsoft.com/office/drawing/2014/main" id="{2AD17950-1CBB-46C3-B02B-34CA4E365184}"/>
                </a:ext>
              </a:extLst>
            </p:cNvPr>
            <p:cNvSpPr/>
            <p:nvPr/>
          </p:nvSpPr>
          <p:spPr>
            <a:xfrm>
              <a:off x="2659300" y="3057225"/>
              <a:ext cx="617025" cy="158125"/>
            </a:xfrm>
            <a:custGeom>
              <a:avLst/>
              <a:gdLst/>
              <a:ahLst/>
              <a:cxnLst/>
              <a:rect l="l" t="t" r="r" b="b"/>
              <a:pathLst>
                <a:path w="24681" h="6325" extrusionOk="0">
                  <a:moveTo>
                    <a:pt x="3162" y="1"/>
                  </a:moveTo>
                  <a:cubicBezTo>
                    <a:pt x="1398" y="1"/>
                    <a:pt x="1" y="1422"/>
                    <a:pt x="1" y="3162"/>
                  </a:cubicBezTo>
                  <a:cubicBezTo>
                    <a:pt x="1" y="4903"/>
                    <a:pt x="1398" y="6324"/>
                    <a:pt x="3162" y="6324"/>
                  </a:cubicBezTo>
                  <a:lnTo>
                    <a:pt x="21544" y="6324"/>
                  </a:lnTo>
                  <a:cubicBezTo>
                    <a:pt x="23284" y="6324"/>
                    <a:pt x="24681" y="4903"/>
                    <a:pt x="24681" y="3162"/>
                  </a:cubicBezTo>
                  <a:cubicBezTo>
                    <a:pt x="24681" y="1422"/>
                    <a:pt x="23284" y="1"/>
                    <a:pt x="21544" y="1"/>
                  </a:cubicBezTo>
                  <a:close/>
                </a:path>
              </a:pathLst>
            </a:custGeom>
            <a:solidFill>
              <a:srgbClr val="F7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10;p33">
              <a:extLst>
                <a:ext uri="{FF2B5EF4-FFF2-40B4-BE49-F238E27FC236}">
                  <a16:creationId xmlns:a16="http://schemas.microsoft.com/office/drawing/2014/main" id="{DE887F8C-A2FA-47DF-BAFE-B8CAD8B80EE6}"/>
                </a:ext>
              </a:extLst>
            </p:cNvPr>
            <p:cNvSpPr/>
            <p:nvPr/>
          </p:nvSpPr>
          <p:spPr>
            <a:xfrm>
              <a:off x="4061825" y="1479475"/>
              <a:ext cx="879875" cy="158125"/>
            </a:xfrm>
            <a:custGeom>
              <a:avLst/>
              <a:gdLst/>
              <a:ahLst/>
              <a:cxnLst/>
              <a:rect l="l" t="t" r="r" b="b"/>
              <a:pathLst>
                <a:path w="35195" h="6325" extrusionOk="0">
                  <a:moveTo>
                    <a:pt x="3162" y="1"/>
                  </a:moveTo>
                  <a:cubicBezTo>
                    <a:pt x="1422" y="1"/>
                    <a:pt x="0" y="1422"/>
                    <a:pt x="0" y="3162"/>
                  </a:cubicBezTo>
                  <a:cubicBezTo>
                    <a:pt x="0" y="4903"/>
                    <a:pt x="1422" y="6324"/>
                    <a:pt x="3162" y="6324"/>
                  </a:cubicBezTo>
                  <a:lnTo>
                    <a:pt x="32033" y="6324"/>
                  </a:lnTo>
                  <a:cubicBezTo>
                    <a:pt x="33798" y="6324"/>
                    <a:pt x="35195" y="4903"/>
                    <a:pt x="35195" y="3162"/>
                  </a:cubicBezTo>
                  <a:cubicBezTo>
                    <a:pt x="35195" y="1422"/>
                    <a:pt x="33798" y="1"/>
                    <a:pt x="32033"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11;p33">
              <a:extLst>
                <a:ext uri="{FF2B5EF4-FFF2-40B4-BE49-F238E27FC236}">
                  <a16:creationId xmlns:a16="http://schemas.microsoft.com/office/drawing/2014/main" id="{D4203CE6-7D7E-4FC2-A3EC-BFA6F0A9C082}"/>
                </a:ext>
              </a:extLst>
            </p:cNvPr>
            <p:cNvSpPr/>
            <p:nvPr/>
          </p:nvSpPr>
          <p:spPr>
            <a:xfrm>
              <a:off x="4524425" y="1847725"/>
              <a:ext cx="417275" cy="158100"/>
            </a:xfrm>
            <a:custGeom>
              <a:avLst/>
              <a:gdLst/>
              <a:ahLst/>
              <a:cxnLst/>
              <a:rect l="l" t="t" r="r" b="b"/>
              <a:pathLst>
                <a:path w="16691" h="6324" extrusionOk="0">
                  <a:moveTo>
                    <a:pt x="3137" y="1"/>
                  </a:moveTo>
                  <a:cubicBezTo>
                    <a:pt x="1397" y="1"/>
                    <a:pt x="0" y="1422"/>
                    <a:pt x="0" y="3162"/>
                  </a:cubicBezTo>
                  <a:cubicBezTo>
                    <a:pt x="0" y="4902"/>
                    <a:pt x="1397" y="6324"/>
                    <a:pt x="3137" y="6324"/>
                  </a:cubicBezTo>
                  <a:lnTo>
                    <a:pt x="13529" y="6324"/>
                  </a:lnTo>
                  <a:cubicBezTo>
                    <a:pt x="15294" y="6324"/>
                    <a:pt x="16691" y="4902"/>
                    <a:pt x="16691" y="3162"/>
                  </a:cubicBezTo>
                  <a:cubicBezTo>
                    <a:pt x="16691" y="1422"/>
                    <a:pt x="15294" y="1"/>
                    <a:pt x="1352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12;p33">
              <a:extLst>
                <a:ext uri="{FF2B5EF4-FFF2-40B4-BE49-F238E27FC236}">
                  <a16:creationId xmlns:a16="http://schemas.microsoft.com/office/drawing/2014/main" id="{EDD504DD-D55A-46EC-8BD1-C875AFD9E56D}"/>
                </a:ext>
              </a:extLst>
            </p:cNvPr>
            <p:cNvSpPr/>
            <p:nvPr/>
          </p:nvSpPr>
          <p:spPr>
            <a:xfrm>
              <a:off x="4524425" y="2075650"/>
              <a:ext cx="417275" cy="158125"/>
            </a:xfrm>
            <a:custGeom>
              <a:avLst/>
              <a:gdLst/>
              <a:ahLst/>
              <a:cxnLst/>
              <a:rect l="l" t="t" r="r" b="b"/>
              <a:pathLst>
                <a:path w="16691" h="6325" extrusionOk="0">
                  <a:moveTo>
                    <a:pt x="3137" y="1"/>
                  </a:moveTo>
                  <a:cubicBezTo>
                    <a:pt x="1397" y="1"/>
                    <a:pt x="0" y="1422"/>
                    <a:pt x="0" y="3162"/>
                  </a:cubicBezTo>
                  <a:cubicBezTo>
                    <a:pt x="0" y="4903"/>
                    <a:pt x="1397" y="6324"/>
                    <a:pt x="3137" y="6324"/>
                  </a:cubicBezTo>
                  <a:lnTo>
                    <a:pt x="13529" y="6324"/>
                  </a:lnTo>
                  <a:cubicBezTo>
                    <a:pt x="15294" y="6324"/>
                    <a:pt x="16691" y="4903"/>
                    <a:pt x="16691" y="3162"/>
                  </a:cubicBezTo>
                  <a:cubicBezTo>
                    <a:pt x="16691" y="1422"/>
                    <a:pt x="15294" y="1"/>
                    <a:pt x="1352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13;p33">
              <a:extLst>
                <a:ext uri="{FF2B5EF4-FFF2-40B4-BE49-F238E27FC236}">
                  <a16:creationId xmlns:a16="http://schemas.microsoft.com/office/drawing/2014/main" id="{1921C46C-26C3-4400-8914-6989883275E0}"/>
                </a:ext>
              </a:extLst>
            </p:cNvPr>
            <p:cNvSpPr/>
            <p:nvPr/>
          </p:nvSpPr>
          <p:spPr>
            <a:xfrm>
              <a:off x="4524425" y="2303600"/>
              <a:ext cx="417275" cy="158100"/>
            </a:xfrm>
            <a:custGeom>
              <a:avLst/>
              <a:gdLst/>
              <a:ahLst/>
              <a:cxnLst/>
              <a:rect l="l" t="t" r="r" b="b"/>
              <a:pathLst>
                <a:path w="16691" h="6324" extrusionOk="0">
                  <a:moveTo>
                    <a:pt x="3137" y="0"/>
                  </a:moveTo>
                  <a:cubicBezTo>
                    <a:pt x="1397" y="0"/>
                    <a:pt x="0" y="1422"/>
                    <a:pt x="0" y="3162"/>
                  </a:cubicBezTo>
                  <a:cubicBezTo>
                    <a:pt x="0" y="4902"/>
                    <a:pt x="1397" y="6323"/>
                    <a:pt x="3137" y="6323"/>
                  </a:cubicBezTo>
                  <a:lnTo>
                    <a:pt x="13529" y="6323"/>
                  </a:lnTo>
                  <a:cubicBezTo>
                    <a:pt x="15294" y="6323"/>
                    <a:pt x="16691" y="4902"/>
                    <a:pt x="16691" y="3162"/>
                  </a:cubicBezTo>
                  <a:cubicBezTo>
                    <a:pt x="16691" y="1422"/>
                    <a:pt x="15294" y="0"/>
                    <a:pt x="13529"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14;p33">
              <a:extLst>
                <a:ext uri="{FF2B5EF4-FFF2-40B4-BE49-F238E27FC236}">
                  <a16:creationId xmlns:a16="http://schemas.microsoft.com/office/drawing/2014/main" id="{7FD85FA7-B99A-4838-8C13-0372A6391663}"/>
                </a:ext>
              </a:extLst>
            </p:cNvPr>
            <p:cNvSpPr/>
            <p:nvPr/>
          </p:nvSpPr>
          <p:spPr>
            <a:xfrm>
              <a:off x="4061825" y="2531525"/>
              <a:ext cx="879875" cy="158100"/>
            </a:xfrm>
            <a:custGeom>
              <a:avLst/>
              <a:gdLst/>
              <a:ahLst/>
              <a:cxnLst/>
              <a:rect l="l" t="t" r="r" b="b"/>
              <a:pathLst>
                <a:path w="35195" h="6324" extrusionOk="0">
                  <a:moveTo>
                    <a:pt x="3162" y="0"/>
                  </a:moveTo>
                  <a:cubicBezTo>
                    <a:pt x="1422" y="0"/>
                    <a:pt x="0" y="1422"/>
                    <a:pt x="0" y="3162"/>
                  </a:cubicBezTo>
                  <a:cubicBezTo>
                    <a:pt x="0" y="4902"/>
                    <a:pt x="1422" y="6324"/>
                    <a:pt x="3162" y="6324"/>
                  </a:cubicBezTo>
                  <a:lnTo>
                    <a:pt x="32033" y="6324"/>
                  </a:lnTo>
                  <a:cubicBezTo>
                    <a:pt x="33798" y="6324"/>
                    <a:pt x="35195" y="4902"/>
                    <a:pt x="35195" y="3162"/>
                  </a:cubicBezTo>
                  <a:cubicBezTo>
                    <a:pt x="35195" y="1422"/>
                    <a:pt x="33798" y="0"/>
                    <a:pt x="32033"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15;p33">
              <a:extLst>
                <a:ext uri="{FF2B5EF4-FFF2-40B4-BE49-F238E27FC236}">
                  <a16:creationId xmlns:a16="http://schemas.microsoft.com/office/drawing/2014/main" id="{6662B82E-2B16-45D1-A2C9-0BFA52EEEACE}"/>
                </a:ext>
              </a:extLst>
            </p:cNvPr>
            <p:cNvSpPr/>
            <p:nvPr/>
          </p:nvSpPr>
          <p:spPr>
            <a:xfrm>
              <a:off x="4324675" y="3057225"/>
              <a:ext cx="617025" cy="158125"/>
            </a:xfrm>
            <a:custGeom>
              <a:avLst/>
              <a:gdLst/>
              <a:ahLst/>
              <a:cxnLst/>
              <a:rect l="l" t="t" r="r" b="b"/>
              <a:pathLst>
                <a:path w="24681" h="6325" extrusionOk="0">
                  <a:moveTo>
                    <a:pt x="3162" y="1"/>
                  </a:moveTo>
                  <a:cubicBezTo>
                    <a:pt x="1397" y="1"/>
                    <a:pt x="0" y="1422"/>
                    <a:pt x="0" y="3162"/>
                  </a:cubicBezTo>
                  <a:cubicBezTo>
                    <a:pt x="0" y="4903"/>
                    <a:pt x="1397" y="6324"/>
                    <a:pt x="3162" y="6324"/>
                  </a:cubicBezTo>
                  <a:lnTo>
                    <a:pt x="21519" y="6324"/>
                  </a:lnTo>
                  <a:cubicBezTo>
                    <a:pt x="23284" y="6324"/>
                    <a:pt x="24681" y="4903"/>
                    <a:pt x="24681" y="3162"/>
                  </a:cubicBezTo>
                  <a:cubicBezTo>
                    <a:pt x="24681" y="1422"/>
                    <a:pt x="23284" y="1"/>
                    <a:pt x="21519"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16;p33">
              <a:extLst>
                <a:ext uri="{FF2B5EF4-FFF2-40B4-BE49-F238E27FC236}">
                  <a16:creationId xmlns:a16="http://schemas.microsoft.com/office/drawing/2014/main" id="{4D9BA15F-7212-4A06-81A3-34CE443A0913}"/>
                </a:ext>
              </a:extLst>
            </p:cNvPr>
            <p:cNvSpPr/>
            <p:nvPr/>
          </p:nvSpPr>
          <p:spPr>
            <a:xfrm>
              <a:off x="3647000" y="1848025"/>
              <a:ext cx="307000" cy="426175"/>
            </a:xfrm>
            <a:custGeom>
              <a:avLst/>
              <a:gdLst/>
              <a:ahLst/>
              <a:cxnLst/>
              <a:rect l="l" t="t" r="r" b="b"/>
              <a:pathLst>
                <a:path w="12280" h="17047" extrusionOk="0">
                  <a:moveTo>
                    <a:pt x="3456" y="1"/>
                  </a:moveTo>
                  <a:cubicBezTo>
                    <a:pt x="2648" y="1"/>
                    <a:pt x="1839" y="307"/>
                    <a:pt x="1226" y="920"/>
                  </a:cubicBezTo>
                  <a:cubicBezTo>
                    <a:pt x="1" y="2170"/>
                    <a:pt x="1" y="4155"/>
                    <a:pt x="1226" y="5380"/>
                  </a:cubicBezTo>
                  <a:lnTo>
                    <a:pt x="4363" y="8518"/>
                  </a:lnTo>
                  <a:lnTo>
                    <a:pt x="1226" y="11655"/>
                  </a:lnTo>
                  <a:cubicBezTo>
                    <a:pt x="1" y="12880"/>
                    <a:pt x="1" y="14890"/>
                    <a:pt x="1226" y="16115"/>
                  </a:cubicBezTo>
                  <a:cubicBezTo>
                    <a:pt x="1839" y="16728"/>
                    <a:pt x="2648" y="17047"/>
                    <a:pt x="3456" y="17047"/>
                  </a:cubicBezTo>
                  <a:cubicBezTo>
                    <a:pt x="4265" y="17047"/>
                    <a:pt x="5074" y="16728"/>
                    <a:pt x="5687" y="16115"/>
                  </a:cubicBezTo>
                  <a:lnTo>
                    <a:pt x="11054" y="10748"/>
                  </a:lnTo>
                  <a:cubicBezTo>
                    <a:pt x="12280" y="9522"/>
                    <a:pt x="12280" y="7513"/>
                    <a:pt x="11054" y="6287"/>
                  </a:cubicBezTo>
                  <a:lnTo>
                    <a:pt x="5687" y="920"/>
                  </a:lnTo>
                  <a:cubicBezTo>
                    <a:pt x="5074" y="307"/>
                    <a:pt x="4265" y="1"/>
                    <a:pt x="3456" y="1"/>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1" name="Picture 3" descr="C:\Users\utilisateur\Downloads\otimbi\téléchargement.jpg">
            <a:extLst>
              <a:ext uri="{FF2B5EF4-FFF2-40B4-BE49-F238E27FC236}">
                <a16:creationId xmlns:a16="http://schemas.microsoft.com/office/drawing/2014/main" id="{93C90648-D05C-4FAC-9EC0-DCF32116FFE6}"/>
              </a:ext>
            </a:extLst>
          </p:cNvPr>
          <p:cNvPicPr>
            <a:picLocks noChangeAspect="1" noChangeArrowheads="1"/>
          </p:cNvPicPr>
          <p:nvPr/>
        </p:nvPicPr>
        <p:blipFill>
          <a:blip r:embed="rId3"/>
          <a:srcRect/>
          <a:stretch>
            <a:fillRect/>
          </a:stretch>
        </p:blipFill>
        <p:spPr bwMode="auto">
          <a:xfrm>
            <a:off x="3643080" y="3022098"/>
            <a:ext cx="528638" cy="671783"/>
          </a:xfrm>
          <a:prstGeom prst="rect">
            <a:avLst/>
          </a:prstGeom>
          <a:noFill/>
        </p:spPr>
      </p:pic>
      <p:cxnSp>
        <p:nvCxnSpPr>
          <p:cNvPr id="142" name="Google Shape;655;p33">
            <a:extLst>
              <a:ext uri="{FF2B5EF4-FFF2-40B4-BE49-F238E27FC236}">
                <a16:creationId xmlns:a16="http://schemas.microsoft.com/office/drawing/2014/main" id="{B26BB135-4778-48B4-B464-E26F9A2A83AB}"/>
              </a:ext>
            </a:extLst>
          </p:cNvPr>
          <p:cNvCxnSpPr/>
          <p:nvPr/>
        </p:nvCxnSpPr>
        <p:spPr>
          <a:xfrm>
            <a:off x="3905848" y="4011503"/>
            <a:ext cx="6000" cy="296100"/>
          </a:xfrm>
          <a:prstGeom prst="straightConnector1">
            <a:avLst/>
          </a:prstGeom>
          <a:noFill/>
          <a:ln w="19050" cap="flat" cmpd="sng">
            <a:solidFill>
              <a:srgbClr val="434343"/>
            </a:solidFill>
            <a:prstDash val="solid"/>
            <a:round/>
            <a:headEnd type="none" w="med" len="med"/>
            <a:tailEnd type="oval" w="med" len="med"/>
          </a:ln>
        </p:spPr>
      </p:cxnSp>
      <p:cxnSp>
        <p:nvCxnSpPr>
          <p:cNvPr id="143" name="Google Shape;656;p33">
            <a:extLst>
              <a:ext uri="{FF2B5EF4-FFF2-40B4-BE49-F238E27FC236}">
                <a16:creationId xmlns:a16="http://schemas.microsoft.com/office/drawing/2014/main" id="{215AA170-1B4D-46CD-9C37-B21DF1DDBC2E}"/>
              </a:ext>
            </a:extLst>
          </p:cNvPr>
          <p:cNvCxnSpPr/>
          <p:nvPr/>
        </p:nvCxnSpPr>
        <p:spPr>
          <a:xfrm>
            <a:off x="7104555" y="4040334"/>
            <a:ext cx="0" cy="296100"/>
          </a:xfrm>
          <a:prstGeom prst="straightConnector1">
            <a:avLst/>
          </a:prstGeom>
          <a:noFill/>
          <a:ln w="19050" cap="flat" cmpd="sng">
            <a:solidFill>
              <a:srgbClr val="434343"/>
            </a:solidFill>
            <a:prstDash val="solid"/>
            <a:round/>
            <a:headEnd type="none" w="med" len="med"/>
            <a:tailEnd type="oval" w="med" len="med"/>
          </a:ln>
        </p:spPr>
      </p:cxnSp>
      <p:pic>
        <p:nvPicPr>
          <p:cNvPr id="144" name="Image 143">
            <a:extLst>
              <a:ext uri="{FF2B5EF4-FFF2-40B4-BE49-F238E27FC236}">
                <a16:creationId xmlns:a16="http://schemas.microsoft.com/office/drawing/2014/main" id="{0EC7FB4F-0A42-4BA5-8C29-4B03BB980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7275" y="3017334"/>
            <a:ext cx="485776" cy="682300"/>
          </a:xfrm>
          <a:prstGeom prst="rect">
            <a:avLst/>
          </a:prstGeom>
        </p:spPr>
      </p:pic>
      <p:cxnSp>
        <p:nvCxnSpPr>
          <p:cNvPr id="145" name="Google Shape;656;p33">
            <a:extLst>
              <a:ext uri="{FF2B5EF4-FFF2-40B4-BE49-F238E27FC236}">
                <a16:creationId xmlns:a16="http://schemas.microsoft.com/office/drawing/2014/main" id="{7B3E0D1A-4F1B-495C-A6E1-F72669C085E6}"/>
              </a:ext>
            </a:extLst>
          </p:cNvPr>
          <p:cNvCxnSpPr/>
          <p:nvPr/>
        </p:nvCxnSpPr>
        <p:spPr>
          <a:xfrm>
            <a:off x="10282274" y="4000480"/>
            <a:ext cx="0" cy="296100"/>
          </a:xfrm>
          <a:prstGeom prst="straightConnector1">
            <a:avLst/>
          </a:prstGeom>
          <a:noFill/>
          <a:ln w="19050" cap="flat" cmpd="sng">
            <a:solidFill>
              <a:srgbClr val="434343"/>
            </a:solidFill>
            <a:prstDash val="solid"/>
            <a:round/>
            <a:headEnd type="none" w="med" len="med"/>
            <a:tailEnd type="oval" w="med" len="med"/>
          </a:ln>
        </p:spPr>
      </p:cxnSp>
      <p:sp>
        <p:nvSpPr>
          <p:cNvPr id="149" name="ZoneTexte 148">
            <a:extLst>
              <a:ext uri="{FF2B5EF4-FFF2-40B4-BE49-F238E27FC236}">
                <a16:creationId xmlns:a16="http://schemas.microsoft.com/office/drawing/2014/main" id="{4322FBF2-0C35-49CF-BFE3-1FDDF4B5FF0E}"/>
              </a:ext>
            </a:extLst>
          </p:cNvPr>
          <p:cNvSpPr txBox="1"/>
          <p:nvPr/>
        </p:nvSpPr>
        <p:spPr>
          <a:xfrm>
            <a:off x="4948005" y="1927414"/>
            <a:ext cx="4819258"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Identifications des besoins fonctionnels</a:t>
            </a:r>
          </a:p>
        </p:txBody>
      </p:sp>
      <p:sp>
        <p:nvSpPr>
          <p:cNvPr id="59" name="Plaque 26">
            <a:extLst>
              <a:ext uri="{FF2B5EF4-FFF2-40B4-BE49-F238E27FC236}">
                <a16:creationId xmlns:a16="http://schemas.microsoft.com/office/drawing/2014/main" id="{E226ADCC-CB9D-40C6-A936-7A2E38B73CB9}"/>
              </a:ext>
            </a:extLst>
          </p:cNvPr>
          <p:cNvSpPr/>
          <p:nvPr/>
        </p:nvSpPr>
        <p:spPr>
          <a:xfrm>
            <a:off x="10832123" y="6048102"/>
            <a:ext cx="937511"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17/38</a:t>
            </a:r>
          </a:p>
        </p:txBody>
      </p:sp>
    </p:spTree>
    <p:extLst>
      <p:ext uri="{BB962C8B-B14F-4D97-AF65-F5344CB8AC3E}">
        <p14:creationId xmlns:p14="http://schemas.microsoft.com/office/powerpoint/2010/main" val="225229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p:cTn id="11" dur="500" fill="hold"/>
                                        <p:tgtEl>
                                          <p:spTgt spid="141"/>
                                        </p:tgtEl>
                                        <p:attrNameLst>
                                          <p:attrName>ppt_w</p:attrName>
                                        </p:attrNameLst>
                                      </p:cBhvr>
                                      <p:tavLst>
                                        <p:tav tm="0">
                                          <p:val>
                                            <p:fltVal val="0"/>
                                          </p:val>
                                        </p:tav>
                                        <p:tav tm="100000">
                                          <p:val>
                                            <p:strVal val="#ppt_w"/>
                                          </p:val>
                                        </p:tav>
                                      </p:tavLst>
                                    </p:anim>
                                    <p:anim calcmode="lin" valueType="num">
                                      <p:cBhvr>
                                        <p:cTn id="12" dur="500" fill="hold"/>
                                        <p:tgtEl>
                                          <p:spTgt spid="141"/>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cBhvr>
                                        <p:cTn id="15" dur="500" fill="hold"/>
                                        <p:tgtEl>
                                          <p:spTgt spid="142"/>
                                        </p:tgtEl>
                                        <p:attrNameLst>
                                          <p:attrName>ppt_w</p:attrName>
                                        </p:attrNameLst>
                                      </p:cBhvr>
                                      <p:tavLst>
                                        <p:tav tm="0">
                                          <p:val>
                                            <p:fltVal val="0"/>
                                          </p:val>
                                        </p:tav>
                                        <p:tav tm="100000">
                                          <p:val>
                                            <p:strVal val="#ppt_w"/>
                                          </p:val>
                                        </p:tav>
                                      </p:tavLst>
                                    </p:anim>
                                    <p:anim calcmode="lin" valueType="num">
                                      <p:cBhvr>
                                        <p:cTn id="16" dur="500" fill="hold"/>
                                        <p:tgtEl>
                                          <p:spTgt spid="14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p:cTn id="19" dur="500" fill="hold"/>
                                        <p:tgtEl>
                                          <p:spTgt spid="117"/>
                                        </p:tgtEl>
                                        <p:attrNameLst>
                                          <p:attrName>ppt_w</p:attrName>
                                        </p:attrNameLst>
                                      </p:cBhvr>
                                      <p:tavLst>
                                        <p:tav tm="0">
                                          <p:val>
                                            <p:fltVal val="0"/>
                                          </p:val>
                                        </p:tav>
                                        <p:tav tm="100000">
                                          <p:val>
                                            <p:strVal val="#ppt_w"/>
                                          </p:val>
                                        </p:tav>
                                      </p:tavLst>
                                    </p:anim>
                                    <p:anim calcmode="lin" valueType="num">
                                      <p:cBhvr>
                                        <p:cTn id="20" dur="500" fill="hold"/>
                                        <p:tgtEl>
                                          <p:spTgt spid="11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anim calcmode="lin" valueType="num">
                                      <p:cBhvr>
                                        <p:cTn id="29" dur="500" fill="hold"/>
                                        <p:tgtEl>
                                          <p:spTgt spid="119"/>
                                        </p:tgtEl>
                                        <p:attrNameLst>
                                          <p:attrName>ppt_w</p:attrName>
                                        </p:attrNameLst>
                                      </p:cBhvr>
                                      <p:tavLst>
                                        <p:tav tm="0">
                                          <p:val>
                                            <p:fltVal val="0"/>
                                          </p:val>
                                        </p:tav>
                                        <p:tav tm="100000">
                                          <p:val>
                                            <p:strVal val="#ppt_w"/>
                                          </p:val>
                                        </p:tav>
                                      </p:tavLst>
                                    </p:anim>
                                    <p:anim calcmode="lin" valueType="num">
                                      <p:cBhvr>
                                        <p:cTn id="30" dur="500" fill="hold"/>
                                        <p:tgtEl>
                                          <p:spTgt spid="119"/>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p:cTn id="33" dur="500" fill="hold"/>
                                        <p:tgtEl>
                                          <p:spTgt spid="69"/>
                                        </p:tgtEl>
                                        <p:attrNameLst>
                                          <p:attrName>ppt_w</p:attrName>
                                        </p:attrNameLst>
                                      </p:cBhvr>
                                      <p:tavLst>
                                        <p:tav tm="0">
                                          <p:val>
                                            <p:fltVal val="0"/>
                                          </p:val>
                                        </p:tav>
                                        <p:tav tm="100000">
                                          <p:val>
                                            <p:strVal val="#ppt_w"/>
                                          </p:val>
                                        </p:tav>
                                      </p:tavLst>
                                    </p:anim>
                                    <p:anim calcmode="lin" valueType="num">
                                      <p:cBhvr>
                                        <p:cTn id="34" dur="500" fill="hold"/>
                                        <p:tgtEl>
                                          <p:spTgt spid="69"/>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143"/>
                                        </p:tgtEl>
                                        <p:attrNameLst>
                                          <p:attrName>style.visibility</p:attrName>
                                        </p:attrNameLst>
                                      </p:cBhvr>
                                      <p:to>
                                        <p:strVal val="visible"/>
                                      </p:to>
                                    </p:set>
                                    <p:anim calcmode="lin" valueType="num">
                                      <p:cBhvr>
                                        <p:cTn id="37" dur="500" fill="hold"/>
                                        <p:tgtEl>
                                          <p:spTgt spid="143"/>
                                        </p:tgtEl>
                                        <p:attrNameLst>
                                          <p:attrName>ppt_w</p:attrName>
                                        </p:attrNameLst>
                                      </p:cBhvr>
                                      <p:tavLst>
                                        <p:tav tm="0">
                                          <p:val>
                                            <p:fltVal val="0"/>
                                          </p:val>
                                        </p:tav>
                                        <p:tav tm="100000">
                                          <p:val>
                                            <p:strVal val="#ppt_w"/>
                                          </p:val>
                                        </p:tav>
                                      </p:tavLst>
                                    </p:anim>
                                    <p:anim calcmode="lin" valueType="num">
                                      <p:cBhvr>
                                        <p:cTn id="38" dur="500" fill="hold"/>
                                        <p:tgtEl>
                                          <p:spTgt spid="14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44"/>
                                        </p:tgtEl>
                                        <p:attrNameLst>
                                          <p:attrName>style.visibility</p:attrName>
                                        </p:attrNameLst>
                                      </p:cBhvr>
                                      <p:to>
                                        <p:strVal val="visible"/>
                                      </p:to>
                                    </p:set>
                                    <p:anim calcmode="lin" valueType="num">
                                      <p:cBhvr>
                                        <p:cTn id="47" dur="500" fill="hold"/>
                                        <p:tgtEl>
                                          <p:spTgt spid="144"/>
                                        </p:tgtEl>
                                        <p:attrNameLst>
                                          <p:attrName>ppt_w</p:attrName>
                                        </p:attrNameLst>
                                      </p:cBhvr>
                                      <p:tavLst>
                                        <p:tav tm="0">
                                          <p:val>
                                            <p:fltVal val="0"/>
                                          </p:val>
                                        </p:tav>
                                        <p:tav tm="100000">
                                          <p:val>
                                            <p:strVal val="#ppt_w"/>
                                          </p:val>
                                        </p:tav>
                                      </p:tavLst>
                                    </p:anim>
                                    <p:anim calcmode="lin" valueType="num">
                                      <p:cBhvr>
                                        <p:cTn id="48" dur="500" fill="hold"/>
                                        <p:tgtEl>
                                          <p:spTgt spid="144"/>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45"/>
                                        </p:tgtEl>
                                        <p:attrNameLst>
                                          <p:attrName>style.visibility</p:attrName>
                                        </p:attrNameLst>
                                      </p:cBhvr>
                                      <p:to>
                                        <p:strVal val="visible"/>
                                      </p:to>
                                    </p:set>
                                    <p:anim calcmode="lin" valueType="num">
                                      <p:cBhvr>
                                        <p:cTn id="51" dur="500" fill="hold"/>
                                        <p:tgtEl>
                                          <p:spTgt spid="145"/>
                                        </p:tgtEl>
                                        <p:attrNameLst>
                                          <p:attrName>ppt_w</p:attrName>
                                        </p:attrNameLst>
                                      </p:cBhvr>
                                      <p:tavLst>
                                        <p:tav tm="0">
                                          <p:val>
                                            <p:fltVal val="0"/>
                                          </p:val>
                                        </p:tav>
                                        <p:tav tm="100000">
                                          <p:val>
                                            <p:strVal val="#ppt_w"/>
                                          </p:val>
                                        </p:tav>
                                      </p:tavLst>
                                    </p:anim>
                                    <p:anim calcmode="lin" valueType="num">
                                      <p:cBhvr>
                                        <p:cTn id="52" dur="500" fill="hold"/>
                                        <p:tgtEl>
                                          <p:spTgt spid="145"/>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69" grpId="0"/>
      <p:bldP spid="70" grpId="0"/>
      <p:bldP spid="74" grpId="0" animBg="1"/>
      <p:bldP spid="1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37">
            <a:extLst>
              <a:ext uri="{FF2B5EF4-FFF2-40B4-BE49-F238E27FC236}">
                <a16:creationId xmlns:a16="http://schemas.microsoft.com/office/drawing/2014/main" id="{6927C85A-8DAA-425C-BC1E-C7C80088CAA1}"/>
              </a:ext>
            </a:extLst>
          </p:cNvPr>
          <p:cNvSpPr/>
          <p:nvPr/>
        </p:nvSpPr>
        <p:spPr>
          <a:xfrm>
            <a:off x="3802164" y="5467842"/>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20" name="Straight Connector 50">
            <a:extLst>
              <a:ext uri="{FF2B5EF4-FFF2-40B4-BE49-F238E27FC236}">
                <a16:creationId xmlns:a16="http://schemas.microsoft.com/office/drawing/2014/main" id="{252B46D8-5EFB-462C-9154-5031FB071908}"/>
              </a:ext>
            </a:extLst>
          </p:cNvPr>
          <p:cNvCxnSpPr>
            <a:cxnSpLocks/>
          </p:cNvCxnSpPr>
          <p:nvPr/>
        </p:nvCxnSpPr>
        <p:spPr>
          <a:xfrm>
            <a:off x="4168229" y="5652795"/>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138" name="Pentagon 25">
            <a:extLst>
              <a:ext uri="{FF2B5EF4-FFF2-40B4-BE49-F238E27FC236}">
                <a16:creationId xmlns:a16="http://schemas.microsoft.com/office/drawing/2014/main" id="{ACC0A890-774D-4534-B06F-0C03F6F5C1B6}"/>
              </a:ext>
            </a:extLst>
          </p:cNvPr>
          <p:cNvSpPr/>
          <p:nvPr/>
        </p:nvSpPr>
        <p:spPr>
          <a:xfrm>
            <a:off x="6147728" y="538154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9" name="Groupe 138">
            <a:extLst>
              <a:ext uri="{FF2B5EF4-FFF2-40B4-BE49-F238E27FC236}">
                <a16:creationId xmlns:a16="http://schemas.microsoft.com/office/drawing/2014/main" id="{FBEAB8F0-0CE7-4395-AF01-80E3FE28F88F}"/>
              </a:ext>
            </a:extLst>
          </p:cNvPr>
          <p:cNvGrpSpPr/>
          <p:nvPr/>
        </p:nvGrpSpPr>
        <p:grpSpPr>
          <a:xfrm>
            <a:off x="5323934" y="5232336"/>
            <a:ext cx="983554" cy="983554"/>
            <a:chOff x="6123446" y="2050635"/>
            <a:chExt cx="983554" cy="983554"/>
          </a:xfrm>
        </p:grpSpPr>
        <p:sp>
          <p:nvSpPr>
            <p:cNvPr id="140" name="Oval 8">
              <a:extLst>
                <a:ext uri="{FF2B5EF4-FFF2-40B4-BE49-F238E27FC236}">
                  <a16:creationId xmlns:a16="http://schemas.microsoft.com/office/drawing/2014/main" id="{33AFAFBB-7E1C-4A0F-BA03-CCF9E3A737BD}"/>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360;p26">
              <a:extLst>
                <a:ext uri="{FF2B5EF4-FFF2-40B4-BE49-F238E27FC236}">
                  <a16:creationId xmlns:a16="http://schemas.microsoft.com/office/drawing/2014/main" id="{FC50FDF9-A41F-42D8-8A74-DE31A99DC543}"/>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
        <p:nvSpPr>
          <p:cNvPr id="22" name="Rectangle 21">
            <a:extLst>
              <a:ext uri="{FF2B5EF4-FFF2-40B4-BE49-F238E27FC236}">
                <a16:creationId xmlns:a16="http://schemas.microsoft.com/office/drawing/2014/main" id="{45188800-C7EF-4984-B8E8-513F55D1EE82}"/>
              </a:ext>
            </a:extLst>
          </p:cNvPr>
          <p:cNvSpPr/>
          <p:nvPr/>
        </p:nvSpPr>
        <p:spPr>
          <a:xfrm>
            <a:off x="7280624" y="4680297"/>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de L’application</a:t>
            </a:r>
          </a:p>
        </p:txBody>
      </p:sp>
    </p:spTree>
    <p:extLst>
      <p:ext uri="{BB962C8B-B14F-4D97-AF65-F5344CB8AC3E}">
        <p14:creationId xmlns:p14="http://schemas.microsoft.com/office/powerpoint/2010/main" val="75238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p:cTn id="22" dur="500" fill="hold"/>
                                        <p:tgtEl>
                                          <p:spTgt spid="70"/>
                                        </p:tgtEl>
                                        <p:attrNameLst>
                                          <p:attrName>ppt_w</p:attrName>
                                        </p:attrNameLst>
                                      </p:cBhvr>
                                      <p:tavLst>
                                        <p:tav tm="0">
                                          <p:val>
                                            <p:fltVal val="0"/>
                                          </p:val>
                                        </p:tav>
                                        <p:tav tm="100000">
                                          <p:val>
                                            <p:strVal val="#ppt_w"/>
                                          </p:val>
                                        </p:tav>
                                      </p:tavLst>
                                    </p:anim>
                                    <p:anim calcmode="lin" valueType="num">
                                      <p:cBhvr>
                                        <p:cTn id="23" dur="500" fill="hold"/>
                                        <p:tgtEl>
                                          <p:spTgt spid="70"/>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500" fill="hold"/>
                                        <p:tgtEl>
                                          <p:spTgt spid="68"/>
                                        </p:tgtEl>
                                        <p:attrNameLst>
                                          <p:attrName>ppt_w</p:attrName>
                                        </p:attrNameLst>
                                      </p:cBhvr>
                                      <p:tavLst>
                                        <p:tav tm="0">
                                          <p:val>
                                            <p:fltVal val="0"/>
                                          </p:val>
                                        </p:tav>
                                        <p:tav tm="100000">
                                          <p:val>
                                            <p:strVal val="#ppt_w"/>
                                          </p:val>
                                        </p:tav>
                                      </p:tavLst>
                                    </p:anim>
                                    <p:anim calcmode="lin" valueType="num">
                                      <p:cBhvr>
                                        <p:cTn id="28" dur="500" fill="hold"/>
                                        <p:tgtEl>
                                          <p:spTgt spid="68"/>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fltVal val="0"/>
                                          </p:val>
                                        </p:tav>
                                        <p:tav tm="100000">
                                          <p:val>
                                            <p:strVal val="#ppt_w"/>
                                          </p:val>
                                        </p:tav>
                                      </p:tavLst>
                                    </p:anim>
                                    <p:anim calcmode="lin" valueType="num">
                                      <p:cBhvr>
                                        <p:cTn id="33" dur="500" fill="hold"/>
                                        <p:tgtEl>
                                          <p:spTgt spid="47"/>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par>
                          <p:cTn id="63" fill="hold">
                            <p:stCondLst>
                              <p:cond delay="1000"/>
                            </p:stCondLst>
                            <p:childTnLst>
                              <p:par>
                                <p:cTn id="64" presetID="23" presetClass="entr" presetSubtype="16" fill="hold" nodeType="afterEffect">
                                  <p:stCondLst>
                                    <p:cond delay="0"/>
                                  </p:stCondLst>
                                  <p:childTnLst>
                                    <p:set>
                                      <p:cBhvr>
                                        <p:cTn id="65" dur="1" fill="hold">
                                          <p:stCondLst>
                                            <p:cond delay="0"/>
                                          </p:stCondLst>
                                        </p:cTn>
                                        <p:tgtEl>
                                          <p:spTgt spid="120"/>
                                        </p:tgtEl>
                                        <p:attrNameLst>
                                          <p:attrName>style.visibility</p:attrName>
                                        </p:attrNameLst>
                                      </p:cBhvr>
                                      <p:to>
                                        <p:strVal val="visible"/>
                                      </p:to>
                                    </p:set>
                                    <p:anim calcmode="lin" valueType="num">
                                      <p:cBhvr>
                                        <p:cTn id="66" dur="500" fill="hold"/>
                                        <p:tgtEl>
                                          <p:spTgt spid="120"/>
                                        </p:tgtEl>
                                        <p:attrNameLst>
                                          <p:attrName>ppt_w</p:attrName>
                                        </p:attrNameLst>
                                      </p:cBhvr>
                                      <p:tavLst>
                                        <p:tav tm="0">
                                          <p:val>
                                            <p:fltVal val="0"/>
                                          </p:val>
                                        </p:tav>
                                        <p:tav tm="100000">
                                          <p:val>
                                            <p:strVal val="#ppt_w"/>
                                          </p:val>
                                        </p:tav>
                                      </p:tavLst>
                                    </p:anim>
                                    <p:anim calcmode="lin" valueType="num">
                                      <p:cBhvr>
                                        <p:cTn id="67" dur="500" fill="hold"/>
                                        <p:tgtEl>
                                          <p:spTgt spid="120"/>
                                        </p:tgtEl>
                                        <p:attrNameLst>
                                          <p:attrName>ppt_h</p:attrName>
                                        </p:attrNameLst>
                                      </p:cBhvr>
                                      <p:tavLst>
                                        <p:tav tm="0">
                                          <p:val>
                                            <p:fltVal val="0"/>
                                          </p:val>
                                        </p:tav>
                                        <p:tav tm="100000">
                                          <p:val>
                                            <p:strVal val="#ppt_h"/>
                                          </p:val>
                                        </p:tav>
                                      </p:tavLst>
                                    </p:anim>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wipe(left)">
                                      <p:cBhvr>
                                        <p:cTn id="71" dur="500"/>
                                        <p:tgtEl>
                                          <p:spTgt spid="119"/>
                                        </p:tgtEl>
                                      </p:cBhvr>
                                    </p:animEffect>
                                  </p:childTnLst>
                                </p:cTn>
                              </p:par>
                            </p:childTnLst>
                          </p:cTn>
                        </p:par>
                      </p:childTnLst>
                    </p:cTn>
                  </p:par>
                  <p:par>
                    <p:cTn id="72" fill="hold">
                      <p:stCondLst>
                        <p:cond delay="indefinite"/>
                      </p:stCondLst>
                      <p:childTnLst>
                        <p:par>
                          <p:cTn id="73" fill="hold">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500"/>
                                        <p:tgtEl>
                                          <p:spTgt spid="17"/>
                                        </p:tgtEl>
                                      </p:cBhvr>
                                    </p:animEffect>
                                  </p:childTnLst>
                                </p:cTn>
                              </p:par>
                            </p:childTnLst>
                          </p:cTn>
                        </p:par>
                        <p:par>
                          <p:cTn id="82" fill="hold">
                            <p:stCondLst>
                              <p:cond delay="1000"/>
                            </p:stCondLst>
                            <p:childTnLst>
                              <p:par>
                                <p:cTn id="83" presetID="23" presetClass="entr" presetSubtype="16" fill="hold" nodeType="afterEffect">
                                  <p:stCondLst>
                                    <p:cond delay="0"/>
                                  </p:stCondLst>
                                  <p:childTnLst>
                                    <p:set>
                                      <p:cBhvr>
                                        <p:cTn id="84" dur="1" fill="hold">
                                          <p:stCondLst>
                                            <p:cond delay="0"/>
                                          </p:stCondLst>
                                        </p:cTn>
                                        <p:tgtEl>
                                          <p:spTgt spid="124"/>
                                        </p:tgtEl>
                                        <p:attrNameLst>
                                          <p:attrName>style.visibility</p:attrName>
                                        </p:attrNameLst>
                                      </p:cBhvr>
                                      <p:to>
                                        <p:strVal val="visible"/>
                                      </p:to>
                                    </p:set>
                                    <p:anim calcmode="lin" valueType="num">
                                      <p:cBhvr>
                                        <p:cTn id="85" dur="500" fill="hold"/>
                                        <p:tgtEl>
                                          <p:spTgt spid="124"/>
                                        </p:tgtEl>
                                        <p:attrNameLst>
                                          <p:attrName>ppt_w</p:attrName>
                                        </p:attrNameLst>
                                      </p:cBhvr>
                                      <p:tavLst>
                                        <p:tav tm="0">
                                          <p:val>
                                            <p:fltVal val="0"/>
                                          </p:val>
                                        </p:tav>
                                        <p:tav tm="100000">
                                          <p:val>
                                            <p:strVal val="#ppt_w"/>
                                          </p:val>
                                        </p:tav>
                                      </p:tavLst>
                                    </p:anim>
                                    <p:anim calcmode="lin" valueType="num">
                                      <p:cBhvr>
                                        <p:cTn id="86" dur="500" fill="hold"/>
                                        <p:tgtEl>
                                          <p:spTgt spid="124"/>
                                        </p:tgtEl>
                                        <p:attrNameLst>
                                          <p:attrName>ppt_h</p:attrName>
                                        </p:attrNameLst>
                                      </p:cBhvr>
                                      <p:tavLst>
                                        <p:tav tm="0">
                                          <p:val>
                                            <p:fltVal val="0"/>
                                          </p:val>
                                        </p:tav>
                                        <p:tav tm="100000">
                                          <p:val>
                                            <p:strVal val="#ppt_h"/>
                                          </p:val>
                                        </p:tav>
                                      </p:tavLst>
                                    </p:anim>
                                  </p:childTnLst>
                                </p:cTn>
                              </p:par>
                            </p:childTnLst>
                          </p:cTn>
                        </p:par>
                        <p:par>
                          <p:cTn id="87" fill="hold">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123"/>
                                        </p:tgtEl>
                                        <p:attrNameLst>
                                          <p:attrName>style.visibility</p:attrName>
                                        </p:attrNameLst>
                                      </p:cBhvr>
                                      <p:to>
                                        <p:strVal val="visible"/>
                                      </p:to>
                                    </p:set>
                                    <p:animEffect transition="in" filter="wipe(left)">
                                      <p:cBhvr>
                                        <p:cTn id="90" dur="500"/>
                                        <p:tgtEl>
                                          <p:spTgt spid="123"/>
                                        </p:tgtEl>
                                      </p:cBhvr>
                                    </p:animEffect>
                                  </p:childTnLst>
                                </p:cTn>
                              </p:par>
                            </p:childTnLst>
                          </p:cTn>
                        </p:par>
                        <p:par>
                          <p:cTn id="91" fill="hold">
                            <p:stCondLst>
                              <p:cond delay="2000"/>
                            </p:stCondLst>
                            <p:childTnLst>
                              <p:par>
                                <p:cTn id="92" presetID="12" presetClass="entr" presetSubtype="4" fill="hold" grpId="0" nodeType="afterEffect">
                                  <p:stCondLst>
                                    <p:cond delay="0"/>
                                  </p:stCondLst>
                                  <p:childTnLst>
                                    <p:set>
                                      <p:cBhvr>
                                        <p:cTn id="93" dur="1" fill="hold">
                                          <p:stCondLst>
                                            <p:cond delay="0"/>
                                          </p:stCondLst>
                                        </p:cTn>
                                        <p:tgtEl>
                                          <p:spTgt spid="4"/>
                                        </p:tgtEl>
                                        <p:attrNameLst>
                                          <p:attrName>style.visibility</p:attrName>
                                        </p:attrNameLst>
                                      </p:cBhvr>
                                      <p:to>
                                        <p:strVal val="visible"/>
                                      </p:to>
                                    </p:set>
                                    <p:anim calcmode="lin" valueType="num">
                                      <p:cBhvr additive="base">
                                        <p:cTn id="94" dur="500"/>
                                        <p:tgtEl>
                                          <p:spTgt spid="4"/>
                                        </p:tgtEl>
                                        <p:attrNameLst>
                                          <p:attrName>ppt_y</p:attrName>
                                        </p:attrNameLst>
                                      </p:cBhvr>
                                      <p:tavLst>
                                        <p:tav tm="0">
                                          <p:val>
                                            <p:strVal val="#ppt_y+#ppt_h*1.125000"/>
                                          </p:val>
                                        </p:tav>
                                        <p:tav tm="100000">
                                          <p:val>
                                            <p:strVal val="#ppt_y"/>
                                          </p:val>
                                        </p:tav>
                                      </p:tavLst>
                                    </p:anim>
                                    <p:animEffect transition="in" filter="wipe(up)">
                                      <p:cBhvr>
                                        <p:cTn id="95" dur="500"/>
                                        <p:tgtEl>
                                          <p:spTgt spid="4"/>
                                        </p:tgtEl>
                                      </p:cBhvr>
                                    </p:animEffect>
                                  </p:childTnLst>
                                </p:cTn>
                              </p:par>
                            </p:childTnLst>
                          </p:cTn>
                        </p:par>
                        <p:par>
                          <p:cTn id="96" fill="hold">
                            <p:stCondLst>
                              <p:cond delay="2500"/>
                            </p:stCondLst>
                            <p:childTnLst>
                              <p:par>
                                <p:cTn id="97" presetID="12" presetClass="entr" presetSubtype="4" fill="hold" grpId="0" nodeType="after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additive="base">
                                        <p:cTn id="99" dur="500"/>
                                        <p:tgtEl>
                                          <p:spTgt spid="5"/>
                                        </p:tgtEl>
                                        <p:attrNameLst>
                                          <p:attrName>ppt_y</p:attrName>
                                        </p:attrNameLst>
                                      </p:cBhvr>
                                      <p:tavLst>
                                        <p:tav tm="0">
                                          <p:val>
                                            <p:strVal val="#ppt_y+#ppt_h*1.125000"/>
                                          </p:val>
                                        </p:tav>
                                        <p:tav tm="100000">
                                          <p:val>
                                            <p:strVal val="#ppt_y"/>
                                          </p:val>
                                        </p:tav>
                                      </p:tavLst>
                                    </p:anim>
                                    <p:animEffect transition="in" filter="wipe(up)">
                                      <p:cBhvr>
                                        <p:cTn id="100" dur="500"/>
                                        <p:tgtEl>
                                          <p:spTgt spid="5"/>
                                        </p:tgtEl>
                                      </p:cBhvr>
                                    </p:animEffect>
                                  </p:childTnLst>
                                </p:cTn>
                              </p:par>
                            </p:childTnLst>
                          </p:cTn>
                        </p:par>
                      </p:childTnLst>
                    </p:cTn>
                  </p:par>
                  <p:par>
                    <p:cTn id="101" fill="hold">
                      <p:stCondLst>
                        <p:cond delay="indefinite"/>
                      </p:stCondLst>
                      <p:childTnLst>
                        <p:par>
                          <p:cTn id="102" fill="hold">
                            <p:stCondLst>
                              <p:cond delay="0"/>
                            </p:stCondLst>
                            <p:childTnLst>
                              <p:par>
                                <p:cTn id="103" presetID="23" presetClass="entr" presetSubtype="16"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fltVal val="0"/>
                                          </p:val>
                                        </p:tav>
                                        <p:tav tm="100000">
                                          <p:val>
                                            <p:strVal val="#ppt_h"/>
                                          </p:val>
                                        </p:tav>
                                      </p:tavLst>
                                    </p:anim>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wipe(left)">
                                      <p:cBhvr>
                                        <p:cTn id="110" dur="500"/>
                                        <p:tgtEl>
                                          <p:spTgt spid="18"/>
                                        </p:tgtEl>
                                      </p:cBhvr>
                                    </p:animEffect>
                                  </p:childTnLst>
                                </p:cTn>
                              </p:par>
                            </p:childTnLst>
                          </p:cTn>
                        </p:par>
                        <p:par>
                          <p:cTn id="111" fill="hold">
                            <p:stCondLst>
                              <p:cond delay="1000"/>
                            </p:stCondLst>
                            <p:childTnLst>
                              <p:par>
                                <p:cTn id="112" presetID="23" presetClass="entr" presetSubtype="16" fill="hold" nodeType="afterEffect">
                                  <p:stCondLst>
                                    <p:cond delay="0"/>
                                  </p:stCondLst>
                                  <p:childTnLst>
                                    <p:set>
                                      <p:cBhvr>
                                        <p:cTn id="113" dur="1" fill="hold">
                                          <p:stCondLst>
                                            <p:cond delay="0"/>
                                          </p:stCondLst>
                                        </p:cTn>
                                        <p:tgtEl>
                                          <p:spTgt spid="128"/>
                                        </p:tgtEl>
                                        <p:attrNameLst>
                                          <p:attrName>style.visibility</p:attrName>
                                        </p:attrNameLst>
                                      </p:cBhvr>
                                      <p:to>
                                        <p:strVal val="visible"/>
                                      </p:to>
                                    </p:set>
                                    <p:anim calcmode="lin" valueType="num">
                                      <p:cBhvr>
                                        <p:cTn id="114" dur="500" fill="hold"/>
                                        <p:tgtEl>
                                          <p:spTgt spid="128"/>
                                        </p:tgtEl>
                                        <p:attrNameLst>
                                          <p:attrName>ppt_w</p:attrName>
                                        </p:attrNameLst>
                                      </p:cBhvr>
                                      <p:tavLst>
                                        <p:tav tm="0">
                                          <p:val>
                                            <p:fltVal val="0"/>
                                          </p:val>
                                        </p:tav>
                                        <p:tav tm="100000">
                                          <p:val>
                                            <p:strVal val="#ppt_w"/>
                                          </p:val>
                                        </p:tav>
                                      </p:tavLst>
                                    </p:anim>
                                    <p:anim calcmode="lin" valueType="num">
                                      <p:cBhvr>
                                        <p:cTn id="115" dur="500" fill="hold"/>
                                        <p:tgtEl>
                                          <p:spTgt spid="128"/>
                                        </p:tgtEl>
                                        <p:attrNameLst>
                                          <p:attrName>ppt_h</p:attrName>
                                        </p:attrNameLst>
                                      </p:cBhvr>
                                      <p:tavLst>
                                        <p:tav tm="0">
                                          <p:val>
                                            <p:fltVal val="0"/>
                                          </p:val>
                                        </p:tav>
                                        <p:tav tm="100000">
                                          <p:val>
                                            <p:strVal val="#ppt_h"/>
                                          </p:val>
                                        </p:tav>
                                      </p:tavLst>
                                    </p:anim>
                                  </p:childTnLst>
                                </p:cTn>
                              </p:par>
                            </p:childTnLst>
                          </p:cTn>
                        </p:par>
                        <p:par>
                          <p:cTn id="116" fill="hold">
                            <p:stCondLst>
                              <p:cond delay="1500"/>
                            </p:stCondLst>
                            <p:childTnLst>
                              <p:par>
                                <p:cTn id="117" presetID="22" presetClass="entr" presetSubtype="8" fill="hold" grpId="0" nodeType="afterEffect">
                                  <p:stCondLst>
                                    <p:cond delay="0"/>
                                  </p:stCondLst>
                                  <p:childTnLst>
                                    <p:set>
                                      <p:cBhvr>
                                        <p:cTn id="118" dur="1" fill="hold">
                                          <p:stCondLst>
                                            <p:cond delay="0"/>
                                          </p:stCondLst>
                                        </p:cTn>
                                        <p:tgtEl>
                                          <p:spTgt spid="127"/>
                                        </p:tgtEl>
                                        <p:attrNameLst>
                                          <p:attrName>style.visibility</p:attrName>
                                        </p:attrNameLst>
                                      </p:cBhvr>
                                      <p:to>
                                        <p:strVal val="visible"/>
                                      </p:to>
                                    </p:set>
                                    <p:animEffect transition="in" filter="wipe(left)">
                                      <p:cBhvr>
                                        <p:cTn id="119" dur="500"/>
                                        <p:tgtEl>
                                          <p:spTgt spid="127"/>
                                        </p:tgtEl>
                                      </p:cBhvr>
                                    </p:animEffect>
                                  </p:childTnLst>
                                </p:cTn>
                              </p:par>
                            </p:childTnLst>
                          </p:cTn>
                        </p:par>
                        <p:par>
                          <p:cTn id="120" fill="hold">
                            <p:stCondLst>
                              <p:cond delay="2000"/>
                            </p:stCondLst>
                            <p:childTnLst>
                              <p:par>
                                <p:cTn id="121" presetID="12" presetClass="entr" presetSubtype="4" fill="hold" grpId="0" nodeType="afterEffect">
                                  <p:stCondLst>
                                    <p:cond delay="0"/>
                                  </p:stCondLst>
                                  <p:childTnLst>
                                    <p:set>
                                      <p:cBhvr>
                                        <p:cTn id="122" dur="1" fill="hold">
                                          <p:stCondLst>
                                            <p:cond delay="0"/>
                                          </p:stCondLst>
                                        </p:cTn>
                                        <p:tgtEl>
                                          <p:spTgt spid="7"/>
                                        </p:tgtEl>
                                        <p:attrNameLst>
                                          <p:attrName>style.visibility</p:attrName>
                                        </p:attrNameLst>
                                      </p:cBhvr>
                                      <p:to>
                                        <p:strVal val="visible"/>
                                      </p:to>
                                    </p:set>
                                    <p:anim calcmode="lin" valueType="num">
                                      <p:cBhvr additive="base">
                                        <p:cTn id="123" dur="500"/>
                                        <p:tgtEl>
                                          <p:spTgt spid="7"/>
                                        </p:tgtEl>
                                        <p:attrNameLst>
                                          <p:attrName>ppt_y</p:attrName>
                                        </p:attrNameLst>
                                      </p:cBhvr>
                                      <p:tavLst>
                                        <p:tav tm="0">
                                          <p:val>
                                            <p:strVal val="#ppt_y+#ppt_h*1.125000"/>
                                          </p:val>
                                        </p:tav>
                                        <p:tav tm="100000">
                                          <p:val>
                                            <p:strVal val="#ppt_y"/>
                                          </p:val>
                                        </p:tav>
                                      </p:tavLst>
                                    </p:anim>
                                    <p:animEffect transition="in" filter="wipe(up)">
                                      <p:cBhvr>
                                        <p:cTn id="124" dur="500"/>
                                        <p:tgtEl>
                                          <p:spTgt spid="7"/>
                                        </p:tgtEl>
                                      </p:cBhvr>
                                    </p:animEffect>
                                  </p:childTnLst>
                                </p:cTn>
                              </p:par>
                            </p:childTnLst>
                          </p:cTn>
                        </p:par>
                        <p:par>
                          <p:cTn id="125" fill="hold">
                            <p:stCondLst>
                              <p:cond delay="2500"/>
                            </p:stCondLst>
                            <p:childTnLst>
                              <p:par>
                                <p:cTn id="126" presetID="12" presetClass="entr" presetSubtype="4" fill="hold" grpId="0" nodeType="afterEffect">
                                  <p:stCondLst>
                                    <p:cond delay="0"/>
                                  </p:stCondLst>
                                  <p:childTnLst>
                                    <p:set>
                                      <p:cBhvr>
                                        <p:cTn id="127" dur="1" fill="hold">
                                          <p:stCondLst>
                                            <p:cond delay="0"/>
                                          </p:stCondLst>
                                        </p:cTn>
                                        <p:tgtEl>
                                          <p:spTgt spid="8"/>
                                        </p:tgtEl>
                                        <p:attrNameLst>
                                          <p:attrName>style.visibility</p:attrName>
                                        </p:attrNameLst>
                                      </p:cBhvr>
                                      <p:to>
                                        <p:strVal val="visible"/>
                                      </p:to>
                                    </p:set>
                                    <p:anim calcmode="lin" valueType="num">
                                      <p:cBhvr additive="base">
                                        <p:cTn id="128" dur="500"/>
                                        <p:tgtEl>
                                          <p:spTgt spid="8"/>
                                        </p:tgtEl>
                                        <p:attrNameLst>
                                          <p:attrName>ppt_y</p:attrName>
                                        </p:attrNameLst>
                                      </p:cBhvr>
                                      <p:tavLst>
                                        <p:tav tm="0">
                                          <p:val>
                                            <p:strVal val="#ppt_y+#ppt_h*1.125000"/>
                                          </p:val>
                                        </p:tav>
                                        <p:tav tm="100000">
                                          <p:val>
                                            <p:strVal val="#ppt_y"/>
                                          </p:val>
                                        </p:tav>
                                      </p:tavLst>
                                    </p:anim>
                                    <p:animEffect transition="in" filter="wipe(up)">
                                      <p:cBhvr>
                                        <p:cTn id="129" dur="500"/>
                                        <p:tgtEl>
                                          <p:spTgt spid="8"/>
                                        </p:tgtEl>
                                      </p:cBhvr>
                                    </p:animEffect>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grpId="0" nodeType="clickEffect">
                                  <p:stCondLst>
                                    <p:cond delay="0"/>
                                  </p:stCondLst>
                                  <p:childTnLst>
                                    <p:set>
                                      <p:cBhvr>
                                        <p:cTn id="133" dur="1" fill="hold">
                                          <p:stCondLst>
                                            <p:cond delay="0"/>
                                          </p:stCondLst>
                                        </p:cTn>
                                        <p:tgtEl>
                                          <p:spTgt spid="14"/>
                                        </p:tgtEl>
                                        <p:attrNameLst>
                                          <p:attrName>style.visibility</p:attrName>
                                        </p:attrNameLst>
                                      </p:cBhvr>
                                      <p:to>
                                        <p:strVal val="visible"/>
                                      </p:to>
                                    </p:set>
                                    <p:anim calcmode="lin" valueType="num">
                                      <p:cBhvr>
                                        <p:cTn id="134" dur="500" fill="hold"/>
                                        <p:tgtEl>
                                          <p:spTgt spid="14"/>
                                        </p:tgtEl>
                                        <p:attrNameLst>
                                          <p:attrName>ppt_w</p:attrName>
                                        </p:attrNameLst>
                                      </p:cBhvr>
                                      <p:tavLst>
                                        <p:tav tm="0">
                                          <p:val>
                                            <p:fltVal val="0"/>
                                          </p:val>
                                        </p:tav>
                                        <p:tav tm="100000">
                                          <p:val>
                                            <p:strVal val="#ppt_w"/>
                                          </p:val>
                                        </p:tav>
                                      </p:tavLst>
                                    </p:anim>
                                    <p:anim calcmode="lin" valueType="num">
                                      <p:cBhvr>
                                        <p:cTn id="135" dur="500" fill="hold"/>
                                        <p:tgtEl>
                                          <p:spTgt spid="14"/>
                                        </p:tgtEl>
                                        <p:attrNameLst>
                                          <p:attrName>ppt_h</p:attrName>
                                        </p:attrNameLst>
                                      </p:cBhvr>
                                      <p:tavLst>
                                        <p:tav tm="0">
                                          <p:val>
                                            <p:fltVal val="0"/>
                                          </p:val>
                                        </p:tav>
                                        <p:tav tm="100000">
                                          <p:val>
                                            <p:strVal val="#ppt_h"/>
                                          </p:val>
                                        </p:tav>
                                      </p:tavLst>
                                    </p:anim>
                                  </p:childTnLst>
                                </p:cTn>
                              </p:par>
                            </p:childTnLst>
                          </p:cTn>
                        </p:par>
                        <p:par>
                          <p:cTn id="136" fill="hold">
                            <p:stCondLst>
                              <p:cond delay="500"/>
                            </p:stCondLst>
                            <p:childTnLst>
                              <p:par>
                                <p:cTn id="137" presetID="22" presetClass="entr" presetSubtype="8" fill="hold" nodeType="after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left)">
                                      <p:cBhvr>
                                        <p:cTn id="139" dur="500"/>
                                        <p:tgtEl>
                                          <p:spTgt spid="19"/>
                                        </p:tgtEl>
                                      </p:cBhvr>
                                    </p:animEffect>
                                  </p:childTnLst>
                                </p:cTn>
                              </p:par>
                            </p:childTnLst>
                          </p:cTn>
                        </p:par>
                        <p:par>
                          <p:cTn id="140" fill="hold">
                            <p:stCondLst>
                              <p:cond delay="1000"/>
                            </p:stCondLst>
                            <p:childTnLst>
                              <p:par>
                                <p:cTn id="141" presetID="23" presetClass="entr" presetSubtype="16" fill="hold" nodeType="afterEffect">
                                  <p:stCondLst>
                                    <p:cond delay="0"/>
                                  </p:stCondLst>
                                  <p:childTnLst>
                                    <p:set>
                                      <p:cBhvr>
                                        <p:cTn id="142" dur="1" fill="hold">
                                          <p:stCondLst>
                                            <p:cond delay="0"/>
                                          </p:stCondLst>
                                        </p:cTn>
                                        <p:tgtEl>
                                          <p:spTgt spid="135"/>
                                        </p:tgtEl>
                                        <p:attrNameLst>
                                          <p:attrName>style.visibility</p:attrName>
                                        </p:attrNameLst>
                                      </p:cBhvr>
                                      <p:to>
                                        <p:strVal val="visible"/>
                                      </p:to>
                                    </p:set>
                                    <p:anim calcmode="lin" valueType="num">
                                      <p:cBhvr>
                                        <p:cTn id="143" dur="500" fill="hold"/>
                                        <p:tgtEl>
                                          <p:spTgt spid="135"/>
                                        </p:tgtEl>
                                        <p:attrNameLst>
                                          <p:attrName>ppt_w</p:attrName>
                                        </p:attrNameLst>
                                      </p:cBhvr>
                                      <p:tavLst>
                                        <p:tav tm="0">
                                          <p:val>
                                            <p:fltVal val="0"/>
                                          </p:val>
                                        </p:tav>
                                        <p:tav tm="100000">
                                          <p:val>
                                            <p:strVal val="#ppt_w"/>
                                          </p:val>
                                        </p:tav>
                                      </p:tavLst>
                                    </p:anim>
                                    <p:anim calcmode="lin" valueType="num">
                                      <p:cBhvr>
                                        <p:cTn id="144" dur="500" fill="hold"/>
                                        <p:tgtEl>
                                          <p:spTgt spid="135"/>
                                        </p:tgtEl>
                                        <p:attrNameLst>
                                          <p:attrName>ppt_h</p:attrName>
                                        </p:attrNameLst>
                                      </p:cBhvr>
                                      <p:tavLst>
                                        <p:tav tm="0">
                                          <p:val>
                                            <p:fltVal val="0"/>
                                          </p:val>
                                        </p:tav>
                                        <p:tav tm="100000">
                                          <p:val>
                                            <p:strVal val="#ppt_h"/>
                                          </p:val>
                                        </p:tav>
                                      </p:tavLst>
                                    </p:anim>
                                  </p:childTnLst>
                                </p:cTn>
                              </p:par>
                            </p:childTnLst>
                          </p:cTn>
                        </p:par>
                        <p:par>
                          <p:cTn id="145" fill="hold">
                            <p:stCondLst>
                              <p:cond delay="1500"/>
                            </p:stCondLst>
                            <p:childTnLst>
                              <p:par>
                                <p:cTn id="146" presetID="22" presetClass="entr" presetSubtype="8" fill="hold" grpId="0" nodeType="after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wipe(left)">
                                      <p:cBhvr>
                                        <p:cTn id="148" dur="500"/>
                                        <p:tgtEl>
                                          <p:spTgt spid="134"/>
                                        </p:tgtEl>
                                      </p:cBhvr>
                                    </p:animEffect>
                                  </p:childTnLst>
                                </p:cTn>
                              </p:par>
                            </p:childTnLst>
                          </p:cTn>
                        </p:par>
                        <p:par>
                          <p:cTn id="149" fill="hold">
                            <p:stCondLst>
                              <p:cond delay="2000"/>
                            </p:stCondLst>
                            <p:childTnLst>
                              <p:par>
                                <p:cTn id="150" presetID="12" presetClass="entr" presetSubtype="4" fill="hold" grpId="0" nodeType="afterEffect">
                                  <p:stCondLst>
                                    <p:cond delay="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500"/>
                                        <p:tgtEl>
                                          <p:spTgt spid="21"/>
                                        </p:tgtEl>
                                        <p:attrNameLst>
                                          <p:attrName>ppt_y</p:attrName>
                                        </p:attrNameLst>
                                      </p:cBhvr>
                                      <p:tavLst>
                                        <p:tav tm="0">
                                          <p:val>
                                            <p:strVal val="#ppt_y+#ppt_h*1.125000"/>
                                          </p:val>
                                        </p:tav>
                                        <p:tav tm="100000">
                                          <p:val>
                                            <p:strVal val="#ppt_y"/>
                                          </p:val>
                                        </p:tav>
                                      </p:tavLst>
                                    </p:anim>
                                    <p:animEffect transition="in" filter="wipe(up)">
                                      <p:cBhvr>
                                        <p:cTn id="153" dur="500"/>
                                        <p:tgtEl>
                                          <p:spTgt spid="21"/>
                                        </p:tgtEl>
                                      </p:cBhvr>
                                    </p:animEffect>
                                  </p:childTnLst>
                                </p:cTn>
                              </p:par>
                            </p:childTnLst>
                          </p:cTn>
                        </p:par>
                        <p:par>
                          <p:cTn id="154" fill="hold">
                            <p:stCondLst>
                              <p:cond delay="2500"/>
                            </p:stCondLst>
                            <p:childTnLst>
                              <p:par>
                                <p:cTn id="155" presetID="12" presetClass="entr" presetSubtype="4" fill="hold" grpId="0" nodeType="afterEffect">
                                  <p:stCondLst>
                                    <p:cond delay="0"/>
                                  </p:stCondLst>
                                  <p:childTnLst>
                                    <p:set>
                                      <p:cBhvr>
                                        <p:cTn id="156" dur="1" fill="hold">
                                          <p:stCondLst>
                                            <p:cond delay="0"/>
                                          </p:stCondLst>
                                        </p:cTn>
                                        <p:tgtEl>
                                          <p:spTgt spid="22"/>
                                        </p:tgtEl>
                                        <p:attrNameLst>
                                          <p:attrName>style.visibility</p:attrName>
                                        </p:attrNameLst>
                                      </p:cBhvr>
                                      <p:to>
                                        <p:strVal val="visible"/>
                                      </p:to>
                                    </p:set>
                                    <p:anim calcmode="lin" valueType="num">
                                      <p:cBhvr additive="base">
                                        <p:cTn id="157" dur="500"/>
                                        <p:tgtEl>
                                          <p:spTgt spid="22"/>
                                        </p:tgtEl>
                                        <p:attrNameLst>
                                          <p:attrName>ppt_y</p:attrName>
                                        </p:attrNameLst>
                                      </p:cBhvr>
                                      <p:tavLst>
                                        <p:tav tm="0">
                                          <p:val>
                                            <p:strVal val="#ppt_y+#ppt_h*1.125000"/>
                                          </p:val>
                                        </p:tav>
                                        <p:tav tm="100000">
                                          <p:val>
                                            <p:strVal val="#ppt_y"/>
                                          </p:val>
                                        </p:tav>
                                      </p:tavLst>
                                    </p:anim>
                                    <p:animEffect transition="in" filter="wipe(up)">
                                      <p:cBhvr>
                                        <p:cTn id="158" dur="500"/>
                                        <p:tgtEl>
                                          <p:spTgt spid="22"/>
                                        </p:tgtEl>
                                      </p:cBhvr>
                                    </p:animEffect>
                                  </p:childTnLst>
                                </p:cTn>
                              </p:par>
                            </p:childTnLst>
                          </p:cTn>
                        </p:par>
                      </p:childTnLst>
                    </p:cTn>
                  </p:par>
                  <p:par>
                    <p:cTn id="159" fill="hold">
                      <p:stCondLst>
                        <p:cond delay="indefinite"/>
                      </p:stCondLst>
                      <p:childTnLst>
                        <p:par>
                          <p:cTn id="160" fill="hold">
                            <p:stCondLst>
                              <p:cond delay="0"/>
                            </p:stCondLst>
                            <p:childTnLst>
                              <p:par>
                                <p:cTn id="161" presetID="23" presetClass="entr" presetSubtype="16" fill="hold" grpId="0" nodeType="clickEffect">
                                  <p:stCondLst>
                                    <p:cond delay="0"/>
                                  </p:stCondLst>
                                  <p:childTnLst>
                                    <p:set>
                                      <p:cBhvr>
                                        <p:cTn id="162" dur="1" fill="hold">
                                          <p:stCondLst>
                                            <p:cond delay="0"/>
                                          </p:stCondLst>
                                        </p:cTn>
                                        <p:tgtEl>
                                          <p:spTgt spid="15"/>
                                        </p:tgtEl>
                                        <p:attrNameLst>
                                          <p:attrName>style.visibility</p:attrName>
                                        </p:attrNameLst>
                                      </p:cBhvr>
                                      <p:to>
                                        <p:strVal val="visible"/>
                                      </p:to>
                                    </p:set>
                                    <p:anim calcmode="lin" valueType="num">
                                      <p:cBhvr>
                                        <p:cTn id="163" dur="500" fill="hold"/>
                                        <p:tgtEl>
                                          <p:spTgt spid="15"/>
                                        </p:tgtEl>
                                        <p:attrNameLst>
                                          <p:attrName>ppt_w</p:attrName>
                                        </p:attrNameLst>
                                      </p:cBhvr>
                                      <p:tavLst>
                                        <p:tav tm="0">
                                          <p:val>
                                            <p:fltVal val="0"/>
                                          </p:val>
                                        </p:tav>
                                        <p:tav tm="100000">
                                          <p:val>
                                            <p:strVal val="#ppt_w"/>
                                          </p:val>
                                        </p:tav>
                                      </p:tavLst>
                                    </p:anim>
                                    <p:anim calcmode="lin" valueType="num">
                                      <p:cBhvr>
                                        <p:cTn id="164" dur="500" fill="hold"/>
                                        <p:tgtEl>
                                          <p:spTgt spid="15"/>
                                        </p:tgtEl>
                                        <p:attrNameLst>
                                          <p:attrName>ppt_h</p:attrName>
                                        </p:attrNameLst>
                                      </p:cBhvr>
                                      <p:tavLst>
                                        <p:tav tm="0">
                                          <p:val>
                                            <p:fltVal val="0"/>
                                          </p:val>
                                        </p:tav>
                                        <p:tav tm="100000">
                                          <p:val>
                                            <p:strVal val="#ppt_h"/>
                                          </p:val>
                                        </p:tav>
                                      </p:tavLst>
                                    </p:anim>
                                  </p:childTnLst>
                                </p:cTn>
                              </p:par>
                            </p:childTnLst>
                          </p:cTn>
                        </p:par>
                        <p:par>
                          <p:cTn id="165" fill="hold">
                            <p:stCondLst>
                              <p:cond delay="500"/>
                            </p:stCondLst>
                            <p:childTnLst>
                              <p:par>
                                <p:cTn id="166" presetID="22" presetClass="entr" presetSubtype="8" fill="hold" nodeType="afterEffect">
                                  <p:stCondLst>
                                    <p:cond delay="0"/>
                                  </p:stCondLst>
                                  <p:childTnLst>
                                    <p:set>
                                      <p:cBhvr>
                                        <p:cTn id="167" dur="1" fill="hold">
                                          <p:stCondLst>
                                            <p:cond delay="0"/>
                                          </p:stCondLst>
                                        </p:cTn>
                                        <p:tgtEl>
                                          <p:spTgt spid="20"/>
                                        </p:tgtEl>
                                        <p:attrNameLst>
                                          <p:attrName>style.visibility</p:attrName>
                                        </p:attrNameLst>
                                      </p:cBhvr>
                                      <p:to>
                                        <p:strVal val="visible"/>
                                      </p:to>
                                    </p:set>
                                    <p:animEffect transition="in" filter="wipe(left)">
                                      <p:cBhvr>
                                        <p:cTn id="168" dur="500"/>
                                        <p:tgtEl>
                                          <p:spTgt spid="20"/>
                                        </p:tgtEl>
                                      </p:cBhvr>
                                    </p:animEffect>
                                  </p:childTnLst>
                                </p:cTn>
                              </p:par>
                            </p:childTnLst>
                          </p:cTn>
                        </p:par>
                        <p:par>
                          <p:cTn id="169" fill="hold">
                            <p:stCondLst>
                              <p:cond delay="1000"/>
                            </p:stCondLst>
                            <p:childTnLst>
                              <p:par>
                                <p:cTn id="170" presetID="23" presetClass="entr" presetSubtype="16" fill="hold" nodeType="afterEffect">
                                  <p:stCondLst>
                                    <p:cond delay="0"/>
                                  </p:stCondLst>
                                  <p:childTnLst>
                                    <p:set>
                                      <p:cBhvr>
                                        <p:cTn id="171" dur="1" fill="hold">
                                          <p:stCondLst>
                                            <p:cond delay="0"/>
                                          </p:stCondLst>
                                        </p:cTn>
                                        <p:tgtEl>
                                          <p:spTgt spid="139"/>
                                        </p:tgtEl>
                                        <p:attrNameLst>
                                          <p:attrName>style.visibility</p:attrName>
                                        </p:attrNameLst>
                                      </p:cBhvr>
                                      <p:to>
                                        <p:strVal val="visible"/>
                                      </p:to>
                                    </p:set>
                                    <p:anim calcmode="lin" valueType="num">
                                      <p:cBhvr>
                                        <p:cTn id="172" dur="500" fill="hold"/>
                                        <p:tgtEl>
                                          <p:spTgt spid="139"/>
                                        </p:tgtEl>
                                        <p:attrNameLst>
                                          <p:attrName>ppt_w</p:attrName>
                                        </p:attrNameLst>
                                      </p:cBhvr>
                                      <p:tavLst>
                                        <p:tav tm="0">
                                          <p:val>
                                            <p:fltVal val="0"/>
                                          </p:val>
                                        </p:tav>
                                        <p:tav tm="100000">
                                          <p:val>
                                            <p:strVal val="#ppt_w"/>
                                          </p:val>
                                        </p:tav>
                                      </p:tavLst>
                                    </p:anim>
                                    <p:anim calcmode="lin" valueType="num">
                                      <p:cBhvr>
                                        <p:cTn id="173" dur="500" fill="hold"/>
                                        <p:tgtEl>
                                          <p:spTgt spid="139"/>
                                        </p:tgtEl>
                                        <p:attrNameLst>
                                          <p:attrName>ppt_h</p:attrName>
                                        </p:attrNameLst>
                                      </p:cBhvr>
                                      <p:tavLst>
                                        <p:tav tm="0">
                                          <p:val>
                                            <p:fltVal val="0"/>
                                          </p:val>
                                        </p:tav>
                                        <p:tav tm="100000">
                                          <p:val>
                                            <p:strVal val="#ppt_h"/>
                                          </p:val>
                                        </p:tav>
                                      </p:tavLst>
                                    </p:anim>
                                  </p:childTnLst>
                                </p:cTn>
                              </p:par>
                            </p:childTnLst>
                          </p:cTn>
                        </p:par>
                        <p:par>
                          <p:cTn id="174" fill="hold">
                            <p:stCondLst>
                              <p:cond delay="1500"/>
                            </p:stCondLst>
                            <p:childTnLst>
                              <p:par>
                                <p:cTn id="175" presetID="22" presetClass="entr" presetSubtype="8" fill="hold" grpId="0" nodeType="afterEffect">
                                  <p:stCondLst>
                                    <p:cond delay="0"/>
                                  </p:stCondLst>
                                  <p:childTnLst>
                                    <p:set>
                                      <p:cBhvr>
                                        <p:cTn id="176" dur="1" fill="hold">
                                          <p:stCondLst>
                                            <p:cond delay="0"/>
                                          </p:stCondLst>
                                        </p:cTn>
                                        <p:tgtEl>
                                          <p:spTgt spid="138"/>
                                        </p:tgtEl>
                                        <p:attrNameLst>
                                          <p:attrName>style.visibility</p:attrName>
                                        </p:attrNameLst>
                                      </p:cBhvr>
                                      <p:to>
                                        <p:strVal val="visible"/>
                                      </p:to>
                                    </p:set>
                                    <p:animEffect transition="in" filter="wipe(left)">
                                      <p:cBhvr>
                                        <p:cTn id="17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47" grpId="0" animBg="1"/>
      <p:bldP spid="49" grpId="0"/>
      <p:bldP spid="61" grpId="0" animBg="1"/>
      <p:bldP spid="67" grpId="0" animBg="1"/>
      <p:bldP spid="68" grpId="0" animBg="1"/>
      <p:bldP spid="69" grpId="0" animBg="1"/>
      <p:bldP spid="70" grpId="0" animBg="1"/>
      <p:bldP spid="119" grpId="0" animBg="1"/>
      <p:bldP spid="123" grpId="0" animBg="1"/>
      <p:bldP spid="127" grpId="0" animBg="1"/>
      <p:bldP spid="134" grpId="0" animBg="1"/>
      <p:bldP spid="138" grpId="0" animBg="1"/>
      <p:bldP spid="4" grpId="0"/>
      <p:bldP spid="5" grpId="0"/>
      <p:bldP spid="7" grpId="0"/>
      <p:bldP spid="8"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Analyse des besoins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9" name="ZoneTexte 58">
            <a:extLst>
              <a:ext uri="{FF2B5EF4-FFF2-40B4-BE49-F238E27FC236}">
                <a16:creationId xmlns:a16="http://schemas.microsoft.com/office/drawing/2014/main" id="{03C78AD6-DEED-4DB7-A87C-9EBDADFCFDEF}"/>
              </a:ext>
            </a:extLst>
          </p:cNvPr>
          <p:cNvSpPr txBox="1"/>
          <p:nvPr/>
        </p:nvSpPr>
        <p:spPr>
          <a:xfrm>
            <a:off x="4969896" y="1811274"/>
            <a:ext cx="4330827"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Diagramme de contexte</a:t>
            </a:r>
          </a:p>
        </p:txBody>
      </p:sp>
      <p:sp>
        <p:nvSpPr>
          <p:cNvPr id="71" name="ZoneTexte 70">
            <a:extLst>
              <a:ext uri="{FF2B5EF4-FFF2-40B4-BE49-F238E27FC236}">
                <a16:creationId xmlns:a16="http://schemas.microsoft.com/office/drawing/2014/main" id="{F2013829-C0D9-4F56-9D17-5DDA05B3F064}"/>
              </a:ext>
            </a:extLst>
          </p:cNvPr>
          <p:cNvSpPr txBox="1"/>
          <p:nvPr/>
        </p:nvSpPr>
        <p:spPr>
          <a:xfrm>
            <a:off x="3882966" y="2546672"/>
            <a:ext cx="5643153" cy="646331"/>
          </a:xfrm>
          <a:prstGeom prst="rect">
            <a:avLst/>
          </a:prstGeom>
          <a:noFill/>
        </p:spPr>
        <p:txBody>
          <a:bodyPr wrap="square" rtlCol="0">
            <a:spAutoFit/>
          </a:bodyPr>
          <a:lstStyle/>
          <a:p>
            <a:pPr lvl="0"/>
            <a:r>
              <a:rPr lang="fr-FR" dirty="0"/>
              <a:t>Le  diagramme de contexte statique délimite le domaine d’étude. Ses composants sont :</a:t>
            </a:r>
          </a:p>
        </p:txBody>
      </p:sp>
      <p:sp>
        <p:nvSpPr>
          <p:cNvPr id="72" name="ZoneTexte 71">
            <a:extLst>
              <a:ext uri="{FF2B5EF4-FFF2-40B4-BE49-F238E27FC236}">
                <a16:creationId xmlns:a16="http://schemas.microsoft.com/office/drawing/2014/main" id="{8CE139F7-FABA-4413-9B5B-4A0D0A71AB3D}"/>
              </a:ext>
            </a:extLst>
          </p:cNvPr>
          <p:cNvSpPr txBox="1"/>
          <p:nvPr/>
        </p:nvSpPr>
        <p:spPr>
          <a:xfrm>
            <a:off x="4241672" y="3528291"/>
            <a:ext cx="5643153" cy="369332"/>
          </a:xfrm>
          <a:prstGeom prst="rect">
            <a:avLst/>
          </a:prstGeom>
          <a:noFill/>
        </p:spPr>
        <p:txBody>
          <a:bodyPr wrap="square" rtlCol="0">
            <a:spAutoFit/>
          </a:bodyPr>
          <a:lstStyle/>
          <a:p>
            <a:pPr marL="285750" lvl="0" indent="-285750">
              <a:buFont typeface="Wingdings" panose="05000000000000000000" pitchFamily="2" charset="2"/>
              <a:buChar char="§"/>
            </a:pPr>
            <a:r>
              <a:rPr lang="fr-FR" dirty="0"/>
              <a:t>Les  acteurs  externes.</a:t>
            </a:r>
          </a:p>
        </p:txBody>
      </p:sp>
      <p:sp>
        <p:nvSpPr>
          <p:cNvPr id="29" name="ZoneTexte 28">
            <a:extLst>
              <a:ext uri="{FF2B5EF4-FFF2-40B4-BE49-F238E27FC236}">
                <a16:creationId xmlns:a16="http://schemas.microsoft.com/office/drawing/2014/main" id="{6ACBB4EA-6083-40B7-85CE-B05F5AD15893}"/>
              </a:ext>
            </a:extLst>
          </p:cNvPr>
          <p:cNvSpPr txBox="1"/>
          <p:nvPr/>
        </p:nvSpPr>
        <p:spPr>
          <a:xfrm>
            <a:off x="4241671" y="4232911"/>
            <a:ext cx="5643153" cy="646331"/>
          </a:xfrm>
          <a:prstGeom prst="rect">
            <a:avLst/>
          </a:prstGeom>
          <a:noFill/>
        </p:spPr>
        <p:txBody>
          <a:bodyPr wrap="square" rtlCol="0">
            <a:spAutoFit/>
          </a:bodyPr>
          <a:lstStyle/>
          <a:p>
            <a:pPr marL="285750" lvl="0" indent="-285750">
              <a:buFont typeface="Wingdings" panose="05000000000000000000" pitchFamily="2" charset="2"/>
              <a:buChar char="§"/>
            </a:pPr>
            <a:r>
              <a:rPr lang="fr-FR" dirty="0"/>
              <a:t>Un processus unique symbolisant le Système Information étudié</a:t>
            </a:r>
          </a:p>
        </p:txBody>
      </p:sp>
      <p:sp>
        <p:nvSpPr>
          <p:cNvPr id="30" name="ZoneTexte 29">
            <a:extLst>
              <a:ext uri="{FF2B5EF4-FFF2-40B4-BE49-F238E27FC236}">
                <a16:creationId xmlns:a16="http://schemas.microsoft.com/office/drawing/2014/main" id="{77844519-0D63-4940-B049-02E08507C9B9}"/>
              </a:ext>
            </a:extLst>
          </p:cNvPr>
          <p:cNvSpPr txBox="1"/>
          <p:nvPr/>
        </p:nvSpPr>
        <p:spPr>
          <a:xfrm>
            <a:off x="4241670" y="5210784"/>
            <a:ext cx="5643153" cy="646331"/>
          </a:xfrm>
          <a:prstGeom prst="rect">
            <a:avLst/>
          </a:prstGeom>
          <a:noFill/>
        </p:spPr>
        <p:txBody>
          <a:bodyPr wrap="square" rtlCol="0">
            <a:spAutoFit/>
          </a:bodyPr>
          <a:lstStyle/>
          <a:p>
            <a:pPr marL="285750" lvl="0" indent="-285750">
              <a:buFont typeface="Wingdings" panose="05000000000000000000" pitchFamily="2" charset="2"/>
              <a:buChar char="§"/>
            </a:pPr>
            <a:r>
              <a:rPr lang="fr-FR" dirty="0"/>
              <a:t>Echange entre le système étudié et son environnement</a:t>
            </a:r>
          </a:p>
          <a:p>
            <a:pPr lvl="0"/>
            <a:endParaRPr lang="fr-FR" dirty="0"/>
          </a:p>
        </p:txBody>
      </p:sp>
      <p:sp>
        <p:nvSpPr>
          <p:cNvPr id="31" name="Plaque 26">
            <a:extLst>
              <a:ext uri="{FF2B5EF4-FFF2-40B4-BE49-F238E27FC236}">
                <a16:creationId xmlns:a16="http://schemas.microsoft.com/office/drawing/2014/main" id="{5BF15A68-6EFD-4DF3-963D-4015AD64B520}"/>
              </a:ext>
            </a:extLst>
          </p:cNvPr>
          <p:cNvSpPr/>
          <p:nvPr/>
        </p:nvSpPr>
        <p:spPr>
          <a:xfrm>
            <a:off x="10849708" y="6048102"/>
            <a:ext cx="919926"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18/38</a:t>
            </a:r>
          </a:p>
        </p:txBody>
      </p:sp>
    </p:spTree>
    <p:extLst>
      <p:ext uri="{BB962C8B-B14F-4D97-AF65-F5344CB8AC3E}">
        <p14:creationId xmlns:p14="http://schemas.microsoft.com/office/powerpoint/2010/main" val="215222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p:tgtEl>
                                          <p:spTgt spid="72"/>
                                        </p:tgtEl>
                                        <p:attrNameLst>
                                          <p:attrName>ppt_y</p:attrName>
                                        </p:attrNameLst>
                                      </p:cBhvr>
                                      <p:tavLst>
                                        <p:tav tm="0">
                                          <p:val>
                                            <p:strVal val="#ppt_y+#ppt_h*1.125000"/>
                                          </p:val>
                                        </p:tav>
                                        <p:tav tm="100000">
                                          <p:val>
                                            <p:strVal val="#ppt_y"/>
                                          </p:val>
                                        </p:tav>
                                      </p:tavLst>
                                    </p:anim>
                                    <p:animEffect transition="in" filter="wipe(up)">
                                      <p:cBhvr>
                                        <p:cTn id="8" dur="500"/>
                                        <p:tgtEl>
                                          <p:spTgt spid="7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Analyse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Analyse des besoins</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59" name="ZoneTexte 58">
            <a:extLst>
              <a:ext uri="{FF2B5EF4-FFF2-40B4-BE49-F238E27FC236}">
                <a16:creationId xmlns:a16="http://schemas.microsoft.com/office/drawing/2014/main" id="{03C78AD6-DEED-4DB7-A87C-9EBDADFCFDEF}"/>
              </a:ext>
            </a:extLst>
          </p:cNvPr>
          <p:cNvSpPr txBox="1"/>
          <p:nvPr/>
        </p:nvSpPr>
        <p:spPr>
          <a:xfrm>
            <a:off x="4969896" y="1811274"/>
            <a:ext cx="4330827"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latin typeface="Times New Roman" pitchFamily="18" charset="0"/>
                <a:cs typeface="Times New Roman" pitchFamily="18" charset="0"/>
              </a:rPr>
              <a:t>Diagramme de contexte</a:t>
            </a:r>
          </a:p>
        </p:txBody>
      </p:sp>
      <p:grpSp>
        <p:nvGrpSpPr>
          <p:cNvPr id="29" name="Groupe 28">
            <a:extLst>
              <a:ext uri="{FF2B5EF4-FFF2-40B4-BE49-F238E27FC236}">
                <a16:creationId xmlns:a16="http://schemas.microsoft.com/office/drawing/2014/main" id="{9D988475-011B-4FEE-9B2B-A38F35D21545}"/>
              </a:ext>
            </a:extLst>
          </p:cNvPr>
          <p:cNvGrpSpPr/>
          <p:nvPr/>
        </p:nvGrpSpPr>
        <p:grpSpPr>
          <a:xfrm>
            <a:off x="3882966" y="2285965"/>
            <a:ext cx="7920965" cy="4146550"/>
            <a:chOff x="3599353" y="2427763"/>
            <a:chExt cx="7920965" cy="4146550"/>
          </a:xfrm>
        </p:grpSpPr>
        <p:pic>
          <p:nvPicPr>
            <p:cNvPr id="30" name="Image 29">
              <a:extLst>
                <a:ext uri="{FF2B5EF4-FFF2-40B4-BE49-F238E27FC236}">
                  <a16:creationId xmlns:a16="http://schemas.microsoft.com/office/drawing/2014/main" id="{299B40C4-DC2E-46D8-A50A-489527B6B4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99353" y="2427763"/>
              <a:ext cx="7920965" cy="4146550"/>
            </a:xfrm>
            <a:prstGeom prst="rect">
              <a:avLst/>
            </a:prstGeom>
            <a:noFill/>
            <a:ln>
              <a:noFill/>
            </a:ln>
          </p:spPr>
        </p:pic>
        <p:sp>
          <p:nvSpPr>
            <p:cNvPr id="31" name="Hexagone 30">
              <a:extLst>
                <a:ext uri="{FF2B5EF4-FFF2-40B4-BE49-F238E27FC236}">
                  <a16:creationId xmlns:a16="http://schemas.microsoft.com/office/drawing/2014/main" id="{E8ABBD5D-C6E3-4EAF-B9B1-83A7D6CC06CF}"/>
                </a:ext>
              </a:extLst>
            </p:cNvPr>
            <p:cNvSpPr/>
            <p:nvPr/>
          </p:nvSpPr>
          <p:spPr>
            <a:xfrm>
              <a:off x="5772150" y="3713534"/>
              <a:ext cx="3729038" cy="1630060"/>
            </a:xfrm>
            <a:prstGeom prst="hexagon">
              <a:avLst/>
            </a:prstGeom>
            <a:solidFill>
              <a:schemeClr val="bg1"/>
            </a:solidFill>
            <a:ln>
              <a:noFill/>
            </a:ln>
            <a:effectLst>
              <a:outerShdw dist="101600" dir="5460000" rotWithShape="0">
                <a:srgbClr val="008080">
                  <a:alpha val="63000"/>
                </a:srgbClr>
              </a:outerShdw>
            </a:effectLst>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Bef>
                  <a:spcPts val="600"/>
                </a:spcBef>
                <a:spcAft>
                  <a:spcPts val="0"/>
                </a:spcAft>
              </a:pPr>
              <a:r>
                <a:rPr lang="fr-FR" sz="2800" b="1" kern="1200" dirty="0">
                  <a:solidFill>
                    <a:srgbClr val="222A35"/>
                  </a:solidFill>
                  <a:effectLst/>
                  <a:latin typeface="Times New Roman" panose="02020603050405020304" pitchFamily="18" charset="0"/>
                  <a:ea typeface="Times New Roman" panose="02020603050405020304" pitchFamily="18" charset="0"/>
                  <a:cs typeface="Calibri" panose="020F0502020204030204" pitchFamily="34" charset="0"/>
                </a:rPr>
                <a:t>Conception d’une plateforme web de gestion de don de sang</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32" name="Plaque 26">
            <a:extLst>
              <a:ext uri="{FF2B5EF4-FFF2-40B4-BE49-F238E27FC236}">
                <a16:creationId xmlns:a16="http://schemas.microsoft.com/office/drawing/2014/main" id="{30DD541D-E21F-41F2-AAC0-9061898B89BE}"/>
              </a:ext>
            </a:extLst>
          </p:cNvPr>
          <p:cNvSpPr/>
          <p:nvPr/>
        </p:nvSpPr>
        <p:spPr>
          <a:xfrm>
            <a:off x="10867293"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19/38</a:t>
            </a:r>
          </a:p>
        </p:txBody>
      </p:sp>
    </p:spTree>
    <p:extLst>
      <p:ext uri="{BB962C8B-B14F-4D97-AF65-F5344CB8AC3E}">
        <p14:creationId xmlns:p14="http://schemas.microsoft.com/office/powerpoint/2010/main" val="164835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34" name="Plaque 26">
            <a:extLst>
              <a:ext uri="{FF2B5EF4-FFF2-40B4-BE49-F238E27FC236}">
                <a16:creationId xmlns:a16="http://schemas.microsoft.com/office/drawing/2014/main" id="{23E0C3E7-9FE5-465D-A3B4-D21918FBEBC9}"/>
              </a:ext>
            </a:extLst>
          </p:cNvPr>
          <p:cNvSpPr/>
          <p:nvPr/>
        </p:nvSpPr>
        <p:spPr>
          <a:xfrm>
            <a:off x="10809615" y="6048102"/>
            <a:ext cx="960019"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20/38</a:t>
            </a:r>
          </a:p>
        </p:txBody>
      </p:sp>
    </p:spTree>
    <p:extLst>
      <p:ext uri="{BB962C8B-B14F-4D97-AF65-F5344CB8AC3E}">
        <p14:creationId xmlns:p14="http://schemas.microsoft.com/office/powerpoint/2010/main" val="295427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4330827"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package</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38" name="Image 37">
            <a:extLst>
              <a:ext uri="{FF2B5EF4-FFF2-40B4-BE49-F238E27FC236}">
                <a16:creationId xmlns:a16="http://schemas.microsoft.com/office/drawing/2014/main" id="{11D56CB7-229A-4F56-9550-10339B6F63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2966" y="2251128"/>
            <a:ext cx="7423038" cy="4295140"/>
          </a:xfrm>
          <a:prstGeom prst="rect">
            <a:avLst/>
          </a:prstGeom>
          <a:noFill/>
          <a:ln>
            <a:noFill/>
          </a:ln>
        </p:spPr>
      </p:pic>
      <p:grpSp>
        <p:nvGrpSpPr>
          <p:cNvPr id="39" name="Groupe 38">
            <a:extLst>
              <a:ext uri="{FF2B5EF4-FFF2-40B4-BE49-F238E27FC236}">
                <a16:creationId xmlns:a16="http://schemas.microsoft.com/office/drawing/2014/main" id="{219BD516-BDC1-4BD7-BC94-D4DB47FE8D60}"/>
              </a:ext>
            </a:extLst>
          </p:cNvPr>
          <p:cNvGrpSpPr/>
          <p:nvPr/>
        </p:nvGrpSpPr>
        <p:grpSpPr>
          <a:xfrm>
            <a:off x="4490186" y="2664892"/>
            <a:ext cx="6208597" cy="3487993"/>
            <a:chOff x="0" y="0"/>
            <a:chExt cx="5305647" cy="3253297"/>
          </a:xfrm>
        </p:grpSpPr>
        <p:grpSp>
          <p:nvGrpSpPr>
            <p:cNvPr id="40" name="Groupe 39">
              <a:extLst>
                <a:ext uri="{FF2B5EF4-FFF2-40B4-BE49-F238E27FC236}">
                  <a16:creationId xmlns:a16="http://schemas.microsoft.com/office/drawing/2014/main" id="{E0638203-DCF0-4D83-B45D-46871D8E8806}"/>
                </a:ext>
              </a:extLst>
            </p:cNvPr>
            <p:cNvGrpSpPr/>
            <p:nvPr/>
          </p:nvGrpSpPr>
          <p:grpSpPr>
            <a:xfrm>
              <a:off x="0" y="0"/>
              <a:ext cx="5305647" cy="3253297"/>
              <a:chOff x="0" y="0"/>
              <a:chExt cx="5305647" cy="3253297"/>
            </a:xfrm>
          </p:grpSpPr>
          <p:grpSp>
            <p:nvGrpSpPr>
              <p:cNvPr id="55" name="Groupe 54">
                <a:extLst>
                  <a:ext uri="{FF2B5EF4-FFF2-40B4-BE49-F238E27FC236}">
                    <a16:creationId xmlns:a16="http://schemas.microsoft.com/office/drawing/2014/main" id="{3E739196-D18E-4F85-8963-3B92701EF118}"/>
                  </a:ext>
                </a:extLst>
              </p:cNvPr>
              <p:cNvGrpSpPr/>
              <p:nvPr/>
            </p:nvGrpSpPr>
            <p:grpSpPr>
              <a:xfrm>
                <a:off x="0" y="0"/>
                <a:ext cx="1506352" cy="2977133"/>
                <a:chOff x="0" y="0"/>
                <a:chExt cx="1431985" cy="2786332"/>
              </a:xfrm>
            </p:grpSpPr>
            <p:grpSp>
              <p:nvGrpSpPr>
                <p:cNvPr id="57" name="Groupe 56">
                  <a:extLst>
                    <a:ext uri="{FF2B5EF4-FFF2-40B4-BE49-F238E27FC236}">
                      <a16:creationId xmlns:a16="http://schemas.microsoft.com/office/drawing/2014/main" id="{C9ADB74C-A010-4CF8-8B7A-31C4CFBC6472}"/>
                    </a:ext>
                  </a:extLst>
                </p:cNvPr>
                <p:cNvGrpSpPr/>
                <p:nvPr/>
              </p:nvGrpSpPr>
              <p:grpSpPr>
                <a:xfrm>
                  <a:off x="51758" y="0"/>
                  <a:ext cx="1354347" cy="724619"/>
                  <a:chOff x="0" y="0"/>
                  <a:chExt cx="1354347" cy="724619"/>
                </a:xfrm>
              </p:grpSpPr>
              <p:cxnSp>
                <p:nvCxnSpPr>
                  <p:cNvPr id="66" name="Connecteur droit 65">
                    <a:extLst>
                      <a:ext uri="{FF2B5EF4-FFF2-40B4-BE49-F238E27FC236}">
                        <a16:creationId xmlns:a16="http://schemas.microsoft.com/office/drawing/2014/main" id="{6000D551-454B-40F7-AD73-6E202894CBCA}"/>
                      </a:ext>
                    </a:extLst>
                  </p:cNvPr>
                  <p:cNvCxnSpPr/>
                  <p:nvPr/>
                </p:nvCxnSpPr>
                <p:spPr>
                  <a:xfrm flipH="1" flipV="1">
                    <a:off x="0" y="0"/>
                    <a:ext cx="1354347" cy="94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DF55EDD-E712-4FF5-B797-07888056B701}"/>
                      </a:ext>
                    </a:extLst>
                  </p:cNvPr>
                  <p:cNvCxnSpPr/>
                  <p:nvPr/>
                </p:nvCxnSpPr>
                <p:spPr>
                  <a:xfrm flipH="1" flipV="1">
                    <a:off x="8627" y="0"/>
                    <a:ext cx="1345193" cy="7246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e 57">
                  <a:extLst>
                    <a:ext uri="{FF2B5EF4-FFF2-40B4-BE49-F238E27FC236}">
                      <a16:creationId xmlns:a16="http://schemas.microsoft.com/office/drawing/2014/main" id="{D26541C0-BD77-47BF-91B9-DF8D4B0877DF}"/>
                    </a:ext>
                  </a:extLst>
                </p:cNvPr>
                <p:cNvGrpSpPr/>
                <p:nvPr/>
              </p:nvGrpSpPr>
              <p:grpSpPr>
                <a:xfrm>
                  <a:off x="0" y="923026"/>
                  <a:ext cx="1414732" cy="396818"/>
                  <a:chOff x="0" y="0"/>
                  <a:chExt cx="1354347" cy="724619"/>
                </a:xfrm>
              </p:grpSpPr>
              <p:cxnSp>
                <p:nvCxnSpPr>
                  <p:cNvPr id="64" name="Connecteur droit 63">
                    <a:extLst>
                      <a:ext uri="{FF2B5EF4-FFF2-40B4-BE49-F238E27FC236}">
                        <a16:creationId xmlns:a16="http://schemas.microsoft.com/office/drawing/2014/main" id="{EBC2D7B1-5DC4-4E08-A717-E101986972FC}"/>
                      </a:ext>
                    </a:extLst>
                  </p:cNvPr>
                  <p:cNvCxnSpPr/>
                  <p:nvPr/>
                </p:nvCxnSpPr>
                <p:spPr>
                  <a:xfrm flipH="1" flipV="1">
                    <a:off x="0" y="0"/>
                    <a:ext cx="1354347" cy="94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D9379BBE-3BD7-4002-9190-3355B1A6C040}"/>
                      </a:ext>
                    </a:extLst>
                  </p:cNvPr>
                  <p:cNvCxnSpPr/>
                  <p:nvPr/>
                </p:nvCxnSpPr>
                <p:spPr>
                  <a:xfrm flipH="1" flipV="1">
                    <a:off x="8627" y="0"/>
                    <a:ext cx="1345193" cy="7246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Connecteur droit 59">
                  <a:extLst>
                    <a:ext uri="{FF2B5EF4-FFF2-40B4-BE49-F238E27FC236}">
                      <a16:creationId xmlns:a16="http://schemas.microsoft.com/office/drawing/2014/main" id="{D8452591-BED3-4B00-8C87-F78472347C94}"/>
                    </a:ext>
                  </a:extLst>
                </p:cNvPr>
                <p:cNvCxnSpPr/>
                <p:nvPr/>
              </p:nvCxnSpPr>
              <p:spPr>
                <a:xfrm flipV="1">
                  <a:off x="0" y="1466490"/>
                  <a:ext cx="1414145" cy="3795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e 60">
                  <a:extLst>
                    <a:ext uri="{FF2B5EF4-FFF2-40B4-BE49-F238E27FC236}">
                      <a16:creationId xmlns:a16="http://schemas.microsoft.com/office/drawing/2014/main" id="{EA7C0708-DBC9-469A-9DC2-022D1A96C436}"/>
                    </a:ext>
                  </a:extLst>
                </p:cNvPr>
                <p:cNvGrpSpPr/>
                <p:nvPr/>
              </p:nvGrpSpPr>
              <p:grpSpPr>
                <a:xfrm>
                  <a:off x="112143" y="1630392"/>
                  <a:ext cx="1319842" cy="1155940"/>
                  <a:chOff x="0" y="0"/>
                  <a:chExt cx="1319842" cy="1155940"/>
                </a:xfrm>
              </p:grpSpPr>
              <p:cxnSp>
                <p:nvCxnSpPr>
                  <p:cNvPr id="62" name="Connecteur droit 61">
                    <a:extLst>
                      <a:ext uri="{FF2B5EF4-FFF2-40B4-BE49-F238E27FC236}">
                        <a16:creationId xmlns:a16="http://schemas.microsoft.com/office/drawing/2014/main" id="{D0D7CC65-A9A0-438E-9499-7A3DEE94C171}"/>
                      </a:ext>
                    </a:extLst>
                  </p:cNvPr>
                  <p:cNvCxnSpPr/>
                  <p:nvPr/>
                </p:nvCxnSpPr>
                <p:spPr>
                  <a:xfrm flipV="1">
                    <a:off x="0" y="0"/>
                    <a:ext cx="1301427" cy="1155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AB45B673-0CA5-4A02-A4C9-434538689BE6}"/>
                      </a:ext>
                    </a:extLst>
                  </p:cNvPr>
                  <p:cNvCxnSpPr/>
                  <p:nvPr/>
                </p:nvCxnSpPr>
                <p:spPr>
                  <a:xfrm flipV="1">
                    <a:off x="0" y="672861"/>
                    <a:ext cx="1319842" cy="473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Connecteur droit 55">
                <a:extLst>
                  <a:ext uri="{FF2B5EF4-FFF2-40B4-BE49-F238E27FC236}">
                    <a16:creationId xmlns:a16="http://schemas.microsoft.com/office/drawing/2014/main" id="{589BA65F-14C2-4BC4-A102-6DEC235F2869}"/>
                  </a:ext>
                </a:extLst>
              </p:cNvPr>
              <p:cNvCxnSpPr/>
              <p:nvPr/>
            </p:nvCxnSpPr>
            <p:spPr>
              <a:xfrm flipV="1">
                <a:off x="3051544" y="3115340"/>
                <a:ext cx="2254103" cy="1379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e 40">
              <a:extLst>
                <a:ext uri="{FF2B5EF4-FFF2-40B4-BE49-F238E27FC236}">
                  <a16:creationId xmlns:a16="http://schemas.microsoft.com/office/drawing/2014/main" id="{88CDB068-0094-4058-8E12-965E74E2A730}"/>
                </a:ext>
              </a:extLst>
            </p:cNvPr>
            <p:cNvGrpSpPr/>
            <p:nvPr/>
          </p:nvGrpSpPr>
          <p:grpSpPr>
            <a:xfrm>
              <a:off x="3030279" y="233917"/>
              <a:ext cx="1275700" cy="2859975"/>
              <a:chOff x="0" y="0"/>
              <a:chExt cx="1233577" cy="2605386"/>
            </a:xfrm>
          </p:grpSpPr>
          <p:cxnSp>
            <p:nvCxnSpPr>
              <p:cNvPr id="42" name="Connecteur droit 41">
                <a:extLst>
                  <a:ext uri="{FF2B5EF4-FFF2-40B4-BE49-F238E27FC236}">
                    <a16:creationId xmlns:a16="http://schemas.microsoft.com/office/drawing/2014/main" id="{ACA139E5-FD27-4A96-A6FE-D6C33F75ACC6}"/>
                  </a:ext>
                </a:extLst>
              </p:cNvPr>
              <p:cNvCxnSpPr/>
              <p:nvPr/>
            </p:nvCxnSpPr>
            <p:spPr>
              <a:xfrm>
                <a:off x="34506" y="2587925"/>
                <a:ext cx="1130060" cy="8627"/>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43" name="Groupe 42">
                <a:extLst>
                  <a:ext uri="{FF2B5EF4-FFF2-40B4-BE49-F238E27FC236}">
                    <a16:creationId xmlns:a16="http://schemas.microsoft.com/office/drawing/2014/main" id="{D02E7EC7-8B3D-4D3B-AB27-F683D6BF7007}"/>
                  </a:ext>
                </a:extLst>
              </p:cNvPr>
              <p:cNvGrpSpPr/>
              <p:nvPr/>
            </p:nvGrpSpPr>
            <p:grpSpPr>
              <a:xfrm>
                <a:off x="0" y="0"/>
                <a:ext cx="1233577" cy="2035463"/>
                <a:chOff x="0" y="0"/>
                <a:chExt cx="1233577" cy="2035463"/>
              </a:xfrm>
            </p:grpSpPr>
            <p:grpSp>
              <p:nvGrpSpPr>
                <p:cNvPr id="45" name="Groupe 44">
                  <a:extLst>
                    <a:ext uri="{FF2B5EF4-FFF2-40B4-BE49-F238E27FC236}">
                      <a16:creationId xmlns:a16="http://schemas.microsoft.com/office/drawing/2014/main" id="{E3F9BF1A-1C24-4CBF-803E-2E72DF7BC516}"/>
                    </a:ext>
                  </a:extLst>
                </p:cNvPr>
                <p:cNvGrpSpPr/>
                <p:nvPr/>
              </p:nvGrpSpPr>
              <p:grpSpPr>
                <a:xfrm>
                  <a:off x="284672" y="0"/>
                  <a:ext cx="948905" cy="1147313"/>
                  <a:chOff x="0" y="0"/>
                  <a:chExt cx="948905" cy="1147313"/>
                </a:xfrm>
              </p:grpSpPr>
              <p:cxnSp>
                <p:nvCxnSpPr>
                  <p:cNvPr id="53" name="Connecteur droit 52">
                    <a:extLst>
                      <a:ext uri="{FF2B5EF4-FFF2-40B4-BE49-F238E27FC236}">
                        <a16:creationId xmlns:a16="http://schemas.microsoft.com/office/drawing/2014/main" id="{B91E489C-5B54-438F-9966-20BA4E288A32}"/>
                      </a:ext>
                    </a:extLst>
                  </p:cNvPr>
                  <p:cNvCxnSpPr/>
                  <p:nvPr/>
                </p:nvCxnSpPr>
                <p:spPr>
                  <a:xfrm>
                    <a:off x="0" y="8627"/>
                    <a:ext cx="948905"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937C5443-046B-4411-8D7C-F81A3C18F78A}"/>
                      </a:ext>
                    </a:extLst>
                  </p:cNvPr>
                  <p:cNvCxnSpPr/>
                  <p:nvPr/>
                </p:nvCxnSpPr>
                <p:spPr>
                  <a:xfrm>
                    <a:off x="948905" y="0"/>
                    <a:ext cx="0" cy="1147313"/>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e 45">
                  <a:extLst>
                    <a:ext uri="{FF2B5EF4-FFF2-40B4-BE49-F238E27FC236}">
                      <a16:creationId xmlns:a16="http://schemas.microsoft.com/office/drawing/2014/main" id="{16384FC0-D0C9-4F9D-A553-35EBCBE04C24}"/>
                    </a:ext>
                  </a:extLst>
                </p:cNvPr>
                <p:cNvGrpSpPr/>
                <p:nvPr/>
              </p:nvGrpSpPr>
              <p:grpSpPr>
                <a:xfrm>
                  <a:off x="0" y="586596"/>
                  <a:ext cx="948906" cy="715993"/>
                  <a:chOff x="0" y="0"/>
                  <a:chExt cx="948906" cy="715993"/>
                </a:xfrm>
              </p:grpSpPr>
              <p:cxnSp>
                <p:nvCxnSpPr>
                  <p:cNvPr id="50" name="Connecteur droit 49">
                    <a:extLst>
                      <a:ext uri="{FF2B5EF4-FFF2-40B4-BE49-F238E27FC236}">
                        <a16:creationId xmlns:a16="http://schemas.microsoft.com/office/drawing/2014/main" id="{C46F2738-140D-433A-91C7-4B739E0BA8F4}"/>
                      </a:ext>
                    </a:extLst>
                  </p:cNvPr>
                  <p:cNvCxnSpPr/>
                  <p:nvPr/>
                </p:nvCxnSpPr>
                <p:spPr>
                  <a:xfrm>
                    <a:off x="0" y="0"/>
                    <a:ext cx="948905"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7CA36A07-EB6D-4E0F-8289-0B6D00C5DE0E}"/>
                      </a:ext>
                    </a:extLst>
                  </p:cNvPr>
                  <p:cNvCxnSpPr/>
                  <p:nvPr/>
                </p:nvCxnSpPr>
                <p:spPr>
                  <a:xfrm>
                    <a:off x="948906" y="8627"/>
                    <a:ext cx="0" cy="551587"/>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FE288CAE-5187-4983-A857-B2B94EA18CB9}"/>
                      </a:ext>
                    </a:extLst>
                  </p:cNvPr>
                  <p:cNvCxnSpPr/>
                  <p:nvPr/>
                </p:nvCxnSpPr>
                <p:spPr>
                  <a:xfrm>
                    <a:off x="17253" y="715993"/>
                    <a:ext cx="431321" cy="0"/>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e 46">
                  <a:extLst>
                    <a:ext uri="{FF2B5EF4-FFF2-40B4-BE49-F238E27FC236}">
                      <a16:creationId xmlns:a16="http://schemas.microsoft.com/office/drawing/2014/main" id="{4B70744B-6EF6-4770-8CE8-D38D92E8E709}"/>
                    </a:ext>
                  </a:extLst>
                </p:cNvPr>
                <p:cNvGrpSpPr/>
                <p:nvPr/>
              </p:nvGrpSpPr>
              <p:grpSpPr>
                <a:xfrm>
                  <a:off x="301925" y="1475117"/>
                  <a:ext cx="595222" cy="560346"/>
                  <a:chOff x="0" y="0"/>
                  <a:chExt cx="595222" cy="560346"/>
                </a:xfrm>
              </p:grpSpPr>
              <p:cxnSp>
                <p:nvCxnSpPr>
                  <p:cNvPr id="48" name="Connecteur droit 47">
                    <a:extLst>
                      <a:ext uri="{FF2B5EF4-FFF2-40B4-BE49-F238E27FC236}">
                        <a16:creationId xmlns:a16="http://schemas.microsoft.com/office/drawing/2014/main" id="{695356F7-1F36-4B70-A32D-A16B7386BF3A}"/>
                      </a:ext>
                    </a:extLst>
                  </p:cNvPr>
                  <p:cNvCxnSpPr/>
                  <p:nvPr/>
                </p:nvCxnSpPr>
                <p:spPr>
                  <a:xfrm flipV="1">
                    <a:off x="0" y="552091"/>
                    <a:ext cx="586596"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FDA3B5E7-7073-4824-A48F-6D5830DE997F}"/>
                      </a:ext>
                    </a:extLst>
                  </p:cNvPr>
                  <p:cNvCxnSpPr/>
                  <p:nvPr/>
                </p:nvCxnSpPr>
                <p:spPr>
                  <a:xfrm flipV="1">
                    <a:off x="595222" y="0"/>
                    <a:ext cx="0" cy="560346"/>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cxnSp>
            <p:nvCxnSpPr>
              <p:cNvPr id="44" name="Connecteur droit avec flèche 43">
                <a:extLst>
                  <a:ext uri="{FF2B5EF4-FFF2-40B4-BE49-F238E27FC236}">
                    <a16:creationId xmlns:a16="http://schemas.microsoft.com/office/drawing/2014/main" id="{7AE877AB-A691-4A53-BD27-0A9A91497CAB}"/>
                  </a:ext>
                </a:extLst>
              </p:cNvPr>
              <p:cNvCxnSpPr/>
              <p:nvPr/>
            </p:nvCxnSpPr>
            <p:spPr>
              <a:xfrm flipV="1">
                <a:off x="1164566" y="1475117"/>
                <a:ext cx="0" cy="1130269"/>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sp>
        <p:nvSpPr>
          <p:cNvPr id="59" name="Plaque 26">
            <a:extLst>
              <a:ext uri="{FF2B5EF4-FFF2-40B4-BE49-F238E27FC236}">
                <a16:creationId xmlns:a16="http://schemas.microsoft.com/office/drawing/2014/main" id="{6E78E17E-0525-487D-8E2B-B0ED4BA3491F}"/>
              </a:ext>
            </a:extLst>
          </p:cNvPr>
          <p:cNvSpPr/>
          <p:nvPr/>
        </p:nvSpPr>
        <p:spPr>
          <a:xfrm>
            <a:off x="10849708" y="6048102"/>
            <a:ext cx="919926"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21/38</a:t>
            </a:r>
          </a:p>
        </p:txBody>
      </p:sp>
    </p:spTree>
    <p:extLst>
      <p:ext uri="{BB962C8B-B14F-4D97-AF65-F5344CB8AC3E}">
        <p14:creationId xmlns:p14="http://schemas.microsoft.com/office/powerpoint/2010/main" val="40166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41672" y="1514406"/>
            <a:ext cx="7459791"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cas d’utilisation,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59" name="Image 58">
            <a:extLst>
              <a:ext uri="{FF2B5EF4-FFF2-40B4-BE49-F238E27FC236}">
                <a16:creationId xmlns:a16="http://schemas.microsoft.com/office/drawing/2014/main" id="{642BD801-C47E-4414-9AC6-B39C48BC1FD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1672" y="2028825"/>
            <a:ext cx="7064332" cy="4526877"/>
          </a:xfrm>
          <a:prstGeom prst="rect">
            <a:avLst/>
          </a:prstGeom>
          <a:noFill/>
          <a:ln>
            <a:noFill/>
          </a:ln>
        </p:spPr>
      </p:pic>
      <p:grpSp>
        <p:nvGrpSpPr>
          <p:cNvPr id="68" name="Groupe 67">
            <a:extLst>
              <a:ext uri="{FF2B5EF4-FFF2-40B4-BE49-F238E27FC236}">
                <a16:creationId xmlns:a16="http://schemas.microsoft.com/office/drawing/2014/main" id="{6729BE4D-36A8-490A-8D9B-BF3447B01BAC}"/>
              </a:ext>
            </a:extLst>
          </p:cNvPr>
          <p:cNvGrpSpPr/>
          <p:nvPr/>
        </p:nvGrpSpPr>
        <p:grpSpPr>
          <a:xfrm>
            <a:off x="4830127" y="2832483"/>
            <a:ext cx="6242686" cy="2639629"/>
            <a:chOff x="-49530" y="20018"/>
            <a:chExt cx="4828565" cy="2378125"/>
          </a:xfrm>
        </p:grpSpPr>
        <p:grpSp>
          <p:nvGrpSpPr>
            <p:cNvPr id="69" name="Groupe 68">
              <a:extLst>
                <a:ext uri="{FF2B5EF4-FFF2-40B4-BE49-F238E27FC236}">
                  <a16:creationId xmlns:a16="http://schemas.microsoft.com/office/drawing/2014/main" id="{B01D538B-A098-4F48-86AE-3B9DE539BBB9}"/>
                </a:ext>
              </a:extLst>
            </p:cNvPr>
            <p:cNvGrpSpPr/>
            <p:nvPr/>
          </p:nvGrpSpPr>
          <p:grpSpPr>
            <a:xfrm>
              <a:off x="-49530" y="20018"/>
              <a:ext cx="4052187" cy="2378125"/>
              <a:chOff x="-49530" y="20018"/>
              <a:chExt cx="4052187" cy="2378125"/>
            </a:xfrm>
          </p:grpSpPr>
          <p:grpSp>
            <p:nvGrpSpPr>
              <p:cNvPr id="72" name="Groupe 71">
                <a:extLst>
                  <a:ext uri="{FF2B5EF4-FFF2-40B4-BE49-F238E27FC236}">
                    <a16:creationId xmlns:a16="http://schemas.microsoft.com/office/drawing/2014/main" id="{3C99B06F-D274-40FE-90DA-0692EE7DEA50}"/>
                  </a:ext>
                </a:extLst>
              </p:cNvPr>
              <p:cNvGrpSpPr/>
              <p:nvPr/>
            </p:nvGrpSpPr>
            <p:grpSpPr>
              <a:xfrm>
                <a:off x="1475117" y="1449238"/>
                <a:ext cx="2510048" cy="690113"/>
                <a:chOff x="0" y="0"/>
                <a:chExt cx="2510048" cy="690113"/>
              </a:xfrm>
            </p:grpSpPr>
            <p:cxnSp>
              <p:nvCxnSpPr>
                <p:cNvPr id="77" name="Connecteur droit avec flèche 76">
                  <a:extLst>
                    <a:ext uri="{FF2B5EF4-FFF2-40B4-BE49-F238E27FC236}">
                      <a16:creationId xmlns:a16="http://schemas.microsoft.com/office/drawing/2014/main" id="{9100881E-430D-4748-B132-0D431696CFAE}"/>
                    </a:ext>
                  </a:extLst>
                </p:cNvPr>
                <p:cNvCxnSpPr/>
                <p:nvPr/>
              </p:nvCxnSpPr>
              <p:spPr>
                <a:xfrm>
                  <a:off x="0" y="0"/>
                  <a:ext cx="672861" cy="68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4538070-33DD-4305-B582-32B7707D73FE}"/>
                    </a:ext>
                  </a:extLst>
                </p:cNvPr>
                <p:cNvCxnSpPr/>
                <p:nvPr/>
              </p:nvCxnSpPr>
              <p:spPr>
                <a:xfrm flipH="1">
                  <a:off x="1820174" y="25879"/>
                  <a:ext cx="689874" cy="6642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67E85E21-9BE4-4F32-ACD8-F9CCCA352942}"/>
                    </a:ext>
                  </a:extLst>
                </p:cNvPr>
                <p:cNvCxnSpPr/>
                <p:nvPr/>
              </p:nvCxnSpPr>
              <p:spPr>
                <a:xfrm>
                  <a:off x="1250831" y="25879"/>
                  <a:ext cx="0" cy="5520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3" name="Connecteur droit 72">
                <a:extLst>
                  <a:ext uri="{FF2B5EF4-FFF2-40B4-BE49-F238E27FC236}">
                    <a16:creationId xmlns:a16="http://schemas.microsoft.com/office/drawing/2014/main" id="{44F8E88C-181D-4F5A-BACC-4CA76950EAE4}"/>
                  </a:ext>
                </a:extLst>
              </p:cNvPr>
              <p:cNvCxnSpPr/>
              <p:nvPr/>
            </p:nvCxnSpPr>
            <p:spPr>
              <a:xfrm>
                <a:off x="-49530" y="2001328"/>
                <a:ext cx="1940943" cy="39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08574469-BD85-451F-A4CF-3B133ADD7F18}"/>
                  </a:ext>
                </a:extLst>
              </p:cNvPr>
              <p:cNvCxnSpPr/>
              <p:nvPr/>
            </p:nvCxnSpPr>
            <p:spPr>
              <a:xfrm flipV="1">
                <a:off x="-49530" y="20018"/>
                <a:ext cx="2449902" cy="14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78C8AF26-4B32-4D2A-AEBF-39E0BAD8F71F}"/>
                  </a:ext>
                </a:extLst>
              </p:cNvPr>
              <p:cNvCxnSpPr/>
              <p:nvPr/>
            </p:nvCxnSpPr>
            <p:spPr>
              <a:xfrm flipV="1">
                <a:off x="2812212" y="276045"/>
                <a:ext cx="207034" cy="560717"/>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a:extLst>
                  <a:ext uri="{FF2B5EF4-FFF2-40B4-BE49-F238E27FC236}">
                    <a16:creationId xmlns:a16="http://schemas.microsoft.com/office/drawing/2014/main" id="{5994E2AE-D406-4659-A72B-6E8C08FE465D}"/>
                  </a:ext>
                </a:extLst>
              </p:cNvPr>
              <p:cNvCxnSpPr/>
              <p:nvPr/>
            </p:nvCxnSpPr>
            <p:spPr>
              <a:xfrm flipH="1" flipV="1">
                <a:off x="3666227" y="267419"/>
                <a:ext cx="336430" cy="595223"/>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B789AF35-04FD-4379-9A36-33E81D023E86}"/>
                </a:ext>
              </a:extLst>
            </p:cNvPr>
            <p:cNvSpPr/>
            <p:nvPr/>
          </p:nvSpPr>
          <p:spPr>
            <a:xfrm>
              <a:off x="1932317" y="405442"/>
              <a:ext cx="931653" cy="27604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Include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C34DCF78-985F-4300-9B77-52F81C1A3A5D}"/>
                </a:ext>
              </a:extLst>
            </p:cNvPr>
            <p:cNvSpPr/>
            <p:nvPr/>
          </p:nvSpPr>
          <p:spPr>
            <a:xfrm>
              <a:off x="3847382" y="388189"/>
              <a:ext cx="931653" cy="27604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Include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39" name="Plaque 26">
            <a:extLst>
              <a:ext uri="{FF2B5EF4-FFF2-40B4-BE49-F238E27FC236}">
                <a16:creationId xmlns:a16="http://schemas.microsoft.com/office/drawing/2014/main" id="{9D6FAFF6-899A-4630-A42A-5B935CF06AA0}"/>
              </a:ext>
            </a:extLst>
          </p:cNvPr>
          <p:cNvSpPr/>
          <p:nvPr/>
        </p:nvSpPr>
        <p:spPr>
          <a:xfrm>
            <a:off x="10884877" y="6048102"/>
            <a:ext cx="884757"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22/38</a:t>
            </a:r>
          </a:p>
        </p:txBody>
      </p:sp>
    </p:spTree>
    <p:extLst>
      <p:ext uri="{BB962C8B-B14F-4D97-AF65-F5344CB8AC3E}">
        <p14:creationId xmlns:p14="http://schemas.microsoft.com/office/powerpoint/2010/main" val="297644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p:cTn id="11" dur="500" fill="hold"/>
                                        <p:tgtEl>
                                          <p:spTgt spid="59"/>
                                        </p:tgtEl>
                                        <p:attrNameLst>
                                          <p:attrName>ppt_w</p:attrName>
                                        </p:attrNameLst>
                                      </p:cBhvr>
                                      <p:tavLst>
                                        <p:tav tm="0">
                                          <p:val>
                                            <p:fltVal val="0"/>
                                          </p:val>
                                        </p:tav>
                                        <p:tav tm="100000">
                                          <p:val>
                                            <p:strVal val="#ppt_w"/>
                                          </p:val>
                                        </p:tav>
                                      </p:tavLst>
                                    </p:anim>
                                    <p:anim calcmode="lin" valueType="num">
                                      <p:cBhvr>
                                        <p:cTn id="12" dur="500" fill="hold"/>
                                        <p:tgtEl>
                                          <p:spTgt spid="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cas d’utilisation, package « Gestion des dossiers médicaux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39" name="Image 38">
            <a:extLst>
              <a:ext uri="{FF2B5EF4-FFF2-40B4-BE49-F238E27FC236}">
                <a16:creationId xmlns:a16="http://schemas.microsoft.com/office/drawing/2014/main" id="{52C992F3-78F3-4C00-810E-02E791E8C0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1669" y="1995630"/>
            <a:ext cx="6504688" cy="4686943"/>
          </a:xfrm>
          <a:prstGeom prst="rect">
            <a:avLst/>
          </a:prstGeom>
          <a:noFill/>
          <a:ln>
            <a:noFill/>
          </a:ln>
        </p:spPr>
      </p:pic>
      <p:grpSp>
        <p:nvGrpSpPr>
          <p:cNvPr id="40" name="Groupe 39">
            <a:extLst>
              <a:ext uri="{FF2B5EF4-FFF2-40B4-BE49-F238E27FC236}">
                <a16:creationId xmlns:a16="http://schemas.microsoft.com/office/drawing/2014/main" id="{3F36B27F-CE7E-4DDC-BD34-7CBA34D9E5C6}"/>
              </a:ext>
            </a:extLst>
          </p:cNvPr>
          <p:cNvGrpSpPr/>
          <p:nvPr/>
        </p:nvGrpSpPr>
        <p:grpSpPr>
          <a:xfrm>
            <a:off x="4814210" y="2624052"/>
            <a:ext cx="4828966" cy="3468864"/>
            <a:chOff x="-58479" y="0"/>
            <a:chExt cx="4010782" cy="3597661"/>
          </a:xfrm>
        </p:grpSpPr>
        <p:sp>
          <p:nvSpPr>
            <p:cNvPr id="41" name="Rectangle 40">
              <a:extLst>
                <a:ext uri="{FF2B5EF4-FFF2-40B4-BE49-F238E27FC236}">
                  <a16:creationId xmlns:a16="http://schemas.microsoft.com/office/drawing/2014/main" id="{37CA9CE0-16F2-4EB7-858F-1A05E5E7DD83}"/>
                </a:ext>
              </a:extLst>
            </p:cNvPr>
            <p:cNvSpPr/>
            <p:nvPr/>
          </p:nvSpPr>
          <p:spPr>
            <a:xfrm>
              <a:off x="3019646" y="1977656"/>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DE584503-F03C-4CBA-BF77-626D175F043D}"/>
                </a:ext>
              </a:extLst>
            </p:cNvPr>
            <p:cNvSpPr/>
            <p:nvPr/>
          </p:nvSpPr>
          <p:spPr>
            <a:xfrm>
              <a:off x="1541721" y="3306726"/>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339551B8-7EC5-45DC-BE2F-57AFAE64690B}"/>
                </a:ext>
              </a:extLst>
            </p:cNvPr>
            <p:cNvSpPr/>
            <p:nvPr/>
          </p:nvSpPr>
          <p:spPr>
            <a:xfrm>
              <a:off x="2966483" y="3296093"/>
              <a:ext cx="931648" cy="276001"/>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000">
                  <a:effectLst/>
                  <a:latin typeface="Times New Roman" panose="02020603050405020304" pitchFamily="18" charset="0"/>
                  <a:ea typeface="Calibri" panose="020F0502020204030204" pitchFamily="34" charset="0"/>
                  <a:cs typeface="Times New Roman" panose="02020603050405020304" pitchFamily="18" charset="0"/>
                </a:rPr>
                <a:t>&lt;&lt; Extend &gt;&gt;</a:t>
              </a:r>
              <a:endParaRPr lang="fr-FR" sz="130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roupe 43">
              <a:extLst>
                <a:ext uri="{FF2B5EF4-FFF2-40B4-BE49-F238E27FC236}">
                  <a16:creationId xmlns:a16="http://schemas.microsoft.com/office/drawing/2014/main" id="{FC1C57D1-25D3-4B79-ACA4-ACBFBC72ECBF}"/>
                </a:ext>
              </a:extLst>
            </p:cNvPr>
            <p:cNvGrpSpPr/>
            <p:nvPr/>
          </p:nvGrpSpPr>
          <p:grpSpPr>
            <a:xfrm>
              <a:off x="-58479" y="0"/>
              <a:ext cx="4010782" cy="3597661"/>
              <a:chOff x="-58479" y="0"/>
              <a:chExt cx="4010782" cy="3597661"/>
            </a:xfrm>
          </p:grpSpPr>
          <p:cxnSp>
            <p:nvCxnSpPr>
              <p:cNvPr id="45" name="Connecteur droit avec flèche 44">
                <a:extLst>
                  <a:ext uri="{FF2B5EF4-FFF2-40B4-BE49-F238E27FC236}">
                    <a16:creationId xmlns:a16="http://schemas.microsoft.com/office/drawing/2014/main" id="{7FD8988E-6F84-4185-B125-0BBD554E052C}"/>
                  </a:ext>
                </a:extLst>
              </p:cNvPr>
              <p:cNvCxnSpPr/>
              <p:nvPr/>
            </p:nvCxnSpPr>
            <p:spPr>
              <a:xfrm flipH="1">
                <a:off x="2775097" y="0"/>
                <a:ext cx="310143" cy="44857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49B21A81-BF43-4734-9E38-22A79AE4BE6F}"/>
                  </a:ext>
                </a:extLst>
              </p:cNvPr>
              <p:cNvCxnSpPr/>
              <p:nvPr/>
            </p:nvCxnSpPr>
            <p:spPr>
              <a:xfrm>
                <a:off x="1477925" y="0"/>
                <a:ext cx="362309" cy="4572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C5DD1367-418C-44D4-AF22-C9DCE28A9A04}"/>
                  </a:ext>
                </a:extLst>
              </p:cNvPr>
              <p:cNvCxnSpPr/>
              <p:nvPr/>
            </p:nvCxnSpPr>
            <p:spPr>
              <a:xfrm flipH="1" flipV="1">
                <a:off x="3253563" y="754912"/>
                <a:ext cx="698740" cy="3881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91236432-B7C3-4653-9399-4D2E74F33A84}"/>
                  </a:ext>
                </a:extLst>
              </p:cNvPr>
              <p:cNvCxnSpPr/>
              <p:nvPr/>
            </p:nvCxnSpPr>
            <p:spPr>
              <a:xfrm flipH="1" flipV="1">
                <a:off x="2923953" y="2094614"/>
                <a:ext cx="663766" cy="310431"/>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70DB7E90-92CF-4DF6-A9B4-9611324C29B5}"/>
                  </a:ext>
                </a:extLst>
              </p:cNvPr>
              <p:cNvCxnSpPr/>
              <p:nvPr/>
            </p:nvCxnSpPr>
            <p:spPr>
              <a:xfrm flipV="1">
                <a:off x="1446028" y="3136605"/>
                <a:ext cx="413828" cy="422694"/>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2DFCA5FF-DF95-42A9-B642-BC6652971DB4}"/>
                  </a:ext>
                </a:extLst>
              </p:cNvPr>
              <p:cNvCxnSpPr/>
              <p:nvPr/>
            </p:nvCxnSpPr>
            <p:spPr>
              <a:xfrm flipH="1" flipV="1">
                <a:off x="2753832" y="3157870"/>
                <a:ext cx="413960" cy="439791"/>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4F5EAC23-9DB8-4DF3-BF3A-0A911AAD0D96}"/>
                  </a:ext>
                </a:extLst>
              </p:cNvPr>
              <p:cNvCxnSpPr/>
              <p:nvPr/>
            </p:nvCxnSpPr>
            <p:spPr>
              <a:xfrm>
                <a:off x="-28287" y="207099"/>
                <a:ext cx="1371600" cy="5434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D039B229-F771-4B01-9395-D714E3FA9D80}"/>
                  </a:ext>
                </a:extLst>
              </p:cNvPr>
              <p:cNvCxnSpPr/>
              <p:nvPr/>
            </p:nvCxnSpPr>
            <p:spPr>
              <a:xfrm>
                <a:off x="-28287" y="1387916"/>
                <a:ext cx="1570008" cy="552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6A939A83-F17A-4EF4-9468-8A2709B767C1}"/>
                  </a:ext>
                </a:extLst>
              </p:cNvPr>
              <p:cNvCxnSpPr/>
              <p:nvPr/>
            </p:nvCxnSpPr>
            <p:spPr>
              <a:xfrm>
                <a:off x="-58479" y="2671246"/>
                <a:ext cx="1630392" cy="2846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4" name="Plaque 26">
            <a:extLst>
              <a:ext uri="{FF2B5EF4-FFF2-40B4-BE49-F238E27FC236}">
                <a16:creationId xmlns:a16="http://schemas.microsoft.com/office/drawing/2014/main" id="{CA4472E8-0DCA-4CD0-A588-13180F7A44AF}"/>
              </a:ext>
            </a:extLst>
          </p:cNvPr>
          <p:cNvSpPr/>
          <p:nvPr/>
        </p:nvSpPr>
        <p:spPr>
          <a:xfrm>
            <a:off x="10861571" y="6048102"/>
            <a:ext cx="908063"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23/38</a:t>
            </a:r>
          </a:p>
        </p:txBody>
      </p:sp>
    </p:spTree>
    <p:extLst>
      <p:ext uri="{BB962C8B-B14F-4D97-AF65-F5344CB8AC3E}">
        <p14:creationId xmlns:p14="http://schemas.microsoft.com/office/powerpoint/2010/main" val="27309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séquence,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54" name="Image 53">
            <a:extLst>
              <a:ext uri="{FF2B5EF4-FFF2-40B4-BE49-F238E27FC236}">
                <a16:creationId xmlns:a16="http://schemas.microsoft.com/office/drawing/2014/main" id="{F48A6F88-F1D0-42EE-AF39-05EDB76D02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43388" y="1887269"/>
            <a:ext cx="7276930" cy="4960542"/>
          </a:xfrm>
          <a:prstGeom prst="rect">
            <a:avLst/>
          </a:prstGeom>
          <a:noFill/>
          <a:ln>
            <a:noFill/>
          </a:ln>
        </p:spPr>
      </p:pic>
      <p:sp>
        <p:nvSpPr>
          <p:cNvPr id="27" name="Plaque 26">
            <a:extLst>
              <a:ext uri="{FF2B5EF4-FFF2-40B4-BE49-F238E27FC236}">
                <a16:creationId xmlns:a16="http://schemas.microsoft.com/office/drawing/2014/main" id="{1ACFBFD1-49C2-4D3B-A600-A4820C4A01A4}"/>
              </a:ext>
            </a:extLst>
          </p:cNvPr>
          <p:cNvSpPr/>
          <p:nvPr/>
        </p:nvSpPr>
        <p:spPr>
          <a:xfrm>
            <a:off x="10832123" y="6048102"/>
            <a:ext cx="937511"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24/38</a:t>
            </a:r>
          </a:p>
        </p:txBody>
      </p:sp>
    </p:spTree>
    <p:extLst>
      <p:ext uri="{BB962C8B-B14F-4D97-AF65-F5344CB8AC3E}">
        <p14:creationId xmlns:p14="http://schemas.microsoft.com/office/powerpoint/2010/main" val="356690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d’activité, package « Gestion des donneurs »</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27" name="Image 26">
            <a:extLst>
              <a:ext uri="{FF2B5EF4-FFF2-40B4-BE49-F238E27FC236}">
                <a16:creationId xmlns:a16="http://schemas.microsoft.com/office/drawing/2014/main" id="{1A0FB0A6-0AC3-4D48-8273-00766628D8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05287" y="1887269"/>
            <a:ext cx="7210426" cy="4970713"/>
          </a:xfrm>
          <a:prstGeom prst="rect">
            <a:avLst/>
          </a:prstGeom>
          <a:noFill/>
          <a:ln>
            <a:noFill/>
          </a:ln>
        </p:spPr>
      </p:pic>
      <p:sp>
        <p:nvSpPr>
          <p:cNvPr id="28" name="Plaque 26">
            <a:extLst>
              <a:ext uri="{FF2B5EF4-FFF2-40B4-BE49-F238E27FC236}">
                <a16:creationId xmlns:a16="http://schemas.microsoft.com/office/drawing/2014/main" id="{0514825B-6DAF-4C1D-9C9A-113F464A2D6B}"/>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25/38</a:t>
            </a:r>
          </a:p>
        </p:txBody>
      </p:sp>
    </p:spTree>
    <p:extLst>
      <p:ext uri="{BB962C8B-B14F-4D97-AF65-F5344CB8AC3E}">
        <p14:creationId xmlns:p14="http://schemas.microsoft.com/office/powerpoint/2010/main" val="224583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5786979"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Analyse et Conception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Conception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2960567" y="146262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Diagramme de classe global</a:t>
            </a:r>
          </a:p>
        </p:txBody>
      </p:sp>
      <p:grpSp>
        <p:nvGrpSpPr>
          <p:cNvPr id="111" name="Groupe 110">
            <a:extLst>
              <a:ext uri="{FF2B5EF4-FFF2-40B4-BE49-F238E27FC236}">
                <a16:creationId xmlns:a16="http://schemas.microsoft.com/office/drawing/2014/main" id="{E893C218-202A-4AEE-8459-0C74FA81B9E0}"/>
              </a:ext>
            </a:extLst>
          </p:cNvPr>
          <p:cNvGrpSpPr/>
          <p:nvPr/>
        </p:nvGrpSpPr>
        <p:grpSpPr>
          <a:xfrm>
            <a:off x="0" y="2447260"/>
            <a:ext cx="1153783" cy="410212"/>
            <a:chOff x="0" y="2988635"/>
            <a:chExt cx="1153783" cy="410212"/>
          </a:xfrm>
        </p:grpSpPr>
        <p:sp>
          <p:nvSpPr>
            <p:cNvPr id="112" name="Chevron 37">
              <a:extLst>
                <a:ext uri="{FF2B5EF4-FFF2-40B4-BE49-F238E27FC236}">
                  <a16:creationId xmlns:a16="http://schemas.microsoft.com/office/drawing/2014/main" id="{700998A0-2E7D-459A-B57E-5BED49DA2D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3" name="Chevron 4">
              <a:extLst>
                <a:ext uri="{FF2B5EF4-FFF2-40B4-BE49-F238E27FC236}">
                  <a16:creationId xmlns:a16="http://schemas.microsoft.com/office/drawing/2014/main" id="{1551C4D7-3075-4381-A3A9-A53333B3B622}"/>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671682" y="2447260"/>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pic>
        <p:nvPicPr>
          <p:cNvPr id="27" name="Image 26">
            <a:extLst>
              <a:ext uri="{FF2B5EF4-FFF2-40B4-BE49-F238E27FC236}">
                <a16:creationId xmlns:a16="http://schemas.microsoft.com/office/drawing/2014/main" id="{044B6D7C-5DC1-4B71-92B1-260219CC3F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21902" y="1500753"/>
            <a:ext cx="6798416" cy="5357230"/>
          </a:xfrm>
          <a:prstGeom prst="rect">
            <a:avLst/>
          </a:prstGeom>
          <a:noFill/>
          <a:ln>
            <a:noFill/>
          </a:ln>
        </p:spPr>
      </p:pic>
      <p:sp>
        <p:nvSpPr>
          <p:cNvPr id="28" name="Plaque 26">
            <a:extLst>
              <a:ext uri="{FF2B5EF4-FFF2-40B4-BE49-F238E27FC236}">
                <a16:creationId xmlns:a16="http://schemas.microsoft.com/office/drawing/2014/main" id="{F39DC7B4-FF20-4BC0-A49C-0C1E5295E3FC}"/>
              </a:ext>
            </a:extLst>
          </p:cNvPr>
          <p:cNvSpPr/>
          <p:nvPr/>
        </p:nvSpPr>
        <p:spPr>
          <a:xfrm>
            <a:off x="10884877" y="6048102"/>
            <a:ext cx="884757"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26/38</a:t>
            </a:r>
          </a:p>
        </p:txBody>
      </p:sp>
    </p:spTree>
    <p:extLst>
      <p:ext uri="{BB962C8B-B14F-4D97-AF65-F5344CB8AC3E}">
        <p14:creationId xmlns:p14="http://schemas.microsoft.com/office/powerpoint/2010/main" val="399922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
        <p:nvSpPr>
          <p:cNvPr id="41" name="Plaque 26">
            <a:extLst>
              <a:ext uri="{FF2B5EF4-FFF2-40B4-BE49-F238E27FC236}">
                <a16:creationId xmlns:a16="http://schemas.microsoft.com/office/drawing/2014/main" id="{20F88285-81C8-4B05-A494-84C6F99F969E}"/>
              </a:ext>
            </a:extLst>
          </p:cNvPr>
          <p:cNvSpPr/>
          <p:nvPr/>
        </p:nvSpPr>
        <p:spPr>
          <a:xfrm>
            <a:off x="10809615" y="6048102"/>
            <a:ext cx="960019"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27/38</a:t>
            </a:r>
          </a:p>
        </p:txBody>
      </p:sp>
    </p:spTree>
    <p:extLst>
      <p:ext uri="{BB962C8B-B14F-4D97-AF65-F5344CB8AC3E}">
        <p14:creationId xmlns:p14="http://schemas.microsoft.com/office/powerpoint/2010/main" val="13828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56" name="Arrondir un rectangle avec un coin du même côté 6">
            <a:extLst>
              <a:ext uri="{FF2B5EF4-FFF2-40B4-BE49-F238E27FC236}">
                <a16:creationId xmlns:a16="http://schemas.microsoft.com/office/drawing/2014/main" id="{54642322-DED0-4CF7-B6BF-99D0CEB0C95C}"/>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Rectangle 56">
            <a:extLst>
              <a:ext uri="{FF2B5EF4-FFF2-40B4-BE49-F238E27FC236}">
                <a16:creationId xmlns:a16="http://schemas.microsoft.com/office/drawing/2014/main" id="{568D357C-B760-47E2-8D3D-388CE6C8B0E9}"/>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grpSp>
        <p:nvGrpSpPr>
          <p:cNvPr id="58" name="Groupe 57">
            <a:extLst>
              <a:ext uri="{FF2B5EF4-FFF2-40B4-BE49-F238E27FC236}">
                <a16:creationId xmlns:a16="http://schemas.microsoft.com/office/drawing/2014/main" id="{B8AEBCA3-CB27-402F-86AE-25184D022323}"/>
              </a:ext>
            </a:extLst>
          </p:cNvPr>
          <p:cNvGrpSpPr/>
          <p:nvPr/>
        </p:nvGrpSpPr>
        <p:grpSpPr>
          <a:xfrm>
            <a:off x="4" y="1304249"/>
            <a:ext cx="1153783" cy="410212"/>
            <a:chOff x="0" y="2988635"/>
            <a:chExt cx="1153783" cy="410212"/>
          </a:xfrm>
        </p:grpSpPr>
        <p:sp>
          <p:nvSpPr>
            <p:cNvPr id="59" name="Chevron 9">
              <a:extLst>
                <a:ext uri="{FF2B5EF4-FFF2-40B4-BE49-F238E27FC236}">
                  <a16:creationId xmlns:a16="http://schemas.microsoft.com/office/drawing/2014/main" id="{10FB25A4-6840-412B-A318-82B5E0C97C8A}"/>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0" name="Chevron 4">
              <a:extLst>
                <a:ext uri="{FF2B5EF4-FFF2-40B4-BE49-F238E27FC236}">
                  <a16:creationId xmlns:a16="http://schemas.microsoft.com/office/drawing/2014/main" id="{475279EC-C991-4FD1-A60B-69523E318DB8}"/>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61" name="Groupe 60">
            <a:extLst>
              <a:ext uri="{FF2B5EF4-FFF2-40B4-BE49-F238E27FC236}">
                <a16:creationId xmlns:a16="http://schemas.microsoft.com/office/drawing/2014/main" id="{A64AF71E-E099-418C-A47E-CA5CD49D9F82}"/>
              </a:ext>
            </a:extLst>
          </p:cNvPr>
          <p:cNvGrpSpPr/>
          <p:nvPr/>
        </p:nvGrpSpPr>
        <p:grpSpPr>
          <a:xfrm>
            <a:off x="3" y="3590265"/>
            <a:ext cx="1499943" cy="410215"/>
            <a:chOff x="657439" y="2988629"/>
            <a:chExt cx="1499943" cy="410215"/>
          </a:xfrm>
        </p:grpSpPr>
        <p:sp>
          <p:nvSpPr>
            <p:cNvPr id="62" name="Chevron 12">
              <a:extLst>
                <a:ext uri="{FF2B5EF4-FFF2-40B4-BE49-F238E27FC236}">
                  <a16:creationId xmlns:a16="http://schemas.microsoft.com/office/drawing/2014/main" id="{565C6625-8277-45EF-9BCE-FA61ED302A5A}"/>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63" name="Chevron 6">
              <a:extLst>
                <a:ext uri="{FF2B5EF4-FFF2-40B4-BE49-F238E27FC236}">
                  <a16:creationId xmlns:a16="http://schemas.microsoft.com/office/drawing/2014/main" id="{FE9A82F9-3FD9-41E6-A017-A6B45E006A74}"/>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64" name="Groupe 63">
            <a:extLst>
              <a:ext uri="{FF2B5EF4-FFF2-40B4-BE49-F238E27FC236}">
                <a16:creationId xmlns:a16="http://schemas.microsoft.com/office/drawing/2014/main" id="{3F36BFD4-F759-4384-8C11-EBD990C420EE}"/>
              </a:ext>
            </a:extLst>
          </p:cNvPr>
          <p:cNvGrpSpPr/>
          <p:nvPr/>
        </p:nvGrpSpPr>
        <p:grpSpPr>
          <a:xfrm>
            <a:off x="14246" y="2447257"/>
            <a:ext cx="1485700" cy="410215"/>
            <a:chOff x="671682" y="2988629"/>
            <a:chExt cx="1485700" cy="410215"/>
          </a:xfrm>
        </p:grpSpPr>
        <p:sp>
          <p:nvSpPr>
            <p:cNvPr id="65" name="Chevron 15">
              <a:extLst>
                <a:ext uri="{FF2B5EF4-FFF2-40B4-BE49-F238E27FC236}">
                  <a16:creationId xmlns:a16="http://schemas.microsoft.com/office/drawing/2014/main" id="{59286EFA-ABC1-456D-81DE-D13474CDB24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Chevron 6">
              <a:extLst>
                <a:ext uri="{FF2B5EF4-FFF2-40B4-BE49-F238E27FC236}">
                  <a16:creationId xmlns:a16="http://schemas.microsoft.com/office/drawing/2014/main" id="{B0D0C8CF-F5F6-4BC9-AEF5-26EC8B910C5E}"/>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67" name="Groupe 66">
            <a:extLst>
              <a:ext uri="{FF2B5EF4-FFF2-40B4-BE49-F238E27FC236}">
                <a16:creationId xmlns:a16="http://schemas.microsoft.com/office/drawing/2014/main" id="{E9BD35AA-4150-4C9D-9C13-36313277DCE1}"/>
              </a:ext>
            </a:extLst>
          </p:cNvPr>
          <p:cNvGrpSpPr/>
          <p:nvPr/>
        </p:nvGrpSpPr>
        <p:grpSpPr>
          <a:xfrm>
            <a:off x="28744" y="3018761"/>
            <a:ext cx="1485700" cy="410215"/>
            <a:chOff x="671682" y="2988629"/>
            <a:chExt cx="1485700" cy="410215"/>
          </a:xfrm>
        </p:grpSpPr>
        <p:sp>
          <p:nvSpPr>
            <p:cNvPr id="68" name="Chevron 18">
              <a:extLst>
                <a:ext uri="{FF2B5EF4-FFF2-40B4-BE49-F238E27FC236}">
                  <a16:creationId xmlns:a16="http://schemas.microsoft.com/office/drawing/2014/main" id="{5732BFC8-2748-4C98-AC43-16C0C211A9E8}"/>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Chevron 6">
              <a:extLst>
                <a:ext uri="{FF2B5EF4-FFF2-40B4-BE49-F238E27FC236}">
                  <a16:creationId xmlns:a16="http://schemas.microsoft.com/office/drawing/2014/main" id="{FE7071CF-A96A-411A-8DD0-4A91F29AD254}"/>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70" name="Groupe 69">
            <a:extLst>
              <a:ext uri="{FF2B5EF4-FFF2-40B4-BE49-F238E27FC236}">
                <a16:creationId xmlns:a16="http://schemas.microsoft.com/office/drawing/2014/main" id="{DEE5872C-9FB5-4C54-A125-133734DE2686}"/>
              </a:ext>
            </a:extLst>
          </p:cNvPr>
          <p:cNvGrpSpPr/>
          <p:nvPr/>
        </p:nvGrpSpPr>
        <p:grpSpPr>
          <a:xfrm>
            <a:off x="14246" y="1875753"/>
            <a:ext cx="1485700" cy="410215"/>
            <a:chOff x="671682" y="2988629"/>
            <a:chExt cx="1485700" cy="410215"/>
          </a:xfrm>
        </p:grpSpPr>
        <p:sp>
          <p:nvSpPr>
            <p:cNvPr id="71" name="Chevron 21">
              <a:extLst>
                <a:ext uri="{FF2B5EF4-FFF2-40B4-BE49-F238E27FC236}">
                  <a16:creationId xmlns:a16="http://schemas.microsoft.com/office/drawing/2014/main" id="{5D98544B-FDFB-49D3-88C1-33AECDB83005}"/>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2" name="Chevron 6">
              <a:extLst>
                <a:ext uri="{FF2B5EF4-FFF2-40B4-BE49-F238E27FC236}">
                  <a16:creationId xmlns:a16="http://schemas.microsoft.com/office/drawing/2014/main" id="{A10F712A-3DA7-4C84-BBC0-BC081E50513B}"/>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73" name="Groupe 72">
            <a:extLst>
              <a:ext uri="{FF2B5EF4-FFF2-40B4-BE49-F238E27FC236}">
                <a16:creationId xmlns:a16="http://schemas.microsoft.com/office/drawing/2014/main" id="{5941D770-00E1-44B3-BDD8-404FF269E770}"/>
              </a:ext>
            </a:extLst>
          </p:cNvPr>
          <p:cNvGrpSpPr/>
          <p:nvPr/>
        </p:nvGrpSpPr>
        <p:grpSpPr>
          <a:xfrm>
            <a:off x="671686" y="1304249"/>
            <a:ext cx="1485700" cy="410215"/>
            <a:chOff x="671682" y="2988629"/>
            <a:chExt cx="1485700" cy="410215"/>
          </a:xfrm>
        </p:grpSpPr>
        <p:sp>
          <p:nvSpPr>
            <p:cNvPr id="74" name="Chevron 24">
              <a:extLst>
                <a:ext uri="{FF2B5EF4-FFF2-40B4-BE49-F238E27FC236}">
                  <a16:creationId xmlns:a16="http://schemas.microsoft.com/office/drawing/2014/main" id="{B16E9CBD-7A1C-4015-A4A5-E0615CE5042E}"/>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5" name="Chevron 6">
              <a:extLst>
                <a:ext uri="{FF2B5EF4-FFF2-40B4-BE49-F238E27FC236}">
                  <a16:creationId xmlns:a16="http://schemas.microsoft.com/office/drawing/2014/main" id="{E9E6BEDD-6617-4564-B7E9-41CFA3BF1E49}"/>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sp>
        <p:nvSpPr>
          <p:cNvPr id="17" name="Rectangle : coins arrondis 16">
            <a:extLst>
              <a:ext uri="{FF2B5EF4-FFF2-40B4-BE49-F238E27FC236}">
                <a16:creationId xmlns:a16="http://schemas.microsoft.com/office/drawing/2014/main" id="{E75E28F7-7795-490B-9336-263D53BCEA64}"/>
              </a:ext>
            </a:extLst>
          </p:cNvPr>
          <p:cNvSpPr/>
          <p:nvPr/>
        </p:nvSpPr>
        <p:spPr>
          <a:xfrm>
            <a:off x="3949147" y="553873"/>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Introduction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Plaque 26">
            <a:extLst>
              <a:ext uri="{FF2B5EF4-FFF2-40B4-BE49-F238E27FC236}">
                <a16:creationId xmlns:a16="http://schemas.microsoft.com/office/drawing/2014/main" id="{B6F3B9AE-EFA6-4509-AC69-D378FCFEC559}"/>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1/38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Architecture</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Architecture interne de l’application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34" name="Image 33" descr="C:\Users\MINA\Desktop\momo IGS\modif\nouveau\image\failles_de_securite_v1-3_Page_09_Image_0001.jpg">
            <a:extLst>
              <a:ext uri="{FF2B5EF4-FFF2-40B4-BE49-F238E27FC236}">
                <a16:creationId xmlns:a16="http://schemas.microsoft.com/office/drawing/2014/main" id="{093B39B2-4522-43A2-B02B-19E8B0B569AC}"/>
              </a:ext>
            </a:extLst>
          </p:cNvPr>
          <p:cNvPicPr/>
          <p:nvPr/>
        </p:nvPicPr>
        <p:blipFill>
          <a:blip r:embed="rId3"/>
          <a:srcRect/>
          <a:stretch>
            <a:fillRect/>
          </a:stretch>
        </p:blipFill>
        <p:spPr bwMode="auto">
          <a:xfrm>
            <a:off x="3012156" y="2847975"/>
            <a:ext cx="8805014" cy="3259649"/>
          </a:xfrm>
          <a:prstGeom prst="rect">
            <a:avLst/>
          </a:prstGeom>
          <a:ln>
            <a:noFill/>
          </a:ln>
          <a:effectLst>
            <a:outerShdw blurRad="292100" dist="139700" dir="2700000" algn="tl" rotWithShape="0">
              <a:srgbClr val="333333">
                <a:alpha val="65000"/>
              </a:srgbClr>
            </a:outerShdw>
          </a:effectLst>
        </p:spPr>
      </p:pic>
      <p:sp>
        <p:nvSpPr>
          <p:cNvPr id="28" name="Plaque 26">
            <a:extLst>
              <a:ext uri="{FF2B5EF4-FFF2-40B4-BE49-F238E27FC236}">
                <a16:creationId xmlns:a16="http://schemas.microsoft.com/office/drawing/2014/main" id="{82692923-1162-452F-837D-4103198C075E}"/>
              </a:ext>
            </a:extLst>
          </p:cNvPr>
          <p:cNvSpPr/>
          <p:nvPr/>
        </p:nvSpPr>
        <p:spPr>
          <a:xfrm>
            <a:off x="10832123" y="6048102"/>
            <a:ext cx="937511"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28/38</a:t>
            </a:r>
          </a:p>
        </p:txBody>
      </p:sp>
    </p:spTree>
    <p:extLst>
      <p:ext uri="{BB962C8B-B14F-4D97-AF65-F5344CB8AC3E}">
        <p14:creationId xmlns:p14="http://schemas.microsoft.com/office/powerpoint/2010/main" val="14509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Outil de modélisation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sp>
        <p:nvSpPr>
          <p:cNvPr id="28" name="Plaque 26">
            <a:extLst>
              <a:ext uri="{FF2B5EF4-FFF2-40B4-BE49-F238E27FC236}">
                <a16:creationId xmlns:a16="http://schemas.microsoft.com/office/drawing/2014/main" id="{82692923-1162-452F-837D-4103198C075E}"/>
              </a:ext>
            </a:extLst>
          </p:cNvPr>
          <p:cNvSpPr/>
          <p:nvPr/>
        </p:nvSpPr>
        <p:spPr>
          <a:xfrm>
            <a:off x="10832123" y="6048102"/>
            <a:ext cx="937511"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29/38</a:t>
            </a:r>
          </a:p>
        </p:txBody>
      </p:sp>
      <p:pic>
        <p:nvPicPr>
          <p:cNvPr id="35" name="Image 34" descr="07389841-photo-poweramc">
            <a:extLst>
              <a:ext uri="{FF2B5EF4-FFF2-40B4-BE49-F238E27FC236}">
                <a16:creationId xmlns:a16="http://schemas.microsoft.com/office/drawing/2014/main" id="{9BEBCA55-021C-47EE-B9C4-710FD540C856}"/>
              </a:ext>
            </a:extLst>
          </p:cNvPr>
          <p:cNvPicPr/>
          <p:nvPr/>
        </p:nvPicPr>
        <p:blipFill>
          <a:blip r:embed="rId3"/>
          <a:srcRect/>
          <a:stretch>
            <a:fillRect/>
          </a:stretch>
        </p:blipFill>
        <p:spPr bwMode="auto">
          <a:xfrm>
            <a:off x="5441919" y="3142280"/>
            <a:ext cx="2662148" cy="1650811"/>
          </a:xfrm>
          <a:prstGeom prst="rect">
            <a:avLst/>
          </a:prstGeom>
          <a:noFill/>
          <a:ln w="9525">
            <a:noFill/>
            <a:miter lim="800000"/>
            <a:headEnd/>
            <a:tailEnd/>
          </a:ln>
        </p:spPr>
      </p:pic>
    </p:spTree>
    <p:extLst>
      <p:ext uri="{BB962C8B-B14F-4D97-AF65-F5344CB8AC3E}">
        <p14:creationId xmlns:p14="http://schemas.microsoft.com/office/powerpoint/2010/main" val="289837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Outils de développent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28" name="Image 27">
            <a:extLst>
              <a:ext uri="{FF2B5EF4-FFF2-40B4-BE49-F238E27FC236}">
                <a16:creationId xmlns:a16="http://schemas.microsoft.com/office/drawing/2014/main" id="{D0056A39-0417-451D-9686-B7C0B4913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9285" y="3049562"/>
            <a:ext cx="2157385" cy="1434515"/>
          </a:xfrm>
          <a:prstGeom prst="rect">
            <a:avLst/>
          </a:prstGeom>
          <a:noFill/>
          <a:ln>
            <a:noFill/>
          </a:ln>
        </p:spPr>
      </p:pic>
      <p:pic>
        <p:nvPicPr>
          <p:cNvPr id="35" name="Image 34" descr="apache-logo">
            <a:extLst>
              <a:ext uri="{FF2B5EF4-FFF2-40B4-BE49-F238E27FC236}">
                <a16:creationId xmlns:a16="http://schemas.microsoft.com/office/drawing/2014/main" id="{4F440E6D-5C66-4FF3-B9AF-DAD259FC1FA6}"/>
              </a:ext>
            </a:extLst>
          </p:cNvPr>
          <p:cNvPicPr/>
          <p:nvPr/>
        </p:nvPicPr>
        <p:blipFill>
          <a:blip r:embed="rId4"/>
          <a:srcRect/>
          <a:stretch>
            <a:fillRect/>
          </a:stretch>
        </p:blipFill>
        <p:spPr bwMode="auto">
          <a:xfrm>
            <a:off x="3917830" y="5447822"/>
            <a:ext cx="1654810" cy="1160145"/>
          </a:xfrm>
          <a:prstGeom prst="rect">
            <a:avLst/>
          </a:prstGeom>
          <a:noFill/>
          <a:ln w="9525">
            <a:noFill/>
            <a:miter lim="800000"/>
            <a:headEnd/>
            <a:tailEnd/>
          </a:ln>
        </p:spPr>
      </p:pic>
      <p:pic>
        <p:nvPicPr>
          <p:cNvPr id="36" name="Image 35">
            <a:extLst>
              <a:ext uri="{FF2B5EF4-FFF2-40B4-BE49-F238E27FC236}">
                <a16:creationId xmlns:a16="http://schemas.microsoft.com/office/drawing/2014/main" id="{57DED2A3-D792-4E95-A495-E9EB5EFD4CA7}"/>
              </a:ext>
            </a:extLst>
          </p:cNvPr>
          <p:cNvPicPr/>
          <p:nvPr/>
        </p:nvPicPr>
        <p:blipFill>
          <a:blip r:embed="rId5">
            <a:extLst>
              <a:ext uri="{28A0092B-C50C-407E-A947-70E740481C1C}">
                <a14:useLocalDpi xmlns:a14="http://schemas.microsoft.com/office/drawing/2010/main" val="0"/>
              </a:ext>
            </a:extLst>
          </a:blip>
          <a:stretch>
            <a:fillRect/>
          </a:stretch>
        </p:blipFill>
        <p:spPr>
          <a:xfrm>
            <a:off x="8880231" y="5662246"/>
            <a:ext cx="1528217" cy="945721"/>
          </a:xfrm>
          <a:prstGeom prst="rect">
            <a:avLst/>
          </a:prstGeom>
        </p:spPr>
      </p:pic>
      <p:sp>
        <p:nvSpPr>
          <p:cNvPr id="34" name="Plaque 26">
            <a:extLst>
              <a:ext uri="{FF2B5EF4-FFF2-40B4-BE49-F238E27FC236}">
                <a16:creationId xmlns:a16="http://schemas.microsoft.com/office/drawing/2014/main" id="{DC0D1CC8-5F37-4E68-B664-7CD73CD983F2}"/>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30/38</a:t>
            </a:r>
          </a:p>
        </p:txBody>
      </p:sp>
    </p:spTree>
    <p:extLst>
      <p:ext uri="{BB962C8B-B14F-4D97-AF65-F5344CB8AC3E}">
        <p14:creationId xmlns:p14="http://schemas.microsoft.com/office/powerpoint/2010/main" val="260075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Navigateur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28" name="Image 27" descr="téléchargement (6)">
            <a:extLst>
              <a:ext uri="{FF2B5EF4-FFF2-40B4-BE49-F238E27FC236}">
                <a16:creationId xmlns:a16="http://schemas.microsoft.com/office/drawing/2014/main" id="{8CA0D502-E502-46A3-9378-0A1E6875F670}"/>
              </a:ext>
            </a:extLst>
          </p:cNvPr>
          <p:cNvPicPr/>
          <p:nvPr/>
        </p:nvPicPr>
        <p:blipFill>
          <a:blip r:embed="rId3"/>
          <a:srcRect/>
          <a:stretch>
            <a:fillRect/>
          </a:stretch>
        </p:blipFill>
        <p:spPr bwMode="auto">
          <a:xfrm>
            <a:off x="5741096" y="3223861"/>
            <a:ext cx="2362971" cy="2245362"/>
          </a:xfrm>
          <a:prstGeom prst="rect">
            <a:avLst/>
          </a:prstGeom>
          <a:noFill/>
          <a:ln w="9525">
            <a:noFill/>
            <a:miter lim="800000"/>
            <a:headEnd/>
            <a:tailEnd/>
          </a:ln>
        </p:spPr>
      </p:pic>
      <p:sp>
        <p:nvSpPr>
          <p:cNvPr id="34" name="Plaque 26">
            <a:extLst>
              <a:ext uri="{FF2B5EF4-FFF2-40B4-BE49-F238E27FC236}">
                <a16:creationId xmlns:a16="http://schemas.microsoft.com/office/drawing/2014/main" id="{36DAE387-7F03-4DF1-BA04-376EE6A5C40B}"/>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31/38</a:t>
            </a:r>
          </a:p>
        </p:txBody>
      </p:sp>
    </p:spTree>
    <p:extLst>
      <p:ext uri="{BB962C8B-B14F-4D97-AF65-F5344CB8AC3E}">
        <p14:creationId xmlns:p14="http://schemas.microsoft.com/office/powerpoint/2010/main" val="249632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lide(fromRigh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3917830" y="1487159"/>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M V C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28" name="Image 27" descr="Architecture">
            <a:extLst>
              <a:ext uri="{FF2B5EF4-FFF2-40B4-BE49-F238E27FC236}">
                <a16:creationId xmlns:a16="http://schemas.microsoft.com/office/drawing/2014/main" id="{7C5A974C-DD88-4D7A-A95B-2EBE206AA837}"/>
              </a:ext>
            </a:extLst>
          </p:cNvPr>
          <p:cNvPicPr/>
          <p:nvPr/>
        </p:nvPicPr>
        <p:blipFill>
          <a:blip r:embed="rId3"/>
          <a:srcRect/>
          <a:stretch>
            <a:fillRect/>
          </a:stretch>
        </p:blipFill>
        <p:spPr bwMode="auto">
          <a:xfrm>
            <a:off x="3405352" y="2447251"/>
            <a:ext cx="8372475" cy="3910683"/>
          </a:xfrm>
          <a:prstGeom prst="rect">
            <a:avLst/>
          </a:prstGeom>
          <a:noFill/>
          <a:ln w="9525">
            <a:noFill/>
            <a:miter lim="800000"/>
            <a:headEnd/>
            <a:tailEnd/>
          </a:ln>
        </p:spPr>
      </p:pic>
      <p:sp>
        <p:nvSpPr>
          <p:cNvPr id="34" name="Plaque 26">
            <a:extLst>
              <a:ext uri="{FF2B5EF4-FFF2-40B4-BE49-F238E27FC236}">
                <a16:creationId xmlns:a16="http://schemas.microsoft.com/office/drawing/2014/main" id="{D42E8686-40BF-4F7B-8841-1FD0F86C9CCD}"/>
              </a:ext>
            </a:extLst>
          </p:cNvPr>
          <p:cNvSpPr/>
          <p:nvPr/>
        </p:nvSpPr>
        <p:spPr>
          <a:xfrm>
            <a:off x="10849708" y="6048102"/>
            <a:ext cx="919926"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32/38</a:t>
            </a:r>
          </a:p>
        </p:txBody>
      </p:sp>
    </p:spTree>
    <p:extLst>
      <p:ext uri="{BB962C8B-B14F-4D97-AF65-F5344CB8AC3E}">
        <p14:creationId xmlns:p14="http://schemas.microsoft.com/office/powerpoint/2010/main" val="295155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80">
                                          <p:stCondLst>
                                            <p:cond delay="0"/>
                                          </p:stCondLst>
                                        </p:cTn>
                                        <p:tgtEl>
                                          <p:spTgt spid="28"/>
                                        </p:tgtEl>
                                      </p:cBhvr>
                                    </p:animEffect>
                                    <p:anim calcmode="lin" valueType="num">
                                      <p:cBhvr>
                                        <p:cTn id="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 dur="26">
                                          <p:stCondLst>
                                            <p:cond delay="650"/>
                                          </p:stCondLst>
                                        </p:cTn>
                                        <p:tgtEl>
                                          <p:spTgt spid="28"/>
                                        </p:tgtEl>
                                      </p:cBhvr>
                                      <p:to x="100000" y="60000"/>
                                    </p:animScale>
                                    <p:animScale>
                                      <p:cBhvr>
                                        <p:cTn id="14" dur="166" decel="50000">
                                          <p:stCondLst>
                                            <p:cond delay="676"/>
                                          </p:stCondLst>
                                        </p:cTn>
                                        <p:tgtEl>
                                          <p:spTgt spid="28"/>
                                        </p:tgtEl>
                                      </p:cBhvr>
                                      <p:to x="100000" y="100000"/>
                                    </p:animScale>
                                    <p:animScale>
                                      <p:cBhvr>
                                        <p:cTn id="15" dur="26">
                                          <p:stCondLst>
                                            <p:cond delay="1312"/>
                                          </p:stCondLst>
                                        </p:cTn>
                                        <p:tgtEl>
                                          <p:spTgt spid="28"/>
                                        </p:tgtEl>
                                      </p:cBhvr>
                                      <p:to x="100000" y="80000"/>
                                    </p:animScale>
                                    <p:animScale>
                                      <p:cBhvr>
                                        <p:cTn id="16" dur="166" decel="50000">
                                          <p:stCondLst>
                                            <p:cond delay="1338"/>
                                          </p:stCondLst>
                                        </p:cTn>
                                        <p:tgtEl>
                                          <p:spTgt spid="28"/>
                                        </p:tgtEl>
                                      </p:cBhvr>
                                      <p:to x="100000" y="100000"/>
                                    </p:animScale>
                                    <p:animScale>
                                      <p:cBhvr>
                                        <p:cTn id="17" dur="26">
                                          <p:stCondLst>
                                            <p:cond delay="1642"/>
                                          </p:stCondLst>
                                        </p:cTn>
                                        <p:tgtEl>
                                          <p:spTgt spid="28"/>
                                        </p:tgtEl>
                                      </p:cBhvr>
                                      <p:to x="100000" y="90000"/>
                                    </p:animScale>
                                    <p:animScale>
                                      <p:cBhvr>
                                        <p:cTn id="18" dur="166" decel="50000">
                                          <p:stCondLst>
                                            <p:cond delay="1668"/>
                                          </p:stCondLst>
                                        </p:cTn>
                                        <p:tgtEl>
                                          <p:spTgt spid="28"/>
                                        </p:tgtEl>
                                      </p:cBhvr>
                                      <p:to x="100000" y="100000"/>
                                    </p:animScale>
                                    <p:animScale>
                                      <p:cBhvr>
                                        <p:cTn id="19" dur="26">
                                          <p:stCondLst>
                                            <p:cond delay="1808"/>
                                          </p:stCondLst>
                                        </p:cTn>
                                        <p:tgtEl>
                                          <p:spTgt spid="28"/>
                                        </p:tgtEl>
                                      </p:cBhvr>
                                      <p:to x="100000" y="95000"/>
                                    </p:animScale>
                                    <p:animScale>
                                      <p:cBhvr>
                                        <p:cTn id="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0436" y="1500752"/>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Outils de conception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41" name="Image 40" descr="C:\Users\Authentik\Downloads\220px-Visual_Studio_Code_1.18_icon.svg.png">
            <a:extLst>
              <a:ext uri="{FF2B5EF4-FFF2-40B4-BE49-F238E27FC236}">
                <a16:creationId xmlns:a16="http://schemas.microsoft.com/office/drawing/2014/main" id="{03CD8ECD-3F14-420C-BFD9-F88BC204B6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08431" y="3018755"/>
            <a:ext cx="2444261" cy="2338493"/>
          </a:xfrm>
          <a:prstGeom prst="rect">
            <a:avLst/>
          </a:prstGeom>
          <a:noFill/>
          <a:ln>
            <a:noFill/>
          </a:ln>
        </p:spPr>
      </p:pic>
      <p:sp>
        <p:nvSpPr>
          <p:cNvPr id="28" name="Plaque 26">
            <a:extLst>
              <a:ext uri="{FF2B5EF4-FFF2-40B4-BE49-F238E27FC236}">
                <a16:creationId xmlns:a16="http://schemas.microsoft.com/office/drawing/2014/main" id="{11B36D14-2201-4CA6-8C22-DE4612F3408A}"/>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33/38</a:t>
            </a:r>
          </a:p>
        </p:txBody>
      </p:sp>
    </p:spTree>
    <p:extLst>
      <p:ext uri="{BB962C8B-B14F-4D97-AF65-F5344CB8AC3E}">
        <p14:creationId xmlns:p14="http://schemas.microsoft.com/office/powerpoint/2010/main" val="242745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II. Outils utilisés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0436" y="1500752"/>
            <a:ext cx="8372475" cy="400110"/>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Langage de programmation utilisé et Framework </a:t>
            </a:r>
          </a:p>
        </p:txBody>
      </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pic>
        <p:nvPicPr>
          <p:cNvPr id="34" name="Image 33" descr="PHP-logo">
            <a:extLst>
              <a:ext uri="{FF2B5EF4-FFF2-40B4-BE49-F238E27FC236}">
                <a16:creationId xmlns:a16="http://schemas.microsoft.com/office/drawing/2014/main" id="{B3BE9BBA-5782-4ED9-B51F-FE318670E21E}"/>
              </a:ext>
            </a:extLst>
          </p:cNvPr>
          <p:cNvPicPr/>
          <p:nvPr/>
        </p:nvPicPr>
        <p:blipFill>
          <a:blip r:embed="rId3" cstate="print"/>
          <a:srcRect/>
          <a:stretch>
            <a:fillRect/>
          </a:stretch>
        </p:blipFill>
        <p:spPr bwMode="auto">
          <a:xfrm>
            <a:off x="2734152" y="2788714"/>
            <a:ext cx="1986915" cy="1050290"/>
          </a:xfrm>
          <a:prstGeom prst="rect">
            <a:avLst/>
          </a:prstGeom>
          <a:noFill/>
          <a:ln w="9525">
            <a:noFill/>
            <a:miter lim="800000"/>
            <a:headEnd/>
            <a:tailEnd/>
          </a:ln>
        </p:spPr>
      </p:pic>
      <p:pic>
        <p:nvPicPr>
          <p:cNvPr id="35" name="Image 34" descr="images (2)">
            <a:extLst>
              <a:ext uri="{FF2B5EF4-FFF2-40B4-BE49-F238E27FC236}">
                <a16:creationId xmlns:a16="http://schemas.microsoft.com/office/drawing/2014/main" id="{6111C373-9CDC-4C53-A2B8-B256093BCC48}"/>
              </a:ext>
            </a:extLst>
          </p:cNvPr>
          <p:cNvPicPr/>
          <p:nvPr/>
        </p:nvPicPr>
        <p:blipFill>
          <a:blip r:embed="rId4"/>
          <a:srcRect/>
          <a:stretch>
            <a:fillRect/>
          </a:stretch>
        </p:blipFill>
        <p:spPr bwMode="auto">
          <a:xfrm>
            <a:off x="5413629" y="2651768"/>
            <a:ext cx="1507490" cy="1245870"/>
          </a:xfrm>
          <a:prstGeom prst="rect">
            <a:avLst/>
          </a:prstGeom>
          <a:noFill/>
          <a:ln w="9525">
            <a:noFill/>
            <a:miter lim="800000"/>
            <a:headEnd/>
            <a:tailEnd/>
          </a:ln>
        </p:spPr>
      </p:pic>
      <p:pic>
        <p:nvPicPr>
          <p:cNvPr id="36" name="Image 35" descr="téléchargement (9)">
            <a:extLst>
              <a:ext uri="{FF2B5EF4-FFF2-40B4-BE49-F238E27FC236}">
                <a16:creationId xmlns:a16="http://schemas.microsoft.com/office/drawing/2014/main" id="{58850986-1A26-4C9C-9532-0631567610D4}"/>
              </a:ext>
            </a:extLst>
          </p:cNvPr>
          <p:cNvPicPr/>
          <p:nvPr/>
        </p:nvPicPr>
        <p:blipFill>
          <a:blip r:embed="rId5"/>
          <a:srcRect/>
          <a:stretch>
            <a:fillRect/>
          </a:stretch>
        </p:blipFill>
        <p:spPr bwMode="auto">
          <a:xfrm>
            <a:off x="7812398" y="2449947"/>
            <a:ext cx="1408430" cy="1732915"/>
          </a:xfrm>
          <a:prstGeom prst="rect">
            <a:avLst/>
          </a:prstGeom>
          <a:noFill/>
          <a:ln w="9525">
            <a:noFill/>
            <a:miter lim="800000"/>
            <a:headEnd/>
            <a:tailEnd/>
          </a:ln>
        </p:spPr>
      </p:pic>
      <p:pic>
        <p:nvPicPr>
          <p:cNvPr id="37" name="Image 36" descr="téléchargement (12)">
            <a:extLst>
              <a:ext uri="{FF2B5EF4-FFF2-40B4-BE49-F238E27FC236}">
                <a16:creationId xmlns:a16="http://schemas.microsoft.com/office/drawing/2014/main" id="{1F5FB6D5-2A91-4131-A121-18ECA852EA45}"/>
              </a:ext>
            </a:extLst>
          </p:cNvPr>
          <p:cNvPicPr/>
          <p:nvPr/>
        </p:nvPicPr>
        <p:blipFill>
          <a:blip r:embed="rId6"/>
          <a:srcRect/>
          <a:stretch>
            <a:fillRect/>
          </a:stretch>
        </p:blipFill>
        <p:spPr bwMode="auto">
          <a:xfrm>
            <a:off x="9900293" y="2726850"/>
            <a:ext cx="1857375" cy="1238250"/>
          </a:xfrm>
          <a:prstGeom prst="rect">
            <a:avLst/>
          </a:prstGeom>
          <a:noFill/>
          <a:ln w="9525">
            <a:noFill/>
            <a:miter lim="800000"/>
            <a:headEnd/>
            <a:tailEnd/>
          </a:ln>
        </p:spPr>
      </p:pic>
      <p:pic>
        <p:nvPicPr>
          <p:cNvPr id="38" name="Image 37" descr="ajax">
            <a:extLst>
              <a:ext uri="{FF2B5EF4-FFF2-40B4-BE49-F238E27FC236}">
                <a16:creationId xmlns:a16="http://schemas.microsoft.com/office/drawing/2014/main" id="{3B303272-F629-4C8F-835E-34F2CB67196B}"/>
              </a:ext>
            </a:extLst>
          </p:cNvPr>
          <p:cNvPicPr/>
          <p:nvPr/>
        </p:nvPicPr>
        <p:blipFill>
          <a:blip r:embed="rId7"/>
          <a:srcRect/>
          <a:stretch>
            <a:fillRect/>
          </a:stretch>
        </p:blipFill>
        <p:spPr bwMode="auto">
          <a:xfrm>
            <a:off x="2630969" y="4522632"/>
            <a:ext cx="1933575" cy="1733550"/>
          </a:xfrm>
          <a:prstGeom prst="rect">
            <a:avLst/>
          </a:prstGeom>
          <a:noFill/>
          <a:ln w="9525">
            <a:noFill/>
            <a:miter lim="800000"/>
            <a:headEnd/>
            <a:tailEnd/>
          </a:ln>
        </p:spPr>
      </p:pic>
      <p:pic>
        <p:nvPicPr>
          <p:cNvPr id="39" name="Image 38" descr="téléchargement (8)">
            <a:extLst>
              <a:ext uri="{FF2B5EF4-FFF2-40B4-BE49-F238E27FC236}">
                <a16:creationId xmlns:a16="http://schemas.microsoft.com/office/drawing/2014/main" id="{BD3B8936-73A9-44FA-9DCC-5C95E9F7ABC0}"/>
              </a:ext>
            </a:extLst>
          </p:cNvPr>
          <p:cNvPicPr/>
          <p:nvPr/>
        </p:nvPicPr>
        <p:blipFill>
          <a:blip r:embed="rId8"/>
          <a:srcRect/>
          <a:stretch>
            <a:fillRect/>
          </a:stretch>
        </p:blipFill>
        <p:spPr bwMode="auto">
          <a:xfrm>
            <a:off x="5147774" y="4691059"/>
            <a:ext cx="1704975" cy="1524000"/>
          </a:xfrm>
          <a:prstGeom prst="rect">
            <a:avLst/>
          </a:prstGeom>
          <a:noFill/>
          <a:ln w="9525">
            <a:noFill/>
            <a:miter lim="800000"/>
            <a:headEnd/>
            <a:tailEnd/>
          </a:ln>
        </p:spPr>
      </p:pic>
      <p:pic>
        <p:nvPicPr>
          <p:cNvPr id="40" name="Image 39" descr="téléchargement (4)">
            <a:extLst>
              <a:ext uri="{FF2B5EF4-FFF2-40B4-BE49-F238E27FC236}">
                <a16:creationId xmlns:a16="http://schemas.microsoft.com/office/drawing/2014/main" id="{E8175085-872C-49D0-BA93-754A27C5D1FC}"/>
              </a:ext>
            </a:extLst>
          </p:cNvPr>
          <p:cNvPicPr/>
          <p:nvPr/>
        </p:nvPicPr>
        <p:blipFill>
          <a:blip r:embed="rId9"/>
          <a:srcRect/>
          <a:stretch>
            <a:fillRect/>
          </a:stretch>
        </p:blipFill>
        <p:spPr bwMode="auto">
          <a:xfrm>
            <a:off x="7293448" y="4783649"/>
            <a:ext cx="1823085" cy="1323975"/>
          </a:xfrm>
          <a:prstGeom prst="rect">
            <a:avLst/>
          </a:prstGeom>
          <a:noFill/>
          <a:ln w="9525">
            <a:noFill/>
            <a:miter lim="800000"/>
            <a:headEnd/>
            <a:tailEnd/>
          </a:ln>
        </p:spPr>
      </p:pic>
      <p:pic>
        <p:nvPicPr>
          <p:cNvPr id="42" name="Image 41" descr="Image associÃ©e">
            <a:extLst>
              <a:ext uri="{FF2B5EF4-FFF2-40B4-BE49-F238E27FC236}">
                <a16:creationId xmlns:a16="http://schemas.microsoft.com/office/drawing/2014/main" id="{75F73B08-386C-4698-B0A2-D1D4D63F4A33}"/>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72663" y="4853886"/>
            <a:ext cx="1885005" cy="1253738"/>
          </a:xfrm>
          <a:prstGeom prst="rect">
            <a:avLst/>
          </a:prstGeom>
          <a:noFill/>
          <a:ln>
            <a:noFill/>
          </a:ln>
        </p:spPr>
      </p:pic>
      <p:sp>
        <p:nvSpPr>
          <p:cNvPr id="41" name="Plaque 26">
            <a:extLst>
              <a:ext uri="{FF2B5EF4-FFF2-40B4-BE49-F238E27FC236}">
                <a16:creationId xmlns:a16="http://schemas.microsoft.com/office/drawing/2014/main" id="{C6531DD3-31C2-43CE-BFE0-60CB81A9313F}"/>
              </a:ext>
            </a:extLst>
          </p:cNvPr>
          <p:cNvSpPr/>
          <p:nvPr/>
        </p:nvSpPr>
        <p:spPr>
          <a:xfrm>
            <a:off x="10884877" y="6048102"/>
            <a:ext cx="884757"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34/38</a:t>
            </a:r>
          </a:p>
        </p:txBody>
      </p:sp>
    </p:spTree>
    <p:extLst>
      <p:ext uri="{BB962C8B-B14F-4D97-AF65-F5344CB8AC3E}">
        <p14:creationId xmlns:p14="http://schemas.microsoft.com/office/powerpoint/2010/main" val="15573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1+#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1+#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1+#ppt_w/2"/>
                                          </p:val>
                                        </p:tav>
                                        <p:tav tm="100000">
                                          <p:val>
                                            <p:strVal val="#ppt_x"/>
                                          </p:val>
                                        </p:tav>
                                      </p:tavLst>
                                    </p:anim>
                                    <p:anim calcmode="lin" valueType="num">
                                      <p:cBhvr additive="base">
                                        <p:cTn id="3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1+#ppt_w/2"/>
                                          </p:val>
                                        </p:tav>
                                        <p:tav tm="100000">
                                          <p:val>
                                            <p:strVal val="#ppt_x"/>
                                          </p:val>
                                        </p:tav>
                                      </p:tavLst>
                                    </p:anim>
                                    <p:anim calcmode="lin" valueType="num">
                                      <p:cBhvr additive="base">
                                        <p:cTn id="4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35">
            <a:extLst>
              <a:ext uri="{FF2B5EF4-FFF2-40B4-BE49-F238E27FC236}">
                <a16:creationId xmlns:a16="http://schemas.microsoft.com/office/drawing/2014/main" id="{1262246F-A46D-49E6-9C09-7F5D24C92D13}"/>
              </a:ext>
            </a:extLst>
          </p:cNvPr>
          <p:cNvSpPr/>
          <p:nvPr/>
        </p:nvSpPr>
        <p:spPr>
          <a:xfrm>
            <a:off x="4848315" y="3435783"/>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36">
            <a:extLst>
              <a:ext uri="{FF2B5EF4-FFF2-40B4-BE49-F238E27FC236}">
                <a16:creationId xmlns:a16="http://schemas.microsoft.com/office/drawing/2014/main" id="{AA360D51-1645-4D90-ABCC-672470B8BCD4}"/>
              </a:ext>
            </a:extLst>
          </p:cNvPr>
          <p:cNvSpPr/>
          <p:nvPr/>
        </p:nvSpPr>
        <p:spPr>
          <a:xfrm>
            <a:off x="4616870" y="4419104"/>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8" name="Straight Connector 44">
            <a:extLst>
              <a:ext uri="{FF2B5EF4-FFF2-40B4-BE49-F238E27FC236}">
                <a16:creationId xmlns:a16="http://schemas.microsoft.com/office/drawing/2014/main" id="{AB3445BB-1554-488A-8BA3-3105FFA8B2B4}"/>
              </a:ext>
            </a:extLst>
          </p:cNvPr>
          <p:cNvCxnSpPr>
            <a:cxnSpLocks/>
          </p:cNvCxnSpPr>
          <p:nvPr/>
        </p:nvCxnSpPr>
        <p:spPr>
          <a:xfrm>
            <a:off x="5192268" y="3598106"/>
            <a:ext cx="1311354"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9" name="Straight Connector 47">
            <a:extLst>
              <a:ext uri="{FF2B5EF4-FFF2-40B4-BE49-F238E27FC236}">
                <a16:creationId xmlns:a16="http://schemas.microsoft.com/office/drawing/2014/main" id="{1C27C713-F5F6-4F03-9175-E91598751C51}"/>
              </a:ext>
            </a:extLst>
          </p:cNvPr>
          <p:cNvCxnSpPr>
            <a:cxnSpLocks/>
          </p:cNvCxnSpPr>
          <p:nvPr/>
        </p:nvCxnSpPr>
        <p:spPr>
          <a:xfrm>
            <a:off x="5012071" y="4599288"/>
            <a:ext cx="1111160"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127" name="Pentagon 25">
            <a:extLst>
              <a:ext uri="{FF2B5EF4-FFF2-40B4-BE49-F238E27FC236}">
                <a16:creationId xmlns:a16="http://schemas.microsoft.com/office/drawing/2014/main" id="{ADC96C36-5CE9-4077-9F29-AAE92DF10AC8}"/>
              </a:ext>
            </a:extLst>
          </p:cNvPr>
          <p:cNvSpPr/>
          <p:nvPr/>
        </p:nvSpPr>
        <p:spPr>
          <a:xfrm>
            <a:off x="7086153" y="3270846"/>
            <a:ext cx="2097050"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Analyse et conception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8" name="Groupe 127">
            <a:extLst>
              <a:ext uri="{FF2B5EF4-FFF2-40B4-BE49-F238E27FC236}">
                <a16:creationId xmlns:a16="http://schemas.microsoft.com/office/drawing/2014/main" id="{1538FD4C-0AE3-488A-BA8B-83DAC980B106}"/>
              </a:ext>
            </a:extLst>
          </p:cNvPr>
          <p:cNvGrpSpPr/>
          <p:nvPr/>
        </p:nvGrpSpPr>
        <p:grpSpPr>
          <a:xfrm>
            <a:off x="6290797" y="3117098"/>
            <a:ext cx="983554" cy="983554"/>
            <a:chOff x="6123446" y="2050635"/>
            <a:chExt cx="983554" cy="983554"/>
          </a:xfrm>
        </p:grpSpPr>
        <p:sp>
          <p:nvSpPr>
            <p:cNvPr id="129" name="Oval 8">
              <a:extLst>
                <a:ext uri="{FF2B5EF4-FFF2-40B4-BE49-F238E27FC236}">
                  <a16:creationId xmlns:a16="http://schemas.microsoft.com/office/drawing/2014/main" id="{41346344-FBFB-413B-BA63-1796D381FD4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360;p26">
              <a:extLst>
                <a:ext uri="{FF2B5EF4-FFF2-40B4-BE49-F238E27FC236}">
                  <a16:creationId xmlns:a16="http://schemas.microsoft.com/office/drawing/2014/main" id="{5547CE1B-62F0-4519-A056-D99D625FAFE2}"/>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II</a:t>
              </a:r>
              <a:endParaRPr b="1" dirty="0">
                <a:solidFill>
                  <a:schemeClr val="bg1"/>
                </a:solidFill>
                <a:latin typeface="+mj-lt"/>
                <a:cs typeface="Times New Roman" panose="02020603050405020304" pitchFamily="18" charset="0"/>
              </a:endParaRPr>
            </a:p>
          </p:txBody>
        </p:sp>
      </p:grpSp>
      <p:sp>
        <p:nvSpPr>
          <p:cNvPr id="134" name="Pentagon 25">
            <a:extLst>
              <a:ext uri="{FF2B5EF4-FFF2-40B4-BE49-F238E27FC236}">
                <a16:creationId xmlns:a16="http://schemas.microsoft.com/office/drawing/2014/main" id="{04574078-A7FA-4267-9562-4BB4FB3CECBF}"/>
              </a:ext>
            </a:extLst>
          </p:cNvPr>
          <p:cNvSpPr/>
          <p:nvPr/>
        </p:nvSpPr>
        <p:spPr>
          <a:xfrm>
            <a:off x="6697751" y="4310051"/>
            <a:ext cx="1905909" cy="7368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Réalisation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35" name="Groupe 134">
            <a:extLst>
              <a:ext uri="{FF2B5EF4-FFF2-40B4-BE49-F238E27FC236}">
                <a16:creationId xmlns:a16="http://schemas.microsoft.com/office/drawing/2014/main" id="{B937F718-6768-45A2-8CE6-49DC1FFA266C}"/>
              </a:ext>
            </a:extLst>
          </p:cNvPr>
          <p:cNvGrpSpPr/>
          <p:nvPr/>
        </p:nvGrpSpPr>
        <p:grpSpPr>
          <a:xfrm>
            <a:off x="5902396" y="4180430"/>
            <a:ext cx="983554" cy="983554"/>
            <a:chOff x="6123446" y="2050635"/>
            <a:chExt cx="983554" cy="983554"/>
          </a:xfrm>
        </p:grpSpPr>
        <p:sp>
          <p:nvSpPr>
            <p:cNvPr id="136" name="Oval 8">
              <a:extLst>
                <a:ext uri="{FF2B5EF4-FFF2-40B4-BE49-F238E27FC236}">
                  <a16:creationId xmlns:a16="http://schemas.microsoft.com/office/drawing/2014/main" id="{8CC8E0AF-A690-4ED5-817E-EAF8598AFB58}"/>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360;p26">
              <a:extLst>
                <a:ext uri="{FF2B5EF4-FFF2-40B4-BE49-F238E27FC236}">
                  <a16:creationId xmlns:a16="http://schemas.microsoft.com/office/drawing/2014/main" id="{CAD64AC7-B892-4B57-90F2-7D06EA94A038}"/>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rPr>
                <a:t>III</a:t>
              </a:r>
              <a:endParaRPr b="1" dirty="0">
                <a:solidFill>
                  <a:schemeClr val="bg1"/>
                </a:solidFill>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7" name="Rectangle 6">
            <a:extLst>
              <a:ext uri="{FF2B5EF4-FFF2-40B4-BE49-F238E27FC236}">
                <a16:creationId xmlns:a16="http://schemas.microsoft.com/office/drawing/2014/main" id="{7B4BA13E-D751-4826-8F6F-F7702600D40F}"/>
              </a:ext>
            </a:extLst>
          </p:cNvPr>
          <p:cNvSpPr/>
          <p:nvPr/>
        </p:nvSpPr>
        <p:spPr>
          <a:xfrm>
            <a:off x="9398454" y="3228774"/>
            <a:ext cx="1053494" cy="400110"/>
          </a:xfrm>
          <a:prstGeom prst="rect">
            <a:avLst/>
          </a:prstGeom>
        </p:spPr>
        <p:txBody>
          <a:bodyPr wrap="none">
            <a:spAutoFit/>
          </a:bodyPr>
          <a:lstStyle/>
          <a:p>
            <a:pPr eaLnBrk="0" hangingPunct="0"/>
            <a:r>
              <a:rPr lang="fr-FR" sz="2000" b="1" dirty="0">
                <a:latin typeface="Times New Roman" panose="02020603050405020304" pitchFamily="18" charset="0"/>
                <a:cs typeface="Times New Roman" panose="02020603050405020304" pitchFamily="18" charset="0"/>
              </a:rPr>
              <a:t>Analyse</a:t>
            </a:r>
          </a:p>
        </p:txBody>
      </p:sp>
      <p:sp>
        <p:nvSpPr>
          <p:cNvPr id="8" name="Rectangle 7">
            <a:extLst>
              <a:ext uri="{FF2B5EF4-FFF2-40B4-BE49-F238E27FC236}">
                <a16:creationId xmlns:a16="http://schemas.microsoft.com/office/drawing/2014/main" id="{D9961EA1-32A6-4A49-8774-9D160174288B}"/>
              </a:ext>
            </a:extLst>
          </p:cNvPr>
          <p:cNvSpPr/>
          <p:nvPr/>
        </p:nvSpPr>
        <p:spPr>
          <a:xfrm>
            <a:off x="9371401" y="3647747"/>
            <a:ext cx="1438214" cy="400110"/>
          </a:xfrm>
          <a:prstGeom prst="rect">
            <a:avLst/>
          </a:prstGeom>
        </p:spPr>
        <p:txBody>
          <a:bodyPr wrap="none">
            <a:spAutoFit/>
          </a:bodyPr>
          <a:lstStyle/>
          <a:p>
            <a:pPr eaLnBrk="0" hangingPunct="0"/>
            <a:r>
              <a:rPr lang="fr-FR" altLang="fr-FR" sz="2000" b="1" dirty="0">
                <a:latin typeface="Times New Roman" panose="02020603050405020304" pitchFamily="18" charset="0"/>
                <a:cs typeface="Times New Roman" panose="02020603050405020304" pitchFamily="18" charset="0"/>
              </a:rPr>
              <a:t>Conception</a:t>
            </a:r>
            <a:endParaRPr lang="fr-FR" altLang="fr-FR" sz="2000" b="1" dirty="0"/>
          </a:p>
        </p:txBody>
      </p:sp>
      <p:sp>
        <p:nvSpPr>
          <p:cNvPr id="21" name="Rectangle 20">
            <a:extLst>
              <a:ext uri="{FF2B5EF4-FFF2-40B4-BE49-F238E27FC236}">
                <a16:creationId xmlns:a16="http://schemas.microsoft.com/office/drawing/2014/main" id="{396FE7E5-1F45-407F-9A08-859339E6BCC2}"/>
              </a:ext>
            </a:extLst>
          </p:cNvPr>
          <p:cNvSpPr/>
          <p:nvPr/>
        </p:nvSpPr>
        <p:spPr>
          <a:xfrm>
            <a:off x="7280624" y="4325322"/>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Architecture et Outils Utilisés</a:t>
            </a:r>
            <a:endParaRPr lang="fr-FR" altLang="fr-FR" sz="2000" b="1" dirty="0"/>
          </a:p>
        </p:txBody>
      </p:sp>
      <p:sp>
        <p:nvSpPr>
          <p:cNvPr id="22" name="Rectangle 21">
            <a:extLst>
              <a:ext uri="{FF2B5EF4-FFF2-40B4-BE49-F238E27FC236}">
                <a16:creationId xmlns:a16="http://schemas.microsoft.com/office/drawing/2014/main" id="{45188800-C7EF-4984-B8E8-513F55D1EE82}"/>
              </a:ext>
            </a:extLst>
          </p:cNvPr>
          <p:cNvSpPr/>
          <p:nvPr/>
        </p:nvSpPr>
        <p:spPr>
          <a:xfrm>
            <a:off x="7280624" y="4680297"/>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de L’application</a:t>
            </a:r>
          </a:p>
        </p:txBody>
      </p:sp>
      <p:sp>
        <p:nvSpPr>
          <p:cNvPr id="42" name="Plaque 26">
            <a:extLst>
              <a:ext uri="{FF2B5EF4-FFF2-40B4-BE49-F238E27FC236}">
                <a16:creationId xmlns:a16="http://schemas.microsoft.com/office/drawing/2014/main" id="{128BF897-E422-4616-9773-BE37E37D1917}"/>
              </a:ext>
            </a:extLst>
          </p:cNvPr>
          <p:cNvSpPr/>
          <p:nvPr/>
        </p:nvSpPr>
        <p:spPr>
          <a:xfrm>
            <a:off x="10809615" y="6048102"/>
            <a:ext cx="960019"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35/38</a:t>
            </a:r>
          </a:p>
        </p:txBody>
      </p:sp>
    </p:spTree>
    <p:extLst>
      <p:ext uri="{BB962C8B-B14F-4D97-AF65-F5344CB8AC3E}">
        <p14:creationId xmlns:p14="http://schemas.microsoft.com/office/powerpoint/2010/main" val="3680589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7266756"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Réalisation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0000"/>
                </a:solidFill>
                <a:latin typeface="Times New Roman" panose="02020603050405020304" pitchFamily="18" charset="0"/>
                <a:cs typeface="Times New Roman" panose="02020603050405020304" pitchFamily="18" charset="0"/>
              </a:rPr>
              <a:t>      	 I. Présentation de l’application</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27" name="Groupe 26">
            <a:extLst>
              <a:ext uri="{FF2B5EF4-FFF2-40B4-BE49-F238E27FC236}">
                <a16:creationId xmlns:a16="http://schemas.microsoft.com/office/drawing/2014/main" id="{40F51F33-BE43-4780-B0EE-D19E53E79433}"/>
              </a:ext>
            </a:extLst>
          </p:cNvPr>
          <p:cNvGrpSpPr/>
          <p:nvPr/>
        </p:nvGrpSpPr>
        <p:grpSpPr>
          <a:xfrm>
            <a:off x="-2" y="3018755"/>
            <a:ext cx="1153783" cy="410212"/>
            <a:chOff x="0" y="2988635"/>
            <a:chExt cx="1153783" cy="410212"/>
          </a:xfrm>
        </p:grpSpPr>
        <p:sp>
          <p:nvSpPr>
            <p:cNvPr id="29" name="Chevron 37">
              <a:extLst>
                <a:ext uri="{FF2B5EF4-FFF2-40B4-BE49-F238E27FC236}">
                  <a16:creationId xmlns:a16="http://schemas.microsoft.com/office/drawing/2014/main" id="{B527BD78-B7F3-4A93-B3DD-F5E629E191C4}"/>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Chevron 4">
              <a:extLst>
                <a:ext uri="{FF2B5EF4-FFF2-40B4-BE49-F238E27FC236}">
                  <a16:creationId xmlns:a16="http://schemas.microsoft.com/office/drawing/2014/main" id="{43304FBA-2680-448F-AD89-437470288CE9}"/>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1" name="Groupe 30">
            <a:extLst>
              <a:ext uri="{FF2B5EF4-FFF2-40B4-BE49-F238E27FC236}">
                <a16:creationId xmlns:a16="http://schemas.microsoft.com/office/drawing/2014/main" id="{A7EAD215-8676-4862-AAF3-402FF27416B6}"/>
              </a:ext>
            </a:extLst>
          </p:cNvPr>
          <p:cNvGrpSpPr/>
          <p:nvPr/>
        </p:nvGrpSpPr>
        <p:grpSpPr>
          <a:xfrm>
            <a:off x="671680" y="3018755"/>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sp>
        <p:nvSpPr>
          <p:cNvPr id="41" name="Google Shape;593;p33">
            <a:extLst>
              <a:ext uri="{FF2B5EF4-FFF2-40B4-BE49-F238E27FC236}">
                <a16:creationId xmlns:a16="http://schemas.microsoft.com/office/drawing/2014/main" id="{18F79D59-8981-4AEE-9B64-A130C4BE0212}"/>
              </a:ext>
            </a:extLst>
          </p:cNvPr>
          <p:cNvSpPr/>
          <p:nvPr/>
        </p:nvSpPr>
        <p:spPr>
          <a:xfrm>
            <a:off x="3501931" y="2794013"/>
            <a:ext cx="7266757" cy="2092891"/>
          </a:xfrm>
          <a:prstGeom prst="ellipse">
            <a:avLst/>
          </a:prstGeom>
          <a:solidFill>
            <a:srgbClr val="FFD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8800" b="1" dirty="0">
                <a:solidFill>
                  <a:srgbClr val="FF0000"/>
                </a:solidFill>
                <a:latin typeface="Times New Roman" panose="02020603050405020304" pitchFamily="18" charset="0"/>
                <a:cs typeface="Times New Roman" panose="02020603050405020304" pitchFamily="18" charset="0"/>
              </a:rPr>
              <a:t>Demo</a:t>
            </a:r>
            <a:endParaRPr sz="8800" b="1" dirty="0">
              <a:solidFill>
                <a:srgbClr val="FF0000"/>
              </a:solidFill>
              <a:latin typeface="Times New Roman" panose="02020603050405020304" pitchFamily="18" charset="0"/>
              <a:cs typeface="Times New Roman" panose="02020603050405020304" pitchFamily="18" charset="0"/>
            </a:endParaRPr>
          </a:p>
        </p:txBody>
      </p:sp>
      <p:sp>
        <p:nvSpPr>
          <p:cNvPr id="26" name="Plaque 26">
            <a:extLst>
              <a:ext uri="{FF2B5EF4-FFF2-40B4-BE49-F238E27FC236}">
                <a16:creationId xmlns:a16="http://schemas.microsoft.com/office/drawing/2014/main" id="{2501A620-05ED-48CD-973B-DF8FE344F37B}"/>
              </a:ext>
            </a:extLst>
          </p:cNvPr>
          <p:cNvSpPr/>
          <p:nvPr/>
        </p:nvSpPr>
        <p:spPr>
          <a:xfrm>
            <a:off x="10768688" y="6048102"/>
            <a:ext cx="1000946"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37/38</a:t>
            </a:r>
          </a:p>
        </p:txBody>
      </p:sp>
    </p:spTree>
    <p:extLst>
      <p:ext uri="{BB962C8B-B14F-4D97-AF65-F5344CB8AC3E}">
        <p14:creationId xmlns:p14="http://schemas.microsoft.com/office/powerpoint/2010/main" val="3541585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28744" y="1875750"/>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grpSp>
        <p:nvGrpSpPr>
          <p:cNvPr id="114" name="Groupe 113">
            <a:extLst>
              <a:ext uri="{FF2B5EF4-FFF2-40B4-BE49-F238E27FC236}">
                <a16:creationId xmlns:a16="http://schemas.microsoft.com/office/drawing/2014/main" id="{61877E54-04C0-4FB3-BEED-01D1A9841173}"/>
              </a:ext>
            </a:extLst>
          </p:cNvPr>
          <p:cNvGrpSpPr/>
          <p:nvPr/>
        </p:nvGrpSpPr>
        <p:grpSpPr>
          <a:xfrm>
            <a:off x="28744" y="2447251"/>
            <a:ext cx="1485700" cy="410215"/>
            <a:chOff x="671682" y="2988629"/>
            <a:chExt cx="1485700" cy="410215"/>
          </a:xfrm>
        </p:grpSpPr>
        <p:sp>
          <p:nvSpPr>
            <p:cNvPr id="115" name="Chevron 40">
              <a:extLst>
                <a:ext uri="{FF2B5EF4-FFF2-40B4-BE49-F238E27FC236}">
                  <a16:creationId xmlns:a16="http://schemas.microsoft.com/office/drawing/2014/main" id="{8B2BCEB0-1D72-4768-A727-49C1EB5ACCD4}"/>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116" name="Chevron 6">
              <a:extLst>
                <a:ext uri="{FF2B5EF4-FFF2-40B4-BE49-F238E27FC236}">
                  <a16:creationId xmlns:a16="http://schemas.microsoft.com/office/drawing/2014/main" id="{078C6FD3-03A1-4789-B6E8-25966A894B55}"/>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sp>
        <p:nvSpPr>
          <p:cNvPr id="30" name="Chevron 4">
            <a:extLst>
              <a:ext uri="{FF2B5EF4-FFF2-40B4-BE49-F238E27FC236}">
                <a16:creationId xmlns:a16="http://schemas.microsoft.com/office/drawing/2014/main" id="{43304FBA-2680-448F-AD89-437470288CE9}"/>
              </a:ext>
            </a:extLst>
          </p:cNvPr>
          <p:cNvSpPr/>
          <p:nvPr/>
        </p:nvSpPr>
        <p:spPr>
          <a:xfrm>
            <a:off x="205104" y="301875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31" name="Groupe 30">
            <a:extLst>
              <a:ext uri="{FF2B5EF4-FFF2-40B4-BE49-F238E27FC236}">
                <a16:creationId xmlns:a16="http://schemas.microsoft.com/office/drawing/2014/main" id="{A7EAD215-8676-4862-AAF3-402FF27416B6}"/>
              </a:ext>
            </a:extLst>
          </p:cNvPr>
          <p:cNvGrpSpPr/>
          <p:nvPr/>
        </p:nvGrpSpPr>
        <p:grpSpPr>
          <a:xfrm>
            <a:off x="21333" y="3018753"/>
            <a:ext cx="1485700" cy="410215"/>
            <a:chOff x="671682" y="2988629"/>
            <a:chExt cx="1485700" cy="410215"/>
          </a:xfrm>
        </p:grpSpPr>
        <p:sp>
          <p:nvSpPr>
            <p:cNvPr id="32" name="Chevron 40">
              <a:extLst>
                <a:ext uri="{FF2B5EF4-FFF2-40B4-BE49-F238E27FC236}">
                  <a16:creationId xmlns:a16="http://schemas.microsoft.com/office/drawing/2014/main" id="{17CB8BAF-073E-4BF1-93B0-3C63A950320A}"/>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3" name="Chevron 6">
              <a:extLst>
                <a:ext uri="{FF2B5EF4-FFF2-40B4-BE49-F238E27FC236}">
                  <a16:creationId xmlns:a16="http://schemas.microsoft.com/office/drawing/2014/main" id="{FBF95593-8005-4F34-B36A-AB0C47A9F9A1}"/>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26" name="Groupe 25">
            <a:extLst>
              <a:ext uri="{FF2B5EF4-FFF2-40B4-BE49-F238E27FC236}">
                <a16:creationId xmlns:a16="http://schemas.microsoft.com/office/drawing/2014/main" id="{301361A4-48DC-434D-9380-758B8493104F}"/>
              </a:ext>
            </a:extLst>
          </p:cNvPr>
          <p:cNvGrpSpPr/>
          <p:nvPr/>
        </p:nvGrpSpPr>
        <p:grpSpPr>
          <a:xfrm>
            <a:off x="0" y="3590256"/>
            <a:ext cx="1153783" cy="410212"/>
            <a:chOff x="0" y="2988635"/>
            <a:chExt cx="1153783" cy="410212"/>
          </a:xfrm>
        </p:grpSpPr>
        <p:sp>
          <p:nvSpPr>
            <p:cNvPr id="28" name="Chevron 37">
              <a:extLst>
                <a:ext uri="{FF2B5EF4-FFF2-40B4-BE49-F238E27FC236}">
                  <a16:creationId xmlns:a16="http://schemas.microsoft.com/office/drawing/2014/main" id="{BA1EC249-7103-484F-B62D-4D334A8E9141}"/>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Chevron 4">
              <a:extLst>
                <a:ext uri="{FF2B5EF4-FFF2-40B4-BE49-F238E27FC236}">
                  <a16:creationId xmlns:a16="http://schemas.microsoft.com/office/drawing/2014/main" id="{1AE1B922-EBAC-4B78-861E-4895B72262DF}"/>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35" name="Groupe 34">
            <a:extLst>
              <a:ext uri="{FF2B5EF4-FFF2-40B4-BE49-F238E27FC236}">
                <a16:creationId xmlns:a16="http://schemas.microsoft.com/office/drawing/2014/main" id="{DD127128-01E3-4310-9814-7B391472EC2D}"/>
              </a:ext>
            </a:extLst>
          </p:cNvPr>
          <p:cNvGrpSpPr/>
          <p:nvPr/>
        </p:nvGrpSpPr>
        <p:grpSpPr>
          <a:xfrm>
            <a:off x="671682" y="3590256"/>
            <a:ext cx="1485700" cy="410215"/>
            <a:chOff x="671682" y="2988629"/>
            <a:chExt cx="1485700" cy="410215"/>
          </a:xfrm>
        </p:grpSpPr>
        <p:sp>
          <p:nvSpPr>
            <p:cNvPr id="36" name="Chevron 40">
              <a:extLst>
                <a:ext uri="{FF2B5EF4-FFF2-40B4-BE49-F238E27FC236}">
                  <a16:creationId xmlns:a16="http://schemas.microsoft.com/office/drawing/2014/main" id="{AD83812C-D363-4A83-8A27-B9CEC172EBE7}"/>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7" name="Chevron 6">
              <a:extLst>
                <a:ext uri="{FF2B5EF4-FFF2-40B4-BE49-F238E27FC236}">
                  <a16:creationId xmlns:a16="http://schemas.microsoft.com/office/drawing/2014/main" id="{1DCA41AE-F35C-4CEB-B068-604A74C6B442}"/>
                </a:ext>
              </a:extLst>
            </p:cNvPr>
            <p:cNvSpPr/>
            <p:nvPr/>
          </p:nvSpPr>
          <p:spPr>
            <a:xfrm>
              <a:off x="885996"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dirty="0"/>
                <a:t>Conclusion</a:t>
              </a:r>
              <a:endParaRPr lang="fr-FR" sz="1600" b="1" kern="1200" dirty="0"/>
            </a:p>
          </p:txBody>
        </p:sp>
      </p:grpSp>
      <p:sp>
        <p:nvSpPr>
          <p:cNvPr id="38" name="Rectangle : coins arrondis 37">
            <a:extLst>
              <a:ext uri="{FF2B5EF4-FFF2-40B4-BE49-F238E27FC236}">
                <a16:creationId xmlns:a16="http://schemas.microsoft.com/office/drawing/2014/main" id="{D13FA018-90FF-4EDF-BBA0-4FE7550A7547}"/>
              </a:ext>
            </a:extLst>
          </p:cNvPr>
          <p:cNvSpPr/>
          <p:nvPr/>
        </p:nvSpPr>
        <p:spPr>
          <a:xfrm>
            <a:off x="3949147" y="553873"/>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Conclusion</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5" name="Plaque 26">
            <a:extLst>
              <a:ext uri="{FF2B5EF4-FFF2-40B4-BE49-F238E27FC236}">
                <a16:creationId xmlns:a16="http://schemas.microsoft.com/office/drawing/2014/main" id="{41C2A43D-9345-4C63-BDBD-6CC70BA81CD2}"/>
              </a:ext>
            </a:extLst>
          </p:cNvPr>
          <p:cNvSpPr/>
          <p:nvPr/>
        </p:nvSpPr>
        <p:spPr>
          <a:xfrm>
            <a:off x="10849708" y="6048102"/>
            <a:ext cx="919926"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37/38</a:t>
            </a:r>
          </a:p>
        </p:txBody>
      </p:sp>
    </p:spTree>
    <p:extLst>
      <p:ext uri="{BB962C8B-B14F-4D97-AF65-F5344CB8AC3E}">
        <p14:creationId xmlns:p14="http://schemas.microsoft.com/office/powerpoint/2010/main" val="66256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25" name="Plaque 26">
            <a:extLst>
              <a:ext uri="{FF2B5EF4-FFF2-40B4-BE49-F238E27FC236}">
                <a16:creationId xmlns:a16="http://schemas.microsoft.com/office/drawing/2014/main" id="{BD98680D-B719-4B06-AC19-BEC39AAD61FD}"/>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2/38</a:t>
            </a:r>
          </a:p>
        </p:txBody>
      </p:sp>
    </p:spTree>
    <p:extLst>
      <p:ext uri="{BB962C8B-B14F-4D97-AF65-F5344CB8AC3E}">
        <p14:creationId xmlns:p14="http://schemas.microsoft.com/office/powerpoint/2010/main" val="830044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7" name="Google Shape;1059;p40">
            <a:extLst>
              <a:ext uri="{FF2B5EF4-FFF2-40B4-BE49-F238E27FC236}">
                <a16:creationId xmlns:a16="http://schemas.microsoft.com/office/drawing/2014/main" id="{F851404D-FF19-4207-A53B-1874C0A756D1}"/>
              </a:ext>
            </a:extLst>
          </p:cNvPr>
          <p:cNvPicPr preferRelativeResize="0"/>
          <p:nvPr/>
        </p:nvPicPr>
        <p:blipFill rotWithShape="1">
          <a:blip r:embed="rId3">
            <a:alphaModFix/>
          </a:blip>
          <a:srcRect l="14081" t="19445" r="19149" b="19445"/>
          <a:stretch/>
        </p:blipFill>
        <p:spPr>
          <a:xfrm flipH="1">
            <a:off x="356934" y="4294217"/>
            <a:ext cx="2940572" cy="2287104"/>
          </a:xfrm>
          <a:prstGeom prst="rect">
            <a:avLst/>
          </a:prstGeom>
          <a:noFill/>
          <a:ln>
            <a:noFill/>
          </a:ln>
        </p:spPr>
      </p:pic>
      <p:sp>
        <p:nvSpPr>
          <p:cNvPr id="12" name="ZoneTexte 11">
            <a:extLst>
              <a:ext uri="{FF2B5EF4-FFF2-40B4-BE49-F238E27FC236}">
                <a16:creationId xmlns:a16="http://schemas.microsoft.com/office/drawing/2014/main" id="{D3239FA8-F879-4F45-9619-4BE47F4D68D8}"/>
              </a:ext>
            </a:extLst>
          </p:cNvPr>
          <p:cNvSpPr txBox="1"/>
          <p:nvPr/>
        </p:nvSpPr>
        <p:spPr>
          <a:xfrm>
            <a:off x="2092517" y="2367171"/>
            <a:ext cx="8460558" cy="2123658"/>
          </a:xfrm>
          <a:prstGeom prst="rect">
            <a:avLst/>
          </a:prstGeom>
          <a:noFill/>
        </p:spPr>
        <p:txBody>
          <a:bodyPr wrap="square" numCol="1" rtlCol="0">
            <a:spAutoFit/>
          </a:bodyPr>
          <a:lstStyle/>
          <a:p>
            <a:pPr>
              <a:buNone/>
            </a:pPr>
            <a:r>
              <a:rPr lang="fr-FR" sz="6600" b="1" dirty="0">
                <a:solidFill>
                  <a:schemeClr val="accent1">
                    <a:lumMod val="75000"/>
                  </a:schemeClr>
                </a:solidFill>
                <a:latin typeface="Loki Cola" pitchFamily="2" charset="0"/>
                <a:cs typeface="Times New Roman" pitchFamily="18" charset="0"/>
              </a:rPr>
              <a:t>   </a:t>
            </a:r>
            <a:r>
              <a:rPr lang="fr-FR" sz="6600" b="1" dirty="0">
                <a:solidFill>
                  <a:schemeClr val="bg1"/>
                </a:solidFill>
                <a:latin typeface="Times New Roman" panose="02020603050405020304" pitchFamily="18" charset="0"/>
                <a:cs typeface="Times New Roman" panose="02020603050405020304" pitchFamily="18" charset="0"/>
              </a:rPr>
              <a:t>Merci  Pour Votre  Aimable  Attention !!!</a:t>
            </a:r>
          </a:p>
        </p:txBody>
      </p:sp>
      <p:sp>
        <p:nvSpPr>
          <p:cNvPr id="4" name="Plaque 26">
            <a:extLst>
              <a:ext uri="{FF2B5EF4-FFF2-40B4-BE49-F238E27FC236}">
                <a16:creationId xmlns:a16="http://schemas.microsoft.com/office/drawing/2014/main" id="{03013403-5966-4A23-AF48-132B705BD3C8}"/>
              </a:ext>
            </a:extLst>
          </p:cNvPr>
          <p:cNvSpPr/>
          <p:nvPr/>
        </p:nvSpPr>
        <p:spPr>
          <a:xfrm>
            <a:off x="10867292" y="6048102"/>
            <a:ext cx="902342"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38/38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12">
                                            <p:txEl>
                                              <p:pRg st="0" end="0"/>
                                            </p:txEl>
                                          </p:spTgt>
                                        </p:tgtEl>
                                        <p:attrNameLst>
                                          <p:attrName>ppt_w</p:attrName>
                                        </p:attrNameLst>
                                      </p:cBhvr>
                                    </p:anim>
                                    <p:anim by="(#ppt_w*0.50)" calcmode="lin" valueType="num">
                                      <p:cBhvr>
                                        <p:cTn id="8" dur="500" decel="50000" autoRev="1" fill="hold">
                                          <p:stCondLst>
                                            <p:cond delay="0"/>
                                          </p:stCondLst>
                                        </p:cTn>
                                        <p:tgtEl>
                                          <p:spTgt spid="12">
                                            <p:txEl>
                                              <p:pRg st="0" end="0"/>
                                            </p:txEl>
                                          </p:spTgt>
                                        </p:tgtEl>
                                        <p:attrNameLst>
                                          <p:attrName>ppt_x</p:attrName>
                                        </p:attrNameLst>
                                      </p:cBhvr>
                                    </p:anim>
                                    <p:anim from="(-#ppt_h/2)" to="(#ppt_y)" calcmode="lin" valueType="num">
                                      <p:cBhvr>
                                        <p:cTn id="9" dur="1000" fill="hold">
                                          <p:stCondLst>
                                            <p:cond delay="0"/>
                                          </p:stCondLst>
                                        </p:cTn>
                                        <p:tgtEl>
                                          <p:spTgt spid="12">
                                            <p:txEl>
                                              <p:pRg st="0" end="0"/>
                                            </p:txEl>
                                          </p:spTgt>
                                        </p:tgtEl>
                                        <p:attrNameLst>
                                          <p:attrName>ppt_y</p:attrName>
                                        </p:attrNameLst>
                                      </p:cBhvr>
                                    </p:anim>
                                    <p:animRot by="21600000">
                                      <p:cBhvr>
                                        <p:cTn id="10" dur="1000" fill="hold">
                                          <p:stCondLst>
                                            <p:cond delay="0"/>
                                          </p:stCondLst>
                                        </p:cTn>
                                        <p:tgtEl>
                                          <p:spTgt spid="1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93" name="ZoneTexte 92">
            <a:extLst>
              <a:ext uri="{FF2B5EF4-FFF2-40B4-BE49-F238E27FC236}">
                <a16:creationId xmlns:a16="http://schemas.microsoft.com/office/drawing/2014/main" id="{893685BC-977F-47E7-88AF-A14CE83828F9}"/>
              </a:ext>
            </a:extLst>
          </p:cNvPr>
          <p:cNvSpPr txBox="1"/>
          <p:nvPr/>
        </p:nvSpPr>
        <p:spPr>
          <a:xfrm>
            <a:off x="1123506" y="1289650"/>
            <a:ext cx="9972282" cy="646331"/>
          </a:xfrm>
          <a:prstGeom prst="rect">
            <a:avLst/>
          </a:prstGeom>
          <a:noFill/>
        </p:spPr>
        <p:txBody>
          <a:bodyPr wrap="none" rtlCol="0">
            <a:spAutoFit/>
          </a:bodyPr>
          <a:lstStyle/>
          <a:p>
            <a:pPr algn="ctr"/>
            <a:r>
              <a:rPr lang="fr-FR" b="1" dirty="0">
                <a:latin typeface="Times New Roman" pitchFamily="18" charset="0"/>
                <a:cs typeface="Times New Roman" pitchFamily="18" charset="0"/>
              </a:rPr>
              <a:t>PRÉSENTATION DU MÉMOIRE DE FIN DE CYCLE</a:t>
            </a:r>
          </a:p>
          <a:p>
            <a:pPr algn="ctr"/>
            <a:r>
              <a:rPr lang="fr-FR" b="1" dirty="0">
                <a:latin typeface="Times New Roman" pitchFamily="18" charset="0"/>
                <a:cs typeface="Times New Roman" pitchFamily="18" charset="0"/>
              </a:rPr>
              <a:t>EN VUE DE L’OBTENTION DU DIPLÔME D’INGÉNIEUR DES TRAVAUX INFORMATIQUES</a:t>
            </a:r>
          </a:p>
        </p:txBody>
      </p:sp>
      <p:sp>
        <p:nvSpPr>
          <p:cNvPr id="94" name="ZoneTexte 93">
            <a:extLst>
              <a:ext uri="{FF2B5EF4-FFF2-40B4-BE49-F238E27FC236}">
                <a16:creationId xmlns:a16="http://schemas.microsoft.com/office/drawing/2014/main" id="{E44F0618-598B-421A-A661-5B38D61FEA66}"/>
              </a:ext>
            </a:extLst>
          </p:cNvPr>
          <p:cNvSpPr txBox="1"/>
          <p:nvPr/>
        </p:nvSpPr>
        <p:spPr>
          <a:xfrm>
            <a:off x="5354338" y="1870285"/>
            <a:ext cx="1346844" cy="461665"/>
          </a:xfrm>
          <a:prstGeom prst="rect">
            <a:avLst/>
          </a:prstGeom>
          <a:noFill/>
        </p:spPr>
        <p:txBody>
          <a:bodyPr wrap="none" rtlCol="0">
            <a:spAutoFit/>
          </a:bodyPr>
          <a:lstStyle/>
          <a:p>
            <a:pPr algn="ctr"/>
            <a:r>
              <a:rPr lang="fr-FR" sz="2400" b="1" u="sng" dirty="0">
                <a:latin typeface="Times New Roman" panose="02020603050405020304" pitchFamily="18" charset="0"/>
                <a:cs typeface="Times New Roman" panose="02020603050405020304" pitchFamily="18" charset="0"/>
              </a:rPr>
              <a:t>Thème </a:t>
            </a:r>
            <a:r>
              <a:rPr lang="fr-FR" sz="2400" b="1" dirty="0">
                <a:latin typeface="Times New Roman" panose="02020603050405020304" pitchFamily="18" charset="0"/>
                <a:cs typeface="Times New Roman" panose="02020603050405020304" pitchFamily="18" charset="0"/>
              </a:rPr>
              <a:t>: </a:t>
            </a:r>
          </a:p>
        </p:txBody>
      </p:sp>
      <p:sp>
        <p:nvSpPr>
          <p:cNvPr id="96" name="ZoneTexte 95">
            <a:extLst>
              <a:ext uri="{FF2B5EF4-FFF2-40B4-BE49-F238E27FC236}">
                <a16:creationId xmlns:a16="http://schemas.microsoft.com/office/drawing/2014/main" id="{1C7FB29C-BDE7-47D8-9A7F-23E843FE2323}"/>
              </a:ext>
            </a:extLst>
          </p:cNvPr>
          <p:cNvSpPr txBox="1"/>
          <p:nvPr/>
        </p:nvSpPr>
        <p:spPr>
          <a:xfrm>
            <a:off x="3780864" y="3790939"/>
            <a:ext cx="4493794" cy="1384995"/>
          </a:xfrm>
          <a:prstGeom prst="rect">
            <a:avLst/>
          </a:prstGeom>
          <a:noFill/>
        </p:spPr>
        <p:txBody>
          <a:bodyPr wrap="none" rtlCol="0">
            <a:spAutoFit/>
          </a:bodyPr>
          <a:lstStyle/>
          <a:p>
            <a:pPr algn="ctr"/>
            <a:r>
              <a:rPr lang="fr-FR" sz="2400" b="1" u="sng" dirty="0">
                <a:latin typeface="Times New Roman" panose="02020603050405020304" pitchFamily="18" charset="0"/>
                <a:cs typeface="Times New Roman" panose="02020603050405020304" pitchFamily="18" charset="0"/>
              </a:rPr>
              <a:t>Présenté par </a:t>
            </a:r>
            <a:r>
              <a:rPr lang="fr-FR" sz="2400" b="1" dirty="0">
                <a:latin typeface="Times New Roman" panose="02020603050405020304" pitchFamily="18" charset="0"/>
                <a:cs typeface="Times New Roman" panose="02020603050405020304" pitchFamily="18" charset="0"/>
              </a:rPr>
              <a:t>:</a:t>
            </a:r>
          </a:p>
          <a:p>
            <a:pPr algn="ctr"/>
            <a:r>
              <a:rPr lang="fr-FR" sz="2000" dirty="0">
                <a:latin typeface="Times New Roman" panose="02020603050405020304" pitchFamily="18" charset="0"/>
                <a:cs typeface="Times New Roman" panose="02020603050405020304" pitchFamily="18" charset="0"/>
              </a:rPr>
              <a:t>M. ALI GAMBO Mamane Laouali</a:t>
            </a:r>
          </a:p>
          <a:p>
            <a:pPr algn="ctr"/>
            <a:r>
              <a:rPr lang="fr-FR" sz="2000" dirty="0">
                <a:latin typeface="Times New Roman" panose="02020603050405020304" pitchFamily="18" charset="0"/>
                <a:cs typeface="Times New Roman" panose="02020603050405020304" pitchFamily="18" charset="0"/>
              </a:rPr>
              <a:t>M. AMADOU MOUSSA Mahamadou</a:t>
            </a:r>
          </a:p>
          <a:p>
            <a:pPr algn="ctr"/>
            <a:r>
              <a:rPr lang="fr-FR" sz="2000" dirty="0">
                <a:latin typeface="Times New Roman" panose="02020603050405020304" pitchFamily="18" charset="0"/>
                <a:cs typeface="Times New Roman" panose="02020603050405020304" pitchFamily="18" charset="0"/>
              </a:rPr>
              <a:t>M. BOUBACAR BOUREIMA Mohamed</a:t>
            </a:r>
          </a:p>
        </p:txBody>
      </p:sp>
      <p:sp>
        <p:nvSpPr>
          <p:cNvPr id="97" name="ZoneTexte 96">
            <a:extLst>
              <a:ext uri="{FF2B5EF4-FFF2-40B4-BE49-F238E27FC236}">
                <a16:creationId xmlns:a16="http://schemas.microsoft.com/office/drawing/2014/main" id="{7ABCADE2-13BC-4DDE-BC2D-750CFA2E7A68}"/>
              </a:ext>
            </a:extLst>
          </p:cNvPr>
          <p:cNvSpPr txBox="1"/>
          <p:nvPr/>
        </p:nvSpPr>
        <p:spPr>
          <a:xfrm>
            <a:off x="767507" y="5144556"/>
            <a:ext cx="2065181" cy="400110"/>
          </a:xfrm>
          <a:prstGeom prst="rect">
            <a:avLst/>
          </a:prstGeom>
          <a:noFill/>
        </p:spPr>
        <p:txBody>
          <a:bodyPr wrap="none" rtlCol="0">
            <a:spAutoFit/>
          </a:bodyPr>
          <a:lstStyle/>
          <a:p>
            <a:r>
              <a:rPr lang="fr-FR" sz="2000" b="1" u="sng" dirty="0">
                <a:solidFill>
                  <a:srgbClr val="FF0000"/>
                </a:solidFill>
                <a:latin typeface="Times New Roman" panose="02020603050405020304" pitchFamily="18" charset="0"/>
                <a:cs typeface="Times New Roman" panose="02020603050405020304" pitchFamily="18" charset="0"/>
              </a:rPr>
              <a:t>Maitre de Stage :</a:t>
            </a:r>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98" name="ZoneTexte 97">
            <a:extLst>
              <a:ext uri="{FF2B5EF4-FFF2-40B4-BE49-F238E27FC236}">
                <a16:creationId xmlns:a16="http://schemas.microsoft.com/office/drawing/2014/main" id="{A3ECF08D-2E54-4947-B074-4BFD8EAFEC33}"/>
              </a:ext>
            </a:extLst>
          </p:cNvPr>
          <p:cNvSpPr txBox="1"/>
          <p:nvPr/>
        </p:nvSpPr>
        <p:spPr>
          <a:xfrm>
            <a:off x="9222834" y="4990668"/>
            <a:ext cx="1641688" cy="707886"/>
          </a:xfrm>
          <a:prstGeom prst="rect">
            <a:avLst/>
          </a:prstGeom>
          <a:noFill/>
        </p:spPr>
        <p:txBody>
          <a:bodyPr wrap="square" rtlCol="0">
            <a:spAutoFit/>
          </a:bodyPr>
          <a:lstStyle/>
          <a:p>
            <a:r>
              <a:rPr lang="fr-FR" sz="2000" b="1" u="sng" dirty="0">
                <a:solidFill>
                  <a:srgbClr val="FF0000"/>
                </a:solidFill>
                <a:latin typeface="Times New Roman" panose="02020603050405020304" pitchFamily="18" charset="0"/>
                <a:cs typeface="Times New Roman" panose="02020603050405020304" pitchFamily="18" charset="0"/>
              </a:rPr>
              <a:t>Encadreur :</a:t>
            </a:r>
            <a:r>
              <a:rPr lang="fr-FR" sz="2000" b="1" dirty="0">
                <a:solidFill>
                  <a:srgbClr val="FF0000"/>
                </a:solidFill>
                <a:latin typeface="Times New Roman" panose="02020603050405020304" pitchFamily="18" charset="0"/>
                <a:cs typeface="Times New Roman" panose="02020603050405020304" pitchFamily="18" charset="0"/>
              </a:rPr>
              <a:t> </a:t>
            </a:r>
            <a:r>
              <a:rPr lang="fr-FR" sz="2000" b="1" dirty="0">
                <a:solidFill>
                  <a:schemeClr val="bg1"/>
                </a:solidFill>
                <a:latin typeface="Times New Roman" panose="02020603050405020304" pitchFamily="18" charset="0"/>
                <a:cs typeface="Times New Roman" panose="02020603050405020304" pitchFamily="18" charset="0"/>
              </a:rPr>
              <a:t>:</a:t>
            </a:r>
          </a:p>
        </p:txBody>
      </p:sp>
      <p:sp>
        <p:nvSpPr>
          <p:cNvPr id="99" name="ZoneTexte 98">
            <a:extLst>
              <a:ext uri="{FF2B5EF4-FFF2-40B4-BE49-F238E27FC236}">
                <a16:creationId xmlns:a16="http://schemas.microsoft.com/office/drawing/2014/main" id="{97B5A109-9808-447D-AE26-CD7BDCC436D3}"/>
              </a:ext>
            </a:extLst>
          </p:cNvPr>
          <p:cNvSpPr txBox="1"/>
          <p:nvPr/>
        </p:nvSpPr>
        <p:spPr>
          <a:xfrm>
            <a:off x="6789968" y="5301161"/>
            <a:ext cx="5495090" cy="1323439"/>
          </a:xfrm>
          <a:prstGeom prst="rect">
            <a:avLst/>
          </a:prstGeom>
          <a:noFill/>
        </p:spPr>
        <p:txBody>
          <a:bodyPr wrap="square" rtlCol="0">
            <a:spAutoFit/>
          </a:bodyPr>
          <a:lstStyle/>
          <a:p>
            <a:pPr algn="ctr"/>
            <a:r>
              <a:rPr lang="fr-FR" sz="2000" dirty="0">
                <a:latin typeface="Times New Roman" panose="02020603050405020304" pitchFamily="18" charset="0"/>
                <a:cs typeface="Times New Roman" panose="02020603050405020304" pitchFamily="18" charset="0"/>
              </a:rPr>
              <a:t>M. Souleymane ALI GARBA GORA</a:t>
            </a:r>
          </a:p>
          <a:p>
            <a:pPr algn="ctr"/>
            <a:r>
              <a:rPr lang="fr-FR" sz="2000" dirty="0">
                <a:latin typeface="Times New Roman" panose="02020603050405020304" pitchFamily="18" charset="0"/>
                <a:cs typeface="Times New Roman" panose="02020603050405020304" pitchFamily="18" charset="0"/>
              </a:rPr>
              <a:t>Développeur Informatique, Chef de projet</a:t>
            </a:r>
          </a:p>
          <a:p>
            <a:pPr algn="ctr"/>
            <a:r>
              <a:rPr lang="fr-FR" sz="2000" dirty="0">
                <a:latin typeface="Times New Roman" panose="02020603050405020304" pitchFamily="18" charset="0"/>
                <a:cs typeface="Times New Roman" panose="02020603050405020304" pitchFamily="18" charset="0"/>
              </a:rPr>
              <a:t>M. Ibrahim BOUBACAR ISSA</a:t>
            </a:r>
          </a:p>
          <a:p>
            <a:pPr algn="ctr"/>
            <a:r>
              <a:rPr lang="fr-FR" sz="2000" dirty="0">
                <a:latin typeface="Times New Roman" panose="02020603050405020304" pitchFamily="18" charset="0"/>
                <a:cs typeface="Times New Roman" panose="02020603050405020304" pitchFamily="18" charset="0"/>
              </a:rPr>
              <a:t>Développeur Informatique</a:t>
            </a:r>
          </a:p>
        </p:txBody>
      </p:sp>
      <p:sp>
        <p:nvSpPr>
          <p:cNvPr id="100" name="ZoneTexte 99">
            <a:extLst>
              <a:ext uri="{FF2B5EF4-FFF2-40B4-BE49-F238E27FC236}">
                <a16:creationId xmlns:a16="http://schemas.microsoft.com/office/drawing/2014/main" id="{8CD6514C-A277-4D2D-947B-14557F3760D2}"/>
              </a:ext>
            </a:extLst>
          </p:cNvPr>
          <p:cNvSpPr txBox="1"/>
          <p:nvPr/>
        </p:nvSpPr>
        <p:spPr>
          <a:xfrm>
            <a:off x="343046" y="5568350"/>
            <a:ext cx="2608406" cy="707886"/>
          </a:xfrm>
          <a:prstGeom prst="rect">
            <a:avLst/>
          </a:prstGeom>
          <a:noFill/>
        </p:spPr>
        <p:txBody>
          <a:bodyPr wrap="none" rtlCol="0">
            <a:spAutoFit/>
          </a:bodyPr>
          <a:lstStyle/>
          <a:p>
            <a:pPr algn="ctr"/>
            <a:r>
              <a:rPr lang="fr-FR" sz="2000" dirty="0">
                <a:latin typeface="Times New Roman" panose="02020603050405020304" pitchFamily="18" charset="0"/>
                <a:cs typeface="Times New Roman" panose="02020603050405020304" pitchFamily="18" charset="0"/>
              </a:rPr>
              <a:t>M. Chaibou  ABDOU</a:t>
            </a:r>
          </a:p>
          <a:p>
            <a:pPr algn="ctr"/>
            <a:r>
              <a:rPr lang="fr-FR" sz="2000" dirty="0">
                <a:latin typeface="Times New Roman" panose="02020603050405020304" pitchFamily="18" charset="0"/>
                <a:cs typeface="Times New Roman" panose="02020603050405020304" pitchFamily="18" charset="0"/>
              </a:rPr>
              <a:t>Administrateur Général</a:t>
            </a:r>
          </a:p>
        </p:txBody>
      </p:sp>
      <p:sp>
        <p:nvSpPr>
          <p:cNvPr id="101" name="ZoneTexte 100">
            <a:extLst>
              <a:ext uri="{FF2B5EF4-FFF2-40B4-BE49-F238E27FC236}">
                <a16:creationId xmlns:a16="http://schemas.microsoft.com/office/drawing/2014/main" id="{6C59F203-7F2D-4008-BA12-50064C107030}"/>
              </a:ext>
            </a:extLst>
          </p:cNvPr>
          <p:cNvSpPr txBox="1"/>
          <p:nvPr/>
        </p:nvSpPr>
        <p:spPr>
          <a:xfrm>
            <a:off x="3953794" y="6415036"/>
            <a:ext cx="4147931" cy="369332"/>
          </a:xfrm>
          <a:prstGeom prst="rect">
            <a:avLst/>
          </a:prstGeom>
          <a:noFill/>
        </p:spPr>
        <p:txBody>
          <a:bodyPr wrap="square" rtlCol="0">
            <a:spAutoFit/>
          </a:bodyPr>
          <a:lstStyle/>
          <a:p>
            <a:pPr algn="ctr"/>
            <a:r>
              <a:rPr lang="fr-FR" b="1" dirty="0">
                <a:solidFill>
                  <a:srgbClr val="FF0000"/>
                </a:solidFill>
              </a:rPr>
              <a:t>Année Académique: 2018 - 2019</a:t>
            </a:r>
          </a:p>
        </p:txBody>
      </p:sp>
      <p:sp>
        <p:nvSpPr>
          <p:cNvPr id="103" name="Zone de texte 28">
            <a:extLst>
              <a:ext uri="{FF2B5EF4-FFF2-40B4-BE49-F238E27FC236}">
                <a16:creationId xmlns:a16="http://schemas.microsoft.com/office/drawing/2014/main" id="{FD1FDCAF-5E18-4753-9FD4-625EF13FFF17}"/>
              </a:ext>
            </a:extLst>
          </p:cNvPr>
          <p:cNvSpPr txBox="1"/>
          <p:nvPr/>
        </p:nvSpPr>
        <p:spPr>
          <a:xfrm>
            <a:off x="7911548" y="157835"/>
            <a:ext cx="2319131" cy="101154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4" name="Image 103">
            <a:extLst>
              <a:ext uri="{FF2B5EF4-FFF2-40B4-BE49-F238E27FC236}">
                <a16:creationId xmlns:a16="http://schemas.microsoft.com/office/drawing/2014/main" id="{0F681058-84BF-4B4C-89DF-086C36787A39}"/>
              </a:ext>
            </a:extLst>
          </p:cNvPr>
          <p:cNvPicPr/>
          <p:nvPr/>
        </p:nvPicPr>
        <p:blipFill>
          <a:blip r:embed="rId3">
            <a:extLst>
              <a:ext uri="{28A0092B-C50C-407E-A947-70E740481C1C}">
                <a14:useLocalDpi xmlns:a14="http://schemas.microsoft.com/office/drawing/2010/main" val="0"/>
              </a:ext>
            </a:extLst>
          </a:blip>
          <a:stretch>
            <a:fillRect/>
          </a:stretch>
        </p:blipFill>
        <p:spPr>
          <a:xfrm>
            <a:off x="343046" y="233400"/>
            <a:ext cx="1339979" cy="1011544"/>
          </a:xfrm>
          <a:prstGeom prst="roundRect">
            <a:avLst>
              <a:gd name="adj" fmla="val 8594"/>
            </a:avLst>
          </a:prstGeom>
          <a:solidFill>
            <a:srgbClr val="FFFFFF">
              <a:shade val="85000"/>
            </a:srgbClr>
          </a:solidFill>
          <a:ln>
            <a:noFill/>
          </a:ln>
          <a:effectLst/>
        </p:spPr>
      </p:pic>
      <p:sp>
        <p:nvSpPr>
          <p:cNvPr id="105" name="Zone de texte 23">
            <a:extLst>
              <a:ext uri="{FF2B5EF4-FFF2-40B4-BE49-F238E27FC236}">
                <a16:creationId xmlns:a16="http://schemas.microsoft.com/office/drawing/2014/main" id="{1E80490B-73FF-4A8B-B0FB-A159EB9B86A9}"/>
              </a:ext>
            </a:extLst>
          </p:cNvPr>
          <p:cNvSpPr txBox="1"/>
          <p:nvPr/>
        </p:nvSpPr>
        <p:spPr>
          <a:xfrm>
            <a:off x="1683025" y="233401"/>
            <a:ext cx="1961323" cy="101154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0"/>
              </a:spcAft>
            </a:pPr>
            <a:r>
              <a:rPr lang="fr-FR" sz="1000" b="1" dirty="0">
                <a:effectLst/>
                <a:latin typeface="Times New Roman" panose="02020603050405020304" pitchFamily="18" charset="0"/>
                <a:ea typeface="Calibri" panose="020F0502020204030204" pitchFamily="34" charset="0"/>
                <a:cs typeface="Times New Roman" panose="02020603050405020304" pitchFamily="18" charset="0"/>
              </a:rPr>
              <a:t>Institut Africain d’Informatique</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fr-FR" sz="1000" b="1" dirty="0">
                <a:effectLst/>
                <a:latin typeface="Times New Roman" panose="02020603050405020304" pitchFamily="18" charset="0"/>
                <a:ea typeface="Calibri" panose="020F0502020204030204" pitchFamily="34" charset="0"/>
                <a:cs typeface="Times New Roman" panose="02020603050405020304" pitchFamily="18" charset="0"/>
              </a:rPr>
              <a:t>Représentation du Niger</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(I.A.I-Niger)</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Tel: (227) 20 72 56 72</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BP: 12 078</a:t>
            </a:r>
            <a:endParaRPr lang="fr-FR" sz="13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286896EF-0FF6-4826-92A1-688285AE6948}"/>
              </a:ext>
            </a:extLst>
          </p:cNvPr>
          <p:cNvSpPr/>
          <p:nvPr/>
        </p:nvSpPr>
        <p:spPr>
          <a:xfrm>
            <a:off x="1973478" y="2456320"/>
            <a:ext cx="8245044" cy="122148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400" b="1" dirty="0">
                <a:solidFill>
                  <a:srgbClr val="FF0000"/>
                </a:solidFill>
                <a:latin typeface="Times New Roman" panose="02020603050405020304" pitchFamily="18" charset="0"/>
                <a:cs typeface="Times New Roman" panose="02020603050405020304" pitchFamily="18" charset="0"/>
              </a:rPr>
              <a:t>« </a:t>
            </a:r>
            <a:r>
              <a:rPr lang="fr-FR" sz="3200" b="1" dirty="0">
                <a:solidFill>
                  <a:srgbClr val="FF0000"/>
                </a:solidFill>
                <a:latin typeface="Times New Roman" panose="02020603050405020304" pitchFamily="18" charset="0"/>
                <a:cs typeface="Times New Roman" panose="02020603050405020304" pitchFamily="18" charset="0"/>
              </a:rPr>
              <a:t>Conception d’une plateforme web de gestion de don de sang </a:t>
            </a:r>
            <a:r>
              <a:rPr lang="fr-FR" sz="2400" b="1" dirty="0">
                <a:solidFill>
                  <a:srgbClr val="FF0000"/>
                </a:solidFill>
                <a:latin typeface="Times New Roman" panose="02020603050405020304" pitchFamily="18" charset="0"/>
                <a:cs typeface="Times New Roman" panose="02020603050405020304" pitchFamily="18" charset="0"/>
              </a:rPr>
              <a:t>»</a:t>
            </a:r>
          </a:p>
          <a:p>
            <a:pPr algn="ctr"/>
            <a:endParaRPr lang="fr-FR" dirty="0">
              <a:solidFill>
                <a:srgbClr val="FF0000"/>
              </a:solidFill>
            </a:endParaRPr>
          </a:p>
        </p:txBody>
      </p:sp>
      <p:pic>
        <p:nvPicPr>
          <p:cNvPr id="3" name="Image 2">
            <a:extLst>
              <a:ext uri="{FF2B5EF4-FFF2-40B4-BE49-F238E27FC236}">
                <a16:creationId xmlns:a16="http://schemas.microsoft.com/office/drawing/2014/main" id="{FF761F8C-5809-49FC-96D0-2D3025459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654" y="233400"/>
            <a:ext cx="3301300" cy="1006105"/>
          </a:xfrm>
          <a:prstGeom prst="rect">
            <a:avLst/>
          </a:prstGeom>
        </p:spPr>
      </p:pic>
    </p:spTree>
    <p:extLst>
      <p:ext uri="{BB962C8B-B14F-4D97-AF65-F5344CB8AC3E}">
        <p14:creationId xmlns:p14="http://schemas.microsoft.com/office/powerpoint/2010/main" val="24824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Présentation du centre d’accueil</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 name="Rectangle 1">
            <a:extLst>
              <a:ext uri="{FF2B5EF4-FFF2-40B4-BE49-F238E27FC236}">
                <a16:creationId xmlns:a16="http://schemas.microsoft.com/office/drawing/2014/main" id="{07D05AFA-CA25-4926-B540-DD68C363616A}"/>
              </a:ext>
            </a:extLst>
          </p:cNvPr>
          <p:cNvSpPr/>
          <p:nvPr/>
        </p:nvSpPr>
        <p:spPr>
          <a:xfrm>
            <a:off x="3726740" y="1714461"/>
            <a:ext cx="6817139" cy="665118"/>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fr-FR" dirty="0">
                <a:latin typeface="Times New Roman" panose="02020603050405020304" pitchFamily="18" charset="0"/>
                <a:ea typeface="Calibri" panose="020F0502020204030204" pitchFamily="34" charset="0"/>
                <a:cs typeface="Times New Roman" panose="02020603050405020304" pitchFamily="18" charset="0"/>
              </a:rPr>
              <a:t>SYNETCOM est une jeune entreprise spécialisée dans les domaines des nouvelles technologies de l’information et de la communication. </a:t>
            </a:r>
          </a:p>
        </p:txBody>
      </p:sp>
      <p:sp>
        <p:nvSpPr>
          <p:cNvPr id="4" name="Rectangle 3">
            <a:extLst>
              <a:ext uri="{FF2B5EF4-FFF2-40B4-BE49-F238E27FC236}">
                <a16:creationId xmlns:a16="http://schemas.microsoft.com/office/drawing/2014/main" id="{5B9F1CDF-5049-40FA-99B4-D86BD55AB30F}"/>
              </a:ext>
            </a:extLst>
          </p:cNvPr>
          <p:cNvSpPr/>
          <p:nvPr/>
        </p:nvSpPr>
        <p:spPr>
          <a:xfrm>
            <a:off x="4425043" y="3667921"/>
            <a:ext cx="6275062" cy="665118"/>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Apporter les ressources nécessaires pour faire bénéficier au mieux à ses partenaires les atouts des nouvelles technologies.</a:t>
            </a:r>
          </a:p>
        </p:txBody>
      </p:sp>
      <p:sp>
        <p:nvSpPr>
          <p:cNvPr id="29" name="Rectangle 28">
            <a:extLst>
              <a:ext uri="{FF2B5EF4-FFF2-40B4-BE49-F238E27FC236}">
                <a16:creationId xmlns:a16="http://schemas.microsoft.com/office/drawing/2014/main" id="{CD49F4A3-A065-4CB3-AFF7-E93D01D9DD9D}"/>
              </a:ext>
            </a:extLst>
          </p:cNvPr>
          <p:cNvSpPr/>
          <p:nvPr/>
        </p:nvSpPr>
        <p:spPr>
          <a:xfrm>
            <a:off x="3726740" y="2544278"/>
            <a:ext cx="6817139" cy="878574"/>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 mission de SYNETCOM se définit à travers  l’engagement de son personnel à :</a:t>
            </a:r>
          </a:p>
        </p:txBody>
      </p:sp>
      <p:sp>
        <p:nvSpPr>
          <p:cNvPr id="6" name="Rectangle 5">
            <a:extLst>
              <a:ext uri="{FF2B5EF4-FFF2-40B4-BE49-F238E27FC236}">
                <a16:creationId xmlns:a16="http://schemas.microsoft.com/office/drawing/2014/main" id="{9B3BB6AA-2762-40EF-AE02-76FBC6672035}"/>
              </a:ext>
            </a:extLst>
          </p:cNvPr>
          <p:cNvSpPr/>
          <p:nvPr/>
        </p:nvSpPr>
        <p:spPr>
          <a:xfrm>
            <a:off x="4425043" y="4578108"/>
            <a:ext cx="6096000" cy="961482"/>
          </a:xfrm>
          <a:prstGeom prst="rect">
            <a:avLst/>
          </a:prstGeom>
        </p:spPr>
        <p:txBody>
          <a:bodyPr>
            <a:spAutoFit/>
          </a:bodyPr>
          <a:lstStyle/>
          <a:p>
            <a:pPr marL="285750" indent="-285750" algn="just">
              <a:lnSpc>
                <a:spcPct val="107000"/>
              </a:lnSpc>
              <a:spcAft>
                <a:spcPts val="8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Réfléchir aux problèmes du marché et concevoir les solutions novatrices et les services d'accompagnement adaptés aux besoins des clients.</a:t>
            </a:r>
          </a:p>
        </p:txBody>
      </p:sp>
      <p:sp>
        <p:nvSpPr>
          <p:cNvPr id="30" name="Plaque 26">
            <a:extLst>
              <a:ext uri="{FF2B5EF4-FFF2-40B4-BE49-F238E27FC236}">
                <a16:creationId xmlns:a16="http://schemas.microsoft.com/office/drawing/2014/main" id="{D2BC2F7D-5A95-4149-B06E-933747E30C70}"/>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3/38</a:t>
            </a:r>
          </a:p>
        </p:txBody>
      </p:sp>
    </p:spTree>
    <p:extLst>
      <p:ext uri="{BB962C8B-B14F-4D97-AF65-F5344CB8AC3E}">
        <p14:creationId xmlns:p14="http://schemas.microsoft.com/office/powerpoint/2010/main" val="399909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 Présentation du centre d’accueil</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 name="Rectangle 1">
            <a:extLst>
              <a:ext uri="{FF2B5EF4-FFF2-40B4-BE49-F238E27FC236}">
                <a16:creationId xmlns:a16="http://schemas.microsoft.com/office/drawing/2014/main" id="{07D05AFA-CA25-4926-B540-DD68C363616A}"/>
              </a:ext>
            </a:extLst>
          </p:cNvPr>
          <p:cNvSpPr/>
          <p:nvPr/>
        </p:nvSpPr>
        <p:spPr>
          <a:xfrm>
            <a:off x="4003261" y="1500752"/>
            <a:ext cx="6817139" cy="368755"/>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fr-FR" dirty="0">
                <a:latin typeface="Times New Roman" panose="02020603050405020304" pitchFamily="18" charset="0"/>
                <a:ea typeface="Calibri" panose="020F0502020204030204" pitchFamily="34" charset="0"/>
                <a:cs typeface="Times New Roman" panose="02020603050405020304" pitchFamily="18" charset="0"/>
              </a:rPr>
              <a:t>Organigramme</a:t>
            </a:r>
          </a:p>
        </p:txBody>
      </p:sp>
      <p:grpSp>
        <p:nvGrpSpPr>
          <p:cNvPr id="30" name="Groupe 29">
            <a:extLst>
              <a:ext uri="{FF2B5EF4-FFF2-40B4-BE49-F238E27FC236}">
                <a16:creationId xmlns:a16="http://schemas.microsoft.com/office/drawing/2014/main" id="{D3621989-9577-46F4-842A-9993D10838BF}"/>
              </a:ext>
            </a:extLst>
          </p:cNvPr>
          <p:cNvGrpSpPr/>
          <p:nvPr/>
        </p:nvGrpSpPr>
        <p:grpSpPr>
          <a:xfrm>
            <a:off x="3461657" y="2022453"/>
            <a:ext cx="6925997" cy="4085171"/>
            <a:chOff x="0" y="0"/>
            <a:chExt cx="5762625" cy="4152900"/>
          </a:xfrm>
        </p:grpSpPr>
        <p:sp>
          <p:nvSpPr>
            <p:cNvPr id="31" name="Rectangle 30">
              <a:extLst>
                <a:ext uri="{FF2B5EF4-FFF2-40B4-BE49-F238E27FC236}">
                  <a16:creationId xmlns:a16="http://schemas.microsoft.com/office/drawing/2014/main" id="{E84BBF23-79B7-4C62-9257-901840CEB936}"/>
                </a:ext>
              </a:extLst>
            </p:cNvPr>
            <p:cNvSpPr/>
            <p:nvPr/>
          </p:nvSpPr>
          <p:spPr>
            <a:xfrm>
              <a:off x="0" y="3429000"/>
              <a:ext cx="1447800" cy="72390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1 d’application</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2" name="Connecteur droit 31">
              <a:extLst>
                <a:ext uri="{FF2B5EF4-FFF2-40B4-BE49-F238E27FC236}">
                  <a16:creationId xmlns:a16="http://schemas.microsoft.com/office/drawing/2014/main" id="{E29FB878-1D84-41B0-80EB-F8B37E51F5EA}"/>
                </a:ext>
              </a:extLst>
            </p:cNvPr>
            <p:cNvCxnSpPr/>
            <p:nvPr/>
          </p:nvCxnSpPr>
          <p:spPr>
            <a:xfrm flipH="1">
              <a:off x="657225" y="2952750"/>
              <a:ext cx="0" cy="485775"/>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3" name="Groupe 32">
              <a:extLst>
                <a:ext uri="{FF2B5EF4-FFF2-40B4-BE49-F238E27FC236}">
                  <a16:creationId xmlns:a16="http://schemas.microsoft.com/office/drawing/2014/main" id="{FD16B64F-7189-4304-8993-8C49CFA3FBBB}"/>
                </a:ext>
              </a:extLst>
            </p:cNvPr>
            <p:cNvGrpSpPr/>
            <p:nvPr/>
          </p:nvGrpSpPr>
          <p:grpSpPr>
            <a:xfrm>
              <a:off x="638175" y="0"/>
              <a:ext cx="5124450" cy="4152900"/>
              <a:chOff x="0" y="0"/>
              <a:chExt cx="5124450" cy="4152900"/>
            </a:xfrm>
          </p:grpSpPr>
          <p:sp>
            <p:nvSpPr>
              <p:cNvPr id="34" name="Rectangle 33">
                <a:extLst>
                  <a:ext uri="{FF2B5EF4-FFF2-40B4-BE49-F238E27FC236}">
                    <a16:creationId xmlns:a16="http://schemas.microsoft.com/office/drawing/2014/main" id="{60BB117E-F10A-49DB-9FBF-F0D1D56277C4}"/>
                  </a:ext>
                </a:extLst>
              </p:cNvPr>
              <p:cNvSpPr/>
              <p:nvPr/>
            </p:nvSpPr>
            <p:spPr>
              <a:xfrm>
                <a:off x="3657600" y="3429000"/>
                <a:ext cx="1466850" cy="7143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3 d’application</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5" name="Connecteur droit 34">
                <a:extLst>
                  <a:ext uri="{FF2B5EF4-FFF2-40B4-BE49-F238E27FC236}">
                    <a16:creationId xmlns:a16="http://schemas.microsoft.com/office/drawing/2014/main" id="{9679F566-425A-4335-A3D3-449D9B5D20E3}"/>
                  </a:ext>
                </a:extLst>
              </p:cNvPr>
              <p:cNvCxnSpPr/>
              <p:nvPr/>
            </p:nvCxnSpPr>
            <p:spPr>
              <a:xfrm flipH="1">
                <a:off x="4352925" y="2962275"/>
                <a:ext cx="0" cy="504825"/>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6" name="Groupe 35">
                <a:extLst>
                  <a:ext uri="{FF2B5EF4-FFF2-40B4-BE49-F238E27FC236}">
                    <a16:creationId xmlns:a16="http://schemas.microsoft.com/office/drawing/2014/main" id="{BC29DA82-8A47-404E-8601-DA206BD09256}"/>
                  </a:ext>
                </a:extLst>
              </p:cNvPr>
              <p:cNvGrpSpPr/>
              <p:nvPr/>
            </p:nvGrpSpPr>
            <p:grpSpPr>
              <a:xfrm>
                <a:off x="0" y="0"/>
                <a:ext cx="5114925" cy="4152900"/>
                <a:chOff x="0" y="0"/>
                <a:chExt cx="5114925" cy="4152900"/>
              </a:xfrm>
            </p:grpSpPr>
            <p:sp>
              <p:nvSpPr>
                <p:cNvPr id="37" name="Rectangle 36">
                  <a:extLst>
                    <a:ext uri="{FF2B5EF4-FFF2-40B4-BE49-F238E27FC236}">
                      <a16:creationId xmlns:a16="http://schemas.microsoft.com/office/drawing/2014/main" id="{1C1174F2-51F1-4E2C-8499-6EB77B902136}"/>
                    </a:ext>
                  </a:extLst>
                </p:cNvPr>
                <p:cNvSpPr/>
                <p:nvPr/>
              </p:nvSpPr>
              <p:spPr>
                <a:xfrm>
                  <a:off x="1590675" y="3438525"/>
                  <a:ext cx="1400175" cy="7143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Développeur 2 d’application </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8" name="Connecteur droit 37">
                  <a:extLst>
                    <a:ext uri="{FF2B5EF4-FFF2-40B4-BE49-F238E27FC236}">
                      <a16:creationId xmlns:a16="http://schemas.microsoft.com/office/drawing/2014/main" id="{148DA300-8A09-4127-9EBB-E0C3C3D59E22}"/>
                    </a:ext>
                  </a:extLst>
                </p:cNvPr>
                <p:cNvCxnSpPr/>
                <p:nvPr/>
              </p:nvCxnSpPr>
              <p:spPr>
                <a:xfrm flipH="1">
                  <a:off x="2247900" y="2981325"/>
                  <a:ext cx="0" cy="45720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9" name="Groupe 38">
                  <a:extLst>
                    <a:ext uri="{FF2B5EF4-FFF2-40B4-BE49-F238E27FC236}">
                      <a16:creationId xmlns:a16="http://schemas.microsoft.com/office/drawing/2014/main" id="{16FE5835-AC25-4209-82CF-3F473C3536D5}"/>
                    </a:ext>
                  </a:extLst>
                </p:cNvPr>
                <p:cNvGrpSpPr/>
                <p:nvPr/>
              </p:nvGrpSpPr>
              <p:grpSpPr>
                <a:xfrm>
                  <a:off x="0" y="0"/>
                  <a:ext cx="5114925" cy="2981325"/>
                  <a:chOff x="0" y="0"/>
                  <a:chExt cx="5114925" cy="2981325"/>
                </a:xfrm>
              </p:grpSpPr>
              <p:grpSp>
                <p:nvGrpSpPr>
                  <p:cNvPr id="40" name="Groupe 39">
                    <a:extLst>
                      <a:ext uri="{FF2B5EF4-FFF2-40B4-BE49-F238E27FC236}">
                        <a16:creationId xmlns:a16="http://schemas.microsoft.com/office/drawing/2014/main" id="{B168A0A4-A002-4354-AFD6-3F8CC5707C21}"/>
                      </a:ext>
                    </a:extLst>
                  </p:cNvPr>
                  <p:cNvGrpSpPr/>
                  <p:nvPr/>
                </p:nvGrpSpPr>
                <p:grpSpPr>
                  <a:xfrm>
                    <a:off x="1552575" y="0"/>
                    <a:ext cx="3562350" cy="2543175"/>
                    <a:chOff x="0" y="0"/>
                    <a:chExt cx="3562350" cy="2543175"/>
                  </a:xfrm>
                </p:grpSpPr>
                <p:sp>
                  <p:nvSpPr>
                    <p:cNvPr id="43" name="Rectangle 42">
                      <a:extLst>
                        <a:ext uri="{FF2B5EF4-FFF2-40B4-BE49-F238E27FC236}">
                          <a16:creationId xmlns:a16="http://schemas.microsoft.com/office/drawing/2014/main" id="{1B2E7E9C-7E3C-47DF-A974-B3A00260C5F1}"/>
                        </a:ext>
                      </a:extLst>
                    </p:cNvPr>
                    <p:cNvSpPr/>
                    <p:nvPr/>
                  </p:nvSpPr>
                  <p:spPr>
                    <a:xfrm>
                      <a:off x="1571625" y="990600"/>
                      <a:ext cx="1990725" cy="561975"/>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Assistant Administratif et Financier</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4" name="Groupe 43">
                      <a:extLst>
                        <a:ext uri="{FF2B5EF4-FFF2-40B4-BE49-F238E27FC236}">
                          <a16:creationId xmlns:a16="http://schemas.microsoft.com/office/drawing/2014/main" id="{246964D3-D91F-4C79-A134-C5143A18D84C}"/>
                        </a:ext>
                      </a:extLst>
                    </p:cNvPr>
                    <p:cNvGrpSpPr/>
                    <p:nvPr/>
                  </p:nvGrpSpPr>
                  <p:grpSpPr>
                    <a:xfrm>
                      <a:off x="0" y="0"/>
                      <a:ext cx="1409700" cy="2543175"/>
                      <a:chOff x="0" y="0"/>
                      <a:chExt cx="1409700" cy="2543175"/>
                    </a:xfrm>
                  </p:grpSpPr>
                  <p:sp>
                    <p:nvSpPr>
                      <p:cNvPr id="46" name="Rectangle 45">
                        <a:extLst>
                          <a:ext uri="{FF2B5EF4-FFF2-40B4-BE49-F238E27FC236}">
                            <a16:creationId xmlns:a16="http://schemas.microsoft.com/office/drawing/2014/main" id="{893F97CC-4F56-457A-8537-599F5A21431F}"/>
                          </a:ext>
                        </a:extLst>
                      </p:cNvPr>
                      <p:cNvSpPr/>
                      <p:nvPr/>
                    </p:nvSpPr>
                    <p:spPr>
                      <a:xfrm>
                        <a:off x="9525" y="0"/>
                        <a:ext cx="1400175" cy="59055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Administrateur Général</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7" name="Rectangle 46">
                        <a:extLst>
                          <a:ext uri="{FF2B5EF4-FFF2-40B4-BE49-F238E27FC236}">
                            <a16:creationId xmlns:a16="http://schemas.microsoft.com/office/drawing/2014/main" id="{9CF099CB-F6FB-42CB-8FC8-5A1E1A459907}"/>
                          </a:ext>
                        </a:extLst>
                      </p:cNvPr>
                      <p:cNvSpPr/>
                      <p:nvPr/>
                    </p:nvSpPr>
                    <p:spPr>
                      <a:xfrm>
                        <a:off x="0" y="1952625"/>
                        <a:ext cx="1390650" cy="590550"/>
                      </a:xfrm>
                      <a:prstGeom prst="rect">
                        <a:avLst/>
                      </a:prstGeom>
                      <a:solidFill>
                        <a:schemeClr val="bg1"/>
                      </a:solidFill>
                      <a:ln>
                        <a:solidFill>
                          <a:srgbClr val="FF0000"/>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Coordonnateur de Projet</a:t>
                        </a:r>
                        <a:endParaRPr lang="fr-FR" sz="13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8" name="Connecteur droit 47">
                        <a:extLst>
                          <a:ext uri="{FF2B5EF4-FFF2-40B4-BE49-F238E27FC236}">
                            <a16:creationId xmlns:a16="http://schemas.microsoft.com/office/drawing/2014/main" id="{D4185C6F-402C-43D7-BDA9-32635D902B2C}"/>
                          </a:ext>
                        </a:extLst>
                      </p:cNvPr>
                      <p:cNvCxnSpPr/>
                      <p:nvPr/>
                    </p:nvCxnSpPr>
                    <p:spPr>
                      <a:xfrm>
                        <a:off x="666750" y="581025"/>
                        <a:ext cx="0" cy="139065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5" name="Connecteur droit 44">
                      <a:extLst>
                        <a:ext uri="{FF2B5EF4-FFF2-40B4-BE49-F238E27FC236}">
                          <a16:creationId xmlns:a16="http://schemas.microsoft.com/office/drawing/2014/main" id="{91C983A4-0FB2-4737-BC36-F2ADDEE7F5E5}"/>
                        </a:ext>
                      </a:extLst>
                    </p:cNvPr>
                    <p:cNvCxnSpPr/>
                    <p:nvPr/>
                  </p:nvCxnSpPr>
                  <p:spPr>
                    <a:xfrm flipH="1">
                      <a:off x="666750" y="1257300"/>
                      <a:ext cx="914400" cy="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1" name="Connecteur droit 40">
                    <a:extLst>
                      <a:ext uri="{FF2B5EF4-FFF2-40B4-BE49-F238E27FC236}">
                        <a16:creationId xmlns:a16="http://schemas.microsoft.com/office/drawing/2014/main" id="{6C200C88-09AB-47A2-83F8-320C56C5FB4D}"/>
                      </a:ext>
                    </a:extLst>
                  </p:cNvPr>
                  <p:cNvCxnSpPr/>
                  <p:nvPr/>
                </p:nvCxnSpPr>
                <p:spPr>
                  <a:xfrm>
                    <a:off x="2247900" y="2543175"/>
                    <a:ext cx="0" cy="41910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ABAE9C6C-742D-4098-9F67-3C783249094D}"/>
                      </a:ext>
                    </a:extLst>
                  </p:cNvPr>
                  <p:cNvCxnSpPr/>
                  <p:nvPr/>
                </p:nvCxnSpPr>
                <p:spPr>
                  <a:xfrm>
                    <a:off x="0" y="2962275"/>
                    <a:ext cx="4362450" cy="19050"/>
                  </a:xfrm>
                  <a:prstGeom prst="line">
                    <a:avLst/>
                  </a:prstGeom>
                  <a:solidFill>
                    <a:schemeClr val="bg1"/>
                  </a:solid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sp>
        <p:nvSpPr>
          <p:cNvPr id="49" name="Plaque 26">
            <a:extLst>
              <a:ext uri="{FF2B5EF4-FFF2-40B4-BE49-F238E27FC236}">
                <a16:creationId xmlns:a16="http://schemas.microsoft.com/office/drawing/2014/main" id="{3D008879-4CB2-4E75-99AF-1D8882CC79A9}"/>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4/38</a:t>
            </a:r>
          </a:p>
        </p:txBody>
      </p:sp>
    </p:spTree>
    <p:extLst>
      <p:ext uri="{BB962C8B-B14F-4D97-AF65-F5344CB8AC3E}">
        <p14:creationId xmlns:p14="http://schemas.microsoft.com/office/powerpoint/2010/main" val="164834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9" name="Oval 55">
            <a:extLst>
              <a:ext uri="{FF2B5EF4-FFF2-40B4-BE49-F238E27FC236}">
                <a16:creationId xmlns:a16="http://schemas.microsoft.com/office/drawing/2014/main" id="{06D70495-920C-47BD-9A10-29D7FF3114B2}"/>
              </a:ext>
            </a:extLst>
          </p:cNvPr>
          <p:cNvSpPr/>
          <p:nvPr/>
        </p:nvSpPr>
        <p:spPr>
          <a:xfrm>
            <a:off x="0" y="1340371"/>
            <a:ext cx="4446163" cy="4446163"/>
          </a:xfrm>
          <a:prstGeom prst="ellipse">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0" name="Freeform: Shape 32">
            <a:extLst>
              <a:ext uri="{FF2B5EF4-FFF2-40B4-BE49-F238E27FC236}">
                <a16:creationId xmlns:a16="http://schemas.microsoft.com/office/drawing/2014/main" id="{4F90BE19-86B0-4F84-AB1E-9830ED3B453B}"/>
              </a:ext>
            </a:extLst>
          </p:cNvPr>
          <p:cNvSpPr/>
          <p:nvPr/>
        </p:nvSpPr>
        <p:spPr>
          <a:xfrm>
            <a:off x="2406742" y="872844"/>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solidFill>
            <a:srgbClr val="FF0000"/>
          </a:soli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1" name="Oval 33">
            <a:extLst>
              <a:ext uri="{FF2B5EF4-FFF2-40B4-BE49-F238E27FC236}">
                <a16:creationId xmlns:a16="http://schemas.microsoft.com/office/drawing/2014/main" id="{F5BB49B7-6F5E-47DC-ABA9-00B3A57325C8}"/>
              </a:ext>
            </a:extLst>
          </p:cNvPr>
          <p:cNvSpPr/>
          <p:nvPr/>
        </p:nvSpPr>
        <p:spPr>
          <a:xfrm>
            <a:off x="3935002" y="1352897"/>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34">
            <a:extLst>
              <a:ext uri="{FF2B5EF4-FFF2-40B4-BE49-F238E27FC236}">
                <a16:creationId xmlns:a16="http://schemas.microsoft.com/office/drawing/2014/main" id="{59511D2A-4F35-4BF2-9D1E-7C0D84D75B6A}"/>
              </a:ext>
            </a:extLst>
          </p:cNvPr>
          <p:cNvSpPr/>
          <p:nvPr/>
        </p:nvSpPr>
        <p:spPr>
          <a:xfrm>
            <a:off x="4680545" y="2402158"/>
            <a:ext cx="352449" cy="352449"/>
          </a:xfrm>
          <a:prstGeom prst="ellipse">
            <a:avLst/>
          </a:prstGeom>
          <a:solidFill>
            <a:schemeClr val="bg1"/>
          </a:solidFill>
          <a:ln>
            <a:solidFill>
              <a:srgbClr val="FF0000"/>
            </a:solid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40">
            <a:extLst>
              <a:ext uri="{FF2B5EF4-FFF2-40B4-BE49-F238E27FC236}">
                <a16:creationId xmlns:a16="http://schemas.microsoft.com/office/drawing/2014/main" id="{E4EC38A8-1C43-40DD-B699-7F7CA007E921}"/>
              </a:ext>
            </a:extLst>
          </p:cNvPr>
          <p:cNvCxnSpPr/>
          <p:nvPr/>
        </p:nvCxnSpPr>
        <p:spPr>
          <a:xfrm>
            <a:off x="4276531" y="1534746"/>
            <a:ext cx="1399422" cy="1"/>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cxnSp>
        <p:nvCxnSpPr>
          <p:cNvPr id="17" name="Straight Connector 41">
            <a:extLst>
              <a:ext uri="{FF2B5EF4-FFF2-40B4-BE49-F238E27FC236}">
                <a16:creationId xmlns:a16="http://schemas.microsoft.com/office/drawing/2014/main" id="{08D551C2-C574-41AA-96EB-0D7C6B286CC2}"/>
              </a:ext>
            </a:extLst>
          </p:cNvPr>
          <p:cNvCxnSpPr>
            <a:cxnSpLocks/>
          </p:cNvCxnSpPr>
          <p:nvPr/>
        </p:nvCxnSpPr>
        <p:spPr>
          <a:xfrm>
            <a:off x="5020693" y="2548898"/>
            <a:ext cx="1127036" cy="0"/>
          </a:xfrm>
          <a:prstGeom prst="line">
            <a:avLst/>
          </a:prstGeom>
          <a:ln w="28575">
            <a:solidFill>
              <a:srgbClr val="FF0000"/>
            </a:solidFill>
            <a:tailEnd type="none" w="lg" len="lg"/>
          </a:ln>
        </p:spPr>
        <p:style>
          <a:lnRef idx="1">
            <a:schemeClr val="dk1"/>
          </a:lnRef>
          <a:fillRef idx="0">
            <a:schemeClr val="dk1"/>
          </a:fillRef>
          <a:effectRef idx="0">
            <a:schemeClr val="dk1"/>
          </a:effectRef>
          <a:fontRef idx="minor">
            <a:schemeClr val="tx1"/>
          </a:fontRef>
        </p:style>
      </p:cxnSp>
      <p:sp>
        <p:nvSpPr>
          <p:cNvPr id="47" name="Oval 53">
            <a:extLst>
              <a:ext uri="{FF2B5EF4-FFF2-40B4-BE49-F238E27FC236}">
                <a16:creationId xmlns:a16="http://schemas.microsoft.com/office/drawing/2014/main" id="{B960AD1A-DA80-4092-8766-1ABF7B1BFD7E}"/>
              </a:ext>
            </a:extLst>
          </p:cNvPr>
          <p:cNvSpPr/>
          <p:nvPr/>
        </p:nvSpPr>
        <p:spPr>
          <a:xfrm>
            <a:off x="371490" y="1688827"/>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91" descr="Teacher">
            <a:extLst>
              <a:ext uri="{FF2B5EF4-FFF2-40B4-BE49-F238E27FC236}">
                <a16:creationId xmlns:a16="http://schemas.microsoft.com/office/drawing/2014/main" id="{1F766BC9-EDA6-4685-B555-40F77F382A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0439" y="1905186"/>
            <a:ext cx="914400" cy="914400"/>
          </a:xfrm>
          <a:prstGeom prst="rect">
            <a:avLst/>
          </a:prstGeom>
        </p:spPr>
      </p:pic>
      <p:sp>
        <p:nvSpPr>
          <p:cNvPr id="49" name="TextBox 93">
            <a:extLst>
              <a:ext uri="{FF2B5EF4-FFF2-40B4-BE49-F238E27FC236}">
                <a16:creationId xmlns:a16="http://schemas.microsoft.com/office/drawing/2014/main" id="{020A676E-39B8-4ECD-8613-456CED189527}"/>
              </a:ext>
            </a:extLst>
          </p:cNvPr>
          <p:cNvSpPr txBox="1"/>
          <p:nvPr/>
        </p:nvSpPr>
        <p:spPr>
          <a:xfrm>
            <a:off x="909145" y="3101788"/>
            <a:ext cx="2610317" cy="923330"/>
          </a:xfrm>
          <a:prstGeom prst="rect">
            <a:avLst/>
          </a:prstGeom>
          <a:noFill/>
        </p:spPr>
        <p:txBody>
          <a:bodyPr wrap="square" rtlCol="0">
            <a:spAutoFit/>
          </a:bodyPr>
          <a:lstStyle/>
          <a:p>
            <a:pPr algn="ctr"/>
            <a:r>
              <a:rPr lang="en-IN" sz="5400" b="1" dirty="0">
                <a:latin typeface="Times New Roman" panose="02020603050405020304" pitchFamily="18" charset="0"/>
                <a:ea typeface="Open Sans Condensed Light" panose="020B0306030504020204" pitchFamily="34" charset="0"/>
                <a:cs typeface="Times New Roman" panose="02020603050405020304" pitchFamily="18" charset="0"/>
              </a:rPr>
              <a:t>Plan</a:t>
            </a:r>
          </a:p>
        </p:txBody>
      </p:sp>
      <p:sp>
        <p:nvSpPr>
          <p:cNvPr id="61" name="Oval 64">
            <a:extLst>
              <a:ext uri="{FF2B5EF4-FFF2-40B4-BE49-F238E27FC236}">
                <a16:creationId xmlns:a16="http://schemas.microsoft.com/office/drawing/2014/main" id="{C7FF24A8-FF3C-48F5-87D0-CABD183784DF}"/>
              </a:ext>
            </a:extLst>
          </p:cNvPr>
          <p:cNvSpPr/>
          <p:nvPr/>
        </p:nvSpPr>
        <p:spPr>
          <a:xfrm>
            <a:off x="540340" y="1872363"/>
            <a:ext cx="3367188" cy="3367188"/>
          </a:xfrm>
          <a:prstGeom prst="ellipse">
            <a:avLst/>
          </a:prstGeom>
          <a:noFill/>
          <a:ln w="158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5">
            <a:extLst>
              <a:ext uri="{FF2B5EF4-FFF2-40B4-BE49-F238E27FC236}">
                <a16:creationId xmlns:a16="http://schemas.microsoft.com/office/drawing/2014/main" id="{E5D0FA3E-7FA6-4276-A74F-71398066B9D3}"/>
              </a:ext>
            </a:extLst>
          </p:cNvPr>
          <p:cNvSpPr/>
          <p:nvPr/>
        </p:nvSpPr>
        <p:spPr>
          <a:xfrm>
            <a:off x="2164504" y="1791191"/>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6">
            <a:extLst>
              <a:ext uri="{FF2B5EF4-FFF2-40B4-BE49-F238E27FC236}">
                <a16:creationId xmlns:a16="http://schemas.microsoft.com/office/drawing/2014/main" id="{CDCD20CA-C94E-49C9-AD27-AF50E4D62C00}"/>
              </a:ext>
            </a:extLst>
          </p:cNvPr>
          <p:cNvSpPr/>
          <p:nvPr/>
        </p:nvSpPr>
        <p:spPr>
          <a:xfrm>
            <a:off x="2164504" y="5206504"/>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7">
            <a:extLst>
              <a:ext uri="{FF2B5EF4-FFF2-40B4-BE49-F238E27FC236}">
                <a16:creationId xmlns:a16="http://schemas.microsoft.com/office/drawing/2014/main" id="{7C649BDB-F635-4A8E-9FC7-E5FC26BA5D09}"/>
              </a:ext>
            </a:extLst>
          </p:cNvPr>
          <p:cNvSpPr/>
          <p:nvPr/>
        </p:nvSpPr>
        <p:spPr>
          <a:xfrm>
            <a:off x="388597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8">
            <a:extLst>
              <a:ext uri="{FF2B5EF4-FFF2-40B4-BE49-F238E27FC236}">
                <a16:creationId xmlns:a16="http://schemas.microsoft.com/office/drawing/2014/main" id="{2359C4B6-A35D-4AFD-9A9E-60ED02C1D914}"/>
              </a:ext>
            </a:extLst>
          </p:cNvPr>
          <p:cNvSpPr/>
          <p:nvPr/>
        </p:nvSpPr>
        <p:spPr>
          <a:xfrm>
            <a:off x="471345" y="3499906"/>
            <a:ext cx="112102" cy="112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Pentagon 25">
            <a:extLst>
              <a:ext uri="{FF2B5EF4-FFF2-40B4-BE49-F238E27FC236}">
                <a16:creationId xmlns:a16="http://schemas.microsoft.com/office/drawing/2014/main" id="{CF473C89-9889-4681-B327-8CE60131CEB6}"/>
              </a:ext>
            </a:extLst>
          </p:cNvPr>
          <p:cNvSpPr/>
          <p:nvPr/>
        </p:nvSpPr>
        <p:spPr>
          <a:xfrm>
            <a:off x="6147728" y="1140765"/>
            <a:ext cx="2032886" cy="685136"/>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0" name="Groupe 119">
            <a:extLst>
              <a:ext uri="{FF2B5EF4-FFF2-40B4-BE49-F238E27FC236}">
                <a16:creationId xmlns:a16="http://schemas.microsoft.com/office/drawing/2014/main" id="{823C7002-C34F-41B5-8C10-7CF69288F55C}"/>
              </a:ext>
            </a:extLst>
          </p:cNvPr>
          <p:cNvGrpSpPr/>
          <p:nvPr/>
        </p:nvGrpSpPr>
        <p:grpSpPr>
          <a:xfrm>
            <a:off x="5323934" y="996893"/>
            <a:ext cx="983554" cy="983554"/>
            <a:chOff x="6123446" y="2050635"/>
            <a:chExt cx="983554" cy="983554"/>
          </a:xfrm>
        </p:grpSpPr>
        <p:sp>
          <p:nvSpPr>
            <p:cNvPr id="121" name="Oval 8">
              <a:extLst>
                <a:ext uri="{FF2B5EF4-FFF2-40B4-BE49-F238E27FC236}">
                  <a16:creationId xmlns:a16="http://schemas.microsoft.com/office/drawing/2014/main" id="{28382B11-CDA2-4F39-9C98-AB279BBEEDBF}"/>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360;p26">
              <a:extLst>
                <a:ext uri="{FF2B5EF4-FFF2-40B4-BE49-F238E27FC236}">
                  <a16:creationId xmlns:a16="http://schemas.microsoft.com/office/drawing/2014/main" id="{83FF0AC8-32B9-4732-894C-47B938A36ABB}"/>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 name="Pentagon 25">
            <a:extLst>
              <a:ext uri="{FF2B5EF4-FFF2-40B4-BE49-F238E27FC236}">
                <a16:creationId xmlns:a16="http://schemas.microsoft.com/office/drawing/2014/main" id="{AE56ACD3-689C-4680-8657-0ED1C9ED3A05}"/>
              </a:ext>
            </a:extLst>
          </p:cNvPr>
          <p:cNvSpPr/>
          <p:nvPr/>
        </p:nvSpPr>
        <p:spPr>
          <a:xfrm>
            <a:off x="6697751" y="2161850"/>
            <a:ext cx="1905909" cy="736838"/>
          </a:xfrm>
          <a:prstGeom prst="homePlate">
            <a:avLst/>
          </a:prstGeom>
          <a:solidFill>
            <a:schemeClr val="bg1"/>
          </a:solidFill>
          <a:ln w="3175">
            <a:solidFill>
              <a:srgbClr val="FF0000"/>
            </a:solidFill>
          </a:ln>
          <a:effectLst>
            <a:outerShdw blurRad="266700" dist="152400" dir="3900000" sx="97000" sy="97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Etude Préalable</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124" name="Groupe 123">
            <a:extLst>
              <a:ext uri="{FF2B5EF4-FFF2-40B4-BE49-F238E27FC236}">
                <a16:creationId xmlns:a16="http://schemas.microsoft.com/office/drawing/2014/main" id="{00D88802-24EB-4E16-B986-FB8F0555A26B}"/>
              </a:ext>
            </a:extLst>
          </p:cNvPr>
          <p:cNvGrpSpPr/>
          <p:nvPr/>
        </p:nvGrpSpPr>
        <p:grpSpPr>
          <a:xfrm>
            <a:off x="5902396" y="2032229"/>
            <a:ext cx="983554" cy="983554"/>
            <a:chOff x="6123446" y="2050635"/>
            <a:chExt cx="983554" cy="983554"/>
          </a:xfrm>
        </p:grpSpPr>
        <p:sp>
          <p:nvSpPr>
            <p:cNvPr id="125" name="Oval 8">
              <a:extLst>
                <a:ext uri="{FF2B5EF4-FFF2-40B4-BE49-F238E27FC236}">
                  <a16:creationId xmlns:a16="http://schemas.microsoft.com/office/drawing/2014/main" id="{F777F7E0-11BA-48BC-BFF0-A3CBC418ADBA}"/>
                </a:ext>
              </a:extLst>
            </p:cNvPr>
            <p:cNvSpPr/>
            <p:nvPr/>
          </p:nvSpPr>
          <p:spPr>
            <a:xfrm>
              <a:off x="6123446" y="2050635"/>
              <a:ext cx="983554" cy="983554"/>
            </a:xfrm>
            <a:prstGeom prst="ellipse">
              <a:avLst/>
            </a:prstGeom>
            <a:gradFill flip="none" rotWithShape="1">
              <a:gsLst>
                <a:gs pos="50000">
                  <a:schemeClr val="bg1"/>
                </a:gs>
                <a:gs pos="100000">
                  <a:srgbClr val="E0E3E8"/>
                </a:gs>
              </a:gsLst>
              <a:path path="circle">
                <a:fillToRect l="100000" b="100000"/>
              </a:path>
              <a:tileRect t="-100000" r="-100000"/>
            </a:gradFill>
            <a:ln w="3175">
              <a:solidFill>
                <a:srgbClr val="FF0000"/>
              </a:solidFill>
            </a:ln>
            <a:effectLst>
              <a:outerShdw blurRad="114300" dist="63500" dir="39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360;p26">
              <a:extLst>
                <a:ext uri="{FF2B5EF4-FFF2-40B4-BE49-F238E27FC236}">
                  <a16:creationId xmlns:a16="http://schemas.microsoft.com/office/drawing/2014/main" id="{A4C78184-1954-4D1C-A3C7-7AC4D42878D0}"/>
                </a:ext>
              </a:extLst>
            </p:cNvPr>
            <p:cNvSpPr/>
            <p:nvPr/>
          </p:nvSpPr>
          <p:spPr>
            <a:xfrm>
              <a:off x="6335928" y="2118987"/>
              <a:ext cx="582873" cy="798107"/>
            </a:xfrm>
            <a:custGeom>
              <a:avLst/>
              <a:gdLst/>
              <a:ahLst/>
              <a:cxnLst/>
              <a:rect l="l" t="t" r="r" b="b"/>
              <a:pathLst>
                <a:path w="140234" h="208768" extrusionOk="0">
                  <a:moveTo>
                    <a:pt x="76495" y="0"/>
                  </a:moveTo>
                  <a:cubicBezTo>
                    <a:pt x="75516" y="0"/>
                    <a:pt x="74505" y="457"/>
                    <a:pt x="73885" y="1370"/>
                  </a:cubicBezTo>
                  <a:lnTo>
                    <a:pt x="13473" y="88954"/>
                  </a:lnTo>
                  <a:cubicBezTo>
                    <a:pt x="4992" y="101252"/>
                    <a:pt x="1" y="116192"/>
                    <a:pt x="1" y="132274"/>
                  </a:cubicBezTo>
                  <a:cubicBezTo>
                    <a:pt x="1" y="174516"/>
                    <a:pt x="34252" y="208767"/>
                    <a:pt x="76495" y="208767"/>
                  </a:cubicBezTo>
                  <a:lnTo>
                    <a:pt x="77147" y="208767"/>
                  </a:lnTo>
                  <a:cubicBezTo>
                    <a:pt x="112050" y="208343"/>
                    <a:pt x="140234" y="174255"/>
                    <a:pt x="140234" y="132274"/>
                  </a:cubicBezTo>
                  <a:cubicBezTo>
                    <a:pt x="140234" y="116192"/>
                    <a:pt x="136091" y="101252"/>
                    <a:pt x="129013" y="88954"/>
                  </a:cubicBezTo>
                  <a:lnTo>
                    <a:pt x="78680" y="1370"/>
                  </a:lnTo>
                  <a:cubicBezTo>
                    <a:pt x="78158" y="457"/>
                    <a:pt x="77310" y="0"/>
                    <a:pt x="76495" y="0"/>
                  </a:cubicBezTo>
                  <a:close/>
                </a:path>
              </a:pathLst>
            </a:custGeom>
            <a:solidFill>
              <a:srgbClr val="F2515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bg1"/>
                  </a:solidFill>
                  <a:latin typeface="+mj-lt"/>
                  <a:cs typeface="Times New Roman" panose="02020603050405020304" pitchFamily="18" charset="0"/>
                </a:rPr>
                <a:t>I</a:t>
              </a:r>
              <a:endParaRPr b="1" dirty="0">
                <a:solidFill>
                  <a:schemeClr val="bg1"/>
                </a:solidFill>
                <a:latin typeface="+mj-lt"/>
                <a:cs typeface="Times New Roman" panose="02020603050405020304" pitchFamily="18" charset="0"/>
              </a:endParaRPr>
            </a:p>
          </p:txBody>
        </p:sp>
      </p:grpSp>
      <p:sp>
        <p:nvSpPr>
          <p:cNvPr id="4" name="Rectangle 3">
            <a:extLst>
              <a:ext uri="{FF2B5EF4-FFF2-40B4-BE49-F238E27FC236}">
                <a16:creationId xmlns:a16="http://schemas.microsoft.com/office/drawing/2014/main" id="{7D0855C1-FBF7-44C6-B039-827F7AE6514B}"/>
              </a:ext>
            </a:extLst>
          </p:cNvPr>
          <p:cNvSpPr/>
          <p:nvPr/>
        </p:nvSpPr>
        <p:spPr>
          <a:xfrm>
            <a:off x="8473031" y="2110054"/>
            <a:ext cx="6096000" cy="400110"/>
          </a:xfrm>
          <a:prstGeom prst="rect">
            <a:avLst/>
          </a:prstGeom>
        </p:spPr>
        <p:txBody>
          <a:bodyPr>
            <a:spAutoFit/>
          </a:bodyPr>
          <a:lstStyle/>
          <a:p>
            <a:r>
              <a:rPr lang="fr-FR" sz="2000" b="1" dirty="0">
                <a:latin typeface="Times New Roman" panose="02020603050405020304" pitchFamily="18" charset="0"/>
                <a:cs typeface="Times New Roman" panose="02020603050405020304" pitchFamily="18" charset="0"/>
              </a:rPr>
              <a:t>Présentation du centre d’accueil</a:t>
            </a:r>
          </a:p>
        </p:txBody>
      </p:sp>
      <p:sp>
        <p:nvSpPr>
          <p:cNvPr id="5" name="Rectangle 4">
            <a:extLst>
              <a:ext uri="{FF2B5EF4-FFF2-40B4-BE49-F238E27FC236}">
                <a16:creationId xmlns:a16="http://schemas.microsoft.com/office/drawing/2014/main" id="{6C2BE659-6D34-429A-B25C-285F8312F521}"/>
              </a:ext>
            </a:extLst>
          </p:cNvPr>
          <p:cNvSpPr/>
          <p:nvPr/>
        </p:nvSpPr>
        <p:spPr>
          <a:xfrm>
            <a:off x="6955231" y="2507209"/>
            <a:ext cx="6096000" cy="400110"/>
          </a:xfrm>
          <a:prstGeom prst="rect">
            <a:avLst/>
          </a:prstGeom>
        </p:spPr>
        <p:txBody>
          <a:bodyPr>
            <a:spAutoFit/>
          </a:bodyPr>
          <a:lstStyle/>
          <a:p>
            <a:pPr algn="ctr"/>
            <a:r>
              <a:rPr lang="fr-FR" sz="2000" b="1" dirty="0">
                <a:latin typeface="Times New Roman" panose="02020603050405020304" pitchFamily="18" charset="0"/>
                <a:cs typeface="Times New Roman" panose="02020603050405020304" pitchFamily="18" charset="0"/>
              </a:rPr>
              <a:t>Présentation du projet</a:t>
            </a:r>
          </a:p>
        </p:txBody>
      </p:sp>
      <p:sp>
        <p:nvSpPr>
          <p:cNvPr id="26" name="Plaque 26">
            <a:extLst>
              <a:ext uri="{FF2B5EF4-FFF2-40B4-BE49-F238E27FC236}">
                <a16:creationId xmlns:a16="http://schemas.microsoft.com/office/drawing/2014/main" id="{C96D1BE6-747F-4AFE-AE4F-F7E379513CDB}"/>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5/38</a:t>
            </a:r>
          </a:p>
        </p:txBody>
      </p:sp>
    </p:spTree>
    <p:extLst>
      <p:ext uri="{BB962C8B-B14F-4D97-AF65-F5344CB8AC3E}">
        <p14:creationId xmlns:p14="http://schemas.microsoft.com/office/powerpoint/2010/main" val="319889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11F9FC1D-E6D4-4366-BC18-D52F03E7AE2C}"/>
              </a:ext>
            </a:extLst>
          </p:cNvPr>
          <p:cNvSpPr txBox="1"/>
          <p:nvPr/>
        </p:nvSpPr>
        <p:spPr>
          <a:xfrm>
            <a:off x="4307476" y="1514406"/>
            <a:ext cx="2379177"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Contexte du projet</a:t>
            </a:r>
          </a:p>
        </p:txBody>
      </p:sp>
      <p:sp>
        <p:nvSpPr>
          <p:cNvPr id="26" name="ZoneTexte 25">
            <a:extLst>
              <a:ext uri="{FF2B5EF4-FFF2-40B4-BE49-F238E27FC236}">
                <a16:creationId xmlns:a16="http://schemas.microsoft.com/office/drawing/2014/main" id="{33818B51-EBAB-4C4A-B15B-C8E4C880BCC1}"/>
              </a:ext>
            </a:extLst>
          </p:cNvPr>
          <p:cNvSpPr txBox="1"/>
          <p:nvPr/>
        </p:nvSpPr>
        <p:spPr>
          <a:xfrm>
            <a:off x="3451667" y="2067596"/>
            <a:ext cx="7881388" cy="923330"/>
          </a:xfrm>
          <a:prstGeom prst="rect">
            <a:avLst/>
          </a:prstGeom>
          <a:noFill/>
        </p:spPr>
        <p:txBody>
          <a:bodyPr wrap="none" rtlCol="0">
            <a:spAutoFit/>
          </a:bodyPr>
          <a:lstStyle/>
          <a:p>
            <a:r>
              <a:rPr lang="fr-FR" dirty="0">
                <a:latin typeface="Times New Roman" pitchFamily="18" charset="0"/>
                <a:cs typeface="Times New Roman" pitchFamily="18" charset="0"/>
              </a:rPr>
              <a:t>C’est dans le contexte de transformation numérique, </a:t>
            </a:r>
            <a:r>
              <a:rPr lang="fr-FR" dirty="0"/>
              <a:t>et afin d’aider les centres de</a:t>
            </a:r>
          </a:p>
          <a:p>
            <a:r>
              <a:rPr lang="fr-FR" dirty="0"/>
              <a:t> transfusion sanguine (CTS) à mettre en place un système de gestion automatique</a:t>
            </a:r>
            <a:r>
              <a:rPr lang="fr-FR" i="1" dirty="0"/>
              <a:t>.</a:t>
            </a:r>
          </a:p>
          <a:p>
            <a:r>
              <a:rPr lang="fr-FR" dirty="0"/>
              <a:t> SYNETCOM a initié un projet de :</a:t>
            </a:r>
            <a:endParaRPr lang="fr-FR" dirty="0">
              <a:latin typeface="Times New Roman" pitchFamily="18" charset="0"/>
              <a:cs typeface="Times New Roman" pitchFamily="18" charset="0"/>
            </a:endParaRPr>
          </a:p>
        </p:txBody>
      </p:sp>
      <p:sp>
        <p:nvSpPr>
          <p:cNvPr id="27" name="Hexagone 26">
            <a:extLst>
              <a:ext uri="{FF2B5EF4-FFF2-40B4-BE49-F238E27FC236}">
                <a16:creationId xmlns:a16="http://schemas.microsoft.com/office/drawing/2014/main" id="{6EB62658-FEBD-45B6-BD84-1D216F5FE7F6}"/>
              </a:ext>
            </a:extLst>
          </p:cNvPr>
          <p:cNvSpPr/>
          <p:nvPr/>
        </p:nvSpPr>
        <p:spPr>
          <a:xfrm>
            <a:off x="4067404" y="3212893"/>
            <a:ext cx="6320250" cy="1630060"/>
          </a:xfrm>
          <a:prstGeom prst="hexagon">
            <a:avLst/>
          </a:prstGeom>
          <a:solidFill>
            <a:schemeClr val="bg1"/>
          </a:solidFill>
          <a:ln>
            <a:noFill/>
          </a:ln>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Bef>
                <a:spcPts val="600"/>
              </a:spcBef>
              <a:spcAft>
                <a:spcPts val="0"/>
              </a:spcAft>
            </a:pPr>
            <a:r>
              <a:rPr lang="fr-FR" sz="2800" b="1" kern="1200" dirty="0">
                <a:solidFill>
                  <a:srgbClr val="222A35"/>
                </a:solidFill>
                <a:effectLst/>
                <a:latin typeface="Times New Roman" panose="02020603050405020304" pitchFamily="18" charset="0"/>
                <a:ea typeface="Times New Roman" panose="02020603050405020304" pitchFamily="18" charset="0"/>
                <a:cs typeface="Calibri" panose="020F0502020204030204" pitchFamily="34" charset="0"/>
              </a:rPr>
              <a:t>Conception d’une plateforme web de gestion de don de sang</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Plaque 26">
            <a:extLst>
              <a:ext uri="{FF2B5EF4-FFF2-40B4-BE49-F238E27FC236}">
                <a16:creationId xmlns:a16="http://schemas.microsoft.com/office/drawing/2014/main" id="{0AD0AAC5-39D9-4E35-A5E4-634786A19D9E}"/>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6/38</a:t>
            </a:r>
          </a:p>
        </p:txBody>
      </p:sp>
    </p:spTree>
    <p:extLst>
      <p:ext uri="{BB962C8B-B14F-4D97-AF65-F5344CB8AC3E}">
        <p14:creationId xmlns:p14="http://schemas.microsoft.com/office/powerpoint/2010/main" val="124745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E75E28F7-7795-490B-9336-263D53BCEA64}"/>
              </a:ext>
            </a:extLst>
          </p:cNvPr>
          <p:cNvSpPr/>
          <p:nvPr/>
        </p:nvSpPr>
        <p:spPr>
          <a:xfrm>
            <a:off x="2605907" y="0"/>
            <a:ext cx="4333461"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solidFill>
                  <a:srgbClr val="FF0000"/>
                </a:solidFill>
                <a:latin typeface="Times New Roman" panose="02020603050405020304" pitchFamily="18" charset="0"/>
                <a:cs typeface="Times New Roman" panose="02020603050405020304" pitchFamily="18" charset="0"/>
              </a:rPr>
              <a:t>Etude Préalable</a:t>
            </a:r>
            <a:endParaRPr lang="fr-FR" sz="4000" dirty="0">
              <a:solidFill>
                <a:srgbClr val="FF0000"/>
              </a:solidFill>
              <a:latin typeface="Times New Roman" panose="02020603050405020304" pitchFamily="18" charset="0"/>
              <a:cs typeface="Times New Roman" panose="02020603050405020304" pitchFamily="18" charset="0"/>
            </a:endParaRPr>
          </a:p>
        </p:txBody>
      </p:sp>
      <p:sp>
        <p:nvSpPr>
          <p:cNvPr id="23" name="Rectangle : coins arrondis 22">
            <a:extLst>
              <a:ext uri="{FF2B5EF4-FFF2-40B4-BE49-F238E27FC236}">
                <a16:creationId xmlns:a16="http://schemas.microsoft.com/office/drawing/2014/main" id="{591B11CF-0C0D-47E1-8B7A-E45E3C5F25A5}"/>
              </a:ext>
            </a:extLst>
          </p:cNvPr>
          <p:cNvSpPr/>
          <p:nvPr/>
        </p:nvSpPr>
        <p:spPr>
          <a:xfrm>
            <a:off x="3882966" y="750376"/>
            <a:ext cx="6504688" cy="75037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latin typeface="Times New Roman" panose="02020603050405020304" pitchFamily="18" charset="0"/>
                <a:cs typeface="Times New Roman" panose="02020603050405020304" pitchFamily="18" charset="0"/>
              </a:rPr>
              <a:t>II. Présentation du projet</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84" name="Arrondir un rectangle avec un coin du même côté 6">
            <a:extLst>
              <a:ext uri="{FF2B5EF4-FFF2-40B4-BE49-F238E27FC236}">
                <a16:creationId xmlns:a16="http://schemas.microsoft.com/office/drawing/2014/main" id="{E6029292-FD06-4AF1-A08F-4EE3E7D1F345}"/>
              </a:ext>
            </a:extLst>
          </p:cNvPr>
          <p:cNvSpPr/>
          <p:nvPr/>
        </p:nvSpPr>
        <p:spPr>
          <a:xfrm rot="5400000">
            <a:off x="-1938830" y="2761767"/>
            <a:ext cx="6035045" cy="2157384"/>
          </a:xfrm>
          <a:prstGeom prst="round2Same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0FE6916E-9B07-4023-A5CA-BF9335C88FA1}"/>
              </a:ext>
            </a:extLst>
          </p:cNvPr>
          <p:cNvSpPr/>
          <p:nvPr/>
        </p:nvSpPr>
        <p:spPr>
          <a:xfrm>
            <a:off x="-2" y="6357934"/>
            <a:ext cx="2157385" cy="500066"/>
          </a:xfrm>
          <a:prstGeom prst="rect">
            <a:avLst/>
          </a:prstGeom>
          <a:solidFill>
            <a:srgbClr val="FF0000"/>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CENTRE DE TRANSFUSION  SANGUINE</a:t>
            </a:r>
          </a:p>
        </p:txBody>
      </p:sp>
      <p:sp>
        <p:nvSpPr>
          <p:cNvPr id="88" name="Chevron 4">
            <a:extLst>
              <a:ext uri="{FF2B5EF4-FFF2-40B4-BE49-F238E27FC236}">
                <a16:creationId xmlns:a16="http://schemas.microsoft.com/office/drawing/2014/main" id="{FCCCE683-E6C1-4188-9CE9-9EFF54B4D8B9}"/>
              </a:ext>
            </a:extLst>
          </p:cNvPr>
          <p:cNvSpPr/>
          <p:nvPr/>
        </p:nvSpPr>
        <p:spPr>
          <a:xfrm>
            <a:off x="205110" y="1304249"/>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nvGrpSpPr>
          <p:cNvPr id="89" name="Groupe 88">
            <a:extLst>
              <a:ext uri="{FF2B5EF4-FFF2-40B4-BE49-F238E27FC236}">
                <a16:creationId xmlns:a16="http://schemas.microsoft.com/office/drawing/2014/main" id="{FD5B24EE-8CD2-4F0A-814F-6770D330A608}"/>
              </a:ext>
            </a:extLst>
          </p:cNvPr>
          <p:cNvGrpSpPr/>
          <p:nvPr/>
        </p:nvGrpSpPr>
        <p:grpSpPr>
          <a:xfrm>
            <a:off x="3" y="3590265"/>
            <a:ext cx="1499943" cy="410215"/>
            <a:chOff x="657439" y="2988629"/>
            <a:chExt cx="1499943" cy="410215"/>
          </a:xfrm>
        </p:grpSpPr>
        <p:sp>
          <p:nvSpPr>
            <p:cNvPr id="90" name="Chevron 12">
              <a:extLst>
                <a:ext uri="{FF2B5EF4-FFF2-40B4-BE49-F238E27FC236}">
                  <a16:creationId xmlns:a16="http://schemas.microsoft.com/office/drawing/2014/main" id="{6B12C630-1C50-4D0F-9F04-C5F182087681}"/>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dirty="0"/>
            </a:p>
          </p:txBody>
        </p:sp>
        <p:sp>
          <p:nvSpPr>
            <p:cNvPr id="91" name="Chevron 6">
              <a:extLst>
                <a:ext uri="{FF2B5EF4-FFF2-40B4-BE49-F238E27FC236}">
                  <a16:creationId xmlns:a16="http://schemas.microsoft.com/office/drawing/2014/main" id="{7BA022D6-ABAA-48F8-90DA-6218832C871A}"/>
                </a:ext>
              </a:extLst>
            </p:cNvPr>
            <p:cNvSpPr/>
            <p:nvPr/>
          </p:nvSpPr>
          <p:spPr>
            <a:xfrm>
              <a:off x="657439" y="2988629"/>
              <a:ext cx="1443003"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fr-FR" sz="1600" b="1" kern="1200" dirty="0"/>
                <a:t>   Conclusion</a:t>
              </a:r>
            </a:p>
          </p:txBody>
        </p:sp>
      </p:grpSp>
      <p:grpSp>
        <p:nvGrpSpPr>
          <p:cNvPr id="92" name="Groupe 91">
            <a:extLst>
              <a:ext uri="{FF2B5EF4-FFF2-40B4-BE49-F238E27FC236}">
                <a16:creationId xmlns:a16="http://schemas.microsoft.com/office/drawing/2014/main" id="{B9B18E92-6835-4EE1-8C91-B3B1EED502E5}"/>
              </a:ext>
            </a:extLst>
          </p:cNvPr>
          <p:cNvGrpSpPr/>
          <p:nvPr/>
        </p:nvGrpSpPr>
        <p:grpSpPr>
          <a:xfrm>
            <a:off x="14246" y="2447257"/>
            <a:ext cx="1485700" cy="410215"/>
            <a:chOff x="671682" y="2988629"/>
            <a:chExt cx="1485700" cy="410215"/>
          </a:xfrm>
        </p:grpSpPr>
        <p:sp>
          <p:nvSpPr>
            <p:cNvPr id="93" name="Chevron 15">
              <a:extLst>
                <a:ext uri="{FF2B5EF4-FFF2-40B4-BE49-F238E27FC236}">
                  <a16:creationId xmlns:a16="http://schemas.microsoft.com/office/drawing/2014/main" id="{C20B5CDC-93EF-479B-8E3E-6DBF75916347}"/>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4" name="Chevron 6">
              <a:extLst>
                <a:ext uri="{FF2B5EF4-FFF2-40B4-BE49-F238E27FC236}">
                  <a16:creationId xmlns:a16="http://schemas.microsoft.com/office/drawing/2014/main" id="{EEF22D42-972D-4B22-9D19-289C1C2E437D}"/>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a:t>
              </a:r>
              <a:endParaRPr lang="fr-FR" sz="1600" b="1" kern="1200" dirty="0"/>
            </a:p>
          </p:txBody>
        </p:sp>
      </p:grpSp>
      <p:grpSp>
        <p:nvGrpSpPr>
          <p:cNvPr id="95" name="Groupe 94">
            <a:extLst>
              <a:ext uri="{FF2B5EF4-FFF2-40B4-BE49-F238E27FC236}">
                <a16:creationId xmlns:a16="http://schemas.microsoft.com/office/drawing/2014/main" id="{68055045-AD90-4A46-8B16-4F81EB46039F}"/>
              </a:ext>
            </a:extLst>
          </p:cNvPr>
          <p:cNvGrpSpPr/>
          <p:nvPr/>
        </p:nvGrpSpPr>
        <p:grpSpPr>
          <a:xfrm>
            <a:off x="28744" y="3018761"/>
            <a:ext cx="1485700" cy="410215"/>
            <a:chOff x="671682" y="2988629"/>
            <a:chExt cx="1485700" cy="410215"/>
          </a:xfrm>
        </p:grpSpPr>
        <p:sp>
          <p:nvSpPr>
            <p:cNvPr id="96" name="Chevron 18">
              <a:extLst>
                <a:ext uri="{FF2B5EF4-FFF2-40B4-BE49-F238E27FC236}">
                  <a16:creationId xmlns:a16="http://schemas.microsoft.com/office/drawing/2014/main" id="{062598BB-38BC-4ADE-B782-90F1D5460174}"/>
                </a:ext>
              </a:extLst>
            </p:cNvPr>
            <p:cNvSpPr/>
            <p:nvPr/>
          </p:nvSpPr>
          <p:spPr>
            <a:xfrm>
              <a:off x="671682" y="2988629"/>
              <a:ext cx="1485700" cy="410215"/>
            </a:xfrm>
            <a:prstGeom prst="chevron">
              <a:avLst/>
            </a:prstGeom>
            <a:solidFill>
              <a:srgbClr val="FF0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7" name="Chevron 6">
              <a:extLst>
                <a:ext uri="{FF2B5EF4-FFF2-40B4-BE49-F238E27FC236}">
                  <a16:creationId xmlns:a16="http://schemas.microsoft.com/office/drawing/2014/main" id="{B5EC9EBB-E705-4D1E-B96C-F5629820FB98}"/>
                </a:ext>
              </a:extLst>
            </p:cNvPr>
            <p:cNvSpPr/>
            <p:nvPr/>
          </p:nvSpPr>
          <p:spPr>
            <a:xfrm>
              <a:off x="876790" y="2988629"/>
              <a:ext cx="1075485" cy="410215"/>
            </a:xfrm>
            <a:prstGeom prst="rect">
              <a:avLst/>
            </a:prstGeom>
            <a:solidFill>
              <a:srgbClr val="FF0000"/>
            </a:solid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err="1"/>
                <a:t>Partie</a:t>
              </a:r>
              <a:r>
                <a:rPr sz="1600" b="1" dirty="0"/>
                <a:t> </a:t>
              </a:r>
              <a:r>
                <a:rPr lang="fr-FR" sz="1600" b="1" dirty="0"/>
                <a:t>III</a:t>
              </a:r>
              <a:endParaRPr lang="fr-FR" sz="1600" b="1" kern="1200" dirty="0"/>
            </a:p>
          </p:txBody>
        </p:sp>
      </p:grpSp>
      <p:grpSp>
        <p:nvGrpSpPr>
          <p:cNvPr id="101" name="Groupe 100">
            <a:extLst>
              <a:ext uri="{FF2B5EF4-FFF2-40B4-BE49-F238E27FC236}">
                <a16:creationId xmlns:a16="http://schemas.microsoft.com/office/drawing/2014/main" id="{1CC5A463-676F-4AF5-BD47-8159F7D1028F}"/>
              </a:ext>
            </a:extLst>
          </p:cNvPr>
          <p:cNvGrpSpPr/>
          <p:nvPr/>
        </p:nvGrpSpPr>
        <p:grpSpPr>
          <a:xfrm>
            <a:off x="21333" y="1304247"/>
            <a:ext cx="1485700" cy="410215"/>
            <a:chOff x="671682" y="2988629"/>
            <a:chExt cx="1485700" cy="410215"/>
          </a:xfrm>
        </p:grpSpPr>
        <p:sp>
          <p:nvSpPr>
            <p:cNvPr id="102" name="Chevron 24">
              <a:extLst>
                <a:ext uri="{FF2B5EF4-FFF2-40B4-BE49-F238E27FC236}">
                  <a16:creationId xmlns:a16="http://schemas.microsoft.com/office/drawing/2014/main" id="{DD071C12-4015-413E-800F-9416260E6C06}"/>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3" name="Chevron 6">
              <a:extLst>
                <a:ext uri="{FF2B5EF4-FFF2-40B4-BE49-F238E27FC236}">
                  <a16:creationId xmlns:a16="http://schemas.microsoft.com/office/drawing/2014/main" id="{15C2F467-D621-44C2-99D0-8F0F03A98AFE}"/>
                </a:ext>
              </a:extLst>
            </p:cNvPr>
            <p:cNvSpPr/>
            <p:nvPr/>
          </p:nvSpPr>
          <p:spPr>
            <a:xfrm>
              <a:off x="790854" y="2988629"/>
              <a:ext cx="1366528"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dirty="0"/>
                <a:t>Introduction</a:t>
              </a:r>
              <a:endParaRPr lang="fr-FR" sz="1600" b="1" kern="1200" dirty="0"/>
            </a:p>
          </p:txBody>
        </p:sp>
      </p:grpSp>
      <p:grpSp>
        <p:nvGrpSpPr>
          <p:cNvPr id="104" name="Groupe 103">
            <a:extLst>
              <a:ext uri="{FF2B5EF4-FFF2-40B4-BE49-F238E27FC236}">
                <a16:creationId xmlns:a16="http://schemas.microsoft.com/office/drawing/2014/main" id="{5F5638F2-DC67-4E0F-871F-6B7CD861A5D6}"/>
              </a:ext>
            </a:extLst>
          </p:cNvPr>
          <p:cNvGrpSpPr/>
          <p:nvPr/>
        </p:nvGrpSpPr>
        <p:grpSpPr>
          <a:xfrm>
            <a:off x="21769" y="1880844"/>
            <a:ext cx="1153783" cy="410212"/>
            <a:chOff x="0" y="2988635"/>
            <a:chExt cx="1153783" cy="410212"/>
          </a:xfrm>
        </p:grpSpPr>
        <p:sp>
          <p:nvSpPr>
            <p:cNvPr id="105" name="Chevron 36">
              <a:extLst>
                <a:ext uri="{FF2B5EF4-FFF2-40B4-BE49-F238E27FC236}">
                  <a16:creationId xmlns:a16="http://schemas.microsoft.com/office/drawing/2014/main" id="{1C65D30F-3CF6-4754-9E06-95D55D5CCDB9}"/>
                </a:ext>
              </a:extLst>
            </p:cNvPr>
            <p:cNvSpPr/>
            <p:nvPr/>
          </p:nvSpPr>
          <p:spPr>
            <a:xfrm>
              <a:off x="0" y="2988635"/>
              <a:ext cx="1153783" cy="410212"/>
            </a:xfrm>
            <a:prstGeom prst="chevron">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6" name="Chevron 4">
              <a:extLst>
                <a:ext uri="{FF2B5EF4-FFF2-40B4-BE49-F238E27FC236}">
                  <a16:creationId xmlns:a16="http://schemas.microsoft.com/office/drawing/2014/main" id="{1CCA9F02-6611-49D8-8F86-B62E27CF534E}"/>
                </a:ext>
              </a:extLst>
            </p:cNvPr>
            <p:cNvSpPr/>
            <p:nvPr/>
          </p:nvSpPr>
          <p:spPr>
            <a:xfrm>
              <a:off x="205106" y="2988635"/>
              <a:ext cx="743571" cy="410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fr-FR" sz="1800" kern="1200" dirty="0"/>
                <a:t>          .</a:t>
              </a:r>
            </a:p>
          </p:txBody>
        </p:sp>
      </p:grpSp>
      <p:grpSp>
        <p:nvGrpSpPr>
          <p:cNvPr id="107" name="Groupe 106">
            <a:extLst>
              <a:ext uri="{FF2B5EF4-FFF2-40B4-BE49-F238E27FC236}">
                <a16:creationId xmlns:a16="http://schemas.microsoft.com/office/drawing/2014/main" id="{0718BCD0-1B46-4FF5-A4EC-30F061781F8B}"/>
              </a:ext>
            </a:extLst>
          </p:cNvPr>
          <p:cNvGrpSpPr/>
          <p:nvPr/>
        </p:nvGrpSpPr>
        <p:grpSpPr>
          <a:xfrm>
            <a:off x="653837" y="1880842"/>
            <a:ext cx="1485700" cy="410215"/>
            <a:chOff x="671682" y="2988629"/>
            <a:chExt cx="1485700" cy="410215"/>
          </a:xfrm>
        </p:grpSpPr>
        <p:sp>
          <p:nvSpPr>
            <p:cNvPr id="108" name="Chevron 39">
              <a:extLst>
                <a:ext uri="{FF2B5EF4-FFF2-40B4-BE49-F238E27FC236}">
                  <a16:creationId xmlns:a16="http://schemas.microsoft.com/office/drawing/2014/main" id="{1CE4D3A0-FD43-4942-84CA-69BEC94D1DA2}"/>
                </a:ext>
              </a:extLst>
            </p:cNvPr>
            <p:cNvSpPr/>
            <p:nvPr/>
          </p:nvSpPr>
          <p:spPr>
            <a:xfrm>
              <a:off x="671682" y="2988629"/>
              <a:ext cx="1485700" cy="410215"/>
            </a:xfrm>
            <a:prstGeom prst="chevron">
              <a:avLst/>
            </a:pr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Chevron 6">
              <a:extLst>
                <a:ext uri="{FF2B5EF4-FFF2-40B4-BE49-F238E27FC236}">
                  <a16:creationId xmlns:a16="http://schemas.microsoft.com/office/drawing/2014/main" id="{BA37C290-A505-41E1-8CB0-34C9FA1CC804}"/>
                </a:ext>
              </a:extLst>
            </p:cNvPr>
            <p:cNvSpPr/>
            <p:nvPr/>
          </p:nvSpPr>
          <p:spPr>
            <a:xfrm>
              <a:off x="876790" y="2988629"/>
              <a:ext cx="1075485" cy="4102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sz="1600" b="1" kern="1200" dirty="0" err="1"/>
                <a:t>Partie</a:t>
              </a:r>
              <a:r>
                <a:rPr sz="1600" b="1" kern="1200" dirty="0"/>
                <a:t> </a:t>
              </a:r>
              <a:r>
                <a:rPr lang="fr-FR" sz="1600" b="1" kern="1200" dirty="0"/>
                <a:t>I</a:t>
              </a:r>
            </a:p>
          </p:txBody>
        </p:sp>
      </p:grpSp>
      <p:sp>
        <p:nvSpPr>
          <p:cNvPr id="25" name="ZoneTexte 24">
            <a:extLst>
              <a:ext uri="{FF2B5EF4-FFF2-40B4-BE49-F238E27FC236}">
                <a16:creationId xmlns:a16="http://schemas.microsoft.com/office/drawing/2014/main" id="{D04D1F73-8B72-4C9F-9FC9-7266528C0E2D}"/>
              </a:ext>
            </a:extLst>
          </p:cNvPr>
          <p:cNvSpPr txBox="1"/>
          <p:nvPr/>
        </p:nvSpPr>
        <p:spPr>
          <a:xfrm>
            <a:off x="4287883" y="1509354"/>
            <a:ext cx="2989921" cy="400110"/>
          </a:xfrm>
          <a:prstGeom prst="rect">
            <a:avLst/>
          </a:prstGeom>
          <a:noFill/>
        </p:spPr>
        <p:txBody>
          <a:bodyPr wrap="none" rtlCol="0">
            <a:spAutoFit/>
          </a:bodyPr>
          <a:lstStyle/>
          <a:p>
            <a:pPr marL="285750" indent="-285750">
              <a:buFont typeface="Wingdings" panose="05000000000000000000" pitchFamily="2" charset="2"/>
              <a:buChar char="Ø"/>
            </a:pPr>
            <a:r>
              <a:rPr lang="fr-FR" sz="2000" dirty="0">
                <a:latin typeface="Times New Roman" pitchFamily="18" charset="0"/>
                <a:cs typeface="Times New Roman" pitchFamily="18" charset="0"/>
              </a:rPr>
              <a:t>Définitions des concepts</a:t>
            </a:r>
          </a:p>
        </p:txBody>
      </p:sp>
      <p:sp>
        <p:nvSpPr>
          <p:cNvPr id="26" name="ZoneTexte 25">
            <a:extLst>
              <a:ext uri="{FF2B5EF4-FFF2-40B4-BE49-F238E27FC236}">
                <a16:creationId xmlns:a16="http://schemas.microsoft.com/office/drawing/2014/main" id="{B91E627D-FC65-4443-A2FB-E3EA87C3D4DC}"/>
              </a:ext>
            </a:extLst>
          </p:cNvPr>
          <p:cNvSpPr txBox="1"/>
          <p:nvPr/>
        </p:nvSpPr>
        <p:spPr>
          <a:xfrm>
            <a:off x="3827590" y="2091001"/>
            <a:ext cx="3539943" cy="400110"/>
          </a:xfrm>
          <a:prstGeom prst="rect">
            <a:avLst/>
          </a:prstGeom>
          <a:noFill/>
        </p:spPr>
        <p:txBody>
          <a:bodyPr wrap="none" rtlCol="0">
            <a:spAutoFit/>
          </a:bodyPr>
          <a:lstStyle/>
          <a:p>
            <a:r>
              <a:rPr lang="fr-FR" sz="2000" b="1" dirty="0">
                <a:solidFill>
                  <a:srgbClr val="FF0000"/>
                </a:solidFill>
                <a:latin typeface="Times New Roman" pitchFamily="18" charset="0"/>
                <a:cs typeface="Times New Roman" pitchFamily="18" charset="0"/>
              </a:rPr>
              <a:t>Qu’est-ce qu’ un don de sang ?</a:t>
            </a:r>
            <a:endParaRPr lang="fr-FR" sz="2000" dirty="0">
              <a:solidFill>
                <a:srgbClr val="FF0000"/>
              </a:solidFill>
              <a:latin typeface="Times New Roman" pitchFamily="18" charset="0"/>
              <a:cs typeface="Times New Roman" pitchFamily="18" charset="0"/>
            </a:endParaRPr>
          </a:p>
        </p:txBody>
      </p:sp>
      <p:sp>
        <p:nvSpPr>
          <p:cNvPr id="27" name="ZoneTexte 26">
            <a:extLst>
              <a:ext uri="{FF2B5EF4-FFF2-40B4-BE49-F238E27FC236}">
                <a16:creationId xmlns:a16="http://schemas.microsoft.com/office/drawing/2014/main" id="{D12D2B3D-C2B8-4F54-9852-6D42A249B743}"/>
              </a:ext>
            </a:extLst>
          </p:cNvPr>
          <p:cNvSpPr txBox="1"/>
          <p:nvPr/>
        </p:nvSpPr>
        <p:spPr>
          <a:xfrm>
            <a:off x="3872459" y="2667471"/>
            <a:ext cx="4581703" cy="400110"/>
          </a:xfrm>
          <a:prstGeom prst="rect">
            <a:avLst/>
          </a:prstGeom>
          <a:noFill/>
        </p:spPr>
        <p:txBody>
          <a:bodyPr wrap="none" rtlCol="0">
            <a:spAutoFit/>
          </a:bodyPr>
          <a:lstStyle/>
          <a:p>
            <a:r>
              <a:rPr lang="fr-FR" sz="2000" b="1" dirty="0">
                <a:solidFill>
                  <a:srgbClr val="FF0000"/>
                </a:solidFill>
                <a:latin typeface="Times New Roman" pitchFamily="18" charset="0"/>
                <a:cs typeface="Times New Roman" pitchFamily="18" charset="0"/>
              </a:rPr>
              <a:t>Qu’est-ce qu’une transfusion sanguine ?</a:t>
            </a:r>
            <a:endParaRPr lang="fr-FR" sz="2000" dirty="0">
              <a:solidFill>
                <a:srgbClr val="FF0000"/>
              </a:solidFill>
              <a:latin typeface="Times New Roman" pitchFamily="18" charset="0"/>
              <a:cs typeface="Times New Roman" pitchFamily="18" charset="0"/>
            </a:endParaRPr>
          </a:p>
        </p:txBody>
      </p:sp>
      <p:sp>
        <p:nvSpPr>
          <p:cNvPr id="28" name="Plaque 26">
            <a:extLst>
              <a:ext uri="{FF2B5EF4-FFF2-40B4-BE49-F238E27FC236}">
                <a16:creationId xmlns:a16="http://schemas.microsoft.com/office/drawing/2014/main" id="{DBAD88D1-6A43-4D0F-9389-465A23F7D21D}"/>
              </a:ext>
            </a:extLst>
          </p:cNvPr>
          <p:cNvSpPr/>
          <p:nvPr/>
        </p:nvSpPr>
        <p:spPr>
          <a:xfrm>
            <a:off x="10998926" y="6048102"/>
            <a:ext cx="770708" cy="561703"/>
          </a:xfrm>
          <a:prstGeom prst="beve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7/38</a:t>
            </a:r>
          </a:p>
        </p:txBody>
      </p:sp>
    </p:spTree>
    <p:extLst>
      <p:ext uri="{BB962C8B-B14F-4D97-AF65-F5344CB8AC3E}">
        <p14:creationId xmlns:p14="http://schemas.microsoft.com/office/powerpoint/2010/main" val="130773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ppt_y</p:attrName>
                                        </p:attrNameLst>
                                      </p:cBhvr>
                                      <p:tavLst>
                                        <p:tav tm="0">
                                          <p:val>
                                            <p:strVal val="#ppt_y+#ppt_h*1.125000"/>
                                          </p:val>
                                        </p:tav>
                                        <p:tav tm="100000">
                                          <p:val>
                                            <p:strVal val="#ppt_y"/>
                                          </p:val>
                                        </p:tav>
                                      </p:tavLst>
                                    </p:anim>
                                    <p:animEffect transition="in" filter="wipe(up)">
                                      <p:cBhvr>
                                        <p:cTn id="8" dur="500"/>
                                        <p:tgtEl>
                                          <p:spTgt spid="2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p:tgtEl>
                                          <p:spTgt spid="27"/>
                                        </p:tgtEl>
                                        <p:attrNameLst>
                                          <p:attrName>ppt_y</p:attrName>
                                        </p:attrNameLst>
                                      </p:cBhvr>
                                      <p:tavLst>
                                        <p:tav tm="0">
                                          <p:val>
                                            <p:strVal val="#ppt_y+#ppt_h*1.125000"/>
                                          </p:val>
                                        </p:tav>
                                        <p:tav tm="100000">
                                          <p:val>
                                            <p:strVal val="#ppt_y"/>
                                          </p:val>
                                        </p:tav>
                                      </p:tavLst>
                                    </p:anim>
                                    <p:animEffect transition="in" filter="wipe(up)">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3184</TotalTime>
  <Words>2542</Words>
  <Application>Microsoft Office PowerPoint</Application>
  <PresentationFormat>Grand écran</PresentationFormat>
  <Paragraphs>599</Paragraphs>
  <Slides>41</Slides>
  <Notes>41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41</vt:i4>
      </vt:variant>
    </vt:vector>
  </HeadingPairs>
  <TitlesOfParts>
    <vt:vector size="53" baseType="lpstr">
      <vt:lpstr>Anton</vt:lpstr>
      <vt:lpstr>Arial</vt:lpstr>
      <vt:lpstr>Avenir Next</vt:lpstr>
      <vt:lpstr>Bauhaus 93</vt:lpstr>
      <vt:lpstr>Calibri</vt:lpstr>
      <vt:lpstr>Calibri Light</vt:lpstr>
      <vt:lpstr>Century Gothic</vt:lpstr>
      <vt:lpstr>Loki Cola</vt:lpstr>
      <vt:lpstr>Open Sans Condensed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165</cp:revision>
  <dcterms:created xsi:type="dcterms:W3CDTF">2019-09-16T11:00:02Z</dcterms:created>
  <dcterms:modified xsi:type="dcterms:W3CDTF">2019-10-07T21:34:41Z</dcterms:modified>
</cp:coreProperties>
</file>