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64" r:id="rId4"/>
    <p:sldId id="272" r:id="rId5"/>
    <p:sldId id="273" r:id="rId6"/>
    <p:sldId id="281" r:id="rId7"/>
    <p:sldId id="279" r:id="rId8"/>
    <p:sldId id="280" r:id="rId9"/>
    <p:sldId id="257" r:id="rId10"/>
    <p:sldId id="258" r:id="rId11"/>
    <p:sldId id="259" r:id="rId12"/>
    <p:sldId id="261" r:id="rId13"/>
    <p:sldId id="260" r:id="rId14"/>
    <p:sldId id="266" r:id="rId15"/>
    <p:sldId id="268" r:id="rId16"/>
    <p:sldId id="269" r:id="rId17"/>
    <p:sldId id="276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6" autoAdjust="0"/>
  </p:normalViewPr>
  <p:slideViewPr>
    <p:cSldViewPr snapToGrid="0" snapToObjects="1">
      <p:cViewPr varScale="1">
        <p:scale>
          <a:sx n="86" d="100"/>
          <a:sy n="86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人人皆</a:t>
            </a:r>
            <a:r>
              <a:rPr kumimoji="1" lang="zh-CN" altLang="en-US" dirty="0" smtClean="0"/>
              <a:t>开发</a:t>
            </a:r>
            <a:r>
              <a:rPr kumimoji="1" lang="zh-CN" altLang="zh-CN" dirty="0" smtClean="0"/>
              <a:t>、</a:t>
            </a:r>
            <a:r>
              <a:rPr kumimoji="1" lang="en-US" altLang="en-US" dirty="0" smtClean="0"/>
              <a:t>人人皆用户</a:t>
            </a:r>
            <a:r>
              <a:rPr kumimoji="1" lang="zh-CN" altLang="en-US" dirty="0" smtClean="0"/>
              <a:t>、讲好百世快运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的故事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9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示例：洗车店记账、订单库存管理、车队</a:t>
            </a:r>
            <a:r>
              <a:rPr kumimoji="1" lang="en-US" altLang="zh-CN" dirty="0" smtClean="0"/>
              <a:t>BI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49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08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私人资源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：是属于某一个用户所有的资源，只有用户本人才能操作，其他用户不能操作。例如用户的个人信息、订单、收货地址等等。</a:t>
            </a:r>
          </a:p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角色资源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与私人资源不同，角色资源范畴更大，一个角色可以对应多个人，也就是一群人。如果给某角色分配了权限，那么只有身为该角色的用户才能拥有这些权限。例如系统资源只能够管理员操作，一般用户不能操作。</a:t>
            </a:r>
          </a:p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公共资源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：所有人无论角色都能够访问并操作的资源。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资源权限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，就是资源与操作的一套组合，例如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增加用户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是一种权限，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删除用户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是一种权限，所以对于一种资源所对应的权限有且只有四种。</a:t>
            </a:r>
          </a:p>
          <a:p>
            <a:r>
              <a:rPr kumimoji="1" lang="zh-CN" altLang="en-US" dirty="0" smtClean="0"/>
              <a:t>角色与用户的关系：一个角色对应一群用户，一个用户也可以扮演多个角色，所以它们是多对多的关系。</a:t>
            </a:r>
          </a:p>
          <a:p>
            <a:r>
              <a:rPr kumimoji="1" lang="zh-CN" altLang="en-US" dirty="0" smtClean="0"/>
              <a:t>角色与权限的关系：一个角色拥有一堆权限，一个权限却只能属于一个角色，所以它们是一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角色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对多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权限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的关系</a:t>
            </a:r>
          </a:p>
          <a:p>
            <a:r>
              <a:rPr kumimoji="1" lang="zh-CN" altLang="en-US" dirty="0" smtClean="0"/>
              <a:t>权限与用户的关系：由于一个用户可以扮演多个角色，一个角色拥有多个权限，所以用户与权限是间接的多对多关系。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需要注意两种特别情况：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、私人资源与用户的关系，一种私人资源对应的四种权限只能属于一个用户，所以这种情况下，用户和权限是一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对多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权限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的关系。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、超级管理员的角色，这个角色是神一般的存在，能无视一切阻碍，对所有资源拥有绝对权限，甭管你是私人资源还是角色资源。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191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SessionAuthPolicy</a:t>
            </a:r>
            <a:r>
              <a:rPr kumimoji="1" lang="zh-CN" altLang="en-US" dirty="0" smtClean="0"/>
              <a:t>： 检测用户是否已经登录，用户登录是进行下面检测的前提。</a:t>
            </a:r>
          </a:p>
          <a:p>
            <a:r>
              <a:rPr kumimoji="1" lang="en-US" altLang="zh-CN" dirty="0" err="1" smtClean="0"/>
              <a:t>SourcePolicy</a:t>
            </a:r>
            <a:r>
              <a:rPr kumimoji="1" lang="zh-CN" altLang="en-US" dirty="0" smtClean="0"/>
              <a:t>： 检测访问的资源是否存在，主要检测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表的记录</a:t>
            </a:r>
          </a:p>
          <a:p>
            <a:r>
              <a:rPr kumimoji="1" lang="en-US" altLang="zh-CN" dirty="0" err="1" smtClean="0"/>
              <a:t>PermissionPolicy</a:t>
            </a:r>
            <a:r>
              <a:rPr kumimoji="1" lang="zh-CN" altLang="en-US" dirty="0" smtClean="0"/>
              <a:t>：检测该用户所属的角色，是否有对所访问资源进行对应操作的权限。</a:t>
            </a:r>
          </a:p>
          <a:p>
            <a:r>
              <a:rPr kumimoji="1" lang="en-US" altLang="zh-CN" dirty="0" err="1" smtClean="0"/>
              <a:t>OwnerPolicy</a:t>
            </a:r>
            <a:r>
              <a:rPr kumimoji="1" lang="zh-CN" altLang="en-US" smtClean="0"/>
              <a:t>： 如果所访问</a:t>
            </a:r>
            <a:r>
              <a:rPr kumimoji="1" lang="zh-CN" altLang="en-US" dirty="0" smtClean="0"/>
              <a:t>的资源属于私人资源，则检测当前用户是否该资源的拥有者。</a:t>
            </a:r>
          </a:p>
          <a:p>
            <a:r>
              <a:rPr kumimoji="1" lang="zh-CN" altLang="en-US" dirty="0" smtClean="0"/>
              <a:t>如果通过所有</a:t>
            </a:r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的检测，则把请求转发到目标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075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多种学习途径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线下培训 </a:t>
            </a:r>
            <a:endParaRPr lang="en-US" altLang="zh-CN" dirty="0" smtClean="0"/>
          </a:p>
          <a:p>
            <a:r>
              <a:rPr lang="zh-CN" altLang="zh-CN" dirty="0" smtClean="0"/>
              <a:t>网络在线</a:t>
            </a:r>
            <a:r>
              <a:rPr lang="zh-CN" altLang="en-US" dirty="0" smtClean="0"/>
              <a:t>教学视频</a:t>
            </a:r>
            <a:endParaRPr lang="en-US" altLang="zh-CN" dirty="0" smtClean="0"/>
          </a:p>
          <a:p>
            <a:r>
              <a:rPr kumimoji="1" lang="zh-CN" altLang="en-US" dirty="0" smtClean="0"/>
              <a:t>开发者社区、论坛</a:t>
            </a:r>
            <a:endParaRPr kumimoji="1" lang="en-US" altLang="zh-CN" dirty="0" smtClean="0"/>
          </a:p>
          <a:p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群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微博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微信公众号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59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46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数据管理成为核心竞争力，直接影响财务表现。当数据资产是企业核心资产的概念深入人心之后，企业对于数据管理便有了更清晰的界定。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将数据管理作为企业核心竞争力，持续发展，战略性规划与运用数据资产，成为企业数据管理的核心。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数据资产管理效率与主营业务收入增长率、销售收入增长率显著正相关。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高效、迅速地从海量数据中挖掘出潜在价值并转化为决策依据的能力，将成为企业的核心竞争力。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99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、一般企业多个业务系统比如 </a:t>
            </a:r>
            <a:r>
              <a:rPr kumimoji="1" lang="en-US" altLang="zh-CN" dirty="0" smtClean="0"/>
              <a:t>CRM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ERP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OA </a:t>
            </a:r>
            <a:r>
              <a:rPr kumimoji="1" lang="zh-CN" altLang="en-US" dirty="0" smtClean="0"/>
              <a:t>都是封闭独立运行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业务数据分散在不同的系统中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查询数据需要进入不同的系统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业务数据的应用难度非常大。另外数据 多口采集、重复录入、数据更新不同步、数据结构不同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也严重影响了数据的一致性和 准确性。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、为满足管理人员查阅跨部门、跨系统的综合性信息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业务部门需要手工 </a:t>
            </a:r>
            <a:r>
              <a:rPr kumimoji="1" lang="en-US" altLang="zh-CN" dirty="0" smtClean="0"/>
              <a:t>excel </a:t>
            </a:r>
            <a:r>
              <a:rPr kumimoji="1" lang="zh-CN" altLang="en-US" dirty="0" smtClean="0"/>
              <a:t>进行汇 总和调整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基本上是“月报月月做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日报天天做”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工作量大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时效性低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数据不准确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制作、维护、查看都很不方便。</a:t>
            </a:r>
            <a:r>
              <a:rPr kumimoji="1" lang="en-US" altLang="zh-CN" dirty="0" smtClean="0"/>
              <a:t>excel </a:t>
            </a:r>
            <a:r>
              <a:rPr kumimoji="1" lang="zh-CN" altLang="en-US" dirty="0" smtClean="0"/>
              <a:t>的权限功能简单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数据安全性低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严重损害企业利益。 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、每个业务系统虽然有报表目录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但领导者不能从统一门户中查阅报表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更不能统一管理所有报表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对报表进行权限配置。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、业务系统带有的报表一般功能都很低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只能实现基本的数据汇总、展示功能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不能直观的、丰富的展现分析数据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更不能通过模型进行业务的预警、预测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支撑企业多种 业务运用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不利于管理者掌握全局信息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全面决策。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90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业务人员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产品经理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项目经理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开发人员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测试人员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数字化，每个时间段的数据都是一个确切的坐标，只有记录了一切，才有可能描绘出完整的轨迹。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人生、企业发展，无非一段旅程，有迹可循，才能更好的把握方向，始终走在正确的道路上。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仪表化管理</a:t>
            </a:r>
            <a:r>
              <a:rPr lang="zh-CN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对企业而言，所有的业务进程和标准的执行情况都必须实时反映在各类仪表盘上，以便让管理者和员工都一目了然。传统的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方式，很多问题都无法及时发现。而一旦引入这种管理方式，许多问题就无处遁形了。问题将在第一时间被暴露出来并预警。就像汽车仪表盘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一辆高速行车的汽车，需要时刻通过仪表盘来了解当前的运行状态，并根据路况信息做出及时调整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（调整方向、控制车速）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9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 导出到</a:t>
            </a:r>
            <a:r>
              <a:rPr kumimoji="1" lang="en-US" altLang="zh-CN" dirty="0" smtClean="0">
                <a:sym typeface="Wingdings"/>
              </a:rPr>
              <a:t>Excel</a:t>
            </a:r>
            <a:r>
              <a:rPr kumimoji="1" lang="zh-CN" altLang="en-US" dirty="0" smtClean="0">
                <a:sym typeface="Wingdings"/>
              </a:rPr>
              <a:t>、</a:t>
            </a:r>
            <a:r>
              <a:rPr kumimoji="1" lang="en-US" altLang="zh-CN" dirty="0" smtClean="0">
                <a:sym typeface="Wingdings"/>
              </a:rPr>
              <a:t>PPT</a:t>
            </a:r>
            <a:r>
              <a:rPr kumimoji="1" lang="zh-CN" altLang="en-US" dirty="0" smtClean="0">
                <a:sym typeface="Wingdings"/>
              </a:rPr>
              <a:t>  透视</a:t>
            </a:r>
            <a:r>
              <a:rPr kumimoji="1" lang="zh-CN" altLang="zh-CN" dirty="0" smtClean="0">
                <a:sym typeface="Wingdings"/>
              </a:rPr>
              <a:t>.</a:t>
            </a:r>
            <a:r>
              <a:rPr kumimoji="1" lang="en-US" altLang="zh-CN" dirty="0" smtClean="0">
                <a:sym typeface="Wingdings"/>
              </a:rPr>
              <a:t>.....</a:t>
            </a:r>
            <a:r>
              <a:rPr kumimoji="1" lang="zh-CN" altLang="en-US" dirty="0" smtClean="0">
                <a:sym typeface="Wingdings"/>
              </a:rPr>
              <a:t>  图表  邮件、实时通讯  查阅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 它山石</a:t>
            </a:r>
            <a:endParaRPr kumimoji="1" lang="en-US" altLang="zh-CN" dirty="0" smtClean="0">
              <a:sym typeface="Wingdings"/>
            </a:endParaRPr>
          </a:p>
          <a:p>
            <a:endParaRPr kumimoji="1" lang="en-US" altLang="zh-CN" dirty="0" smtClean="0">
              <a:sym typeface="Wingding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支持第三方集成，具备友好的对外集成接口，可以轻松地完成与第三方系统集成，延伸出更加丰富的平台应用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商业智能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：简而言之，将企业数据转换为有用信息，然后分发到企业各处。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8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   能够向 </a:t>
            </a:r>
            <a:r>
              <a:rPr kumimoji="1" lang="en-US" altLang="zh-CN" dirty="0" err="1" smtClean="0"/>
              <a:t>PaaS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发展的 </a:t>
            </a:r>
            <a:r>
              <a:rPr kumimoji="1" lang="en-US" altLang="zh-CN" dirty="0" err="1" smtClean="0"/>
              <a:t>SaaS</a:t>
            </a:r>
            <a:r>
              <a:rPr kumimoji="1" lang="zh-CN" altLang="en-US" dirty="0" smtClean="0"/>
              <a:t>，在未来或许会有更强的生命力，</a:t>
            </a:r>
            <a:r>
              <a:rPr kumimoji="1" lang="zh-CN" altLang="en-US" b="1" u="none" dirty="0" smtClean="0">
                <a:solidFill>
                  <a:srgbClr val="FFFF00"/>
                </a:solidFill>
              </a:rPr>
              <a:t>因为 </a:t>
            </a:r>
            <a:r>
              <a:rPr kumimoji="1" lang="en-US" altLang="zh-CN" b="1" u="none" dirty="0" err="1" smtClean="0">
                <a:solidFill>
                  <a:srgbClr val="FFFF00"/>
                </a:solidFill>
              </a:rPr>
              <a:t>PaaS</a:t>
            </a:r>
            <a:r>
              <a:rPr kumimoji="1" lang="en-US" altLang="zh-CN" b="1" u="none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b="1" u="none" dirty="0" smtClean="0">
                <a:solidFill>
                  <a:srgbClr val="FFFF00"/>
                </a:solidFill>
              </a:rPr>
              <a:t>能够更好地解决产品通用性和个性的问题</a:t>
            </a:r>
            <a:r>
              <a:rPr kumimoji="1" lang="zh-CN" altLang="en-US" dirty="0" smtClean="0"/>
              <a:t>，而是否能够解决好这个问题，是体现企业级应用核心价值的关键。在不需要改动产品的前提下，便捷地满足个性化需求，这将会是 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决定未来的胜负手。</a:t>
            </a:r>
          </a:p>
          <a:p>
            <a:r>
              <a:rPr kumimoji="1" lang="zh-CN" altLang="en-US" dirty="0" smtClean="0"/>
              <a:t>    小型企业要求产品的体验要好，使用起来够简单，切入点要准确；</a:t>
            </a:r>
          </a:p>
          <a:p>
            <a:r>
              <a:rPr kumimoji="1" lang="zh-CN" altLang="en-US" dirty="0" smtClean="0"/>
              <a:t>   中型企业要求 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功能相对比较全，集成性比较好；</a:t>
            </a:r>
          </a:p>
          <a:p>
            <a:r>
              <a:rPr kumimoji="1" lang="zh-CN" altLang="en-US" dirty="0" smtClean="0"/>
              <a:t>   大型企业更多希望 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平台化，将上百种应用集中在平台上，并且对于 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的个性化定制要求很高。</a:t>
            </a:r>
          </a:p>
          <a:p>
            <a:r>
              <a:rPr kumimoji="1" lang="zh-CN" altLang="en-US" dirty="0" smtClean="0"/>
              <a:t>    对于企业来说，</a:t>
            </a:r>
            <a:r>
              <a:rPr kumimoji="1" lang="zh-CN" altLang="en-US" b="1" dirty="0" smtClean="0"/>
              <a:t>公司的核心数据以及顺畅高效的管理是无价的</a:t>
            </a:r>
            <a:r>
              <a:rPr kumimoji="1" lang="zh-CN" altLang="en-US" dirty="0" smtClean="0"/>
              <a:t>，不同于个人用户付费欲望普遍较低，企业级用户在优秀的产品面前是十分愿意支付费用的。对于企业级用户来说，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软件的价格其实并不是最重要的，究竟能否解决它们的痛点才是它们所追求的。	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不像 </a:t>
            </a:r>
            <a:r>
              <a:rPr kumimoji="1" lang="en-US" altLang="zh-CN" dirty="0" smtClean="0"/>
              <a:t>2C </a:t>
            </a:r>
            <a:r>
              <a:rPr kumimoji="1" lang="zh-CN" altLang="en-US" dirty="0" smtClean="0"/>
              <a:t>产品，企业级用户在选择供应商前，会对其资质、市场影响力、团队能力进行全面考察，所以只有技术、背景、产品都十分优秀的团队，才能对企业级用户产生吸引力，这对于普通创业团队来说，也是一道门槛。	</a:t>
            </a:r>
          </a:p>
          <a:p>
            <a:r>
              <a:rPr kumimoji="1" lang="zh-CN" altLang="en-US" dirty="0" smtClean="0"/>
              <a:t>    从产品本身来看，</a:t>
            </a:r>
            <a:r>
              <a:rPr kumimoji="1" lang="en-US" altLang="zh-CN" dirty="0" smtClean="0"/>
              <a:t>2B </a:t>
            </a:r>
            <a:r>
              <a:rPr kumimoji="1" lang="zh-CN" altLang="en-US" dirty="0" smtClean="0"/>
              <a:t>的产品要比 </a:t>
            </a:r>
            <a:r>
              <a:rPr kumimoji="1" lang="en-US" altLang="zh-CN" dirty="0" smtClean="0"/>
              <a:t>2C </a:t>
            </a:r>
            <a:r>
              <a:rPr kumimoji="1" lang="zh-CN" altLang="en-US" dirty="0" smtClean="0"/>
              <a:t>的产品复杂很多，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软件需要妥善解决好产品通用性和客户个性化的问题，设计和开发的门槛都很高；如果创业团队没有丰富的经验以及优秀的能力，是很难完成这样的任务的。</a:t>
            </a:r>
          </a:p>
          <a:p>
            <a:r>
              <a:rPr kumimoji="1" lang="zh-CN" altLang="en-US" dirty="0" smtClean="0"/>
              <a:t>    企业管理者和普通员工对于 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的使用需求是不一样的：管理者想要看到更多的菜单、报表，能够呈现越多信息越好；而普通员工则喜欢简洁易用，体验更好更友善的产品。这是对于开发团队的第一个矛盾。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开发门槛低，越接近业务人员，越有地气。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b="1" u="none" dirty="0" err="1" smtClean="0">
                <a:solidFill>
                  <a:srgbClr val="FFFF00"/>
                </a:solidFill>
              </a:rPr>
              <a:t>PaaS</a:t>
            </a:r>
            <a:r>
              <a:rPr kumimoji="1" lang="en-US" altLang="zh-CN" b="1" u="none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b="1" u="none" dirty="0" smtClean="0">
                <a:solidFill>
                  <a:srgbClr val="FFFF00"/>
                </a:solidFill>
              </a:rPr>
              <a:t>能够更好地解决产品通用性和个性的问题</a:t>
            </a:r>
            <a:r>
              <a:rPr kumimoji="1" lang="zh-CN" altLang="en-US" dirty="0" smtClean="0"/>
              <a:t>，而是否能够解决好这个问题，是体现企业级应用核心价值的关键。</a:t>
            </a:r>
            <a:endParaRPr kumimoji="1" lang="en-US" altLang="zh-CN" dirty="0" smtClean="0"/>
          </a:p>
          <a:p>
            <a:r>
              <a:rPr kumimoji="1" lang="zh-CN" altLang="en-US" b="1" dirty="0" smtClean="0"/>
              <a:t>在不需要改动产品的前提下，便捷地满足个性化需求</a:t>
            </a:r>
            <a:r>
              <a:rPr kumimoji="1" lang="zh-CN" altLang="en-US" dirty="0" smtClean="0"/>
              <a:t>，这将会是 </a:t>
            </a:r>
            <a:r>
              <a:rPr kumimoji="1" lang="en-US" altLang="zh-CN" dirty="0" err="1" smtClean="0"/>
              <a:t>SaaS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决定未来的胜负手。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3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分析、发现、预测、决策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现状分析、原因分析、预测分析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时间：过去、现在、将来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空间：全域、局部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074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66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TSS-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 与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数字化管理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采集数据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定制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过程，清洗既有数据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常见</a:t>
            </a:r>
            <a:r>
              <a:rPr lang="en-US" altLang="zh-CN" dirty="0" smtClean="0"/>
              <a:t>ETL</a:t>
            </a:r>
            <a:r>
              <a:rPr lang="zh-CN" altLang="en-US" dirty="0" smtClean="0"/>
              <a:t>任务（按天、按明细等）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 定时器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Kettle</a:t>
            </a:r>
            <a:r>
              <a:rPr lang="zh-CN" altLang="en-US" dirty="0" smtClean="0"/>
              <a:t>、存储过程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定制</a:t>
            </a:r>
            <a:r>
              <a:rPr lang="en-US" altLang="zh-CN" dirty="0" smtClean="0"/>
              <a:t>ETL</a:t>
            </a:r>
            <a:r>
              <a:rPr lang="zh-CN" altLang="en-US" dirty="0" smtClean="0"/>
              <a:t>任务</a:t>
            </a:r>
            <a:endParaRPr lang="zh-CN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定制流程，人员自行在</a:t>
            </a:r>
            <a:r>
              <a:rPr lang="en-US" altLang="zh-CN" dirty="0" smtClean="0"/>
              <a:t>BI</a:t>
            </a:r>
            <a:r>
              <a:rPr lang="zh-CN" altLang="en-US" dirty="0" smtClean="0"/>
              <a:t>录入数据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定制录入表单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开放录入表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录入数据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审核数据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endParaRPr lang="zh-CN" altLang="zh-CN" dirty="0"/>
          </a:p>
          <a:p>
            <a:pPr>
              <a:lnSpc>
                <a:spcPct val="13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63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创建数据源、数据服务</a:t>
            </a:r>
            <a:endParaRPr lang="zh-CN" altLang="zh-CN" dirty="0"/>
          </a:p>
          <a:p>
            <a:r>
              <a:rPr lang="zh-CN" altLang="en-US" dirty="0" smtClean="0"/>
              <a:t>查询数据</a:t>
            </a:r>
            <a:endParaRPr lang="zh-CN" altLang="zh-CN" dirty="0"/>
          </a:p>
          <a:p>
            <a:r>
              <a:rPr lang="zh-CN" altLang="en-US" dirty="0" smtClean="0"/>
              <a:t>分析汇总</a:t>
            </a:r>
            <a:endParaRPr lang="zh-CN" altLang="zh-CN" dirty="0"/>
          </a:p>
          <a:p>
            <a:r>
              <a:rPr lang="zh-CN" altLang="en-US" dirty="0" smtClean="0"/>
              <a:t>图表展示：</a:t>
            </a:r>
            <a:r>
              <a:rPr lang="en-US" altLang="zh-CN" dirty="0" err="1"/>
              <a:t>EasyUI</a:t>
            </a:r>
            <a:r>
              <a:rPr lang="zh-CN" altLang="zh-CN" dirty="0"/>
              <a:t>、</a:t>
            </a:r>
            <a:r>
              <a:rPr lang="en-US" altLang="zh-CN" dirty="0" err="1" smtClean="0"/>
              <a:t>Echarts</a:t>
            </a:r>
            <a:endParaRPr lang="zh-CN" altLang="zh-CN" dirty="0"/>
          </a:p>
          <a:p>
            <a:r>
              <a:rPr kumimoji="1" lang="zh-CN" altLang="en-US" dirty="0" smtClean="0"/>
              <a:t>开放报表访问</a:t>
            </a:r>
            <a:endParaRPr kumimoji="1" lang="en-US" altLang="zh-CN" dirty="0" smtClean="0"/>
          </a:p>
          <a:p>
            <a:r>
              <a:rPr kumimoji="1" lang="zh-CN" altLang="en-US" dirty="0" smtClean="0"/>
              <a:t>推送报表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收集反馈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55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TSS-BI</a:t>
            </a:r>
            <a:r>
              <a:rPr kumimoji="1" lang="zh-CN" altLang="en-US" dirty="0" smtClean="0"/>
              <a:t> 运行环境配置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硬件环境：</a:t>
            </a:r>
            <a:r>
              <a:rPr lang="en-US" altLang="zh-CN" sz="2800" dirty="0"/>
              <a:t>CPU </a:t>
            </a:r>
            <a:r>
              <a:rPr lang="zh-CN" altLang="zh-CN" sz="2800" dirty="0"/>
              <a:t>双核</a:t>
            </a:r>
            <a:r>
              <a:rPr lang="en-US" altLang="zh-CN" sz="2800" dirty="0"/>
              <a:t>+</a:t>
            </a:r>
            <a:r>
              <a:rPr lang="zh-CN" altLang="zh-CN" sz="2800" dirty="0"/>
              <a:t>、内存</a:t>
            </a:r>
            <a:r>
              <a:rPr lang="en-US" altLang="zh-CN" sz="2800" dirty="0"/>
              <a:t>2G+</a:t>
            </a:r>
            <a:r>
              <a:rPr lang="zh-CN" altLang="zh-CN" sz="2800" dirty="0"/>
              <a:t>、硬盘</a:t>
            </a:r>
            <a:r>
              <a:rPr lang="en-US" altLang="zh-CN" sz="2800" dirty="0"/>
              <a:t>20G+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zh-CN" altLang="zh-CN" sz="2800" dirty="0" smtClean="0"/>
              <a:t>运行环境</a:t>
            </a:r>
            <a:r>
              <a:rPr lang="zh-CN" altLang="zh-CN" sz="2800" dirty="0"/>
              <a:t>：</a:t>
            </a:r>
            <a:r>
              <a:rPr lang="en-US" altLang="zh-CN" sz="2800" dirty="0"/>
              <a:t>JDK1.6/1.7 + Tomcat7 + MySQL</a:t>
            </a:r>
            <a:r>
              <a:rPr lang="zh-CN" altLang="zh-CN" sz="2800" dirty="0"/>
              <a:t>，操作系统支持</a:t>
            </a:r>
            <a:r>
              <a:rPr lang="en-US" altLang="zh-CN" sz="2800" dirty="0" err="1"/>
              <a:t>linux</a:t>
            </a:r>
            <a:r>
              <a:rPr lang="en-US" altLang="zh-CN" sz="2800" dirty="0"/>
              <a:t>/mac </a:t>
            </a:r>
            <a:r>
              <a:rPr lang="en-US" altLang="zh-CN" sz="2800" dirty="0" err="1"/>
              <a:t>os</a:t>
            </a:r>
            <a:r>
              <a:rPr lang="en-US" altLang="zh-CN" sz="2800" dirty="0"/>
              <a:t>/windows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r>
              <a:rPr lang="zh-CN" altLang="zh-CN" sz="2800" dirty="0" smtClean="0"/>
              <a:t>浏览器</a:t>
            </a:r>
            <a:r>
              <a:rPr lang="zh-CN" altLang="zh-CN" sz="2800" dirty="0"/>
              <a:t>：</a:t>
            </a:r>
            <a:r>
              <a:rPr lang="en-US" altLang="zh-CN" sz="2800" dirty="0"/>
              <a:t>Chrome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FireFox</a:t>
            </a:r>
            <a:r>
              <a:rPr lang="zh-CN" altLang="zh-CN" sz="2800" dirty="0"/>
              <a:t>、</a:t>
            </a:r>
            <a:r>
              <a:rPr lang="en-US" altLang="zh-CN" sz="2800" dirty="0"/>
              <a:t>IE11</a:t>
            </a:r>
            <a:r>
              <a:rPr lang="zh-CN" altLang="zh-CN" sz="2800" dirty="0"/>
              <a:t>、</a:t>
            </a:r>
            <a:r>
              <a:rPr lang="en-US" altLang="zh-CN" sz="2800" dirty="0"/>
              <a:t>Edge</a:t>
            </a:r>
            <a:r>
              <a:rPr lang="zh-CN" altLang="zh-CN" sz="2800" dirty="0"/>
              <a:t>等主流浏览器，推荐使用</a:t>
            </a:r>
            <a:r>
              <a:rPr lang="en-US" altLang="zh-CN" sz="2800" dirty="0"/>
              <a:t>Chrome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395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一个经过良好设计</a:t>
            </a:r>
            <a:r>
              <a:rPr lang="zh-CN" altLang="zh-CN" dirty="0" smtClean="0"/>
              <a:t>的框架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613" y="1600200"/>
            <a:ext cx="8522414" cy="4810290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2400" dirty="0" smtClean="0"/>
              <a:t>开发</a:t>
            </a:r>
            <a:r>
              <a:rPr lang="zh-CN" altLang="zh-CN" sz="2400" dirty="0"/>
              <a:t>者只需要写一些必须的代码</a:t>
            </a:r>
            <a:r>
              <a:rPr lang="zh-CN" altLang="zh-CN" sz="2400" dirty="0" smtClean="0"/>
              <a:t>；</a:t>
            </a:r>
            <a:r>
              <a:rPr lang="zh-CN" altLang="en-US" sz="2400" dirty="0" smtClean="0"/>
              <a:t>无</a:t>
            </a:r>
            <a:r>
              <a:rPr lang="zh-CN" altLang="zh-CN" sz="2400" dirty="0" smtClean="0"/>
              <a:t>需接触底层</a:t>
            </a:r>
            <a:r>
              <a:rPr lang="zh-CN" altLang="en-US" sz="2400" dirty="0" smtClean="0"/>
              <a:t>代码</a:t>
            </a:r>
            <a:endParaRPr lang="zh-CN" altLang="zh-CN" sz="2400" dirty="0"/>
          </a:p>
          <a:p>
            <a:pPr lvl="0">
              <a:lnSpc>
                <a:spcPct val="120000"/>
              </a:lnSpc>
            </a:pPr>
            <a:r>
              <a:rPr lang="zh-CN" altLang="zh-CN" sz="2400" dirty="0" smtClean="0"/>
              <a:t>可以为程序提供清晰的结构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并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提高程序</a:t>
            </a:r>
            <a:r>
              <a:rPr lang="zh-CN" altLang="zh-CN" sz="2400" dirty="0"/>
              <a:t>的内聚</a:t>
            </a:r>
            <a:r>
              <a:rPr lang="zh-CN" altLang="zh-CN" sz="2400" dirty="0" smtClean="0"/>
              <a:t>性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清晰</a:t>
            </a:r>
            <a:r>
              <a:rPr lang="zh-CN" altLang="zh-CN" sz="2400" dirty="0"/>
              <a:t>的结构使得</a:t>
            </a:r>
            <a:r>
              <a:rPr lang="zh-CN" altLang="zh-CN" sz="2400" dirty="0" smtClean="0"/>
              <a:t>其他人可以更容易加入项目</a:t>
            </a:r>
            <a:endParaRPr lang="zh-CN" altLang="zh-CN" sz="2400" dirty="0"/>
          </a:p>
          <a:p>
            <a:pPr lvl="0">
              <a:lnSpc>
                <a:spcPct val="120000"/>
              </a:lnSpc>
            </a:pPr>
            <a:r>
              <a:rPr lang="zh-CN" altLang="en-US" sz="2400" dirty="0" smtClean="0"/>
              <a:t>简洁的</a:t>
            </a:r>
            <a:r>
              <a:rPr lang="zh-CN" altLang="zh-CN" sz="2400" dirty="0" smtClean="0"/>
              <a:t>例子和文档为用户提供最佳实践</a:t>
            </a:r>
            <a:endParaRPr lang="zh-CN" altLang="zh-CN" sz="2400" dirty="0"/>
          </a:p>
          <a:p>
            <a:pPr lvl="0">
              <a:lnSpc>
                <a:spcPct val="120000"/>
              </a:lnSpc>
            </a:pPr>
            <a:r>
              <a:rPr lang="zh-CN" altLang="zh-CN" sz="2400" dirty="0" smtClean="0"/>
              <a:t>代码容易测试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zh-CN" sz="2400" dirty="0"/>
              <a:t>框架是一种现有的成功的解决方案，它存在的目标就是：通过提供标准的模式，来提升开发过程和现有组件直接的重复运用性，并为新的需求提供相应的扩展接口，从而提高开发效率和产品质量。</a:t>
            </a:r>
          </a:p>
          <a:p>
            <a:pPr lvl="0">
              <a:lnSpc>
                <a:spcPct val="120000"/>
              </a:lnSpc>
            </a:pPr>
            <a:endParaRPr lang="zh-CN" altLang="zh-CN" sz="2400" dirty="0"/>
          </a:p>
          <a:p>
            <a:pPr>
              <a:lnSpc>
                <a:spcPct val="120000"/>
              </a:lnSpc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484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授权模型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Admin </a:t>
            </a:r>
            <a:r>
              <a:rPr kumimoji="1" lang="en-US" altLang="zh-CN" dirty="0"/>
              <a:t>is God </a:t>
            </a:r>
            <a:r>
              <a:rPr kumimoji="1" lang="zh-CN" altLang="en-US" dirty="0" smtClean="0"/>
              <a:t>资源权限之源</a:t>
            </a:r>
            <a:endParaRPr kumimoji="1" lang="en-US" altLang="zh-CN" dirty="0" smtClean="0"/>
          </a:p>
          <a:p>
            <a:r>
              <a:rPr kumimoji="1" lang="zh-CN" altLang="en-US" dirty="0"/>
              <a:t>分级授权：总部、分公司、</a:t>
            </a:r>
            <a:r>
              <a:rPr kumimoji="1" lang="zh-CN" altLang="en-US" dirty="0" smtClean="0"/>
              <a:t>部门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授权级别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普通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可授权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可授权可传递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17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资源的分类、操作、权限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4880"/>
          </a:xfrm>
        </p:spPr>
        <p:txBody>
          <a:bodyPr>
            <a:normAutofit/>
          </a:bodyPr>
          <a:lstStyle/>
          <a:p>
            <a:r>
              <a:rPr kumimoji="1" lang="zh-TW" altLang="en-US" sz="2800" dirty="0" smtClean="0"/>
              <a:t>私人资源</a:t>
            </a:r>
            <a:endParaRPr kumimoji="1" lang="en-US" altLang="zh-TW" sz="2800" dirty="0"/>
          </a:p>
          <a:p>
            <a:r>
              <a:rPr kumimoji="1" lang="zh-TW" altLang="en-US" sz="2800" dirty="0" smtClean="0"/>
              <a:t>角色资源</a:t>
            </a:r>
            <a:endParaRPr kumimoji="1" lang="en-US" altLang="zh-TW" sz="2800" dirty="0"/>
          </a:p>
          <a:p>
            <a:r>
              <a:rPr kumimoji="1" lang="zh-TW" altLang="en-US" sz="2800" dirty="0" smtClean="0"/>
              <a:t>公共资源</a:t>
            </a:r>
            <a:endParaRPr kumimoji="1" lang="en-US" altLang="zh-TW" sz="2800" dirty="0"/>
          </a:p>
          <a:p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5" y="3365081"/>
            <a:ext cx="7686322" cy="33320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3334" t="13657" r="3571" b="11176"/>
          <a:stretch/>
        </p:blipFill>
        <p:spPr>
          <a:xfrm>
            <a:off x="3753945" y="1402357"/>
            <a:ext cx="5015471" cy="19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资源权限策略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过滤器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6724" b="6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67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CN" dirty="0" err="1" smtClean="0"/>
              <a:t>www.</a:t>
            </a:r>
            <a:r>
              <a:rPr lang="en-US" altLang="zh-TW" dirty="0" err="1" smtClean="0"/>
              <a:t>boubei.com</a:t>
            </a:r>
            <a:r>
              <a:rPr lang="zh-TW" altLang="en-US" dirty="0"/>
              <a:t>获得帮助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TSS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FAQ</a:t>
            </a:r>
            <a:r>
              <a:rPr kumimoji="1" lang="zh-CN" altLang="en-US" sz="2800" dirty="0" smtClean="0"/>
              <a:t>：常见问题及解决办法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TSS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API </a:t>
            </a:r>
            <a:r>
              <a:rPr kumimoji="1" lang="en-US" altLang="en-US" sz="2800" dirty="0" smtClean="0"/>
              <a:t>接口</a:t>
            </a:r>
            <a:r>
              <a:rPr kumimoji="1" lang="zh-CN" altLang="en-US" sz="2800" dirty="0" smtClean="0"/>
              <a:t>说明</a:t>
            </a:r>
            <a:endParaRPr kumimoji="1" lang="en-US" altLang="en-US" sz="2800" dirty="0" smtClean="0"/>
          </a:p>
          <a:p>
            <a:pPr>
              <a:lnSpc>
                <a:spcPct val="120000"/>
              </a:lnSpc>
            </a:pPr>
            <a:r>
              <a:rPr kumimoji="1" lang="en-US" altLang="en-US" sz="2800" dirty="0" err="1" smtClean="0"/>
              <a:t>tssJS</a:t>
            </a:r>
            <a:r>
              <a:rPr kumimoji="1" lang="zh-CN" altLang="en-US" sz="2800" dirty="0" smtClean="0"/>
              <a:t> </a:t>
            </a:r>
            <a:r>
              <a:rPr kumimoji="1" lang="en-US" altLang="en-US" sz="2800" dirty="0" smtClean="0"/>
              <a:t>方法说明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TSS</a:t>
            </a:r>
            <a:r>
              <a:rPr kumimoji="1" lang="zh-CN" altLang="en-US" sz="2800" dirty="0" smtClean="0"/>
              <a:t>用户操作手册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TSS-BI</a:t>
            </a:r>
            <a:r>
              <a:rPr kumimoji="1" lang="zh-CN" altLang="en-US" sz="2800" dirty="0" smtClean="0"/>
              <a:t> 开发手册</a:t>
            </a:r>
            <a:endParaRPr kumimoji="1" lang="en-US" altLang="en-US" sz="2800" dirty="0" smtClean="0"/>
          </a:p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BI</a:t>
            </a:r>
            <a:r>
              <a:rPr kumimoji="1" lang="zh-CN" altLang="en-US" sz="2800" dirty="0" smtClean="0"/>
              <a:t>案例、</a:t>
            </a:r>
            <a:r>
              <a:rPr kumimoji="1" lang="en-US" altLang="zh-CN" sz="28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462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028" y="872063"/>
            <a:ext cx="7787987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200" dirty="0"/>
              <a:t>why</a:t>
            </a:r>
            <a:r>
              <a:rPr kumimoji="1" lang="zh-CN" altLang="en-US" sz="3200" dirty="0"/>
              <a:t>：用户为什么要使用我们的产品？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what</a:t>
            </a:r>
            <a:r>
              <a:rPr kumimoji="1" lang="zh-CN" altLang="en-US" sz="3200" dirty="0"/>
              <a:t>：我们的产品能为用户提供什么服务？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who</a:t>
            </a:r>
            <a:r>
              <a:rPr kumimoji="1" lang="zh-CN" altLang="en-US" sz="3200" dirty="0"/>
              <a:t>：谁是我们的用户？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when</a:t>
            </a:r>
            <a:r>
              <a:rPr kumimoji="1" lang="zh-CN" altLang="en-US" sz="3200" dirty="0"/>
              <a:t>：用户时候时候会用我们的产品？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where</a:t>
            </a:r>
            <a:r>
              <a:rPr kumimoji="1" lang="zh-CN" altLang="en-US" sz="3200" dirty="0"/>
              <a:t>：使用场景是什么？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how</a:t>
            </a:r>
            <a:r>
              <a:rPr kumimoji="1" lang="zh-CN" altLang="en-US" sz="3200" dirty="0"/>
              <a:t>：如何使用？</a:t>
            </a:r>
          </a:p>
          <a:p>
            <a:pPr>
              <a:lnSpc>
                <a:spcPct val="130000"/>
              </a:lnSpc>
            </a:pPr>
            <a:r>
              <a:rPr kumimoji="1" lang="en-US" altLang="zh-CN" sz="3200" dirty="0"/>
              <a:t>how much</a:t>
            </a:r>
            <a:r>
              <a:rPr kumimoji="1" lang="zh-CN" altLang="en-US" sz="3200" dirty="0"/>
              <a:t>：使用成本是多少？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9618" y="6578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8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833"/>
          </a:xfrm>
        </p:spPr>
        <p:txBody>
          <a:bodyPr/>
          <a:lstStyle/>
          <a:p>
            <a:r>
              <a:rPr kumimoji="1" lang="zh-CN" altLang="en-US" dirty="0" smtClean="0"/>
              <a:t>企业信息化管理</a:t>
            </a:r>
            <a:endParaRPr kumimoji="1"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企业信息化三要素：人、流程、数据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理想：三位一体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现实：</a:t>
            </a:r>
            <a:r>
              <a:rPr kumimoji="1" lang="en-US" altLang="en-US" sz="2400" dirty="0" smtClean="0"/>
              <a:t>一地鸡毛</a:t>
            </a:r>
            <a:endParaRPr kumimoji="1" lang="en-US" altLang="zh-CN" sz="2400" dirty="0" smtClean="0"/>
          </a:p>
          <a:p>
            <a:pPr lvl="1">
              <a:lnSpc>
                <a:spcPct val="120000"/>
              </a:lnSpc>
            </a:pPr>
            <a:r>
              <a:rPr kumimoji="1" lang="zh-CN" altLang="en-US" sz="2000" dirty="0" smtClean="0"/>
              <a:t>流程分散于各个系统</a:t>
            </a:r>
            <a:endParaRPr kumimoji="1" lang="en-US" altLang="zh-CN" sz="2000" dirty="0" smtClean="0"/>
          </a:p>
          <a:p>
            <a:pPr lvl="1">
              <a:lnSpc>
                <a:spcPct val="120000"/>
              </a:lnSpc>
            </a:pPr>
            <a:r>
              <a:rPr kumimoji="1" lang="zh-CN" altLang="en-US" sz="2000" dirty="0" smtClean="0"/>
              <a:t>数据孤岛林立</a:t>
            </a:r>
            <a:endParaRPr kumimoji="1" lang="en-US" altLang="zh-CN" sz="2000" dirty="0" smtClean="0"/>
          </a:p>
          <a:p>
            <a:pPr lvl="1">
              <a:lnSpc>
                <a:spcPct val="120000"/>
              </a:lnSpc>
            </a:pPr>
            <a:r>
              <a:rPr kumimoji="1" lang="en-US" altLang="zh-CN" sz="2000" dirty="0" smtClean="0"/>
              <a:t>N</a:t>
            </a:r>
            <a:r>
              <a:rPr kumimoji="1" lang="zh-CN" altLang="en-US" sz="2000" dirty="0" smtClean="0"/>
              <a:t>个账号密码</a:t>
            </a:r>
            <a:endParaRPr kumimoji="1" lang="en-US" altLang="zh-CN" sz="2000" dirty="0" smtClean="0"/>
          </a:p>
          <a:p>
            <a:pPr lvl="1">
              <a:lnSpc>
                <a:spcPct val="120000"/>
              </a:lnSpc>
            </a:pPr>
            <a:r>
              <a:rPr kumimoji="1" lang="en-US" altLang="zh-CN" sz="2000" dirty="0" smtClean="0"/>
              <a:t>N</a:t>
            </a:r>
            <a:r>
              <a:rPr kumimoji="1" lang="zh-CN" altLang="en-US" sz="2000" dirty="0" smtClean="0"/>
              <a:t>份</a:t>
            </a:r>
            <a:r>
              <a:rPr kumimoji="1" lang="en-US" altLang="zh-CN" sz="2000" dirty="0" smtClean="0"/>
              <a:t>Excel</a:t>
            </a:r>
            <a:r>
              <a:rPr kumimoji="1" lang="zh-CN" altLang="en-US" sz="2000" dirty="0" smtClean="0"/>
              <a:t>导出数据</a:t>
            </a:r>
            <a:endParaRPr kumimoji="1" lang="en-US" altLang="zh-CN" sz="20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信息是有了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可是信息化管理呢？</a:t>
            </a:r>
            <a:endParaRPr kumimoji="1" lang="zh-CN" altLang="en-US" sz="2400" dirty="0"/>
          </a:p>
        </p:txBody>
      </p:sp>
      <p:pic>
        <p:nvPicPr>
          <p:cNvPr id="20" name="图片 19" descr="D:\project\TSS\waitwind.github.com\images\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0540" y="2383898"/>
            <a:ext cx="4294094" cy="372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63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企业信息化难点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 smtClean="0"/>
              <a:t> </a:t>
            </a:r>
            <a:r>
              <a:rPr kumimoji="1" lang="zh-CN" altLang="en-US" sz="2400" dirty="0"/>
              <a:t>业务数据增长</a:t>
            </a:r>
            <a:r>
              <a:rPr kumimoji="1" lang="zh-CN" altLang="en-US" sz="2400" dirty="0" smtClean="0"/>
              <a:t>迅速，数据分散，分析难度大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手工方式处理数据</a:t>
            </a:r>
            <a:r>
              <a:rPr kumimoji="1" lang="zh-CN" altLang="zh-CN" sz="2400" dirty="0"/>
              <a:t>，</a:t>
            </a:r>
            <a:r>
              <a:rPr kumimoji="1" lang="zh-CN" altLang="en-US" sz="2400" dirty="0" smtClean="0"/>
              <a:t>工作</a:t>
            </a:r>
            <a:r>
              <a:rPr kumimoji="1" lang="zh-CN" altLang="en-US" sz="2400" dirty="0"/>
              <a:t>量大准确度低安全性低 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/>
              <a:t>业务调整太</a:t>
            </a:r>
            <a:r>
              <a:rPr kumimoji="1" lang="zh-CN" altLang="en-US" sz="2400" dirty="0" smtClean="0"/>
              <a:t>快</a:t>
            </a:r>
            <a:r>
              <a:rPr kumimoji="1" lang="zh-CN" altLang="zh-CN" sz="2400" dirty="0"/>
              <a:t>，</a:t>
            </a:r>
            <a:r>
              <a:rPr kumimoji="1" lang="zh-CN" altLang="en-US" sz="2400" dirty="0" smtClean="0"/>
              <a:t>原有报表不能服务于新业务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/>
              <a:t>没有统一的报表管理门户 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报表展现过于明细和简单</a:t>
            </a:r>
            <a:r>
              <a:rPr kumimoji="1" lang="zh-CN" altLang="zh-CN" sz="2400" dirty="0" smtClean="0"/>
              <a:t>，</a:t>
            </a:r>
            <a:r>
              <a:rPr kumimoji="1" lang="zh-CN" altLang="en-US" sz="2400" dirty="0" smtClean="0"/>
              <a:t>管理者无法掌握企业</a:t>
            </a:r>
            <a:r>
              <a:rPr kumimoji="1" lang="zh-CN" altLang="en-US" sz="2400" dirty="0"/>
              <a:t>全局信</a:t>
            </a:r>
            <a:r>
              <a:rPr kumimoji="1" lang="zh-CN" altLang="en-US" sz="2400" dirty="0" smtClean="0"/>
              <a:t>息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无法随时随地掌握数据信息</a:t>
            </a:r>
            <a:endParaRPr kumimoji="1"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dirty="0" smtClean="0"/>
              <a:t>	  </a:t>
            </a:r>
            <a:r>
              <a:rPr kumimoji="1" lang="zh-CN" altLang="en-US" sz="2400" dirty="0" smtClean="0"/>
              <a:t>以上种种问题</a:t>
            </a:r>
            <a:r>
              <a:rPr kumimoji="1" lang="zh-CN" altLang="zh-CN" sz="2400" dirty="0"/>
              <a:t>，</a:t>
            </a:r>
            <a:r>
              <a:rPr kumimoji="1" lang="zh-CN" altLang="en-US" sz="2400" dirty="0" smtClean="0"/>
              <a:t>致使</a:t>
            </a:r>
            <a:r>
              <a:rPr kumimoji="1" lang="zh-CN" altLang="en-US" sz="2400" dirty="0"/>
              <a:t>管理者难以获取准确</a:t>
            </a:r>
            <a:r>
              <a:rPr kumimoji="1" lang="zh-CN" altLang="en-US" sz="2400" dirty="0" smtClean="0"/>
              <a:t>的有效信息</a:t>
            </a:r>
            <a:r>
              <a:rPr kumimoji="1" lang="zh-CN" altLang="zh-CN" sz="2400" dirty="0"/>
              <a:t>，</a:t>
            </a:r>
            <a:r>
              <a:rPr kumimoji="1" lang="zh-CN" altLang="en-US" sz="2400" dirty="0" smtClean="0"/>
              <a:t>决策还流于拍脑袋凭直觉决策</a:t>
            </a:r>
            <a:r>
              <a:rPr kumimoji="1" lang="zh-CN" altLang="zh-CN" sz="2400" dirty="0" smtClean="0"/>
              <a:t>，</a:t>
            </a:r>
            <a:r>
              <a:rPr kumimoji="1" lang="zh-CN" altLang="en-US" sz="2400" dirty="0" smtClean="0"/>
              <a:t>无法实现数字化、精细化管理和运营。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441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TSS-BI</a:t>
            </a:r>
            <a:r>
              <a:rPr kumimoji="1" lang="zh-CN" altLang="en-US" dirty="0" smtClean="0"/>
              <a:t> 能帮我们做什么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1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dirty="0"/>
              <a:t>量化一切可量化的，让管理</a:t>
            </a:r>
            <a:r>
              <a:rPr kumimoji="1" lang="zh-CN" altLang="en-US" sz="2400" dirty="0" smtClean="0"/>
              <a:t>透明，</a:t>
            </a:r>
            <a:r>
              <a:rPr kumimoji="1" lang="zh-CN" altLang="en-US" sz="2400" dirty="0"/>
              <a:t>让数据随时随地、按需可</a:t>
            </a:r>
            <a:r>
              <a:rPr kumimoji="1" lang="zh-CN" altLang="en-US" sz="2400" dirty="0" smtClean="0"/>
              <a:t>得</a:t>
            </a:r>
            <a:endParaRPr kumimoji="1" lang="en-US" altLang="zh-CN" sz="2400" dirty="0" smtClean="0"/>
          </a:p>
          <a:p>
            <a:pPr>
              <a:lnSpc>
                <a:spcPct val="140000"/>
              </a:lnSpc>
            </a:pPr>
            <a:r>
              <a:rPr kumimoji="1" lang="zh-CN" altLang="en-US" sz="2400" dirty="0"/>
              <a:t>简化开发流程</a:t>
            </a:r>
            <a:r>
              <a:rPr kumimoji="1" lang="zh-CN" altLang="zh-CN" sz="2400" dirty="0"/>
              <a:t>：</a:t>
            </a:r>
            <a:r>
              <a:rPr kumimoji="1" lang="zh-CN" altLang="en-US" sz="2400" dirty="0"/>
              <a:t>业务 </a:t>
            </a:r>
            <a:r>
              <a:rPr kumimoji="1" lang="zh-CN" altLang="zh-CN" sz="2400" dirty="0">
                <a:sym typeface="Wingdings"/>
              </a:rPr>
              <a:t>--</a:t>
            </a:r>
            <a:r>
              <a:rPr kumimoji="1" lang="zh-CN" altLang="en-US" sz="2400" dirty="0">
                <a:sym typeface="Wingdings"/>
              </a:rPr>
              <a:t> </a:t>
            </a:r>
            <a:r>
              <a:rPr kumimoji="1" lang="zh-CN" altLang="en-US" sz="2400" dirty="0" smtClean="0">
                <a:sym typeface="Wingdings"/>
              </a:rPr>
              <a:t>开发</a:t>
            </a:r>
            <a:endParaRPr kumimoji="1" lang="en-US" altLang="zh-CN" sz="2400" dirty="0" smtClean="0"/>
          </a:p>
          <a:p>
            <a:pPr>
              <a:lnSpc>
                <a:spcPct val="140000"/>
              </a:lnSpc>
            </a:pPr>
            <a:r>
              <a:rPr kumimoji="1" lang="en-US" altLang="zh-CN" sz="2400" dirty="0" smtClean="0"/>
              <a:t>All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Portal</a:t>
            </a:r>
          </a:p>
          <a:p>
            <a:pPr lvl="1">
              <a:lnSpc>
                <a:spcPct val="140000"/>
              </a:lnSpc>
            </a:pPr>
            <a:r>
              <a:rPr kumimoji="1" lang="zh-CN" altLang="en-US" sz="2000" dirty="0">
                <a:sym typeface="Wingdings"/>
              </a:rPr>
              <a:t>集中管理数据，</a:t>
            </a:r>
            <a:r>
              <a:rPr kumimoji="1" lang="zh-CN" altLang="en-US" sz="2000" dirty="0"/>
              <a:t>消除数据孤岛</a:t>
            </a:r>
            <a:endParaRPr kumimoji="1" lang="en-US" altLang="zh-CN" sz="2000" dirty="0"/>
          </a:p>
          <a:p>
            <a:pPr lvl="1">
              <a:lnSpc>
                <a:spcPct val="140000"/>
              </a:lnSpc>
            </a:pPr>
            <a:r>
              <a:rPr kumimoji="1" lang="zh-CN" altLang="en-US" sz="2000" dirty="0"/>
              <a:t>集中管理流程</a:t>
            </a:r>
            <a:endParaRPr kumimoji="1" lang="en-US" altLang="zh-CN" sz="2000" dirty="0"/>
          </a:p>
          <a:p>
            <a:pPr lvl="1">
              <a:lnSpc>
                <a:spcPct val="140000"/>
              </a:lnSpc>
            </a:pPr>
            <a:r>
              <a:rPr kumimoji="1" lang="zh-CN" altLang="en-US" sz="2000" dirty="0"/>
              <a:t>集中管理用户、组织、角色</a:t>
            </a:r>
            <a:r>
              <a:rPr kumimoji="1" lang="zh-CN" altLang="zh-CN" sz="2000" dirty="0"/>
              <a:t>、</a:t>
            </a:r>
            <a:r>
              <a:rPr kumimoji="1" lang="zh-CN" altLang="en-US" sz="2000" dirty="0"/>
              <a:t>资源、</a:t>
            </a:r>
            <a:r>
              <a:rPr kumimoji="1" lang="zh-CN" altLang="en-US" sz="2000" dirty="0" smtClean="0"/>
              <a:t>权限</a:t>
            </a:r>
            <a:endParaRPr kumimoji="1" lang="en-US" altLang="zh-CN" sz="2400" dirty="0" smtClean="0"/>
          </a:p>
          <a:p>
            <a:pPr>
              <a:lnSpc>
                <a:spcPct val="140000"/>
              </a:lnSpc>
            </a:pPr>
            <a:r>
              <a:rPr kumimoji="1" lang="zh-CN" altLang="en-US" sz="2400" dirty="0" smtClean="0"/>
              <a:t>数字化</a:t>
            </a:r>
            <a:r>
              <a:rPr kumimoji="1" lang="zh-CN" altLang="en-US" sz="2400" dirty="0"/>
              <a:t>管理：轨迹、复盘、预警</a:t>
            </a:r>
            <a:endParaRPr kumimoji="1" lang="en-US" altLang="zh-CN" sz="2400" dirty="0"/>
          </a:p>
          <a:p>
            <a:pPr>
              <a:lnSpc>
                <a:spcPct val="140000"/>
              </a:lnSpc>
            </a:pPr>
            <a:r>
              <a:rPr kumimoji="1" lang="zh-CN" altLang="en-US" sz="2400" dirty="0"/>
              <a:t>仪表化管理：实时监控、</a:t>
            </a:r>
            <a:r>
              <a:rPr kumimoji="1" lang="zh-CN" altLang="en-US" sz="2400" dirty="0" smtClean="0"/>
              <a:t>看板，办公室即驾驶室</a:t>
            </a:r>
            <a:endParaRPr kumimoji="1" lang="en-US" altLang="zh-CN" sz="2400" dirty="0" smtClean="0"/>
          </a:p>
          <a:p>
            <a:pPr>
              <a:lnSpc>
                <a:spcPct val="140000"/>
              </a:lnSpc>
            </a:pPr>
            <a:r>
              <a:rPr kumimoji="1" lang="zh-CN" altLang="en-US" sz="2400" dirty="0" smtClean="0"/>
              <a:t>体现管理思</a:t>
            </a:r>
            <a:r>
              <a:rPr kumimoji="1" lang="zh-CN" altLang="en-US" sz="2400" dirty="0"/>
              <a:t>路</a:t>
            </a:r>
            <a:r>
              <a:rPr kumimoji="1" lang="zh-CN" altLang="zh-CN" sz="2400" dirty="0"/>
              <a:t>、</a:t>
            </a:r>
            <a:r>
              <a:rPr kumimoji="1" lang="zh-CN" altLang="en-US" sz="2400" dirty="0"/>
              <a:t>固化操作流</a:t>
            </a:r>
            <a:r>
              <a:rPr kumimoji="1" lang="zh-CN" altLang="en-US" sz="2400" dirty="0" smtClean="0"/>
              <a:t>程</a:t>
            </a:r>
            <a:endParaRPr kumimoji="1"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失控的网络</a:t>
            </a:r>
            <a:r>
              <a:rPr lang="zh-CN" altLang="zh-CN" sz="2400" dirty="0"/>
              <a:t>、</a:t>
            </a:r>
            <a:r>
              <a:rPr lang="zh-CN" altLang="en-US" sz="2400" dirty="0"/>
              <a:t>黑洞 </a:t>
            </a:r>
            <a:r>
              <a:rPr lang="en-US" altLang="zh-CN" sz="2400" dirty="0"/>
              <a:t>—</a:t>
            </a:r>
            <a:r>
              <a:rPr lang="en-US" altLang="zh-CN" sz="2400" dirty="0" smtClean="0"/>
              <a:t>&gt;  </a:t>
            </a:r>
            <a:r>
              <a:rPr lang="zh-CN" altLang="en-US" sz="2400" dirty="0" smtClean="0"/>
              <a:t>透明、实时</a:t>
            </a:r>
            <a:r>
              <a:rPr lang="zh-CN" altLang="en-US" sz="2400" dirty="0"/>
              <a:t>、可控</a:t>
            </a:r>
            <a:endParaRPr kumimoji="1" lang="en-US" altLang="zh-CN" sz="2400" dirty="0" smtClean="0"/>
          </a:p>
          <a:p>
            <a:pPr>
              <a:lnSpc>
                <a:spcPct val="140000"/>
              </a:lnSpc>
            </a:pPr>
            <a:r>
              <a:rPr kumimoji="1" lang="zh-CN" altLang="en-US" sz="2400" dirty="0" smtClean="0"/>
              <a:t>收集用户反馈、运行日志，不断完善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404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TSS-BI </a:t>
            </a:r>
            <a:r>
              <a:rPr kumimoji="1" lang="zh-CN" altLang="en-US" dirty="0" smtClean="0"/>
              <a:t>定位是什么？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一个用来开发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的软件：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/>
              <a:t>/</a:t>
            </a:r>
            <a:r>
              <a:rPr kumimoji="1" lang="en-US" altLang="zh-CN" sz="2400" dirty="0" smtClean="0"/>
              <a:t>S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SOA</a:t>
            </a:r>
            <a:r>
              <a:rPr kumimoji="1" lang="zh-CN" altLang="en-US" sz="2400" dirty="0" smtClean="0"/>
              <a:t>（面向服务架构）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数据管理平台：全方位管理数据的</a:t>
            </a:r>
            <a:r>
              <a:rPr kumimoji="1" lang="zh-CN" altLang="en-US" sz="2400" dirty="0"/>
              <a:t>生成、</a:t>
            </a:r>
            <a:r>
              <a:rPr kumimoji="1" lang="zh-CN" altLang="en-US" sz="2400" dirty="0" smtClean="0"/>
              <a:t>流转、</a:t>
            </a:r>
            <a:r>
              <a:rPr kumimoji="1" lang="zh-CN" altLang="en-US" sz="2400" dirty="0"/>
              <a:t>分析、呈现、感知</a:t>
            </a:r>
            <a:r>
              <a:rPr kumimoji="1" lang="zh-CN" altLang="en-US" sz="2400" dirty="0" smtClean="0"/>
              <a:t>、分发</a:t>
            </a:r>
            <a:endParaRPr kumimoji="1" lang="en-US" altLang="zh-CN" sz="2400" dirty="0" smtClean="0"/>
          </a:p>
          <a:p>
            <a:pPr lvl="1">
              <a:lnSpc>
                <a:spcPct val="120000"/>
              </a:lnSpc>
            </a:pPr>
            <a:r>
              <a:rPr kumimoji="1" lang="zh-CN" altLang="en-US" sz="2000" dirty="0"/>
              <a:t>数据采集</a:t>
            </a:r>
            <a:r>
              <a:rPr kumimoji="1" lang="zh-CN" altLang="en-US" sz="2000" dirty="0" smtClean="0"/>
              <a:t>平台</a:t>
            </a:r>
            <a:endParaRPr kumimoji="1"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数据服务（</a:t>
            </a:r>
            <a:r>
              <a:rPr lang="en-US" altLang="zh-CN" sz="2000" dirty="0"/>
              <a:t>API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平台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数据交换（中转）</a:t>
            </a:r>
            <a:r>
              <a:rPr lang="zh-CN" altLang="en-US" sz="2000" dirty="0" smtClean="0"/>
              <a:t>平台：中枢系统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数据分发</a:t>
            </a:r>
            <a:r>
              <a:rPr lang="zh-CN" altLang="en-US" sz="2000" dirty="0" smtClean="0"/>
              <a:t>平台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插件式开发平台：报表、录入表、门户栏目、</a:t>
            </a:r>
            <a:r>
              <a:rPr kumimoji="1" lang="en-US" altLang="zh-CN" sz="2400" dirty="0" smtClean="0"/>
              <a:t>ETL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基于</a:t>
            </a:r>
            <a:r>
              <a:rPr kumimoji="1" lang="en-US" altLang="zh-CN" sz="2400" dirty="0" smtClean="0"/>
              <a:t>MIT</a:t>
            </a:r>
            <a:r>
              <a:rPr kumimoji="1" lang="zh-CN" altLang="en-US" sz="2400" dirty="0" smtClean="0"/>
              <a:t>许可协议的开源项目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交流学习的社区</a:t>
            </a:r>
            <a:endParaRPr kumimoji="1" lang="en-US" altLang="zh-CN" sz="2400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693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SAAS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PAAS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10561" r="-10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89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TSS-BI</a:t>
            </a:r>
            <a:r>
              <a:rPr kumimoji="1" lang="zh-CN" altLang="en-US" dirty="0" smtClean="0"/>
              <a:t>的优势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+mn-ea"/>
              </a:rPr>
              <a:t>结构清晰简单</a:t>
            </a:r>
            <a:r>
              <a:rPr kumimoji="1" lang="zh-CN" altLang="en-US" sz="2400" dirty="0">
                <a:latin typeface="+mn-ea"/>
              </a:rPr>
              <a:t>、</a:t>
            </a:r>
            <a:r>
              <a:rPr kumimoji="1" lang="zh-CN" altLang="en-US" sz="2400" dirty="0" smtClean="0">
                <a:latin typeface="+mn-ea"/>
              </a:rPr>
              <a:t>易扩展、</a:t>
            </a:r>
            <a:r>
              <a:rPr kumimoji="1" lang="zh-CN" altLang="en-US" sz="2400" dirty="0">
                <a:latin typeface="+mn-ea"/>
              </a:rPr>
              <a:t>稳</a:t>
            </a:r>
            <a:r>
              <a:rPr kumimoji="1" lang="zh-CN" altLang="en-US" sz="2400" dirty="0" smtClean="0">
                <a:latin typeface="+mn-ea"/>
              </a:rPr>
              <a:t>定、可靠</a:t>
            </a:r>
            <a:endParaRPr kumimoji="1" lang="en-US" altLang="zh-CN" sz="24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kumimoji="1" lang="en-US" altLang="en-US" sz="2000" dirty="0">
                <a:latin typeface="+mn-ea"/>
              </a:rPr>
              <a:t>插件</a:t>
            </a:r>
            <a:r>
              <a:rPr kumimoji="1" lang="en-US" altLang="en-US" sz="2000" dirty="0" smtClean="0">
                <a:latin typeface="+mn-ea"/>
              </a:rPr>
              <a:t>式</a:t>
            </a:r>
            <a:r>
              <a:rPr kumimoji="1" lang="zh-CN" altLang="en-US" sz="2000" dirty="0" smtClean="0">
                <a:latin typeface="+mn-ea"/>
              </a:rPr>
              <a:t>开发</a:t>
            </a:r>
            <a:endParaRPr kumimoji="1" lang="en-US" altLang="en-US" sz="20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000" dirty="0" smtClean="0">
                <a:latin typeface="+mn-ea"/>
              </a:rPr>
              <a:t>充分封装</a:t>
            </a:r>
            <a:r>
              <a:rPr kumimoji="1" lang="zh-CN" altLang="zh-CN" sz="2000" dirty="0">
                <a:latin typeface="+mn-ea"/>
              </a:rPr>
              <a:t>，</a:t>
            </a:r>
            <a:r>
              <a:rPr kumimoji="1" lang="zh-CN" altLang="en-US" sz="2000" dirty="0" smtClean="0">
                <a:latin typeface="+mn-ea"/>
              </a:rPr>
              <a:t>轻</a:t>
            </a:r>
            <a:r>
              <a:rPr kumimoji="1" lang="zh-CN" altLang="en-US" sz="2000" dirty="0">
                <a:latin typeface="+mn-ea"/>
              </a:rPr>
              <a:t>松</a:t>
            </a:r>
            <a:r>
              <a:rPr kumimoji="1" lang="zh-CN" altLang="en-US" sz="2000" dirty="0" smtClean="0">
                <a:latin typeface="+mn-ea"/>
              </a:rPr>
              <a:t>使用</a:t>
            </a:r>
            <a:r>
              <a:rPr kumimoji="1" lang="en-US" altLang="zh-CN" sz="2000" dirty="0" smtClean="0">
                <a:latin typeface="+mn-ea"/>
              </a:rPr>
              <a:t>AJAX</a:t>
            </a:r>
            <a:r>
              <a:rPr kumimoji="1" lang="zh-CN" altLang="en-US" sz="2000" dirty="0" smtClean="0">
                <a:latin typeface="+mn-ea"/>
              </a:rPr>
              <a:t>和</a:t>
            </a:r>
            <a:r>
              <a:rPr kumimoji="1" lang="en-US" altLang="zh-CN" sz="2000" dirty="0" err="1" smtClean="0">
                <a:latin typeface="+mn-ea"/>
              </a:rPr>
              <a:t>RESTful</a:t>
            </a:r>
            <a:r>
              <a:rPr kumimoji="1" lang="en-US" altLang="zh-CN" sz="2000" dirty="0" smtClean="0">
                <a:latin typeface="+mn-ea"/>
              </a:rPr>
              <a:t> Web</a:t>
            </a:r>
            <a:r>
              <a:rPr kumimoji="1" lang="zh-CN" altLang="en-US" sz="2000" dirty="0" smtClean="0">
                <a:latin typeface="+mn-ea"/>
              </a:rPr>
              <a:t>服务一起创建丰</a:t>
            </a:r>
            <a:r>
              <a:rPr kumimoji="1" lang="zh-CN" altLang="en-US" sz="2000" dirty="0">
                <a:latin typeface="+mn-ea"/>
              </a:rPr>
              <a:t>富的</a:t>
            </a:r>
            <a:r>
              <a:rPr kumimoji="1" lang="zh-CN" altLang="en-US" sz="2000" dirty="0" smtClean="0">
                <a:latin typeface="+mn-ea"/>
              </a:rPr>
              <a:t>界面</a:t>
            </a:r>
            <a:endParaRPr kumimoji="1" lang="en-US" altLang="en-US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量化</a:t>
            </a:r>
            <a:r>
              <a:rPr lang="zh-CN" altLang="en-US" sz="2400" dirty="0" smtClean="0">
                <a:latin typeface="+mn-ea"/>
              </a:rPr>
              <a:t>一切可量化的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+mn-ea"/>
              </a:rPr>
              <a:t>试错成本低、且</a:t>
            </a:r>
            <a:r>
              <a:rPr kumimoji="1" lang="zh-CN" altLang="en-US" sz="2400" dirty="0" smtClean="0">
                <a:latin typeface="+mn-ea"/>
              </a:rPr>
              <a:t>接地气</a:t>
            </a:r>
            <a:endParaRPr kumimoji="1" lang="en-US" altLang="zh-CN" sz="24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把试错和改进的成本压到</a:t>
            </a:r>
            <a:r>
              <a:rPr lang="zh-CN" altLang="en-US" sz="2000" dirty="0" smtClean="0">
                <a:latin typeface="+mn-ea"/>
              </a:rPr>
              <a:t>最低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迭</a:t>
            </a:r>
            <a:r>
              <a:rPr lang="zh-CN" altLang="en-US" sz="2000" dirty="0">
                <a:latin typeface="+mn-ea"/>
              </a:rPr>
              <a:t>代的速度提到最高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+mn-ea"/>
              </a:rPr>
              <a:t>兼顾通用性和个性化</a:t>
            </a:r>
            <a:endParaRPr kumimoji="1" lang="en-US" altLang="en-US" sz="2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en-US" sz="2400" dirty="0" smtClean="0">
                <a:latin typeface="+mn-ea"/>
              </a:rPr>
              <a:t>开</a:t>
            </a:r>
            <a:r>
              <a:rPr kumimoji="1" lang="en-US" altLang="en-US" sz="2400" dirty="0">
                <a:latin typeface="+mn-ea"/>
              </a:rPr>
              <a:t>源</a:t>
            </a:r>
            <a:r>
              <a:rPr kumimoji="1" lang="en-US" altLang="en-US" sz="2400" dirty="0" smtClean="0">
                <a:latin typeface="+mn-ea"/>
              </a:rPr>
              <a:t>免费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lang="zh-CN" altLang="en-US" sz="2400" dirty="0" smtClean="0">
                <a:latin typeface="+mn-ea"/>
              </a:rPr>
              <a:t>部署便捷、使用简单、社</a:t>
            </a:r>
            <a:r>
              <a:rPr lang="zh-CN" altLang="en-US" sz="2400" dirty="0">
                <a:latin typeface="+mn-ea"/>
              </a:rPr>
              <a:t>区化</a:t>
            </a:r>
            <a:r>
              <a:rPr lang="zh-CN" altLang="en-US" sz="2400" dirty="0" smtClean="0">
                <a:latin typeface="+mn-ea"/>
              </a:rPr>
              <a:t>支持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sz="24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sz="24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sz="24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zh-CN" altLang="en-US" sz="240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607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如何搭建一个</a:t>
            </a:r>
            <a:r>
              <a:rPr kumimoji="1" lang="en-US" altLang="zh-CN" dirty="0" smtClean="0"/>
              <a:t>BI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/>
              <a:t>明确方向和</a:t>
            </a:r>
            <a:r>
              <a:rPr kumimoji="1" lang="zh-CN" altLang="en-US" sz="2400" dirty="0" smtClean="0"/>
              <a:t>目的</a:t>
            </a:r>
            <a:endParaRPr kumimoji="1" lang="en-US" altLang="zh-CN" sz="2400" dirty="0" smtClean="0"/>
          </a:p>
          <a:p>
            <a:pPr lvl="1">
              <a:lnSpc>
                <a:spcPct val="120000"/>
              </a:lnSpc>
            </a:pPr>
            <a:r>
              <a:rPr kumimoji="1" lang="zh-CN" altLang="en-US" sz="2000" dirty="0" smtClean="0"/>
              <a:t>你现在有什么</a:t>
            </a:r>
            <a:endParaRPr kumimoji="1" lang="en-US" altLang="zh-CN" sz="2000" dirty="0" smtClean="0"/>
          </a:p>
          <a:p>
            <a:pPr lvl="1">
              <a:lnSpc>
                <a:spcPct val="120000"/>
              </a:lnSpc>
            </a:pPr>
            <a:r>
              <a:rPr kumimoji="1" lang="zh-CN" altLang="en-US" sz="2000" dirty="0" smtClean="0"/>
              <a:t>你希望将来有什么</a:t>
            </a:r>
            <a:endParaRPr kumimoji="1" lang="en-US" altLang="zh-CN" sz="20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/>
              <a:t>收集数据、</a:t>
            </a:r>
            <a:r>
              <a:rPr kumimoji="1" lang="zh-CN" altLang="en-US" sz="2400" dirty="0" smtClean="0"/>
              <a:t>建立数据仓库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清洗加工数据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/>
              <a:t>分析数据 </a:t>
            </a:r>
            <a:r>
              <a:rPr kumimoji="1" lang="en-US" altLang="zh-CN" sz="2400" dirty="0"/>
              <a:t>+ </a:t>
            </a:r>
            <a:r>
              <a:rPr kumimoji="1" lang="zh-CN" altLang="en-US" sz="2400" dirty="0"/>
              <a:t>可视化 </a:t>
            </a:r>
            <a:r>
              <a:rPr kumimoji="1" lang="en-US" altLang="zh-CN" sz="2400" dirty="0"/>
              <a:t>+ </a:t>
            </a:r>
            <a:r>
              <a:rPr kumimoji="1" lang="zh-CN" altLang="en-US" sz="2400" dirty="0" smtClean="0"/>
              <a:t>自动化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/>
              <a:t>寻找异常、分析原因、得出结论、</a:t>
            </a:r>
            <a:r>
              <a:rPr kumimoji="1" lang="zh-CN" altLang="en-US" sz="2400" dirty="0" smtClean="0"/>
              <a:t>验证结论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/>
              <a:t>数据分发共</a:t>
            </a:r>
            <a:r>
              <a:rPr kumimoji="1" lang="zh-CN" altLang="en-US" sz="2400" dirty="0" smtClean="0"/>
              <a:t>享、数据越分享越有用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008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从人开始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1226" cy="477969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设立</a:t>
            </a:r>
            <a:r>
              <a:rPr lang="zh-CN" altLang="en-US" dirty="0"/>
              <a:t>角色，对应现实</a:t>
            </a:r>
            <a:r>
              <a:rPr lang="zh-CN" altLang="en-US" dirty="0" smtClean="0"/>
              <a:t>中的工作岗位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同步人员信息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从已有系统（</a:t>
            </a:r>
            <a:r>
              <a:rPr lang="en-US" altLang="zh-CN" dirty="0" smtClean="0"/>
              <a:t>OA</a:t>
            </a:r>
            <a:r>
              <a:rPr lang="zh-CN" altLang="en-US" dirty="0" smtClean="0"/>
              <a:t>等）同步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自行注册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为每个人员定岗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分级授权</a:t>
            </a:r>
            <a:endParaRPr kumimoji="1" lang="en-US" altLang="zh-CN" dirty="0" smtClean="0"/>
          </a:p>
          <a:p>
            <a:pPr lvl="1">
              <a:lnSpc>
                <a:spcPct val="120000"/>
              </a:lnSpc>
            </a:pPr>
            <a:r>
              <a:rPr kumimoji="1" lang="zh-CN" altLang="en-US" dirty="0" smtClean="0"/>
              <a:t>设定地方、部门等级别管理员</a:t>
            </a:r>
            <a:endParaRPr kumimoji="1" lang="en-US" altLang="zh-CN" dirty="0" smtClean="0"/>
          </a:p>
          <a:p>
            <a:pPr lvl="1">
              <a:lnSpc>
                <a:spcPct val="120000"/>
              </a:lnSpc>
            </a:pPr>
            <a:r>
              <a:rPr kumimoji="1" lang="zh-CN" altLang="en-US" dirty="0" smtClean="0"/>
              <a:t>自行管理本组织人员定岗、换岗、离岗</a:t>
            </a:r>
            <a:endParaRPr kumimoji="1"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25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6075</TotalTime>
  <Words>1383</Words>
  <Application>Microsoft Macintosh PowerPoint</Application>
  <PresentationFormat>全屏显示(4:3)</PresentationFormat>
  <Paragraphs>203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TSS-BI 与 数字化管理</vt:lpstr>
      <vt:lpstr>企业信息化管理</vt:lpstr>
      <vt:lpstr>企业信息化难点</vt:lpstr>
      <vt:lpstr>TSS-BI 能帮我们做什么</vt:lpstr>
      <vt:lpstr>TSS-BI 定位是什么？</vt:lpstr>
      <vt:lpstr>SAAS or PAAS</vt:lpstr>
      <vt:lpstr>TSS-BI的优势</vt:lpstr>
      <vt:lpstr>如何搭建一个BI</vt:lpstr>
      <vt:lpstr>从人开始</vt:lpstr>
      <vt:lpstr>采集数据</vt:lpstr>
      <vt:lpstr>分析数据</vt:lpstr>
      <vt:lpstr>TSS-BI 运行环境配置</vt:lpstr>
      <vt:lpstr>一个经过良好设计的框架</vt:lpstr>
      <vt:lpstr>授权模型</vt:lpstr>
      <vt:lpstr>资源的分类、操作、权限</vt:lpstr>
      <vt:lpstr>资源权限策略/过滤器</vt:lpstr>
      <vt:lpstr>在www.boubei.com获得帮助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334</cp:revision>
  <dcterms:created xsi:type="dcterms:W3CDTF">2017-02-13T06:36:35Z</dcterms:created>
  <dcterms:modified xsi:type="dcterms:W3CDTF">2017-09-11T10:25:47Z</dcterms:modified>
</cp:coreProperties>
</file>