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webExtension1.xml" ContentType="application/vnd.wps-officedocument.webExtension+xml"/>
  <Override PartName="/ppt/webExtensions/webExtension2.xml" ContentType="application/vnd.wps-officedocument.webExtension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11" r:id="rId3"/>
    <p:sldId id="313" r:id="rId4"/>
    <p:sldId id="341" r:id="rId5"/>
    <p:sldId id="346" r:id="rId6"/>
    <p:sldId id="342" r:id="rId7"/>
    <p:sldId id="347" r:id="rId8"/>
    <p:sldId id="360" r:id="rId10"/>
    <p:sldId id="343" r:id="rId11"/>
    <p:sldId id="348" r:id="rId12"/>
    <p:sldId id="361" r:id="rId13"/>
    <p:sldId id="349" r:id="rId14"/>
    <p:sldId id="374" r:id="rId15"/>
    <p:sldId id="375" r:id="rId16"/>
    <p:sldId id="376" r:id="rId17"/>
    <p:sldId id="344" r:id="rId18"/>
    <p:sldId id="377" r:id="rId19"/>
    <p:sldId id="350" r:id="rId20"/>
    <p:sldId id="380" r:id="rId21"/>
    <p:sldId id="373" r:id="rId22"/>
    <p:sldId id="345" r:id="rId23"/>
    <p:sldId id="378" r:id="rId24"/>
    <p:sldId id="322" r:id="rId25"/>
  </p:sldIdLst>
  <p:sldSz cx="9144000" cy="5184775"/>
  <p:notesSz cx="6858000" cy="9144000"/>
  <p:custDataLst>
    <p:tags r:id="rId29"/>
  </p:custDataLst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 userDrawn="1">
          <p15:clr>
            <a:srgbClr val="A4A3A4"/>
          </p15:clr>
        </p15:guide>
        <p15:guide id="2" orient="horz" pos="3035" userDrawn="1">
          <p15:clr>
            <a:srgbClr val="A4A3A4"/>
          </p15:clr>
        </p15:guide>
        <p15:guide id="3" orient="horz" pos="1542" userDrawn="1">
          <p15:clr>
            <a:srgbClr val="A4A3A4"/>
          </p15:clr>
        </p15:guide>
        <p15:guide id="4" pos="1474" userDrawn="1">
          <p15:clr>
            <a:srgbClr val="A4A3A4"/>
          </p15:clr>
        </p15:guide>
        <p15:guide id="5" orient="horz" pos="1452" userDrawn="1">
          <p15:clr>
            <a:srgbClr val="A4A3A4"/>
          </p15:clr>
        </p15:guide>
        <p15:guide id="6" orient="horz" pos="2494" userDrawn="1">
          <p15:clr>
            <a:srgbClr val="A4A3A4"/>
          </p15:clr>
        </p15:guide>
        <p15:guide id="7" pos="2650" userDrawn="1">
          <p15:clr>
            <a:srgbClr val="A4A3A4"/>
          </p15:clr>
        </p15:guide>
        <p15:guide id="8" orient="horz" pos="2066" userDrawn="1">
          <p15:clr>
            <a:srgbClr val="A4A3A4"/>
          </p15:clr>
        </p15:guide>
        <p15:guide id="9" orient="horz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FFFFFF"/>
    <a:srgbClr val="C76A6B"/>
    <a:srgbClr val="E3A9A7"/>
    <a:srgbClr val="555759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 showGuides="1">
      <p:cViewPr>
        <p:scale>
          <a:sx n="195" d="100"/>
          <a:sy n="195" d="100"/>
        </p:scale>
        <p:origin x="584" y="168"/>
      </p:cViewPr>
      <p:guideLst>
        <p:guide pos="5534"/>
        <p:guide orient="horz" pos="3035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www.wps.cn/officeDocument/2018/webExtension" Target="../webExtensions/webExtension1.xml" TargetMode="External"/><Relationship Id="rId3" Type="http://www.wps.cn/officeDocument/2018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www.wps.cn/officeDocument/2018/webExtension" Target="../webExtensions/webExtension2.xml" TargetMode="External"/><Relationship Id="rId3" Type="http://www.wps.cn/officeDocument/2018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0628" y="2432764"/>
            <a:ext cx="5489803" cy="53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40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金融文本情感分析模型</a:t>
            </a:r>
            <a:r>
              <a:rPr kumimoji="1" lang="en-US" altLang="zh-CN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6630" y="1534160"/>
            <a:ext cx="5194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MS PGothic" panose="020B0600070205080204" charset="-128"/>
                <a:ea typeface="MS PGothic" panose="020B0600070205080204" charset="-128"/>
              </a:rPr>
              <a:t>Financial text emotion analysis model</a:t>
            </a:r>
            <a:endParaRPr lang="en-US" altLang="zh-CN" sz="3200" dirty="0">
              <a:solidFill>
                <a:srgbClr val="A51E36"/>
              </a:solidFill>
              <a:latin typeface="MS PGothic" panose="020B0600070205080204" charset="-128"/>
              <a:ea typeface="MS PGothic" panose="020B060007020508020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3875910"/>
            <a:ext cx="1338221" cy="43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39091" y="3909769"/>
            <a:ext cx="1911985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+mj-lt"/>
              <a:ea typeface="Gotham Rounded Book" charset="0"/>
              <a:cs typeface="+mj-lt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+mj-lt"/>
              <a:ea typeface="Gotham Rounded Book" charset="0"/>
              <a:cs typeface="+mj-lt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+mj-lt"/>
                <a:ea typeface="Gotham Rounded Book" charset="0"/>
                <a:cs typeface="+mj-lt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+mj-lt"/>
              <a:ea typeface="Gotham Rounded Book" charset="0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0685" y="3598545"/>
            <a:ext cx="3048000" cy="1136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ea"/>
                <a:cs typeface="+mn-ea"/>
              </a:rPr>
              <a:t>组长：唐小卉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组员：</a:t>
            </a:r>
            <a:endParaRPr lang="zh-CN" altLang="en-US" b="1">
              <a:latin typeface="+mn-ea"/>
              <a:cs typeface="+mn-ea"/>
            </a:endParaRPr>
          </a:p>
          <a:p>
            <a:pPr indent="457200"/>
            <a:r>
              <a:rPr lang="en-US" altLang="zh-CN" b="1">
                <a:latin typeface="+mn-ea"/>
                <a:cs typeface="+mn-ea"/>
              </a:rPr>
              <a:t>- </a:t>
            </a:r>
            <a:r>
              <a:rPr lang="zh-CN" altLang="en-US" b="1">
                <a:latin typeface="+mn-ea"/>
                <a:cs typeface="+mn-ea"/>
              </a:rPr>
              <a:t>王溢阳</a:t>
            </a:r>
            <a:endParaRPr lang="zh-CN" altLang="en-US" b="1">
              <a:latin typeface="+mn-ea"/>
              <a:cs typeface="+mn-ea"/>
            </a:endParaRPr>
          </a:p>
          <a:p>
            <a:pPr indent="457200"/>
            <a:r>
              <a:rPr lang="en-US" altLang="zh-CN" b="1">
                <a:latin typeface="+mn-ea"/>
                <a:cs typeface="+mn-ea"/>
              </a:rPr>
              <a:t>- </a:t>
            </a:r>
            <a:r>
              <a:rPr lang="zh-CN" altLang="en-US" b="1">
                <a:latin typeface="+mn-ea"/>
                <a:cs typeface="+mn-ea"/>
              </a:rPr>
              <a:t>杨茜雅</a:t>
            </a:r>
            <a:endParaRPr lang="zh-CN" altLang="en-US" b="1">
              <a:latin typeface="+mn-ea"/>
              <a:cs typeface="+mn-ea"/>
            </a:endParaRPr>
          </a:p>
          <a:p>
            <a:pPr indent="457200"/>
            <a:r>
              <a:rPr lang="en-US" altLang="zh-CN" b="1">
                <a:latin typeface="+mn-ea"/>
                <a:cs typeface="+mn-ea"/>
              </a:rPr>
              <a:t>- </a:t>
            </a:r>
            <a:r>
              <a:rPr lang="zh-CN" altLang="en-US" b="1">
                <a:latin typeface="+mn-ea"/>
                <a:cs typeface="+mn-ea"/>
              </a:rPr>
              <a:t>仲韦萱（汇报人）</a:t>
            </a:r>
            <a:endParaRPr lang="zh-CN" altLang="en-US" b="1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1615" y="5302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模型概念图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" y="928370"/>
            <a:ext cx="5485130" cy="3948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FinBERT</a:t>
            </a:r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模块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1039495"/>
            <a:ext cx="5389245" cy="2406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" y="3686810"/>
            <a:ext cx="3090545" cy="523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" y="4451985"/>
            <a:ext cx="2233930" cy="58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RCNN</a:t>
            </a:r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模块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710690"/>
            <a:ext cx="7050405" cy="287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对抗训练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591310"/>
            <a:ext cx="6949440" cy="655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2466975"/>
            <a:ext cx="6807200" cy="179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在给定输入 x 和模型参数 θ 的情况下，预测标签 y 的概率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 是加在输入上的扰动，且此扰动在足够小的范围内被严格限制。目标是寻找能够最大化模型预测误差的最优扰动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对抗性扰动被添加到输入嵌入中，以在嵌入空间中构造新的对抗性文本实例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模型参数设置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53210"/>
            <a:ext cx="6698615" cy="304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77415" y="1931670"/>
            <a:ext cx="48133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A51E36"/>
                </a:solidFill>
                <a:sym typeface="+mn-ea"/>
              </a:rPr>
              <a:t>4.</a:t>
            </a:r>
            <a:r>
              <a:rPr lang="zh-CN" altLang="en-US" sz="4000" b="1">
                <a:solidFill>
                  <a:srgbClr val="A51E36"/>
                </a:solidFill>
                <a:sym typeface="+mn-ea"/>
              </a:rPr>
              <a:t>结果展示</a:t>
            </a:r>
            <a:endParaRPr lang="zh-CN" altLang="en-US" sz="4000" b="1">
              <a:solidFill>
                <a:srgbClr val="A51E36"/>
              </a:solidFill>
            </a:endParaRPr>
          </a:p>
          <a:p>
            <a:pPr algn="ctr"/>
            <a:r>
              <a:rPr lang="zh-CN" altLang="en-US" sz="4000" b="1">
                <a:solidFill>
                  <a:srgbClr val="A51E36"/>
                </a:solidFill>
                <a:sym typeface="+mn-ea"/>
              </a:rPr>
              <a:t>Result presentation</a:t>
            </a:r>
            <a:endParaRPr lang="zh-CN" altLang="en-US" sz="4000" b="1">
              <a:solidFill>
                <a:srgbClr val="A51E3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对比实验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610" y="1318895"/>
            <a:ext cx="6685915" cy="329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800" b="1">
                <a:solidFill>
                  <a:srgbClr val="002060"/>
                </a:solidFill>
                <a:latin typeface="MS PGothic" panose="020B0600070205080204" charset="-128"/>
                <a:ea typeface="MS PGothic" panose="020B0600070205080204" charset="-128"/>
              </a:rPr>
              <a:t>BiLSTM</a:t>
            </a:r>
            <a:endParaRPr lang="en-US" altLang="zh-CN" sz="1800" b="1">
              <a:solidFill>
                <a:srgbClr val="002060"/>
              </a:solidFill>
              <a:latin typeface="MS PGothic" panose="020B0600070205080204" charset="-128"/>
              <a:ea typeface="MS PGothic" panose="020B0600070205080204" charset="-128"/>
            </a:endParaRPr>
          </a:p>
          <a:p>
            <a:r>
              <a:rPr lang="en-US" altLang="zh-CN" sz="1600"/>
              <a:t>- BiLSTM层配置为64个单元，通过其双向结构，模型能有效学习文本数据的前向和后向依赖关系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 b="1">
                <a:solidFill>
                  <a:srgbClr val="002060"/>
                </a:solidFill>
                <a:latin typeface="MS PGothic" panose="020B0600070205080204" charset="-128"/>
                <a:ea typeface="MS PGothic" panose="020B0600070205080204" charset="-128"/>
              </a:rPr>
              <a:t>BERT_CNN</a:t>
            </a:r>
            <a:endParaRPr lang="en-US" altLang="zh-CN" sz="1600" b="1">
              <a:solidFill>
                <a:srgbClr val="002060"/>
              </a:solidFill>
              <a:latin typeface="MS PGothic" panose="020B0600070205080204" charset="-128"/>
              <a:ea typeface="MS PGothic" panose="020B0600070205080204" charset="-128"/>
            </a:endParaRPr>
          </a:p>
          <a:p>
            <a:r>
              <a:rPr lang="en-US" altLang="zh-CN" sz="1600"/>
              <a:t>- 在 BERT 模型下游引入CNN 提取词级特征,，使用预训练的BERT模型作为基础来提取文本的深层语义特征，并在此基础上通过一维卷积层 Conv1D 进一步提取关键的局部特征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 b="1">
                <a:solidFill>
                  <a:srgbClr val="002060"/>
                </a:solidFill>
                <a:latin typeface="MS PGothic" panose="020B0600070205080204" charset="-128"/>
                <a:ea typeface="MS PGothic" panose="020B0600070205080204" charset="-128"/>
              </a:rPr>
              <a:t>BERT_wwm</a:t>
            </a:r>
            <a:endParaRPr lang="en-US" altLang="zh-CN" sz="1600" b="1">
              <a:solidFill>
                <a:srgbClr val="002060"/>
              </a:solidFill>
              <a:latin typeface="MS PGothic" panose="020B0600070205080204" charset="-128"/>
              <a:ea typeface="MS PGothic" panose="020B0600070205080204" charset="-128"/>
            </a:endParaRPr>
          </a:p>
          <a:p>
            <a:r>
              <a:rPr lang="en-US" altLang="zh-CN" sz="1600"/>
              <a:t>- 整合了全词覆盖 Whole Word Masking 策略和命名实体及词性标注的特征增强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-16510" y="38100"/>
            <a:ext cx="9128125" cy="5049520"/>
          </a:xfrm>
          <a:prstGeom prst="rect">
            <a:avLst/>
          </a:prstGeom>
          <a:extLst>
            <wpswe:webExtensionRef xmlns:wpswe="http://www.wps.cn/officeDocument/2018/webExtension" r:id="rId4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消融实验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710" y="1090295"/>
            <a:ext cx="58489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FinBERT: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金融领域的预训练模型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FinBERT_RCNN: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预训练模型下游引入</a:t>
            </a:r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RCNN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模型提取关键信息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FinBERT_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对抗训练：预训练模型引入对抗训练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Our_Model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：我们使用的模型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9525" y="2334895"/>
            <a:ext cx="6033770" cy="2785110"/>
          </a:xfrm>
          <a:prstGeom prst="rect">
            <a:avLst/>
          </a:prstGeom>
          <a:extLst>
            <wpswe:webExtensionRef xmlns:wpswe="http://www.wps.cn/officeDocument/2018/webExtension" r:id="rId4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2592070"/>
            <a:ext cx="8042910" cy="1188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" y="553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持续优化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710" y="1473200"/>
            <a:ext cx="616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精确度从原有模型的86.65%提高到92.17%，F1分数从86.12%提高到91.83%，召回率也从86.51%提升至92.04%。</a:t>
            </a:r>
            <a:endParaRPr lang="zh-CN" altLang="en-US" sz="18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75840" y="411480"/>
            <a:ext cx="4664075" cy="4572000"/>
          </a:xfrm>
          <a:prstGeom prst="ellipse">
            <a:avLst/>
          </a:prstGeom>
          <a:solidFill>
            <a:srgbClr val="A51E3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805" y="187706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目录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MS PGothic" panose="020B0600070205080204" charset="-128"/>
                <a:ea typeface="MS PGothic" panose="020B0600070205080204" charset="-128"/>
                <a:cs typeface="+mn-lt"/>
              </a:rPr>
              <a:t>C</a:t>
            </a:r>
            <a:r>
              <a:rPr lang="zh-CN" altLang="en-US" sz="3600">
                <a:solidFill>
                  <a:schemeClr val="bg1"/>
                </a:solidFill>
                <a:latin typeface="MS PGothic" panose="020B0600070205080204" charset="-128"/>
                <a:ea typeface="MS PGothic" panose="020B0600070205080204" charset="-128"/>
                <a:cs typeface="+mn-lt"/>
              </a:rPr>
              <a:t>atalogue</a:t>
            </a:r>
            <a:endParaRPr lang="zh-CN" altLang="en-US" sz="3600">
              <a:solidFill>
                <a:schemeClr val="bg1"/>
              </a:solidFill>
              <a:latin typeface="MS PGothic" panose="020B0600070205080204" charset="-128"/>
              <a:ea typeface="MS PGothic" panose="020B0600070205080204" charset="-128"/>
              <a:cs typeface="+mn-lt"/>
            </a:endParaRPr>
          </a:p>
          <a:p>
            <a:endParaRPr lang="zh-CN" altLang="en-US" sz="3600">
              <a:solidFill>
                <a:schemeClr val="bg1"/>
              </a:solidFill>
              <a:latin typeface="MS PGothic" panose="020B0600070205080204" charset="-128"/>
              <a:ea typeface="MS PGothic" panose="020B0600070205080204" charset="-128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4520" y="297815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研究背景</a:t>
            </a:r>
            <a:endParaRPr lang="zh-CN" altLang="en-US" sz="2000" b="1"/>
          </a:p>
          <a:p>
            <a:r>
              <a:rPr lang="en-US" altLang="zh-CN" sz="2000" b="1"/>
              <a:t>B</a:t>
            </a:r>
            <a:r>
              <a:rPr lang="zh-CN" altLang="en-US" sz="2000" b="1"/>
              <a:t>ackground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2733040" y="1327785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问题定义</a:t>
            </a:r>
            <a:endParaRPr lang="zh-CN" altLang="en-US" sz="2000" b="1"/>
          </a:p>
          <a:p>
            <a:r>
              <a:rPr lang="zh-CN" altLang="en-US" sz="2000" b="1"/>
              <a:t>Problem definition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3274695" y="240030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模型应用</a:t>
            </a:r>
            <a:endParaRPr lang="zh-CN" altLang="en-US" sz="2000" b="1"/>
          </a:p>
          <a:p>
            <a:r>
              <a:rPr lang="zh-CN" altLang="en-US" sz="2000" b="1"/>
              <a:t>Model application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2806065" y="3472815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结果展示</a:t>
            </a:r>
            <a:endParaRPr lang="zh-CN" altLang="en-US" sz="2000" b="1"/>
          </a:p>
          <a:p>
            <a:r>
              <a:rPr lang="zh-CN" altLang="en-US" sz="2000" b="1"/>
              <a:t>Result presentation</a:t>
            </a:r>
            <a:endParaRPr lang="zh-CN" altLang="en-US" sz="2000" b="1"/>
          </a:p>
        </p:txBody>
      </p:sp>
      <p:sp>
        <p:nvSpPr>
          <p:cNvPr id="14" name="文本框 13"/>
          <p:cNvSpPr txBox="1"/>
          <p:nvPr/>
        </p:nvSpPr>
        <p:spPr>
          <a:xfrm>
            <a:off x="1874520" y="433705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总结</a:t>
            </a:r>
            <a:endParaRPr lang="zh-CN" altLang="en-US" sz="2000" b="1"/>
          </a:p>
          <a:p>
            <a:r>
              <a:rPr lang="en-US" altLang="zh-CN" sz="2000" b="1"/>
              <a:t>Summarize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66340" y="1931670"/>
            <a:ext cx="42119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solidFill>
                  <a:srgbClr val="A51E36"/>
                </a:solidFill>
                <a:sym typeface="+mn-ea"/>
              </a:rPr>
              <a:t>5.</a:t>
            </a:r>
            <a:r>
              <a:rPr lang="zh-CN" altLang="en-US" sz="4000" b="1">
                <a:solidFill>
                  <a:srgbClr val="A51E36"/>
                </a:solidFill>
                <a:sym typeface="+mn-ea"/>
              </a:rPr>
              <a:t>总结</a:t>
            </a:r>
            <a:endParaRPr lang="zh-CN" altLang="en-US" sz="4000" b="1">
              <a:solidFill>
                <a:srgbClr val="A51E36"/>
              </a:solidFill>
            </a:endParaRPr>
          </a:p>
          <a:p>
            <a:pPr algn="ctr"/>
            <a:r>
              <a:rPr lang="en-US" altLang="zh-CN" sz="4000" b="1">
                <a:solidFill>
                  <a:srgbClr val="A51E36"/>
                </a:solidFill>
                <a:sym typeface="+mn-ea"/>
              </a:rPr>
              <a:t>Summarize</a:t>
            </a:r>
            <a:endParaRPr lang="en-US" altLang="zh-CN" sz="4000" b="1">
              <a:solidFill>
                <a:srgbClr val="A51E36"/>
              </a:solidFill>
            </a:endParaRPr>
          </a:p>
          <a:p>
            <a:pPr algn="ctr"/>
            <a:endParaRPr lang="en-US" altLang="zh-CN" sz="4000" b="1">
              <a:solidFill>
                <a:srgbClr val="A51E3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765" y="654685"/>
            <a:ext cx="6410325" cy="3498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800" b="1">
                <a:solidFill>
                  <a:srgbClr val="00206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项目内容</a:t>
            </a:r>
            <a:endParaRPr lang="en-US" altLang="zh-CN" sz="1800" b="1">
              <a:solidFill>
                <a:srgbClr val="00206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在金融文本情感分析领域改进FinBERT模型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FinBERT模型的优势在于其专门针对金融领域的语言特性进行了优化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探讨不同的训练周期和模型配置对最终结果的影响，通过多次实验，结合RCNN架构和对抗训练技术、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1800" b="1">
                <a:solidFill>
                  <a:srgbClr val="00206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改进方向</a:t>
            </a:r>
            <a:endParaRPr lang="zh-CN" altLang="en-US" sz="1800" b="1">
              <a:solidFill>
                <a:srgbClr val="00206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语境敏感性和语言歧义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适应金融语言快速变化的能力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对标记数据的依赖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跨不同金融语境的泛化能力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1800" b="1">
                <a:solidFill>
                  <a:srgbClr val="00206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未来展望</a:t>
            </a:r>
            <a:endParaRPr lang="zh-CN" altLang="en-US" sz="1800" b="1">
              <a:solidFill>
                <a:srgbClr val="00206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增强特征工程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en-US" altLang="zh-CN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- </a:t>
            </a:r>
            <a:r>
              <a:rPr lang="zh-CN" altLang="en-US" sz="16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跨语言和跨域适应性</a:t>
            </a:r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6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29616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幼圆" panose="02010509060101010101" charset="-122"/>
              <a:ea typeface="幼圆" panose="02010509060101010101" charset="-122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幼圆" panose="02010509060101010101" charset="-122"/>
              <a:ea typeface="幼圆" panose="02010509060101010101" charset="-122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幼圆" panose="02010509060101010101" charset="-122"/>
                <a:ea typeface="幼圆" panose="02010509060101010101" charset="-122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幼圆" panose="02010509060101010101" charset="-122"/>
              <a:ea typeface="幼圆" panose="02010509060101010101" charset="-122"/>
              <a:cs typeface="Gotham Rounded Book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3249165"/>
            <a:ext cx="1338221" cy="43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07895" y="176403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A51E36"/>
                </a:solidFill>
              </a:rPr>
              <a:t>Q&amp;A</a:t>
            </a:r>
            <a:endParaRPr lang="en-US" altLang="zh-CN" sz="4000" b="1">
              <a:solidFill>
                <a:srgbClr val="A51E3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5155" y="1931670"/>
            <a:ext cx="5552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A51E36"/>
                </a:solidFill>
              </a:rPr>
              <a:t>1.</a:t>
            </a:r>
            <a:r>
              <a:rPr lang="zh-CN" altLang="en-US" sz="4000" b="1">
                <a:solidFill>
                  <a:srgbClr val="A51E36"/>
                </a:solidFill>
              </a:rPr>
              <a:t>研究背景</a:t>
            </a:r>
            <a:endParaRPr lang="zh-CN" altLang="en-US" sz="4000" b="1">
              <a:solidFill>
                <a:srgbClr val="A51E36"/>
              </a:solidFill>
            </a:endParaRPr>
          </a:p>
          <a:p>
            <a:pPr algn="ctr"/>
            <a:r>
              <a:rPr lang="en-US" altLang="zh-CN" sz="4000" b="1">
                <a:solidFill>
                  <a:srgbClr val="A51E36"/>
                </a:solidFill>
              </a:rPr>
              <a:t>B</a:t>
            </a:r>
            <a:r>
              <a:rPr lang="zh-CN" altLang="en-US" sz="4000" b="1">
                <a:solidFill>
                  <a:srgbClr val="A51E36"/>
                </a:solidFill>
              </a:rPr>
              <a:t>ackground</a:t>
            </a:r>
            <a:endParaRPr lang="zh-CN" altLang="en-US" sz="4000" b="1">
              <a:solidFill>
                <a:srgbClr val="A51E3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420" y="636905"/>
            <a:ext cx="5904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什么是情感分析？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/>
            <a:r>
              <a:rPr lang="zh-CN" altLang="en-US" sz="1800">
                <a:solidFill>
                  <a:schemeClr val="tx1"/>
                </a:solidFill>
                <a:latin typeface="+mj-ea"/>
                <a:ea typeface="+mj-ea"/>
              </a:rPr>
              <a:t>识别和提取文本材料中的主观信息。它主要用于了解人们在某个主题、产品或服务上的情绪倾向，通常分类为正面、负面或中性。</a:t>
            </a:r>
            <a:endParaRPr lang="zh-CN" altLang="en-US" sz="1800">
              <a:solidFill>
                <a:schemeClr val="tx1"/>
              </a:solidFill>
              <a:latin typeface="+mj-ea"/>
              <a:ea typeface="+mj-ea"/>
            </a:endParaRPr>
          </a:p>
          <a:p>
            <a:pPr indent="457200"/>
            <a:r>
              <a:rPr lang="en-US" altLang="zh-CN" sz="180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zh-CN" altLang="en-US" sz="1800">
                <a:solidFill>
                  <a:schemeClr val="tx1"/>
                </a:solidFill>
                <a:latin typeface="+mj-ea"/>
                <a:ea typeface="+mj-ea"/>
              </a:rPr>
              <a:t>社交媒体：了解公众对品牌、产品、服务的看法</a:t>
            </a:r>
            <a:endParaRPr lang="zh-CN" altLang="en-US" sz="1800">
              <a:solidFill>
                <a:schemeClr val="tx1"/>
              </a:solidFill>
              <a:latin typeface="+mj-ea"/>
              <a:ea typeface="+mj-ea"/>
            </a:endParaRPr>
          </a:p>
          <a:p>
            <a:pPr indent="457200"/>
            <a:r>
              <a:rPr lang="en-US" altLang="zh-CN" sz="180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zh-CN" altLang="en-US" sz="1800">
                <a:solidFill>
                  <a:schemeClr val="tx1"/>
                </a:solidFill>
                <a:latin typeface="+mj-ea"/>
                <a:ea typeface="+mj-ea"/>
              </a:rPr>
              <a:t>金融市场：预测股市动态或经济趋势</a:t>
            </a:r>
            <a:endParaRPr lang="zh-CN" altLang="en-US" sz="1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420" y="2946400"/>
            <a:ext cx="60686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为什么要研究金融文本情感分析？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/>
            <a:r>
              <a:rPr lang="en-US" altLang="zh-CN" sz="1800"/>
              <a:t>- </a:t>
            </a:r>
            <a:r>
              <a:rPr lang="zh-CN" altLang="en-US" sz="1800"/>
              <a:t>金融文本包含投资者的情绪以及公众对相关事件的态度</a:t>
            </a:r>
            <a:endParaRPr lang="zh-CN" altLang="en-US" sz="1800"/>
          </a:p>
          <a:p>
            <a:pPr indent="457200"/>
            <a:r>
              <a:rPr lang="en-US" altLang="zh-CN" sz="1800"/>
              <a:t>- </a:t>
            </a:r>
            <a:r>
              <a:rPr lang="zh-CN" altLang="en-US" sz="1800"/>
              <a:t>提取文本中蕴含的语义情感信息，帮助理解投资者态度，也会影响投资决策和市场走势</a:t>
            </a:r>
            <a:endParaRPr lang="zh-CN" altLang="en-US" sz="1800"/>
          </a:p>
          <a:p>
            <a:pPr indent="457200"/>
            <a:r>
              <a:rPr lang="en-US" altLang="zh-CN" sz="1800"/>
              <a:t>- 每天都会有大量的词汇和信息出现，手动分析这些语言非常困难，需要自动化的方法来处理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66340" y="1931670"/>
            <a:ext cx="4211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A51E36"/>
                </a:solidFill>
              </a:rPr>
              <a:t>2.</a:t>
            </a:r>
            <a:r>
              <a:rPr lang="zh-CN" altLang="en-US" sz="4000" b="1">
                <a:solidFill>
                  <a:srgbClr val="A51E36"/>
                </a:solidFill>
              </a:rPr>
              <a:t>问题定义</a:t>
            </a:r>
            <a:endParaRPr lang="zh-CN" altLang="en-US" sz="4000" b="1">
              <a:solidFill>
                <a:srgbClr val="A51E36"/>
              </a:solidFill>
            </a:endParaRPr>
          </a:p>
          <a:p>
            <a:pPr algn="ctr"/>
            <a:r>
              <a:rPr lang="zh-CN" altLang="en-US" sz="4000" b="1">
                <a:solidFill>
                  <a:srgbClr val="A51E36"/>
                </a:solidFill>
              </a:rPr>
              <a:t>Problem definition</a:t>
            </a:r>
            <a:endParaRPr lang="zh-CN" altLang="en-US" sz="4000" b="1">
              <a:solidFill>
                <a:srgbClr val="A51E3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6210" y="19367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选择哪种情感分析任务？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en-US" altLang="zh-CN" sz="1800"/>
              <a:t>- </a:t>
            </a:r>
            <a:r>
              <a:rPr lang="zh-CN" altLang="en-US" sz="1800"/>
              <a:t>二分类情感分析</a:t>
            </a:r>
            <a:endParaRPr lang="zh-CN" altLang="en-US" sz="1800"/>
          </a:p>
          <a:p>
            <a:r>
              <a:rPr lang="en-US" altLang="zh-CN" sz="1800"/>
              <a:t>- </a:t>
            </a:r>
            <a:r>
              <a:rPr lang="zh-CN" altLang="en-US" sz="1800"/>
              <a:t>多分类情感分析</a:t>
            </a:r>
            <a:endParaRPr lang="zh-CN" altLang="en-US" sz="1800"/>
          </a:p>
          <a:p>
            <a:r>
              <a:rPr lang="en-US" altLang="zh-CN" sz="1800"/>
              <a:t>- </a:t>
            </a:r>
            <a:r>
              <a:rPr lang="zh-CN" altLang="en-US" sz="1800"/>
              <a:t>方面级情感分析</a:t>
            </a:r>
            <a:endParaRPr lang="zh-CN" altLang="en-US" sz="1800"/>
          </a:p>
          <a:p>
            <a:r>
              <a:rPr lang="en-US" altLang="zh-CN" sz="1800"/>
              <a:t>- </a:t>
            </a:r>
            <a:r>
              <a:rPr lang="zh-CN" altLang="en-US" sz="1800"/>
              <a:t>语言模型任务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72085" y="167005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选择哪种应用模型方法？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en-US" altLang="zh-CN" sz="1800"/>
              <a:t>- </a:t>
            </a:r>
            <a:r>
              <a:rPr lang="zh-CN" altLang="en-US" sz="1800"/>
              <a:t>基于预训练模型微调</a:t>
            </a:r>
            <a:endParaRPr lang="zh-CN" altLang="en-US" sz="1800"/>
          </a:p>
          <a:p>
            <a:r>
              <a:rPr lang="en-US" altLang="zh-CN" sz="1800"/>
              <a:t>- </a:t>
            </a:r>
            <a:r>
              <a:rPr lang="zh-CN" altLang="en-US" sz="1800"/>
              <a:t>特征提取</a:t>
            </a:r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56210" y="2735580"/>
            <a:ext cx="684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与其他模型相比，选择什么样的模型在短句分类的方面表现更好？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/>
            <a:r>
              <a:rPr lang="en-US" altLang="zh-CN" sz="1800">
                <a:solidFill>
                  <a:schemeClr val="tx1"/>
                </a:solidFill>
                <a:latin typeface="+mj-ea"/>
                <a:ea typeface="+mj-ea"/>
                <a:cs typeface="+mj-ea"/>
              </a:rPr>
              <a:t>- 短句分类任务在资源消耗上与长文本处理有所不同</a:t>
            </a:r>
            <a:endParaRPr lang="en-US" altLang="zh-CN" sz="180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" y="3493770"/>
            <a:ext cx="4415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训练过程中参数对于分类性能的影响如何？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210" y="4055745"/>
            <a:ext cx="5240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能否减少或避免</a:t>
            </a:r>
            <a:r>
              <a:rPr lang="en-US" altLang="zh-CN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“</a:t>
            </a:r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灾难性遗忘</a:t>
            </a:r>
            <a:r>
              <a:rPr lang="en-US" altLang="zh-CN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”</a:t>
            </a:r>
            <a:endParaRPr lang="en-US" altLang="zh-CN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/>
            <a:r>
              <a:rPr lang="en-US" altLang="zh-CN" sz="1800">
                <a:solidFill>
                  <a:schemeClr val="tx1"/>
                </a:solidFill>
                <a:latin typeface="+mn-ea"/>
                <a:cs typeface="+mn-ea"/>
              </a:rPr>
              <a:t>- 模型需要不断适应新的数据或情境，同时保留对历史数据的有效识别能力</a:t>
            </a:r>
            <a:endParaRPr lang="en-US" altLang="zh-CN" sz="1800">
              <a:solidFill>
                <a:schemeClr val="tx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" y="703580"/>
            <a:ext cx="6322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金融文本情感分析的难点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/>
            <a:r>
              <a:rPr lang="en-US" altLang="zh-CN" sz="1800"/>
              <a:t>- 使用专用词汇和语言以及缺乏标记的数据，导致通用模型不够有效。</a:t>
            </a:r>
            <a:endParaRPr lang="en-US" altLang="zh-CN" sz="1800"/>
          </a:p>
          <a:p>
            <a:pPr indent="457200"/>
            <a:r>
              <a:rPr lang="en-US" altLang="zh-CN" sz="1800"/>
              <a:t>- 现有模型易受到对抗样本的干扰导致模型结果出错</a:t>
            </a:r>
            <a:endParaRPr lang="en-US" altLang="zh-CN" sz="1800"/>
          </a:p>
          <a:p>
            <a:pPr indent="457200"/>
            <a:r>
              <a:rPr lang="en-US" altLang="zh-CN" sz="1800"/>
              <a:t>- 利用神经网络，需要大量的标记数据和标记资金文本片段，需要大量专业知识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0" y="2592705"/>
            <a:ext cx="3813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使用预训练语言模型的理由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 indent="457200"/>
            <a:r>
              <a:rPr lang="en-US" altLang="zh-CN" sz="1800"/>
              <a:t>- 需要更少的标记示例</a:t>
            </a:r>
            <a:endParaRPr lang="en-US" altLang="zh-CN" sz="1800"/>
          </a:p>
          <a:p>
            <a:pPr indent="457200"/>
            <a:r>
              <a:rPr lang="en-US" altLang="zh-CN" sz="1800"/>
              <a:t>- 再特定的语料库上进一步训练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5240" y="3854450"/>
            <a:ext cx="607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模型的核心思想</a:t>
            </a:r>
            <a:endParaRPr lang="zh-CN" altLang="en-US" sz="18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r>
              <a:rPr lang="en-US" altLang="zh-CN" sz="1800"/>
              <a:t>- </a:t>
            </a:r>
            <a:r>
              <a:rPr lang="zh-CN" altLang="en-US" sz="1800"/>
              <a:t>在更大的语料库上训练模型</a:t>
            </a:r>
            <a:endParaRPr lang="zh-CN" altLang="en-US" sz="1800"/>
          </a:p>
          <a:p>
            <a:r>
              <a:rPr lang="en-US" altLang="zh-CN" sz="1800"/>
              <a:t>- </a:t>
            </a:r>
            <a:r>
              <a:rPr lang="zh-CN" altLang="en-US" sz="1800"/>
              <a:t>在特定领域未标记的语料库上进一步提高模型能力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66340" y="1931670"/>
            <a:ext cx="4211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A51E36"/>
                </a:solidFill>
                <a:sym typeface="+mn-ea"/>
              </a:rPr>
              <a:t>3.</a:t>
            </a:r>
            <a:r>
              <a:rPr lang="zh-CN" altLang="en-US" sz="4000" b="1">
                <a:solidFill>
                  <a:srgbClr val="A51E36"/>
                </a:solidFill>
                <a:sym typeface="+mn-ea"/>
              </a:rPr>
              <a:t>模型应用</a:t>
            </a:r>
            <a:endParaRPr lang="zh-CN" altLang="en-US" sz="4000" b="1">
              <a:solidFill>
                <a:srgbClr val="A51E36"/>
              </a:solidFill>
            </a:endParaRPr>
          </a:p>
          <a:p>
            <a:pPr algn="ctr"/>
            <a:r>
              <a:rPr lang="zh-CN" altLang="en-US" sz="4000" b="1">
                <a:solidFill>
                  <a:srgbClr val="A51E36"/>
                </a:solidFill>
                <a:sym typeface="+mn-ea"/>
              </a:rPr>
              <a:t>Model application</a:t>
            </a:r>
            <a:endParaRPr lang="zh-CN" altLang="en-US" sz="4000" b="1">
              <a:solidFill>
                <a:srgbClr val="A51E3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225" y="460235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720" y="4597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</a:rPr>
              <a:t>数据集</a:t>
            </a:r>
            <a:endParaRPr lang="zh-CN" altLang="en-US" sz="2000" b="1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720" y="858520"/>
            <a:ext cx="619823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Sentiment Analysis for Financial News</a:t>
            </a:r>
            <a:endParaRPr lang="en-US" altLang="zh-CN"/>
          </a:p>
          <a:p>
            <a:r>
              <a:rPr lang="zh-CN" altLang="en-US"/>
              <a:t>简介：</a:t>
            </a:r>
            <a:br>
              <a:rPr lang="zh-CN" altLang="en-US"/>
            </a:br>
            <a:r>
              <a:rPr lang="zh-CN" altLang="en-US"/>
              <a:t>数据集包含了从零售投资者角度来看的财经新闻标题的情绪。</a:t>
            </a:r>
            <a:endParaRPr lang="zh-CN" altLang="en-US"/>
          </a:p>
          <a:p>
            <a:r>
              <a:rPr lang="en-US" altLang="zh-CN"/>
              <a:t>*</a:t>
            </a:r>
            <a:r>
              <a:rPr lang="zh-CN" altLang="en-US"/>
              <a:t>更多相关信息：Malo、Sinha、Takala、Korhonen 和 Wallenius（2014年）：“债务好还是坏：在经济文本中检测语义取向。”《美国信息科学和技术协会期刊》。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" y="2248535"/>
            <a:ext cx="6180455" cy="278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I1ODQ0ZmEyMzkzMWJkZDIxZTFiNTEzMzU4YTFiYWI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package" Target="../embeddings/Workbook1.xlsx"/></Relationships>
</file>

<file path=ppt/webExtensions/_rels/webExtension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package" Target="../embeddings/Workbook2.xlsx"/></Relationships>
</file>

<file path=ppt/webExtensions/webExtension1.xml><?xml version="1.0" encoding="utf-8"?>
<wpswe:webExtension xmlns:wpswe="http://www.wps.cn/officeDocument/2018/webExtension">
  <wpswe:extSource id="dschart" version="1.0"/>
  <wpswe:properties>
    <wpswe:property key="DiscardFirstCodeChange" value="0"/>
    <wpswe:property key="autoSnapshot" value="0"/>
    <wpswe:property key="dschart" value="{&quot;dschart_data&quot;:{&quot;blockId&quot;:&quot;160146944680020864&quot;,&quot;chart_type&quot;:&quot;线形图&quot;,&quot;classifty_type&quot;:[&quot;趋势类&quot;],&quot;dataSrc&quot;:{&quot;data&quot;:[[[&quot;模型&quot;,&quot;Precision&quot;,&quot;F1-score&quot;,&quot;ReCall&quot;],[&quot;BiLSTM&quot;,&quot;0.749&quot;,&quot;0.7471&quot;,&quot;0.7495&quot;],[&quot;BERT_CNN&quot;,&quot;0.7522&quot;,&quot;0.7511&quot;,&quot;0.7515&quot;],[&quot;BERT-wwm&quot;,&quot;0.0792&quot;,&quot;0.1236&quot;,&quot;0.2841&quot;],[&quot;FInBERT&quot;,&quot;0.7862&quot;,&quot;0.7755&quot;,&quot;0.7845&quot;],[&quot;OurModel&quot;,&quot;0.8565&quot;,&quot;0.8565&quot;,&quot;0.8577&quot;]]],&quot;dataType&quot;:&quot;cross-table&quot;,&quot;download&quot;:false,&quot;srcType&quot;:&quot;local&quot;,&quot;url&quot;:&quot;&quot;},&quot;function_type&quot;:[&quot;折线图&quot;],&quot;gif&quot;:&quot;//web.docer.wpscdn.cn/docer/ds-page/v2/images/4544734748594536433.gif?imageView2/2/w/500/quality/90&quot;,&quot;isFree&quot;:&quot;0&quot;,&quot;label&quot;:&quot;&lt;e-linemultiple-chart&gt;&quot;,&quot;projectId&quot;:&quot;160619824198820328&quot;,&quot;props&quot;:{&quot;animation&quot;:{&quot;duration&quot;:&quot;1.8&quot;,&quot;easeStyle&quot;:&quot;&quot;,&quot;endPause&quot;:&quot;1&quot;,&quot;moveOptions&quot;:[&quot;依次绘制&quot;,&quot;同时绘制&quot;,&quot;穿针引线&quot;],&quot;moveStyle&quot;:&quot;依次绘制&quot;,&quot;startDelay&quot;:&quot;0&quot;,&quot;transition&quot;:true},&quot;axis&quot;:{&quot;color&quot;:&quot;#231815&quot;,&quot;grid&quot;:{&quot;color&quot;:&quot;#D7DBD7&quot;,&quot;gridLineWidth&quot;:&quot;1&quot;,&quot;lineStyle&quot;:&quot;line&quot;,&quot;show&quot;:&quot;all&quot;},&quot;x&quot;:{&quot;axisColor&quot;:&quot;#99999999&quot;,&quot;axisLineWidth&quot;:&quot;1.5&quot;,&quot;axisShow&quot;:true,&quot;labelAngle&quot;:&quot;0&quot;,&quot;labelDirection&quot;:&quot;自动&quot;,&quot;labelDirectionOptions&quot;:[&quot;自动&quot;,&quot;横排&quot;,&quot;竖排&quot;],&quot;labelShow&quot;:true,&quot;name&quot;:&quot;&quot;},&quot;y&quot;:{&quot;axisColor&quot;:&quot;#99999999&quot;,&quot;axisLineWidth&quot;:&quot;1.5&quot;,&quot;axisShow&quot;:true,&quot;countOfLabel&quot;:&quot;8&quot;,&quot;labelShow&quot;:true,&quot;labelSuffix&quot;:&quot;&quot;,&quot;name&quot;:&quot;&quot;,&quot;range&quot;:[]}},&quot;backgroundColor&quot;:&quot;#FFFFFF&quot;,&quot;colors&quot;:{&quot;colorControlers&quot;:[&quot;multiple&quot;],&quot;list&quot;:[0,1,2],&quot;type&quot;:&quot;multiple&quot;},&quot;display&quot;:{&quot;endPointBorderColor&quot;:&quot;#FFFFFF&quot;,&quot;endPointBorderWidth&quot;:0,&quot;endPointFillColor&quot;:&quot;&quot;,&quot;endPointRadius&quot;:3,&quot;lineWidth&quot;:6},&quot;font&quot;:{&quot;color&quot;:&quot;#6A6969&quot;,&quot;fontFamily&quot;:&quot;阿里巴巴普惠体 中等&quot;,&quot;fontSize&quot;:16},&quot;label&quot;:{&quot;display&quot;:false,&quot;positionChoice&quot;:&quot;上面&quot;,&quot;positionOptions&quot;:[&quot;上面&quot;,&quot;下面&quot;],&quot;suffix&quot;:&quot;&quot;,&quot;textLabel&quot;:{&quot;color&quot;:&quot;#545454&quot;,&quot;fontFamily&quot;:&quot;阿里巴巴普惠体 常规&quot;,&quot;fontSize&quot;:&quot;14&quot;}},&quot;legend&quot;:{&quot;color&quot;:&quot;#6A6969&quot;,&quot;fontFamily&quot;:&quot;阿里巴巴普惠体 中等&quot;,&quot;fontSize&quot;:16,&quot;lineHeight&quot;:&quot;15&quot;,&quot;show&quot;:true,&quot;style&quot;:&quot;&quot;,&quot;styleOptions&quot;:[],&quot;xPosition&quot;:&quot;center&quot;,&quot;yPosition&quot;:&quot;bottom&quot;},&quot;logoDisplay&quot;:{&quot;bottomLineHeight&quot;:&quot;15&quot;,&quot;imgHeight&quot;:&quot;32&quot;,&quot;imgUrl&quot;:&quot;https://ss1.dycharts.com/newchartLogo.png&quot;,&quot;show&quot;:false,&quot;topLineHeight&quot;:&quot;11&quot;},&quot;map&quot;:[[{&quot;allowType&quot;:[&quot;string&quot;],&quot;configurable&quot;:false,&quot;function&quot;:&quot;objCol&quot;,&quot;index&quot;:0,&quot;isLegend&quot;:false,&quot;name&quot;:&quot;对象&quot;},{&quot;allowType&quot;:[&quot;number&quot;],&quot;configurable&quot;:true,&quot;function&quot;:&quot;vCol&quot;,&quot;index&quot;:1,&quot;isLegend&quot;:false,&quot;name&quot;:&quot;数值列&quot;},{&quot;allowType&quot;:[&quot;number&quot;],&quot;configurable&quot;:true,&quot;function&quot;:&quot;vCol&quot;,&quot;index&quot;:2,&quot;isLegend&quot;:false,&quot;name&quot;:&quot;数值列&quot;},{&quot;allowType&quot;:[&quot;number&quot;],&quot;configurable&quot;:true,&quot;function&quot;:&quot;vCol&quot;,&quot;index&quot;:3,&quot;isLegend&quot;:false,&quot;name&quot;:&quot;数值列&quot;}]],&quot;paddings&quot;:{&quot;bottom&quot;:&quot;23&quot;,&quot;chartBottom&quot;:&quot;5&quot;,&quot;left&quot;:&quot;24&quot;,&quot;right&quot;:&quot;24&quot;,&quot;top&quot;:&quot;20&quot;},&quot;publishDisplay&quot;:{&quot;color&quot;:&quot;#878787&quot;,&quot;fontFamily&quot;:&quot;阿里巴巴普惠体 常规&quot;,&quot;fontSize&quot;:&quot;14&quot;,&quot;show&quot;:false,&quot;text&quot;:&quot;镝数出品&quot;},&quot;shadow&quot;:{&quot;display&quot;:false,&quot;shadowAngle&quot;:&quot;45&quot;,&quot;shadowBlur&quot;:&quot;5&quot;,&quot;shadowColor&quot;:&quot;#a8a8a7cc&quot;,&quot;shadowOpacity&quot;:&quot;100&quot;,&quot;shadowRadius&quot;:&quot;3&quot;},&quot;size&quot;:{&quot;height&quot;:534.6938775510205,&quot;ratio&quot;:&quot;&quot;,&quot;rotate&quot;:0,&quot;width&quot;:967.3469387755101},&quot;sourceDisplay&quot;:{&quot;color&quot;:&quot;#878787&quot;,&quot;fontFamily&quot;:&quot;阿里巴巴普惠体 常规&quot;,&quot;fontSize&quot;:&quot;14&quot;,&quot;show&quot;:false,&quot;text&quot;:&quot;数据来源：示例数据&quot;,&quot;topLineHeight&quot;:&quot;15&quot;,&quot;xPosition&quot;:&quot;left&quot;,&quot;yPosition&quot;:&quot;bottom&quot;},&quot;titleDisplay&quot;:{&quot;color&quot;:&quot;#4c4c4c&quot;,&quot;fontFamily&quot;:&quot;阿里巴巴普惠体 常规&quot;,&quot;fontSize&quot;:&quot;18&quot;,&quot;lineHeight&quot;:&quot;10&quot;,&quot;show&quot;:false,&quot;text&quot;:&quot;居民人均分项消费支出&quot;,&quot;totalHeight&quot;:&quot;39&quot;,&quot;xPosition&quot;:&quot;left&quot;,&quot;yPosition&quot;:&quot;top&quot;},&quot;tooltip&quot;:true,&quot;unitDisplay&quot;:{&quot;bottomLineHeight&quot;:&quot;15&quot;,&quot;color&quot;:&quot;#878787&quot;,&quot;fontFamily&quot;:&quot;阿里巴巴普惠体 常规&quot;,&quot;fontSize&quot;:&quot;14&quot;,&quot;show&quot;:false,&quot;text&quot;:&quot;单位：元&quot;,&quot;xPosition&quot;:&quot;left&quot;,&quot;yPosition&quot;:&quot;top&quot;},&quot;watermarkDisplay&quot;:{&quot;imgHeight&quot;:&quot;80&quot;,&quot;imgUrl&quot;:&quot;https://ss1.dycharts.com/newchartWatermark.png&quot;,&quot;imgWidth&quot;:&quot;80&quot;,&quot;show&quot;:false}},&quot;templateId&quot;:&quot;4544734748594536433-1&quot;,&quot;templateSwitch&quot;:&quot;cross&quot;,&quot;theme&quot;:{&quot;_id&quot;:8,&quot;axis&quot;:{&quot;color&quot;:&quot;#231815&quot;},&quot;backgroundColor&quot;:&quot;#F3F6F7&quot;,&quot;colors&quot;:[&quot;#EE793D&quot;,&quot;#D66329&quot;,&quot;#C08D0B&quot;,&quot;#927E63&quot;,&quot;#765F3D&quot;,&quot;#504533&quot;,&quot;#231815&quot;,&quot;#844632&quot;,&quot;#A9441F&quot;,&quot;#E69732&quot;,&quot;#EECB49&quot;,&quot;#B6AA5C&quot;,&quot;#A9C441&quot;,&quot;#71AE5D&quot;,&quot;#3D9837&quot;],&quot;fonts&quot;:{&quot;accessoryColor&quot;:&quot;#878787&quot;,&quot;color&quot;:&quot;#6A6969&quot;,&quot;fontFamily&quot;:&quot;阿里巴巴普惠体 常规&quot;,&quot;fontSize&quot;:&quot;14&quot;},&quot;grid&quot;:{&quot;color&quot;:&quot;#D7DBD7&quot;},&quot;id&quot;:&quot;8&quot;,&quot;name&quot;:&quot;简约范儿&quot;,&quot;price&quot;:0,&quot;shapeColor&quot;:15,&quot;themeId&quot;:&quot;8&quot;,&quot;thumb&quot;:&quot;http://ss1.dydata.io/v2/themes/8.png&quot;,&quot;titleFont&quot;:{&quot;color&quot;:&quot;#4c4c4c&quot;,&quot;fontFamily&quot;:&quot;阿里巴巴普惠体 常规&quot;,&quot;fontSize&quot;:&quot;18&quot;}},&quot;thumb&quot;:&quot;//web.docer.wpscdn.cn/docer/ds-page/v2/images/4544734748594536433-1.png&quot;,&quot;title&quot;:&quot;折线图&quot;,&quot;type&quot;:&quot;chart&quot;},&quot;dschart_id&quot;:&quot;4544734748594536433-1&quot;,&quot;flag&quot;:&quot;1001&quot;,&quot;id&quot;:&quot;80&quot;}"/>
    <wpswe:property key="isUseCommonErrorPage" value="false"/>
    <wpswe:property key="loadingImage" value="res:/icons/WebChartLoading_wpp.svg"/>
  </wpswe:properties>
  <wpswe:watchingCache>
    <wpswe:linkPath>C:/Users/86133/AppData/Local/Temp/wps.rytokl/WebExtensionDataSource in Wps.xlsx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https://clientweb.docer.wps.cn//docer-ds/web-shape-1.0.0/?id=80&amp;dschart_id=4544734748594536433-1&amp;from=wpp&amp;productEntry=insert&amp;sceneEntry=rec-90</wpswe:url>
  <wpswe:constantSnapshot>false</wpswe:constantSnapshot>
</wpswe:webExtension>
</file>

<file path=ppt/webExtensions/webExtension2.xml><?xml version="1.0" encoding="utf-8"?>
<wpswe:webExtension xmlns:wpswe="http://www.wps.cn/officeDocument/2018/webExtension">
  <wpswe:extSource id="dschart" version="1.0"/>
  <wpswe:properties>
    <wpswe:property key="DiscardFirstCodeChange" value="0"/>
    <wpswe:property key="autoSnapshot" value="0"/>
    <wpswe:property key="dschart" value="{&quot;dschart_data&quot;:{&quot;blockId&quot;:&quot;160146944680020864&quot;,&quot;chart_type&quot;:&quot;线形图&quot;,&quot;classifty_type&quot;:[&quot;趋势类&quot;],&quot;dataSrc&quot;:{&quot;data&quot;:[[[&quot;模型&quot;,&quot;Precision&quot;,&quot;F1-score&quot;,&quot;ReCall&quot;],[&quot;FindBERT-RCNN&quot;,&quot;0.8464&quot;,&quot;0.8457&quot;,&quot;0.8454&quot;],[&quot;FindBERT-Attack&quot;,&quot;0.8092&quot;,&quot;0.7936&quot;,&quot;0.8025&quot;],[&quot;FInBERT&quot;,&quot;0.7862&quot;,&quot;0.7755&quot;,&quot;0.7845&quot;],[&quot;Our Model&quot;,&quot;0.8665&quot;,&quot;0.8612&quot;,&quot;0.8651&quot;]]],&quot;dataType&quot;:&quot;cross-table&quot;,&quot;download&quot;:false,&quot;srcType&quot;:&quot;local&quot;,&quot;url&quot;:&quot;&quot;},&quot;function_type&quot;:[&quot;折线图&quot;],&quot;gif&quot;:&quot;//web.docer.wpscdn.cn/docer/ds-page/v2/images/4544734748594536433.gif?imageView2/2/w/500/quality/90&quot;,&quot;isFree&quot;:&quot;0&quot;,&quot;label&quot;:&quot;&lt;e-linemultiple-chart&gt;&quot;,&quot;projectId&quot;:&quot;160619824198820328&quot;,&quot;props&quot;:{&quot;animation&quot;:{&quot;duration&quot;:&quot;1.8&quot;,&quot;easeStyle&quot;:&quot;&quot;,&quot;endPause&quot;:&quot;1&quot;,&quot;moveOptions&quot;:[&quot;依次绘制&quot;,&quot;同时绘制&quot;,&quot;穿针引线&quot;],&quot;moveStyle&quot;:&quot;依次绘制&quot;,&quot;startDelay&quot;:&quot;0&quot;,&quot;transition&quot;:true},&quot;axis&quot;:{&quot;color&quot;:&quot;#231815&quot;,&quot;grid&quot;:{&quot;color&quot;:&quot;#D7DBD7&quot;,&quot;gridLineWidth&quot;:&quot;1&quot;,&quot;lineStyle&quot;:&quot;line&quot;,&quot;show&quot;:&quot;all&quot;},&quot;x&quot;:{&quot;axisColor&quot;:&quot;#99999999&quot;,&quot;axisLineWidth&quot;:&quot;1.5&quot;,&quot;axisShow&quot;:true,&quot;labelAngle&quot;:&quot;0&quot;,&quot;labelDirection&quot;:&quot;自动&quot;,&quot;labelDirectionOptions&quot;:[&quot;自动&quot;,&quot;横排&quot;,&quot;竖排&quot;],&quot;labelShow&quot;:true,&quot;name&quot;:&quot;&quot;},&quot;y&quot;:{&quot;axisColor&quot;:&quot;#99999999&quot;,&quot;axisLineWidth&quot;:&quot;1.5&quot;,&quot;axisShow&quot;:true,&quot;countOfLabel&quot;:&quot;8&quot;,&quot;labelShow&quot;:true,&quot;labelSuffix&quot;:&quot;&quot;,&quot;name&quot;:&quot;&quot;,&quot;range&quot;:[]}},&quot;backgroundColor&quot;:&quot;#FFFFFF&quot;,&quot;colors&quot;:{&quot;colorControlers&quot;:[&quot;multiple&quot;],&quot;list&quot;:[0,1,2],&quot;type&quot;:&quot;multiple&quot;},&quot;display&quot;:{&quot;endPointBorderColor&quot;:&quot;#FFFFFF&quot;,&quot;endPointBorderWidth&quot;:0,&quot;endPointFillColor&quot;:&quot;&quot;,&quot;endPointRadius&quot;:3,&quot;lineWidth&quot;:6},&quot;font&quot;:{&quot;color&quot;:&quot;#6A6969&quot;,&quot;fontFamily&quot;:&quot;阿里巴巴普惠体 中等&quot;,&quot;fontSize&quot;:16},&quot;label&quot;:{&quot;display&quot;:false,&quot;positionChoice&quot;:&quot;上面&quot;,&quot;positionOptions&quot;:[&quot;上面&quot;,&quot;下面&quot;],&quot;suffix&quot;:&quot;&quot;,&quot;textLabel&quot;:{&quot;color&quot;:&quot;#545454&quot;,&quot;fontFamily&quot;:&quot;阿里巴巴普惠体 常规&quot;,&quot;fontSize&quot;:&quot;14&quot;}},&quot;legend&quot;:{&quot;color&quot;:&quot;#6A6969&quot;,&quot;fontFamily&quot;:&quot;阿里巴巴普惠体 中等&quot;,&quot;fontSize&quot;:16,&quot;lineHeight&quot;:&quot;15&quot;,&quot;show&quot;:true,&quot;style&quot;:&quot;&quot;,&quot;styleOptions&quot;:[],&quot;xPosition&quot;:&quot;center&quot;,&quot;yPosition&quot;:&quot;bottom&quot;},&quot;logoDisplay&quot;:{&quot;bottomLineHeight&quot;:&quot;15&quot;,&quot;imgHeight&quot;:&quot;32&quot;,&quot;imgUrl&quot;:&quot;https://ss1.dycharts.com/newchartLogo.png&quot;,&quot;show&quot;:false,&quot;topLineHeight&quot;:&quot;11&quot;},&quot;map&quot;:[[{&quot;allowType&quot;:[&quot;string&quot;],&quot;configurable&quot;:false,&quot;function&quot;:&quot;objCol&quot;,&quot;index&quot;:0,&quot;isLegend&quot;:false,&quot;name&quot;:&quot;对象&quot;},{&quot;allowType&quot;:[&quot;number&quot;],&quot;configurable&quot;:true,&quot;function&quot;:&quot;vCol&quot;,&quot;index&quot;:1,&quot;isLegend&quot;:false,&quot;name&quot;:&quot;数值列&quot;},{&quot;allowType&quot;:[&quot;number&quot;],&quot;configurable&quot;:true,&quot;function&quot;:&quot;vCol&quot;,&quot;index&quot;:2,&quot;isLegend&quot;:false,&quot;name&quot;:&quot;数值列&quot;},{&quot;allowType&quot;:[&quot;number&quot;],&quot;configurable&quot;:true,&quot;function&quot;:&quot;vCol&quot;,&quot;index&quot;:3,&quot;isLegend&quot;:false,&quot;name&quot;:&quot;数值列&quot;}]],&quot;paddings&quot;:{&quot;bottom&quot;:&quot;23&quot;,&quot;chartBottom&quot;:&quot;5&quot;,&quot;left&quot;:&quot;24&quot;,&quot;right&quot;:&quot;24&quot;,&quot;top&quot;:&quot;20&quot;},&quot;publishDisplay&quot;:{&quot;color&quot;:&quot;#878787&quot;,&quot;fontFamily&quot;:&quot;阿里巴巴普惠体 常规&quot;,&quot;fontSize&quot;:&quot;14&quot;,&quot;show&quot;:false,&quot;text&quot;:&quot;镝数出品&quot;},&quot;shadow&quot;:{&quot;display&quot;:false,&quot;shadowAngle&quot;:&quot;45&quot;,&quot;shadowBlur&quot;:&quot;5&quot;,&quot;shadowColor&quot;:&quot;#a8a8a7cc&quot;,&quot;shadowOpacity&quot;:&quot;100&quot;,&quot;shadowRadius&quot;:&quot;3&quot;},&quot;size&quot;:{&quot;height&quot;:293.8271604938272,&quot;ratio&quot;:&quot;&quot;,&quot;rotate&quot;:0,&quot;width&quot;:637.0370370370371},&quot;sourceDisplay&quot;:{&quot;color&quot;:&quot;#878787&quot;,&quot;fontFamily&quot;:&quot;阿里巴巴普惠体 常规&quot;,&quot;fontSize&quot;:&quot;14&quot;,&quot;show&quot;:false,&quot;text&quot;:&quot;数据来源：示例数据&quot;,&quot;topLineHeight&quot;:&quot;15&quot;,&quot;xPosition&quot;:&quot;left&quot;,&quot;yPosition&quot;:&quot;bottom&quot;},&quot;titleDisplay&quot;:{&quot;color&quot;:&quot;#4c4c4c&quot;,&quot;fontFamily&quot;:&quot;阿里巴巴普惠体 常规&quot;,&quot;fontSize&quot;:&quot;18&quot;,&quot;lineHeight&quot;:&quot;10&quot;,&quot;show&quot;:false,&quot;text&quot;:&quot;居民人均分项消费支出&quot;,&quot;totalHeight&quot;:&quot;39&quot;,&quot;xPosition&quot;:&quot;left&quot;,&quot;yPosition&quot;:&quot;top&quot;},&quot;tooltip&quot;:true,&quot;unitDisplay&quot;:{&quot;bottomLineHeight&quot;:&quot;15&quot;,&quot;color&quot;:&quot;#878787&quot;,&quot;fontFamily&quot;:&quot;阿里巴巴普惠体 常规&quot;,&quot;fontSize&quot;:&quot;14&quot;,&quot;show&quot;:false,&quot;text&quot;:&quot;单位：元&quot;,&quot;xPosition&quot;:&quot;left&quot;,&quot;yPosition&quot;:&quot;top&quot;},&quot;watermarkDisplay&quot;:{&quot;imgHeight&quot;:&quot;80&quot;,&quot;imgUrl&quot;:&quot;https://ss1.dycharts.com/newchartWatermark.png&quot;,&quot;imgWidth&quot;:&quot;80&quot;,&quot;show&quot;:false}},&quot;templateId&quot;:&quot;4544734748594536433-1&quot;,&quot;templateSwitch&quot;:&quot;cross&quot;,&quot;theme&quot;:{&quot;_id&quot;:8,&quot;axis&quot;:{&quot;color&quot;:&quot;#231815&quot;},&quot;backgroundColor&quot;:&quot;#F3F6F7&quot;,&quot;colors&quot;:[&quot;#EE793D&quot;,&quot;#D66329&quot;,&quot;#C08D0B&quot;,&quot;#927E63&quot;,&quot;#765F3D&quot;,&quot;#504533&quot;,&quot;#231815&quot;,&quot;#844632&quot;,&quot;#A9441F&quot;,&quot;#E69732&quot;,&quot;#EECB49&quot;,&quot;#B6AA5C&quot;,&quot;#A9C441&quot;,&quot;#71AE5D&quot;,&quot;#3D9837&quot;],&quot;fonts&quot;:{&quot;accessoryColor&quot;:&quot;#878787&quot;,&quot;color&quot;:&quot;#6A6969&quot;,&quot;fontFamily&quot;:&quot;阿里巴巴普惠体 常规&quot;,&quot;fontSize&quot;:&quot;14&quot;},&quot;grid&quot;:{&quot;color&quot;:&quot;#D7DBD7&quot;},&quot;id&quot;:&quot;8&quot;,&quot;name&quot;:&quot;简约范儿&quot;,&quot;price&quot;:0,&quot;shapeColor&quot;:15,&quot;themeId&quot;:&quot;8&quot;,&quot;thumb&quot;:&quot;http://ss1.dydata.io/v2/themes/8.png&quot;,&quot;titleFont&quot;:{&quot;color&quot;:&quot;#4c4c4c&quot;,&quot;fontFamily&quot;:&quot;阿里巴巴普惠体 常规&quot;,&quot;fontSize&quot;:&quot;18&quot;}},&quot;thumb&quot;:&quot;//web.docer.wpscdn.cn/docer/ds-page/v2/images/4544734748594536433-1.png&quot;,&quot;title&quot;:&quot;折线图&quot;,&quot;type&quot;:&quot;chart&quot;},&quot;dschart_id&quot;:&quot;4544734748594536433-1&quot;,&quot;id&quot;:&quot;80&quot;}"/>
    <wpswe:property key="isUseCommonErrorPage" value="false"/>
    <wpswe:property key="loadingImage" value="res:/icons/WebChartLoading_wpp.svg"/>
  </wpswe:properties>
  <wpswe:watchingCache>
    <wpswe:linkPath>C:/Users/86133/AppData/Local/Temp/wps.QRCfcg/Workbook2.xlsx</wpswe:linkPath>
  </wpswe:watchingCache>
  <wpswe:snapshot xmlns:r="http://schemas.openxmlformats.org/officeDocument/2006/relationships" r:embed="rId2"/>
  <wpswe:externalData xmlns:r="http://schemas.openxmlformats.org/officeDocument/2006/relationships" r:id="rId1"/>
  <wpswe:url>https://clientweb.docer.wps.cn//docer-ds/web-shape-1.0.0/?id=80&amp;dschart_id=4544734748594536433-1&amp;from=wpp&amp;productEntry=insert&amp;sceneEntry=rec-90</wpswe:url>
  <wpswe:constantSnapshot>false</wpswe:constantSnapshot>
</wps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2080</Words>
  <Application>WPS 演示</Application>
  <PresentationFormat>自定义</PresentationFormat>
  <Paragraphs>158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兰亭黑-简 中黑</vt:lpstr>
      <vt:lpstr>黑体</vt:lpstr>
      <vt:lpstr>Gotham Bold</vt:lpstr>
      <vt:lpstr>MS PGothic</vt:lpstr>
      <vt:lpstr>Gotham Rounded Book</vt:lpstr>
      <vt:lpstr>幼圆</vt:lpstr>
      <vt:lpstr>方正兰亭黑_GBK</vt:lpstr>
      <vt:lpstr>Geometria</vt:lpstr>
      <vt:lpstr>NumberOnly</vt:lpstr>
      <vt:lpstr>兰亭黑-简 纤黑</vt:lpstr>
      <vt:lpstr>ksdb</vt:lpstr>
      <vt:lpstr>Calibri Light</vt:lpstr>
      <vt:lpstr>微软雅黑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奈川崎</cp:lastModifiedBy>
  <cp:revision>242</cp:revision>
  <dcterms:created xsi:type="dcterms:W3CDTF">2017-10-31T12:19:00Z</dcterms:created>
  <dcterms:modified xsi:type="dcterms:W3CDTF">2024-06-27T14:24:03Z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94F10F480C4A4D22BD4ACDDE1B36C69E_13</vt:lpwstr>
  </property>
  <property fmtid="{D5CDD505-2E9C-101B-9397-08002B2CF9AE}" pid="3" name="KSOProductBuildVer">
    <vt:lpwstr>2052-12.1.0.16929</vt:lpwstr>
  </property>
</Properties>
</file>