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webExtensions/webExtension1.xml" ContentType="application/vnd.wps-officedocument.webExtension+xml"/>
  <Override PartName="/ppt/webExtensions/webExtension2.xml" ContentType="application/vnd.wps-officedocument.webExtension+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4"/>
  </p:notesMasterIdLst>
  <p:sldIdLst>
    <p:sldId id="311" r:id="rId2"/>
    <p:sldId id="313" r:id="rId3"/>
    <p:sldId id="341" r:id="rId4"/>
    <p:sldId id="346" r:id="rId5"/>
    <p:sldId id="342" r:id="rId6"/>
    <p:sldId id="347" r:id="rId7"/>
    <p:sldId id="360" r:id="rId8"/>
    <p:sldId id="343" r:id="rId9"/>
    <p:sldId id="348" r:id="rId10"/>
    <p:sldId id="361" r:id="rId11"/>
    <p:sldId id="349" r:id="rId12"/>
    <p:sldId id="374" r:id="rId13"/>
    <p:sldId id="375" r:id="rId14"/>
    <p:sldId id="376" r:id="rId15"/>
    <p:sldId id="344" r:id="rId16"/>
    <p:sldId id="377" r:id="rId17"/>
    <p:sldId id="350" r:id="rId18"/>
    <p:sldId id="380" r:id="rId19"/>
    <p:sldId id="373" r:id="rId20"/>
    <p:sldId id="345" r:id="rId21"/>
    <p:sldId id="378" r:id="rId22"/>
    <p:sldId id="322" r:id="rId23"/>
  </p:sldIdLst>
  <p:sldSz cx="9144000" cy="5184775"/>
  <p:notesSz cx="6858000" cy="9144000"/>
  <p:custDataLst>
    <p:tags r:id="rId25"/>
  </p:custDataLst>
  <p:defaultTextStyle>
    <a:defPPr>
      <a:defRPr lang="zh-CN"/>
    </a:defPPr>
    <a:lvl1pPr marL="0" algn="l" defTabSz="687705" rtl="0" eaLnBrk="1" latinLnBrk="0" hangingPunct="1">
      <a:defRPr sz="1355" kern="1200">
        <a:solidFill>
          <a:schemeClr val="tx1"/>
        </a:solidFill>
        <a:latin typeface="+mn-lt"/>
        <a:ea typeface="+mn-ea"/>
        <a:cs typeface="+mn-cs"/>
      </a:defRPr>
    </a:lvl1pPr>
    <a:lvl2pPr marL="344170" algn="l" defTabSz="687705" rtl="0" eaLnBrk="1" latinLnBrk="0" hangingPunct="1">
      <a:defRPr sz="1355" kern="1200">
        <a:solidFill>
          <a:schemeClr val="tx1"/>
        </a:solidFill>
        <a:latin typeface="+mn-lt"/>
        <a:ea typeface="+mn-ea"/>
        <a:cs typeface="+mn-cs"/>
      </a:defRPr>
    </a:lvl2pPr>
    <a:lvl3pPr marL="687705" algn="l" defTabSz="687705" rtl="0" eaLnBrk="1" latinLnBrk="0" hangingPunct="1">
      <a:defRPr sz="1355" kern="1200">
        <a:solidFill>
          <a:schemeClr val="tx1"/>
        </a:solidFill>
        <a:latin typeface="+mn-lt"/>
        <a:ea typeface="+mn-ea"/>
        <a:cs typeface="+mn-cs"/>
      </a:defRPr>
    </a:lvl3pPr>
    <a:lvl4pPr marL="1031875" algn="l" defTabSz="687705" rtl="0" eaLnBrk="1" latinLnBrk="0" hangingPunct="1">
      <a:defRPr sz="1355" kern="1200">
        <a:solidFill>
          <a:schemeClr val="tx1"/>
        </a:solidFill>
        <a:latin typeface="+mn-lt"/>
        <a:ea typeface="+mn-ea"/>
        <a:cs typeface="+mn-cs"/>
      </a:defRPr>
    </a:lvl4pPr>
    <a:lvl5pPr marL="1375410" algn="l" defTabSz="687705" rtl="0" eaLnBrk="1" latinLnBrk="0" hangingPunct="1">
      <a:defRPr sz="1355" kern="1200">
        <a:solidFill>
          <a:schemeClr val="tx1"/>
        </a:solidFill>
        <a:latin typeface="+mn-lt"/>
        <a:ea typeface="+mn-ea"/>
        <a:cs typeface="+mn-cs"/>
      </a:defRPr>
    </a:lvl5pPr>
    <a:lvl6pPr marL="1719580" algn="l" defTabSz="687705" rtl="0" eaLnBrk="1" latinLnBrk="0" hangingPunct="1">
      <a:defRPr sz="1355" kern="1200">
        <a:solidFill>
          <a:schemeClr val="tx1"/>
        </a:solidFill>
        <a:latin typeface="+mn-lt"/>
        <a:ea typeface="+mn-ea"/>
        <a:cs typeface="+mn-cs"/>
      </a:defRPr>
    </a:lvl6pPr>
    <a:lvl7pPr marL="2063115" algn="l" defTabSz="687705" rtl="0" eaLnBrk="1" latinLnBrk="0" hangingPunct="1">
      <a:defRPr sz="1355" kern="1200">
        <a:solidFill>
          <a:schemeClr val="tx1"/>
        </a:solidFill>
        <a:latin typeface="+mn-lt"/>
        <a:ea typeface="+mn-ea"/>
        <a:cs typeface="+mn-cs"/>
      </a:defRPr>
    </a:lvl7pPr>
    <a:lvl8pPr marL="2407285" algn="l" defTabSz="687705" rtl="0" eaLnBrk="1" latinLnBrk="0" hangingPunct="1">
      <a:defRPr sz="1355" kern="1200">
        <a:solidFill>
          <a:schemeClr val="tx1"/>
        </a:solidFill>
        <a:latin typeface="+mn-lt"/>
        <a:ea typeface="+mn-ea"/>
        <a:cs typeface="+mn-cs"/>
      </a:defRPr>
    </a:lvl8pPr>
    <a:lvl9pPr marL="2750820" algn="l" defTabSz="687705" rtl="0" eaLnBrk="1" latinLnBrk="0" hangingPunct="1">
      <a:defRPr sz="1355" kern="1200">
        <a:solidFill>
          <a:schemeClr val="tx1"/>
        </a:solidFill>
        <a:latin typeface="+mn-lt"/>
        <a:ea typeface="+mn-ea"/>
        <a:cs typeface="+mn-cs"/>
      </a:defRPr>
    </a:lvl9pPr>
  </p:defaultTextStyle>
  <p:extLst>
    <p:ext uri="{EFAFB233-063F-42B5-8137-9DF3F51BA10A}">
      <p15:sldGuideLst xmlns:p15="http://schemas.microsoft.com/office/powerpoint/2012/main">
        <p15:guide id="1" pos="5534" userDrawn="1">
          <p15:clr>
            <a:srgbClr val="A4A3A4"/>
          </p15:clr>
        </p15:guide>
        <p15:guide id="2" orient="horz" pos="3035" userDrawn="1">
          <p15:clr>
            <a:srgbClr val="A4A3A4"/>
          </p15:clr>
        </p15:guide>
        <p15:guide id="3" orient="horz" pos="1542" userDrawn="1">
          <p15:clr>
            <a:srgbClr val="A4A3A4"/>
          </p15:clr>
        </p15:guide>
        <p15:guide id="4" pos="1474" userDrawn="1">
          <p15:clr>
            <a:srgbClr val="A4A3A4"/>
          </p15:clr>
        </p15:guide>
        <p15:guide id="5" orient="horz" pos="1452" userDrawn="1">
          <p15:clr>
            <a:srgbClr val="A4A3A4"/>
          </p15:clr>
        </p15:guide>
        <p15:guide id="6" orient="horz" pos="2494" userDrawn="1">
          <p15:clr>
            <a:srgbClr val="A4A3A4"/>
          </p15:clr>
        </p15:guide>
        <p15:guide id="7" pos="2650" userDrawn="1">
          <p15:clr>
            <a:srgbClr val="A4A3A4"/>
          </p15:clr>
        </p15:guide>
        <p15:guide id="8" orient="horz" pos="2066" userDrawn="1">
          <p15:clr>
            <a:srgbClr val="A4A3A4"/>
          </p15:clr>
        </p15:guide>
        <p15:guide id="9" orient="horz" pos="181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51E36"/>
    <a:srgbClr val="A84947"/>
    <a:srgbClr val="FFFFFF"/>
    <a:srgbClr val="C76A6B"/>
    <a:srgbClr val="E3A9A7"/>
    <a:srgbClr val="555759"/>
    <a:srgbClr val="E9004C"/>
    <a:srgbClr val="F26E7D"/>
    <a:srgbClr val="E9F0F9"/>
    <a:srgbClr val="A0D6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81"/>
    <p:restoredTop sz="89183" autoAdjust="0"/>
  </p:normalViewPr>
  <p:slideViewPr>
    <p:cSldViewPr snapToGrid="0" snapToObjects="1" showGuides="1">
      <p:cViewPr varScale="1">
        <p:scale>
          <a:sx n="114" d="100"/>
          <a:sy n="114" d="100"/>
        </p:scale>
        <p:origin x="562" y="91"/>
      </p:cViewPr>
      <p:guideLst>
        <p:guide pos="5534"/>
        <p:guide orient="horz" pos="3035"/>
        <p:guide orient="horz" pos="1542"/>
        <p:guide pos="1474"/>
        <p:guide orient="horz" pos="1452"/>
        <p:guide orient="horz" pos="2494"/>
        <p:guide pos="2650"/>
        <p:guide orient="horz" pos="2066"/>
        <p:guide orient="horz" pos="1814"/>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BD9612-F53E-5945-9C8E-1F92400E66B2}" type="datetimeFigureOut">
              <a:rPr kumimoji="1" lang="zh-CN" altLang="en-US" smtClean="0"/>
              <a:t>2024-07-01</a:t>
            </a:fld>
            <a:endParaRPr kumimoji="1" lang="zh-CN" altLang="en-US"/>
          </a:p>
        </p:txBody>
      </p:sp>
      <p:sp>
        <p:nvSpPr>
          <p:cNvPr id="4" name="幻灯片图像占位符 3"/>
          <p:cNvSpPr>
            <a:spLocks noGrp="1" noRot="1" noChangeAspect="1"/>
          </p:cNvSpPr>
          <p:nvPr>
            <p:ph type="sldImg" idx="2"/>
          </p:nvPr>
        </p:nvSpPr>
        <p:spPr>
          <a:xfrm>
            <a:off x="708025" y="1143000"/>
            <a:ext cx="544195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7208A1-D38D-C548-96DE-88E99097BFF9}" type="slidenum">
              <a:rPr kumimoji="1" lang="zh-CN" altLang="en-US" smtClean="0"/>
              <a:t>‹#›</a:t>
            </a:fld>
            <a:endParaRPr kumimoji="1"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B7208A1-D38D-C548-96DE-88E99097BFF9}" type="slidenum">
              <a:rPr kumimoji="1" lang="zh-CN" altLang="en-US" smtClean="0"/>
              <a:t>1</a:t>
            </a:fld>
            <a:endParaRPr kumimoji="1" lang="zh-CN" altLang="en-US"/>
          </a:p>
        </p:txBody>
      </p:sp>
    </p:spTree>
    <p:extLst>
      <p:ext uri="{BB962C8B-B14F-4D97-AF65-F5344CB8AC3E}">
        <p14:creationId xmlns:p14="http://schemas.microsoft.com/office/powerpoint/2010/main" val="21522303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B7208A1-D38D-C548-96DE-88E99097BFF9}" type="slidenum">
              <a:rPr kumimoji="1" lang="zh-CN" altLang="en-US" smtClean="0"/>
              <a:t>17</a:t>
            </a:fld>
            <a:endParaRPr kumimoji="1" lang="zh-CN" altLang="en-US"/>
          </a:p>
        </p:txBody>
      </p:sp>
    </p:spTree>
    <p:extLst>
      <p:ext uri="{BB962C8B-B14F-4D97-AF65-F5344CB8AC3E}">
        <p14:creationId xmlns:p14="http://schemas.microsoft.com/office/powerpoint/2010/main" val="36593759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333333"/>
                </a:solidFill>
                <a:effectLst/>
                <a:highlight>
                  <a:srgbClr val="FFFFFF"/>
                </a:highlight>
                <a:latin typeface="Open Sans" panose="020B0606030504020204" pitchFamily="34" charset="0"/>
              </a:rPr>
              <a:t>在所有主要性能指标上均实现了超过</a:t>
            </a:r>
            <a:r>
              <a:rPr lang="en-US" altLang="zh-CN" b="0" i="0" dirty="0">
                <a:solidFill>
                  <a:srgbClr val="333333"/>
                </a:solidFill>
                <a:effectLst/>
                <a:highlight>
                  <a:srgbClr val="FFFFFF"/>
                </a:highlight>
                <a:latin typeface="Open Sans" panose="020B0606030504020204" pitchFamily="34" charset="0"/>
              </a:rPr>
              <a:t>5</a:t>
            </a:r>
            <a:r>
              <a:rPr lang="zh-CN" altLang="en-US" b="0" i="0" dirty="0">
                <a:solidFill>
                  <a:srgbClr val="333333"/>
                </a:solidFill>
                <a:effectLst/>
                <a:highlight>
                  <a:srgbClr val="FFFFFF"/>
                </a:highlight>
                <a:latin typeface="Open Sans" panose="020B0606030504020204" pitchFamily="34" charset="0"/>
              </a:rPr>
              <a:t>百分点的提升，有效证明了结合深层特征学习与鲁棒性增强技术的设计策略的优越性。</a:t>
            </a:r>
            <a:endParaRPr lang="zh-CN" altLang="en-US" dirty="0"/>
          </a:p>
        </p:txBody>
      </p:sp>
      <p:sp>
        <p:nvSpPr>
          <p:cNvPr id="4" name="灯片编号占位符 3"/>
          <p:cNvSpPr>
            <a:spLocks noGrp="1"/>
          </p:cNvSpPr>
          <p:nvPr>
            <p:ph type="sldNum" sz="quarter" idx="5"/>
          </p:nvPr>
        </p:nvSpPr>
        <p:spPr/>
        <p:txBody>
          <a:bodyPr/>
          <a:lstStyle/>
          <a:p>
            <a:fld id="{2B7208A1-D38D-C548-96DE-88E99097BFF9}" type="slidenum">
              <a:rPr kumimoji="1" lang="zh-CN" altLang="en-US" smtClean="0"/>
              <a:t>19</a:t>
            </a:fld>
            <a:endParaRPr kumimoji="1" lang="zh-CN" altLang="en-US"/>
          </a:p>
        </p:txBody>
      </p:sp>
    </p:spTree>
    <p:extLst>
      <p:ext uri="{BB962C8B-B14F-4D97-AF65-F5344CB8AC3E}">
        <p14:creationId xmlns:p14="http://schemas.microsoft.com/office/powerpoint/2010/main" val="11968444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B7208A1-D38D-C548-96DE-88E99097BFF9}" type="slidenum">
              <a:rPr kumimoji="1" lang="zh-CN" altLang="en-US" smtClean="0"/>
              <a:t>20</a:t>
            </a:fld>
            <a:endParaRPr kumimoji="1" lang="zh-CN" altLang="en-US"/>
          </a:p>
        </p:txBody>
      </p:sp>
    </p:spTree>
    <p:extLst>
      <p:ext uri="{BB962C8B-B14F-4D97-AF65-F5344CB8AC3E}">
        <p14:creationId xmlns:p14="http://schemas.microsoft.com/office/powerpoint/2010/main" val="23922518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B7208A1-D38D-C548-96DE-88E99097BFF9}" type="slidenum">
              <a:rPr kumimoji="1" lang="zh-CN" altLang="en-US" smtClean="0"/>
              <a:t>4</a:t>
            </a:fld>
            <a:endParaRPr kumimoji="1" lang="zh-CN" altLang="en-US"/>
          </a:p>
        </p:txBody>
      </p:sp>
    </p:spTree>
    <p:extLst>
      <p:ext uri="{BB962C8B-B14F-4D97-AF65-F5344CB8AC3E}">
        <p14:creationId xmlns:p14="http://schemas.microsoft.com/office/powerpoint/2010/main" val="27684874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关于这个方向，</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通过对大量论文的检索，我们发现并尝试了现有的</a:t>
            </a:r>
          </a:p>
        </p:txBody>
      </p:sp>
      <p:sp>
        <p:nvSpPr>
          <p:cNvPr id="4" name="灯片编号占位符 3"/>
          <p:cNvSpPr>
            <a:spLocks noGrp="1"/>
          </p:cNvSpPr>
          <p:nvPr>
            <p:ph type="sldNum" sz="quarter" idx="5"/>
          </p:nvPr>
        </p:nvSpPr>
        <p:spPr/>
        <p:txBody>
          <a:bodyPr/>
          <a:lstStyle/>
          <a:p>
            <a:fld id="{2B7208A1-D38D-C548-96DE-88E99097BFF9}" type="slidenum">
              <a:rPr kumimoji="1" lang="zh-CN" altLang="en-US" smtClean="0"/>
              <a:t>7</a:t>
            </a:fld>
            <a:endParaRPr kumimoji="1" lang="zh-CN" altLang="en-US"/>
          </a:p>
        </p:txBody>
      </p:sp>
    </p:spTree>
    <p:extLst>
      <p:ext uri="{BB962C8B-B14F-4D97-AF65-F5344CB8AC3E}">
        <p14:creationId xmlns:p14="http://schemas.microsoft.com/office/powerpoint/2010/main" val="33532024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本次实验使用的数据集</a:t>
            </a:r>
          </a:p>
        </p:txBody>
      </p:sp>
      <p:sp>
        <p:nvSpPr>
          <p:cNvPr id="4" name="灯片编号占位符 3"/>
          <p:cNvSpPr>
            <a:spLocks noGrp="1"/>
          </p:cNvSpPr>
          <p:nvPr>
            <p:ph type="sldNum" sz="quarter" idx="5"/>
          </p:nvPr>
        </p:nvSpPr>
        <p:spPr/>
        <p:txBody>
          <a:bodyPr/>
          <a:lstStyle/>
          <a:p>
            <a:fld id="{2B7208A1-D38D-C548-96DE-88E99097BFF9}" type="slidenum">
              <a:rPr kumimoji="1" lang="zh-CN" altLang="en-US" smtClean="0"/>
              <a:t>9</a:t>
            </a:fld>
            <a:endParaRPr kumimoji="1" lang="zh-CN" altLang="en-US"/>
          </a:p>
        </p:txBody>
      </p:sp>
    </p:spTree>
    <p:extLst>
      <p:ext uri="{BB962C8B-B14F-4D97-AF65-F5344CB8AC3E}">
        <p14:creationId xmlns:p14="http://schemas.microsoft.com/office/powerpoint/2010/main" val="574540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 </a:t>
            </a:r>
            <a:r>
              <a:rPr lang="zh-CN" altLang="en-US" dirty="0"/>
              <a:t>如图所示，本次项目当中引入了一种新的文本分析模型，在</a:t>
            </a:r>
            <a:r>
              <a:rPr lang="en-US" altLang="zh-CN" dirty="0" err="1"/>
              <a:t>FinBERT</a:t>
            </a:r>
            <a:r>
              <a:rPr lang="zh-CN" altLang="en-US" dirty="0"/>
              <a:t>模型上加上</a:t>
            </a:r>
            <a:r>
              <a:rPr lang="en-US" altLang="zh-CN" dirty="0"/>
              <a:t>RCNN</a:t>
            </a:r>
            <a:r>
              <a:rPr lang="zh-CN" altLang="en-US" dirty="0"/>
              <a:t>循环神经网络，优化了上下文信息的捕获，有效提取文本中的关键特征。然后引入了对抗性训练策略显著提升模型对抗新型攻击的能力。</a:t>
            </a:r>
          </a:p>
        </p:txBody>
      </p:sp>
      <p:sp>
        <p:nvSpPr>
          <p:cNvPr id="4" name="灯片编号占位符 3"/>
          <p:cNvSpPr>
            <a:spLocks noGrp="1"/>
          </p:cNvSpPr>
          <p:nvPr>
            <p:ph type="sldNum" sz="quarter" idx="5"/>
          </p:nvPr>
        </p:nvSpPr>
        <p:spPr/>
        <p:txBody>
          <a:bodyPr/>
          <a:lstStyle/>
          <a:p>
            <a:fld id="{2B7208A1-D38D-C548-96DE-88E99097BFF9}" type="slidenum">
              <a:rPr kumimoji="1" lang="zh-CN" altLang="en-US" smtClean="0"/>
              <a:t>10</a:t>
            </a:fld>
            <a:endParaRPr kumimoji="1" lang="zh-CN" altLang="en-US"/>
          </a:p>
        </p:txBody>
      </p:sp>
    </p:spTree>
    <p:extLst>
      <p:ext uri="{BB962C8B-B14F-4D97-AF65-F5344CB8AC3E}">
        <p14:creationId xmlns:p14="http://schemas.microsoft.com/office/powerpoint/2010/main" val="31892998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如图所示，</a:t>
            </a:r>
            <a:r>
              <a:rPr lang="en-US" altLang="zh-CN" dirty="0" err="1"/>
              <a:t>FinBERT</a:t>
            </a:r>
            <a:r>
              <a:rPr lang="zh-CN" altLang="en-US" dirty="0"/>
              <a:t>预训练模型主要进行文本的嵌入处理，高效地从金融文本中提取语义特征。</a:t>
            </a:r>
            <a:endParaRPr lang="en-US" altLang="zh-CN" dirty="0"/>
          </a:p>
          <a:p>
            <a:r>
              <a:rPr lang="zh-CN" altLang="en-US" dirty="0"/>
              <a:t>包括</a:t>
            </a:r>
            <a:r>
              <a:rPr lang="en-US" altLang="zh-CN" dirty="0"/>
              <a:t>Token Embeddings</a:t>
            </a:r>
            <a:r>
              <a:rPr lang="zh-CN" altLang="en-US" dirty="0"/>
              <a:t>：</a:t>
            </a:r>
            <a:r>
              <a:rPr lang="zh-CN" altLang="en-US" sz="1800" b="0" dirty="0">
                <a:solidFill>
                  <a:srgbClr val="000000"/>
                </a:solidFill>
                <a:effectLst/>
                <a:latin typeface="FZSSK--GBK1-0"/>
              </a:rPr>
              <a:t>将词转为固定维度的向量</a:t>
            </a:r>
            <a:r>
              <a:rPr lang="zh-CN" altLang="en-US" dirty="0"/>
              <a:t>、</a:t>
            </a:r>
            <a:endParaRPr lang="en-US" altLang="zh-CN" dirty="0"/>
          </a:p>
          <a:p>
            <a:r>
              <a:rPr lang="en-US" altLang="zh-CN" dirty="0"/>
              <a:t>Segment Embeddings</a:t>
            </a:r>
            <a:r>
              <a:rPr lang="zh-CN" altLang="en-US" dirty="0"/>
              <a:t>：</a:t>
            </a:r>
            <a:r>
              <a:rPr lang="zh-CN" altLang="en-US" sz="1800" b="0" dirty="0">
                <a:solidFill>
                  <a:srgbClr val="000000"/>
                </a:solidFill>
                <a:effectLst/>
                <a:latin typeface="FZSSK--GBK1-0"/>
              </a:rPr>
              <a:t>辅助</a:t>
            </a:r>
            <a:r>
              <a:rPr lang="en-US" altLang="zh-CN" sz="1800" b="0" dirty="0" err="1">
                <a:solidFill>
                  <a:srgbClr val="000000"/>
                </a:solidFill>
                <a:effectLst/>
                <a:latin typeface="E-B1"/>
              </a:rPr>
              <a:t>FinBert</a:t>
            </a:r>
            <a:r>
              <a:rPr lang="zh-CN" altLang="en-US" sz="1800" b="0" dirty="0">
                <a:solidFill>
                  <a:srgbClr val="000000"/>
                </a:solidFill>
                <a:effectLst/>
                <a:latin typeface="FZSSK--GBK1-0"/>
              </a:rPr>
              <a:t>区别句子对中的两个句子的向量表示</a:t>
            </a:r>
            <a:endParaRPr lang="en-US" altLang="zh-CN" sz="1800" b="0" dirty="0">
              <a:solidFill>
                <a:srgbClr val="000000"/>
              </a:solidFill>
              <a:effectLst/>
              <a:latin typeface="FZSSK--GBK1-0"/>
            </a:endParaRPr>
          </a:p>
          <a:p>
            <a:r>
              <a:rPr lang="en-US" altLang="zh-CN" dirty="0"/>
              <a:t>Position Embeddings</a:t>
            </a:r>
            <a:r>
              <a:rPr lang="zh-CN" altLang="en-US" dirty="0"/>
              <a:t>：</a:t>
            </a:r>
            <a:r>
              <a:rPr lang="zh-CN" altLang="en-US" sz="1800" b="0" dirty="0">
                <a:solidFill>
                  <a:srgbClr val="000000"/>
                </a:solidFill>
                <a:effectLst/>
                <a:latin typeface="FZSSK--GBK1-0"/>
              </a:rPr>
              <a:t>辅助 </a:t>
            </a:r>
            <a:r>
              <a:rPr lang="en-US" altLang="zh-CN" sz="1800" b="0" dirty="0" err="1">
                <a:solidFill>
                  <a:srgbClr val="000000"/>
                </a:solidFill>
                <a:effectLst/>
                <a:latin typeface="E-B1"/>
              </a:rPr>
              <a:t>FinBert</a:t>
            </a:r>
            <a:r>
              <a:rPr lang="zh-CN" altLang="en-US" sz="1800" b="0" dirty="0">
                <a:solidFill>
                  <a:srgbClr val="000000"/>
                </a:solidFill>
                <a:effectLst/>
                <a:latin typeface="FZSSK--GBK1-0"/>
              </a:rPr>
              <a:t>学习到输入的顺序属性</a:t>
            </a:r>
            <a:endParaRPr lang="zh-CN" altLang="en-US" dirty="0"/>
          </a:p>
        </p:txBody>
      </p:sp>
      <p:sp>
        <p:nvSpPr>
          <p:cNvPr id="4" name="灯片编号占位符 3"/>
          <p:cNvSpPr>
            <a:spLocks noGrp="1"/>
          </p:cNvSpPr>
          <p:nvPr>
            <p:ph type="sldNum" sz="quarter" idx="5"/>
          </p:nvPr>
        </p:nvSpPr>
        <p:spPr/>
        <p:txBody>
          <a:bodyPr/>
          <a:lstStyle/>
          <a:p>
            <a:fld id="{2B7208A1-D38D-C548-96DE-88E99097BFF9}" type="slidenum">
              <a:rPr kumimoji="1" lang="zh-CN" altLang="en-US" smtClean="0"/>
              <a:t>11</a:t>
            </a:fld>
            <a:endParaRPr kumimoji="1" lang="zh-CN" altLang="en-US"/>
          </a:p>
        </p:txBody>
      </p:sp>
    </p:spTree>
    <p:extLst>
      <p:ext uri="{BB962C8B-B14F-4D97-AF65-F5344CB8AC3E}">
        <p14:creationId xmlns:p14="http://schemas.microsoft.com/office/powerpoint/2010/main" val="26114259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然后引入</a:t>
            </a:r>
            <a:r>
              <a:rPr lang="en-US" altLang="zh-CN" dirty="0"/>
              <a:t>RCNN</a:t>
            </a:r>
            <a:r>
              <a:rPr lang="zh-CN" altLang="en-US" dirty="0"/>
              <a:t>神经网络模型来强化特征提取过程。</a:t>
            </a:r>
            <a:endParaRPr lang="en-US" altLang="zh-CN" dirty="0"/>
          </a:p>
          <a:p>
            <a:r>
              <a:rPr lang="zh-CN" altLang="en-US" dirty="0"/>
              <a:t>如图所示，卷积层能够分别从左到右及从右到左学习每个单词，从而捕捉字符及其上下文的全面信息。这些信息被输入到池化层，在池化层中通过</a:t>
            </a:r>
            <a:r>
              <a:rPr lang="en-US" altLang="zh-CN" dirty="0"/>
              <a:t>max-pooling</a:t>
            </a:r>
            <a:r>
              <a:rPr lang="zh-CN" altLang="en-US" dirty="0"/>
              <a:t>操作选取文本中最具代表性的关键特征。之后，特征通过全连接层进行处理，并最终通过</a:t>
            </a:r>
            <a:r>
              <a:rPr lang="en-US" altLang="zh-CN" dirty="0" err="1"/>
              <a:t>softmax</a:t>
            </a:r>
            <a:r>
              <a:rPr lang="zh-CN" altLang="en-US" dirty="0"/>
              <a:t>函数进行情感分类。</a:t>
            </a:r>
          </a:p>
        </p:txBody>
      </p:sp>
      <p:sp>
        <p:nvSpPr>
          <p:cNvPr id="4" name="灯片编号占位符 3"/>
          <p:cNvSpPr>
            <a:spLocks noGrp="1"/>
          </p:cNvSpPr>
          <p:nvPr>
            <p:ph type="sldNum" sz="quarter" idx="5"/>
          </p:nvPr>
        </p:nvSpPr>
        <p:spPr/>
        <p:txBody>
          <a:bodyPr/>
          <a:lstStyle/>
          <a:p>
            <a:fld id="{2B7208A1-D38D-C548-96DE-88E99097BFF9}" type="slidenum">
              <a:rPr kumimoji="1" lang="zh-CN" altLang="en-US" smtClean="0"/>
              <a:t>12</a:t>
            </a:fld>
            <a:endParaRPr kumimoji="1" lang="zh-CN" altLang="en-US"/>
          </a:p>
        </p:txBody>
      </p:sp>
    </p:spTree>
    <p:extLst>
      <p:ext uri="{BB962C8B-B14F-4D97-AF65-F5344CB8AC3E}">
        <p14:creationId xmlns:p14="http://schemas.microsoft.com/office/powerpoint/2010/main" val="4016138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同时，我们为了提高模型在现实世界应用中的可靠性，在文本表示模型生成的词向量中引入了对抗性扰动。这些扰动是在模型的输入数据中故意引入的微小变化，</a:t>
            </a:r>
            <a:r>
              <a:rPr lang="zh-CN" altLang="en-US" b="0" i="0" dirty="0">
                <a:solidFill>
                  <a:srgbClr val="060607"/>
                </a:solidFill>
                <a:effectLst/>
                <a:highlight>
                  <a:srgbClr val="FFFFFF"/>
                </a:highlight>
                <a:latin typeface="-apple-system"/>
              </a:rPr>
              <a:t>最大化模型预测错误的概率</a:t>
            </a:r>
            <a:endParaRPr lang="zh-CN" altLang="en-US" dirty="0"/>
          </a:p>
        </p:txBody>
      </p:sp>
      <p:sp>
        <p:nvSpPr>
          <p:cNvPr id="4" name="灯片编号占位符 3"/>
          <p:cNvSpPr>
            <a:spLocks noGrp="1"/>
          </p:cNvSpPr>
          <p:nvPr>
            <p:ph type="sldNum" sz="quarter" idx="5"/>
          </p:nvPr>
        </p:nvSpPr>
        <p:spPr/>
        <p:txBody>
          <a:bodyPr/>
          <a:lstStyle/>
          <a:p>
            <a:fld id="{2B7208A1-D38D-C548-96DE-88E99097BFF9}" type="slidenum">
              <a:rPr kumimoji="1" lang="zh-CN" altLang="en-US" smtClean="0"/>
              <a:t>13</a:t>
            </a:fld>
            <a:endParaRPr kumimoji="1" lang="zh-CN" altLang="en-US"/>
          </a:p>
        </p:txBody>
      </p:sp>
    </p:spTree>
    <p:extLst>
      <p:ext uri="{BB962C8B-B14F-4D97-AF65-F5344CB8AC3E}">
        <p14:creationId xmlns:p14="http://schemas.microsoft.com/office/powerpoint/2010/main" val="3450641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8527"/>
            <a:ext cx="6858000" cy="1805070"/>
          </a:xfrm>
        </p:spPr>
        <p:txBody>
          <a:bodyPr anchor="b"/>
          <a:lstStyle>
            <a:lvl1pPr algn="ctr">
              <a:defRPr sz="45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2723207"/>
            <a:ext cx="6858000" cy="1251787"/>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77880EBC-1F4F-064A-BCDA-A8702FD7B152}" type="datetimeFigureOut">
              <a:rPr kumimoji="1" lang="zh-CN" altLang="en-US" smtClean="0"/>
              <a:t>2024-07-01</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C6AF141A-EAFD-9144-B9F1-78E320CF3BD2}" type="slidenum">
              <a:rPr kumimoji="1" lang="zh-CN" altLang="en-US" smtClean="0"/>
              <a:t>‹#›</a:t>
            </a:fld>
            <a:endParaRPr kumimoji="1"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77880EBC-1F4F-064A-BCDA-A8702FD7B152}" type="datetimeFigureOut">
              <a:rPr kumimoji="1" lang="zh-CN" altLang="en-US" smtClean="0"/>
              <a:t>2024-07-01</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C6AF141A-EAFD-9144-B9F1-78E320CF3BD2}" type="slidenum">
              <a:rPr kumimoji="1" lang="zh-CN" altLang="en-US" smtClean="0"/>
              <a:t>‹#›</a:t>
            </a:fld>
            <a:endParaRPr kumimoji="1"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6041"/>
            <a:ext cx="1971675" cy="4393857"/>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276041"/>
            <a:ext cx="5800725" cy="4393857"/>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77880EBC-1F4F-064A-BCDA-A8702FD7B152}" type="datetimeFigureOut">
              <a:rPr kumimoji="1" lang="zh-CN" altLang="en-US" smtClean="0"/>
              <a:t>2024-07-01</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C6AF141A-EAFD-9144-B9F1-78E320CF3BD2}" type="slidenum">
              <a:rPr kumimoji="1" lang="zh-CN" altLang="en-US" smtClean="0"/>
              <a:t>‹#›</a:t>
            </a:fld>
            <a:endParaRPr kumimoji="1"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77880EBC-1F4F-064A-BCDA-A8702FD7B152}" type="datetimeFigureOut">
              <a:rPr kumimoji="1" lang="zh-CN" altLang="en-US" smtClean="0"/>
              <a:t>2024-07-01</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C6AF141A-EAFD-9144-B9F1-78E320CF3BD2}" type="slidenum">
              <a:rPr kumimoji="1" lang="zh-CN" altLang="en-US" smtClean="0"/>
              <a:t>‹#›</a:t>
            </a:fld>
            <a:endParaRPr kumimoji="1"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292594"/>
            <a:ext cx="7886700" cy="2156722"/>
          </a:xfrm>
        </p:spPr>
        <p:txBody>
          <a:bodyPr anchor="b"/>
          <a:lstStyle>
            <a:lvl1pPr>
              <a:defRPr sz="45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3469719"/>
            <a:ext cx="7886700" cy="1134169"/>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77880EBC-1F4F-064A-BCDA-A8702FD7B152}" type="datetimeFigureOut">
              <a:rPr kumimoji="1" lang="zh-CN" altLang="en-US" smtClean="0"/>
              <a:t>2024-07-01</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C6AF141A-EAFD-9144-B9F1-78E320CF3BD2}" type="slidenum">
              <a:rPr kumimoji="1" lang="zh-CN" altLang="en-US" smtClean="0"/>
              <a:t>‹#›</a:t>
            </a:fld>
            <a:endParaRPr kumimoji="1"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380206"/>
            <a:ext cx="3886200" cy="328969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4629150" y="1380206"/>
            <a:ext cx="3886200" cy="328969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77880EBC-1F4F-064A-BCDA-A8702FD7B152}" type="datetimeFigureOut">
              <a:rPr kumimoji="1" lang="zh-CN" altLang="en-US" smtClean="0"/>
              <a:t>2024-07-01</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C6AF141A-EAFD-9144-B9F1-78E320CF3BD2}" type="slidenum">
              <a:rPr kumimoji="1" lang="zh-CN" altLang="en-US" smtClean="0"/>
              <a:t>‹#›</a:t>
            </a:fld>
            <a:endParaRPr kumimoji="1"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6042"/>
            <a:ext cx="7886700" cy="1002150"/>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270990"/>
            <a:ext cx="3868340" cy="6228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Content Placeholder 3"/>
          <p:cNvSpPr>
            <a:spLocks noGrp="1"/>
          </p:cNvSpPr>
          <p:nvPr>
            <p:ph sz="half" idx="2"/>
          </p:nvPr>
        </p:nvSpPr>
        <p:spPr>
          <a:xfrm>
            <a:off x="629842" y="1893883"/>
            <a:ext cx="3868340" cy="278561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4629150" y="1270990"/>
            <a:ext cx="3887391" cy="6228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Content Placeholder 5"/>
          <p:cNvSpPr>
            <a:spLocks noGrp="1"/>
          </p:cNvSpPr>
          <p:nvPr>
            <p:ph sz="quarter" idx="4"/>
          </p:nvPr>
        </p:nvSpPr>
        <p:spPr>
          <a:xfrm>
            <a:off x="4629150" y="1893883"/>
            <a:ext cx="3887391" cy="278561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77880EBC-1F4F-064A-BCDA-A8702FD7B152}" type="datetimeFigureOut">
              <a:rPr kumimoji="1" lang="zh-CN" altLang="en-US" smtClean="0"/>
              <a:t>2024-07-01</a:t>
            </a:fld>
            <a:endParaRPr kumimoji="1" lang="zh-CN" altLang="en-US"/>
          </a:p>
        </p:txBody>
      </p:sp>
      <p:sp>
        <p:nvSpPr>
          <p:cNvPr id="8" name="Footer Placeholder 7"/>
          <p:cNvSpPr>
            <a:spLocks noGrp="1"/>
          </p:cNvSpPr>
          <p:nvPr>
            <p:ph type="ftr" sz="quarter" idx="11"/>
          </p:nvPr>
        </p:nvSpPr>
        <p:spPr/>
        <p:txBody>
          <a:bodyPr/>
          <a:lstStyle/>
          <a:p>
            <a:endParaRPr kumimoji="1" lang="zh-CN" altLang="en-US"/>
          </a:p>
        </p:txBody>
      </p:sp>
      <p:sp>
        <p:nvSpPr>
          <p:cNvPr id="9" name="Slide Number Placeholder 8"/>
          <p:cNvSpPr>
            <a:spLocks noGrp="1"/>
          </p:cNvSpPr>
          <p:nvPr>
            <p:ph type="sldNum" sz="quarter" idx="12"/>
          </p:nvPr>
        </p:nvSpPr>
        <p:spPr/>
        <p:txBody>
          <a:bodyPr/>
          <a:lstStyle/>
          <a:p>
            <a:fld id="{C6AF141A-EAFD-9144-B9F1-78E320CF3BD2}" type="slidenum">
              <a:rPr kumimoji="1" lang="zh-CN" altLang="en-US" smtClean="0"/>
              <a:t>‹#›</a:t>
            </a:fld>
            <a:endParaRPr kumimoji="1"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77880EBC-1F4F-064A-BCDA-A8702FD7B152}" type="datetimeFigureOut">
              <a:rPr kumimoji="1" lang="zh-CN" altLang="en-US" smtClean="0"/>
              <a:t>2024-07-01</a:t>
            </a:fld>
            <a:endParaRPr kumimoji="1" lang="zh-CN" altLang="en-US"/>
          </a:p>
        </p:txBody>
      </p:sp>
      <p:sp>
        <p:nvSpPr>
          <p:cNvPr id="4" name="Footer Placeholder 3"/>
          <p:cNvSpPr>
            <a:spLocks noGrp="1"/>
          </p:cNvSpPr>
          <p:nvPr>
            <p:ph type="ftr" sz="quarter" idx="11"/>
          </p:nvPr>
        </p:nvSpPr>
        <p:spPr/>
        <p:txBody>
          <a:bodyPr/>
          <a:lstStyle/>
          <a:p>
            <a:endParaRPr kumimoji="1" lang="zh-CN" altLang="en-US"/>
          </a:p>
        </p:txBody>
      </p:sp>
      <p:sp>
        <p:nvSpPr>
          <p:cNvPr id="5" name="Slide Number Placeholder 4"/>
          <p:cNvSpPr>
            <a:spLocks noGrp="1"/>
          </p:cNvSpPr>
          <p:nvPr>
            <p:ph type="sldNum" sz="quarter" idx="12"/>
          </p:nvPr>
        </p:nvSpPr>
        <p:spPr/>
        <p:txBody>
          <a:bodyPr/>
          <a:lstStyle/>
          <a:p>
            <a:fld id="{C6AF141A-EAFD-9144-B9F1-78E320CF3BD2}" type="slidenum">
              <a:rPr kumimoji="1" lang="zh-CN" altLang="en-US" smtClean="0"/>
              <a:t>‹#›</a:t>
            </a:fld>
            <a:endParaRPr kumimoji="1"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7880EBC-1F4F-064A-BCDA-A8702FD7B152}" type="datetimeFigureOut">
              <a:rPr kumimoji="1" lang="zh-CN" altLang="en-US" smtClean="0"/>
              <a:t>2024-07-01</a:t>
            </a:fld>
            <a:endParaRPr kumimoji="1" lang="zh-CN" altLang="en-US"/>
          </a:p>
        </p:txBody>
      </p:sp>
      <p:sp>
        <p:nvSpPr>
          <p:cNvPr id="3" name="Footer Placeholder 2"/>
          <p:cNvSpPr>
            <a:spLocks noGrp="1"/>
          </p:cNvSpPr>
          <p:nvPr>
            <p:ph type="ftr" sz="quarter" idx="11"/>
          </p:nvPr>
        </p:nvSpPr>
        <p:spPr/>
        <p:txBody>
          <a:bodyPr/>
          <a:lstStyle/>
          <a:p>
            <a:endParaRPr kumimoji="1" lang="zh-CN" altLang="en-US"/>
          </a:p>
        </p:txBody>
      </p:sp>
      <p:sp>
        <p:nvSpPr>
          <p:cNvPr id="4" name="Slide Number Placeholder 3"/>
          <p:cNvSpPr>
            <a:spLocks noGrp="1"/>
          </p:cNvSpPr>
          <p:nvPr>
            <p:ph type="sldNum" sz="quarter" idx="12"/>
          </p:nvPr>
        </p:nvSpPr>
        <p:spPr/>
        <p:txBody>
          <a:bodyPr/>
          <a:lstStyle/>
          <a:p>
            <a:fld id="{C6AF141A-EAFD-9144-B9F1-78E320CF3BD2}" type="slidenum">
              <a:rPr kumimoji="1" lang="zh-CN" altLang="en-US" smtClean="0"/>
              <a:t>‹#›</a:t>
            </a:fld>
            <a:endParaRPr kumimoji="1"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5652"/>
            <a:ext cx="2949178" cy="1209781"/>
          </a:xfrm>
        </p:spPr>
        <p:txBody>
          <a:bodyPr anchor="b"/>
          <a:lstStyle>
            <a:lvl1pPr>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746512"/>
            <a:ext cx="4629150" cy="368455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29841" y="1555433"/>
            <a:ext cx="2949178" cy="288163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77880EBC-1F4F-064A-BCDA-A8702FD7B152}" type="datetimeFigureOut">
              <a:rPr kumimoji="1" lang="zh-CN" altLang="en-US" smtClean="0"/>
              <a:t>2024-07-01</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C6AF141A-EAFD-9144-B9F1-78E320CF3BD2}" type="slidenum">
              <a:rPr kumimoji="1" lang="zh-CN" altLang="en-US" smtClean="0"/>
              <a:t>‹#›</a:t>
            </a:fld>
            <a:endParaRPr kumimoji="1"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5652"/>
            <a:ext cx="2949178" cy="1209781"/>
          </a:xfrm>
        </p:spPr>
        <p:txBody>
          <a:bodyPr anchor="b"/>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hasCustomPrompt="1"/>
          </p:nvPr>
        </p:nvSpPr>
        <p:spPr>
          <a:xfrm>
            <a:off x="3887391" y="746512"/>
            <a:ext cx="4629150" cy="368455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将图片拖动到占位符，或单击添加图标</a:t>
            </a:r>
            <a:endParaRPr lang="en-US" dirty="0"/>
          </a:p>
        </p:txBody>
      </p:sp>
      <p:sp>
        <p:nvSpPr>
          <p:cNvPr id="4" name="Text Placeholder 3"/>
          <p:cNvSpPr>
            <a:spLocks noGrp="1"/>
          </p:cNvSpPr>
          <p:nvPr>
            <p:ph type="body" sz="half" idx="2"/>
          </p:nvPr>
        </p:nvSpPr>
        <p:spPr>
          <a:xfrm>
            <a:off x="629841" y="1555433"/>
            <a:ext cx="2949178" cy="288163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77880EBC-1F4F-064A-BCDA-A8702FD7B152}" type="datetimeFigureOut">
              <a:rPr kumimoji="1" lang="zh-CN" altLang="en-US" smtClean="0"/>
              <a:t>2024-07-01</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C6AF141A-EAFD-9144-B9F1-78E320CF3BD2}" type="slidenum">
              <a:rPr kumimoji="1" lang="zh-CN" altLang="en-US" smtClean="0"/>
              <a:t>‹#›</a:t>
            </a:fld>
            <a:endParaRPr kumimoji="1"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6042"/>
            <a:ext cx="7886700" cy="1002150"/>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380206"/>
            <a:ext cx="7886700" cy="328969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628650" y="4805519"/>
            <a:ext cx="2057400" cy="276041"/>
          </a:xfrm>
          <a:prstGeom prst="rect">
            <a:avLst/>
          </a:prstGeom>
        </p:spPr>
        <p:txBody>
          <a:bodyPr vert="horz" lIns="91440" tIns="45720" rIns="91440" bIns="45720" rtlCol="0" anchor="ctr"/>
          <a:lstStyle>
            <a:lvl1pPr algn="l">
              <a:defRPr sz="900">
                <a:solidFill>
                  <a:schemeClr val="tx1">
                    <a:tint val="75000"/>
                  </a:schemeClr>
                </a:solidFill>
              </a:defRPr>
            </a:lvl1pPr>
          </a:lstStyle>
          <a:p>
            <a:fld id="{77880EBC-1F4F-064A-BCDA-A8702FD7B152}" type="datetimeFigureOut">
              <a:rPr kumimoji="1" lang="zh-CN" altLang="en-US" smtClean="0"/>
              <a:t>2024-07-01</a:t>
            </a:fld>
            <a:endParaRPr kumimoji="1" lang="zh-CN" altLang="en-US"/>
          </a:p>
        </p:txBody>
      </p:sp>
      <p:sp>
        <p:nvSpPr>
          <p:cNvPr id="5" name="Footer Placeholder 4"/>
          <p:cNvSpPr>
            <a:spLocks noGrp="1"/>
          </p:cNvSpPr>
          <p:nvPr>
            <p:ph type="ftr" sz="quarter" idx="3"/>
          </p:nvPr>
        </p:nvSpPr>
        <p:spPr>
          <a:xfrm>
            <a:off x="3028950" y="4805519"/>
            <a:ext cx="3086100" cy="27604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kumimoji="1" lang="zh-CN" altLang="en-US"/>
          </a:p>
        </p:txBody>
      </p:sp>
      <p:sp>
        <p:nvSpPr>
          <p:cNvPr id="6" name="Slide Number Placeholder 5"/>
          <p:cNvSpPr>
            <a:spLocks noGrp="1"/>
          </p:cNvSpPr>
          <p:nvPr>
            <p:ph type="sldNum" sz="quarter" idx="4"/>
          </p:nvPr>
        </p:nvSpPr>
        <p:spPr>
          <a:xfrm>
            <a:off x="6457950" y="4805519"/>
            <a:ext cx="2057400" cy="276041"/>
          </a:xfrm>
          <a:prstGeom prst="rect">
            <a:avLst/>
          </a:prstGeom>
        </p:spPr>
        <p:txBody>
          <a:bodyPr vert="horz" lIns="91440" tIns="45720" rIns="91440" bIns="45720" rtlCol="0" anchor="ctr"/>
          <a:lstStyle>
            <a:lvl1pPr algn="r">
              <a:defRPr sz="900">
                <a:solidFill>
                  <a:schemeClr val="tx1">
                    <a:tint val="75000"/>
                  </a:schemeClr>
                </a:solidFill>
              </a:defRPr>
            </a:lvl1pPr>
          </a:lstStyle>
          <a:p>
            <a:fld id="{C6AF141A-EAFD-9144-B9F1-78E320CF3BD2}" type="slidenum">
              <a:rPr kumimoji="1" lang="zh-CN" altLang="en-US" smtClean="0"/>
              <a:t>‹#›</a:t>
            </a:fld>
            <a:endParaRPr kumimoji="1"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7" Type="http://www.wps.cn/officeDocument/2018/webExtension" Target="../webExtensions/webExtension1.xml"/><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www.wps.cn/officeDocument/2018/webExtension" Target="../webExtensions/webExtension1.xml" TargetMode="External"/><Relationship Id="rId5" Type="http://schemas.openxmlformats.org/officeDocument/2006/relationships/image" Target="../media/image11.png"/><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6" Type="http://www.wps.cn/officeDocument/2018/webExtension" Target="../webExtensions/webExtension2.xml" TargetMode="External"/><Relationship Id="rId5" Type="http://www.wps.cn/officeDocument/2018/webExtension" Target="../webExtensions/webExtension2.xml"/><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未标题-2-07"/>
          <p:cNvPicPr>
            <a:picLocks noChangeAspect="1"/>
          </p:cNvPicPr>
          <p:nvPr/>
        </p:nvPicPr>
        <p:blipFill>
          <a:blip r:embed="rId3"/>
          <a:stretch>
            <a:fillRect/>
          </a:stretch>
        </p:blipFill>
        <p:spPr>
          <a:xfrm>
            <a:off x="0" y="0"/>
            <a:ext cx="9143365" cy="5184140"/>
          </a:xfrm>
          <a:prstGeom prst="rect">
            <a:avLst/>
          </a:prstGeom>
        </p:spPr>
      </p:pic>
      <p:sp>
        <p:nvSpPr>
          <p:cNvPr id="13" name="文本框 12"/>
          <p:cNvSpPr txBox="1"/>
          <p:nvPr/>
        </p:nvSpPr>
        <p:spPr>
          <a:xfrm>
            <a:off x="850628" y="2432764"/>
            <a:ext cx="5489803" cy="539750"/>
          </a:xfrm>
          <a:prstGeom prst="rect">
            <a:avLst/>
          </a:prstGeom>
          <a:noFill/>
        </p:spPr>
        <p:txBody>
          <a:bodyPr wrap="square" rtlCol="0">
            <a:spAutoFit/>
          </a:bodyPr>
          <a:lstStyle/>
          <a:p>
            <a:pPr>
              <a:lnSpc>
                <a:spcPts val="3500"/>
              </a:lnSpc>
            </a:pPr>
            <a:r>
              <a:rPr kumimoji="1" lang="zh-CN" altLang="en-US" sz="4000" dirty="0">
                <a:solidFill>
                  <a:srgbClr val="A51E36"/>
                </a:solidFill>
                <a:latin typeface="兰亭黑-简 中黑" charset="-122"/>
                <a:ea typeface="兰亭黑-简 中黑" charset="-122"/>
                <a:cs typeface="Gotham Bold" charset="0"/>
              </a:rPr>
              <a:t>金融文本情感分析模型</a:t>
            </a:r>
            <a:r>
              <a:rPr kumimoji="1" lang="en-US" altLang="zh-CN" sz="3200" dirty="0">
                <a:solidFill>
                  <a:srgbClr val="A51E36"/>
                </a:solidFill>
                <a:latin typeface="兰亭黑-简 中黑" charset="-122"/>
                <a:ea typeface="兰亭黑-简 中黑" charset="-122"/>
                <a:cs typeface="Gotham Bold" charset="0"/>
              </a:rPr>
              <a:t> </a:t>
            </a:r>
          </a:p>
        </p:txBody>
      </p:sp>
      <p:sp>
        <p:nvSpPr>
          <p:cNvPr id="11" name="文本框 10"/>
          <p:cNvSpPr txBox="1"/>
          <p:nvPr/>
        </p:nvSpPr>
        <p:spPr>
          <a:xfrm>
            <a:off x="976630" y="1534160"/>
            <a:ext cx="5194300" cy="706755"/>
          </a:xfrm>
          <a:prstGeom prst="rect">
            <a:avLst/>
          </a:prstGeom>
          <a:noFill/>
        </p:spPr>
        <p:txBody>
          <a:bodyPr wrap="square" rtlCol="0">
            <a:spAutoFit/>
          </a:bodyPr>
          <a:lstStyle/>
          <a:p>
            <a:pPr>
              <a:lnSpc>
                <a:spcPts val="2400"/>
              </a:lnSpc>
            </a:pPr>
            <a:r>
              <a:rPr lang="en-US" altLang="zh-CN" sz="3200" dirty="0">
                <a:solidFill>
                  <a:srgbClr val="A51E36"/>
                </a:solidFill>
                <a:latin typeface="MS PGothic" panose="020B0600070205080204" charset="-128"/>
                <a:ea typeface="MS PGothic" panose="020B0600070205080204" charset="-128"/>
              </a:rPr>
              <a:t>Financial text emotion analysis model</a:t>
            </a:r>
          </a:p>
        </p:txBody>
      </p:sp>
      <p:pic>
        <p:nvPicPr>
          <p:cNvPr id="4" name="图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39975" y="3875910"/>
            <a:ext cx="1338221" cy="432000"/>
          </a:xfrm>
          <a:prstGeom prst="rect">
            <a:avLst/>
          </a:prstGeom>
        </p:spPr>
      </p:pic>
      <p:sp>
        <p:nvSpPr>
          <p:cNvPr id="8" name="文本框 7"/>
          <p:cNvSpPr txBox="1"/>
          <p:nvPr/>
        </p:nvSpPr>
        <p:spPr>
          <a:xfrm>
            <a:off x="3839091" y="3909769"/>
            <a:ext cx="1911985" cy="386080"/>
          </a:xfrm>
          <a:prstGeom prst="rect">
            <a:avLst/>
          </a:prstGeom>
          <a:noFill/>
        </p:spPr>
        <p:txBody>
          <a:bodyPr wrap="none" rtlCol="0">
            <a:spAutoFit/>
          </a:bodyPr>
          <a:lstStyle/>
          <a:p>
            <a:pPr>
              <a:lnSpc>
                <a:spcPts val="800"/>
              </a:lnSpc>
            </a:pPr>
            <a:r>
              <a:rPr kumimoji="1" lang="en-US" altLang="zh-CN" sz="600" dirty="0">
                <a:solidFill>
                  <a:srgbClr val="A51E36"/>
                </a:solidFill>
                <a:latin typeface="+mj-lt"/>
                <a:ea typeface="Gotham Rounded Book" charset="0"/>
                <a:cs typeface="+mj-lt"/>
              </a:rPr>
              <a:t>Copyright © 2021 ECNU Corporation. All rights reserved.</a:t>
            </a:r>
          </a:p>
          <a:p>
            <a:pPr>
              <a:lnSpc>
                <a:spcPts val="800"/>
              </a:lnSpc>
            </a:pPr>
            <a:r>
              <a:rPr kumimoji="1" lang="en-US" altLang="zh-CN" sz="600" dirty="0">
                <a:solidFill>
                  <a:srgbClr val="A51E36"/>
                </a:solidFill>
                <a:latin typeface="+mj-lt"/>
                <a:ea typeface="Gotham Rounded Book" charset="0"/>
                <a:cs typeface="+mj-lt"/>
              </a:rPr>
              <a:t>Tel:+86-021-62233586  Fax:+86-021-62606775</a:t>
            </a:r>
          </a:p>
          <a:p>
            <a:pPr>
              <a:lnSpc>
                <a:spcPts val="700"/>
              </a:lnSpc>
            </a:pPr>
            <a:r>
              <a:rPr kumimoji="1" lang="en-US" altLang="zh-CN" sz="600" dirty="0">
                <a:solidFill>
                  <a:srgbClr val="A51E36"/>
                </a:solidFill>
                <a:latin typeface="+mj-lt"/>
                <a:ea typeface="Gotham Rounded Book" charset="0"/>
                <a:cs typeface="+mj-lt"/>
              </a:rPr>
              <a:t>E-mail: </a:t>
            </a:r>
            <a:r>
              <a:rPr kumimoji="1" lang="en-US" altLang="zh-CN" sz="600" dirty="0" err="1">
                <a:solidFill>
                  <a:srgbClr val="A51E36"/>
                </a:solidFill>
                <a:latin typeface="+mj-lt"/>
                <a:ea typeface="Gotham Rounded Book" charset="0"/>
                <a:cs typeface="+mj-lt"/>
              </a:rPr>
              <a:t>ecnu@ecnu.com.cn</a:t>
            </a:r>
            <a:r>
              <a:rPr kumimoji="1" lang="en-US" altLang="zh-CN" sz="600" dirty="0">
                <a:solidFill>
                  <a:srgbClr val="A51E36"/>
                </a:solidFill>
                <a:latin typeface="+mj-lt"/>
                <a:ea typeface="Gotham Rounded Book" charset="0"/>
                <a:cs typeface="+mj-lt"/>
              </a:rPr>
              <a:t>  Http: //</a:t>
            </a:r>
            <a:r>
              <a:rPr kumimoji="1" lang="en-US" altLang="zh-CN" sz="600" dirty="0" err="1">
                <a:solidFill>
                  <a:srgbClr val="A51E36"/>
                </a:solidFill>
                <a:latin typeface="+mj-lt"/>
                <a:ea typeface="Gotham Rounded Book" charset="0"/>
                <a:cs typeface="+mj-lt"/>
              </a:rPr>
              <a:t>www.ecnu.edu.cn</a:t>
            </a:r>
            <a:r>
              <a:rPr kumimoji="1" lang="en-US" altLang="zh-CN" sz="600" dirty="0">
                <a:solidFill>
                  <a:srgbClr val="A51E36"/>
                </a:solidFill>
                <a:latin typeface="+mj-lt"/>
                <a:ea typeface="Gotham Rounded Book" charset="0"/>
                <a:cs typeface="+mj-lt"/>
              </a:rPr>
              <a:t> </a:t>
            </a:r>
          </a:p>
        </p:txBody>
      </p:sp>
      <p:sp>
        <p:nvSpPr>
          <p:cNvPr id="3" name="文本框 2"/>
          <p:cNvSpPr txBox="1"/>
          <p:nvPr/>
        </p:nvSpPr>
        <p:spPr>
          <a:xfrm>
            <a:off x="400685" y="3598545"/>
            <a:ext cx="3048000" cy="1136015"/>
          </a:xfrm>
          <a:prstGeom prst="rect">
            <a:avLst/>
          </a:prstGeom>
          <a:noFill/>
        </p:spPr>
        <p:txBody>
          <a:bodyPr wrap="square" rtlCol="0">
            <a:spAutoFit/>
          </a:bodyPr>
          <a:lstStyle/>
          <a:p>
            <a:r>
              <a:rPr lang="zh-CN" altLang="en-US" b="1">
                <a:latin typeface="+mn-ea"/>
                <a:cs typeface="+mn-ea"/>
              </a:rPr>
              <a:t>组长：唐小卉</a:t>
            </a:r>
          </a:p>
          <a:p>
            <a:r>
              <a:rPr lang="zh-CN" altLang="en-US" b="1">
                <a:latin typeface="+mn-ea"/>
                <a:cs typeface="+mn-ea"/>
              </a:rPr>
              <a:t>组员：</a:t>
            </a:r>
          </a:p>
          <a:p>
            <a:pPr indent="457200"/>
            <a:r>
              <a:rPr lang="en-US" altLang="zh-CN" b="1">
                <a:latin typeface="+mn-ea"/>
                <a:cs typeface="+mn-ea"/>
              </a:rPr>
              <a:t>- </a:t>
            </a:r>
            <a:r>
              <a:rPr lang="zh-CN" altLang="en-US" b="1">
                <a:latin typeface="+mn-ea"/>
                <a:cs typeface="+mn-ea"/>
              </a:rPr>
              <a:t>王溢阳</a:t>
            </a:r>
          </a:p>
          <a:p>
            <a:pPr indent="457200"/>
            <a:r>
              <a:rPr lang="en-US" altLang="zh-CN" b="1">
                <a:latin typeface="+mn-ea"/>
                <a:cs typeface="+mn-ea"/>
              </a:rPr>
              <a:t>- </a:t>
            </a:r>
            <a:r>
              <a:rPr lang="zh-CN" altLang="en-US" b="1">
                <a:latin typeface="+mn-ea"/>
                <a:cs typeface="+mn-ea"/>
              </a:rPr>
              <a:t>杨茜雅</a:t>
            </a:r>
          </a:p>
          <a:p>
            <a:pPr indent="457200"/>
            <a:r>
              <a:rPr lang="en-US" altLang="zh-CN" b="1">
                <a:latin typeface="+mn-ea"/>
                <a:cs typeface="+mn-ea"/>
              </a:rPr>
              <a:t>- </a:t>
            </a:r>
            <a:r>
              <a:rPr lang="zh-CN" altLang="en-US" b="1">
                <a:latin typeface="+mn-ea"/>
                <a:cs typeface="+mn-ea"/>
              </a:rPr>
              <a:t>仲韦萱（汇报人）</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未标题-2-07"/>
          <p:cNvPicPr>
            <a:picLocks noChangeAspect="1"/>
          </p:cNvPicPr>
          <p:nvPr/>
        </p:nvPicPr>
        <p:blipFill>
          <a:blip r:embed="rId3"/>
          <a:stretch>
            <a:fillRect/>
          </a:stretch>
        </p:blipFill>
        <p:spPr>
          <a:xfrm>
            <a:off x="0" y="0"/>
            <a:ext cx="9143365" cy="5184140"/>
          </a:xfrm>
          <a:prstGeom prst="rect">
            <a:avLst/>
          </a:prstGeom>
        </p:spPr>
      </p:pic>
      <p:pic>
        <p:nvPicPr>
          <p:cNvPr id="8" name="图片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42225" y="4602350"/>
            <a:ext cx="1338221" cy="432000"/>
          </a:xfrm>
          <a:prstGeom prst="rect">
            <a:avLst/>
          </a:prstGeom>
        </p:spPr>
      </p:pic>
      <p:sp>
        <p:nvSpPr>
          <p:cNvPr id="2" name="文本框 1"/>
          <p:cNvSpPr txBox="1"/>
          <p:nvPr/>
        </p:nvSpPr>
        <p:spPr>
          <a:xfrm>
            <a:off x="221614" y="530225"/>
            <a:ext cx="4350385" cy="369332"/>
          </a:xfrm>
          <a:prstGeom prst="rect">
            <a:avLst/>
          </a:prstGeom>
          <a:noFill/>
        </p:spPr>
        <p:txBody>
          <a:bodyPr wrap="square" rtlCol="0">
            <a:spAutoFit/>
          </a:bodyPr>
          <a:lstStyle/>
          <a:p>
            <a:r>
              <a:rPr lang="zh-CN" altLang="en-US" sz="1800" b="1" dirty="0">
                <a:solidFill>
                  <a:srgbClr val="C00000"/>
                </a:solidFill>
                <a:latin typeface="幼圆" panose="02010509060101010101" charset="-122"/>
                <a:ea typeface="幼圆" panose="02010509060101010101" charset="-122"/>
              </a:rPr>
              <a:t>模型概念图（</a:t>
            </a:r>
            <a:r>
              <a:rPr lang="en-US" altLang="zh-CN" sz="1800" b="1" dirty="0" err="1">
                <a:solidFill>
                  <a:srgbClr val="C00000"/>
                </a:solidFill>
                <a:latin typeface="幼圆" panose="02010509060101010101" charset="-122"/>
                <a:ea typeface="幼圆" panose="02010509060101010101" charset="-122"/>
              </a:rPr>
              <a:t>FinBERT</a:t>
            </a:r>
            <a:r>
              <a:rPr lang="en-US" altLang="zh-CN" sz="1800" b="1" dirty="0">
                <a:solidFill>
                  <a:srgbClr val="C00000"/>
                </a:solidFill>
                <a:latin typeface="幼圆" panose="02010509060101010101" charset="-122"/>
                <a:ea typeface="幼圆" panose="02010509060101010101" charset="-122"/>
              </a:rPr>
              <a:t>-RCNN-ATTACK</a:t>
            </a:r>
            <a:r>
              <a:rPr lang="zh-CN" altLang="en-US" sz="1800" b="1" dirty="0">
                <a:solidFill>
                  <a:srgbClr val="C00000"/>
                </a:solidFill>
                <a:latin typeface="幼圆" panose="02010509060101010101" charset="-122"/>
                <a:ea typeface="幼圆" panose="02010509060101010101" charset="-122"/>
              </a:rPr>
              <a:t>）</a:t>
            </a:r>
          </a:p>
        </p:txBody>
      </p:sp>
      <p:pic>
        <p:nvPicPr>
          <p:cNvPr id="4" name="图片 3"/>
          <p:cNvPicPr>
            <a:picLocks noChangeAspect="1"/>
          </p:cNvPicPr>
          <p:nvPr/>
        </p:nvPicPr>
        <p:blipFill>
          <a:blip r:embed="rId5"/>
          <a:stretch>
            <a:fillRect/>
          </a:stretch>
        </p:blipFill>
        <p:spPr>
          <a:xfrm>
            <a:off x="401955" y="928370"/>
            <a:ext cx="5485130" cy="394843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未标题-2-07"/>
          <p:cNvPicPr>
            <a:picLocks noChangeAspect="1"/>
          </p:cNvPicPr>
          <p:nvPr/>
        </p:nvPicPr>
        <p:blipFill>
          <a:blip r:embed="rId3"/>
          <a:stretch>
            <a:fillRect/>
          </a:stretch>
        </p:blipFill>
        <p:spPr>
          <a:xfrm>
            <a:off x="0" y="0"/>
            <a:ext cx="9143365" cy="5184140"/>
          </a:xfrm>
          <a:prstGeom prst="rect">
            <a:avLst/>
          </a:prstGeom>
        </p:spPr>
      </p:pic>
      <p:pic>
        <p:nvPicPr>
          <p:cNvPr id="8" name="图片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42225" y="4602350"/>
            <a:ext cx="1338221" cy="432000"/>
          </a:xfrm>
          <a:prstGeom prst="rect">
            <a:avLst/>
          </a:prstGeom>
        </p:spPr>
      </p:pic>
      <p:sp>
        <p:nvSpPr>
          <p:cNvPr id="2" name="文本框 1"/>
          <p:cNvSpPr txBox="1"/>
          <p:nvPr/>
        </p:nvSpPr>
        <p:spPr>
          <a:xfrm>
            <a:off x="346710" y="553720"/>
            <a:ext cx="3048000" cy="368300"/>
          </a:xfrm>
          <a:prstGeom prst="rect">
            <a:avLst/>
          </a:prstGeom>
          <a:noFill/>
        </p:spPr>
        <p:txBody>
          <a:bodyPr wrap="square" rtlCol="0">
            <a:spAutoFit/>
          </a:bodyPr>
          <a:lstStyle/>
          <a:p>
            <a:r>
              <a:rPr lang="en-US" altLang="zh-CN" sz="1800" b="1">
                <a:solidFill>
                  <a:srgbClr val="C00000"/>
                </a:solidFill>
                <a:latin typeface="幼圆" panose="02010509060101010101" charset="-122"/>
                <a:ea typeface="幼圆" panose="02010509060101010101" charset="-122"/>
              </a:rPr>
              <a:t>FinBERT</a:t>
            </a:r>
            <a:r>
              <a:rPr lang="zh-CN" altLang="en-US" sz="1800" b="1">
                <a:solidFill>
                  <a:srgbClr val="C00000"/>
                </a:solidFill>
                <a:latin typeface="幼圆" panose="02010509060101010101" charset="-122"/>
                <a:ea typeface="幼圆" panose="02010509060101010101" charset="-122"/>
              </a:rPr>
              <a:t>模块</a:t>
            </a:r>
          </a:p>
        </p:txBody>
      </p:sp>
      <p:pic>
        <p:nvPicPr>
          <p:cNvPr id="5" name="图片 4"/>
          <p:cNvPicPr>
            <a:picLocks noChangeAspect="1"/>
          </p:cNvPicPr>
          <p:nvPr/>
        </p:nvPicPr>
        <p:blipFill>
          <a:blip r:embed="rId5"/>
          <a:stretch>
            <a:fillRect/>
          </a:stretch>
        </p:blipFill>
        <p:spPr>
          <a:xfrm>
            <a:off x="429260" y="1039495"/>
            <a:ext cx="5389245" cy="2406015"/>
          </a:xfrm>
          <a:prstGeom prst="rect">
            <a:avLst/>
          </a:prstGeom>
        </p:spPr>
      </p:pic>
      <p:pic>
        <p:nvPicPr>
          <p:cNvPr id="6" name="图片 5"/>
          <p:cNvPicPr>
            <a:picLocks noChangeAspect="1"/>
          </p:cNvPicPr>
          <p:nvPr/>
        </p:nvPicPr>
        <p:blipFill>
          <a:blip r:embed="rId6"/>
          <a:stretch>
            <a:fillRect/>
          </a:stretch>
        </p:blipFill>
        <p:spPr>
          <a:xfrm>
            <a:off x="429260" y="3686810"/>
            <a:ext cx="3090545" cy="523875"/>
          </a:xfrm>
          <a:prstGeom prst="rect">
            <a:avLst/>
          </a:prstGeom>
        </p:spPr>
      </p:pic>
      <p:pic>
        <p:nvPicPr>
          <p:cNvPr id="7" name="图片 6"/>
          <p:cNvPicPr>
            <a:picLocks noChangeAspect="1"/>
          </p:cNvPicPr>
          <p:nvPr/>
        </p:nvPicPr>
        <p:blipFill>
          <a:blip r:embed="rId7"/>
          <a:stretch>
            <a:fillRect/>
          </a:stretch>
        </p:blipFill>
        <p:spPr>
          <a:xfrm>
            <a:off x="429260" y="4451985"/>
            <a:ext cx="2233930" cy="58229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未标题-2-07"/>
          <p:cNvPicPr>
            <a:picLocks noChangeAspect="1"/>
          </p:cNvPicPr>
          <p:nvPr/>
        </p:nvPicPr>
        <p:blipFill>
          <a:blip r:embed="rId3"/>
          <a:stretch>
            <a:fillRect/>
          </a:stretch>
        </p:blipFill>
        <p:spPr>
          <a:xfrm>
            <a:off x="0" y="0"/>
            <a:ext cx="9143365" cy="5184140"/>
          </a:xfrm>
          <a:prstGeom prst="rect">
            <a:avLst/>
          </a:prstGeom>
        </p:spPr>
      </p:pic>
      <p:pic>
        <p:nvPicPr>
          <p:cNvPr id="8" name="图片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42225" y="4602350"/>
            <a:ext cx="1338221" cy="432000"/>
          </a:xfrm>
          <a:prstGeom prst="rect">
            <a:avLst/>
          </a:prstGeom>
        </p:spPr>
      </p:pic>
      <p:sp>
        <p:nvSpPr>
          <p:cNvPr id="2" name="文本框 1"/>
          <p:cNvSpPr txBox="1"/>
          <p:nvPr/>
        </p:nvSpPr>
        <p:spPr>
          <a:xfrm>
            <a:off x="346710" y="553720"/>
            <a:ext cx="3048000" cy="368300"/>
          </a:xfrm>
          <a:prstGeom prst="rect">
            <a:avLst/>
          </a:prstGeom>
          <a:noFill/>
        </p:spPr>
        <p:txBody>
          <a:bodyPr wrap="square" rtlCol="0">
            <a:spAutoFit/>
          </a:bodyPr>
          <a:lstStyle/>
          <a:p>
            <a:r>
              <a:rPr lang="en-US" altLang="zh-CN" sz="1800" b="1">
                <a:solidFill>
                  <a:srgbClr val="C00000"/>
                </a:solidFill>
                <a:latin typeface="幼圆" panose="02010509060101010101" charset="-122"/>
                <a:ea typeface="幼圆" panose="02010509060101010101" charset="-122"/>
              </a:rPr>
              <a:t>RCNN</a:t>
            </a:r>
            <a:r>
              <a:rPr lang="zh-CN" altLang="en-US" sz="1800" b="1">
                <a:solidFill>
                  <a:srgbClr val="C00000"/>
                </a:solidFill>
                <a:latin typeface="幼圆" panose="02010509060101010101" charset="-122"/>
                <a:ea typeface="幼圆" panose="02010509060101010101" charset="-122"/>
              </a:rPr>
              <a:t>模块</a:t>
            </a:r>
          </a:p>
        </p:txBody>
      </p:sp>
      <p:pic>
        <p:nvPicPr>
          <p:cNvPr id="4" name="图片 3"/>
          <p:cNvPicPr>
            <a:picLocks noChangeAspect="1"/>
          </p:cNvPicPr>
          <p:nvPr/>
        </p:nvPicPr>
        <p:blipFill>
          <a:blip r:embed="rId5"/>
          <a:stretch>
            <a:fillRect/>
          </a:stretch>
        </p:blipFill>
        <p:spPr>
          <a:xfrm>
            <a:off x="133350" y="1710690"/>
            <a:ext cx="7050405" cy="287464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未标题-2-07"/>
          <p:cNvPicPr>
            <a:picLocks noChangeAspect="1"/>
          </p:cNvPicPr>
          <p:nvPr/>
        </p:nvPicPr>
        <p:blipFill>
          <a:blip r:embed="rId3"/>
          <a:stretch>
            <a:fillRect/>
          </a:stretch>
        </p:blipFill>
        <p:spPr>
          <a:xfrm>
            <a:off x="0" y="0"/>
            <a:ext cx="9143365" cy="5184140"/>
          </a:xfrm>
          <a:prstGeom prst="rect">
            <a:avLst/>
          </a:prstGeom>
        </p:spPr>
      </p:pic>
      <p:pic>
        <p:nvPicPr>
          <p:cNvPr id="8" name="图片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42225" y="4602350"/>
            <a:ext cx="1338221" cy="432000"/>
          </a:xfrm>
          <a:prstGeom prst="rect">
            <a:avLst/>
          </a:prstGeom>
        </p:spPr>
      </p:pic>
      <p:sp>
        <p:nvSpPr>
          <p:cNvPr id="2" name="文本框 1"/>
          <p:cNvSpPr txBox="1"/>
          <p:nvPr/>
        </p:nvSpPr>
        <p:spPr>
          <a:xfrm>
            <a:off x="346710" y="553720"/>
            <a:ext cx="3048000" cy="368300"/>
          </a:xfrm>
          <a:prstGeom prst="rect">
            <a:avLst/>
          </a:prstGeom>
          <a:noFill/>
        </p:spPr>
        <p:txBody>
          <a:bodyPr wrap="square" rtlCol="0">
            <a:spAutoFit/>
          </a:bodyPr>
          <a:lstStyle/>
          <a:p>
            <a:r>
              <a:rPr lang="zh-CN" altLang="en-US" sz="1800" b="1">
                <a:solidFill>
                  <a:srgbClr val="C00000"/>
                </a:solidFill>
                <a:latin typeface="幼圆" panose="02010509060101010101" charset="-122"/>
                <a:ea typeface="幼圆" panose="02010509060101010101" charset="-122"/>
              </a:rPr>
              <a:t>对抗训练</a:t>
            </a:r>
          </a:p>
        </p:txBody>
      </p:sp>
      <p:pic>
        <p:nvPicPr>
          <p:cNvPr id="4" name="图片 3"/>
          <p:cNvPicPr>
            <a:picLocks noChangeAspect="1"/>
          </p:cNvPicPr>
          <p:nvPr/>
        </p:nvPicPr>
        <p:blipFill>
          <a:blip r:embed="rId5"/>
          <a:stretch>
            <a:fillRect/>
          </a:stretch>
        </p:blipFill>
        <p:spPr>
          <a:xfrm>
            <a:off x="133350" y="1591310"/>
            <a:ext cx="6949440" cy="655955"/>
          </a:xfrm>
          <a:prstGeom prst="rect">
            <a:avLst/>
          </a:prstGeom>
        </p:spPr>
      </p:pic>
      <p:sp>
        <p:nvSpPr>
          <p:cNvPr id="5" name="文本框 4"/>
          <p:cNvSpPr txBox="1"/>
          <p:nvPr/>
        </p:nvSpPr>
        <p:spPr>
          <a:xfrm>
            <a:off x="539750" y="2466975"/>
            <a:ext cx="6807200" cy="1790700"/>
          </a:xfrm>
          <a:prstGeom prst="rect">
            <a:avLst/>
          </a:prstGeom>
          <a:noFill/>
        </p:spPr>
        <p:txBody>
          <a:bodyPr wrap="square" rtlCol="0">
            <a:noAutofit/>
          </a:bodyPr>
          <a:lstStyle/>
          <a:p>
            <a:r>
              <a:rPr lang="en-US" altLang="zh-CN" sz="1600" b="1">
                <a:latin typeface="幼圆" panose="02010509060101010101" charset="-122"/>
                <a:ea typeface="幼圆" panose="02010509060101010101" charset="-122"/>
                <a:cs typeface="幼圆" panose="02010509060101010101" charset="-122"/>
              </a:rPr>
              <a:t>- </a:t>
            </a:r>
            <a:r>
              <a:rPr lang="zh-CN" altLang="en-US" sz="1600" b="1">
                <a:latin typeface="幼圆" panose="02010509060101010101" charset="-122"/>
                <a:ea typeface="幼圆" panose="02010509060101010101" charset="-122"/>
                <a:cs typeface="幼圆" panose="02010509060101010101" charset="-122"/>
              </a:rPr>
              <a:t>在给定输入 x 和模型参数 θ 的情况下，预测标签 y 的概率</a:t>
            </a:r>
          </a:p>
          <a:p>
            <a:endParaRPr lang="zh-CN" altLang="en-US" sz="1600" b="1">
              <a:latin typeface="幼圆" panose="02010509060101010101" charset="-122"/>
              <a:ea typeface="幼圆" panose="02010509060101010101" charset="-122"/>
              <a:cs typeface="幼圆" panose="02010509060101010101" charset="-122"/>
            </a:endParaRPr>
          </a:p>
          <a:p>
            <a:r>
              <a:rPr lang="en-US" altLang="zh-CN" sz="1600" b="1">
                <a:latin typeface="幼圆" panose="02010509060101010101" charset="-122"/>
                <a:ea typeface="幼圆" panose="02010509060101010101" charset="-122"/>
                <a:cs typeface="幼圆" panose="02010509060101010101" charset="-122"/>
              </a:rPr>
              <a:t>- </a:t>
            </a:r>
            <a:r>
              <a:rPr lang="zh-CN" altLang="en-US" sz="1600" b="1">
                <a:latin typeface="幼圆" panose="02010509060101010101" charset="-122"/>
                <a:ea typeface="幼圆" panose="02010509060101010101" charset="-122"/>
                <a:cs typeface="幼圆" panose="02010509060101010101" charset="-122"/>
              </a:rPr>
              <a:t>r 是加在输入上的扰动，且此扰动在足够小的范围内被严格限制。目标是寻找能够最大化模型预测误差的最优扰动</a:t>
            </a:r>
          </a:p>
          <a:p>
            <a:endParaRPr lang="zh-CN" altLang="en-US" sz="1600" b="1">
              <a:latin typeface="幼圆" panose="02010509060101010101" charset="-122"/>
              <a:ea typeface="幼圆" panose="02010509060101010101" charset="-122"/>
              <a:cs typeface="幼圆" panose="02010509060101010101" charset="-122"/>
            </a:endParaRPr>
          </a:p>
          <a:p>
            <a:r>
              <a:rPr lang="en-US" altLang="zh-CN" sz="1600" b="1">
                <a:latin typeface="幼圆" panose="02010509060101010101" charset="-122"/>
                <a:ea typeface="幼圆" panose="02010509060101010101" charset="-122"/>
                <a:cs typeface="幼圆" panose="02010509060101010101" charset="-122"/>
              </a:rPr>
              <a:t>-  </a:t>
            </a:r>
            <a:r>
              <a:rPr lang="zh-CN" altLang="en-US" sz="1600" b="1">
                <a:latin typeface="幼圆" panose="02010509060101010101" charset="-122"/>
                <a:ea typeface="幼圆" panose="02010509060101010101" charset="-122"/>
                <a:cs typeface="幼圆" panose="02010509060101010101" charset="-122"/>
              </a:rPr>
              <a:t>对抗性扰动被添加到输入嵌入中，以在嵌入空间中构造新的对抗性文本实例</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未标题-2-07"/>
          <p:cNvPicPr>
            <a:picLocks noChangeAspect="1"/>
          </p:cNvPicPr>
          <p:nvPr/>
        </p:nvPicPr>
        <p:blipFill>
          <a:blip r:embed="rId2"/>
          <a:stretch>
            <a:fillRect/>
          </a:stretch>
        </p:blipFill>
        <p:spPr>
          <a:xfrm>
            <a:off x="0" y="0"/>
            <a:ext cx="9143365" cy="5184140"/>
          </a:xfrm>
          <a:prstGeom prst="rect">
            <a:avLst/>
          </a:prstGeom>
        </p:spPr>
      </p:pic>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42225" y="4602350"/>
            <a:ext cx="1338221" cy="432000"/>
          </a:xfrm>
          <a:prstGeom prst="rect">
            <a:avLst/>
          </a:prstGeom>
        </p:spPr>
      </p:pic>
      <p:sp>
        <p:nvSpPr>
          <p:cNvPr id="2" name="文本框 1"/>
          <p:cNvSpPr txBox="1"/>
          <p:nvPr/>
        </p:nvSpPr>
        <p:spPr>
          <a:xfrm>
            <a:off x="346710" y="553720"/>
            <a:ext cx="3048000" cy="368300"/>
          </a:xfrm>
          <a:prstGeom prst="rect">
            <a:avLst/>
          </a:prstGeom>
          <a:noFill/>
        </p:spPr>
        <p:txBody>
          <a:bodyPr wrap="square" rtlCol="0">
            <a:spAutoFit/>
          </a:bodyPr>
          <a:lstStyle/>
          <a:p>
            <a:r>
              <a:rPr lang="zh-CN" altLang="en-US" sz="1800" b="1">
                <a:solidFill>
                  <a:srgbClr val="C00000"/>
                </a:solidFill>
                <a:latin typeface="幼圆" panose="02010509060101010101" charset="-122"/>
                <a:ea typeface="幼圆" panose="02010509060101010101" charset="-122"/>
              </a:rPr>
              <a:t>模型参数设置</a:t>
            </a:r>
          </a:p>
        </p:txBody>
      </p:sp>
      <p:pic>
        <p:nvPicPr>
          <p:cNvPr id="6" name="图片 5">
            <a:extLst>
              <a:ext uri="{FF2B5EF4-FFF2-40B4-BE49-F238E27FC236}">
                <a16:creationId xmlns:a16="http://schemas.microsoft.com/office/drawing/2014/main" id="{44F67D30-1F15-3DFE-39CD-B1754379C4E8}"/>
              </a:ext>
            </a:extLst>
          </p:cNvPr>
          <p:cNvPicPr>
            <a:picLocks noChangeAspect="1"/>
          </p:cNvPicPr>
          <p:nvPr/>
        </p:nvPicPr>
        <p:blipFill>
          <a:blip r:embed="rId4"/>
          <a:stretch>
            <a:fillRect/>
          </a:stretch>
        </p:blipFill>
        <p:spPr>
          <a:xfrm>
            <a:off x="400050" y="1418665"/>
            <a:ext cx="6768365" cy="3059672"/>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未标题-2-07"/>
          <p:cNvPicPr>
            <a:picLocks noChangeAspect="1"/>
          </p:cNvPicPr>
          <p:nvPr/>
        </p:nvPicPr>
        <p:blipFill>
          <a:blip r:embed="rId2"/>
          <a:stretch>
            <a:fillRect/>
          </a:stretch>
        </p:blipFill>
        <p:spPr>
          <a:xfrm>
            <a:off x="0" y="0"/>
            <a:ext cx="9143365" cy="5184140"/>
          </a:xfrm>
          <a:prstGeom prst="rect">
            <a:avLst/>
          </a:prstGeom>
        </p:spPr>
      </p:pic>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42225" y="4602350"/>
            <a:ext cx="1338221" cy="432000"/>
          </a:xfrm>
          <a:prstGeom prst="rect">
            <a:avLst/>
          </a:prstGeom>
        </p:spPr>
      </p:pic>
      <p:sp>
        <p:nvSpPr>
          <p:cNvPr id="9" name="文本框 8"/>
          <p:cNvSpPr txBox="1"/>
          <p:nvPr/>
        </p:nvSpPr>
        <p:spPr>
          <a:xfrm>
            <a:off x="2177415" y="1931670"/>
            <a:ext cx="4813300" cy="1322070"/>
          </a:xfrm>
          <a:prstGeom prst="rect">
            <a:avLst/>
          </a:prstGeom>
          <a:noFill/>
        </p:spPr>
        <p:txBody>
          <a:bodyPr wrap="square" rtlCol="0">
            <a:spAutoFit/>
          </a:bodyPr>
          <a:lstStyle/>
          <a:p>
            <a:pPr algn="ctr"/>
            <a:r>
              <a:rPr lang="en-US" altLang="zh-CN" sz="4000" b="1">
                <a:solidFill>
                  <a:srgbClr val="A51E36"/>
                </a:solidFill>
                <a:sym typeface="+mn-ea"/>
              </a:rPr>
              <a:t>4.</a:t>
            </a:r>
            <a:r>
              <a:rPr lang="zh-CN" altLang="en-US" sz="4000" b="1">
                <a:solidFill>
                  <a:srgbClr val="A51E36"/>
                </a:solidFill>
                <a:sym typeface="+mn-ea"/>
              </a:rPr>
              <a:t>结果展示</a:t>
            </a:r>
            <a:endParaRPr lang="zh-CN" altLang="en-US" sz="4000" b="1">
              <a:solidFill>
                <a:srgbClr val="A51E36"/>
              </a:solidFill>
            </a:endParaRPr>
          </a:p>
          <a:p>
            <a:pPr algn="ctr"/>
            <a:r>
              <a:rPr lang="zh-CN" altLang="en-US" sz="4000" b="1">
                <a:solidFill>
                  <a:srgbClr val="A51E36"/>
                </a:solidFill>
                <a:sym typeface="+mn-ea"/>
              </a:rPr>
              <a:t>Result presentation</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未标题-2-07"/>
          <p:cNvPicPr>
            <a:picLocks noChangeAspect="1"/>
          </p:cNvPicPr>
          <p:nvPr/>
        </p:nvPicPr>
        <p:blipFill>
          <a:blip r:embed="rId2"/>
          <a:stretch>
            <a:fillRect/>
          </a:stretch>
        </p:blipFill>
        <p:spPr>
          <a:xfrm>
            <a:off x="0" y="0"/>
            <a:ext cx="9143365" cy="5184140"/>
          </a:xfrm>
          <a:prstGeom prst="rect">
            <a:avLst/>
          </a:prstGeom>
        </p:spPr>
      </p:pic>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42225" y="4602350"/>
            <a:ext cx="1338221" cy="432000"/>
          </a:xfrm>
          <a:prstGeom prst="rect">
            <a:avLst/>
          </a:prstGeom>
        </p:spPr>
      </p:pic>
      <p:sp>
        <p:nvSpPr>
          <p:cNvPr id="2" name="文本框 1"/>
          <p:cNvSpPr txBox="1"/>
          <p:nvPr/>
        </p:nvSpPr>
        <p:spPr>
          <a:xfrm>
            <a:off x="346710" y="553720"/>
            <a:ext cx="3048000" cy="368300"/>
          </a:xfrm>
          <a:prstGeom prst="rect">
            <a:avLst/>
          </a:prstGeom>
          <a:noFill/>
        </p:spPr>
        <p:txBody>
          <a:bodyPr wrap="square" rtlCol="0">
            <a:spAutoFit/>
          </a:bodyPr>
          <a:lstStyle/>
          <a:p>
            <a:r>
              <a:rPr lang="zh-CN" altLang="en-US" sz="1800" b="1">
                <a:solidFill>
                  <a:srgbClr val="C00000"/>
                </a:solidFill>
                <a:latin typeface="幼圆" panose="02010509060101010101" charset="-122"/>
                <a:ea typeface="幼圆" panose="02010509060101010101" charset="-122"/>
              </a:rPr>
              <a:t>对比实验</a:t>
            </a:r>
          </a:p>
        </p:txBody>
      </p:sp>
      <p:sp>
        <p:nvSpPr>
          <p:cNvPr id="4" name="文本框 3"/>
          <p:cNvSpPr txBox="1"/>
          <p:nvPr/>
        </p:nvSpPr>
        <p:spPr>
          <a:xfrm>
            <a:off x="308610" y="1318895"/>
            <a:ext cx="6685915" cy="3298190"/>
          </a:xfrm>
          <a:prstGeom prst="rect">
            <a:avLst/>
          </a:prstGeom>
          <a:noFill/>
        </p:spPr>
        <p:txBody>
          <a:bodyPr wrap="square" rtlCol="0">
            <a:noAutofit/>
          </a:bodyPr>
          <a:lstStyle/>
          <a:p>
            <a:r>
              <a:rPr lang="en-US" altLang="zh-CN" sz="1800" b="1">
                <a:solidFill>
                  <a:srgbClr val="002060"/>
                </a:solidFill>
                <a:latin typeface="MS PGothic" panose="020B0600070205080204" charset="-128"/>
                <a:ea typeface="MS PGothic" panose="020B0600070205080204" charset="-128"/>
              </a:rPr>
              <a:t>BiLSTM</a:t>
            </a:r>
          </a:p>
          <a:p>
            <a:r>
              <a:rPr lang="en-US" altLang="zh-CN" sz="1600"/>
              <a:t>- BiLSTM层配置为64个单元，通过其双向结构，模型能有效学习文本数据的前向和后向依赖关系</a:t>
            </a:r>
          </a:p>
          <a:p>
            <a:endParaRPr lang="en-US" altLang="zh-CN" sz="1600"/>
          </a:p>
          <a:p>
            <a:r>
              <a:rPr lang="en-US" altLang="zh-CN" sz="1600" b="1">
                <a:solidFill>
                  <a:srgbClr val="002060"/>
                </a:solidFill>
                <a:latin typeface="MS PGothic" panose="020B0600070205080204" charset="-128"/>
                <a:ea typeface="MS PGothic" panose="020B0600070205080204" charset="-128"/>
              </a:rPr>
              <a:t>BERT_CNN</a:t>
            </a:r>
          </a:p>
          <a:p>
            <a:r>
              <a:rPr lang="en-US" altLang="zh-CN" sz="1600"/>
              <a:t>- 在 BERT 模型下游引入CNN 提取词级特征,，使用预训练的BERT模型作为基础来提取文本的深层语义特征，并在此基础上通过一维卷积层 Conv1D 进一步提取关键的局部特征</a:t>
            </a:r>
          </a:p>
          <a:p>
            <a:endParaRPr lang="en-US" altLang="zh-CN" sz="1600"/>
          </a:p>
          <a:p>
            <a:r>
              <a:rPr lang="en-US" altLang="zh-CN" sz="1600" b="1">
                <a:solidFill>
                  <a:srgbClr val="002060"/>
                </a:solidFill>
                <a:latin typeface="MS PGothic" panose="020B0600070205080204" charset="-128"/>
                <a:ea typeface="MS PGothic" panose="020B0600070205080204" charset="-128"/>
              </a:rPr>
              <a:t>BERT_wwm</a:t>
            </a:r>
          </a:p>
          <a:p>
            <a:r>
              <a:rPr lang="en-US" altLang="zh-CN" sz="1600"/>
              <a:t>- 整合了全词覆盖 Whole Word Masking 策略和命名实体及词性标注的特征增强</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未标题-2-07"/>
          <p:cNvPicPr>
            <a:picLocks noChangeAspect="1"/>
          </p:cNvPicPr>
          <p:nvPr/>
        </p:nvPicPr>
        <p:blipFill>
          <a:blip r:embed="rId3"/>
          <a:stretch>
            <a:fillRect/>
          </a:stretch>
        </p:blipFill>
        <p:spPr>
          <a:xfrm>
            <a:off x="0" y="0"/>
            <a:ext cx="9143365" cy="5184140"/>
          </a:xfrm>
          <a:prstGeom prst="rect">
            <a:avLst/>
          </a:prstGeom>
        </p:spPr>
      </p:pic>
      <p:pic>
        <p:nvPicPr>
          <p:cNvPr id="8" name="图片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42225" y="4602350"/>
            <a:ext cx="1338221" cy="432000"/>
          </a:xfrm>
          <a:prstGeom prst="rect">
            <a:avLst/>
          </a:prstGeom>
        </p:spPr>
      </p:pic>
      <p:pic>
        <p:nvPicPr>
          <p:cNvPr id="4" name="图片 3">
            <a:extLst>
              <a:ext uri="{FF2B5EF4-FFF2-40B4-BE49-F238E27FC236}">
                <a16:creationId xmlns:a16="http://schemas.microsoft.com/office/drawing/2014/main" id="{974D47EE-8A14-B557-89FF-E91CE76E2558}"/>
              </a:ext>
            </a:extLst>
          </p:cNvPr>
          <p:cNvPicPr>
            <a:picLocks noChangeAspect="1"/>
          </p:cNvPicPr>
          <p:nvPr/>
        </p:nvPicPr>
        <p:blipFill>
          <a:blip r:embed="rId5"/>
          <a:stretch>
            <a:fillRect/>
          </a:stretch>
        </p:blipFill>
        <p:spPr>
          <a:xfrm>
            <a:off x="692524" y="271999"/>
            <a:ext cx="7316798" cy="4330351"/>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未标题-2-07"/>
          <p:cNvPicPr>
            <a:picLocks noChangeAspect="1"/>
          </p:cNvPicPr>
          <p:nvPr/>
        </p:nvPicPr>
        <p:blipFill>
          <a:blip r:embed="rId2"/>
          <a:stretch>
            <a:fillRect/>
          </a:stretch>
        </p:blipFill>
        <p:spPr>
          <a:xfrm>
            <a:off x="0" y="0"/>
            <a:ext cx="9143365" cy="5184140"/>
          </a:xfrm>
          <a:prstGeom prst="rect">
            <a:avLst/>
          </a:prstGeom>
        </p:spPr>
      </p:pic>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42225" y="4602350"/>
            <a:ext cx="1338221" cy="432000"/>
          </a:xfrm>
          <a:prstGeom prst="rect">
            <a:avLst/>
          </a:prstGeom>
        </p:spPr>
      </p:pic>
      <p:sp>
        <p:nvSpPr>
          <p:cNvPr id="2" name="文本框 1"/>
          <p:cNvSpPr txBox="1"/>
          <p:nvPr/>
        </p:nvSpPr>
        <p:spPr>
          <a:xfrm>
            <a:off x="346710" y="553720"/>
            <a:ext cx="3048000" cy="368300"/>
          </a:xfrm>
          <a:prstGeom prst="rect">
            <a:avLst/>
          </a:prstGeom>
          <a:noFill/>
        </p:spPr>
        <p:txBody>
          <a:bodyPr wrap="square" rtlCol="0">
            <a:spAutoFit/>
          </a:bodyPr>
          <a:lstStyle/>
          <a:p>
            <a:r>
              <a:rPr lang="zh-CN" altLang="en-US" sz="1800" b="1">
                <a:solidFill>
                  <a:srgbClr val="C00000"/>
                </a:solidFill>
                <a:latin typeface="幼圆" panose="02010509060101010101" charset="-122"/>
                <a:ea typeface="幼圆" panose="02010509060101010101" charset="-122"/>
              </a:rPr>
              <a:t>消融实验</a:t>
            </a:r>
          </a:p>
        </p:txBody>
      </p:sp>
      <p:sp>
        <p:nvSpPr>
          <p:cNvPr id="4" name="文本框 3"/>
          <p:cNvSpPr txBox="1"/>
          <p:nvPr/>
        </p:nvSpPr>
        <p:spPr>
          <a:xfrm>
            <a:off x="346710" y="1090295"/>
            <a:ext cx="5848985" cy="1076325"/>
          </a:xfrm>
          <a:prstGeom prst="rect">
            <a:avLst/>
          </a:prstGeom>
          <a:noFill/>
        </p:spPr>
        <p:txBody>
          <a:bodyPr wrap="square" rtlCol="0">
            <a:spAutoFit/>
          </a:bodyPr>
          <a:lstStyle/>
          <a:p>
            <a:r>
              <a:rPr lang="en-US" altLang="zh-CN" sz="1600" b="1">
                <a:latin typeface="幼圆" panose="02010509060101010101" charset="-122"/>
                <a:ea typeface="幼圆" panose="02010509060101010101" charset="-122"/>
                <a:cs typeface="幼圆" panose="02010509060101010101" charset="-122"/>
              </a:rPr>
              <a:t>- FinBERT:</a:t>
            </a:r>
            <a:r>
              <a:rPr lang="zh-CN" altLang="en-US" sz="1600" b="1">
                <a:latin typeface="幼圆" panose="02010509060101010101" charset="-122"/>
                <a:ea typeface="幼圆" panose="02010509060101010101" charset="-122"/>
                <a:cs typeface="幼圆" panose="02010509060101010101" charset="-122"/>
              </a:rPr>
              <a:t>金融领域的预训练模型</a:t>
            </a:r>
          </a:p>
          <a:p>
            <a:r>
              <a:rPr lang="en-US" altLang="zh-CN" sz="1600" b="1">
                <a:latin typeface="幼圆" panose="02010509060101010101" charset="-122"/>
                <a:ea typeface="幼圆" panose="02010509060101010101" charset="-122"/>
                <a:cs typeface="幼圆" panose="02010509060101010101" charset="-122"/>
              </a:rPr>
              <a:t>- FinBERT_RCNN:</a:t>
            </a:r>
            <a:r>
              <a:rPr lang="zh-CN" altLang="en-US" sz="1600" b="1">
                <a:latin typeface="幼圆" panose="02010509060101010101" charset="-122"/>
                <a:ea typeface="幼圆" panose="02010509060101010101" charset="-122"/>
                <a:cs typeface="幼圆" panose="02010509060101010101" charset="-122"/>
              </a:rPr>
              <a:t>预训练模型下游引入</a:t>
            </a:r>
            <a:r>
              <a:rPr lang="en-US" altLang="zh-CN" sz="1600" b="1">
                <a:latin typeface="幼圆" panose="02010509060101010101" charset="-122"/>
                <a:ea typeface="幼圆" panose="02010509060101010101" charset="-122"/>
                <a:cs typeface="幼圆" panose="02010509060101010101" charset="-122"/>
              </a:rPr>
              <a:t>RCNN</a:t>
            </a:r>
            <a:r>
              <a:rPr lang="zh-CN" altLang="en-US" sz="1600" b="1">
                <a:latin typeface="幼圆" panose="02010509060101010101" charset="-122"/>
                <a:ea typeface="幼圆" panose="02010509060101010101" charset="-122"/>
                <a:cs typeface="幼圆" panose="02010509060101010101" charset="-122"/>
              </a:rPr>
              <a:t>模型提取关键信息</a:t>
            </a:r>
          </a:p>
          <a:p>
            <a:r>
              <a:rPr lang="en-US" altLang="zh-CN" sz="1600" b="1">
                <a:latin typeface="幼圆" panose="02010509060101010101" charset="-122"/>
                <a:ea typeface="幼圆" panose="02010509060101010101" charset="-122"/>
                <a:cs typeface="幼圆" panose="02010509060101010101" charset="-122"/>
              </a:rPr>
              <a:t>- FinBERT_</a:t>
            </a:r>
            <a:r>
              <a:rPr lang="zh-CN" altLang="en-US" sz="1600" b="1">
                <a:latin typeface="幼圆" panose="02010509060101010101" charset="-122"/>
                <a:ea typeface="幼圆" panose="02010509060101010101" charset="-122"/>
                <a:cs typeface="幼圆" panose="02010509060101010101" charset="-122"/>
              </a:rPr>
              <a:t>对抗训练：预训练模型引入对抗训练</a:t>
            </a:r>
          </a:p>
          <a:p>
            <a:r>
              <a:rPr lang="en-US" altLang="zh-CN" sz="1600" b="1">
                <a:latin typeface="幼圆" panose="02010509060101010101" charset="-122"/>
                <a:ea typeface="幼圆" panose="02010509060101010101" charset="-122"/>
                <a:cs typeface="幼圆" panose="02010509060101010101" charset="-122"/>
              </a:rPr>
              <a:t>- Our_Model</a:t>
            </a:r>
            <a:r>
              <a:rPr lang="zh-CN" altLang="en-US" sz="1600" b="1">
                <a:latin typeface="幼圆" panose="02010509060101010101" charset="-122"/>
                <a:ea typeface="幼圆" panose="02010509060101010101" charset="-122"/>
                <a:cs typeface="幼圆" panose="02010509060101010101" charset="-122"/>
              </a:rPr>
              <a:t>：我们使用的模型</a:t>
            </a:r>
          </a:p>
        </p:txBody>
      </p:sp>
      <p:pic>
        <p:nvPicPr>
          <p:cNvPr id="7" name="图片 6">
            <a:extLst>
              <a:ext uri="{FF2B5EF4-FFF2-40B4-BE49-F238E27FC236}">
                <a16:creationId xmlns:a16="http://schemas.microsoft.com/office/drawing/2014/main" id="{A6FF1B90-8538-CC35-23F1-8680BCEE064A}"/>
              </a:ext>
            </a:extLst>
          </p:cNvPr>
          <p:cNvPicPr>
            <a:picLocks noChangeAspect="1"/>
          </p:cNvPicPr>
          <p:nvPr/>
        </p:nvPicPr>
        <p:blipFill>
          <a:blip r:embed="rId4"/>
          <a:stretch>
            <a:fillRect/>
          </a:stretch>
        </p:blipFill>
        <p:spPr>
          <a:xfrm>
            <a:off x="538310" y="2297564"/>
            <a:ext cx="4584589" cy="2755631"/>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未标题-2-07"/>
          <p:cNvPicPr>
            <a:picLocks noChangeAspect="1"/>
          </p:cNvPicPr>
          <p:nvPr/>
        </p:nvPicPr>
        <p:blipFill>
          <a:blip r:embed="rId3"/>
          <a:stretch>
            <a:fillRect/>
          </a:stretch>
        </p:blipFill>
        <p:spPr>
          <a:xfrm>
            <a:off x="0" y="0"/>
            <a:ext cx="9143365" cy="5184140"/>
          </a:xfrm>
          <a:prstGeom prst="rect">
            <a:avLst/>
          </a:prstGeom>
        </p:spPr>
      </p:pic>
      <p:pic>
        <p:nvPicPr>
          <p:cNvPr id="8" name="图片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42225" y="4602350"/>
            <a:ext cx="1338221" cy="432000"/>
          </a:xfrm>
          <a:prstGeom prst="rect">
            <a:avLst/>
          </a:prstGeom>
        </p:spPr>
      </p:pic>
      <p:pic>
        <p:nvPicPr>
          <p:cNvPr id="2" name="图片 1"/>
          <p:cNvPicPr>
            <a:picLocks noChangeAspect="1"/>
          </p:cNvPicPr>
          <p:nvPr/>
        </p:nvPicPr>
        <p:blipFill>
          <a:blip r:embed="rId5"/>
          <a:stretch>
            <a:fillRect/>
          </a:stretch>
        </p:blipFill>
        <p:spPr>
          <a:xfrm>
            <a:off x="142240" y="2592070"/>
            <a:ext cx="8042910" cy="1188720"/>
          </a:xfrm>
          <a:prstGeom prst="rect">
            <a:avLst/>
          </a:prstGeom>
        </p:spPr>
      </p:pic>
      <p:sp>
        <p:nvSpPr>
          <p:cNvPr id="5" name="文本框 4"/>
          <p:cNvSpPr txBox="1"/>
          <p:nvPr/>
        </p:nvSpPr>
        <p:spPr>
          <a:xfrm>
            <a:off x="346710" y="553720"/>
            <a:ext cx="3048000" cy="368300"/>
          </a:xfrm>
          <a:prstGeom prst="rect">
            <a:avLst/>
          </a:prstGeom>
          <a:noFill/>
        </p:spPr>
        <p:txBody>
          <a:bodyPr wrap="square" rtlCol="0">
            <a:spAutoFit/>
          </a:bodyPr>
          <a:lstStyle/>
          <a:p>
            <a:r>
              <a:rPr lang="zh-CN" altLang="en-US" sz="1800" b="1">
                <a:solidFill>
                  <a:srgbClr val="C00000"/>
                </a:solidFill>
                <a:latin typeface="幼圆" panose="02010509060101010101" charset="-122"/>
                <a:ea typeface="幼圆" panose="02010509060101010101" charset="-122"/>
              </a:rPr>
              <a:t>持续优化</a:t>
            </a:r>
          </a:p>
        </p:txBody>
      </p:sp>
      <p:sp>
        <p:nvSpPr>
          <p:cNvPr id="6" name="文本框 5"/>
          <p:cNvSpPr txBox="1"/>
          <p:nvPr/>
        </p:nvSpPr>
        <p:spPr>
          <a:xfrm>
            <a:off x="346710" y="1473200"/>
            <a:ext cx="6169025" cy="645160"/>
          </a:xfrm>
          <a:prstGeom prst="rect">
            <a:avLst/>
          </a:prstGeom>
          <a:noFill/>
        </p:spPr>
        <p:txBody>
          <a:bodyPr wrap="square" rtlCol="0">
            <a:spAutoFit/>
          </a:bodyPr>
          <a:lstStyle/>
          <a:p>
            <a:r>
              <a:rPr lang="zh-CN" altLang="en-US" sz="1800" b="1">
                <a:latin typeface="幼圆" panose="02010509060101010101" charset="-122"/>
                <a:ea typeface="幼圆" panose="02010509060101010101" charset="-122"/>
                <a:cs typeface="幼圆" panose="02010509060101010101" charset="-122"/>
              </a:rPr>
              <a:t>精确度从原有模型的86.65%提高到92.17%，F1分数从86.12%提高到91.83%，召回率也从86.51%提升至92.04%。</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未标题-2-07"/>
          <p:cNvPicPr>
            <a:picLocks noChangeAspect="1"/>
          </p:cNvPicPr>
          <p:nvPr/>
        </p:nvPicPr>
        <p:blipFill>
          <a:blip r:embed="rId2"/>
          <a:stretch>
            <a:fillRect/>
          </a:stretch>
        </p:blipFill>
        <p:spPr>
          <a:xfrm>
            <a:off x="0" y="0"/>
            <a:ext cx="9143365" cy="5184140"/>
          </a:xfrm>
          <a:prstGeom prst="rect">
            <a:avLst/>
          </a:prstGeom>
        </p:spPr>
      </p:pic>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42225" y="4602350"/>
            <a:ext cx="1338221" cy="432000"/>
          </a:xfrm>
          <a:prstGeom prst="rect">
            <a:avLst/>
          </a:prstGeom>
        </p:spPr>
      </p:pic>
      <p:sp>
        <p:nvSpPr>
          <p:cNvPr id="5" name="椭圆 4"/>
          <p:cNvSpPr/>
          <p:nvPr/>
        </p:nvSpPr>
        <p:spPr>
          <a:xfrm>
            <a:off x="-2275840" y="411480"/>
            <a:ext cx="4664075" cy="4572000"/>
          </a:xfrm>
          <a:prstGeom prst="ellipse">
            <a:avLst/>
          </a:prstGeom>
          <a:solidFill>
            <a:srgbClr val="A51E36"/>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6" name="文本框 5"/>
          <p:cNvSpPr txBox="1"/>
          <p:nvPr/>
        </p:nvSpPr>
        <p:spPr>
          <a:xfrm>
            <a:off x="90805" y="1877060"/>
            <a:ext cx="3048000" cy="1753235"/>
          </a:xfrm>
          <a:prstGeom prst="rect">
            <a:avLst/>
          </a:prstGeom>
          <a:noFill/>
        </p:spPr>
        <p:txBody>
          <a:bodyPr wrap="square" rtlCol="0">
            <a:spAutoFit/>
          </a:bodyPr>
          <a:lstStyle/>
          <a:p>
            <a:r>
              <a:rPr lang="zh-CN" altLang="en-US" sz="3600">
                <a:solidFill>
                  <a:schemeClr val="bg1"/>
                </a:solidFill>
              </a:rPr>
              <a:t>目录</a:t>
            </a:r>
          </a:p>
          <a:p>
            <a:r>
              <a:rPr lang="en-US" altLang="zh-CN" sz="3600">
                <a:solidFill>
                  <a:schemeClr val="bg1"/>
                </a:solidFill>
                <a:latin typeface="MS PGothic" panose="020B0600070205080204" charset="-128"/>
                <a:ea typeface="MS PGothic" panose="020B0600070205080204" charset="-128"/>
                <a:cs typeface="+mn-lt"/>
              </a:rPr>
              <a:t>C</a:t>
            </a:r>
            <a:r>
              <a:rPr lang="zh-CN" altLang="en-US" sz="3600">
                <a:solidFill>
                  <a:schemeClr val="bg1"/>
                </a:solidFill>
                <a:latin typeface="MS PGothic" panose="020B0600070205080204" charset="-128"/>
                <a:ea typeface="MS PGothic" panose="020B0600070205080204" charset="-128"/>
                <a:cs typeface="+mn-lt"/>
              </a:rPr>
              <a:t>atalogue</a:t>
            </a:r>
          </a:p>
          <a:p>
            <a:endParaRPr lang="zh-CN" altLang="en-US" sz="3600">
              <a:solidFill>
                <a:schemeClr val="bg1"/>
              </a:solidFill>
              <a:latin typeface="MS PGothic" panose="020B0600070205080204" charset="-128"/>
              <a:ea typeface="MS PGothic" panose="020B0600070205080204" charset="-128"/>
              <a:cs typeface="+mn-lt"/>
            </a:endParaRPr>
          </a:p>
        </p:txBody>
      </p:sp>
      <p:sp>
        <p:nvSpPr>
          <p:cNvPr id="7" name="文本框 6"/>
          <p:cNvSpPr txBox="1"/>
          <p:nvPr/>
        </p:nvSpPr>
        <p:spPr>
          <a:xfrm>
            <a:off x="1874520" y="297815"/>
            <a:ext cx="3048000" cy="706755"/>
          </a:xfrm>
          <a:prstGeom prst="rect">
            <a:avLst/>
          </a:prstGeom>
          <a:noFill/>
        </p:spPr>
        <p:txBody>
          <a:bodyPr wrap="square" rtlCol="0">
            <a:spAutoFit/>
          </a:bodyPr>
          <a:lstStyle/>
          <a:p>
            <a:r>
              <a:rPr lang="zh-CN" altLang="en-US" sz="2000" b="1"/>
              <a:t>研究背景</a:t>
            </a:r>
          </a:p>
          <a:p>
            <a:r>
              <a:rPr lang="en-US" altLang="zh-CN" sz="2000" b="1"/>
              <a:t>B</a:t>
            </a:r>
            <a:r>
              <a:rPr lang="zh-CN" altLang="en-US" sz="2000" b="1"/>
              <a:t>ackground</a:t>
            </a:r>
          </a:p>
        </p:txBody>
      </p:sp>
      <p:sp>
        <p:nvSpPr>
          <p:cNvPr id="9" name="文本框 8"/>
          <p:cNvSpPr txBox="1"/>
          <p:nvPr/>
        </p:nvSpPr>
        <p:spPr>
          <a:xfrm>
            <a:off x="2733040" y="1327785"/>
            <a:ext cx="3048000" cy="706755"/>
          </a:xfrm>
          <a:prstGeom prst="rect">
            <a:avLst/>
          </a:prstGeom>
          <a:noFill/>
        </p:spPr>
        <p:txBody>
          <a:bodyPr wrap="square" rtlCol="0">
            <a:spAutoFit/>
          </a:bodyPr>
          <a:lstStyle/>
          <a:p>
            <a:r>
              <a:rPr lang="zh-CN" altLang="en-US" sz="2000" b="1"/>
              <a:t>问题定义</a:t>
            </a:r>
          </a:p>
          <a:p>
            <a:r>
              <a:rPr lang="zh-CN" altLang="en-US" sz="2000" b="1"/>
              <a:t>Problem definition</a:t>
            </a:r>
          </a:p>
        </p:txBody>
      </p:sp>
      <p:sp>
        <p:nvSpPr>
          <p:cNvPr id="10" name="文本框 9"/>
          <p:cNvSpPr txBox="1"/>
          <p:nvPr/>
        </p:nvSpPr>
        <p:spPr>
          <a:xfrm>
            <a:off x="3274695" y="2400300"/>
            <a:ext cx="3048000" cy="706755"/>
          </a:xfrm>
          <a:prstGeom prst="rect">
            <a:avLst/>
          </a:prstGeom>
          <a:noFill/>
        </p:spPr>
        <p:txBody>
          <a:bodyPr wrap="square" rtlCol="0">
            <a:spAutoFit/>
          </a:bodyPr>
          <a:lstStyle/>
          <a:p>
            <a:r>
              <a:rPr lang="zh-CN" altLang="en-US" sz="2000" b="1"/>
              <a:t>模型应用</a:t>
            </a:r>
          </a:p>
          <a:p>
            <a:r>
              <a:rPr lang="zh-CN" altLang="en-US" sz="2000" b="1"/>
              <a:t>Model application</a:t>
            </a:r>
          </a:p>
        </p:txBody>
      </p:sp>
      <p:sp>
        <p:nvSpPr>
          <p:cNvPr id="12" name="文本框 11"/>
          <p:cNvSpPr txBox="1"/>
          <p:nvPr/>
        </p:nvSpPr>
        <p:spPr>
          <a:xfrm>
            <a:off x="2806065" y="3472815"/>
            <a:ext cx="3048000" cy="706755"/>
          </a:xfrm>
          <a:prstGeom prst="rect">
            <a:avLst/>
          </a:prstGeom>
          <a:noFill/>
        </p:spPr>
        <p:txBody>
          <a:bodyPr wrap="square" rtlCol="0">
            <a:spAutoFit/>
          </a:bodyPr>
          <a:lstStyle/>
          <a:p>
            <a:r>
              <a:rPr lang="zh-CN" altLang="en-US" sz="2000" b="1"/>
              <a:t>结果展示</a:t>
            </a:r>
          </a:p>
          <a:p>
            <a:r>
              <a:rPr lang="zh-CN" altLang="en-US" sz="2000" b="1"/>
              <a:t>Result presentation</a:t>
            </a:r>
          </a:p>
        </p:txBody>
      </p:sp>
      <p:sp>
        <p:nvSpPr>
          <p:cNvPr id="14" name="文本框 13"/>
          <p:cNvSpPr txBox="1"/>
          <p:nvPr/>
        </p:nvSpPr>
        <p:spPr>
          <a:xfrm>
            <a:off x="1874520" y="4337050"/>
            <a:ext cx="3048000" cy="706755"/>
          </a:xfrm>
          <a:prstGeom prst="rect">
            <a:avLst/>
          </a:prstGeom>
          <a:noFill/>
        </p:spPr>
        <p:txBody>
          <a:bodyPr wrap="square" rtlCol="0">
            <a:spAutoFit/>
          </a:bodyPr>
          <a:lstStyle/>
          <a:p>
            <a:r>
              <a:rPr lang="zh-CN" altLang="en-US" sz="2000" b="1"/>
              <a:t>总结</a:t>
            </a:r>
          </a:p>
          <a:p>
            <a:r>
              <a:rPr lang="en-US" altLang="zh-CN" sz="2000" b="1"/>
              <a:t>Summarize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未标题-2-07"/>
          <p:cNvPicPr>
            <a:picLocks noChangeAspect="1"/>
          </p:cNvPicPr>
          <p:nvPr/>
        </p:nvPicPr>
        <p:blipFill>
          <a:blip r:embed="rId3"/>
          <a:stretch>
            <a:fillRect/>
          </a:stretch>
        </p:blipFill>
        <p:spPr>
          <a:xfrm>
            <a:off x="0" y="0"/>
            <a:ext cx="9143365" cy="5184140"/>
          </a:xfrm>
          <a:prstGeom prst="rect">
            <a:avLst/>
          </a:prstGeom>
        </p:spPr>
      </p:pic>
      <p:pic>
        <p:nvPicPr>
          <p:cNvPr id="8" name="图片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42225" y="4602350"/>
            <a:ext cx="1338221" cy="432000"/>
          </a:xfrm>
          <a:prstGeom prst="rect">
            <a:avLst/>
          </a:prstGeom>
        </p:spPr>
      </p:pic>
      <p:sp>
        <p:nvSpPr>
          <p:cNvPr id="9" name="文本框 8"/>
          <p:cNvSpPr txBox="1"/>
          <p:nvPr/>
        </p:nvSpPr>
        <p:spPr>
          <a:xfrm>
            <a:off x="2466340" y="1931670"/>
            <a:ext cx="4211955" cy="1938020"/>
          </a:xfrm>
          <a:prstGeom prst="rect">
            <a:avLst/>
          </a:prstGeom>
          <a:noFill/>
        </p:spPr>
        <p:txBody>
          <a:bodyPr wrap="square" rtlCol="0">
            <a:spAutoFit/>
          </a:bodyPr>
          <a:lstStyle/>
          <a:p>
            <a:pPr algn="ctr"/>
            <a:r>
              <a:rPr lang="en-US" sz="4000" b="1" dirty="0">
                <a:solidFill>
                  <a:srgbClr val="A51E36"/>
                </a:solidFill>
                <a:sym typeface="+mn-ea"/>
              </a:rPr>
              <a:t>5.</a:t>
            </a:r>
            <a:r>
              <a:rPr lang="zh-CN" altLang="en-US" sz="4000" b="1" dirty="0">
                <a:solidFill>
                  <a:srgbClr val="A51E36"/>
                </a:solidFill>
                <a:sym typeface="+mn-ea"/>
              </a:rPr>
              <a:t>总结</a:t>
            </a:r>
            <a:endParaRPr lang="zh-CN" altLang="en-US" sz="4000" b="1" dirty="0">
              <a:solidFill>
                <a:srgbClr val="A51E36"/>
              </a:solidFill>
            </a:endParaRPr>
          </a:p>
          <a:p>
            <a:pPr algn="ctr"/>
            <a:r>
              <a:rPr lang="en-US" altLang="zh-CN" sz="4000" b="1" dirty="0">
                <a:solidFill>
                  <a:srgbClr val="A51E36"/>
                </a:solidFill>
                <a:sym typeface="+mn-ea"/>
              </a:rPr>
              <a:t>Summarize</a:t>
            </a:r>
            <a:endParaRPr lang="en-US" altLang="zh-CN" sz="4000" b="1" dirty="0">
              <a:solidFill>
                <a:srgbClr val="A51E36"/>
              </a:solidFill>
            </a:endParaRPr>
          </a:p>
          <a:p>
            <a:pPr algn="ctr"/>
            <a:endParaRPr lang="en-US" altLang="zh-CN" sz="4000" b="1" dirty="0">
              <a:solidFill>
                <a:srgbClr val="A51E36"/>
              </a:solidFill>
              <a:sym typeface="+mn-ea"/>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未标题-2-07"/>
          <p:cNvPicPr>
            <a:picLocks noChangeAspect="1"/>
          </p:cNvPicPr>
          <p:nvPr/>
        </p:nvPicPr>
        <p:blipFill>
          <a:blip r:embed="rId2"/>
          <a:stretch>
            <a:fillRect/>
          </a:stretch>
        </p:blipFill>
        <p:spPr>
          <a:xfrm>
            <a:off x="0" y="0"/>
            <a:ext cx="9143365" cy="5184140"/>
          </a:xfrm>
          <a:prstGeom prst="rect">
            <a:avLst/>
          </a:prstGeom>
        </p:spPr>
      </p:pic>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42225" y="4602350"/>
            <a:ext cx="1338221" cy="432000"/>
          </a:xfrm>
          <a:prstGeom prst="rect">
            <a:avLst/>
          </a:prstGeom>
        </p:spPr>
      </p:pic>
      <p:sp>
        <p:nvSpPr>
          <p:cNvPr id="6" name="文本框 5"/>
          <p:cNvSpPr txBox="1"/>
          <p:nvPr/>
        </p:nvSpPr>
        <p:spPr>
          <a:xfrm>
            <a:off x="151765" y="654685"/>
            <a:ext cx="6410325" cy="3498850"/>
          </a:xfrm>
          <a:prstGeom prst="rect">
            <a:avLst/>
          </a:prstGeom>
          <a:noFill/>
        </p:spPr>
        <p:txBody>
          <a:bodyPr wrap="square" rtlCol="0" anchor="t">
            <a:noAutofit/>
          </a:bodyPr>
          <a:lstStyle/>
          <a:p>
            <a:r>
              <a:rPr lang="zh-CN" altLang="en-US" sz="1800" b="1" dirty="0">
                <a:solidFill>
                  <a:srgbClr val="A51E36"/>
                </a:solidFill>
                <a:latin typeface="幼圆" panose="02010509060101010101" charset="-122"/>
                <a:ea typeface="幼圆" panose="02010509060101010101" charset="-122"/>
                <a:cs typeface="幼圆" panose="02010509060101010101" charset="-122"/>
              </a:rPr>
              <a:t>项目内容</a:t>
            </a:r>
            <a:endParaRPr lang="en-US" altLang="zh-CN" sz="1800" b="1" dirty="0">
              <a:solidFill>
                <a:srgbClr val="A51E36"/>
              </a:solidFill>
              <a:latin typeface="幼圆" panose="02010509060101010101" charset="-122"/>
              <a:ea typeface="幼圆" panose="02010509060101010101" charset="-122"/>
              <a:cs typeface="幼圆" panose="02010509060101010101" charset="-122"/>
            </a:endParaRPr>
          </a:p>
          <a:p>
            <a:r>
              <a:rPr lang="en-US" altLang="zh-CN" sz="1600" b="1" dirty="0">
                <a:latin typeface="幼圆" panose="02010509060101010101" charset="-122"/>
                <a:ea typeface="幼圆" panose="02010509060101010101" charset="-122"/>
                <a:cs typeface="幼圆" panose="02010509060101010101" charset="-122"/>
              </a:rPr>
              <a:t>- </a:t>
            </a:r>
            <a:r>
              <a:rPr lang="zh-CN" altLang="en-US" sz="1600" b="1" dirty="0">
                <a:latin typeface="幼圆" panose="02010509060101010101" charset="-122"/>
                <a:ea typeface="幼圆" panose="02010509060101010101" charset="-122"/>
                <a:cs typeface="幼圆" panose="02010509060101010101" charset="-122"/>
              </a:rPr>
              <a:t>在金融文本情感分析领域改进FinBERT模型</a:t>
            </a:r>
          </a:p>
          <a:p>
            <a:r>
              <a:rPr lang="en-US" altLang="zh-CN" sz="1600" b="1" dirty="0">
                <a:latin typeface="幼圆" panose="02010509060101010101" charset="-122"/>
                <a:ea typeface="幼圆" panose="02010509060101010101" charset="-122"/>
                <a:cs typeface="幼圆" panose="02010509060101010101" charset="-122"/>
              </a:rPr>
              <a:t>- </a:t>
            </a:r>
            <a:r>
              <a:rPr lang="zh-CN" altLang="en-US" sz="1600" b="1" dirty="0">
                <a:latin typeface="幼圆" panose="02010509060101010101" charset="-122"/>
                <a:ea typeface="幼圆" panose="02010509060101010101" charset="-122"/>
                <a:cs typeface="幼圆" panose="02010509060101010101" charset="-122"/>
              </a:rPr>
              <a:t>FinBERT模型的优势在于其专门针对金融领域的语言特性进行了优化</a:t>
            </a:r>
          </a:p>
          <a:p>
            <a:r>
              <a:rPr lang="en-US" altLang="zh-CN" sz="1600" b="1" dirty="0">
                <a:latin typeface="幼圆" panose="02010509060101010101" charset="-122"/>
                <a:ea typeface="幼圆" panose="02010509060101010101" charset="-122"/>
                <a:cs typeface="幼圆" panose="02010509060101010101" charset="-122"/>
              </a:rPr>
              <a:t>- </a:t>
            </a:r>
            <a:r>
              <a:rPr lang="zh-CN" altLang="en-US" sz="1600" b="1" dirty="0">
                <a:latin typeface="幼圆" panose="02010509060101010101" charset="-122"/>
                <a:ea typeface="幼圆" panose="02010509060101010101" charset="-122"/>
                <a:cs typeface="幼圆" panose="02010509060101010101" charset="-122"/>
              </a:rPr>
              <a:t>探讨不同的训练周期和模型配置对最终结果的影响，通过多次实验，结合RCNN架构和对抗训练技术、</a:t>
            </a:r>
          </a:p>
          <a:p>
            <a:endParaRPr lang="zh-CN" altLang="en-US" sz="1600" b="1" dirty="0">
              <a:latin typeface="幼圆" panose="02010509060101010101" charset="-122"/>
              <a:ea typeface="幼圆" panose="02010509060101010101" charset="-122"/>
              <a:cs typeface="幼圆" panose="02010509060101010101" charset="-122"/>
            </a:endParaRPr>
          </a:p>
          <a:p>
            <a:r>
              <a:rPr lang="zh-CN" altLang="en-US" sz="1800" b="1" dirty="0">
                <a:solidFill>
                  <a:srgbClr val="A51E36"/>
                </a:solidFill>
                <a:latin typeface="幼圆" panose="02010509060101010101" charset="-122"/>
                <a:ea typeface="幼圆" panose="02010509060101010101" charset="-122"/>
                <a:cs typeface="幼圆" panose="02010509060101010101" charset="-122"/>
              </a:rPr>
              <a:t>改进方向</a:t>
            </a:r>
          </a:p>
          <a:p>
            <a:r>
              <a:rPr lang="en-US" altLang="zh-CN" sz="1600" b="1" dirty="0">
                <a:latin typeface="幼圆" panose="02010509060101010101" charset="-122"/>
                <a:ea typeface="幼圆" panose="02010509060101010101" charset="-122"/>
                <a:cs typeface="幼圆" panose="02010509060101010101" charset="-122"/>
              </a:rPr>
              <a:t>- </a:t>
            </a:r>
            <a:r>
              <a:rPr lang="zh-CN" altLang="en-US" sz="1600" b="1" dirty="0">
                <a:latin typeface="幼圆" panose="02010509060101010101" charset="-122"/>
                <a:ea typeface="幼圆" panose="02010509060101010101" charset="-122"/>
                <a:cs typeface="幼圆" panose="02010509060101010101" charset="-122"/>
              </a:rPr>
              <a:t>语境敏感性和语言歧义</a:t>
            </a:r>
          </a:p>
          <a:p>
            <a:r>
              <a:rPr lang="en-US" altLang="zh-CN" sz="1600" b="1" dirty="0">
                <a:latin typeface="幼圆" panose="02010509060101010101" charset="-122"/>
                <a:ea typeface="幼圆" panose="02010509060101010101" charset="-122"/>
                <a:cs typeface="幼圆" panose="02010509060101010101" charset="-122"/>
              </a:rPr>
              <a:t>- </a:t>
            </a:r>
            <a:r>
              <a:rPr lang="zh-CN" altLang="en-US" sz="1600" b="1" dirty="0">
                <a:latin typeface="幼圆" panose="02010509060101010101" charset="-122"/>
                <a:ea typeface="幼圆" panose="02010509060101010101" charset="-122"/>
                <a:cs typeface="幼圆" panose="02010509060101010101" charset="-122"/>
              </a:rPr>
              <a:t>适应金融语言快速变化的能力</a:t>
            </a:r>
          </a:p>
          <a:p>
            <a:r>
              <a:rPr lang="en-US" altLang="zh-CN" sz="1600" b="1" dirty="0">
                <a:latin typeface="幼圆" panose="02010509060101010101" charset="-122"/>
                <a:ea typeface="幼圆" panose="02010509060101010101" charset="-122"/>
                <a:cs typeface="幼圆" panose="02010509060101010101" charset="-122"/>
              </a:rPr>
              <a:t>- </a:t>
            </a:r>
            <a:r>
              <a:rPr lang="zh-CN" altLang="en-US" sz="1600" b="1" dirty="0">
                <a:latin typeface="幼圆" panose="02010509060101010101" charset="-122"/>
                <a:ea typeface="幼圆" panose="02010509060101010101" charset="-122"/>
                <a:cs typeface="幼圆" panose="02010509060101010101" charset="-122"/>
              </a:rPr>
              <a:t>对标记数据的依赖</a:t>
            </a:r>
          </a:p>
          <a:p>
            <a:r>
              <a:rPr lang="en-US" altLang="zh-CN" sz="1600" b="1" dirty="0">
                <a:latin typeface="幼圆" panose="02010509060101010101" charset="-122"/>
                <a:ea typeface="幼圆" panose="02010509060101010101" charset="-122"/>
                <a:cs typeface="幼圆" panose="02010509060101010101" charset="-122"/>
              </a:rPr>
              <a:t>- </a:t>
            </a:r>
            <a:r>
              <a:rPr lang="zh-CN" altLang="en-US" sz="1600" b="1" dirty="0">
                <a:latin typeface="幼圆" panose="02010509060101010101" charset="-122"/>
                <a:ea typeface="幼圆" panose="02010509060101010101" charset="-122"/>
                <a:cs typeface="幼圆" panose="02010509060101010101" charset="-122"/>
              </a:rPr>
              <a:t>跨不同金融语境的泛化能力</a:t>
            </a:r>
          </a:p>
          <a:p>
            <a:endParaRPr lang="zh-CN" altLang="en-US" sz="1600" b="1" dirty="0">
              <a:latin typeface="幼圆" panose="02010509060101010101" charset="-122"/>
              <a:ea typeface="幼圆" panose="02010509060101010101" charset="-122"/>
              <a:cs typeface="幼圆" panose="02010509060101010101" charset="-122"/>
            </a:endParaRPr>
          </a:p>
          <a:p>
            <a:r>
              <a:rPr lang="zh-CN" altLang="en-US" sz="1800" b="1" dirty="0">
                <a:solidFill>
                  <a:srgbClr val="A51E36"/>
                </a:solidFill>
                <a:latin typeface="幼圆" panose="02010509060101010101" charset="-122"/>
                <a:ea typeface="幼圆" panose="02010509060101010101" charset="-122"/>
                <a:cs typeface="幼圆" panose="02010509060101010101" charset="-122"/>
              </a:rPr>
              <a:t>未来展望</a:t>
            </a:r>
          </a:p>
          <a:p>
            <a:r>
              <a:rPr lang="en-US" altLang="zh-CN" sz="1600" b="1" dirty="0">
                <a:latin typeface="幼圆" panose="02010509060101010101" charset="-122"/>
                <a:ea typeface="幼圆" panose="02010509060101010101" charset="-122"/>
                <a:cs typeface="幼圆" panose="02010509060101010101" charset="-122"/>
              </a:rPr>
              <a:t>- </a:t>
            </a:r>
            <a:r>
              <a:rPr lang="zh-CN" altLang="en-US" sz="1600" b="1" dirty="0">
                <a:latin typeface="幼圆" panose="02010509060101010101" charset="-122"/>
                <a:ea typeface="幼圆" panose="02010509060101010101" charset="-122"/>
                <a:cs typeface="幼圆" panose="02010509060101010101" charset="-122"/>
              </a:rPr>
              <a:t>增强特征工程</a:t>
            </a:r>
          </a:p>
          <a:p>
            <a:r>
              <a:rPr lang="en-US" altLang="zh-CN" sz="1600" b="1" dirty="0">
                <a:latin typeface="幼圆" panose="02010509060101010101" charset="-122"/>
                <a:ea typeface="幼圆" panose="02010509060101010101" charset="-122"/>
                <a:cs typeface="幼圆" panose="02010509060101010101" charset="-122"/>
              </a:rPr>
              <a:t>- </a:t>
            </a:r>
            <a:r>
              <a:rPr lang="zh-CN" altLang="en-US" sz="1600" b="1" dirty="0">
                <a:latin typeface="幼圆" panose="02010509060101010101" charset="-122"/>
                <a:ea typeface="幼圆" panose="02010509060101010101" charset="-122"/>
                <a:cs typeface="幼圆" panose="02010509060101010101" charset="-122"/>
              </a:rPr>
              <a:t>跨语言和跨域适应性</a:t>
            </a:r>
          </a:p>
          <a:p>
            <a:endParaRPr lang="zh-CN" altLang="en-US" sz="1600" b="1" dirty="0">
              <a:latin typeface="幼圆" panose="02010509060101010101" charset="-122"/>
              <a:ea typeface="幼圆" panose="02010509060101010101" charset="-122"/>
              <a:cs typeface="幼圆" panose="02010509060101010101"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未标题-2-07"/>
          <p:cNvPicPr>
            <a:picLocks noChangeAspect="1"/>
          </p:cNvPicPr>
          <p:nvPr/>
        </p:nvPicPr>
        <p:blipFill>
          <a:blip r:embed="rId2"/>
          <a:stretch>
            <a:fillRect/>
          </a:stretch>
        </p:blipFill>
        <p:spPr>
          <a:xfrm>
            <a:off x="0" y="0"/>
            <a:ext cx="9143365" cy="5184140"/>
          </a:xfrm>
          <a:prstGeom prst="rect">
            <a:avLst/>
          </a:prstGeom>
        </p:spPr>
      </p:pic>
      <p:sp>
        <p:nvSpPr>
          <p:cNvPr id="12" name="文本框 11"/>
          <p:cNvSpPr txBox="1"/>
          <p:nvPr/>
        </p:nvSpPr>
        <p:spPr>
          <a:xfrm>
            <a:off x="2263503" y="3909769"/>
            <a:ext cx="2296160" cy="386080"/>
          </a:xfrm>
          <a:prstGeom prst="rect">
            <a:avLst/>
          </a:prstGeom>
          <a:noFill/>
        </p:spPr>
        <p:txBody>
          <a:bodyPr wrap="none" rtlCol="0">
            <a:spAutoFit/>
          </a:bodyPr>
          <a:lstStyle/>
          <a:p>
            <a:pPr>
              <a:lnSpc>
                <a:spcPts val="800"/>
              </a:lnSpc>
            </a:pPr>
            <a:r>
              <a:rPr kumimoji="1" lang="en-US" altLang="zh-CN" sz="600" dirty="0">
                <a:solidFill>
                  <a:srgbClr val="A51E36"/>
                </a:solidFill>
                <a:latin typeface="幼圆" panose="02010509060101010101" charset="-122"/>
                <a:ea typeface="幼圆" panose="02010509060101010101" charset="-122"/>
                <a:cs typeface="Gotham Rounded Book" charset="0"/>
              </a:rPr>
              <a:t>Copyright © 2021 ECNU Corporation. All rights reserved.</a:t>
            </a:r>
          </a:p>
          <a:p>
            <a:pPr>
              <a:lnSpc>
                <a:spcPts val="800"/>
              </a:lnSpc>
            </a:pPr>
            <a:r>
              <a:rPr kumimoji="1" lang="en-US" altLang="zh-CN" sz="600" dirty="0">
                <a:solidFill>
                  <a:srgbClr val="A51E36"/>
                </a:solidFill>
                <a:latin typeface="幼圆" panose="02010509060101010101" charset="-122"/>
                <a:ea typeface="幼圆" panose="02010509060101010101" charset="-122"/>
                <a:cs typeface="Gotham Rounded Book" charset="0"/>
              </a:rPr>
              <a:t>Tel:+86-021-62233586  Fax:+86-021-62606775</a:t>
            </a:r>
          </a:p>
          <a:p>
            <a:pPr>
              <a:lnSpc>
                <a:spcPts val="700"/>
              </a:lnSpc>
            </a:pPr>
            <a:r>
              <a:rPr kumimoji="1" lang="en-US" altLang="zh-CN" sz="600" dirty="0">
                <a:solidFill>
                  <a:srgbClr val="A51E36"/>
                </a:solidFill>
                <a:latin typeface="幼圆" panose="02010509060101010101" charset="-122"/>
                <a:ea typeface="幼圆" panose="02010509060101010101" charset="-122"/>
                <a:cs typeface="Gotham Rounded Book" charset="0"/>
              </a:rPr>
              <a:t>E-mail: </a:t>
            </a:r>
            <a:r>
              <a:rPr kumimoji="1" lang="en-US" altLang="zh-CN" sz="600" dirty="0" err="1">
                <a:solidFill>
                  <a:srgbClr val="A51E36"/>
                </a:solidFill>
                <a:latin typeface="幼圆" panose="02010509060101010101" charset="-122"/>
                <a:ea typeface="幼圆" panose="02010509060101010101" charset="-122"/>
                <a:cs typeface="Gotham Rounded Book" charset="0"/>
              </a:rPr>
              <a:t>ecnu@ecnu.com.cn</a:t>
            </a:r>
            <a:r>
              <a:rPr kumimoji="1" lang="en-US" altLang="zh-CN" sz="600" dirty="0">
                <a:solidFill>
                  <a:srgbClr val="A51E36"/>
                </a:solidFill>
                <a:latin typeface="幼圆" panose="02010509060101010101" charset="-122"/>
                <a:ea typeface="幼圆" panose="02010509060101010101" charset="-122"/>
                <a:cs typeface="Gotham Rounded Book" charset="0"/>
              </a:rPr>
              <a:t>  Http: //</a:t>
            </a:r>
            <a:r>
              <a:rPr kumimoji="1" lang="en-US" altLang="zh-CN" sz="600" dirty="0" err="1">
                <a:solidFill>
                  <a:srgbClr val="A51E36"/>
                </a:solidFill>
                <a:latin typeface="幼圆" panose="02010509060101010101" charset="-122"/>
                <a:ea typeface="幼圆" panose="02010509060101010101" charset="-122"/>
                <a:cs typeface="Gotham Rounded Book" charset="0"/>
              </a:rPr>
              <a:t>www.ecnu.edu.cn</a:t>
            </a:r>
            <a:r>
              <a:rPr kumimoji="1" lang="en-US" altLang="zh-CN" sz="600" dirty="0">
                <a:solidFill>
                  <a:srgbClr val="A51E36"/>
                </a:solidFill>
                <a:latin typeface="幼圆" panose="02010509060101010101" charset="-122"/>
                <a:ea typeface="幼圆" panose="02010509060101010101" charset="-122"/>
                <a:cs typeface="Gotham Rounded Book" charset="0"/>
              </a:rPr>
              <a:t> </a:t>
            </a:r>
          </a:p>
        </p:txBody>
      </p:sp>
      <p:sp>
        <p:nvSpPr>
          <p:cNvPr id="13" name="文本框 12"/>
          <p:cNvSpPr txBox="1"/>
          <p:nvPr/>
        </p:nvSpPr>
        <p:spPr>
          <a:xfrm>
            <a:off x="2263503" y="2441394"/>
            <a:ext cx="5489803" cy="579646"/>
          </a:xfrm>
          <a:prstGeom prst="rect">
            <a:avLst/>
          </a:prstGeom>
          <a:noFill/>
        </p:spPr>
        <p:txBody>
          <a:bodyPr wrap="square" rtlCol="0">
            <a:spAutoFit/>
          </a:bodyPr>
          <a:lstStyle/>
          <a:p>
            <a:pPr>
              <a:lnSpc>
                <a:spcPts val="3800"/>
              </a:lnSpc>
            </a:pPr>
            <a:r>
              <a:rPr kumimoji="1" lang="en-US" altLang="zh-CN" sz="4000" dirty="0">
                <a:solidFill>
                  <a:srgbClr val="A51E36"/>
                </a:solidFill>
                <a:latin typeface="Geometria" panose="020B0503020204020204" charset="0"/>
                <a:ea typeface="+mj-ea"/>
                <a:cs typeface="Gotham Bold" charset="0"/>
              </a:rPr>
              <a:t>THANKS</a:t>
            </a:r>
          </a:p>
        </p:txBody>
      </p:sp>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63775" y="3249165"/>
            <a:ext cx="1338221" cy="432000"/>
          </a:xfrm>
          <a:prstGeom prst="rect">
            <a:avLst/>
          </a:prstGeom>
        </p:spPr>
      </p:pic>
      <p:sp>
        <p:nvSpPr>
          <p:cNvPr id="3" name="文本框 2"/>
          <p:cNvSpPr txBox="1"/>
          <p:nvPr/>
        </p:nvSpPr>
        <p:spPr>
          <a:xfrm>
            <a:off x="2207895" y="1764030"/>
            <a:ext cx="3048000" cy="706755"/>
          </a:xfrm>
          <a:prstGeom prst="rect">
            <a:avLst/>
          </a:prstGeom>
          <a:noFill/>
        </p:spPr>
        <p:txBody>
          <a:bodyPr wrap="square" rtlCol="0">
            <a:spAutoFit/>
          </a:bodyPr>
          <a:lstStyle/>
          <a:p>
            <a:r>
              <a:rPr lang="en-US" altLang="zh-CN" sz="4000" b="1">
                <a:solidFill>
                  <a:srgbClr val="A51E36"/>
                </a:solidFill>
              </a:rPr>
              <a:t>Q&amp;A</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未标题-2-07"/>
          <p:cNvPicPr>
            <a:picLocks noChangeAspect="1"/>
          </p:cNvPicPr>
          <p:nvPr/>
        </p:nvPicPr>
        <p:blipFill>
          <a:blip r:embed="rId2"/>
          <a:stretch>
            <a:fillRect/>
          </a:stretch>
        </p:blipFill>
        <p:spPr>
          <a:xfrm>
            <a:off x="0" y="0"/>
            <a:ext cx="9143365" cy="5184140"/>
          </a:xfrm>
          <a:prstGeom prst="rect">
            <a:avLst/>
          </a:prstGeom>
        </p:spPr>
      </p:pic>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42225" y="4602350"/>
            <a:ext cx="1338221" cy="432000"/>
          </a:xfrm>
          <a:prstGeom prst="rect">
            <a:avLst/>
          </a:prstGeom>
        </p:spPr>
      </p:pic>
      <p:sp>
        <p:nvSpPr>
          <p:cNvPr id="7" name="文本框 6"/>
          <p:cNvSpPr txBox="1"/>
          <p:nvPr/>
        </p:nvSpPr>
        <p:spPr>
          <a:xfrm>
            <a:off x="1875155" y="1931670"/>
            <a:ext cx="5552440" cy="1322070"/>
          </a:xfrm>
          <a:prstGeom prst="rect">
            <a:avLst/>
          </a:prstGeom>
          <a:noFill/>
        </p:spPr>
        <p:txBody>
          <a:bodyPr wrap="square" rtlCol="0">
            <a:spAutoFit/>
          </a:bodyPr>
          <a:lstStyle/>
          <a:p>
            <a:pPr algn="ctr"/>
            <a:r>
              <a:rPr lang="en-US" altLang="zh-CN" sz="4000" b="1">
                <a:solidFill>
                  <a:srgbClr val="A51E36"/>
                </a:solidFill>
              </a:rPr>
              <a:t>1.</a:t>
            </a:r>
            <a:r>
              <a:rPr lang="zh-CN" altLang="en-US" sz="4000" b="1">
                <a:solidFill>
                  <a:srgbClr val="A51E36"/>
                </a:solidFill>
              </a:rPr>
              <a:t>研究背景</a:t>
            </a:r>
          </a:p>
          <a:p>
            <a:pPr algn="ctr"/>
            <a:r>
              <a:rPr lang="en-US" altLang="zh-CN" sz="4000" b="1">
                <a:solidFill>
                  <a:srgbClr val="A51E36"/>
                </a:solidFill>
              </a:rPr>
              <a:t>B</a:t>
            </a:r>
            <a:r>
              <a:rPr lang="zh-CN" altLang="en-US" sz="4000" b="1">
                <a:solidFill>
                  <a:srgbClr val="A51E36"/>
                </a:solidFill>
              </a:rPr>
              <a:t>ackground</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未标题-2-07"/>
          <p:cNvPicPr>
            <a:picLocks noChangeAspect="1"/>
          </p:cNvPicPr>
          <p:nvPr/>
        </p:nvPicPr>
        <p:blipFill>
          <a:blip r:embed="rId3"/>
          <a:stretch>
            <a:fillRect/>
          </a:stretch>
        </p:blipFill>
        <p:spPr>
          <a:xfrm>
            <a:off x="0" y="0"/>
            <a:ext cx="9143365" cy="5184140"/>
          </a:xfrm>
          <a:prstGeom prst="rect">
            <a:avLst/>
          </a:prstGeom>
        </p:spPr>
      </p:pic>
      <p:pic>
        <p:nvPicPr>
          <p:cNvPr id="8" name="图片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42225" y="4602350"/>
            <a:ext cx="1338221" cy="432000"/>
          </a:xfrm>
          <a:prstGeom prst="rect">
            <a:avLst/>
          </a:prstGeom>
        </p:spPr>
      </p:pic>
      <p:sp>
        <p:nvSpPr>
          <p:cNvPr id="2" name="文本框 1"/>
          <p:cNvSpPr txBox="1"/>
          <p:nvPr/>
        </p:nvSpPr>
        <p:spPr>
          <a:xfrm>
            <a:off x="312420" y="1183894"/>
            <a:ext cx="5904865" cy="1477328"/>
          </a:xfrm>
          <a:prstGeom prst="rect">
            <a:avLst/>
          </a:prstGeom>
          <a:noFill/>
        </p:spPr>
        <p:txBody>
          <a:bodyPr wrap="square" rtlCol="0">
            <a:spAutoFit/>
          </a:bodyPr>
          <a:lstStyle/>
          <a:p>
            <a:r>
              <a:rPr lang="zh-CN" altLang="en-US" sz="1800" b="1" dirty="0">
                <a:solidFill>
                  <a:srgbClr val="C00000"/>
                </a:solidFill>
                <a:latin typeface="幼圆" panose="02010509060101010101" charset="-122"/>
                <a:ea typeface="幼圆" panose="02010509060101010101" charset="-122"/>
              </a:rPr>
              <a:t>什么是情感分析？</a:t>
            </a:r>
          </a:p>
          <a:p>
            <a:pPr indent="457200"/>
            <a:r>
              <a:rPr lang="zh-CN" altLang="en-US" sz="1800" dirty="0">
                <a:solidFill>
                  <a:schemeClr val="tx1"/>
                </a:solidFill>
                <a:latin typeface="+mj-ea"/>
                <a:ea typeface="+mj-ea"/>
              </a:rPr>
              <a:t>识别和提取文本材料中的主观信息。它主要用于了解人们在某个主题、产品或服务上的情绪倾向，通常分类为正面、负面或中性。</a:t>
            </a:r>
          </a:p>
          <a:p>
            <a:pPr indent="457200"/>
            <a:r>
              <a:rPr lang="en-US" altLang="zh-CN" sz="1800" dirty="0">
                <a:solidFill>
                  <a:schemeClr val="tx1"/>
                </a:solidFill>
                <a:latin typeface="+mj-ea"/>
                <a:ea typeface="+mj-ea"/>
              </a:rPr>
              <a:t>- </a:t>
            </a:r>
            <a:r>
              <a:rPr lang="zh-CN" altLang="en-US" sz="1800" dirty="0">
                <a:solidFill>
                  <a:schemeClr val="tx1"/>
                </a:solidFill>
                <a:latin typeface="+mj-ea"/>
                <a:ea typeface="+mj-ea"/>
              </a:rPr>
              <a:t>社交媒体：了解公众对品牌、产品、服务的看法</a:t>
            </a:r>
          </a:p>
        </p:txBody>
      </p:sp>
      <p:sp>
        <p:nvSpPr>
          <p:cNvPr id="4" name="文本框 3"/>
          <p:cNvSpPr txBox="1"/>
          <p:nvPr/>
        </p:nvSpPr>
        <p:spPr>
          <a:xfrm>
            <a:off x="312420" y="2946400"/>
            <a:ext cx="6068695" cy="1477328"/>
          </a:xfrm>
          <a:prstGeom prst="rect">
            <a:avLst/>
          </a:prstGeom>
          <a:noFill/>
        </p:spPr>
        <p:txBody>
          <a:bodyPr wrap="square" rtlCol="0">
            <a:spAutoFit/>
          </a:bodyPr>
          <a:lstStyle/>
          <a:p>
            <a:r>
              <a:rPr lang="zh-CN" altLang="en-US" sz="1800" b="1" dirty="0">
                <a:solidFill>
                  <a:srgbClr val="C00000"/>
                </a:solidFill>
                <a:latin typeface="幼圆" panose="02010509060101010101" charset="-122"/>
                <a:ea typeface="幼圆" panose="02010509060101010101" charset="-122"/>
              </a:rPr>
              <a:t>为什么要研究金融文本情感分析？</a:t>
            </a:r>
          </a:p>
          <a:p>
            <a:pPr indent="457200"/>
            <a:r>
              <a:rPr lang="en-US" altLang="zh-CN" sz="1800" dirty="0"/>
              <a:t>- </a:t>
            </a:r>
            <a:r>
              <a:rPr lang="zh-CN" altLang="en-US" sz="1800" dirty="0"/>
              <a:t>提取文本中蕴含的语义情感信息，帮助理解投资者态度，也会影响投资决策和市场走势</a:t>
            </a:r>
          </a:p>
          <a:p>
            <a:pPr indent="457200"/>
            <a:r>
              <a:rPr lang="en-US" altLang="zh-CN" sz="1800" dirty="0"/>
              <a:t>- </a:t>
            </a:r>
            <a:r>
              <a:rPr lang="en-US" altLang="zh-CN" sz="1800" dirty="0" err="1"/>
              <a:t>每天都会有大量的词汇和信息出现，手动分析这些语言非常困难，需要自动化的方法来处理</a:t>
            </a:r>
            <a:endParaRPr lang="en-US" altLang="zh-CN" sz="1800" dirty="0"/>
          </a:p>
        </p:txBody>
      </p:sp>
      <p:sp>
        <p:nvSpPr>
          <p:cNvPr id="5" name="文本框 4">
            <a:extLst>
              <a:ext uri="{FF2B5EF4-FFF2-40B4-BE49-F238E27FC236}">
                <a16:creationId xmlns:a16="http://schemas.microsoft.com/office/drawing/2014/main" id="{62DF0AEA-BD0E-1ECC-1054-B1145E034CA9}"/>
              </a:ext>
            </a:extLst>
          </p:cNvPr>
          <p:cNvSpPr txBox="1"/>
          <p:nvPr/>
        </p:nvSpPr>
        <p:spPr>
          <a:xfrm>
            <a:off x="312420" y="581972"/>
            <a:ext cx="5904865" cy="369332"/>
          </a:xfrm>
          <a:prstGeom prst="rect">
            <a:avLst/>
          </a:prstGeom>
          <a:noFill/>
        </p:spPr>
        <p:txBody>
          <a:bodyPr wrap="square" rtlCol="0">
            <a:spAutoFit/>
          </a:bodyPr>
          <a:lstStyle/>
          <a:p>
            <a:r>
              <a:rPr lang="zh-CN" altLang="en-US" sz="1800" b="1" dirty="0">
                <a:solidFill>
                  <a:srgbClr val="C00000"/>
                </a:solidFill>
                <a:latin typeface="幼圆" panose="02010509060101010101" charset="-122"/>
                <a:ea typeface="幼圆" panose="02010509060101010101" charset="-122"/>
              </a:rPr>
              <a:t>为什么选择这个研究方向？</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未标题-2-07"/>
          <p:cNvPicPr>
            <a:picLocks noChangeAspect="1"/>
          </p:cNvPicPr>
          <p:nvPr/>
        </p:nvPicPr>
        <p:blipFill>
          <a:blip r:embed="rId2"/>
          <a:stretch>
            <a:fillRect/>
          </a:stretch>
        </p:blipFill>
        <p:spPr>
          <a:xfrm>
            <a:off x="0" y="0"/>
            <a:ext cx="9143365" cy="5184140"/>
          </a:xfrm>
          <a:prstGeom prst="rect">
            <a:avLst/>
          </a:prstGeom>
        </p:spPr>
      </p:pic>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42225" y="4602350"/>
            <a:ext cx="1338221" cy="432000"/>
          </a:xfrm>
          <a:prstGeom prst="rect">
            <a:avLst/>
          </a:prstGeom>
        </p:spPr>
      </p:pic>
      <p:sp>
        <p:nvSpPr>
          <p:cNvPr id="9" name="文本框 8"/>
          <p:cNvSpPr txBox="1"/>
          <p:nvPr/>
        </p:nvSpPr>
        <p:spPr>
          <a:xfrm>
            <a:off x="2466340" y="1931670"/>
            <a:ext cx="4211955" cy="1322070"/>
          </a:xfrm>
          <a:prstGeom prst="rect">
            <a:avLst/>
          </a:prstGeom>
          <a:noFill/>
        </p:spPr>
        <p:txBody>
          <a:bodyPr wrap="square" rtlCol="0">
            <a:spAutoFit/>
          </a:bodyPr>
          <a:lstStyle/>
          <a:p>
            <a:pPr algn="ctr"/>
            <a:r>
              <a:rPr lang="en-US" altLang="zh-CN" sz="4000" b="1">
                <a:solidFill>
                  <a:srgbClr val="A51E36"/>
                </a:solidFill>
              </a:rPr>
              <a:t>2.</a:t>
            </a:r>
            <a:r>
              <a:rPr lang="zh-CN" altLang="en-US" sz="4000" b="1">
                <a:solidFill>
                  <a:srgbClr val="A51E36"/>
                </a:solidFill>
              </a:rPr>
              <a:t>问题定义</a:t>
            </a:r>
          </a:p>
          <a:p>
            <a:pPr algn="ctr"/>
            <a:r>
              <a:rPr lang="zh-CN" altLang="en-US" sz="4000" b="1">
                <a:solidFill>
                  <a:srgbClr val="A51E36"/>
                </a:solidFill>
              </a:rPr>
              <a:t>Problem definition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未标题-2-07"/>
          <p:cNvPicPr>
            <a:picLocks noChangeAspect="1"/>
          </p:cNvPicPr>
          <p:nvPr/>
        </p:nvPicPr>
        <p:blipFill>
          <a:blip r:embed="rId3"/>
          <a:stretch>
            <a:fillRect/>
          </a:stretch>
        </p:blipFill>
        <p:spPr>
          <a:xfrm>
            <a:off x="0" y="0"/>
            <a:ext cx="9143365" cy="5184140"/>
          </a:xfrm>
          <a:prstGeom prst="rect">
            <a:avLst/>
          </a:prstGeom>
        </p:spPr>
      </p:pic>
      <p:pic>
        <p:nvPicPr>
          <p:cNvPr id="8" name="图片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42225" y="4602350"/>
            <a:ext cx="1338221" cy="432000"/>
          </a:xfrm>
          <a:prstGeom prst="rect">
            <a:avLst/>
          </a:prstGeom>
        </p:spPr>
      </p:pic>
      <p:sp>
        <p:nvSpPr>
          <p:cNvPr id="2" name="文本框 1"/>
          <p:cNvSpPr txBox="1"/>
          <p:nvPr/>
        </p:nvSpPr>
        <p:spPr>
          <a:xfrm>
            <a:off x="156210" y="589153"/>
            <a:ext cx="3048000" cy="1476375"/>
          </a:xfrm>
          <a:prstGeom prst="rect">
            <a:avLst/>
          </a:prstGeom>
          <a:noFill/>
        </p:spPr>
        <p:txBody>
          <a:bodyPr wrap="square" rtlCol="0">
            <a:spAutoFit/>
          </a:bodyPr>
          <a:lstStyle/>
          <a:p>
            <a:r>
              <a:rPr lang="zh-CN" altLang="en-US" sz="1800" b="1" dirty="0">
                <a:solidFill>
                  <a:srgbClr val="C00000"/>
                </a:solidFill>
                <a:latin typeface="幼圆" panose="02010509060101010101" charset="-122"/>
                <a:ea typeface="幼圆" panose="02010509060101010101" charset="-122"/>
              </a:rPr>
              <a:t>选择哪种情感分析任务？</a:t>
            </a:r>
          </a:p>
          <a:p>
            <a:r>
              <a:rPr lang="en-US" altLang="zh-CN" sz="1800" dirty="0"/>
              <a:t>- </a:t>
            </a:r>
            <a:r>
              <a:rPr lang="zh-CN" altLang="en-US" sz="1800" dirty="0"/>
              <a:t>二分类情感分析</a:t>
            </a:r>
          </a:p>
          <a:p>
            <a:r>
              <a:rPr lang="en-US" altLang="zh-CN" sz="1800" dirty="0"/>
              <a:t>- </a:t>
            </a:r>
            <a:r>
              <a:rPr lang="zh-CN" altLang="en-US" sz="1800" dirty="0"/>
              <a:t>多分类情感分析</a:t>
            </a:r>
          </a:p>
          <a:p>
            <a:r>
              <a:rPr lang="en-US" altLang="zh-CN" sz="1800" dirty="0"/>
              <a:t>- </a:t>
            </a:r>
            <a:r>
              <a:rPr lang="zh-CN" altLang="en-US" sz="1800" dirty="0"/>
              <a:t>方面级情感分析</a:t>
            </a:r>
          </a:p>
          <a:p>
            <a:r>
              <a:rPr lang="en-US" altLang="zh-CN" sz="1800" dirty="0"/>
              <a:t>- </a:t>
            </a:r>
            <a:r>
              <a:rPr lang="zh-CN" altLang="en-US" sz="1800" dirty="0"/>
              <a:t>语言模型任务</a:t>
            </a:r>
          </a:p>
        </p:txBody>
      </p:sp>
      <p:sp>
        <p:nvSpPr>
          <p:cNvPr id="5" name="文本框 4"/>
          <p:cNvSpPr txBox="1"/>
          <p:nvPr/>
        </p:nvSpPr>
        <p:spPr>
          <a:xfrm>
            <a:off x="156211" y="2796667"/>
            <a:ext cx="6695694" cy="645160"/>
          </a:xfrm>
          <a:prstGeom prst="rect">
            <a:avLst/>
          </a:prstGeom>
          <a:noFill/>
        </p:spPr>
        <p:txBody>
          <a:bodyPr wrap="square" rtlCol="0">
            <a:spAutoFit/>
          </a:bodyPr>
          <a:lstStyle/>
          <a:p>
            <a:r>
              <a:rPr lang="zh-CN" altLang="en-US" sz="1800" b="1" dirty="0">
                <a:solidFill>
                  <a:srgbClr val="C00000"/>
                </a:solidFill>
                <a:latin typeface="幼圆" panose="02010509060101010101" charset="-122"/>
                <a:ea typeface="幼圆" panose="02010509060101010101" charset="-122"/>
              </a:rPr>
              <a:t>与其他模型相比，选择什么样的模型在短句分类的方面表现更好？</a:t>
            </a:r>
          </a:p>
          <a:p>
            <a:pPr indent="457200"/>
            <a:r>
              <a:rPr lang="en-US" altLang="zh-CN" sz="1800" dirty="0">
                <a:solidFill>
                  <a:schemeClr val="tx1"/>
                </a:solidFill>
                <a:latin typeface="+mj-ea"/>
                <a:ea typeface="+mj-ea"/>
                <a:cs typeface="+mj-ea"/>
              </a:rPr>
              <a:t>- </a:t>
            </a:r>
            <a:r>
              <a:rPr lang="en-US" altLang="zh-CN" sz="1800" dirty="0" err="1">
                <a:solidFill>
                  <a:schemeClr val="tx1"/>
                </a:solidFill>
                <a:latin typeface="+mj-ea"/>
                <a:ea typeface="+mj-ea"/>
                <a:cs typeface="+mj-ea"/>
              </a:rPr>
              <a:t>短句分类任务在资源消耗上与长文本处理有所不同</a:t>
            </a:r>
            <a:endParaRPr lang="en-US" altLang="zh-CN" sz="1800" dirty="0">
              <a:solidFill>
                <a:schemeClr val="tx1"/>
              </a:solidFill>
              <a:latin typeface="+mj-ea"/>
              <a:ea typeface="+mj-ea"/>
              <a:cs typeface="+mj-e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未标题-2-07"/>
          <p:cNvPicPr>
            <a:picLocks noChangeAspect="1"/>
          </p:cNvPicPr>
          <p:nvPr/>
        </p:nvPicPr>
        <p:blipFill>
          <a:blip r:embed="rId3"/>
          <a:stretch>
            <a:fillRect/>
          </a:stretch>
        </p:blipFill>
        <p:spPr>
          <a:xfrm>
            <a:off x="0" y="0"/>
            <a:ext cx="9143365" cy="5184140"/>
          </a:xfrm>
          <a:prstGeom prst="rect">
            <a:avLst/>
          </a:prstGeom>
        </p:spPr>
      </p:pic>
      <p:pic>
        <p:nvPicPr>
          <p:cNvPr id="8" name="图片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42225" y="4602350"/>
            <a:ext cx="1338221" cy="432000"/>
          </a:xfrm>
          <a:prstGeom prst="rect">
            <a:avLst/>
          </a:prstGeom>
        </p:spPr>
      </p:pic>
      <p:sp>
        <p:nvSpPr>
          <p:cNvPr id="4" name="文本框 3"/>
          <p:cNvSpPr txBox="1"/>
          <p:nvPr/>
        </p:nvSpPr>
        <p:spPr>
          <a:xfrm>
            <a:off x="32131" y="2126931"/>
            <a:ext cx="6824472" cy="1477328"/>
          </a:xfrm>
          <a:prstGeom prst="rect">
            <a:avLst/>
          </a:prstGeom>
          <a:noFill/>
        </p:spPr>
        <p:txBody>
          <a:bodyPr wrap="square" rtlCol="0">
            <a:spAutoFit/>
          </a:bodyPr>
          <a:lstStyle/>
          <a:p>
            <a:r>
              <a:rPr lang="zh-CN" altLang="en-US" sz="1800" b="1" dirty="0">
                <a:solidFill>
                  <a:srgbClr val="C00000"/>
                </a:solidFill>
                <a:latin typeface="幼圆" panose="02010509060101010101" charset="-122"/>
                <a:ea typeface="幼圆" panose="02010509060101010101" charset="-122"/>
              </a:rPr>
              <a:t>使用</a:t>
            </a:r>
            <a:r>
              <a:rPr lang="en-US" altLang="zh-CN" sz="1800" b="1" dirty="0" err="1">
                <a:solidFill>
                  <a:srgbClr val="C00000"/>
                </a:solidFill>
                <a:latin typeface="幼圆" panose="02010509060101010101" charset="-122"/>
                <a:ea typeface="幼圆" panose="02010509060101010101" charset="-122"/>
              </a:rPr>
              <a:t>FinBert</a:t>
            </a:r>
            <a:r>
              <a:rPr lang="zh-CN" altLang="en-US" sz="1800" b="1" dirty="0">
                <a:solidFill>
                  <a:srgbClr val="C00000"/>
                </a:solidFill>
                <a:latin typeface="幼圆" panose="02010509060101010101" charset="-122"/>
                <a:ea typeface="幼圆" panose="02010509060101010101" charset="-122"/>
              </a:rPr>
              <a:t>预训练语言模型的理由</a:t>
            </a:r>
          </a:p>
          <a:p>
            <a:pPr indent="457200"/>
            <a:r>
              <a:rPr lang="en-US" altLang="zh-CN" sz="1800" dirty="0"/>
              <a:t>- </a:t>
            </a:r>
            <a:r>
              <a:rPr lang="en-US" altLang="zh-CN" sz="1800" b="0" dirty="0" err="1">
                <a:solidFill>
                  <a:srgbClr val="333333"/>
                </a:solidFill>
                <a:effectLst/>
                <a:latin typeface="OpenSans-Regular"/>
              </a:rPr>
              <a:t>FinBERT</a:t>
            </a:r>
            <a:r>
              <a:rPr lang="en-US" altLang="zh-CN" sz="1800" b="0" dirty="0">
                <a:solidFill>
                  <a:srgbClr val="333333"/>
                </a:solidFill>
                <a:effectLst/>
                <a:latin typeface="OpenSans-Regular"/>
              </a:rPr>
              <a:t> </a:t>
            </a:r>
            <a:r>
              <a:rPr lang="zh-CN" altLang="en-US" sz="1800" b="0" dirty="0">
                <a:solidFill>
                  <a:srgbClr val="333333"/>
                </a:solidFill>
                <a:effectLst/>
                <a:latin typeface="MicrosoftYaHei"/>
              </a:rPr>
              <a:t>模型专注于金融领域的情感分析</a:t>
            </a:r>
            <a:r>
              <a:rPr lang="en-US" altLang="zh-CN" sz="1800" b="0" dirty="0">
                <a:solidFill>
                  <a:srgbClr val="333333"/>
                </a:solidFill>
                <a:effectLst/>
                <a:latin typeface="MicrosoftYaHei"/>
              </a:rPr>
              <a:t>,</a:t>
            </a:r>
            <a:r>
              <a:rPr lang="zh-CN" altLang="en-US" sz="1800" b="0" dirty="0">
                <a:solidFill>
                  <a:srgbClr val="333333"/>
                </a:solidFill>
                <a:effectLst/>
                <a:latin typeface="MicrosoftYaHei"/>
              </a:rPr>
              <a:t>有效解决以上问题。</a:t>
            </a:r>
            <a:endParaRPr lang="en-US" altLang="zh-CN" sz="1800" b="0" dirty="0">
              <a:solidFill>
                <a:srgbClr val="333333"/>
              </a:solidFill>
              <a:effectLst/>
              <a:latin typeface="MicrosoftYaHei"/>
            </a:endParaRPr>
          </a:p>
          <a:p>
            <a:pPr indent="457200"/>
            <a:r>
              <a:rPr lang="en-US" altLang="zh-CN" sz="1800" dirty="0"/>
              <a:t>- </a:t>
            </a:r>
            <a:r>
              <a:rPr lang="zh-CN" altLang="en-US" sz="1800" dirty="0"/>
              <a:t>仍存在不足：</a:t>
            </a:r>
            <a:endParaRPr lang="en-US" altLang="zh-CN" sz="1800" dirty="0"/>
          </a:p>
          <a:p>
            <a:pPr indent="457200"/>
            <a:r>
              <a:rPr lang="zh-CN" altLang="en-US" sz="1800" b="0" dirty="0">
                <a:solidFill>
                  <a:srgbClr val="333333"/>
                </a:solidFill>
                <a:effectLst/>
                <a:latin typeface="MicrosoftYaHei"/>
              </a:rPr>
              <a:t>           </a:t>
            </a:r>
            <a:r>
              <a:rPr lang="en-US" altLang="zh-CN" sz="1800" b="0" dirty="0">
                <a:solidFill>
                  <a:srgbClr val="333333"/>
                </a:solidFill>
                <a:effectLst/>
                <a:latin typeface="MicrosoftYaHei"/>
              </a:rPr>
              <a:t>- </a:t>
            </a:r>
            <a:r>
              <a:rPr lang="zh-CN" altLang="en-US" sz="1800" b="0" dirty="0">
                <a:solidFill>
                  <a:srgbClr val="333333"/>
                </a:solidFill>
                <a:effectLst/>
                <a:latin typeface="MicrosoftYaHei"/>
              </a:rPr>
              <a:t>在提取文本中的关键信息方面仍有待加强。 </a:t>
            </a:r>
            <a:endParaRPr lang="en-US" altLang="zh-CN" sz="1800" b="0" dirty="0">
              <a:solidFill>
                <a:srgbClr val="333333"/>
              </a:solidFill>
              <a:effectLst/>
              <a:latin typeface="MicrosoftYaHei"/>
            </a:endParaRPr>
          </a:p>
          <a:p>
            <a:pPr indent="457200"/>
            <a:r>
              <a:rPr lang="en-US" altLang="zh-CN" sz="1800" dirty="0">
                <a:solidFill>
                  <a:srgbClr val="333333"/>
                </a:solidFill>
                <a:latin typeface="MicrosoftYaHei"/>
              </a:rPr>
              <a:t>           - </a:t>
            </a:r>
            <a:r>
              <a:rPr lang="zh-CN" altLang="en-US" sz="1800" b="0" dirty="0">
                <a:solidFill>
                  <a:srgbClr val="333333"/>
                </a:solidFill>
                <a:effectLst/>
                <a:latin typeface="MicrosoftYaHei"/>
              </a:rPr>
              <a:t>抵御对抗性攻击方面的鲁棒性不足。</a:t>
            </a:r>
            <a:endParaRPr lang="en-US" altLang="zh-CN" sz="1800" dirty="0"/>
          </a:p>
        </p:txBody>
      </p:sp>
      <p:sp>
        <p:nvSpPr>
          <p:cNvPr id="5" name="文本框 4"/>
          <p:cNvSpPr txBox="1"/>
          <p:nvPr/>
        </p:nvSpPr>
        <p:spPr>
          <a:xfrm>
            <a:off x="32131" y="3680330"/>
            <a:ext cx="6070600" cy="923330"/>
          </a:xfrm>
          <a:prstGeom prst="rect">
            <a:avLst/>
          </a:prstGeom>
          <a:noFill/>
        </p:spPr>
        <p:txBody>
          <a:bodyPr wrap="square" rtlCol="0">
            <a:spAutoFit/>
          </a:bodyPr>
          <a:lstStyle/>
          <a:p>
            <a:r>
              <a:rPr lang="zh-CN" altLang="en-US" sz="1800" b="1" dirty="0">
                <a:solidFill>
                  <a:srgbClr val="C00000"/>
                </a:solidFill>
                <a:latin typeface="幼圆" panose="02010509060101010101" charset="-122"/>
                <a:ea typeface="幼圆" panose="02010509060101010101" charset="-122"/>
              </a:rPr>
              <a:t>模型的核心思想</a:t>
            </a:r>
          </a:p>
          <a:p>
            <a:pPr marL="285750" indent="-285750">
              <a:buFontTx/>
              <a:buChar char="-"/>
            </a:pPr>
            <a:r>
              <a:rPr lang="zh-CN" altLang="en-US" sz="1800" dirty="0"/>
              <a:t>在</a:t>
            </a:r>
            <a:r>
              <a:rPr lang="en-US" altLang="zh-CN" sz="1800" dirty="0" err="1"/>
              <a:t>FinBERT</a:t>
            </a:r>
            <a:r>
              <a:rPr lang="zh-CN" altLang="en-US" sz="1800" dirty="0"/>
              <a:t>基础上进行优化探索</a:t>
            </a:r>
            <a:endParaRPr lang="en-US" altLang="zh-CN" sz="1800" dirty="0"/>
          </a:p>
          <a:p>
            <a:pPr marL="285750" indent="-285750">
              <a:buFontTx/>
              <a:buChar char="-"/>
            </a:pPr>
            <a:r>
              <a:rPr lang="zh-CN" altLang="en-US" sz="1800" b="0" dirty="0">
                <a:solidFill>
                  <a:srgbClr val="333333"/>
                </a:solidFill>
                <a:effectLst/>
                <a:latin typeface="MicrosoftYaHei"/>
              </a:rPr>
              <a:t>初步解决</a:t>
            </a:r>
            <a:r>
              <a:rPr lang="en-US" altLang="zh-CN" sz="1800" b="0" dirty="0" err="1">
                <a:solidFill>
                  <a:srgbClr val="333333"/>
                </a:solidFill>
                <a:effectLst/>
                <a:latin typeface="OpenSans-Regular"/>
              </a:rPr>
              <a:t>FinBERT</a:t>
            </a:r>
            <a:r>
              <a:rPr lang="zh-CN" altLang="en-US" sz="1800" b="0" dirty="0">
                <a:solidFill>
                  <a:srgbClr val="333333"/>
                </a:solidFill>
                <a:effectLst/>
                <a:latin typeface="MicrosoftYaHei"/>
              </a:rPr>
              <a:t>在金融文本情感分析中遇到的挑战。</a:t>
            </a:r>
            <a:endParaRPr lang="zh-CN" altLang="en-US" sz="1800" dirty="0"/>
          </a:p>
        </p:txBody>
      </p:sp>
      <p:sp>
        <p:nvSpPr>
          <p:cNvPr id="7" name="文本框 6">
            <a:extLst>
              <a:ext uri="{FF2B5EF4-FFF2-40B4-BE49-F238E27FC236}">
                <a16:creationId xmlns:a16="http://schemas.microsoft.com/office/drawing/2014/main" id="{3428E1B0-03F7-8029-1E25-E5B62495BFF3}"/>
              </a:ext>
            </a:extLst>
          </p:cNvPr>
          <p:cNvSpPr txBox="1"/>
          <p:nvPr/>
        </p:nvSpPr>
        <p:spPr>
          <a:xfrm>
            <a:off x="32131" y="547051"/>
            <a:ext cx="7610094" cy="1477328"/>
          </a:xfrm>
          <a:prstGeom prst="rect">
            <a:avLst/>
          </a:prstGeom>
          <a:noFill/>
        </p:spPr>
        <p:txBody>
          <a:bodyPr wrap="square" rtlCol="0">
            <a:spAutoFit/>
          </a:bodyPr>
          <a:lstStyle/>
          <a:p>
            <a:r>
              <a:rPr lang="zh-CN" altLang="en-US" sz="1800" b="1" dirty="0">
                <a:solidFill>
                  <a:srgbClr val="C00000"/>
                </a:solidFill>
                <a:latin typeface="幼圆" panose="02010509060101010101" charset="-122"/>
                <a:ea typeface="幼圆" panose="02010509060101010101" charset="-122"/>
              </a:rPr>
              <a:t>金融文本情感分析的难点</a:t>
            </a:r>
          </a:p>
          <a:p>
            <a:pPr indent="457200"/>
            <a:r>
              <a:rPr lang="en-US" altLang="zh-CN" sz="1800" dirty="0"/>
              <a:t>- </a:t>
            </a:r>
            <a:r>
              <a:rPr lang="en-US" altLang="zh-CN" sz="1800" dirty="0" err="1"/>
              <a:t>使用专用词汇和语言以及缺乏标记的数据，导致通用模型不够有效</a:t>
            </a:r>
            <a:r>
              <a:rPr lang="en-US" altLang="zh-CN" sz="1800" dirty="0"/>
              <a:t>。</a:t>
            </a:r>
          </a:p>
          <a:p>
            <a:pPr indent="457200"/>
            <a:r>
              <a:rPr lang="en-US" altLang="zh-CN" sz="1800" dirty="0"/>
              <a:t>- </a:t>
            </a:r>
            <a:r>
              <a:rPr lang="en-US" altLang="zh-CN" sz="1800" dirty="0" err="1"/>
              <a:t>现有模型易受到对抗样本的干扰导致模型结果出错</a:t>
            </a:r>
            <a:endParaRPr lang="en-US" altLang="zh-CN" sz="1800" dirty="0"/>
          </a:p>
          <a:p>
            <a:pPr indent="457200"/>
            <a:r>
              <a:rPr lang="en-US" altLang="zh-CN" sz="1800" dirty="0"/>
              <a:t>- </a:t>
            </a:r>
            <a:r>
              <a:rPr lang="en-US" altLang="zh-CN" sz="1800" dirty="0" err="1"/>
              <a:t>利用神经网络，需要大量的标记数据和标记资金文本片段，需要大量专业知识</a:t>
            </a:r>
            <a:endParaRPr lang="en-US" altLang="zh-CN" sz="1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未标题-2-07"/>
          <p:cNvPicPr>
            <a:picLocks noChangeAspect="1"/>
          </p:cNvPicPr>
          <p:nvPr/>
        </p:nvPicPr>
        <p:blipFill>
          <a:blip r:embed="rId2"/>
          <a:stretch>
            <a:fillRect/>
          </a:stretch>
        </p:blipFill>
        <p:spPr>
          <a:xfrm>
            <a:off x="0" y="0"/>
            <a:ext cx="9143365" cy="5184140"/>
          </a:xfrm>
          <a:prstGeom prst="rect">
            <a:avLst/>
          </a:prstGeom>
        </p:spPr>
      </p:pic>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42225" y="4602350"/>
            <a:ext cx="1338221" cy="432000"/>
          </a:xfrm>
          <a:prstGeom prst="rect">
            <a:avLst/>
          </a:prstGeom>
        </p:spPr>
      </p:pic>
      <p:sp>
        <p:nvSpPr>
          <p:cNvPr id="9" name="文本框 8"/>
          <p:cNvSpPr txBox="1"/>
          <p:nvPr/>
        </p:nvSpPr>
        <p:spPr>
          <a:xfrm>
            <a:off x="2466340" y="1931670"/>
            <a:ext cx="4211955" cy="1322070"/>
          </a:xfrm>
          <a:prstGeom prst="rect">
            <a:avLst/>
          </a:prstGeom>
          <a:noFill/>
        </p:spPr>
        <p:txBody>
          <a:bodyPr wrap="square" rtlCol="0">
            <a:spAutoFit/>
          </a:bodyPr>
          <a:lstStyle/>
          <a:p>
            <a:pPr algn="ctr"/>
            <a:r>
              <a:rPr lang="en-US" altLang="zh-CN" sz="4000" b="1">
                <a:solidFill>
                  <a:srgbClr val="A51E36"/>
                </a:solidFill>
                <a:sym typeface="+mn-ea"/>
              </a:rPr>
              <a:t>3.</a:t>
            </a:r>
            <a:r>
              <a:rPr lang="zh-CN" altLang="en-US" sz="4000" b="1">
                <a:solidFill>
                  <a:srgbClr val="A51E36"/>
                </a:solidFill>
                <a:sym typeface="+mn-ea"/>
              </a:rPr>
              <a:t>模型应用</a:t>
            </a:r>
            <a:endParaRPr lang="zh-CN" altLang="en-US" sz="4000" b="1">
              <a:solidFill>
                <a:srgbClr val="A51E36"/>
              </a:solidFill>
            </a:endParaRPr>
          </a:p>
          <a:p>
            <a:pPr algn="ctr"/>
            <a:r>
              <a:rPr lang="zh-CN" altLang="en-US" sz="4000" b="1">
                <a:solidFill>
                  <a:srgbClr val="A51E36"/>
                </a:solidFill>
                <a:sym typeface="+mn-ea"/>
              </a:rPr>
              <a:t>Model application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未标题-2-07"/>
          <p:cNvPicPr>
            <a:picLocks noChangeAspect="1"/>
          </p:cNvPicPr>
          <p:nvPr/>
        </p:nvPicPr>
        <p:blipFill>
          <a:blip r:embed="rId3"/>
          <a:stretch>
            <a:fillRect/>
          </a:stretch>
        </p:blipFill>
        <p:spPr>
          <a:xfrm>
            <a:off x="0" y="0"/>
            <a:ext cx="9143365" cy="5184140"/>
          </a:xfrm>
          <a:prstGeom prst="rect">
            <a:avLst/>
          </a:prstGeom>
        </p:spPr>
      </p:pic>
      <p:pic>
        <p:nvPicPr>
          <p:cNvPr id="8" name="图片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42225" y="4602350"/>
            <a:ext cx="1338221" cy="432000"/>
          </a:xfrm>
          <a:prstGeom prst="rect">
            <a:avLst/>
          </a:prstGeom>
        </p:spPr>
      </p:pic>
      <p:sp>
        <p:nvSpPr>
          <p:cNvPr id="2" name="文本框 1"/>
          <p:cNvSpPr txBox="1"/>
          <p:nvPr/>
        </p:nvSpPr>
        <p:spPr>
          <a:xfrm>
            <a:off x="299720" y="459740"/>
            <a:ext cx="3048000" cy="398780"/>
          </a:xfrm>
          <a:prstGeom prst="rect">
            <a:avLst/>
          </a:prstGeom>
          <a:noFill/>
        </p:spPr>
        <p:txBody>
          <a:bodyPr wrap="square" rtlCol="0">
            <a:spAutoFit/>
          </a:bodyPr>
          <a:lstStyle/>
          <a:p>
            <a:r>
              <a:rPr lang="zh-CN" altLang="en-US" sz="2000" b="1">
                <a:solidFill>
                  <a:srgbClr val="C00000"/>
                </a:solidFill>
                <a:latin typeface="幼圆" panose="02010509060101010101" charset="-122"/>
                <a:ea typeface="幼圆" panose="02010509060101010101" charset="-122"/>
              </a:rPr>
              <a:t>数据集</a:t>
            </a:r>
          </a:p>
        </p:txBody>
      </p:sp>
      <p:sp>
        <p:nvSpPr>
          <p:cNvPr id="4" name="文本框 3"/>
          <p:cNvSpPr txBox="1"/>
          <p:nvPr/>
        </p:nvSpPr>
        <p:spPr>
          <a:xfrm>
            <a:off x="299720" y="858520"/>
            <a:ext cx="6198235" cy="1345565"/>
          </a:xfrm>
          <a:prstGeom prst="rect">
            <a:avLst/>
          </a:prstGeom>
          <a:noFill/>
        </p:spPr>
        <p:txBody>
          <a:bodyPr wrap="square" rtlCol="0">
            <a:spAutoFit/>
          </a:bodyPr>
          <a:lstStyle/>
          <a:p>
            <a:r>
              <a:rPr lang="en-US" altLang="zh-CN"/>
              <a:t>Sentiment Analysis for Financial News</a:t>
            </a:r>
          </a:p>
          <a:p>
            <a:r>
              <a:rPr lang="zh-CN" altLang="en-US"/>
              <a:t>简介：</a:t>
            </a:r>
            <a:br>
              <a:rPr lang="zh-CN" altLang="en-US"/>
            </a:br>
            <a:r>
              <a:rPr lang="zh-CN" altLang="en-US"/>
              <a:t>数据集包含了从零售投资者角度来看的财经新闻标题的情绪。</a:t>
            </a:r>
          </a:p>
          <a:p>
            <a:r>
              <a:rPr lang="en-US" altLang="zh-CN"/>
              <a:t>*</a:t>
            </a:r>
            <a:r>
              <a:rPr lang="zh-CN" altLang="en-US"/>
              <a:t>更多相关信息：Malo、Sinha、Takala、Korhonen 和 Wallenius（2014年）：“债务好还是坏：在经济文本中检测语义取向。”《美国信息科学和技术协会期刊》。</a:t>
            </a:r>
          </a:p>
        </p:txBody>
      </p:sp>
      <p:pic>
        <p:nvPicPr>
          <p:cNvPr id="5" name="图片 4"/>
          <p:cNvPicPr>
            <a:picLocks noChangeAspect="1"/>
          </p:cNvPicPr>
          <p:nvPr/>
        </p:nvPicPr>
        <p:blipFill>
          <a:blip r:embed="rId5"/>
          <a:stretch>
            <a:fillRect/>
          </a:stretch>
        </p:blipFill>
        <p:spPr>
          <a:xfrm>
            <a:off x="299720" y="2248535"/>
            <a:ext cx="6180455" cy="2785745"/>
          </a:xfrm>
          <a:prstGeom prst="rect">
            <a:avLst/>
          </a:prstGeom>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YjI1ODQ0ZmEyMzkzMWJkZDIxZTFiNTEzMzU4YTFiYWIifQ=="/>
</p:tagLst>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DengXian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webExtension1.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package" Target="../embeddings/Workbook1.xlsx"/></Relationships>
</file>

<file path=ppt/webExtensions/_rels/webExtension2.xml.rels><?xml version="1.0" encoding="UTF-8" standalone="yes"?>
<Relationships xmlns="http://schemas.openxmlformats.org/package/2006/relationships"><Relationship Id="rId2" Type="http://schemas.openxmlformats.org/officeDocument/2006/relationships/image" Target="../media/image120.png"/><Relationship Id="rId1" Type="http://schemas.openxmlformats.org/officeDocument/2006/relationships/package" Target="../embeddings/Workbook2.xlsx"/></Relationships>
</file>

<file path=ppt/webExtensions/webExtension1.xml><?xml version="1.0" encoding="utf-8"?>
<wpswe:webExtension xmlns:wpswe="http://www.wps.cn/officeDocument/2018/webExtension">
  <wpswe:extSource id="dschart" version="1.0"/>
  <wpswe:properties>
    <wpswe:property key="DiscardFirstCodeChange" value="0"/>
    <wpswe:property key="autoSnapshot" value="0"/>
    <wpswe:property key="dschart" value="{&quot;dschart_data&quot;:{&quot;blockId&quot;:&quot;160146944680020864&quot;,&quot;chart_type&quot;:&quot;线形图&quot;,&quot;classifty_type&quot;:[&quot;趋势类&quot;],&quot;dataSrc&quot;:{&quot;data&quot;:[[[&quot;模型&quot;,&quot;Precision&quot;,&quot;F1-score&quot;,&quot;ReCall&quot;],[&quot;BiLSTM&quot;,&quot;0.749&quot;,&quot;0.7471&quot;,&quot;0.7495&quot;],[&quot;BERT_CNN&quot;,&quot;0.7522&quot;,&quot;0.7511&quot;,&quot;0.7515&quot;],[&quot;BERT-wwm&quot;,&quot;0.0792&quot;,&quot;0.1236&quot;,&quot;0.2841&quot;],[&quot;FInBERT&quot;,&quot;0.7862&quot;,&quot;0.7755&quot;,&quot;0.7845&quot;],[&quot;OurModel&quot;,&quot;0.8565&quot;,&quot;0.8565&quot;,&quot;0.8577&quot;]]],&quot;dataType&quot;:&quot;cross-table&quot;,&quot;download&quot;:false,&quot;srcType&quot;:&quot;local&quot;,&quot;url&quot;:&quot;&quot;},&quot;function_type&quot;:[&quot;折线图&quot;],&quot;gif&quot;:&quot;//web.docer.wpscdn.cn/docer/ds-page/v2/images/4544734748594536433.gif?imageView2/2/w/500/quality/90&quot;,&quot;isFree&quot;:&quot;0&quot;,&quot;label&quot;:&quot;&lt;e-linemultiple-chart&gt;&quot;,&quot;projectId&quot;:&quot;160619824198820328&quot;,&quot;props&quot;:{&quot;animation&quot;:{&quot;duration&quot;:&quot;1.8&quot;,&quot;easeStyle&quot;:&quot;&quot;,&quot;endPause&quot;:&quot;1&quot;,&quot;moveOptions&quot;:[&quot;依次绘制&quot;,&quot;同时绘制&quot;,&quot;穿针引线&quot;],&quot;moveStyle&quot;:&quot;依次绘制&quot;,&quot;startDelay&quot;:&quot;0&quot;,&quot;transition&quot;:true},&quot;axis&quot;:{&quot;color&quot;:&quot;#231815&quot;,&quot;grid&quot;:{&quot;color&quot;:&quot;#D7DBD7&quot;,&quot;gridLineWidth&quot;:&quot;1&quot;,&quot;lineStyle&quot;:&quot;line&quot;,&quot;show&quot;:&quot;all&quot;},&quot;x&quot;:{&quot;axisColor&quot;:&quot;#99999999&quot;,&quot;axisLineWidth&quot;:&quot;1.5&quot;,&quot;axisShow&quot;:true,&quot;labelAngle&quot;:&quot;0&quot;,&quot;labelDirection&quot;:&quot;自动&quot;,&quot;labelDirectionOptions&quot;:[&quot;自动&quot;,&quot;横排&quot;,&quot;竖排&quot;],&quot;labelShow&quot;:true,&quot;name&quot;:&quot;&quot;},&quot;y&quot;:{&quot;axisColor&quot;:&quot;#99999999&quot;,&quot;axisLineWidth&quot;:&quot;1.5&quot;,&quot;axisShow&quot;:true,&quot;countOfLabel&quot;:&quot;8&quot;,&quot;labelShow&quot;:true,&quot;labelSuffix&quot;:&quot;&quot;,&quot;name&quot;:&quot;&quot;,&quot;range&quot;:[]}},&quot;backgroundColor&quot;:&quot;#FFFFFF&quot;,&quot;colors&quot;:{&quot;colorControlers&quot;:[&quot;multiple&quot;],&quot;list&quot;:[0,1,2],&quot;type&quot;:&quot;multiple&quot;},&quot;display&quot;:{&quot;endPointBorderColor&quot;:&quot;#FFFFFF&quot;,&quot;endPointBorderWidth&quot;:0,&quot;endPointFillColor&quot;:&quot;&quot;,&quot;endPointRadius&quot;:3,&quot;lineWidth&quot;:6},&quot;font&quot;:{&quot;color&quot;:&quot;#6A6969&quot;,&quot;fontFamily&quot;:&quot;阿里巴巴普惠体 中等&quot;,&quot;fontSize&quot;:16},&quot;label&quot;:{&quot;display&quot;:false,&quot;positionChoice&quot;:&quot;上面&quot;,&quot;positionOptions&quot;:[&quot;上面&quot;,&quot;下面&quot;],&quot;suffix&quot;:&quot;&quot;,&quot;textLabel&quot;:{&quot;color&quot;:&quot;#545454&quot;,&quot;fontFamily&quot;:&quot;阿里巴巴普惠体 常规&quot;,&quot;fontSize&quot;:&quot;14&quot;}},&quot;legend&quot;:{&quot;color&quot;:&quot;#6A6969&quot;,&quot;fontFamily&quot;:&quot;阿里巴巴普惠体 中等&quot;,&quot;fontSize&quot;:16,&quot;lineHeight&quot;:&quot;15&quot;,&quot;show&quot;:true,&quot;style&quot;:&quot;&quot;,&quot;styleOptions&quot;:[],&quot;xPosition&quot;:&quot;center&quot;,&quot;yPosition&quot;:&quot;bottom&quot;},&quot;logoDisplay&quot;:{&quot;bottomLineHeight&quot;:&quot;15&quot;,&quot;imgHeight&quot;:&quot;32&quot;,&quot;imgUrl&quot;:&quot;https://ss1.dycharts.com/newchartLogo.png&quot;,&quot;show&quot;:false,&quot;topLineHeight&quot;:&quot;11&quot;},&quot;map&quot;:[[{&quot;allowType&quot;:[&quot;string&quot;],&quot;configurable&quot;:false,&quot;function&quot;:&quot;objCol&quot;,&quot;index&quot;:0,&quot;isLegend&quot;:false,&quot;name&quot;:&quot;对象&quot;},{&quot;allowType&quot;:[&quot;number&quot;],&quot;configurable&quot;:true,&quot;function&quot;:&quot;vCol&quot;,&quot;index&quot;:1,&quot;isLegend&quot;:false,&quot;name&quot;:&quot;数值列&quot;},{&quot;allowType&quot;:[&quot;number&quot;],&quot;configurable&quot;:true,&quot;function&quot;:&quot;vCol&quot;,&quot;index&quot;:2,&quot;isLegend&quot;:false,&quot;name&quot;:&quot;数值列&quot;},{&quot;allowType&quot;:[&quot;number&quot;],&quot;configurable&quot;:true,&quot;function&quot;:&quot;vCol&quot;,&quot;index&quot;:3,&quot;isLegend&quot;:false,&quot;name&quot;:&quot;数值列&quot;}]],&quot;paddings&quot;:{&quot;bottom&quot;:&quot;23&quot;,&quot;chartBottom&quot;:&quot;5&quot;,&quot;left&quot;:&quot;24&quot;,&quot;right&quot;:&quot;24&quot;,&quot;top&quot;:&quot;20&quot;},&quot;publishDisplay&quot;:{&quot;color&quot;:&quot;#878787&quot;,&quot;fontFamily&quot;:&quot;阿里巴巴普惠体 常规&quot;,&quot;fontSize&quot;:&quot;14&quot;,&quot;show&quot;:false,&quot;text&quot;:&quot;镝数出品&quot;},&quot;shadow&quot;:{&quot;display&quot;:false,&quot;shadowAngle&quot;:&quot;45&quot;,&quot;shadowBlur&quot;:&quot;5&quot;,&quot;shadowColor&quot;:&quot;#a8a8a7cc&quot;,&quot;shadowOpacity&quot;:&quot;100&quot;,&quot;shadowRadius&quot;:&quot;3&quot;},&quot;size&quot;:{&quot;height&quot;:534.6938775510205,&quot;ratio&quot;:&quot;&quot;,&quot;rotate&quot;:0,&quot;width&quot;:967.3469387755101},&quot;sourceDisplay&quot;:{&quot;color&quot;:&quot;#878787&quot;,&quot;fontFamily&quot;:&quot;阿里巴巴普惠体 常规&quot;,&quot;fontSize&quot;:&quot;14&quot;,&quot;show&quot;:false,&quot;text&quot;:&quot;数据来源：示例数据&quot;,&quot;topLineHeight&quot;:&quot;15&quot;,&quot;xPosition&quot;:&quot;left&quot;,&quot;yPosition&quot;:&quot;bottom&quot;},&quot;titleDisplay&quot;:{&quot;color&quot;:&quot;#4c4c4c&quot;,&quot;fontFamily&quot;:&quot;阿里巴巴普惠体 常规&quot;,&quot;fontSize&quot;:&quot;18&quot;,&quot;lineHeight&quot;:&quot;10&quot;,&quot;show&quot;:false,&quot;text&quot;:&quot;居民人均分项消费支出&quot;,&quot;totalHeight&quot;:&quot;39&quot;,&quot;xPosition&quot;:&quot;left&quot;,&quot;yPosition&quot;:&quot;top&quot;},&quot;tooltip&quot;:true,&quot;unitDisplay&quot;:{&quot;bottomLineHeight&quot;:&quot;15&quot;,&quot;color&quot;:&quot;#878787&quot;,&quot;fontFamily&quot;:&quot;阿里巴巴普惠体 常规&quot;,&quot;fontSize&quot;:&quot;14&quot;,&quot;show&quot;:false,&quot;text&quot;:&quot;单位：元&quot;,&quot;xPosition&quot;:&quot;left&quot;,&quot;yPosition&quot;:&quot;top&quot;},&quot;watermarkDisplay&quot;:{&quot;imgHeight&quot;:&quot;80&quot;,&quot;imgUrl&quot;:&quot;https://ss1.dycharts.com/newchartWatermark.png&quot;,&quot;imgWidth&quot;:&quot;80&quot;,&quot;show&quot;:false}},&quot;templateId&quot;:&quot;4544734748594536433-1&quot;,&quot;templateSwitch&quot;:&quot;cross&quot;,&quot;theme&quot;:{&quot;_id&quot;:8,&quot;axis&quot;:{&quot;color&quot;:&quot;#231815&quot;},&quot;backgroundColor&quot;:&quot;#F3F6F7&quot;,&quot;colors&quot;:[&quot;#EE793D&quot;,&quot;#D66329&quot;,&quot;#C08D0B&quot;,&quot;#927E63&quot;,&quot;#765F3D&quot;,&quot;#504533&quot;,&quot;#231815&quot;,&quot;#844632&quot;,&quot;#A9441F&quot;,&quot;#E69732&quot;,&quot;#EECB49&quot;,&quot;#B6AA5C&quot;,&quot;#A9C441&quot;,&quot;#71AE5D&quot;,&quot;#3D9837&quot;],&quot;fonts&quot;:{&quot;accessoryColor&quot;:&quot;#878787&quot;,&quot;color&quot;:&quot;#6A6969&quot;,&quot;fontFamily&quot;:&quot;阿里巴巴普惠体 常规&quot;,&quot;fontSize&quot;:&quot;14&quot;},&quot;grid&quot;:{&quot;color&quot;:&quot;#D7DBD7&quot;},&quot;id&quot;:&quot;8&quot;,&quot;name&quot;:&quot;简约范儿&quot;,&quot;price&quot;:0,&quot;shapeColor&quot;:15,&quot;themeId&quot;:&quot;8&quot;,&quot;thumb&quot;:&quot;http://ss1.dydata.io/v2/themes/8.png&quot;,&quot;titleFont&quot;:{&quot;color&quot;:&quot;#4c4c4c&quot;,&quot;fontFamily&quot;:&quot;阿里巴巴普惠体 常规&quot;,&quot;fontSize&quot;:&quot;18&quot;}},&quot;thumb&quot;:&quot;//web.docer.wpscdn.cn/docer/ds-page/v2/images/4544734748594536433-1.png&quot;,&quot;title&quot;:&quot;折线图&quot;,&quot;type&quot;:&quot;chart&quot;},&quot;dschart_id&quot;:&quot;4544734748594536433-1&quot;,&quot;flag&quot;:&quot;1001&quot;,&quot;id&quot;:&quot;80&quot;}"/>
    <wpswe:property key="isUseCommonErrorPage" value="false"/>
    <wpswe:property key="loadingImage" value="res:/icons/WebChartLoading_wpp.svg"/>
  </wpswe:properties>
  <wpswe:watchingCache>
    <wpswe:linkPath>C:/Users/86133/AppData/Local/Temp/wps.rytokl/WebExtensionDataSource in Wps.xlsx</wpswe:linkPath>
  </wpswe:watchingCache>
  <wpswe:snapshot xmlns:r="http://schemas.openxmlformats.org/officeDocument/2006/relationships" r:embed="rId2"/>
  <wpswe:externalData xmlns:r="http://schemas.openxmlformats.org/officeDocument/2006/relationships" r:id="rId1"/>
  <wpswe:url>https://clientweb.docer.wps.cn//docer-ds/web-shape-1.0.0/?id=80&amp;dschart_id=4544734748594536433-1&amp;from=wpp&amp;productEntry=insert&amp;sceneEntry=rec-90</wpswe:url>
  <wpswe:constantSnapshot>false</wpswe:constantSnapshot>
</wpswe:webExtension>
</file>

<file path=ppt/webExtensions/webExtension2.xml><?xml version="1.0" encoding="utf-8"?>
<wpswe:webExtension xmlns:wpswe="http://www.wps.cn/officeDocument/2018/webExtension">
  <wpswe:extSource id="dschart" version="1.0"/>
  <wpswe:properties>
    <wpswe:property key="DiscardFirstCodeChange" value="0"/>
    <wpswe:property key="autoSnapshot" value="0"/>
    <wpswe:property key="dschart" value="{&quot;dschart_data&quot;:{&quot;blockId&quot;:&quot;160146944680020864&quot;,&quot;chart_type&quot;:&quot;线形图&quot;,&quot;classifty_type&quot;:[&quot;趋势类&quot;],&quot;dataSrc&quot;:{&quot;data&quot;:[[[&quot;模型&quot;,&quot;Precision&quot;,&quot;F1-score&quot;,&quot;ReCall&quot;],[&quot;FindBERT-RCNN&quot;,&quot;0.8464&quot;,&quot;0.8457&quot;,&quot;0.8454&quot;],[&quot;FindBERT-Attack&quot;,&quot;0.8092&quot;,&quot;0.7936&quot;,&quot;0.8025&quot;],[&quot;FInBERT&quot;,&quot;0.7862&quot;,&quot;0.7755&quot;,&quot;0.7845&quot;],[&quot;Our Model&quot;,&quot;0.8665&quot;,&quot;0.8612&quot;,&quot;0.8651&quot;]]],&quot;dataType&quot;:&quot;cross-table&quot;,&quot;download&quot;:false,&quot;srcType&quot;:&quot;local&quot;,&quot;url&quot;:&quot;&quot;},&quot;function_type&quot;:[&quot;折线图&quot;],&quot;gif&quot;:&quot;//web.docer.wpscdn.cn/docer/ds-page/v2/images/4544734748594536433.gif?imageView2/2/w/500/quality/90&quot;,&quot;isFree&quot;:&quot;0&quot;,&quot;label&quot;:&quot;&lt;e-linemultiple-chart&gt;&quot;,&quot;projectId&quot;:&quot;160619824198820328&quot;,&quot;props&quot;:{&quot;animation&quot;:{&quot;duration&quot;:&quot;1.8&quot;,&quot;easeStyle&quot;:&quot;&quot;,&quot;endPause&quot;:&quot;1&quot;,&quot;moveOptions&quot;:[&quot;依次绘制&quot;,&quot;同时绘制&quot;,&quot;穿针引线&quot;],&quot;moveStyle&quot;:&quot;依次绘制&quot;,&quot;startDelay&quot;:&quot;0&quot;,&quot;transition&quot;:true},&quot;axis&quot;:{&quot;color&quot;:&quot;#231815&quot;,&quot;grid&quot;:{&quot;color&quot;:&quot;#D7DBD7&quot;,&quot;gridLineWidth&quot;:&quot;1&quot;,&quot;lineStyle&quot;:&quot;line&quot;,&quot;show&quot;:&quot;all&quot;},&quot;x&quot;:{&quot;axisColor&quot;:&quot;#99999999&quot;,&quot;axisLineWidth&quot;:&quot;1.5&quot;,&quot;axisShow&quot;:true,&quot;labelAngle&quot;:&quot;0&quot;,&quot;labelDirection&quot;:&quot;自动&quot;,&quot;labelDirectionOptions&quot;:[&quot;自动&quot;,&quot;横排&quot;,&quot;竖排&quot;],&quot;labelShow&quot;:true,&quot;name&quot;:&quot;&quot;},&quot;y&quot;:{&quot;axisColor&quot;:&quot;#99999999&quot;,&quot;axisLineWidth&quot;:&quot;1.5&quot;,&quot;axisShow&quot;:true,&quot;countOfLabel&quot;:&quot;8&quot;,&quot;labelShow&quot;:true,&quot;labelSuffix&quot;:&quot;&quot;,&quot;name&quot;:&quot;&quot;,&quot;range&quot;:[]}},&quot;backgroundColor&quot;:&quot;#FFFFFF&quot;,&quot;colors&quot;:{&quot;colorControlers&quot;:[&quot;multiple&quot;],&quot;list&quot;:[0,1,2],&quot;type&quot;:&quot;multiple&quot;},&quot;display&quot;:{&quot;endPointBorderColor&quot;:&quot;#FFFFFF&quot;,&quot;endPointBorderWidth&quot;:0,&quot;endPointFillColor&quot;:&quot;&quot;,&quot;endPointRadius&quot;:3,&quot;lineWidth&quot;:6},&quot;font&quot;:{&quot;color&quot;:&quot;#6A6969&quot;,&quot;fontFamily&quot;:&quot;阿里巴巴普惠体 中等&quot;,&quot;fontSize&quot;:16},&quot;label&quot;:{&quot;display&quot;:false,&quot;positionChoice&quot;:&quot;上面&quot;,&quot;positionOptions&quot;:[&quot;上面&quot;,&quot;下面&quot;],&quot;suffix&quot;:&quot;&quot;,&quot;textLabel&quot;:{&quot;color&quot;:&quot;#545454&quot;,&quot;fontFamily&quot;:&quot;阿里巴巴普惠体 常规&quot;,&quot;fontSize&quot;:&quot;14&quot;}},&quot;legend&quot;:{&quot;color&quot;:&quot;#6A6969&quot;,&quot;fontFamily&quot;:&quot;阿里巴巴普惠体 中等&quot;,&quot;fontSize&quot;:16,&quot;lineHeight&quot;:&quot;15&quot;,&quot;show&quot;:true,&quot;style&quot;:&quot;&quot;,&quot;styleOptions&quot;:[],&quot;xPosition&quot;:&quot;center&quot;,&quot;yPosition&quot;:&quot;bottom&quot;},&quot;logoDisplay&quot;:{&quot;bottomLineHeight&quot;:&quot;15&quot;,&quot;imgHeight&quot;:&quot;32&quot;,&quot;imgUrl&quot;:&quot;https://ss1.dycharts.com/newchartLogo.png&quot;,&quot;show&quot;:false,&quot;topLineHeight&quot;:&quot;11&quot;},&quot;map&quot;:[[{&quot;allowType&quot;:[&quot;string&quot;],&quot;configurable&quot;:false,&quot;function&quot;:&quot;objCol&quot;,&quot;index&quot;:0,&quot;isLegend&quot;:false,&quot;name&quot;:&quot;对象&quot;},{&quot;allowType&quot;:[&quot;number&quot;],&quot;configurable&quot;:true,&quot;function&quot;:&quot;vCol&quot;,&quot;index&quot;:1,&quot;isLegend&quot;:false,&quot;name&quot;:&quot;数值列&quot;},{&quot;allowType&quot;:[&quot;number&quot;],&quot;configurable&quot;:true,&quot;function&quot;:&quot;vCol&quot;,&quot;index&quot;:2,&quot;isLegend&quot;:false,&quot;name&quot;:&quot;数值列&quot;},{&quot;allowType&quot;:[&quot;number&quot;],&quot;configurable&quot;:true,&quot;function&quot;:&quot;vCol&quot;,&quot;index&quot;:3,&quot;isLegend&quot;:false,&quot;name&quot;:&quot;数值列&quot;}]],&quot;paddings&quot;:{&quot;bottom&quot;:&quot;23&quot;,&quot;chartBottom&quot;:&quot;5&quot;,&quot;left&quot;:&quot;24&quot;,&quot;right&quot;:&quot;24&quot;,&quot;top&quot;:&quot;20&quot;},&quot;publishDisplay&quot;:{&quot;color&quot;:&quot;#878787&quot;,&quot;fontFamily&quot;:&quot;阿里巴巴普惠体 常规&quot;,&quot;fontSize&quot;:&quot;14&quot;,&quot;show&quot;:false,&quot;text&quot;:&quot;镝数出品&quot;},&quot;shadow&quot;:{&quot;display&quot;:false,&quot;shadowAngle&quot;:&quot;45&quot;,&quot;shadowBlur&quot;:&quot;5&quot;,&quot;shadowColor&quot;:&quot;#a8a8a7cc&quot;,&quot;shadowOpacity&quot;:&quot;100&quot;,&quot;shadowRadius&quot;:&quot;3&quot;},&quot;size&quot;:{&quot;height&quot;:293.8271604938272,&quot;ratio&quot;:&quot;&quot;,&quot;rotate&quot;:0,&quot;width&quot;:637.0370370370371},&quot;sourceDisplay&quot;:{&quot;color&quot;:&quot;#878787&quot;,&quot;fontFamily&quot;:&quot;阿里巴巴普惠体 常规&quot;,&quot;fontSize&quot;:&quot;14&quot;,&quot;show&quot;:false,&quot;text&quot;:&quot;数据来源：示例数据&quot;,&quot;topLineHeight&quot;:&quot;15&quot;,&quot;xPosition&quot;:&quot;left&quot;,&quot;yPosition&quot;:&quot;bottom&quot;},&quot;titleDisplay&quot;:{&quot;color&quot;:&quot;#4c4c4c&quot;,&quot;fontFamily&quot;:&quot;阿里巴巴普惠体 常规&quot;,&quot;fontSize&quot;:&quot;18&quot;,&quot;lineHeight&quot;:&quot;10&quot;,&quot;show&quot;:false,&quot;text&quot;:&quot;居民人均分项消费支出&quot;,&quot;totalHeight&quot;:&quot;39&quot;,&quot;xPosition&quot;:&quot;left&quot;,&quot;yPosition&quot;:&quot;top&quot;},&quot;tooltip&quot;:true,&quot;unitDisplay&quot;:{&quot;bottomLineHeight&quot;:&quot;15&quot;,&quot;color&quot;:&quot;#878787&quot;,&quot;fontFamily&quot;:&quot;阿里巴巴普惠体 常规&quot;,&quot;fontSize&quot;:&quot;14&quot;,&quot;show&quot;:false,&quot;text&quot;:&quot;单位：元&quot;,&quot;xPosition&quot;:&quot;left&quot;,&quot;yPosition&quot;:&quot;top&quot;},&quot;watermarkDisplay&quot;:{&quot;imgHeight&quot;:&quot;80&quot;,&quot;imgUrl&quot;:&quot;https://ss1.dycharts.com/newchartWatermark.png&quot;,&quot;imgWidth&quot;:&quot;80&quot;,&quot;show&quot;:false}},&quot;templateId&quot;:&quot;4544734748594536433-1&quot;,&quot;templateSwitch&quot;:&quot;cross&quot;,&quot;theme&quot;:{&quot;_id&quot;:8,&quot;axis&quot;:{&quot;color&quot;:&quot;#231815&quot;},&quot;backgroundColor&quot;:&quot;#F3F6F7&quot;,&quot;colors&quot;:[&quot;#EE793D&quot;,&quot;#D66329&quot;,&quot;#C08D0B&quot;,&quot;#927E63&quot;,&quot;#765F3D&quot;,&quot;#504533&quot;,&quot;#231815&quot;,&quot;#844632&quot;,&quot;#A9441F&quot;,&quot;#E69732&quot;,&quot;#EECB49&quot;,&quot;#B6AA5C&quot;,&quot;#A9C441&quot;,&quot;#71AE5D&quot;,&quot;#3D9837&quot;],&quot;fonts&quot;:{&quot;accessoryColor&quot;:&quot;#878787&quot;,&quot;color&quot;:&quot;#6A6969&quot;,&quot;fontFamily&quot;:&quot;阿里巴巴普惠体 常规&quot;,&quot;fontSize&quot;:&quot;14&quot;},&quot;grid&quot;:{&quot;color&quot;:&quot;#D7DBD7&quot;},&quot;id&quot;:&quot;8&quot;,&quot;name&quot;:&quot;简约范儿&quot;,&quot;price&quot;:0,&quot;shapeColor&quot;:15,&quot;themeId&quot;:&quot;8&quot;,&quot;thumb&quot;:&quot;http://ss1.dydata.io/v2/themes/8.png&quot;,&quot;titleFont&quot;:{&quot;color&quot;:&quot;#4c4c4c&quot;,&quot;fontFamily&quot;:&quot;阿里巴巴普惠体 常规&quot;,&quot;fontSize&quot;:&quot;18&quot;}},&quot;thumb&quot;:&quot;//web.docer.wpscdn.cn/docer/ds-page/v2/images/4544734748594536433-1.png&quot;,&quot;title&quot;:&quot;折线图&quot;,&quot;type&quot;:&quot;chart&quot;},&quot;dschart_id&quot;:&quot;4544734748594536433-1&quot;,&quot;id&quot;:&quot;80&quot;}"/>
    <wpswe:property key="isUseCommonErrorPage" value="false"/>
    <wpswe:property key="loadingImage" value="res:/icons/WebChartLoading_wpp.svg"/>
  </wpswe:properties>
  <wpswe:watchingCache>
    <wpswe:linkPath>C:/Users/86133/AppData/Local/Temp/wps.QRCfcg/Workbook2.xlsx</wpswe:linkPath>
  </wpswe:watchingCache>
  <wpswe:snapshot xmlns:r="http://schemas.openxmlformats.org/officeDocument/2006/relationships" r:embed="rId2"/>
  <wpswe:externalData xmlns:r="http://schemas.openxmlformats.org/officeDocument/2006/relationships" r:id="rId1"/>
  <wpswe:url>https://clientweb.docer.wps.cn//docer-ds/web-shape-1.0.0/?id=80&amp;dschart_id=4544734748594536433-1&amp;from=wpp&amp;productEntry=insert&amp;sceneEntry=rec-90</wpswe:url>
  <wpswe:constantSnapshot>false</wpswe:constantSnapshot>
</wpswe:webExtension>
</file>

<file path=docProps/app.xml><?xml version="1.0" encoding="utf-8"?>
<Properties xmlns="http://schemas.openxmlformats.org/officeDocument/2006/extended-properties" xmlns:vt="http://schemas.openxmlformats.org/officeDocument/2006/docPropsVTypes">
  <Template>Office Theme</Template>
  <TotalTime>1507</TotalTime>
  <Words>1087</Words>
  <Application>Microsoft Office PowerPoint</Application>
  <PresentationFormat>自定义</PresentationFormat>
  <Paragraphs>130</Paragraphs>
  <Slides>22</Slides>
  <Notes>12</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22</vt:i4>
      </vt:variant>
    </vt:vector>
  </HeadingPairs>
  <TitlesOfParts>
    <vt:vector size="37" baseType="lpstr">
      <vt:lpstr>-apple-system</vt:lpstr>
      <vt:lpstr>E-B1</vt:lpstr>
      <vt:lpstr>FZSSK--GBK1-0</vt:lpstr>
      <vt:lpstr>Geometria</vt:lpstr>
      <vt:lpstr>MicrosoftYaHei</vt:lpstr>
      <vt:lpstr>MS PGothic</vt:lpstr>
      <vt:lpstr>OpenSans-Regular</vt:lpstr>
      <vt:lpstr>DengXian</vt:lpstr>
      <vt:lpstr>兰亭黑-简 中黑</vt:lpstr>
      <vt:lpstr>幼圆</vt:lpstr>
      <vt:lpstr>Arial</vt:lpstr>
      <vt:lpstr>Calibri</vt:lpstr>
      <vt:lpstr>Calibri Light</vt:lpstr>
      <vt:lpstr>Open Sans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snow noir</dc:creator>
  <cp:lastModifiedBy>韦萱 仲</cp:lastModifiedBy>
  <cp:revision>248</cp:revision>
  <dcterms:created xsi:type="dcterms:W3CDTF">2017-10-31T12:19:00Z</dcterms:created>
  <dcterms:modified xsi:type="dcterms:W3CDTF">2024-07-01T15:37:22Z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94F10F480C4A4D22BD4ACDDE1B36C69E_13</vt:lpwstr>
  </property>
  <property fmtid="{D5CDD505-2E9C-101B-9397-08002B2CF9AE}" pid="3" name="KSOProductBuildVer">
    <vt:lpwstr>2052-12.1.0.16929</vt:lpwstr>
  </property>
</Properties>
</file>