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5" r:id="rId2"/>
    <p:sldId id="2863" r:id="rId3"/>
    <p:sldId id="2861" r:id="rId4"/>
    <p:sldId id="2862" r:id="rId5"/>
    <p:sldId id="2865" r:id="rId6"/>
    <p:sldId id="2864" r:id="rId7"/>
    <p:sldId id="284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CADAIR Mohamed INNOV/NET" initials="BMI" lastIdx="1" clrIdx="0">
    <p:extLst>
      <p:ext uri="{19B8F6BF-5375-455C-9EA6-DF929625EA0E}">
        <p15:presenceInfo xmlns:p15="http://schemas.microsoft.com/office/powerpoint/2012/main" userId="S::mohamed.boucadair@orange.com::2acbca90-6db1-4111-98c4-832797dda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90476" autoAdjust="0"/>
  </p:normalViewPr>
  <p:slideViewPr>
    <p:cSldViewPr>
      <p:cViewPr varScale="1">
        <p:scale>
          <a:sx n="99" d="100"/>
          <a:sy n="99" d="100"/>
        </p:scale>
        <p:origin x="19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archive.ietf.org/arch/msg/teas/4QifnnGAcnQcCTXRLSJtQ1SArL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archive.ietf.org/arch/msg/teas/bBSAY7-GBJsECCrkgfrrrvoKGgM/" TargetMode="External"/><Relationship Id="rId2" Type="http://schemas.openxmlformats.org/officeDocument/2006/relationships/hyperlink" Target="https://mailarchive.ietf.org/arch/msg/teas/wADS6r8syhPsYl9rgZYjVE4Ii9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archive.ietf.org/arch/msg/teas/WtZF8AFnubcVUYBxcn7i8COozC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cadair/5g-slice-re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56" y="1198340"/>
            <a:ext cx="8964488" cy="2403698"/>
          </a:xfrm>
        </p:spPr>
        <p:txBody>
          <a:bodyPr>
            <a:noAutofit/>
          </a:bodyPr>
          <a:lstStyle/>
          <a:p>
            <a:r>
              <a:rPr lang="en-US" sz="4000" dirty="0"/>
              <a:t>A Realization of RFC XXXX Network Slices for 5G Networks Using Current IP/MPLS Technologies: </a:t>
            </a:r>
            <a:r>
              <a:rPr lang="en-US" sz="2800" dirty="0"/>
              <a:t> </a:t>
            </a:r>
            <a:r>
              <a:rPr lang="en-US" sz="3600" dirty="0"/>
              <a:t>Updates &amp; Next Steps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draft-ietf-teas-5g-ns-ip-mpls-01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149080"/>
            <a:ext cx="8496944" cy="227523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IETF#118, Prague </a:t>
            </a:r>
          </a:p>
          <a:p>
            <a:r>
              <a:rPr lang="en-US" dirty="0">
                <a:solidFill>
                  <a:schemeClr val="tx1"/>
                </a:solidFill>
              </a:rPr>
              <a:t>November 2023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K. Szarkowicz (Juniper), R. Roberts (Juniper), J. Lucek (Juniper), M. Boucadair (Orange), L. M. Contreras (Telefonica)</a:t>
            </a: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E4E40-F108-1ECF-2099-5526DBD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Summary</a:t>
            </a:r>
            <a:r>
              <a:rPr lang="fr-FR" dirty="0"/>
              <a:t> of CFA Issues &amp; </a:t>
            </a:r>
            <a:r>
              <a:rPr lang="fr-FR" dirty="0" err="1"/>
              <a:t>Resolution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39CEE9-3D9B-A237-05B4-661D9B2F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/>
          </a:bodyPr>
          <a:lstStyle/>
          <a:p>
            <a:r>
              <a:rPr lang="en-US" sz="2800" dirty="0"/>
              <a:t>Assess which/whether some of the material in the "Network Slice Mapping" Section should be maintained in this draft or moved to the application I-D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Sync with the authors of the application I-D</a:t>
            </a:r>
          </a:p>
          <a:p>
            <a:pPr lvl="1"/>
            <a:r>
              <a:rPr lang="en-US" sz="1800" dirty="0"/>
              <a:t>The outcome is to keep the text in the realization I-D + Add NEW Scope text to both I-Ds to help deciding if similar issues are raised in the future</a:t>
            </a:r>
          </a:p>
          <a:p>
            <a:pPr lvl="1"/>
            <a:r>
              <a:rPr lang="en-US" sz="1800" dirty="0"/>
              <a:t>Proposed fix shared on the list (October 04, 2023):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Noto Sans Mono"/>
                <a:hlinkClick r:id="rId2"/>
              </a:rPr>
              <a:t>https://mailarchive.ietf.org/arch/msg/teas/4QifnnGAcnQcCTXRLSJtQ1SArLA/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Noto Sans Mono"/>
              </a:rPr>
              <a:t> </a:t>
            </a:r>
          </a:p>
          <a:p>
            <a:pPr lvl="1"/>
            <a:r>
              <a:rPr lang="en-US" sz="1800" dirty="0">
                <a:solidFill>
                  <a:srgbClr val="212529"/>
                </a:solidFill>
                <a:latin typeface="Noto Sans Mono"/>
              </a:rPr>
              <a:t>Removed the editor note used to flag the issue from </a:t>
            </a:r>
            <a:r>
              <a:rPr lang="en-US" sz="1800" dirty="0"/>
              <a:t>draft-ietf-teas-5g-ns-ip-mpls-01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95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46FDF-E528-5D52-CE10-8BC2BC0A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Overlapping with teas-application I-D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D3CF8-C9D5-FB9A-3269-CA6F5BD98ECF}"/>
              </a:ext>
            </a:extLst>
          </p:cNvPr>
          <p:cNvSpPr/>
          <p:nvPr/>
        </p:nvSpPr>
        <p:spPr>
          <a:xfrm>
            <a:off x="473271" y="2348880"/>
            <a:ext cx="8075240" cy="3672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document focuses on the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 between 5G Slices and underlying Transport Networks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Specifically, the document describes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RFC XXXX Network Slice Services can be derived in the context of a 3GPP Slice Service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that aim, the document explores how and whether 3GPP Slice Service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are mapped to parameters that are exposed in IETF service data models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(mainly, IETF Network Slice Service Model, Attachment Circuits'-as-a-Service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ACaaS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and bearers).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is out of scope of this document to elaborate on the realization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RFC XXXX Network Slices.  These considerations are discussed in [I-D.ietf-teas-5g-ns-ip-mpls].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B36B0-9590-A69A-CD66-C5B981774C3E}"/>
              </a:ext>
            </a:extLst>
          </p:cNvPr>
          <p:cNvSpPr txBox="1"/>
          <p:nvPr/>
        </p:nvSpPr>
        <p:spPr>
          <a:xfrm>
            <a:off x="899592" y="5988719"/>
            <a:ext cx="6923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NEW Scope text added to draft-ietf-teas-5g-network-slice-application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0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46FDF-E528-5D52-CE10-8BC2BC0A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Overlapping with teas-application I-D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EF4D4B-F5FA-24B5-D45C-313B1D903B08}"/>
              </a:ext>
            </a:extLst>
          </p:cNvPr>
          <p:cNvSpPr/>
          <p:nvPr/>
        </p:nvSpPr>
        <p:spPr>
          <a:xfrm>
            <a:off x="515514" y="2708920"/>
            <a:ext cx="8112971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document focuses on the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technical realization of RFC XXXX Network Slices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The realization is typically triggered by Network Slice Service requests.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a Network Slice Service request is placed for realization, including how it is derived from a 5G Slice Service request, is out of scope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Network Slice Service mapping considerations (e.g., mapping between 3GPP to IETF service parameters) are discussed in [I-D.ietf-teas-5g-network-slice-application].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687E3D-7249-7E2F-FC70-ED1D85F2E22B}"/>
              </a:ext>
            </a:extLst>
          </p:cNvPr>
          <p:cNvSpPr txBox="1"/>
          <p:nvPr/>
        </p:nvSpPr>
        <p:spPr>
          <a:xfrm>
            <a:off x="1691680" y="5445224"/>
            <a:ext cx="588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NEW Scope text added to draft-ietf-teas-5g-ns-ip-mpls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9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E4E40-F108-1ECF-2099-5526DBD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Summary</a:t>
            </a:r>
            <a:r>
              <a:rPr lang="fr-FR" dirty="0"/>
              <a:t> of CFA Issues &amp; </a:t>
            </a:r>
            <a:r>
              <a:rPr lang="fr-FR" dirty="0" err="1"/>
              <a:t>Resolution</a:t>
            </a:r>
            <a:r>
              <a:rPr lang="fr-FR" dirty="0"/>
              <a:t>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39CEE9-3D9B-A237-05B4-661D9B2F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 fontScale="85000" lnSpcReduction="20000"/>
          </a:bodyPr>
          <a:lstStyle/>
          <a:p>
            <a:r>
              <a:rPr lang="en-US" sz="3100" b="0" i="0" dirty="0">
                <a:solidFill>
                  <a:srgbClr val="212529"/>
                </a:solidFill>
                <a:effectLst/>
                <a:latin typeface="Noto Sans Mono"/>
              </a:rPr>
              <a:t>Assess whether we need to maintain the "First 5G Slice vs Subsequent Slices" Section</a:t>
            </a:r>
          </a:p>
          <a:p>
            <a:pPr lvl="1"/>
            <a:r>
              <a:rPr lang="en-US" sz="1600" dirty="0"/>
              <a:t>Updated the text to clarify why this is relevant to the realization</a:t>
            </a:r>
          </a:p>
          <a:p>
            <a:pPr lvl="1"/>
            <a:r>
              <a:rPr lang="en-US" sz="1600" dirty="0"/>
              <a:t>Proposed fix shared on the </a:t>
            </a:r>
            <a:r>
              <a:rPr lang="en-US" sz="1600" dirty="0">
                <a:hlinkClick r:id="rId2"/>
              </a:rPr>
              <a:t>list</a:t>
            </a:r>
            <a:r>
              <a:rPr lang="en-US" sz="1600" dirty="0"/>
              <a:t> (October 06, 2023)</a:t>
            </a:r>
          </a:p>
          <a:p>
            <a:pPr lvl="1"/>
            <a:endParaRPr lang="en-US" sz="2600" b="0" i="0" dirty="0">
              <a:solidFill>
                <a:srgbClr val="212529"/>
              </a:solidFill>
              <a:effectLst/>
              <a:latin typeface="Noto Sans Mono"/>
            </a:endParaRPr>
          </a:p>
          <a:p>
            <a:r>
              <a:rPr lang="en-US" sz="3100" b="0" i="0" dirty="0">
                <a:solidFill>
                  <a:srgbClr val="212529"/>
                </a:solidFill>
                <a:effectLst/>
                <a:latin typeface="Noto Sans Mono"/>
              </a:rPr>
              <a:t>Clarify the use of inter-AS option B/C to model the AC between CE and PE</a:t>
            </a:r>
          </a:p>
          <a:p>
            <a:pPr lvl="1"/>
            <a:r>
              <a:rPr lang="en-US" sz="1800" dirty="0"/>
              <a:t>Updated the text to insist on the specifics of this model compared to distributed and managed CE models</a:t>
            </a:r>
          </a:p>
          <a:p>
            <a:pPr lvl="1"/>
            <a:r>
              <a:rPr lang="en-US" sz="1800" dirty="0"/>
              <a:t>Change to “service-aware CE”</a:t>
            </a:r>
          </a:p>
          <a:p>
            <a:pPr lvl="1"/>
            <a:r>
              <a:rPr lang="en-US" sz="1800" dirty="0"/>
              <a:t>Proposed fix shared on the list (</a:t>
            </a:r>
            <a:r>
              <a:rPr lang="en-US" sz="1800" dirty="0">
                <a:hlinkClick r:id="rId3"/>
              </a:rPr>
              <a:t>here</a:t>
            </a:r>
            <a:r>
              <a:rPr lang="en-US" sz="1800" dirty="0"/>
              <a:t>) </a:t>
            </a:r>
            <a:r>
              <a:rPr lang="fr-FR" sz="1800" b="0" i="0" dirty="0">
                <a:solidFill>
                  <a:srgbClr val="212529"/>
                </a:solidFill>
                <a:effectLst/>
                <a:latin typeface="Noto Sans Mono"/>
              </a:rPr>
              <a:t>(</a:t>
            </a:r>
            <a:r>
              <a:rPr lang="fr-FR" sz="1800" b="0" i="0" dirty="0" err="1">
                <a:solidFill>
                  <a:srgbClr val="212529"/>
                </a:solidFill>
                <a:effectLst/>
                <a:latin typeface="Noto Sans Mono"/>
              </a:rPr>
              <a:t>October</a:t>
            </a:r>
            <a:r>
              <a:rPr lang="fr-FR" sz="1800" b="0" i="0" dirty="0">
                <a:solidFill>
                  <a:srgbClr val="212529"/>
                </a:solidFill>
                <a:effectLst/>
                <a:latin typeface="Noto Sans Mono"/>
              </a:rPr>
              <a:t> 06 , 2023)</a:t>
            </a:r>
            <a:endParaRPr lang="en-US" sz="1800" b="0" i="0" dirty="0">
              <a:solidFill>
                <a:srgbClr val="212529"/>
              </a:solidFill>
              <a:effectLst/>
              <a:latin typeface="Noto Sans Mono"/>
            </a:endParaRPr>
          </a:p>
          <a:p>
            <a:endParaRPr lang="en-US" sz="2400" dirty="0">
              <a:solidFill>
                <a:srgbClr val="212529"/>
              </a:solidFill>
              <a:latin typeface="Noto Sans Mono"/>
            </a:endParaRPr>
          </a:p>
          <a:p>
            <a:r>
              <a:rPr lang="en-US" sz="3100" b="0" i="0" dirty="0">
                <a:solidFill>
                  <a:srgbClr val="212529"/>
                </a:solidFill>
                <a:effectLst/>
                <a:latin typeface="Noto Sans Mono"/>
              </a:rPr>
              <a:t>Further discuss whether the TN slice in the customer site is covered or is out of the scope of Network Slice</a:t>
            </a:r>
          </a:p>
          <a:p>
            <a:pPr lvl="1"/>
            <a:r>
              <a:rPr lang="en-US" sz="1800" dirty="0"/>
              <a:t>We agree that statement is ambiguous and, more importantly, does not bring much. What is important in that section is to describe the various orchestration domains.</a:t>
            </a:r>
          </a:p>
          <a:p>
            <a:pPr lvl="1"/>
            <a:r>
              <a:rPr lang="en-US" sz="1800" dirty="0"/>
              <a:t>We deleted that statement</a:t>
            </a:r>
          </a:p>
          <a:p>
            <a:pPr lvl="1"/>
            <a:r>
              <a:rPr lang="en-US" sz="1800" dirty="0"/>
              <a:t>Proposed fix already shared on the </a:t>
            </a:r>
            <a:r>
              <a:rPr lang="en-US" sz="1800" dirty="0">
                <a:hlinkClick r:id="rId4"/>
              </a:rPr>
              <a:t>list</a:t>
            </a:r>
            <a:r>
              <a:rPr lang="en-US" sz="1800" dirty="0"/>
              <a:t> (</a:t>
            </a:r>
            <a:r>
              <a:rPr lang="fr-FR" sz="1800" b="0" i="0" dirty="0" err="1">
                <a:solidFill>
                  <a:srgbClr val="212529"/>
                </a:solidFill>
                <a:effectLst/>
                <a:latin typeface="Noto Sans Mono"/>
              </a:rPr>
              <a:t>October</a:t>
            </a:r>
            <a:r>
              <a:rPr lang="fr-FR" sz="1800" b="0" i="0" dirty="0">
                <a:solidFill>
                  <a:srgbClr val="212529"/>
                </a:solidFill>
                <a:effectLst/>
                <a:latin typeface="Noto Sans Mono"/>
              </a:rPr>
              <a:t> 06, 2023)</a:t>
            </a:r>
            <a:endParaRPr lang="en-US" sz="2000" b="0" i="0" dirty="0">
              <a:solidFill>
                <a:srgbClr val="212529"/>
              </a:solidFill>
              <a:effectLst/>
              <a:latin typeface="Noto Sans Mono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455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E4E40-F108-1ECF-2099-5526DBD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Other</a:t>
            </a:r>
            <a:r>
              <a:rPr lang="fr-FR" dirty="0"/>
              <a:t> 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39CEE9-3D9B-A237-05B4-661D9B2F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/>
          </a:bodyPr>
          <a:lstStyle/>
          <a:p>
            <a:r>
              <a:rPr lang="en-GB" sz="2800" dirty="0"/>
              <a:t>Added a NEW Section to cover « inter-AS Option C » considerations</a:t>
            </a:r>
          </a:p>
          <a:p>
            <a:r>
              <a:rPr lang="en-GB" sz="2800" dirty="0"/>
              <a:t>And many other edits to enhance readability</a:t>
            </a:r>
          </a:p>
        </p:txBody>
      </p:sp>
    </p:spTree>
    <p:extLst>
      <p:ext uri="{BB962C8B-B14F-4D97-AF65-F5344CB8AC3E}">
        <p14:creationId xmlns:p14="http://schemas.microsoft.com/office/powerpoint/2010/main" val="11802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E3873-AF03-35F8-0B69-41F192E6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CE721-FA36-522F-BE29-92FD4314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authors think that content is almost stable</a:t>
            </a:r>
          </a:p>
          <a:p>
            <a:pPr lvl="1"/>
            <a:r>
              <a:rPr lang="en-US" sz="2400" dirty="0"/>
              <a:t>12 revisions so far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b="1" i="1" dirty="0"/>
              <a:t>Proposal</a:t>
            </a:r>
            <a:r>
              <a:rPr lang="en-US" sz="2400" dirty="0"/>
              <a:t>: Target WGLC by March 2024</a:t>
            </a:r>
          </a:p>
          <a:p>
            <a:pPr lvl="1"/>
            <a:r>
              <a:rPr lang="en-US" sz="2400" dirty="0"/>
              <a:t>Request early directorate reviews right after IETF#118, especially</a:t>
            </a:r>
          </a:p>
          <a:p>
            <a:pPr lvl="2"/>
            <a:r>
              <a:rPr lang="en-US" sz="2000" dirty="0" err="1"/>
              <a:t>rtg</a:t>
            </a:r>
            <a:r>
              <a:rPr lang="en-US" sz="2000" dirty="0"/>
              <a:t>, </a:t>
            </a:r>
            <a:r>
              <a:rPr lang="en-US" sz="2000" dirty="0" err="1"/>
              <a:t>opsdir</a:t>
            </a:r>
            <a:r>
              <a:rPr lang="en-US" sz="2000" dirty="0"/>
              <a:t>, </a:t>
            </a:r>
            <a:r>
              <a:rPr lang="en-US" sz="2000" dirty="0" err="1"/>
              <a:t>tsvart</a:t>
            </a:r>
            <a:r>
              <a:rPr lang="en-US" sz="2000" dirty="0"/>
              <a:t> (QoS part), &amp; </a:t>
            </a:r>
            <a:r>
              <a:rPr lang="en-US" sz="2000" dirty="0" err="1"/>
              <a:t>intdir</a:t>
            </a:r>
            <a:r>
              <a:rPr lang="en-US" sz="2000" dirty="0"/>
              <a:t> (addressing part)</a:t>
            </a:r>
          </a:p>
          <a:p>
            <a:pPr lvl="1"/>
            <a:r>
              <a:rPr lang="en-US" sz="2400" dirty="0"/>
              <a:t>Seek external reviews on specific sections</a:t>
            </a:r>
          </a:p>
          <a:p>
            <a:pPr lvl="2"/>
            <a:r>
              <a:rPr lang="en-US" sz="2000" dirty="0"/>
              <a:t>We already received some ACKs to review</a:t>
            </a:r>
          </a:p>
          <a:p>
            <a:pPr lvl="2"/>
            <a:r>
              <a:rPr lang="en-US" sz="2000" dirty="0"/>
              <a:t>Contacted </a:t>
            </a:r>
            <a:r>
              <a:rPr lang="en-US" sz="2000" dirty="0" err="1"/>
              <a:t>tsvwg</a:t>
            </a:r>
            <a:r>
              <a:rPr lang="en-US" sz="2000" dirty="0"/>
              <a:t> for feedback</a:t>
            </a:r>
          </a:p>
          <a:p>
            <a:endParaRPr lang="en-US" sz="2400" dirty="0"/>
          </a:p>
          <a:p>
            <a:r>
              <a:rPr lang="en-US" sz="2400" dirty="0"/>
              <a:t>Comments are welcome</a:t>
            </a:r>
          </a:p>
          <a:p>
            <a:pPr lvl="1"/>
            <a:r>
              <a:rPr lang="en-US" sz="2400" dirty="0"/>
              <a:t>Issues and PRs can be issued at </a:t>
            </a:r>
            <a:r>
              <a:rPr lang="en-US" sz="2400" dirty="0">
                <a:hlinkClick r:id="rId2"/>
              </a:rPr>
              <a:t>https://github.com/boucadair/5g-slice-realization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633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34745</TotalTime>
  <Words>665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Noto Sans Mono</vt:lpstr>
      <vt:lpstr>Thème Office</vt:lpstr>
      <vt:lpstr>A Realization of RFC XXXX Network Slices for 5G Networks Using Current IP/MPLS Technologies:  Updates &amp; Next Steps  draft-ietf-teas-5g-ns-ip-mpls-01</vt:lpstr>
      <vt:lpstr>Summary of CFA Issues &amp; Resolution (1)</vt:lpstr>
      <vt:lpstr>Avoid Overlapping with teas-application I-D</vt:lpstr>
      <vt:lpstr>Avoid Overlapping with teas-application I-D</vt:lpstr>
      <vt:lpstr>Summary of CFA Issues &amp; Resolution (2)</vt:lpstr>
      <vt:lpstr>Other Changes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IPFIX IPv6/TCP/UDP</dc:title>
  <dc:creator>BOUCADAIR Mohamed IMT/OLN</dc:creator>
  <cp:lastModifiedBy>BOUCADAIR Mohamed INNOV/NET</cp:lastModifiedBy>
  <cp:revision>894</cp:revision>
  <dcterms:created xsi:type="dcterms:W3CDTF">2016-11-23T08:01:43Z</dcterms:created>
  <dcterms:modified xsi:type="dcterms:W3CDTF">2023-10-27T12:52:26Z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(3)BVjboHKN81wzHFqCDB/bphsPp9DmguBm/bnEhuw4N/xrT3E3ER6B6yDwYYmutu2qMLsQjkbp
wlkIQfw1XyLDSNX9gOrKXPpcfktGtsoHu7sWhQa4/jGBUkwdVKy58BnyclmwU38Nuja9zv0x
skaiwZmglpIK6AUgdhrrNvzr2pq5N7UlKwK41jJKPexDx1Rvy1764e3K7COgzfT0YxSaRQke
GoS0XcxhBFPUSfz23p</vt:lpwstr>
  </property>
  <property fmtid="{D5CDD505-2E9C-101B-9397-08002B2CF9AE}" pid="3" name="_2015_ms_pID_7253431">
    <vt:lpwstr>zAQw8HT7/CmS1j7k0oOlGRukeKRnR86fOAX3V59Sd713v07GmDdyAc
3+Tu/twK8FQit0cmBYxgf7qnm3ym6U04kjE5uIE6t2Yk6v+PlIdVX8iTdnZKesWb9MeBSkUJ
zMEl6AGmkwhZ+ERwfAEqD7Ac35qwcQuICaYtAhZ+jycXI95kxjw0lxIFNIJ8ZmQVHv2wx0ep
1hYDmkmY3hPV+2RI1J61lmLF5CPyK15Kns2k</vt:lpwstr>
  </property>
  <property fmtid="{D5CDD505-2E9C-101B-9397-08002B2CF9AE}" pid="4" name="_2015_ms_pID_7253432">
    <vt:lpwstr>Hg==</vt:lpwstr>
  </property>
  <property fmtid="{D5CDD505-2E9C-101B-9397-08002B2CF9AE}" pid="5" name="MSIP_Label_07222825-62ea-40f3-96b5-5375c07996e2_Enabled">
    <vt:lpwstr>true</vt:lpwstr>
  </property>
  <property fmtid="{D5CDD505-2E9C-101B-9397-08002B2CF9AE}" pid="6" name="MSIP_Label_07222825-62ea-40f3-96b5-5375c07996e2_SetDate">
    <vt:lpwstr>2021-10-26T05:55:12Z</vt:lpwstr>
  </property>
  <property fmtid="{D5CDD505-2E9C-101B-9397-08002B2CF9AE}" pid="7" name="MSIP_Label_07222825-62ea-40f3-96b5-5375c07996e2_Method">
    <vt:lpwstr>Privileged</vt:lpwstr>
  </property>
  <property fmtid="{D5CDD505-2E9C-101B-9397-08002B2CF9AE}" pid="8" name="MSIP_Label_07222825-62ea-40f3-96b5-5375c07996e2_Name">
    <vt:lpwstr>unrestricted_parent.2</vt:lpwstr>
  </property>
  <property fmtid="{D5CDD505-2E9C-101B-9397-08002B2CF9AE}" pid="9" name="MSIP_Label_07222825-62ea-40f3-96b5-5375c07996e2_SiteId">
    <vt:lpwstr>90c7a20a-f34b-40bf-bc48-b9253b6f5d20</vt:lpwstr>
  </property>
  <property fmtid="{D5CDD505-2E9C-101B-9397-08002B2CF9AE}" pid="10" name="MSIP_Label_07222825-62ea-40f3-96b5-5375c07996e2_ActionId">
    <vt:lpwstr>2a3f4234-957f-48cd-8794-2777d07c5e0f</vt:lpwstr>
  </property>
  <property fmtid="{D5CDD505-2E9C-101B-9397-08002B2CF9AE}" pid="11" name="MSIP_Label_07222825-62ea-40f3-96b5-5375c07996e2_ContentBits">
    <vt:lpwstr>0</vt:lpwstr>
  </property>
  <property fmtid="{D5CDD505-2E9C-101B-9397-08002B2CF9AE}" pid="12" name="_readonly">
    <vt:lpwstr/>
  </property>
  <property fmtid="{D5CDD505-2E9C-101B-9397-08002B2CF9AE}" pid="13" name="_change">
    <vt:lpwstr/>
  </property>
  <property fmtid="{D5CDD505-2E9C-101B-9397-08002B2CF9AE}" pid="14" name="_full-control">
    <vt:lpwstr/>
  </property>
  <property fmtid="{D5CDD505-2E9C-101B-9397-08002B2CF9AE}" pid="15" name="sflag">
    <vt:lpwstr>1635339562</vt:lpwstr>
  </property>
</Properties>
</file>