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1"/>
  </p:notesMasterIdLst>
  <p:sldIdLst>
    <p:sldId id="256" r:id="rId3"/>
    <p:sldId id="382" r:id="rId4"/>
    <p:sldId id="378" r:id="rId5"/>
    <p:sldId id="2147482142" r:id="rId6"/>
    <p:sldId id="2147482145" r:id="rId7"/>
    <p:sldId id="2147482147" r:id="rId8"/>
    <p:sldId id="2147482148" r:id="rId9"/>
    <p:sldId id="2147482146" r:id="rId10"/>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FA5"/>
    <a:srgbClr val="C4C4C4"/>
    <a:srgbClr val="E5E63A"/>
    <a:srgbClr val="FFFFFF"/>
    <a:srgbClr val="C00003"/>
    <a:srgbClr val="0070C0"/>
    <a:srgbClr val="296517"/>
    <a:srgbClr val="E9EDF3"/>
    <a:srgbClr val="EBF0E7"/>
    <a:srgbClr val="FFFD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1224"/>
  </p:normalViewPr>
  <p:slideViewPr>
    <p:cSldViewPr snapToGrid="0" snapToObjects="1">
      <p:cViewPr>
        <p:scale>
          <a:sx n="160" d="100"/>
          <a:sy n="160" d="100"/>
        </p:scale>
        <p:origin x="6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9F81F-8B8E-2446-8D45-40EAE9B6EED1}" type="datetimeFigureOut">
              <a:rPr lang="en-ES" smtClean="0"/>
              <a:t>6/5/24</a:t>
            </a:fld>
            <a:endParaRPr lang="en-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127A2-A6A7-9346-9A92-3C6ED15DAFCE}" type="slidenum">
              <a:rPr lang="en-ES" smtClean="0"/>
              <a:t>‹#›</a:t>
            </a:fld>
            <a:endParaRPr lang="en-ES"/>
          </a:p>
        </p:txBody>
      </p:sp>
    </p:spTree>
    <p:extLst>
      <p:ext uri="{BB962C8B-B14F-4D97-AF65-F5344CB8AC3E}">
        <p14:creationId xmlns:p14="http://schemas.microsoft.com/office/powerpoint/2010/main" val="369748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billwuqin/Green-Energy-Network/tree/mai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ithub.com/billwuqin/Green-Energy-Network"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billwuqin/Green-Energy-Network/tree/mai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github.com/billwuqin/Green-Energy-Networ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419127A2-A6A7-9346-9A92-3C6ED15DAFCE}" type="slidenum">
              <a:rPr lang="en-ES" smtClean="0"/>
              <a:t>5</a:t>
            </a:fld>
            <a:endParaRPr lang="en-ES"/>
          </a:p>
        </p:txBody>
      </p:sp>
    </p:spTree>
    <p:extLst>
      <p:ext uri="{BB962C8B-B14F-4D97-AF65-F5344CB8AC3E}">
        <p14:creationId xmlns:p14="http://schemas.microsoft.com/office/powerpoint/2010/main" val="1376810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419127A2-A6A7-9346-9A92-3C6ED15DAFCE}" type="slidenum">
              <a:rPr lang="en-ES" smtClean="0"/>
              <a:t>6</a:t>
            </a:fld>
            <a:endParaRPr lang="en-ES"/>
          </a:p>
        </p:txBody>
      </p:sp>
    </p:spTree>
    <p:extLst>
      <p:ext uri="{BB962C8B-B14F-4D97-AF65-F5344CB8AC3E}">
        <p14:creationId xmlns:p14="http://schemas.microsoft.com/office/powerpoint/2010/main" val="1073288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Light" panose="02000403000000020004" pitchFamily="2" charset="0"/>
              </a:rPr>
              <a:t>Michael </a:t>
            </a:r>
            <a:r>
              <a:rPr lang="en-GB" dirty="0" err="1">
                <a:effectLst/>
                <a:latin typeface="Helvetica Neue Light" panose="02000403000000020004" pitchFamily="2" charset="0"/>
              </a:rPr>
              <a:t>Welzl</a:t>
            </a:r>
            <a:r>
              <a:rPr lang="en-GB" dirty="0">
                <a:effectLst/>
                <a:latin typeface="Helvetica Neue Light" panose="02000403000000020004" pitchFamily="2" charset="0"/>
              </a:rPr>
              <a:t> • </a:t>
            </a:r>
            <a:r>
              <a:rPr lang="en-GB" dirty="0">
                <a:solidFill>
                  <a:srgbClr val="000000"/>
                </a:solidFill>
                <a:effectLst/>
                <a:latin typeface="Helvetica Neue Light" panose="02000403000000020004" pitchFamily="2" charset="0"/>
              </a:rPr>
              <a:t>There's this:</a:t>
            </a:r>
            <a:endParaRPr lang="en-GB" dirty="0">
              <a:effectLst/>
              <a:latin typeface="Helvetica Neue Light" panose="02000403000000020004" pitchFamily="2" charset="0"/>
            </a:endParaRPr>
          </a:p>
          <a:p>
            <a:r>
              <a:rPr lang="en-GB" dirty="0">
                <a:solidFill>
                  <a:srgbClr val="094FD1"/>
                </a:solidFill>
                <a:effectLst/>
                <a:latin typeface="Helvetica Neue Light" panose="02000403000000020004" pitchFamily="2" charset="0"/>
                <a:hlinkClick r:id="rId3"/>
              </a:rPr>
              <a:t>https://github.com/billwuqin/Green-Energy-Network/tree/main</a:t>
            </a:r>
            <a:endParaRPr lang="en-GB" dirty="0">
              <a:solidFill>
                <a:srgbClr val="094FD1"/>
              </a:solidFill>
              <a:effectLst/>
              <a:latin typeface="Helvetica Neue Light" panose="02000403000000020004" pitchFamily="2" charset="0"/>
            </a:endParaRPr>
          </a:p>
          <a:p>
            <a:br>
              <a:rPr lang="en-GB" dirty="0">
                <a:effectLst/>
                <a:latin typeface="Helvetica" pitchFamily="2" charset="0"/>
              </a:rPr>
            </a:br>
            <a:endParaRPr lang="en-GB" dirty="0">
              <a:effectLst/>
              <a:latin typeface="Helvetica" pitchFamily="2" charset="0"/>
            </a:endParaRPr>
          </a:p>
          <a:p>
            <a:r>
              <a:rPr lang="en-GB" dirty="0" err="1">
                <a:solidFill>
                  <a:srgbClr val="000000"/>
                </a:solidFill>
                <a:effectLst/>
                <a:latin typeface="Helvetica Neue Light" panose="02000403000000020004" pitchFamily="2" charset="0"/>
              </a:rPr>
              <a:t>Jari</a:t>
            </a:r>
            <a:r>
              <a:rPr lang="en-GB" dirty="0">
                <a:solidFill>
                  <a:srgbClr val="000000"/>
                </a:solidFill>
                <a:effectLst/>
                <a:latin typeface="Helvetica Neue Light" panose="02000403000000020004" pitchFamily="2" charset="0"/>
              </a:rPr>
              <a:t> </a:t>
            </a:r>
            <a:r>
              <a:rPr lang="en-GB" dirty="0" err="1">
                <a:solidFill>
                  <a:srgbClr val="000000"/>
                </a:solidFill>
                <a:effectLst/>
                <a:latin typeface="Helvetica Neue Light" panose="02000403000000020004" pitchFamily="2" charset="0"/>
              </a:rPr>
              <a:t>Arkko</a:t>
            </a:r>
            <a:r>
              <a:rPr lang="en-GB" dirty="0">
                <a:solidFill>
                  <a:srgbClr val="000000"/>
                </a:solidFill>
                <a:effectLst/>
                <a:latin typeface="Helvetica Neue Light" panose="02000403000000020004" pitchFamily="2" charset="0"/>
              </a:rPr>
              <a:t> • I added an issue there, great start but worth maybe shrinking a bit.</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I would quite like something but being able to turn on/off parts of the the system to save energy.  E.g., something along the lines of Tony's draft.  I don't know this is exactly the right model, but it seems useful.</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Rob This is very important point. But I am struggling how much of this should be local to the device vs network wide action ? Lot's of devices today reduce power usage when not needed autonomously.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Robert, my draft supports both control of individual components plus autonomous control.</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Is there some place your and other drafts in this space could be found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Draft names are listed in the draft charter.</a:t>
            </a:r>
          </a:p>
          <a:p>
            <a:br>
              <a:rPr lang="en-GB" dirty="0">
                <a:effectLst/>
                <a:latin typeface="Helvetica" pitchFamily="2" charset="0"/>
              </a:rPr>
            </a:br>
            <a:endParaRPr lang="en-GB" dirty="0">
              <a:effectLst/>
              <a:latin typeface="Helvetica" pitchFamily="2" charset="0"/>
            </a:endParaRPr>
          </a:p>
          <a:p>
            <a:r>
              <a:rPr lang="en-GB" dirty="0" err="1">
                <a:solidFill>
                  <a:srgbClr val="000000"/>
                </a:solidFill>
                <a:effectLst/>
                <a:latin typeface="Helvetica Neue Light" panose="02000403000000020004" pitchFamily="2" charset="0"/>
              </a:rPr>
              <a:t>Jari</a:t>
            </a:r>
            <a:r>
              <a:rPr lang="en-GB" dirty="0">
                <a:solidFill>
                  <a:srgbClr val="000000"/>
                </a:solidFill>
                <a:effectLst/>
                <a:latin typeface="Helvetica Neue Light" panose="02000403000000020004" pitchFamily="2" charset="0"/>
              </a:rPr>
              <a:t> </a:t>
            </a:r>
            <a:r>
              <a:rPr lang="en-GB" dirty="0" err="1">
                <a:solidFill>
                  <a:srgbClr val="000000"/>
                </a:solidFill>
                <a:effectLst/>
                <a:latin typeface="Helvetica Neue Light" panose="02000403000000020004" pitchFamily="2" charset="0"/>
              </a:rPr>
              <a:t>Arkko</a:t>
            </a:r>
            <a:r>
              <a:rPr lang="en-GB" dirty="0">
                <a:solidFill>
                  <a:srgbClr val="000000"/>
                </a:solidFill>
                <a:effectLst/>
                <a:latin typeface="Helvetica Neue Light" panose="02000403000000020004" pitchFamily="2" charset="0"/>
              </a:rPr>
              <a:t> • Well said, Rob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@Robert, yes some devices will reduce power, but core routers don't seem to do this that effectively (or we could do much better).  </a:t>
            </a:r>
            <a:r>
              <a:rPr lang="en-GB" dirty="0" err="1">
                <a:solidFill>
                  <a:srgbClr val="000000"/>
                </a:solidFill>
                <a:effectLst/>
                <a:latin typeface="Helvetica Neue Light" panose="02000403000000020004" pitchFamily="2" charset="0"/>
              </a:rPr>
              <a:t>E.g</a:t>
            </a:r>
            <a:r>
              <a:rPr lang="en-GB" dirty="0">
                <a:solidFill>
                  <a:srgbClr val="000000"/>
                </a:solidFill>
                <a:effectLst/>
                <a:latin typeface="Helvetica Neue Light" panose="02000403000000020004" pitchFamily="2" charset="0"/>
              </a:rPr>
              <a:t> , you can get much bigger savings if you are able to move traffic off a link/NPU/LC and then power down optics/NPU/LC.</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I beg to differ with my esteemed colleague from Cisco.</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Tony, which bit?</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Core routers actually do a good job at efficiency today. However, they lack information about anticipated traffic levels. They can do better if they are given more data. This is also listed in my draft with expected interface traffic levels.</a:t>
            </a:r>
          </a:p>
          <a:p>
            <a:r>
              <a:rPr lang="en-GB" dirty="0">
                <a:solidFill>
                  <a:srgbClr val="000000"/>
                </a:solidFill>
                <a:effectLst/>
                <a:latin typeface="Helvetica Neue Light" panose="02000403000000020004" pitchFamily="2" charset="0"/>
              </a:rPr>
              <a:t>I completely agree that powering off components is essential and that traffic engineering is the best way of accomplishing that.</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I think to start there is big difference between "power down" and move to "stand by" Shifting traffic may be pretty drastic network event involving lot's of network operational elements. Just think for example of Adj. SIDs and make before break reprogramming paradigm</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I think that the only real difference is what the hardware supports. Legacy hardware may not have a full ASIC power-off capability but may be able to clock gate the chip. Shifting traffic through traffic-engineering techniques is very common already today. Yes, it's all done with MBB.</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Question - Is this work aiming for intradomain or interdomain or both ? Perhaps in phase 1 going to shut external facing components may be a bit too big ask.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Michael </a:t>
            </a:r>
            <a:r>
              <a:rPr lang="en-GB" dirty="0" err="1">
                <a:solidFill>
                  <a:srgbClr val="000000"/>
                </a:solidFill>
                <a:effectLst/>
                <a:latin typeface="Helvetica Neue Light" panose="02000403000000020004" pitchFamily="2" charset="0"/>
              </a:rPr>
              <a:t>Welzl</a:t>
            </a:r>
            <a:r>
              <a:rPr lang="en-GB" dirty="0">
                <a:solidFill>
                  <a:srgbClr val="000000"/>
                </a:solidFill>
                <a:effectLst/>
                <a:latin typeface="Helvetica Neue Light" panose="02000403000000020004" pitchFamily="2" charset="0"/>
              </a:rPr>
              <a:t> • I agree about "</a:t>
            </a:r>
            <a:r>
              <a:rPr lang="en-GB" dirty="0" err="1">
                <a:solidFill>
                  <a:srgbClr val="000000"/>
                </a:solidFill>
                <a:effectLst/>
                <a:latin typeface="Helvetica Neue Light" panose="02000403000000020004" pitchFamily="2" charset="0"/>
              </a:rPr>
              <a:t>ecodesign</a:t>
            </a:r>
            <a:r>
              <a:rPr lang="en-GB" dirty="0">
                <a:solidFill>
                  <a:srgbClr val="000000"/>
                </a:solidFill>
                <a:effectLst/>
                <a:latin typeface="Helvetica Neue Light" panose="02000403000000020004" pitchFamily="2" charset="0"/>
              </a:rPr>
              <a:t>" metrics: we have mentioned some of these in our ICMP draft: e.g., there is ISO 14001:2015.</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Suresh Krishnan • Robert: I agree. Personally, I am for intradomain at least initially</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I would assume that deciding which components to enable/disable is going to up to the controller and operator policy.</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Oscar • Not only that... It's not just </a:t>
            </a:r>
            <a:r>
              <a:rPr lang="en-GB" dirty="0" err="1">
                <a:solidFill>
                  <a:srgbClr val="000000"/>
                </a:solidFill>
                <a:effectLst/>
                <a:latin typeface="Helvetica Neue Light" panose="02000403000000020004" pitchFamily="2" charset="0"/>
              </a:rPr>
              <a:t>policiy</a:t>
            </a:r>
            <a:r>
              <a:rPr lang="en-GB" dirty="0">
                <a:solidFill>
                  <a:srgbClr val="000000"/>
                </a:solidFill>
                <a:effectLst/>
                <a:latin typeface="Helvetica Neue Light" panose="02000403000000020004" pitchFamily="2" charset="0"/>
              </a:rPr>
              <a:t>, the impact on other parts of the network or other components is required. </a:t>
            </a:r>
            <a:r>
              <a:rPr lang="en-GB" dirty="0" err="1">
                <a:solidFill>
                  <a:srgbClr val="000000"/>
                </a:solidFill>
                <a:effectLst/>
                <a:latin typeface="Helvetica Neue Light" panose="02000403000000020004" pitchFamily="2" charset="0"/>
              </a:rPr>
              <a:t>So.</a:t>
            </a:r>
            <a:r>
              <a:rPr lang="en-GB" dirty="0">
                <a:solidFill>
                  <a:srgbClr val="000000"/>
                </a:solidFill>
                <a:effectLst/>
                <a:latin typeface="Helvetica Neue Light" panose="02000403000000020004" pitchFamily="2" charset="0"/>
              </a:rPr>
              <a:t>.. that needs study</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The advantage of the controller approach is that it has global scope.</a:t>
            </a:r>
          </a:p>
          <a:p>
            <a:r>
              <a:rPr lang="en-GB" dirty="0">
                <a:solidFill>
                  <a:srgbClr val="000000"/>
                </a:solidFill>
                <a:effectLst/>
                <a:latin typeface="Helvetica Neue Light" panose="02000403000000020004" pitchFamily="2" charset="0"/>
              </a:rPr>
              <a:t>Domain is no longer a meaningful term. Too many networks have gone multi-domain. Someone's marketing team has spent too long proposing bad design practices.</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To clarify ... by "interdomain" I mean outside of operators control. It could be 1 or N ASNs.</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Inter-network traffic engineering for any purpose is still a research problem.</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Ok so we leave 1000s of external interfaces and only focus on 10s of intradomain ? Reason I am trying to clarify this as it seems important to note up front.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If you have proposals, make them. Most networks have those numbers reversed.</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What I mean is not to focus on </a:t>
            </a:r>
            <a:r>
              <a:rPr lang="en-GB" dirty="0" err="1">
                <a:solidFill>
                  <a:srgbClr val="000000"/>
                </a:solidFill>
                <a:effectLst/>
                <a:latin typeface="Helvetica Neue Light" panose="02000403000000020004" pitchFamily="2" charset="0"/>
              </a:rPr>
              <a:t>boolean</a:t>
            </a:r>
            <a:r>
              <a:rPr lang="en-GB" dirty="0">
                <a:solidFill>
                  <a:srgbClr val="000000"/>
                </a:solidFill>
                <a:effectLst/>
                <a:latin typeface="Helvetica Neue Light" panose="02000403000000020004" pitchFamily="2" charset="0"/>
              </a:rPr>
              <a:t> ON/OFF ... but reduce power proportionally to the  effective BW used on the interfaces.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Mahesh </a:t>
            </a:r>
            <a:r>
              <a:rPr lang="en-GB" dirty="0" err="1">
                <a:solidFill>
                  <a:srgbClr val="000000"/>
                </a:solidFill>
                <a:effectLst/>
                <a:latin typeface="Helvetica Neue Light" panose="02000403000000020004" pitchFamily="2" charset="0"/>
              </a:rPr>
              <a:t>Jethanandani</a:t>
            </a:r>
            <a:r>
              <a:rPr lang="en-GB" dirty="0">
                <a:solidFill>
                  <a:srgbClr val="000000"/>
                </a:solidFill>
                <a:effectLst/>
                <a:latin typeface="Helvetica Neue Light" panose="02000403000000020004" pitchFamily="2" charset="0"/>
              </a:rPr>
              <a:t> • Marisol, can you share the GitHub location where you want folks to contribute here, and on the green-</a:t>
            </a:r>
            <a:r>
              <a:rPr lang="en-GB" dirty="0" err="1">
                <a:solidFill>
                  <a:srgbClr val="000000"/>
                </a:solidFill>
                <a:effectLst/>
                <a:latin typeface="Helvetica Neue Light" panose="02000403000000020004" pitchFamily="2" charset="0"/>
              </a:rPr>
              <a:t>bof</a:t>
            </a:r>
            <a:r>
              <a:rPr lang="en-GB" dirty="0">
                <a:solidFill>
                  <a:srgbClr val="000000"/>
                </a:solidFill>
                <a:effectLst/>
                <a:latin typeface="Helvetica Neue Light" panose="02000403000000020004" pitchFamily="2" charset="0"/>
              </a:rPr>
              <a:t> mailing list?</a:t>
            </a:r>
          </a:p>
          <a:p>
            <a:br>
              <a:rPr lang="en-GB" dirty="0">
                <a:effectLst/>
                <a:latin typeface="Helvetica" pitchFamily="2" charset="0"/>
              </a:rPr>
            </a:br>
            <a:endParaRPr lang="en-GB" dirty="0">
              <a:effectLst/>
              <a:latin typeface="Helvetica" pitchFamily="2" charset="0"/>
            </a:endParaRPr>
          </a:p>
          <a:p>
            <a:r>
              <a:rPr lang="en-GB" dirty="0" err="1">
                <a:solidFill>
                  <a:srgbClr val="000000"/>
                </a:solidFill>
                <a:effectLst/>
                <a:latin typeface="Helvetica Neue Light" panose="02000403000000020004" pitchFamily="2" charset="0"/>
              </a:rPr>
              <a:t>Jari</a:t>
            </a:r>
            <a:r>
              <a:rPr lang="en-GB" dirty="0">
                <a:solidFill>
                  <a:srgbClr val="000000"/>
                </a:solidFill>
                <a:effectLst/>
                <a:latin typeface="Helvetica Neue Light" panose="02000403000000020004" pitchFamily="2" charset="0"/>
              </a:rPr>
              <a:t> </a:t>
            </a:r>
            <a:r>
              <a:rPr lang="en-GB" dirty="0" err="1">
                <a:solidFill>
                  <a:srgbClr val="000000"/>
                </a:solidFill>
                <a:effectLst/>
                <a:latin typeface="Helvetica Neue Light" panose="02000403000000020004" pitchFamily="2" charset="0"/>
              </a:rPr>
              <a:t>Arkko</a:t>
            </a:r>
            <a:r>
              <a:rPr lang="en-GB" dirty="0">
                <a:solidFill>
                  <a:srgbClr val="000000"/>
                </a:solidFill>
                <a:effectLst/>
                <a:latin typeface="Helvetica Neue Light" panose="02000403000000020004" pitchFamily="2" charset="0"/>
              </a:rPr>
              <a:t> • Just an observation about the power on/off bit. It is a part that we need of course. But in the IETF we seem to be quite focused on only on/off. In other fields, e.g., mobile networks, significant power savings can be gained through microsleep approaches, e.g., shutting down radio power amplifiers when we know there is no traffic. I think this is due to the details of the link layers and what's possible in them. Cellular radios and </a:t>
            </a:r>
            <a:r>
              <a:rPr lang="en-GB" dirty="0" err="1">
                <a:solidFill>
                  <a:srgbClr val="000000"/>
                </a:solidFill>
                <a:effectLst/>
                <a:latin typeface="Helvetica Neue Light" panose="02000403000000020004" pitchFamily="2" charset="0"/>
              </a:rPr>
              <a:t>fiber</a:t>
            </a:r>
            <a:r>
              <a:rPr lang="en-GB" dirty="0">
                <a:solidFill>
                  <a:srgbClr val="000000"/>
                </a:solidFill>
                <a:effectLst/>
                <a:latin typeface="Helvetica Neue Light" panose="02000403000000020004" pitchFamily="2" charset="0"/>
              </a:rPr>
              <a:t> can be different for instance. My point is that that we should not think a single approach is sufficient. We need both microsleeps and </a:t>
            </a:r>
            <a:r>
              <a:rPr lang="en-GB" dirty="0" err="1">
                <a:solidFill>
                  <a:srgbClr val="000000"/>
                </a:solidFill>
                <a:effectLst/>
                <a:latin typeface="Helvetica Neue Light" panose="02000403000000020004" pitchFamily="2" charset="0"/>
              </a:rPr>
              <a:t>abiilty</a:t>
            </a:r>
            <a:r>
              <a:rPr lang="en-GB" dirty="0">
                <a:solidFill>
                  <a:srgbClr val="000000"/>
                </a:solidFill>
                <a:effectLst/>
                <a:latin typeface="Helvetica Neue Light" panose="02000403000000020004" pitchFamily="2" charset="0"/>
              </a:rPr>
              <a:t> to shut things down.</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Microsleep seems like it's a purely internal approach. I support providing devices with more information so that they can make intelligent internal decisions.</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Well the big question is if internal approach can accomplish 80% of power reduction do we still need external ones ?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We still need external ones. Component power off requires traffic engineering, which has global scope.</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But is component power off really needed if we do right with power reduction to say 95% of max power ? Sure easier said then done as requires hardware redesign ... </a:t>
            </a:r>
          </a:p>
          <a:p>
            <a:r>
              <a:rPr lang="en-GB" dirty="0" err="1">
                <a:solidFill>
                  <a:srgbClr val="000000"/>
                </a:solidFill>
                <a:effectLst/>
                <a:latin typeface="Helvetica Neue Light" panose="02000403000000020004" pitchFamily="2" charset="0"/>
              </a:rPr>
              <a:t>Jari</a:t>
            </a:r>
            <a:r>
              <a:rPr lang="en-GB" dirty="0">
                <a:solidFill>
                  <a:srgbClr val="000000"/>
                </a:solidFill>
                <a:effectLst/>
                <a:latin typeface="Helvetica Neue Light" panose="02000403000000020004" pitchFamily="2" charset="0"/>
              </a:rPr>
              <a:t> Spot on ! This is exactly when I was heading with my comment ...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Qin Wu • </a:t>
            </a:r>
            <a:r>
              <a:rPr lang="en-GB" dirty="0">
                <a:solidFill>
                  <a:srgbClr val="094FD1"/>
                </a:solidFill>
                <a:effectLst/>
                <a:latin typeface="Helvetica Neue Light" panose="02000403000000020004" pitchFamily="2" charset="0"/>
                <a:hlinkClick r:id="rId4"/>
              </a:rPr>
              <a:t>https://github.com/billwuqin/Green-Energy-Network</a:t>
            </a:r>
            <a:endParaRPr lang="en-GB" dirty="0">
              <a:solidFill>
                <a:srgbClr val="094FD1"/>
              </a:solidFill>
              <a:effectLst/>
              <a:latin typeface="Helvetica Neue Light" panose="02000403000000020004" pitchFamily="2" charset="0"/>
            </a:endParaRP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Mahesh </a:t>
            </a:r>
            <a:r>
              <a:rPr lang="en-GB" dirty="0" err="1">
                <a:solidFill>
                  <a:srgbClr val="000000"/>
                </a:solidFill>
                <a:effectLst/>
                <a:latin typeface="Helvetica Neue Light" panose="02000403000000020004" pitchFamily="2" charset="0"/>
              </a:rPr>
              <a:t>Jethanandani</a:t>
            </a:r>
            <a:r>
              <a:rPr lang="en-GB" dirty="0">
                <a:solidFill>
                  <a:srgbClr val="000000"/>
                </a:solidFill>
                <a:effectLst/>
                <a:latin typeface="Helvetica Neue Light" panose="02000403000000020004" pitchFamily="2" charset="0"/>
              </a:rPr>
              <a:t> • Time check. We have less than 15 minutes left.</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I think that we should move discussion on to who is taking actions and next steps.</a:t>
            </a:r>
          </a:p>
          <a:p>
            <a:br>
              <a:rPr lang="en-GB" dirty="0">
                <a:effectLst/>
                <a:latin typeface="Helvetica" pitchFamily="2" charset="0"/>
              </a:rPr>
            </a:br>
            <a:endParaRPr lang="en-GB" dirty="0">
              <a:effectLst/>
              <a:latin typeface="Helvetica" pitchFamily="2" charset="0"/>
            </a:endParaRPr>
          </a:p>
          <a:p>
            <a:r>
              <a:rPr lang="en-GB" dirty="0" err="1">
                <a:effectLst/>
                <a:latin typeface="Helvetica Neue Light" panose="02000403000000020004" pitchFamily="2" charset="0"/>
              </a:rPr>
              <a:t>Jari</a:t>
            </a:r>
            <a:r>
              <a:rPr lang="en-GB" dirty="0">
                <a:effectLst/>
                <a:latin typeface="Helvetica Neue Light" panose="02000403000000020004" pitchFamily="2" charset="0"/>
              </a:rPr>
              <a:t> </a:t>
            </a:r>
            <a:r>
              <a:rPr lang="en-GB" dirty="0" err="1">
                <a:effectLst/>
                <a:latin typeface="Helvetica Neue Light" panose="02000403000000020004" pitchFamily="2" charset="0"/>
              </a:rPr>
              <a:t>Arkko</a:t>
            </a:r>
            <a:r>
              <a:rPr lang="en-GB" dirty="0">
                <a:effectLst/>
                <a:latin typeface="Helvetica Neue Light" panose="02000403000000020004" pitchFamily="2" charset="0"/>
              </a:rPr>
              <a:t> • </a:t>
            </a:r>
            <a:r>
              <a:rPr lang="en-GB" dirty="0">
                <a:solidFill>
                  <a:srgbClr val="000000"/>
                </a:solidFill>
                <a:effectLst/>
                <a:latin typeface="Helvetica Neue Light" panose="02000403000000020004" pitchFamily="2" charset="0"/>
              </a:rPr>
              <a:t>Yes</a:t>
            </a:r>
            <a:endParaRPr lang="en-GB" dirty="0">
              <a:effectLst/>
              <a:latin typeface="Helvetica Neue Light" panose="02000403000000020004" pitchFamily="2" charset="0"/>
            </a:endParaRP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Qin Wu • Agree with Ali lifecycle is targeting to broad scope which has been discussed in many other SDOs</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Oscar • I think we should decouple how to use the metrics from the metrics/characterization itself... "Green Traffic Engineering" will be a topic on its own......</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I still think the BOF charter is potentially looking quite long, and still think that we may want to try and scope it down.  Assuming that we are collectively able to do then is there anyone who thinks that we SHOULD NOT try and do a BOF request now for IETF 120?</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Suresh Krishnan • Yep. Agree Rob. That's why I suggested starting from scratch and additively building in what we need. I am a +1 for a </a:t>
            </a:r>
            <a:r>
              <a:rPr lang="en-GB" dirty="0" err="1">
                <a:solidFill>
                  <a:srgbClr val="000000"/>
                </a:solidFill>
                <a:effectLst/>
                <a:latin typeface="Helvetica Neue Light" panose="02000403000000020004" pitchFamily="2" charset="0"/>
              </a:rPr>
              <a:t>BoF</a:t>
            </a:r>
            <a:r>
              <a:rPr lang="en-GB" dirty="0">
                <a:solidFill>
                  <a:srgbClr val="000000"/>
                </a:solidFill>
                <a:effectLst/>
                <a:latin typeface="Helvetica Neue Light" panose="02000403000000020004" pitchFamily="2" charset="0"/>
              </a:rPr>
              <a:t> Request for IETF 120</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Ali </a:t>
            </a:r>
            <a:r>
              <a:rPr lang="en-GB" dirty="0" err="1">
                <a:solidFill>
                  <a:srgbClr val="000000"/>
                </a:solidFill>
                <a:effectLst/>
                <a:latin typeface="Helvetica Neue Light" panose="02000403000000020004" pitchFamily="2" charset="0"/>
              </a:rPr>
              <a:t>Rezaki</a:t>
            </a:r>
            <a:r>
              <a:rPr lang="en-GB" dirty="0">
                <a:solidFill>
                  <a:srgbClr val="000000"/>
                </a:solidFill>
                <a:effectLst/>
                <a:latin typeface="Helvetica Neue Light" panose="02000403000000020004" pitchFamily="2" charset="0"/>
              </a:rPr>
              <a:t> (Nokia) • It will be important to define the positioning of this WG </a:t>
            </a:r>
            <a:r>
              <a:rPr lang="en-GB" dirty="0" err="1">
                <a:solidFill>
                  <a:srgbClr val="000000"/>
                </a:solidFill>
                <a:effectLst/>
                <a:latin typeface="Helvetica Neue Light" panose="02000403000000020004" pitchFamily="2" charset="0"/>
              </a:rPr>
              <a:t>w.r.t.</a:t>
            </a:r>
            <a:r>
              <a:rPr lang="en-GB" dirty="0">
                <a:solidFill>
                  <a:srgbClr val="000000"/>
                </a:solidFill>
                <a:effectLst/>
                <a:latin typeface="Helvetica Neue Light" panose="02000403000000020004" pitchFamily="2" charset="0"/>
              </a:rPr>
              <a:t> the E-impact Program for everyone to understand the scope of each more precisely.</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Suresh Krishnan • Agree Ali. I will propose some text once there is a GitHub space for the charter.</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We should position this as the successor to e-impact.</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My thinking was that e-Impact was for longer term (not yet baked) discussions and that this WG was for better understood work that we can solve now.</a:t>
            </a:r>
          </a:p>
          <a:p>
            <a:br>
              <a:rPr lang="en-GB" dirty="0">
                <a:effectLst/>
                <a:latin typeface="Helvetica" pitchFamily="2" charset="0"/>
              </a:rPr>
            </a:br>
            <a:endParaRPr lang="en-GB" dirty="0">
              <a:effectLst/>
              <a:latin typeface="Helvetica" pitchFamily="2" charset="0"/>
            </a:endParaRPr>
          </a:p>
          <a:p>
            <a:r>
              <a:rPr lang="en-GB" dirty="0">
                <a:effectLst/>
                <a:latin typeface="Helvetica Neue Light" panose="02000403000000020004" pitchFamily="2" charset="0"/>
              </a:rPr>
              <a:t>Mahesh </a:t>
            </a:r>
            <a:r>
              <a:rPr lang="en-GB" dirty="0" err="1">
                <a:effectLst/>
                <a:latin typeface="Helvetica Neue Light" panose="02000403000000020004" pitchFamily="2" charset="0"/>
              </a:rPr>
              <a:t>Jethanandani</a:t>
            </a:r>
            <a:r>
              <a:rPr lang="en-GB" dirty="0">
                <a:effectLst/>
                <a:latin typeface="Helvetica Neue Light" panose="02000403000000020004" pitchFamily="2" charset="0"/>
              </a:rPr>
              <a:t> • </a:t>
            </a:r>
            <a:r>
              <a:rPr lang="en-GB" dirty="0">
                <a:solidFill>
                  <a:srgbClr val="000000"/>
                </a:solidFill>
                <a:effectLst/>
                <a:latin typeface="Helvetica Neue Light" panose="02000403000000020004" pitchFamily="2" charset="0"/>
              </a:rPr>
              <a:t>Yes, this time works</a:t>
            </a:r>
            <a:endParaRPr lang="en-GB" dirty="0">
              <a:effectLst/>
              <a:latin typeface="Helvetica Neue Light" panose="02000403000000020004" pitchFamily="2" charset="0"/>
            </a:endParaRP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This time is awkward.</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Mahesh </a:t>
            </a:r>
            <a:r>
              <a:rPr lang="en-GB" dirty="0" err="1">
                <a:solidFill>
                  <a:srgbClr val="000000"/>
                </a:solidFill>
                <a:effectLst/>
                <a:latin typeface="Helvetica Neue Light" panose="02000403000000020004" pitchFamily="2" charset="0"/>
              </a:rPr>
              <a:t>Jethanandani</a:t>
            </a:r>
            <a:r>
              <a:rPr lang="en-GB" dirty="0">
                <a:solidFill>
                  <a:srgbClr val="000000"/>
                </a:solidFill>
                <a:effectLst/>
                <a:latin typeface="Helvetica Neue Light" panose="02000403000000020004" pitchFamily="2" charset="0"/>
              </a:rPr>
              <a:t> • I would set up calls all the way till the deadline</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This time works fine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Mahesh </a:t>
            </a:r>
            <a:r>
              <a:rPr lang="en-GB" dirty="0" err="1">
                <a:solidFill>
                  <a:srgbClr val="000000"/>
                </a:solidFill>
                <a:effectLst/>
                <a:latin typeface="Helvetica Neue Light" panose="02000403000000020004" pitchFamily="2" charset="0"/>
              </a:rPr>
              <a:t>Jethanandani</a:t>
            </a:r>
            <a:r>
              <a:rPr lang="en-GB" dirty="0">
                <a:solidFill>
                  <a:srgbClr val="000000"/>
                </a:solidFill>
                <a:effectLst/>
                <a:latin typeface="Helvetica Neue Light" panose="02000403000000020004" pitchFamily="2" charset="0"/>
              </a:rPr>
              <a:t> • Do a Doodle poll to find some good times</a:t>
            </a:r>
          </a:p>
          <a:p>
            <a:r>
              <a:rPr lang="en-GB" dirty="0">
                <a:solidFill>
                  <a:srgbClr val="000000"/>
                </a:solidFill>
                <a:effectLst/>
                <a:latin typeface="Helvetica Neue Light" panose="02000403000000020004" pitchFamily="2" charset="0"/>
              </a:rPr>
              <a:t>I have a conflict next Monday.</a:t>
            </a:r>
          </a:p>
          <a:p>
            <a:r>
              <a:rPr lang="en-GB" dirty="0">
                <a:solidFill>
                  <a:srgbClr val="000000"/>
                </a:solidFill>
                <a:effectLst/>
                <a:latin typeface="Helvetica Neue Light" panose="02000403000000020004" pitchFamily="2" charset="0"/>
              </a:rPr>
              <a:t>But subsequent Mondays should be fine</a:t>
            </a:r>
          </a:p>
          <a:p>
            <a:endParaRPr lang="en-ES" dirty="0"/>
          </a:p>
        </p:txBody>
      </p:sp>
      <p:sp>
        <p:nvSpPr>
          <p:cNvPr id="4" name="Slide Number Placeholder 3"/>
          <p:cNvSpPr>
            <a:spLocks noGrp="1"/>
          </p:cNvSpPr>
          <p:nvPr>
            <p:ph type="sldNum" sz="quarter" idx="5"/>
          </p:nvPr>
        </p:nvSpPr>
        <p:spPr/>
        <p:txBody>
          <a:bodyPr/>
          <a:lstStyle/>
          <a:p>
            <a:fld id="{419127A2-A6A7-9346-9A92-3C6ED15DAFCE}" type="slidenum">
              <a:rPr lang="en-ES" smtClean="0"/>
              <a:t>7</a:t>
            </a:fld>
            <a:endParaRPr lang="en-ES"/>
          </a:p>
        </p:txBody>
      </p:sp>
    </p:spTree>
    <p:extLst>
      <p:ext uri="{BB962C8B-B14F-4D97-AF65-F5344CB8AC3E}">
        <p14:creationId xmlns:p14="http://schemas.microsoft.com/office/powerpoint/2010/main" val="239288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Light" panose="02000403000000020004" pitchFamily="2" charset="0"/>
              </a:rPr>
              <a:t>Michael </a:t>
            </a:r>
            <a:r>
              <a:rPr lang="en-GB" dirty="0" err="1">
                <a:effectLst/>
                <a:latin typeface="Helvetica Neue Light" panose="02000403000000020004" pitchFamily="2" charset="0"/>
              </a:rPr>
              <a:t>Welzl</a:t>
            </a:r>
            <a:r>
              <a:rPr lang="en-GB" dirty="0">
                <a:effectLst/>
                <a:latin typeface="Helvetica Neue Light" panose="02000403000000020004" pitchFamily="2" charset="0"/>
              </a:rPr>
              <a:t> • </a:t>
            </a:r>
            <a:r>
              <a:rPr lang="en-GB" dirty="0">
                <a:solidFill>
                  <a:srgbClr val="000000"/>
                </a:solidFill>
                <a:effectLst/>
                <a:latin typeface="Helvetica Neue Light" panose="02000403000000020004" pitchFamily="2" charset="0"/>
              </a:rPr>
              <a:t>There's this:</a:t>
            </a:r>
            <a:endParaRPr lang="en-GB" dirty="0">
              <a:effectLst/>
              <a:latin typeface="Helvetica Neue Light" panose="02000403000000020004" pitchFamily="2" charset="0"/>
            </a:endParaRPr>
          </a:p>
          <a:p>
            <a:r>
              <a:rPr lang="en-GB" dirty="0">
                <a:solidFill>
                  <a:srgbClr val="094FD1"/>
                </a:solidFill>
                <a:effectLst/>
                <a:latin typeface="Helvetica Neue Light" panose="02000403000000020004" pitchFamily="2" charset="0"/>
                <a:hlinkClick r:id="rId3"/>
              </a:rPr>
              <a:t>https://github.com/billwuqin/Green-Energy-Network/tree/main</a:t>
            </a:r>
            <a:endParaRPr lang="en-GB" dirty="0">
              <a:solidFill>
                <a:srgbClr val="094FD1"/>
              </a:solidFill>
              <a:effectLst/>
              <a:latin typeface="Helvetica Neue Light" panose="02000403000000020004" pitchFamily="2" charset="0"/>
            </a:endParaRPr>
          </a:p>
          <a:p>
            <a:br>
              <a:rPr lang="en-GB" dirty="0">
                <a:effectLst/>
                <a:latin typeface="Helvetica" pitchFamily="2" charset="0"/>
              </a:rPr>
            </a:br>
            <a:endParaRPr lang="en-GB" dirty="0">
              <a:effectLst/>
              <a:latin typeface="Helvetica" pitchFamily="2" charset="0"/>
            </a:endParaRPr>
          </a:p>
          <a:p>
            <a:r>
              <a:rPr lang="en-GB" dirty="0" err="1">
                <a:solidFill>
                  <a:srgbClr val="000000"/>
                </a:solidFill>
                <a:effectLst/>
                <a:latin typeface="Helvetica Neue Light" panose="02000403000000020004" pitchFamily="2" charset="0"/>
              </a:rPr>
              <a:t>Jari</a:t>
            </a:r>
            <a:r>
              <a:rPr lang="en-GB" dirty="0">
                <a:solidFill>
                  <a:srgbClr val="000000"/>
                </a:solidFill>
                <a:effectLst/>
                <a:latin typeface="Helvetica Neue Light" panose="02000403000000020004" pitchFamily="2" charset="0"/>
              </a:rPr>
              <a:t> </a:t>
            </a:r>
            <a:r>
              <a:rPr lang="en-GB" dirty="0" err="1">
                <a:solidFill>
                  <a:srgbClr val="000000"/>
                </a:solidFill>
                <a:effectLst/>
                <a:latin typeface="Helvetica Neue Light" panose="02000403000000020004" pitchFamily="2" charset="0"/>
              </a:rPr>
              <a:t>Arkko</a:t>
            </a:r>
            <a:r>
              <a:rPr lang="en-GB" dirty="0">
                <a:solidFill>
                  <a:srgbClr val="000000"/>
                </a:solidFill>
                <a:effectLst/>
                <a:latin typeface="Helvetica Neue Light" panose="02000403000000020004" pitchFamily="2" charset="0"/>
              </a:rPr>
              <a:t> • I added an issue there, great start but worth maybe shrinking a bit.</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I would quite like something but being able to turn on/off parts of the the system to save energy.  E.g., something along the lines of Tony's draft.  I don't know this is exactly the right model, but it seems useful.</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Rob This is very important point. But I am struggling how much of this should be local to the device vs network wide action ? Lot's of devices today reduce power usage when not needed autonomously.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Robert, my draft supports both control of individual components plus autonomous control.</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Is there some place your and other drafts in this space could be found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Draft names are listed in the draft charter.</a:t>
            </a:r>
          </a:p>
          <a:p>
            <a:br>
              <a:rPr lang="en-GB" dirty="0">
                <a:effectLst/>
                <a:latin typeface="Helvetica" pitchFamily="2" charset="0"/>
              </a:rPr>
            </a:br>
            <a:endParaRPr lang="en-GB" dirty="0">
              <a:effectLst/>
              <a:latin typeface="Helvetica" pitchFamily="2" charset="0"/>
            </a:endParaRPr>
          </a:p>
          <a:p>
            <a:r>
              <a:rPr lang="en-GB" dirty="0" err="1">
                <a:solidFill>
                  <a:srgbClr val="000000"/>
                </a:solidFill>
                <a:effectLst/>
                <a:latin typeface="Helvetica Neue Light" panose="02000403000000020004" pitchFamily="2" charset="0"/>
              </a:rPr>
              <a:t>Jari</a:t>
            </a:r>
            <a:r>
              <a:rPr lang="en-GB" dirty="0">
                <a:solidFill>
                  <a:srgbClr val="000000"/>
                </a:solidFill>
                <a:effectLst/>
                <a:latin typeface="Helvetica Neue Light" panose="02000403000000020004" pitchFamily="2" charset="0"/>
              </a:rPr>
              <a:t> </a:t>
            </a:r>
            <a:r>
              <a:rPr lang="en-GB" dirty="0" err="1">
                <a:solidFill>
                  <a:srgbClr val="000000"/>
                </a:solidFill>
                <a:effectLst/>
                <a:latin typeface="Helvetica Neue Light" panose="02000403000000020004" pitchFamily="2" charset="0"/>
              </a:rPr>
              <a:t>Arkko</a:t>
            </a:r>
            <a:r>
              <a:rPr lang="en-GB" dirty="0">
                <a:solidFill>
                  <a:srgbClr val="000000"/>
                </a:solidFill>
                <a:effectLst/>
                <a:latin typeface="Helvetica Neue Light" panose="02000403000000020004" pitchFamily="2" charset="0"/>
              </a:rPr>
              <a:t> • Well said, Rob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@Robert, yes some devices will reduce power, but core routers don't seem to do this that effectively (or we could do much better).  </a:t>
            </a:r>
            <a:r>
              <a:rPr lang="en-GB" dirty="0" err="1">
                <a:solidFill>
                  <a:srgbClr val="000000"/>
                </a:solidFill>
                <a:effectLst/>
                <a:latin typeface="Helvetica Neue Light" panose="02000403000000020004" pitchFamily="2" charset="0"/>
              </a:rPr>
              <a:t>E.g</a:t>
            </a:r>
            <a:r>
              <a:rPr lang="en-GB" dirty="0">
                <a:solidFill>
                  <a:srgbClr val="000000"/>
                </a:solidFill>
                <a:effectLst/>
                <a:latin typeface="Helvetica Neue Light" panose="02000403000000020004" pitchFamily="2" charset="0"/>
              </a:rPr>
              <a:t> , you can get much bigger savings if you are able to move traffic off a link/NPU/LC and then power down optics/NPU/LC.</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I beg to differ with my esteemed colleague from Cisco.</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Tony, which bit?</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Core routers actually do a good job at efficiency today. However, they lack information about anticipated traffic levels. They can do better if they are given more data. This is also listed in my draft with expected interface traffic levels.</a:t>
            </a:r>
          </a:p>
          <a:p>
            <a:r>
              <a:rPr lang="en-GB" dirty="0">
                <a:solidFill>
                  <a:srgbClr val="000000"/>
                </a:solidFill>
                <a:effectLst/>
                <a:latin typeface="Helvetica Neue Light" panose="02000403000000020004" pitchFamily="2" charset="0"/>
              </a:rPr>
              <a:t>I completely agree that powering off components is essential and that traffic engineering is the best way of accomplishing that.</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I think to start there is big difference between "power down" and move to "stand by" Shifting traffic may be pretty drastic network event involving lot's of network operational elements. Just think for example of Adj. SIDs and make before break reprogramming paradigm</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I think that the only real difference is what the hardware supports. Legacy hardware may not have a full ASIC power-off capability but may be able to clock gate the chip. Shifting traffic through traffic-engineering techniques is very common already today. Yes, it's all done with MBB.</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Question - Is this work aiming for intradomain or interdomain or both ? Perhaps in phase 1 going to shut external facing components may be a bit too big ask.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Michael </a:t>
            </a:r>
            <a:r>
              <a:rPr lang="en-GB" dirty="0" err="1">
                <a:solidFill>
                  <a:srgbClr val="000000"/>
                </a:solidFill>
                <a:effectLst/>
                <a:latin typeface="Helvetica Neue Light" panose="02000403000000020004" pitchFamily="2" charset="0"/>
              </a:rPr>
              <a:t>Welzl</a:t>
            </a:r>
            <a:r>
              <a:rPr lang="en-GB" dirty="0">
                <a:solidFill>
                  <a:srgbClr val="000000"/>
                </a:solidFill>
                <a:effectLst/>
                <a:latin typeface="Helvetica Neue Light" panose="02000403000000020004" pitchFamily="2" charset="0"/>
              </a:rPr>
              <a:t> • I agree about "</a:t>
            </a:r>
            <a:r>
              <a:rPr lang="en-GB" dirty="0" err="1">
                <a:solidFill>
                  <a:srgbClr val="000000"/>
                </a:solidFill>
                <a:effectLst/>
                <a:latin typeface="Helvetica Neue Light" panose="02000403000000020004" pitchFamily="2" charset="0"/>
              </a:rPr>
              <a:t>ecodesign</a:t>
            </a:r>
            <a:r>
              <a:rPr lang="en-GB" dirty="0">
                <a:solidFill>
                  <a:srgbClr val="000000"/>
                </a:solidFill>
                <a:effectLst/>
                <a:latin typeface="Helvetica Neue Light" panose="02000403000000020004" pitchFamily="2" charset="0"/>
              </a:rPr>
              <a:t>" metrics: we have mentioned some of these in our ICMP draft: e.g., there is ISO 14001:2015.</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Suresh Krishnan • Robert: I agree. Personally, I am for intradomain at least initially</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I would assume that deciding which components to enable/disable is going to up to the controller and operator policy.</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Oscar • Not only that... It's not just </a:t>
            </a:r>
            <a:r>
              <a:rPr lang="en-GB" dirty="0" err="1">
                <a:solidFill>
                  <a:srgbClr val="000000"/>
                </a:solidFill>
                <a:effectLst/>
                <a:latin typeface="Helvetica Neue Light" panose="02000403000000020004" pitchFamily="2" charset="0"/>
              </a:rPr>
              <a:t>policiy</a:t>
            </a:r>
            <a:r>
              <a:rPr lang="en-GB" dirty="0">
                <a:solidFill>
                  <a:srgbClr val="000000"/>
                </a:solidFill>
                <a:effectLst/>
                <a:latin typeface="Helvetica Neue Light" panose="02000403000000020004" pitchFamily="2" charset="0"/>
              </a:rPr>
              <a:t>, the impact on other parts of the network or other components is required. </a:t>
            </a:r>
            <a:r>
              <a:rPr lang="en-GB" dirty="0" err="1">
                <a:solidFill>
                  <a:srgbClr val="000000"/>
                </a:solidFill>
                <a:effectLst/>
                <a:latin typeface="Helvetica Neue Light" panose="02000403000000020004" pitchFamily="2" charset="0"/>
              </a:rPr>
              <a:t>So.</a:t>
            </a:r>
            <a:r>
              <a:rPr lang="en-GB" dirty="0">
                <a:solidFill>
                  <a:srgbClr val="000000"/>
                </a:solidFill>
                <a:effectLst/>
                <a:latin typeface="Helvetica Neue Light" panose="02000403000000020004" pitchFamily="2" charset="0"/>
              </a:rPr>
              <a:t>.. that needs study</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The advantage of the controller approach is that it has global scope.</a:t>
            </a:r>
          </a:p>
          <a:p>
            <a:r>
              <a:rPr lang="en-GB" dirty="0">
                <a:solidFill>
                  <a:srgbClr val="000000"/>
                </a:solidFill>
                <a:effectLst/>
                <a:latin typeface="Helvetica Neue Light" panose="02000403000000020004" pitchFamily="2" charset="0"/>
              </a:rPr>
              <a:t>Domain is no longer a meaningful term. Too many networks have gone multi-domain. Someone's marketing team has spent too long proposing bad design practices.</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To clarify ... by "interdomain" I mean outside of operators control. It could be 1 or N ASNs.</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Inter-network traffic engineering for any purpose is still a research problem.</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Ok so we leave 1000s of external interfaces and only focus on 10s of intradomain ? Reason I am trying to clarify this as it seems important to note up front.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If you have proposals, make them. Most networks have those numbers reversed.</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What I mean is not to focus on </a:t>
            </a:r>
            <a:r>
              <a:rPr lang="en-GB" dirty="0" err="1">
                <a:solidFill>
                  <a:srgbClr val="000000"/>
                </a:solidFill>
                <a:effectLst/>
                <a:latin typeface="Helvetica Neue Light" panose="02000403000000020004" pitchFamily="2" charset="0"/>
              </a:rPr>
              <a:t>boolean</a:t>
            </a:r>
            <a:r>
              <a:rPr lang="en-GB" dirty="0">
                <a:solidFill>
                  <a:srgbClr val="000000"/>
                </a:solidFill>
                <a:effectLst/>
                <a:latin typeface="Helvetica Neue Light" panose="02000403000000020004" pitchFamily="2" charset="0"/>
              </a:rPr>
              <a:t> ON/OFF ... but reduce power proportionally to the  effective BW used on the interfaces.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Mahesh </a:t>
            </a:r>
            <a:r>
              <a:rPr lang="en-GB" dirty="0" err="1">
                <a:solidFill>
                  <a:srgbClr val="000000"/>
                </a:solidFill>
                <a:effectLst/>
                <a:latin typeface="Helvetica Neue Light" panose="02000403000000020004" pitchFamily="2" charset="0"/>
              </a:rPr>
              <a:t>Jethanandani</a:t>
            </a:r>
            <a:r>
              <a:rPr lang="en-GB" dirty="0">
                <a:solidFill>
                  <a:srgbClr val="000000"/>
                </a:solidFill>
                <a:effectLst/>
                <a:latin typeface="Helvetica Neue Light" panose="02000403000000020004" pitchFamily="2" charset="0"/>
              </a:rPr>
              <a:t> • Marisol, can you share the GitHub location where you want folks to contribute here, and on the green-</a:t>
            </a:r>
            <a:r>
              <a:rPr lang="en-GB" dirty="0" err="1">
                <a:solidFill>
                  <a:srgbClr val="000000"/>
                </a:solidFill>
                <a:effectLst/>
                <a:latin typeface="Helvetica Neue Light" panose="02000403000000020004" pitchFamily="2" charset="0"/>
              </a:rPr>
              <a:t>bof</a:t>
            </a:r>
            <a:r>
              <a:rPr lang="en-GB" dirty="0">
                <a:solidFill>
                  <a:srgbClr val="000000"/>
                </a:solidFill>
                <a:effectLst/>
                <a:latin typeface="Helvetica Neue Light" panose="02000403000000020004" pitchFamily="2" charset="0"/>
              </a:rPr>
              <a:t> mailing list?</a:t>
            </a:r>
          </a:p>
          <a:p>
            <a:br>
              <a:rPr lang="en-GB" dirty="0">
                <a:effectLst/>
                <a:latin typeface="Helvetica" pitchFamily="2" charset="0"/>
              </a:rPr>
            </a:br>
            <a:endParaRPr lang="en-GB" dirty="0">
              <a:effectLst/>
              <a:latin typeface="Helvetica" pitchFamily="2" charset="0"/>
            </a:endParaRPr>
          </a:p>
          <a:p>
            <a:r>
              <a:rPr lang="en-GB" dirty="0" err="1">
                <a:solidFill>
                  <a:srgbClr val="000000"/>
                </a:solidFill>
                <a:effectLst/>
                <a:latin typeface="Helvetica Neue Light" panose="02000403000000020004" pitchFamily="2" charset="0"/>
              </a:rPr>
              <a:t>Jari</a:t>
            </a:r>
            <a:r>
              <a:rPr lang="en-GB" dirty="0">
                <a:solidFill>
                  <a:srgbClr val="000000"/>
                </a:solidFill>
                <a:effectLst/>
                <a:latin typeface="Helvetica Neue Light" panose="02000403000000020004" pitchFamily="2" charset="0"/>
              </a:rPr>
              <a:t> </a:t>
            </a:r>
            <a:r>
              <a:rPr lang="en-GB" dirty="0" err="1">
                <a:solidFill>
                  <a:srgbClr val="000000"/>
                </a:solidFill>
                <a:effectLst/>
                <a:latin typeface="Helvetica Neue Light" panose="02000403000000020004" pitchFamily="2" charset="0"/>
              </a:rPr>
              <a:t>Arkko</a:t>
            </a:r>
            <a:r>
              <a:rPr lang="en-GB" dirty="0">
                <a:solidFill>
                  <a:srgbClr val="000000"/>
                </a:solidFill>
                <a:effectLst/>
                <a:latin typeface="Helvetica Neue Light" panose="02000403000000020004" pitchFamily="2" charset="0"/>
              </a:rPr>
              <a:t> • Just an observation about the power on/off bit. It is a part that we need of course. But in the IETF we seem to be quite focused on only on/off. In other fields, e.g., mobile networks, significant power savings can be gained through microsleep approaches, e.g., shutting down radio power amplifiers when we know there is no traffic. I think this is due to the details of the link layers and what's possible in them. Cellular radios and </a:t>
            </a:r>
            <a:r>
              <a:rPr lang="en-GB" dirty="0" err="1">
                <a:solidFill>
                  <a:srgbClr val="000000"/>
                </a:solidFill>
                <a:effectLst/>
                <a:latin typeface="Helvetica Neue Light" panose="02000403000000020004" pitchFamily="2" charset="0"/>
              </a:rPr>
              <a:t>fiber</a:t>
            </a:r>
            <a:r>
              <a:rPr lang="en-GB" dirty="0">
                <a:solidFill>
                  <a:srgbClr val="000000"/>
                </a:solidFill>
                <a:effectLst/>
                <a:latin typeface="Helvetica Neue Light" panose="02000403000000020004" pitchFamily="2" charset="0"/>
              </a:rPr>
              <a:t> can be different for instance. My point is that that we should not think a single approach is sufficient. We need both microsleeps and </a:t>
            </a:r>
            <a:r>
              <a:rPr lang="en-GB" dirty="0" err="1">
                <a:solidFill>
                  <a:srgbClr val="000000"/>
                </a:solidFill>
                <a:effectLst/>
                <a:latin typeface="Helvetica Neue Light" panose="02000403000000020004" pitchFamily="2" charset="0"/>
              </a:rPr>
              <a:t>abiilty</a:t>
            </a:r>
            <a:r>
              <a:rPr lang="en-GB" dirty="0">
                <a:solidFill>
                  <a:srgbClr val="000000"/>
                </a:solidFill>
                <a:effectLst/>
                <a:latin typeface="Helvetica Neue Light" panose="02000403000000020004" pitchFamily="2" charset="0"/>
              </a:rPr>
              <a:t> to shut things down.</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Microsleep seems like it's a purely internal approach. I support providing devices with more information so that they can make intelligent internal decisions.</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Well the big question is if internal approach can accomplish 80% of power reduction do we still need external ones ?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We still need external ones. Component power off requires traffic engineering, which has global scope.</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But is component power off really needed if we do right with power reduction to say 95% of max power ? Sure easier said then done as requires hardware redesign ... </a:t>
            </a:r>
          </a:p>
          <a:p>
            <a:r>
              <a:rPr lang="en-GB" dirty="0" err="1">
                <a:solidFill>
                  <a:srgbClr val="000000"/>
                </a:solidFill>
                <a:effectLst/>
                <a:latin typeface="Helvetica Neue Light" panose="02000403000000020004" pitchFamily="2" charset="0"/>
              </a:rPr>
              <a:t>Jari</a:t>
            </a:r>
            <a:r>
              <a:rPr lang="en-GB" dirty="0">
                <a:solidFill>
                  <a:srgbClr val="000000"/>
                </a:solidFill>
                <a:effectLst/>
                <a:latin typeface="Helvetica Neue Light" panose="02000403000000020004" pitchFamily="2" charset="0"/>
              </a:rPr>
              <a:t> Spot on ! This is exactly when I was heading with my comment ...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Qin Wu • </a:t>
            </a:r>
            <a:r>
              <a:rPr lang="en-GB" dirty="0">
                <a:solidFill>
                  <a:srgbClr val="094FD1"/>
                </a:solidFill>
                <a:effectLst/>
                <a:latin typeface="Helvetica Neue Light" panose="02000403000000020004" pitchFamily="2" charset="0"/>
                <a:hlinkClick r:id="rId4"/>
              </a:rPr>
              <a:t>https://github.com/billwuqin/Green-Energy-Network</a:t>
            </a:r>
            <a:endParaRPr lang="en-GB" dirty="0">
              <a:solidFill>
                <a:srgbClr val="094FD1"/>
              </a:solidFill>
              <a:effectLst/>
              <a:latin typeface="Helvetica Neue Light" panose="02000403000000020004" pitchFamily="2" charset="0"/>
            </a:endParaRP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Mahesh </a:t>
            </a:r>
            <a:r>
              <a:rPr lang="en-GB" dirty="0" err="1">
                <a:solidFill>
                  <a:srgbClr val="000000"/>
                </a:solidFill>
                <a:effectLst/>
                <a:latin typeface="Helvetica Neue Light" panose="02000403000000020004" pitchFamily="2" charset="0"/>
              </a:rPr>
              <a:t>Jethanandani</a:t>
            </a:r>
            <a:r>
              <a:rPr lang="en-GB" dirty="0">
                <a:solidFill>
                  <a:srgbClr val="000000"/>
                </a:solidFill>
                <a:effectLst/>
                <a:latin typeface="Helvetica Neue Light" panose="02000403000000020004" pitchFamily="2" charset="0"/>
              </a:rPr>
              <a:t> • Time check. We have less than 15 minutes left.</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I think that we should move discussion on to who is taking actions and next steps.</a:t>
            </a:r>
          </a:p>
          <a:p>
            <a:br>
              <a:rPr lang="en-GB" dirty="0">
                <a:effectLst/>
                <a:latin typeface="Helvetica" pitchFamily="2" charset="0"/>
              </a:rPr>
            </a:br>
            <a:endParaRPr lang="en-GB" dirty="0">
              <a:effectLst/>
              <a:latin typeface="Helvetica" pitchFamily="2" charset="0"/>
            </a:endParaRPr>
          </a:p>
          <a:p>
            <a:r>
              <a:rPr lang="en-GB" dirty="0" err="1">
                <a:effectLst/>
                <a:latin typeface="Helvetica Neue Light" panose="02000403000000020004" pitchFamily="2" charset="0"/>
              </a:rPr>
              <a:t>Jari</a:t>
            </a:r>
            <a:r>
              <a:rPr lang="en-GB" dirty="0">
                <a:effectLst/>
                <a:latin typeface="Helvetica Neue Light" panose="02000403000000020004" pitchFamily="2" charset="0"/>
              </a:rPr>
              <a:t> </a:t>
            </a:r>
            <a:r>
              <a:rPr lang="en-GB" dirty="0" err="1">
                <a:effectLst/>
                <a:latin typeface="Helvetica Neue Light" panose="02000403000000020004" pitchFamily="2" charset="0"/>
              </a:rPr>
              <a:t>Arkko</a:t>
            </a:r>
            <a:r>
              <a:rPr lang="en-GB" dirty="0">
                <a:effectLst/>
                <a:latin typeface="Helvetica Neue Light" panose="02000403000000020004" pitchFamily="2" charset="0"/>
              </a:rPr>
              <a:t> • </a:t>
            </a:r>
            <a:r>
              <a:rPr lang="en-GB" dirty="0">
                <a:solidFill>
                  <a:srgbClr val="000000"/>
                </a:solidFill>
                <a:effectLst/>
                <a:latin typeface="Helvetica Neue Light" panose="02000403000000020004" pitchFamily="2" charset="0"/>
              </a:rPr>
              <a:t>Yes</a:t>
            </a:r>
            <a:endParaRPr lang="en-GB" dirty="0">
              <a:effectLst/>
              <a:latin typeface="Helvetica Neue Light" panose="02000403000000020004" pitchFamily="2" charset="0"/>
            </a:endParaRP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Qin Wu • Agree with Ali lifecycle is targeting to broad scope which has been discussed in many other SDOs</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Oscar • I think we should decouple how to use the metrics from the metrics/characterization itself... "Green Traffic Engineering" will be a topic on its own......</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I still think the BOF charter is potentially looking quite long, and still think that we may want to try and scope it down.  Assuming that we are collectively able to do then is there anyone who thinks that we SHOULD NOT try and do a BOF request now for IETF 120?</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Suresh Krishnan • Yep. Agree Rob. That's why I suggested starting from scratch and additively building in what we need. I am a +1 for a </a:t>
            </a:r>
            <a:r>
              <a:rPr lang="en-GB" dirty="0" err="1">
                <a:solidFill>
                  <a:srgbClr val="000000"/>
                </a:solidFill>
                <a:effectLst/>
                <a:latin typeface="Helvetica Neue Light" panose="02000403000000020004" pitchFamily="2" charset="0"/>
              </a:rPr>
              <a:t>BoF</a:t>
            </a:r>
            <a:r>
              <a:rPr lang="en-GB" dirty="0">
                <a:solidFill>
                  <a:srgbClr val="000000"/>
                </a:solidFill>
                <a:effectLst/>
                <a:latin typeface="Helvetica Neue Light" panose="02000403000000020004" pitchFamily="2" charset="0"/>
              </a:rPr>
              <a:t> Request for IETF 120</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Ali </a:t>
            </a:r>
            <a:r>
              <a:rPr lang="en-GB" dirty="0" err="1">
                <a:solidFill>
                  <a:srgbClr val="000000"/>
                </a:solidFill>
                <a:effectLst/>
                <a:latin typeface="Helvetica Neue Light" panose="02000403000000020004" pitchFamily="2" charset="0"/>
              </a:rPr>
              <a:t>Rezaki</a:t>
            </a:r>
            <a:r>
              <a:rPr lang="en-GB" dirty="0">
                <a:solidFill>
                  <a:srgbClr val="000000"/>
                </a:solidFill>
                <a:effectLst/>
                <a:latin typeface="Helvetica Neue Light" panose="02000403000000020004" pitchFamily="2" charset="0"/>
              </a:rPr>
              <a:t> (Nokia) • It will be important to define the positioning of this WG </a:t>
            </a:r>
            <a:r>
              <a:rPr lang="en-GB" dirty="0" err="1">
                <a:solidFill>
                  <a:srgbClr val="000000"/>
                </a:solidFill>
                <a:effectLst/>
                <a:latin typeface="Helvetica Neue Light" panose="02000403000000020004" pitchFamily="2" charset="0"/>
              </a:rPr>
              <a:t>w.r.t.</a:t>
            </a:r>
            <a:r>
              <a:rPr lang="en-GB" dirty="0">
                <a:solidFill>
                  <a:srgbClr val="000000"/>
                </a:solidFill>
                <a:effectLst/>
                <a:latin typeface="Helvetica Neue Light" panose="02000403000000020004" pitchFamily="2" charset="0"/>
              </a:rPr>
              <a:t> the E-impact Program for everyone to understand the scope of each more precisely.</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Suresh Krishnan • Agree Ali. I will propose some text once there is a GitHub space for the charter.</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We should position this as the successor to e-impact.</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 Wilton • My thinking was that e-Impact was for longer term (not yet baked) discussions and that this WG was for better understood work that we can solve now.</a:t>
            </a:r>
          </a:p>
          <a:p>
            <a:br>
              <a:rPr lang="en-GB" dirty="0">
                <a:effectLst/>
                <a:latin typeface="Helvetica" pitchFamily="2" charset="0"/>
              </a:rPr>
            </a:br>
            <a:endParaRPr lang="en-GB" dirty="0">
              <a:effectLst/>
              <a:latin typeface="Helvetica" pitchFamily="2" charset="0"/>
            </a:endParaRPr>
          </a:p>
          <a:p>
            <a:r>
              <a:rPr lang="en-GB" dirty="0">
                <a:effectLst/>
                <a:latin typeface="Helvetica Neue Light" panose="02000403000000020004" pitchFamily="2" charset="0"/>
              </a:rPr>
              <a:t>Mahesh </a:t>
            </a:r>
            <a:r>
              <a:rPr lang="en-GB" dirty="0" err="1">
                <a:effectLst/>
                <a:latin typeface="Helvetica Neue Light" panose="02000403000000020004" pitchFamily="2" charset="0"/>
              </a:rPr>
              <a:t>Jethanandani</a:t>
            </a:r>
            <a:r>
              <a:rPr lang="en-GB" dirty="0">
                <a:effectLst/>
                <a:latin typeface="Helvetica Neue Light" panose="02000403000000020004" pitchFamily="2" charset="0"/>
              </a:rPr>
              <a:t> • </a:t>
            </a:r>
            <a:r>
              <a:rPr lang="en-GB" dirty="0">
                <a:solidFill>
                  <a:srgbClr val="000000"/>
                </a:solidFill>
                <a:effectLst/>
                <a:latin typeface="Helvetica Neue Light" panose="02000403000000020004" pitchFamily="2" charset="0"/>
              </a:rPr>
              <a:t>Yes, this time works</a:t>
            </a:r>
            <a:endParaRPr lang="en-GB" dirty="0">
              <a:effectLst/>
              <a:latin typeface="Helvetica Neue Light" panose="02000403000000020004" pitchFamily="2" charset="0"/>
            </a:endParaRP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Tony Li • This time is awkward.</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Mahesh </a:t>
            </a:r>
            <a:r>
              <a:rPr lang="en-GB" dirty="0" err="1">
                <a:solidFill>
                  <a:srgbClr val="000000"/>
                </a:solidFill>
                <a:effectLst/>
                <a:latin typeface="Helvetica Neue Light" panose="02000403000000020004" pitchFamily="2" charset="0"/>
              </a:rPr>
              <a:t>Jethanandani</a:t>
            </a:r>
            <a:r>
              <a:rPr lang="en-GB" dirty="0">
                <a:solidFill>
                  <a:srgbClr val="000000"/>
                </a:solidFill>
                <a:effectLst/>
                <a:latin typeface="Helvetica Neue Light" panose="02000403000000020004" pitchFamily="2" charset="0"/>
              </a:rPr>
              <a:t> • I would set up calls all the way till the deadline</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Robert </a:t>
            </a:r>
            <a:r>
              <a:rPr lang="en-GB" dirty="0" err="1">
                <a:solidFill>
                  <a:srgbClr val="000000"/>
                </a:solidFill>
                <a:effectLst/>
                <a:latin typeface="Helvetica Neue Light" panose="02000403000000020004" pitchFamily="2" charset="0"/>
              </a:rPr>
              <a:t>Raszuk</a:t>
            </a:r>
            <a:r>
              <a:rPr lang="en-GB" dirty="0">
                <a:solidFill>
                  <a:srgbClr val="000000"/>
                </a:solidFill>
                <a:effectLst/>
                <a:latin typeface="Helvetica Neue Light" panose="02000403000000020004" pitchFamily="2" charset="0"/>
              </a:rPr>
              <a:t> • This time works fine </a:t>
            </a:r>
          </a:p>
          <a:p>
            <a:br>
              <a:rPr lang="en-GB" dirty="0">
                <a:effectLst/>
                <a:latin typeface="Helvetica" pitchFamily="2" charset="0"/>
              </a:rPr>
            </a:br>
            <a:endParaRPr lang="en-GB" dirty="0">
              <a:effectLst/>
              <a:latin typeface="Helvetica" pitchFamily="2" charset="0"/>
            </a:endParaRPr>
          </a:p>
          <a:p>
            <a:r>
              <a:rPr lang="en-GB" dirty="0">
                <a:solidFill>
                  <a:srgbClr val="000000"/>
                </a:solidFill>
                <a:effectLst/>
                <a:latin typeface="Helvetica Neue Light" panose="02000403000000020004" pitchFamily="2" charset="0"/>
              </a:rPr>
              <a:t>Mahesh </a:t>
            </a:r>
            <a:r>
              <a:rPr lang="en-GB" dirty="0" err="1">
                <a:solidFill>
                  <a:srgbClr val="000000"/>
                </a:solidFill>
                <a:effectLst/>
                <a:latin typeface="Helvetica Neue Light" panose="02000403000000020004" pitchFamily="2" charset="0"/>
              </a:rPr>
              <a:t>Jethanandani</a:t>
            </a:r>
            <a:r>
              <a:rPr lang="en-GB" dirty="0">
                <a:solidFill>
                  <a:srgbClr val="000000"/>
                </a:solidFill>
                <a:effectLst/>
                <a:latin typeface="Helvetica Neue Light" panose="02000403000000020004" pitchFamily="2" charset="0"/>
              </a:rPr>
              <a:t> • Do a Doodle poll to find some good times</a:t>
            </a:r>
          </a:p>
          <a:p>
            <a:r>
              <a:rPr lang="en-GB" dirty="0">
                <a:solidFill>
                  <a:srgbClr val="000000"/>
                </a:solidFill>
                <a:effectLst/>
                <a:latin typeface="Helvetica Neue Light" panose="02000403000000020004" pitchFamily="2" charset="0"/>
              </a:rPr>
              <a:t>I have a conflict next Monday.</a:t>
            </a:r>
          </a:p>
          <a:p>
            <a:r>
              <a:rPr lang="en-GB" dirty="0">
                <a:solidFill>
                  <a:srgbClr val="000000"/>
                </a:solidFill>
                <a:effectLst/>
                <a:latin typeface="Helvetica Neue Light" panose="02000403000000020004" pitchFamily="2" charset="0"/>
              </a:rPr>
              <a:t>But subsequent Mondays should be fine</a:t>
            </a:r>
          </a:p>
          <a:p>
            <a:endParaRPr lang="en-ES" dirty="0"/>
          </a:p>
        </p:txBody>
      </p:sp>
      <p:sp>
        <p:nvSpPr>
          <p:cNvPr id="4" name="Slide Number Placeholder 3"/>
          <p:cNvSpPr>
            <a:spLocks noGrp="1"/>
          </p:cNvSpPr>
          <p:nvPr>
            <p:ph type="sldNum" sz="quarter" idx="5"/>
          </p:nvPr>
        </p:nvSpPr>
        <p:spPr/>
        <p:txBody>
          <a:bodyPr/>
          <a:lstStyle/>
          <a:p>
            <a:fld id="{419127A2-A6A7-9346-9A92-3C6ED15DAFCE}" type="slidenum">
              <a:rPr lang="en-ES" smtClean="0"/>
              <a:t>8</a:t>
            </a:fld>
            <a:endParaRPr lang="en-ES"/>
          </a:p>
        </p:txBody>
      </p:sp>
    </p:spTree>
    <p:extLst>
      <p:ext uri="{BB962C8B-B14F-4D97-AF65-F5344CB8AC3E}">
        <p14:creationId xmlns:p14="http://schemas.microsoft.com/office/powerpoint/2010/main" val="4168085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DDE8-91C6-614F-8A17-0A3EE080329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57DEA2-793D-B94B-9028-F70266954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7EB14EF-0081-D443-8D54-F4AA60B0780C}"/>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5" name="Footer Placeholder 4">
            <a:extLst>
              <a:ext uri="{FF2B5EF4-FFF2-40B4-BE49-F238E27FC236}">
                <a16:creationId xmlns:a16="http://schemas.microsoft.com/office/drawing/2014/main" id="{0795070E-74D5-CA41-8E8E-3BD028316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8E978-5A15-6648-A6D4-F3ECEBC7A66A}"/>
              </a:ext>
            </a:extLst>
          </p:cNvPr>
          <p:cNvSpPr>
            <a:spLocks noGrp="1"/>
          </p:cNvSpPr>
          <p:nvPr>
            <p:ph type="sldNum" sz="quarter" idx="12"/>
          </p:nvPr>
        </p:nvSpPr>
        <p:spPr/>
        <p:txBody>
          <a:bodyPr/>
          <a:lstStyle/>
          <a:p>
            <a:fld id="{B18A6A20-BD7A-C241-B6EB-148F343F16B9}" type="slidenum">
              <a:rPr lang="en-US" smtClean="0"/>
              <a:t>‹#›</a:t>
            </a:fld>
            <a:endParaRPr lang="en-US"/>
          </a:p>
        </p:txBody>
      </p:sp>
    </p:spTree>
    <p:extLst>
      <p:ext uri="{BB962C8B-B14F-4D97-AF65-F5344CB8AC3E}">
        <p14:creationId xmlns:p14="http://schemas.microsoft.com/office/powerpoint/2010/main" val="393498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9D1B-A3C7-BD45-A36E-A5CE844FC7A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5414C39-76DB-C441-9D7D-754E30BF728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49E38A-5DD2-5748-ADEC-6BA44474E98E}"/>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5" name="Footer Placeholder 4">
            <a:extLst>
              <a:ext uri="{FF2B5EF4-FFF2-40B4-BE49-F238E27FC236}">
                <a16:creationId xmlns:a16="http://schemas.microsoft.com/office/drawing/2014/main" id="{32A91CE6-5928-D443-88A9-CE43602E6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868F0-05E4-EB4E-BB55-1710B27BF6F7}"/>
              </a:ext>
            </a:extLst>
          </p:cNvPr>
          <p:cNvSpPr>
            <a:spLocks noGrp="1"/>
          </p:cNvSpPr>
          <p:nvPr>
            <p:ph type="sldNum" sz="quarter" idx="12"/>
          </p:nvPr>
        </p:nvSpPr>
        <p:spPr/>
        <p:txBody>
          <a:bodyPr/>
          <a:lstStyle/>
          <a:p>
            <a:fld id="{B18A6A20-BD7A-C241-B6EB-148F343F16B9}" type="slidenum">
              <a:rPr lang="en-US" smtClean="0"/>
              <a:t>‹#›</a:t>
            </a:fld>
            <a:endParaRPr lang="en-US"/>
          </a:p>
        </p:txBody>
      </p:sp>
    </p:spTree>
    <p:extLst>
      <p:ext uri="{BB962C8B-B14F-4D97-AF65-F5344CB8AC3E}">
        <p14:creationId xmlns:p14="http://schemas.microsoft.com/office/powerpoint/2010/main" val="23996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25C1D-B549-0B49-ADEF-00F5360B59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D9632D-9761-EA49-A9FD-DFA21E4CB49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0C1DE2-27EB-954C-9D1A-4A002DA3380E}"/>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5" name="Footer Placeholder 4">
            <a:extLst>
              <a:ext uri="{FF2B5EF4-FFF2-40B4-BE49-F238E27FC236}">
                <a16:creationId xmlns:a16="http://schemas.microsoft.com/office/drawing/2014/main" id="{24F6C1A4-FA59-E548-A62D-E5F9EB3F8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80B06-D497-754B-9BD1-A79DE8897272}"/>
              </a:ext>
            </a:extLst>
          </p:cNvPr>
          <p:cNvSpPr>
            <a:spLocks noGrp="1"/>
          </p:cNvSpPr>
          <p:nvPr>
            <p:ph type="sldNum" sz="quarter" idx="12"/>
          </p:nvPr>
        </p:nvSpPr>
        <p:spPr/>
        <p:txBody>
          <a:bodyPr/>
          <a:lstStyle/>
          <a:p>
            <a:fld id="{B18A6A20-BD7A-C241-B6EB-148F343F16B9}" type="slidenum">
              <a:rPr lang="en-US" smtClean="0"/>
              <a:t>‹#›</a:t>
            </a:fld>
            <a:endParaRPr lang="en-US"/>
          </a:p>
        </p:txBody>
      </p:sp>
    </p:spTree>
    <p:extLst>
      <p:ext uri="{BB962C8B-B14F-4D97-AF65-F5344CB8AC3E}">
        <p14:creationId xmlns:p14="http://schemas.microsoft.com/office/powerpoint/2010/main" val="158281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CB32-1862-E101-B0EF-C6E3C7CADB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ES"/>
          </a:p>
        </p:txBody>
      </p:sp>
      <p:sp>
        <p:nvSpPr>
          <p:cNvPr id="3" name="Subtitle 2">
            <a:extLst>
              <a:ext uri="{FF2B5EF4-FFF2-40B4-BE49-F238E27FC236}">
                <a16:creationId xmlns:a16="http://schemas.microsoft.com/office/drawing/2014/main" id="{60CDB388-F104-07E4-A0FD-8CC32E0124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ES"/>
          </a:p>
        </p:txBody>
      </p:sp>
      <p:sp>
        <p:nvSpPr>
          <p:cNvPr id="4" name="Date Placeholder 3">
            <a:extLst>
              <a:ext uri="{FF2B5EF4-FFF2-40B4-BE49-F238E27FC236}">
                <a16:creationId xmlns:a16="http://schemas.microsoft.com/office/drawing/2014/main" id="{D586C8D8-5F23-5329-71D8-0F0143384A6D}"/>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5" name="Footer Placeholder 4">
            <a:extLst>
              <a:ext uri="{FF2B5EF4-FFF2-40B4-BE49-F238E27FC236}">
                <a16:creationId xmlns:a16="http://schemas.microsoft.com/office/drawing/2014/main" id="{3015F4A9-9D08-5B84-CF99-2FE604B74B54}"/>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AB0A2FE3-F25B-C4E8-5145-9DF44CCD0C11}"/>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194567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90C9-D6D7-A408-8D68-FBFCED957E8C}"/>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BFB7E013-3098-A193-366B-A5D13487BE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2C4D6390-CA55-4D8F-2154-EE605DB8087A}"/>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5" name="Footer Placeholder 4">
            <a:extLst>
              <a:ext uri="{FF2B5EF4-FFF2-40B4-BE49-F238E27FC236}">
                <a16:creationId xmlns:a16="http://schemas.microsoft.com/office/drawing/2014/main" id="{A36EFF57-B91D-B581-4B2D-6C7D6DDE8B81}"/>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EB4FD3E-96AD-F5F7-8DC0-DE4C6A4D1C55}"/>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1213007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5ED6-872A-C0BB-3349-F720FAD1D55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ES"/>
          </a:p>
        </p:txBody>
      </p:sp>
      <p:sp>
        <p:nvSpPr>
          <p:cNvPr id="3" name="Text Placeholder 2">
            <a:extLst>
              <a:ext uri="{FF2B5EF4-FFF2-40B4-BE49-F238E27FC236}">
                <a16:creationId xmlns:a16="http://schemas.microsoft.com/office/drawing/2014/main" id="{59A9193D-1DA2-4902-51F5-4F45DEA563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4CAF1EF-559E-541C-47F3-4CDD05EA9E9B}"/>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5" name="Footer Placeholder 4">
            <a:extLst>
              <a:ext uri="{FF2B5EF4-FFF2-40B4-BE49-F238E27FC236}">
                <a16:creationId xmlns:a16="http://schemas.microsoft.com/office/drawing/2014/main" id="{11DF8A3C-6B53-EAE0-323E-19EFE858F70E}"/>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36A8C9D7-A3A1-61EC-E380-A6CC9ACD32E9}"/>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365706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5DB8-F77F-EC31-8F4A-62E1E7A744E9}"/>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965FE436-6D1E-C241-5DF9-52C609CAB8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Content Placeholder 3">
            <a:extLst>
              <a:ext uri="{FF2B5EF4-FFF2-40B4-BE49-F238E27FC236}">
                <a16:creationId xmlns:a16="http://schemas.microsoft.com/office/drawing/2014/main" id="{53465084-AF4C-7D1F-47C4-29DDE9D9CF0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Date Placeholder 4">
            <a:extLst>
              <a:ext uri="{FF2B5EF4-FFF2-40B4-BE49-F238E27FC236}">
                <a16:creationId xmlns:a16="http://schemas.microsoft.com/office/drawing/2014/main" id="{FDE4B595-FCA1-2402-0F93-97241D7465E3}"/>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6" name="Footer Placeholder 5">
            <a:extLst>
              <a:ext uri="{FF2B5EF4-FFF2-40B4-BE49-F238E27FC236}">
                <a16:creationId xmlns:a16="http://schemas.microsoft.com/office/drawing/2014/main" id="{E02A5599-33AD-7593-164E-FE1E519A16A0}"/>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449CA9CD-C770-5688-FCCC-777131689A3D}"/>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2542338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1CE0-69FC-AE01-F964-2E43A86E73D5}"/>
              </a:ext>
            </a:extLst>
          </p:cNvPr>
          <p:cNvSpPr>
            <a:spLocks noGrp="1"/>
          </p:cNvSpPr>
          <p:nvPr>
            <p:ph type="title"/>
          </p:nvPr>
        </p:nvSpPr>
        <p:spPr>
          <a:xfrm>
            <a:off x="839788" y="365125"/>
            <a:ext cx="10515600" cy="1325563"/>
          </a:xfrm>
        </p:spPr>
        <p:txBody>
          <a:bodyPr/>
          <a:lstStyle/>
          <a:p>
            <a:r>
              <a:rPr lang="en-GB"/>
              <a:t>Click to edit Master title style</a:t>
            </a:r>
            <a:endParaRPr lang="en-ES"/>
          </a:p>
        </p:txBody>
      </p:sp>
      <p:sp>
        <p:nvSpPr>
          <p:cNvPr id="3" name="Text Placeholder 2">
            <a:extLst>
              <a:ext uri="{FF2B5EF4-FFF2-40B4-BE49-F238E27FC236}">
                <a16:creationId xmlns:a16="http://schemas.microsoft.com/office/drawing/2014/main" id="{45789FA6-8F05-8818-22EE-6ACE30DED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F70844-F842-CD97-32ED-320E53E87B2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Text Placeholder 4">
            <a:extLst>
              <a:ext uri="{FF2B5EF4-FFF2-40B4-BE49-F238E27FC236}">
                <a16:creationId xmlns:a16="http://schemas.microsoft.com/office/drawing/2014/main" id="{74442459-0D6B-3AE4-6FFD-04D50122D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19D2A4-8B63-A78C-5DF3-FCD6B8F4DF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7" name="Date Placeholder 6">
            <a:extLst>
              <a:ext uri="{FF2B5EF4-FFF2-40B4-BE49-F238E27FC236}">
                <a16:creationId xmlns:a16="http://schemas.microsoft.com/office/drawing/2014/main" id="{20003A2E-B778-1C33-8128-6346B22F0EAE}"/>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8" name="Footer Placeholder 7">
            <a:extLst>
              <a:ext uri="{FF2B5EF4-FFF2-40B4-BE49-F238E27FC236}">
                <a16:creationId xmlns:a16="http://schemas.microsoft.com/office/drawing/2014/main" id="{838EE0A8-6A95-959F-91E3-58C8F3272714}"/>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AFB4BDBF-E024-FBF1-EFE5-77F53E94EE7A}"/>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500390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8417-1208-D88B-1570-A3D5FDD814F4}"/>
              </a:ext>
            </a:extLst>
          </p:cNvPr>
          <p:cNvSpPr>
            <a:spLocks noGrp="1"/>
          </p:cNvSpPr>
          <p:nvPr>
            <p:ph type="title"/>
          </p:nvPr>
        </p:nvSpPr>
        <p:spPr/>
        <p:txBody>
          <a:bodyPr/>
          <a:lstStyle/>
          <a:p>
            <a:r>
              <a:rPr lang="en-GB"/>
              <a:t>Click to edit Master title style</a:t>
            </a:r>
            <a:endParaRPr lang="en-ES"/>
          </a:p>
        </p:txBody>
      </p:sp>
      <p:sp>
        <p:nvSpPr>
          <p:cNvPr id="3" name="Date Placeholder 2">
            <a:extLst>
              <a:ext uri="{FF2B5EF4-FFF2-40B4-BE49-F238E27FC236}">
                <a16:creationId xmlns:a16="http://schemas.microsoft.com/office/drawing/2014/main" id="{96128FB2-52A9-855A-321C-6BF21B48C23A}"/>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4" name="Footer Placeholder 3">
            <a:extLst>
              <a:ext uri="{FF2B5EF4-FFF2-40B4-BE49-F238E27FC236}">
                <a16:creationId xmlns:a16="http://schemas.microsoft.com/office/drawing/2014/main" id="{24E8BB45-74EA-4FFF-DB87-A3D4B527E1F1}"/>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661D6D7E-55F6-E999-51AE-3836BA494FB0}"/>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1412086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2E4847-AA41-61A9-8171-27BE8EF02A92}"/>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3" name="Footer Placeholder 2">
            <a:extLst>
              <a:ext uri="{FF2B5EF4-FFF2-40B4-BE49-F238E27FC236}">
                <a16:creationId xmlns:a16="http://schemas.microsoft.com/office/drawing/2014/main" id="{00DE44CC-1244-8FBE-DDA3-D35CC3E8993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2BBC0E27-E598-CA77-6E46-CBDB8C56BECF}"/>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15680362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136D-48E4-B96D-3B6A-6193A3E202C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Content Placeholder 2">
            <a:extLst>
              <a:ext uri="{FF2B5EF4-FFF2-40B4-BE49-F238E27FC236}">
                <a16:creationId xmlns:a16="http://schemas.microsoft.com/office/drawing/2014/main" id="{79FF6292-7320-AA16-D726-B30812A3A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Text Placeholder 3">
            <a:extLst>
              <a:ext uri="{FF2B5EF4-FFF2-40B4-BE49-F238E27FC236}">
                <a16:creationId xmlns:a16="http://schemas.microsoft.com/office/drawing/2014/main" id="{9783B688-B4D0-649C-9655-F4D4FE129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C775FB-F84B-F0DE-2242-E2081FE30FB3}"/>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6" name="Footer Placeholder 5">
            <a:extLst>
              <a:ext uri="{FF2B5EF4-FFF2-40B4-BE49-F238E27FC236}">
                <a16:creationId xmlns:a16="http://schemas.microsoft.com/office/drawing/2014/main" id="{C7C45557-1265-071B-274C-ABEF5DB5382F}"/>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07715495-B68D-7337-3AB3-DBF497911441}"/>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144068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E354-6A84-D244-8540-BDC0B163C65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EF0061-C401-AA46-9614-89D24DF924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5E7FEC-92A8-3241-9B91-3F17A8CB571C}"/>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5" name="Footer Placeholder 4">
            <a:extLst>
              <a:ext uri="{FF2B5EF4-FFF2-40B4-BE49-F238E27FC236}">
                <a16:creationId xmlns:a16="http://schemas.microsoft.com/office/drawing/2014/main" id="{BFD8ECDF-A34D-CD4E-A88B-EF5A94AF0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62AB8-6BBB-3B46-BC25-4544816AE2D2}"/>
              </a:ext>
            </a:extLst>
          </p:cNvPr>
          <p:cNvSpPr>
            <a:spLocks noGrp="1"/>
          </p:cNvSpPr>
          <p:nvPr>
            <p:ph type="sldNum" sz="quarter" idx="12"/>
          </p:nvPr>
        </p:nvSpPr>
        <p:spPr/>
        <p:txBody>
          <a:bodyPr/>
          <a:lstStyle/>
          <a:p>
            <a:fld id="{B18A6A20-BD7A-C241-B6EB-148F343F16B9}" type="slidenum">
              <a:rPr lang="en-US" smtClean="0"/>
              <a:t>‹#›</a:t>
            </a:fld>
            <a:endParaRPr lang="en-US" dirty="0"/>
          </a:p>
        </p:txBody>
      </p:sp>
    </p:spTree>
    <p:extLst>
      <p:ext uri="{BB962C8B-B14F-4D97-AF65-F5344CB8AC3E}">
        <p14:creationId xmlns:p14="http://schemas.microsoft.com/office/powerpoint/2010/main" val="37461816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B24-C686-A6E4-BDCE-0FAD8A44C5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Picture Placeholder 2">
            <a:extLst>
              <a:ext uri="{FF2B5EF4-FFF2-40B4-BE49-F238E27FC236}">
                <a16:creationId xmlns:a16="http://schemas.microsoft.com/office/drawing/2014/main" id="{F57B6E5D-0510-644B-D031-7E9B979DE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029A84EE-1538-1271-F2F4-12EBD0CE3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5C17DE3-C5E8-EB36-C8B1-4277D215A1AE}"/>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6" name="Footer Placeholder 5">
            <a:extLst>
              <a:ext uri="{FF2B5EF4-FFF2-40B4-BE49-F238E27FC236}">
                <a16:creationId xmlns:a16="http://schemas.microsoft.com/office/drawing/2014/main" id="{FADEA3A4-62C2-267A-2BF5-C23B643E6251}"/>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6CC1E8F9-7B04-C064-FE24-55871AC178A3}"/>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1668602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7874-7D2D-2687-423F-9E489CD86FFB}"/>
              </a:ext>
            </a:extLst>
          </p:cNvPr>
          <p:cNvSpPr>
            <a:spLocks noGrp="1"/>
          </p:cNvSpPr>
          <p:nvPr>
            <p:ph type="title"/>
          </p:nvPr>
        </p:nvSpPr>
        <p:spPr/>
        <p:txBody>
          <a:bodyPr/>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7C51A063-9E87-2556-9A15-5A334E4F85F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81D19248-B1A5-BFA4-B6F8-314FB5D98841}"/>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5" name="Footer Placeholder 4">
            <a:extLst>
              <a:ext uri="{FF2B5EF4-FFF2-40B4-BE49-F238E27FC236}">
                <a16:creationId xmlns:a16="http://schemas.microsoft.com/office/drawing/2014/main" id="{22213D75-2563-BA84-0683-D2C4F8BA6648}"/>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A9C6F79B-2C69-1CA2-C09A-A5BE075A5137}"/>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2364940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8F339F-3F91-A64F-8871-E4A06766B7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00ED281E-AA4A-2694-5FBA-04692A0BC3F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8D165558-F8E4-9F6E-5788-E3EABA0CD331}"/>
              </a:ext>
            </a:extLst>
          </p:cNvPr>
          <p:cNvSpPr>
            <a:spLocks noGrp="1"/>
          </p:cNvSpPr>
          <p:nvPr>
            <p:ph type="dt" sz="half" idx="10"/>
          </p:nvPr>
        </p:nvSpPr>
        <p:spPr/>
        <p:txBody>
          <a:bodyPr/>
          <a:lstStyle/>
          <a:p>
            <a:fld id="{FDBDEF34-1914-6D4E-86F4-70689BCE287B}" type="datetimeFigureOut">
              <a:rPr lang="en-ES" smtClean="0"/>
              <a:t>6/5/24</a:t>
            </a:fld>
            <a:endParaRPr lang="en-ES"/>
          </a:p>
        </p:txBody>
      </p:sp>
      <p:sp>
        <p:nvSpPr>
          <p:cNvPr id="5" name="Footer Placeholder 4">
            <a:extLst>
              <a:ext uri="{FF2B5EF4-FFF2-40B4-BE49-F238E27FC236}">
                <a16:creationId xmlns:a16="http://schemas.microsoft.com/office/drawing/2014/main" id="{3DBA9C26-A548-AD1B-647F-6FDEBF4644E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53ED0134-629C-9654-5171-6331C049011A}"/>
              </a:ext>
            </a:extLst>
          </p:cNvPr>
          <p:cNvSpPr>
            <a:spLocks noGrp="1"/>
          </p:cNvSpPr>
          <p:nvPr>
            <p:ph type="sldNum" sz="quarter" idx="12"/>
          </p:nvPr>
        </p:nvSpPr>
        <p:spPr/>
        <p:txBody>
          <a:bodyPr/>
          <a:lstStyle/>
          <a:p>
            <a:fld id="{5E51E5D8-5246-8946-91F9-3B163FD2F4FE}" type="slidenum">
              <a:rPr lang="en-ES" smtClean="0"/>
              <a:t>‹#›</a:t>
            </a:fld>
            <a:endParaRPr lang="en-ES"/>
          </a:p>
        </p:txBody>
      </p:sp>
    </p:spTree>
    <p:extLst>
      <p:ext uri="{BB962C8B-B14F-4D97-AF65-F5344CB8AC3E}">
        <p14:creationId xmlns:p14="http://schemas.microsoft.com/office/powerpoint/2010/main" val="266564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5F3B-E776-6940-A199-39181C1A33D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743A3A2-DB48-C242-8AA2-5091E0535E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B1BBD72-CDEE-6B4D-BAA9-045B4F5F0027}"/>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5" name="Footer Placeholder 4">
            <a:extLst>
              <a:ext uri="{FF2B5EF4-FFF2-40B4-BE49-F238E27FC236}">
                <a16:creationId xmlns:a16="http://schemas.microsoft.com/office/drawing/2014/main" id="{47974093-A1F5-7844-A448-7095655B2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6C886-DC78-0D44-A858-6AC97E3680C5}"/>
              </a:ext>
            </a:extLst>
          </p:cNvPr>
          <p:cNvSpPr>
            <a:spLocks noGrp="1"/>
          </p:cNvSpPr>
          <p:nvPr>
            <p:ph type="sldNum" sz="quarter" idx="12"/>
          </p:nvPr>
        </p:nvSpPr>
        <p:spPr/>
        <p:txBody>
          <a:bodyPr/>
          <a:lstStyle/>
          <a:p>
            <a:fld id="{B18A6A20-BD7A-C241-B6EB-148F343F16B9}" type="slidenum">
              <a:rPr lang="en-US" smtClean="0"/>
              <a:t>‹#›</a:t>
            </a:fld>
            <a:endParaRPr lang="en-US"/>
          </a:p>
        </p:txBody>
      </p:sp>
    </p:spTree>
    <p:extLst>
      <p:ext uri="{BB962C8B-B14F-4D97-AF65-F5344CB8AC3E}">
        <p14:creationId xmlns:p14="http://schemas.microsoft.com/office/powerpoint/2010/main" val="366322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9205-D6B2-3D42-B9C8-6009829CC5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0D6242-E354-A34E-BC62-918C5ED429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B4B1B44-1384-E247-97C0-36F1A57F64D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E13B4C1-1D55-9B4B-8BB1-57AA26BB83C7}"/>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6" name="Footer Placeholder 5">
            <a:extLst>
              <a:ext uri="{FF2B5EF4-FFF2-40B4-BE49-F238E27FC236}">
                <a16:creationId xmlns:a16="http://schemas.microsoft.com/office/drawing/2014/main" id="{33620E97-2B6D-5A40-AF0E-1B9A9C7B9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CFECB-3F8F-6E48-A5B4-2A65AF9F8F3E}"/>
              </a:ext>
            </a:extLst>
          </p:cNvPr>
          <p:cNvSpPr>
            <a:spLocks noGrp="1"/>
          </p:cNvSpPr>
          <p:nvPr>
            <p:ph type="sldNum" sz="quarter" idx="12"/>
          </p:nvPr>
        </p:nvSpPr>
        <p:spPr/>
        <p:txBody>
          <a:bodyPr/>
          <a:lstStyle/>
          <a:p>
            <a:fld id="{B18A6A20-BD7A-C241-B6EB-148F343F16B9}" type="slidenum">
              <a:rPr lang="en-US" smtClean="0"/>
              <a:t>‹#›</a:t>
            </a:fld>
            <a:endParaRPr lang="en-US"/>
          </a:p>
        </p:txBody>
      </p:sp>
    </p:spTree>
    <p:extLst>
      <p:ext uri="{BB962C8B-B14F-4D97-AF65-F5344CB8AC3E}">
        <p14:creationId xmlns:p14="http://schemas.microsoft.com/office/powerpoint/2010/main" val="221773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2E30-7C99-FF49-8AFF-F766912EB07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C08CE4-FB8B-4540-B157-146283831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210E1D-3F36-F348-B3DB-74897B3E903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E9280A3-8EBF-1140-8F6F-F5B560945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B0651D2-8F87-CB4B-819B-D7858383A9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B57EC1E-747F-4849-951A-FD225BE399EA}"/>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8" name="Footer Placeholder 7">
            <a:extLst>
              <a:ext uri="{FF2B5EF4-FFF2-40B4-BE49-F238E27FC236}">
                <a16:creationId xmlns:a16="http://schemas.microsoft.com/office/drawing/2014/main" id="{BE1811F1-FE0F-5F43-B1A3-E5C8730430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FCAB5-8532-A744-A37D-2D6A256F5B42}"/>
              </a:ext>
            </a:extLst>
          </p:cNvPr>
          <p:cNvSpPr>
            <a:spLocks noGrp="1"/>
          </p:cNvSpPr>
          <p:nvPr>
            <p:ph type="sldNum" sz="quarter" idx="12"/>
          </p:nvPr>
        </p:nvSpPr>
        <p:spPr/>
        <p:txBody>
          <a:bodyPr/>
          <a:lstStyle/>
          <a:p>
            <a:fld id="{B18A6A20-BD7A-C241-B6EB-148F343F16B9}" type="slidenum">
              <a:rPr lang="en-US" smtClean="0"/>
              <a:t>‹#›</a:t>
            </a:fld>
            <a:endParaRPr lang="en-US"/>
          </a:p>
        </p:txBody>
      </p:sp>
    </p:spTree>
    <p:extLst>
      <p:ext uri="{BB962C8B-B14F-4D97-AF65-F5344CB8AC3E}">
        <p14:creationId xmlns:p14="http://schemas.microsoft.com/office/powerpoint/2010/main" val="41004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B480-0307-1F4C-9B95-65F27B63490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7E33A53-BE25-B040-A50D-B8FC526CD7DF}"/>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4" name="Footer Placeholder 3">
            <a:extLst>
              <a:ext uri="{FF2B5EF4-FFF2-40B4-BE49-F238E27FC236}">
                <a16:creationId xmlns:a16="http://schemas.microsoft.com/office/drawing/2014/main" id="{736B29FA-8C42-8D42-80C1-362E3003A1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DE74A4-7B59-3141-B9C8-146DB6E5B1C3}"/>
              </a:ext>
            </a:extLst>
          </p:cNvPr>
          <p:cNvSpPr>
            <a:spLocks noGrp="1"/>
          </p:cNvSpPr>
          <p:nvPr>
            <p:ph type="sldNum" sz="quarter" idx="12"/>
          </p:nvPr>
        </p:nvSpPr>
        <p:spPr/>
        <p:txBody>
          <a:bodyPr/>
          <a:lstStyle/>
          <a:p>
            <a:fld id="{B18A6A20-BD7A-C241-B6EB-148F343F16B9}" type="slidenum">
              <a:rPr lang="en-US" smtClean="0"/>
              <a:t>‹#›</a:t>
            </a:fld>
            <a:endParaRPr lang="en-US"/>
          </a:p>
        </p:txBody>
      </p:sp>
    </p:spTree>
    <p:extLst>
      <p:ext uri="{BB962C8B-B14F-4D97-AF65-F5344CB8AC3E}">
        <p14:creationId xmlns:p14="http://schemas.microsoft.com/office/powerpoint/2010/main" val="64741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DF5B0-4F97-7B44-8244-53F76B215FD9}"/>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3" name="Footer Placeholder 2">
            <a:extLst>
              <a:ext uri="{FF2B5EF4-FFF2-40B4-BE49-F238E27FC236}">
                <a16:creationId xmlns:a16="http://schemas.microsoft.com/office/drawing/2014/main" id="{002B7C9D-178F-4343-A070-295D9DAB5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E42B2-49D9-DB44-9EF2-F6655B110846}"/>
              </a:ext>
            </a:extLst>
          </p:cNvPr>
          <p:cNvSpPr>
            <a:spLocks noGrp="1"/>
          </p:cNvSpPr>
          <p:nvPr>
            <p:ph type="sldNum" sz="quarter" idx="12"/>
          </p:nvPr>
        </p:nvSpPr>
        <p:spPr/>
        <p:txBody>
          <a:bodyPr/>
          <a:lstStyle/>
          <a:p>
            <a:fld id="{B18A6A20-BD7A-C241-B6EB-148F343F16B9}" type="slidenum">
              <a:rPr lang="en-US" smtClean="0"/>
              <a:t>‹#›</a:t>
            </a:fld>
            <a:endParaRPr lang="en-US"/>
          </a:p>
        </p:txBody>
      </p:sp>
    </p:spTree>
    <p:extLst>
      <p:ext uri="{BB962C8B-B14F-4D97-AF65-F5344CB8AC3E}">
        <p14:creationId xmlns:p14="http://schemas.microsoft.com/office/powerpoint/2010/main" val="58057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ACC7-7495-9E42-9152-A4AF770F7E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6DACFB5-CDC9-A147-812E-EC727EDD3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B6E9935-9B54-D04B-B5DD-984261A28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349529-D03B-7744-815E-E3E490AD5C6B}"/>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6" name="Footer Placeholder 5">
            <a:extLst>
              <a:ext uri="{FF2B5EF4-FFF2-40B4-BE49-F238E27FC236}">
                <a16:creationId xmlns:a16="http://schemas.microsoft.com/office/drawing/2014/main" id="{266468D0-24CD-8B47-957D-68AC3C97B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5DAA0-DB61-A448-9D3A-1277BFF08476}"/>
              </a:ext>
            </a:extLst>
          </p:cNvPr>
          <p:cNvSpPr>
            <a:spLocks noGrp="1"/>
          </p:cNvSpPr>
          <p:nvPr>
            <p:ph type="sldNum" sz="quarter" idx="12"/>
          </p:nvPr>
        </p:nvSpPr>
        <p:spPr/>
        <p:txBody>
          <a:bodyPr/>
          <a:lstStyle/>
          <a:p>
            <a:fld id="{B18A6A20-BD7A-C241-B6EB-148F343F16B9}" type="slidenum">
              <a:rPr lang="en-US" smtClean="0"/>
              <a:t>‹#›</a:t>
            </a:fld>
            <a:endParaRPr lang="en-US"/>
          </a:p>
        </p:txBody>
      </p:sp>
    </p:spTree>
    <p:extLst>
      <p:ext uri="{BB962C8B-B14F-4D97-AF65-F5344CB8AC3E}">
        <p14:creationId xmlns:p14="http://schemas.microsoft.com/office/powerpoint/2010/main" val="340037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F3F0-608C-E347-99F1-3EF235B32D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796C470-0ADD-784B-A5D6-C33E5D93B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0F69E6-94F4-7846-8C5F-564455B2E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89277-FD67-5F45-A4F9-8887D3438B92}"/>
              </a:ext>
            </a:extLst>
          </p:cNvPr>
          <p:cNvSpPr>
            <a:spLocks noGrp="1"/>
          </p:cNvSpPr>
          <p:nvPr>
            <p:ph type="dt" sz="half" idx="10"/>
          </p:nvPr>
        </p:nvSpPr>
        <p:spPr/>
        <p:txBody>
          <a:bodyPr/>
          <a:lstStyle/>
          <a:p>
            <a:fld id="{3934C876-04E5-C347-9149-0D81E3C86A5E}" type="datetimeFigureOut">
              <a:rPr lang="en-US" smtClean="0"/>
              <a:t>5/6/24</a:t>
            </a:fld>
            <a:endParaRPr lang="en-US"/>
          </a:p>
        </p:txBody>
      </p:sp>
      <p:sp>
        <p:nvSpPr>
          <p:cNvPr id="6" name="Footer Placeholder 5">
            <a:extLst>
              <a:ext uri="{FF2B5EF4-FFF2-40B4-BE49-F238E27FC236}">
                <a16:creationId xmlns:a16="http://schemas.microsoft.com/office/drawing/2014/main" id="{D35347E8-D778-4D48-88DB-0A0E422F3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9E49D-0CB8-0D41-BF57-F062FE74D38C}"/>
              </a:ext>
            </a:extLst>
          </p:cNvPr>
          <p:cNvSpPr>
            <a:spLocks noGrp="1"/>
          </p:cNvSpPr>
          <p:nvPr>
            <p:ph type="sldNum" sz="quarter" idx="12"/>
          </p:nvPr>
        </p:nvSpPr>
        <p:spPr/>
        <p:txBody>
          <a:bodyPr/>
          <a:lstStyle/>
          <a:p>
            <a:fld id="{B18A6A20-BD7A-C241-B6EB-148F343F16B9}" type="slidenum">
              <a:rPr lang="en-US" smtClean="0"/>
              <a:t>‹#›</a:t>
            </a:fld>
            <a:endParaRPr lang="en-US"/>
          </a:p>
        </p:txBody>
      </p:sp>
    </p:spTree>
    <p:extLst>
      <p:ext uri="{BB962C8B-B14F-4D97-AF65-F5344CB8AC3E}">
        <p14:creationId xmlns:p14="http://schemas.microsoft.com/office/powerpoint/2010/main" val="364806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EEF6D2-C5BC-1040-A97D-E86CF229A8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A448E8-17E7-6B4A-9EF8-33E34C95DF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AA8345-DD20-0043-82EB-F00AADC24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4C876-04E5-C347-9149-0D81E3C86A5E}" type="datetimeFigureOut">
              <a:rPr lang="en-US" smtClean="0"/>
              <a:t>5/6/24</a:t>
            </a:fld>
            <a:endParaRPr lang="en-US"/>
          </a:p>
        </p:txBody>
      </p:sp>
      <p:sp>
        <p:nvSpPr>
          <p:cNvPr id="5" name="Footer Placeholder 4">
            <a:extLst>
              <a:ext uri="{FF2B5EF4-FFF2-40B4-BE49-F238E27FC236}">
                <a16:creationId xmlns:a16="http://schemas.microsoft.com/office/drawing/2014/main" id="{D7C739D2-EBCF-7246-AF5D-4F43BF30E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504BE-1535-E645-8751-55C35000C4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A6A20-BD7A-C241-B6EB-148F343F16B9}" type="slidenum">
              <a:rPr lang="en-US" smtClean="0"/>
              <a:t>‹#›</a:t>
            </a:fld>
            <a:endParaRPr lang="en-US"/>
          </a:p>
        </p:txBody>
      </p:sp>
    </p:spTree>
    <p:extLst>
      <p:ext uri="{BB962C8B-B14F-4D97-AF65-F5344CB8AC3E}">
        <p14:creationId xmlns:p14="http://schemas.microsoft.com/office/powerpoint/2010/main" val="2707371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5C5B9F-5D37-4FF7-1CB4-DC659E326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ES"/>
          </a:p>
        </p:txBody>
      </p:sp>
      <p:sp>
        <p:nvSpPr>
          <p:cNvPr id="3" name="Text Placeholder 2">
            <a:extLst>
              <a:ext uri="{FF2B5EF4-FFF2-40B4-BE49-F238E27FC236}">
                <a16:creationId xmlns:a16="http://schemas.microsoft.com/office/drawing/2014/main" id="{CD043C77-81C9-28E9-13B3-85882CD52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7FFB81A8-4DE1-3450-7363-E9577FE0B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BDEF34-1914-6D4E-86F4-70689BCE287B}" type="datetimeFigureOut">
              <a:rPr lang="en-ES" smtClean="0"/>
              <a:t>6/5/24</a:t>
            </a:fld>
            <a:endParaRPr lang="en-ES"/>
          </a:p>
        </p:txBody>
      </p:sp>
      <p:sp>
        <p:nvSpPr>
          <p:cNvPr id="5" name="Footer Placeholder 4">
            <a:extLst>
              <a:ext uri="{FF2B5EF4-FFF2-40B4-BE49-F238E27FC236}">
                <a16:creationId xmlns:a16="http://schemas.microsoft.com/office/drawing/2014/main" id="{62BE852F-374B-447D-0BC9-1FED1B127C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ES"/>
          </a:p>
        </p:txBody>
      </p:sp>
      <p:sp>
        <p:nvSpPr>
          <p:cNvPr id="6" name="Slide Number Placeholder 5">
            <a:extLst>
              <a:ext uri="{FF2B5EF4-FFF2-40B4-BE49-F238E27FC236}">
                <a16:creationId xmlns:a16="http://schemas.microsoft.com/office/drawing/2014/main" id="{BCC2ACAC-84B7-2B33-6C9A-55FE1B1E3E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51E5D8-5246-8946-91F9-3B163FD2F4FE}" type="slidenum">
              <a:rPr lang="en-ES" smtClean="0"/>
              <a:t>‹#›</a:t>
            </a:fld>
            <a:endParaRPr lang="en-ES"/>
          </a:p>
        </p:txBody>
      </p:sp>
    </p:spTree>
    <p:extLst>
      <p:ext uri="{BB962C8B-B14F-4D97-AF65-F5344CB8AC3E}">
        <p14:creationId xmlns:p14="http://schemas.microsoft.com/office/powerpoint/2010/main" val="3340301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cisco.webex.com/cisco/ldr.php?RCID=d9d0eaed5d965b2c63344695fee89292"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46247-AAA4-1249-9AEE-FC300F561B82}"/>
              </a:ext>
            </a:extLst>
          </p:cNvPr>
          <p:cNvSpPr>
            <a:spLocks noGrp="1"/>
          </p:cNvSpPr>
          <p:nvPr>
            <p:ph type="ctrTitle"/>
          </p:nvPr>
        </p:nvSpPr>
        <p:spPr/>
        <p:txBody>
          <a:bodyPr>
            <a:normAutofit/>
          </a:bodyPr>
          <a:lstStyle/>
          <a:p>
            <a:r>
              <a:rPr lang="en-US" dirty="0"/>
              <a:t>BOF Proposal for “GREEN metrics” WG Creation @IETF </a:t>
            </a:r>
            <a:br>
              <a:rPr lang="en-US" dirty="0"/>
            </a:br>
            <a:endParaRPr lang="en-US" sz="4000" i="1" dirty="0"/>
          </a:p>
        </p:txBody>
      </p:sp>
      <p:sp>
        <p:nvSpPr>
          <p:cNvPr id="3" name="Subtitle 2">
            <a:extLst>
              <a:ext uri="{FF2B5EF4-FFF2-40B4-BE49-F238E27FC236}">
                <a16:creationId xmlns:a16="http://schemas.microsoft.com/office/drawing/2014/main" id="{1D1B26A6-CFE7-6946-AC89-EB9826020CD0}"/>
              </a:ext>
            </a:extLst>
          </p:cNvPr>
          <p:cNvSpPr>
            <a:spLocks noGrp="1"/>
          </p:cNvSpPr>
          <p:nvPr>
            <p:ph type="subTitle" idx="1"/>
          </p:nvPr>
        </p:nvSpPr>
        <p:spPr/>
        <p:txBody>
          <a:bodyPr>
            <a:normAutofit/>
          </a:bodyPr>
          <a:lstStyle/>
          <a:p>
            <a:r>
              <a:rPr lang="en-US" dirty="0"/>
              <a:t>May 7</a:t>
            </a:r>
            <a:r>
              <a:rPr lang="en-US" baseline="30000" dirty="0"/>
              <a:t>th</a:t>
            </a:r>
            <a:r>
              <a:rPr lang="en-US" dirty="0"/>
              <a:t> 2024, </a:t>
            </a:r>
            <a:br>
              <a:rPr lang="en-US" dirty="0"/>
            </a:br>
            <a:r>
              <a:rPr lang="en-US" dirty="0"/>
              <a:t>aiming for IETF 120</a:t>
            </a:r>
          </a:p>
          <a:p>
            <a:endParaRPr lang="en-US" dirty="0"/>
          </a:p>
        </p:txBody>
      </p:sp>
    </p:spTree>
    <p:extLst>
      <p:ext uri="{BB962C8B-B14F-4D97-AF65-F5344CB8AC3E}">
        <p14:creationId xmlns:p14="http://schemas.microsoft.com/office/powerpoint/2010/main" val="323688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D06E-B66B-9F1F-BA1B-D3EC86E006F5}"/>
              </a:ext>
            </a:extLst>
          </p:cNvPr>
          <p:cNvSpPr>
            <a:spLocks noGrp="1"/>
          </p:cNvSpPr>
          <p:nvPr>
            <p:ph type="title"/>
          </p:nvPr>
        </p:nvSpPr>
        <p:spPr/>
        <p:txBody>
          <a:bodyPr/>
          <a:lstStyle/>
          <a:p>
            <a:r>
              <a:rPr lang="en-ES" dirty="0"/>
              <a:t>Agenda</a:t>
            </a:r>
          </a:p>
        </p:txBody>
      </p:sp>
      <p:sp>
        <p:nvSpPr>
          <p:cNvPr id="3" name="Content Placeholder 2">
            <a:extLst>
              <a:ext uri="{FF2B5EF4-FFF2-40B4-BE49-F238E27FC236}">
                <a16:creationId xmlns:a16="http://schemas.microsoft.com/office/drawing/2014/main" id="{3E26004F-DEAA-D341-A8E3-0F0F4ED1C00A}"/>
              </a:ext>
            </a:extLst>
          </p:cNvPr>
          <p:cNvSpPr>
            <a:spLocks noGrp="1"/>
          </p:cNvSpPr>
          <p:nvPr>
            <p:ph idx="1"/>
          </p:nvPr>
        </p:nvSpPr>
        <p:spPr/>
        <p:txBody>
          <a:bodyPr>
            <a:normAutofit/>
          </a:bodyPr>
          <a:lstStyle/>
          <a:p>
            <a:endParaRPr lang="en-GB" b="0" i="0" dirty="0">
              <a:solidFill>
                <a:srgbClr val="424242"/>
              </a:solidFill>
              <a:effectLst/>
              <a:latin typeface="Roboto" panose="02000000000000000000" pitchFamily="2" charset="0"/>
            </a:endParaRPr>
          </a:p>
          <a:p>
            <a:r>
              <a:rPr lang="en-GB" b="0" i="0" dirty="0">
                <a:solidFill>
                  <a:srgbClr val="424242"/>
                </a:solidFill>
                <a:effectLst/>
                <a:latin typeface="Roboto" panose="02000000000000000000" pitchFamily="2" charset="0"/>
              </a:rPr>
              <a:t>Objective for the call</a:t>
            </a:r>
          </a:p>
          <a:p>
            <a:r>
              <a:rPr lang="en-GB" b="0" i="0" dirty="0">
                <a:solidFill>
                  <a:srgbClr val="424242"/>
                </a:solidFill>
                <a:effectLst/>
                <a:latin typeface="Roboto" panose="02000000000000000000" pitchFamily="2" charset="0"/>
              </a:rPr>
              <a:t>Open Discussion</a:t>
            </a:r>
          </a:p>
          <a:p>
            <a:r>
              <a:rPr lang="en-GB" b="0" i="0" dirty="0">
                <a:solidFill>
                  <a:srgbClr val="424242"/>
                </a:solidFill>
                <a:effectLst/>
                <a:latin typeface="Roboto" panose="02000000000000000000" pitchFamily="2" charset="0"/>
              </a:rPr>
              <a:t>What’s Next? </a:t>
            </a:r>
            <a:endParaRPr lang="en-ES" dirty="0"/>
          </a:p>
        </p:txBody>
      </p:sp>
    </p:spTree>
    <p:extLst>
      <p:ext uri="{BB962C8B-B14F-4D97-AF65-F5344CB8AC3E}">
        <p14:creationId xmlns:p14="http://schemas.microsoft.com/office/powerpoint/2010/main" val="263403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E9DE-BCEF-1150-FCD7-41EA2CAF525B}"/>
              </a:ext>
            </a:extLst>
          </p:cNvPr>
          <p:cNvSpPr>
            <a:spLocks noGrp="1"/>
          </p:cNvSpPr>
          <p:nvPr>
            <p:ph type="title"/>
          </p:nvPr>
        </p:nvSpPr>
        <p:spPr/>
        <p:txBody>
          <a:bodyPr/>
          <a:lstStyle/>
          <a:p>
            <a:r>
              <a:rPr lang="en-US" i="1" dirty="0"/>
              <a:t>Sustainability</a:t>
            </a:r>
            <a:r>
              <a:rPr lang="en-US" dirty="0"/>
              <a:t> related metrics work going on in IETF</a:t>
            </a:r>
          </a:p>
        </p:txBody>
      </p:sp>
      <p:sp>
        <p:nvSpPr>
          <p:cNvPr id="3" name="Content Placeholder 2">
            <a:extLst>
              <a:ext uri="{FF2B5EF4-FFF2-40B4-BE49-F238E27FC236}">
                <a16:creationId xmlns:a16="http://schemas.microsoft.com/office/drawing/2014/main" id="{C55B4AD8-7B21-C3C6-D152-5F6A4A322DEC}"/>
              </a:ext>
            </a:extLst>
          </p:cNvPr>
          <p:cNvSpPr>
            <a:spLocks noGrp="1"/>
          </p:cNvSpPr>
          <p:nvPr>
            <p:ph sz="half" idx="1"/>
          </p:nvPr>
        </p:nvSpPr>
        <p:spPr>
          <a:xfrm>
            <a:off x="743607" y="2141537"/>
            <a:ext cx="5181600" cy="4351338"/>
          </a:xfrm>
        </p:spPr>
        <p:txBody>
          <a:bodyPr>
            <a:normAutofit/>
          </a:bodyPr>
          <a:lstStyle/>
          <a:p>
            <a:pPr marL="0" indent="0">
              <a:buNone/>
            </a:pPr>
            <a:r>
              <a:rPr lang="en-US" dirty="0"/>
              <a:t>IETF WGs</a:t>
            </a:r>
          </a:p>
          <a:p>
            <a:pPr lvl="1"/>
            <a:r>
              <a:rPr lang="en-US" dirty="0"/>
              <a:t>NMOP WG</a:t>
            </a:r>
          </a:p>
          <a:p>
            <a:pPr lvl="1"/>
            <a:r>
              <a:rPr lang="en-US" dirty="0">
                <a:solidFill>
                  <a:schemeClr val="accent6"/>
                </a:solidFill>
              </a:rPr>
              <a:t>OPSA WG</a:t>
            </a:r>
          </a:p>
          <a:p>
            <a:pPr lvl="1"/>
            <a:r>
              <a:rPr lang="en-US" dirty="0">
                <a:solidFill>
                  <a:schemeClr val="accent6"/>
                </a:solidFill>
              </a:rPr>
              <a:t>IVY WG</a:t>
            </a:r>
          </a:p>
          <a:p>
            <a:pPr lvl="1"/>
            <a:r>
              <a:rPr lang="en-US" dirty="0">
                <a:solidFill>
                  <a:schemeClr val="accent6"/>
                </a:solidFill>
              </a:rPr>
              <a:t>NETMOD WG </a:t>
            </a:r>
            <a:endParaRPr lang="en-US" dirty="0">
              <a:solidFill>
                <a:srgbClr val="C00000"/>
              </a:solidFill>
            </a:endParaRPr>
          </a:p>
          <a:p>
            <a:pPr lvl="1"/>
            <a:r>
              <a:rPr lang="en-US" dirty="0"/>
              <a:t>NETCONF WG</a:t>
            </a:r>
          </a:p>
          <a:p>
            <a:pPr lvl="1"/>
            <a:r>
              <a:rPr lang="en-US" dirty="0"/>
              <a:t>NM RG</a:t>
            </a:r>
          </a:p>
          <a:p>
            <a:pPr lvl="1"/>
            <a:r>
              <a:rPr lang="en-US" dirty="0"/>
              <a:t>PAN RG</a:t>
            </a:r>
          </a:p>
          <a:p>
            <a:pPr lvl="1"/>
            <a:r>
              <a:rPr lang="en-US" dirty="0"/>
              <a:t>Hackathon</a:t>
            </a:r>
          </a:p>
        </p:txBody>
      </p:sp>
      <p:sp>
        <p:nvSpPr>
          <p:cNvPr id="4" name="Content Placeholder 3">
            <a:extLst>
              <a:ext uri="{FF2B5EF4-FFF2-40B4-BE49-F238E27FC236}">
                <a16:creationId xmlns:a16="http://schemas.microsoft.com/office/drawing/2014/main" id="{2D5E0AEF-FEFA-EC49-844B-D133A826F24E}"/>
              </a:ext>
            </a:extLst>
          </p:cNvPr>
          <p:cNvSpPr>
            <a:spLocks noGrp="1"/>
          </p:cNvSpPr>
          <p:nvPr>
            <p:ph sz="half" idx="2"/>
          </p:nvPr>
        </p:nvSpPr>
        <p:spPr/>
        <p:txBody>
          <a:bodyPr>
            <a:normAutofit/>
          </a:bodyPr>
          <a:lstStyle/>
          <a:p>
            <a:pPr marL="0" indent="0">
              <a:buNone/>
            </a:pPr>
            <a:r>
              <a:rPr lang="en-US" dirty="0"/>
              <a:t>BOF Proposed for IETF 120 in July</a:t>
            </a:r>
          </a:p>
          <a:p>
            <a:pPr lvl="1"/>
            <a:r>
              <a:rPr lang="en-US" dirty="0"/>
              <a:t>Short term  scope: standardization of metrics collection and elementary power saving control.</a:t>
            </a:r>
          </a:p>
          <a:p>
            <a:pPr marL="0" indent="0">
              <a:buNone/>
            </a:pPr>
            <a:endParaRPr lang="en-US" dirty="0"/>
          </a:p>
          <a:p>
            <a:pPr marL="0" indent="0">
              <a:buNone/>
            </a:pPr>
            <a:r>
              <a:rPr lang="en-US" dirty="0"/>
              <a:t>Content categories</a:t>
            </a:r>
          </a:p>
          <a:p>
            <a:pPr lvl="1"/>
            <a:r>
              <a:rPr lang="en-US" dirty="0"/>
              <a:t>Foundational</a:t>
            </a:r>
          </a:p>
          <a:p>
            <a:pPr lvl="1"/>
            <a:r>
              <a:rPr lang="en-US" dirty="0"/>
              <a:t>Network Controllers</a:t>
            </a:r>
          </a:p>
          <a:p>
            <a:pPr lvl="1"/>
            <a:r>
              <a:rPr lang="en-US" dirty="0"/>
              <a:t>Network Elements (Devices)</a:t>
            </a:r>
          </a:p>
          <a:p>
            <a:pPr lvl="1"/>
            <a:r>
              <a:rPr lang="en-US" dirty="0"/>
              <a:t>Time-Series Databases (TSDBs)</a:t>
            </a:r>
          </a:p>
          <a:p>
            <a:pPr marL="457200" lvl="1" indent="0">
              <a:buNone/>
            </a:pPr>
            <a:endParaRPr lang="en-US" dirty="0"/>
          </a:p>
        </p:txBody>
      </p:sp>
      <p:sp>
        <p:nvSpPr>
          <p:cNvPr id="6" name="TextBox 5">
            <a:extLst>
              <a:ext uri="{FF2B5EF4-FFF2-40B4-BE49-F238E27FC236}">
                <a16:creationId xmlns:a16="http://schemas.microsoft.com/office/drawing/2014/main" id="{B5619A2E-833C-7A45-903A-840B2B0D69FC}"/>
              </a:ext>
            </a:extLst>
          </p:cNvPr>
          <p:cNvSpPr txBox="1"/>
          <p:nvPr/>
        </p:nvSpPr>
        <p:spPr>
          <a:xfrm>
            <a:off x="8048297" y="6176963"/>
            <a:ext cx="3744310" cy="369332"/>
          </a:xfrm>
          <a:prstGeom prst="rect">
            <a:avLst/>
          </a:prstGeom>
          <a:noFill/>
        </p:spPr>
        <p:txBody>
          <a:bodyPr wrap="square">
            <a:spAutoFit/>
          </a:bodyPr>
          <a:lstStyle/>
          <a:p>
            <a:r>
              <a:rPr lang="en-ES" dirty="0"/>
              <a:t>mailer to use: </a:t>
            </a:r>
            <a:r>
              <a:rPr lang="en-ES" i="1" dirty="0"/>
              <a:t>green-bof@ietf.org</a:t>
            </a:r>
          </a:p>
        </p:txBody>
      </p:sp>
    </p:spTree>
    <p:extLst>
      <p:ext uri="{BB962C8B-B14F-4D97-AF65-F5344CB8AC3E}">
        <p14:creationId xmlns:p14="http://schemas.microsoft.com/office/powerpoint/2010/main" val="40105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E4A0-9B07-3D58-3B20-5143A3D88147}"/>
              </a:ext>
            </a:extLst>
          </p:cNvPr>
          <p:cNvSpPr>
            <a:spLocks noGrp="1"/>
          </p:cNvSpPr>
          <p:nvPr>
            <p:ph type="title"/>
          </p:nvPr>
        </p:nvSpPr>
        <p:spPr/>
        <p:txBody>
          <a:bodyPr/>
          <a:lstStyle/>
          <a:p>
            <a:r>
              <a:rPr lang="en-ES" dirty="0"/>
              <a:t>BOF Request Before May 24th</a:t>
            </a:r>
          </a:p>
        </p:txBody>
      </p:sp>
      <p:sp>
        <p:nvSpPr>
          <p:cNvPr id="3" name="Content Placeholder 2">
            <a:extLst>
              <a:ext uri="{FF2B5EF4-FFF2-40B4-BE49-F238E27FC236}">
                <a16:creationId xmlns:a16="http://schemas.microsoft.com/office/drawing/2014/main" id="{8E052B12-837D-189B-21FE-50DD0E1574DD}"/>
              </a:ext>
            </a:extLst>
          </p:cNvPr>
          <p:cNvSpPr>
            <a:spLocks noGrp="1"/>
          </p:cNvSpPr>
          <p:nvPr>
            <p:ph idx="1"/>
          </p:nvPr>
        </p:nvSpPr>
        <p:spPr/>
        <p:txBody>
          <a:bodyPr/>
          <a:lstStyle/>
          <a:p>
            <a:endParaRPr lang="en-ES"/>
          </a:p>
        </p:txBody>
      </p:sp>
      <p:pic>
        <p:nvPicPr>
          <p:cNvPr id="4" name="Picture 3">
            <a:extLst>
              <a:ext uri="{FF2B5EF4-FFF2-40B4-BE49-F238E27FC236}">
                <a16:creationId xmlns:a16="http://schemas.microsoft.com/office/drawing/2014/main" id="{0F9B42CE-A17D-D1A4-5546-3E82FF383F7B}"/>
              </a:ext>
            </a:extLst>
          </p:cNvPr>
          <p:cNvPicPr>
            <a:picLocks noChangeAspect="1"/>
          </p:cNvPicPr>
          <p:nvPr/>
        </p:nvPicPr>
        <p:blipFill>
          <a:blip r:embed="rId2"/>
          <a:stretch>
            <a:fillRect/>
          </a:stretch>
        </p:blipFill>
        <p:spPr>
          <a:xfrm>
            <a:off x="762000" y="1700066"/>
            <a:ext cx="8592207" cy="4733963"/>
          </a:xfrm>
          <a:prstGeom prst="rect">
            <a:avLst/>
          </a:prstGeom>
        </p:spPr>
      </p:pic>
      <p:sp>
        <p:nvSpPr>
          <p:cNvPr id="6" name="TextBox 5">
            <a:extLst>
              <a:ext uri="{FF2B5EF4-FFF2-40B4-BE49-F238E27FC236}">
                <a16:creationId xmlns:a16="http://schemas.microsoft.com/office/drawing/2014/main" id="{4ED626C1-2436-C7F8-6A4F-CBE79D03DDDA}"/>
              </a:ext>
            </a:extLst>
          </p:cNvPr>
          <p:cNvSpPr txBox="1"/>
          <p:nvPr/>
        </p:nvSpPr>
        <p:spPr>
          <a:xfrm>
            <a:off x="762000" y="1640959"/>
            <a:ext cx="6096000" cy="369332"/>
          </a:xfrm>
          <a:prstGeom prst="rect">
            <a:avLst/>
          </a:prstGeom>
          <a:solidFill>
            <a:schemeClr val="bg1"/>
          </a:solidFill>
        </p:spPr>
        <p:txBody>
          <a:bodyPr wrap="square">
            <a:spAutoFit/>
          </a:bodyPr>
          <a:lstStyle/>
          <a:p>
            <a:r>
              <a:rPr lang="en-ES" dirty="0"/>
              <a:t>https://datatracker.ietf.org/doc/bof-requests/new/</a:t>
            </a:r>
          </a:p>
        </p:txBody>
      </p:sp>
    </p:spTree>
    <p:extLst>
      <p:ext uri="{BB962C8B-B14F-4D97-AF65-F5344CB8AC3E}">
        <p14:creationId xmlns:p14="http://schemas.microsoft.com/office/powerpoint/2010/main" val="147798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7102-357A-69E6-C543-C5D7C161AB34}"/>
              </a:ext>
            </a:extLst>
          </p:cNvPr>
          <p:cNvSpPr>
            <a:spLocks noGrp="1"/>
          </p:cNvSpPr>
          <p:nvPr>
            <p:ph type="title"/>
          </p:nvPr>
        </p:nvSpPr>
        <p:spPr/>
        <p:txBody>
          <a:bodyPr/>
          <a:lstStyle/>
          <a:p>
            <a:r>
              <a:rPr lang="en-ES" dirty="0"/>
              <a:t>“GREEN metrics” BOF</a:t>
            </a:r>
          </a:p>
        </p:txBody>
      </p:sp>
      <p:sp>
        <p:nvSpPr>
          <p:cNvPr id="3" name="Content Placeholder 2">
            <a:extLst>
              <a:ext uri="{FF2B5EF4-FFF2-40B4-BE49-F238E27FC236}">
                <a16:creationId xmlns:a16="http://schemas.microsoft.com/office/drawing/2014/main" id="{E709FB5D-6FE2-98DE-898E-4030B3857662}"/>
              </a:ext>
            </a:extLst>
          </p:cNvPr>
          <p:cNvSpPr>
            <a:spLocks noGrp="1"/>
          </p:cNvSpPr>
          <p:nvPr>
            <p:ph idx="1"/>
          </p:nvPr>
        </p:nvSpPr>
        <p:spPr/>
        <p:txBody>
          <a:bodyPr>
            <a:normAutofit fontScale="92500" lnSpcReduction="20000"/>
          </a:bodyPr>
          <a:lstStyle/>
          <a:p>
            <a:r>
              <a:rPr lang="en-ES" dirty="0"/>
              <a:t>Which areas to cover?</a:t>
            </a:r>
          </a:p>
          <a:p>
            <a:pPr lvl="1"/>
            <a:r>
              <a:rPr lang="en-ES" dirty="0"/>
              <a:t>components and device level focus. Considering attributes that might caracterized the components(i.e. “idle” power) or devices.</a:t>
            </a:r>
          </a:p>
          <a:p>
            <a:pPr lvl="1"/>
            <a:r>
              <a:rPr lang="en-ES" dirty="0"/>
              <a:t>LifeCycle assessment: eco-design</a:t>
            </a:r>
          </a:p>
          <a:p>
            <a:pPr lvl="2"/>
            <a:r>
              <a:rPr lang="en-ES" dirty="0"/>
              <a:t>related to metrics?</a:t>
            </a:r>
          </a:p>
          <a:p>
            <a:pPr lvl="1"/>
            <a:r>
              <a:rPr lang="en-ES" dirty="0"/>
              <a:t>metrics focus (impact, baseline and target)</a:t>
            </a:r>
          </a:p>
          <a:p>
            <a:pPr lvl="2"/>
            <a:r>
              <a:rPr lang="en-ES" dirty="0"/>
              <a:t>Reporting and compliance (Company level) ... MOVED to not on short term</a:t>
            </a:r>
          </a:p>
          <a:p>
            <a:pPr lvl="2"/>
            <a:r>
              <a:rPr lang="en-ES" dirty="0"/>
              <a:t>Practical/Operational methods</a:t>
            </a:r>
          </a:p>
          <a:p>
            <a:pPr lvl="1"/>
            <a:r>
              <a:rPr lang="en-ES" dirty="0"/>
              <a:t>solution based focus (action vs measurement)</a:t>
            </a:r>
          </a:p>
          <a:p>
            <a:pPr lvl="1"/>
            <a:r>
              <a:rPr lang="en-ES" dirty="0"/>
              <a:t>framework? reasoning: not only based YANG capable devices. Required a controller level and aggregation</a:t>
            </a:r>
          </a:p>
          <a:p>
            <a:pPr lvl="1"/>
            <a:r>
              <a:rPr lang="en-ES" dirty="0"/>
              <a:t>Terminology, energy efficiency vs sustainability? qualify list of definitions with intent for IETF</a:t>
            </a:r>
          </a:p>
          <a:p>
            <a:pPr lvl="1"/>
            <a:r>
              <a:rPr lang="en-ES" dirty="0"/>
              <a:t>Considering the operational aspect</a:t>
            </a:r>
          </a:p>
          <a:p>
            <a:pPr lvl="1"/>
            <a:r>
              <a:rPr lang="en-ES" dirty="0"/>
              <a:t>Including Use Cases in and out/AREAS.</a:t>
            </a:r>
          </a:p>
          <a:p>
            <a:pPr lvl="1"/>
            <a:endParaRPr lang="en-ES" dirty="0"/>
          </a:p>
          <a:p>
            <a:pPr lvl="1"/>
            <a:endParaRPr lang="en-ES" dirty="0"/>
          </a:p>
        </p:txBody>
      </p:sp>
      <p:sp>
        <p:nvSpPr>
          <p:cNvPr id="4" name="Rounded Rectangle 3">
            <a:extLst>
              <a:ext uri="{FF2B5EF4-FFF2-40B4-BE49-F238E27FC236}">
                <a16:creationId xmlns:a16="http://schemas.microsoft.com/office/drawing/2014/main" id="{1EE873F3-35AC-D27B-611A-81A24D2CB57F}"/>
              </a:ext>
            </a:extLst>
          </p:cNvPr>
          <p:cNvSpPr/>
          <p:nvPr/>
        </p:nvSpPr>
        <p:spPr>
          <a:xfrm>
            <a:off x="8219090" y="365125"/>
            <a:ext cx="3258207" cy="7910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dirty="0"/>
              <a:t>Limited to SHORT TERM scope  (1 to 2 years)</a:t>
            </a:r>
          </a:p>
        </p:txBody>
      </p:sp>
    </p:spTree>
    <p:extLst>
      <p:ext uri="{BB962C8B-B14F-4D97-AF65-F5344CB8AC3E}">
        <p14:creationId xmlns:p14="http://schemas.microsoft.com/office/powerpoint/2010/main" val="369267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7102-357A-69E6-C543-C5D7C161AB34}"/>
              </a:ext>
            </a:extLst>
          </p:cNvPr>
          <p:cNvSpPr>
            <a:spLocks noGrp="1"/>
          </p:cNvSpPr>
          <p:nvPr>
            <p:ph type="title"/>
          </p:nvPr>
        </p:nvSpPr>
        <p:spPr/>
        <p:txBody>
          <a:bodyPr/>
          <a:lstStyle/>
          <a:p>
            <a:r>
              <a:rPr lang="en-ES" dirty="0"/>
              <a:t>“GREEN metrics” BOF</a:t>
            </a:r>
          </a:p>
        </p:txBody>
      </p:sp>
      <p:sp>
        <p:nvSpPr>
          <p:cNvPr id="3" name="Content Placeholder 2">
            <a:extLst>
              <a:ext uri="{FF2B5EF4-FFF2-40B4-BE49-F238E27FC236}">
                <a16:creationId xmlns:a16="http://schemas.microsoft.com/office/drawing/2014/main" id="{E709FB5D-6FE2-98DE-898E-4030B3857662}"/>
              </a:ext>
            </a:extLst>
          </p:cNvPr>
          <p:cNvSpPr>
            <a:spLocks noGrp="1"/>
          </p:cNvSpPr>
          <p:nvPr>
            <p:ph idx="1"/>
          </p:nvPr>
        </p:nvSpPr>
        <p:spPr/>
        <p:txBody>
          <a:bodyPr/>
          <a:lstStyle/>
          <a:p>
            <a:r>
              <a:rPr lang="en-ES" dirty="0"/>
              <a:t>Which areas are not covered?</a:t>
            </a:r>
          </a:p>
          <a:p>
            <a:pPr lvl="1"/>
            <a:r>
              <a:rPr lang="en-ES" dirty="0"/>
              <a:t>work related in other WGs in other SDOs, to do not overlap (ex ITU WG5)</a:t>
            </a:r>
          </a:p>
          <a:p>
            <a:pPr lvl="1"/>
            <a:r>
              <a:rPr lang="en-ES" dirty="0"/>
              <a:t>protocols</a:t>
            </a:r>
          </a:p>
          <a:p>
            <a:pPr lvl="1"/>
            <a:endParaRPr lang="en-ES" dirty="0"/>
          </a:p>
          <a:p>
            <a:pPr lvl="1"/>
            <a:endParaRPr lang="en-ES" dirty="0"/>
          </a:p>
        </p:txBody>
      </p:sp>
      <p:sp>
        <p:nvSpPr>
          <p:cNvPr id="4" name="Rounded Rectangle 3">
            <a:extLst>
              <a:ext uri="{FF2B5EF4-FFF2-40B4-BE49-F238E27FC236}">
                <a16:creationId xmlns:a16="http://schemas.microsoft.com/office/drawing/2014/main" id="{1EE873F3-35AC-D27B-611A-81A24D2CB57F}"/>
              </a:ext>
            </a:extLst>
          </p:cNvPr>
          <p:cNvSpPr/>
          <p:nvPr/>
        </p:nvSpPr>
        <p:spPr>
          <a:xfrm>
            <a:off x="8219090" y="365125"/>
            <a:ext cx="3258207" cy="7910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dirty="0"/>
              <a:t>OUT OF scope of the SHORT TERM </a:t>
            </a:r>
          </a:p>
        </p:txBody>
      </p:sp>
    </p:spTree>
    <p:extLst>
      <p:ext uri="{BB962C8B-B14F-4D97-AF65-F5344CB8AC3E}">
        <p14:creationId xmlns:p14="http://schemas.microsoft.com/office/powerpoint/2010/main" val="321980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F8B8-94CE-D36F-5C2B-07F00158785E}"/>
              </a:ext>
            </a:extLst>
          </p:cNvPr>
          <p:cNvSpPr>
            <a:spLocks noGrp="1"/>
          </p:cNvSpPr>
          <p:nvPr>
            <p:ph type="title"/>
          </p:nvPr>
        </p:nvSpPr>
        <p:spPr/>
        <p:txBody>
          <a:bodyPr/>
          <a:lstStyle/>
          <a:p>
            <a:r>
              <a:rPr lang="en-ES" dirty="0"/>
              <a:t>Webex Recording + notes</a:t>
            </a:r>
          </a:p>
        </p:txBody>
      </p:sp>
      <p:sp>
        <p:nvSpPr>
          <p:cNvPr id="3" name="Content Placeholder 2">
            <a:extLst>
              <a:ext uri="{FF2B5EF4-FFF2-40B4-BE49-F238E27FC236}">
                <a16:creationId xmlns:a16="http://schemas.microsoft.com/office/drawing/2014/main" id="{BB346E96-F238-E898-C62B-5E98EE400A42}"/>
              </a:ext>
            </a:extLst>
          </p:cNvPr>
          <p:cNvSpPr>
            <a:spLocks noGrp="1"/>
          </p:cNvSpPr>
          <p:nvPr>
            <p:ph idx="1"/>
          </p:nvPr>
        </p:nvSpPr>
        <p:spPr/>
        <p:txBody>
          <a:bodyPr/>
          <a:lstStyle/>
          <a:p>
            <a:r>
              <a:rPr lang="en-GB" dirty="0"/>
              <a:t>Webex meeting recording: BOF proposal for creation of GREEN WG creation-20240507 1602-1</a:t>
            </a:r>
          </a:p>
          <a:p>
            <a:r>
              <a:rPr lang="en-GB" dirty="0"/>
              <a:t>Password: eJJHGeF2</a:t>
            </a:r>
          </a:p>
          <a:p>
            <a:r>
              <a:rPr lang="en-GB" dirty="0"/>
              <a:t>Recording link: </a:t>
            </a:r>
            <a:r>
              <a:rPr lang="en-GB" dirty="0">
                <a:hlinkClick r:id="rId3"/>
              </a:rPr>
              <a:t>https://cisco.webex.com/cisco/ldr.php?RCID=d9d0eaed5d965b2c63344695fee89292</a:t>
            </a:r>
            <a:endParaRPr lang="en-GB" dirty="0"/>
          </a:p>
          <a:p>
            <a:endParaRPr lang="en-GB" dirty="0"/>
          </a:p>
          <a:p>
            <a:endParaRPr lang="en-GB" dirty="0"/>
          </a:p>
          <a:p>
            <a:r>
              <a:rPr lang="en-GB" dirty="0"/>
              <a:t>notes from the chat are copied in the slide’s notes.</a:t>
            </a:r>
            <a:endParaRPr lang="en-ES" dirty="0"/>
          </a:p>
        </p:txBody>
      </p:sp>
    </p:spTree>
    <p:extLst>
      <p:ext uri="{BB962C8B-B14F-4D97-AF65-F5344CB8AC3E}">
        <p14:creationId xmlns:p14="http://schemas.microsoft.com/office/powerpoint/2010/main" val="186770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F8B8-94CE-D36F-5C2B-07F00158785E}"/>
              </a:ext>
            </a:extLst>
          </p:cNvPr>
          <p:cNvSpPr>
            <a:spLocks noGrp="1"/>
          </p:cNvSpPr>
          <p:nvPr>
            <p:ph type="title"/>
          </p:nvPr>
        </p:nvSpPr>
        <p:spPr/>
        <p:txBody>
          <a:bodyPr/>
          <a:lstStyle/>
          <a:p>
            <a:r>
              <a:rPr lang="en-ES" dirty="0"/>
              <a:t>What’s Next?</a:t>
            </a:r>
          </a:p>
        </p:txBody>
      </p:sp>
      <p:sp>
        <p:nvSpPr>
          <p:cNvPr id="3" name="Content Placeholder 2">
            <a:extLst>
              <a:ext uri="{FF2B5EF4-FFF2-40B4-BE49-F238E27FC236}">
                <a16:creationId xmlns:a16="http://schemas.microsoft.com/office/drawing/2014/main" id="{BB346E96-F238-E898-C62B-5E98EE400A42}"/>
              </a:ext>
            </a:extLst>
          </p:cNvPr>
          <p:cNvSpPr>
            <a:spLocks noGrp="1"/>
          </p:cNvSpPr>
          <p:nvPr>
            <p:ph idx="1"/>
          </p:nvPr>
        </p:nvSpPr>
        <p:spPr/>
        <p:txBody>
          <a:bodyPr/>
          <a:lstStyle/>
          <a:p>
            <a:r>
              <a:rPr lang="en-ES" dirty="0"/>
              <a:t>Snezana and Marisol to share notes.</a:t>
            </a:r>
          </a:p>
          <a:p>
            <a:r>
              <a:rPr lang="en-ES" dirty="0"/>
              <a:t>BOF proposal  for #120</a:t>
            </a:r>
          </a:p>
          <a:p>
            <a:r>
              <a:rPr lang="en-ES" dirty="0"/>
              <a:t>Another follow up Call in a week time. </a:t>
            </a:r>
          </a:p>
          <a:p>
            <a:r>
              <a:rPr lang="en-ES" dirty="0"/>
              <a:t>New proposal GREEN WG Creation</a:t>
            </a:r>
          </a:p>
          <a:p>
            <a:r>
              <a:rPr lang="en-ES" dirty="0"/>
              <a:t>Discussions will be under green-bof mailer</a:t>
            </a:r>
          </a:p>
          <a:p>
            <a:r>
              <a:rPr lang="en-ES" dirty="0"/>
              <a:t>meeting time to be rotated? </a:t>
            </a:r>
            <a:r>
              <a:rPr lang="en-ES" b="1" dirty="0"/>
              <a:t>Monday</a:t>
            </a:r>
            <a:r>
              <a:rPr lang="en-ES" dirty="0"/>
              <a:t> or Wednesday (Doodle)</a:t>
            </a:r>
          </a:p>
        </p:txBody>
      </p:sp>
    </p:spTree>
    <p:extLst>
      <p:ext uri="{BB962C8B-B14F-4D97-AF65-F5344CB8AC3E}">
        <p14:creationId xmlns:p14="http://schemas.microsoft.com/office/powerpoint/2010/main" val="1598503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46215</TotalTime>
  <Words>3272</Words>
  <Application>Microsoft Macintosh PowerPoint</Application>
  <PresentationFormat>Widescreen</PresentationFormat>
  <Paragraphs>267</Paragraphs>
  <Slides>8</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Aptos</vt:lpstr>
      <vt:lpstr>Aptos Display</vt:lpstr>
      <vt:lpstr>Arial</vt:lpstr>
      <vt:lpstr>Calibri</vt:lpstr>
      <vt:lpstr>Calibri Light</vt:lpstr>
      <vt:lpstr>Helvetica</vt:lpstr>
      <vt:lpstr>Helvetica Neue Light</vt:lpstr>
      <vt:lpstr>Roboto</vt:lpstr>
      <vt:lpstr>Office Theme</vt:lpstr>
      <vt:lpstr>1_Office Theme</vt:lpstr>
      <vt:lpstr>BOF Proposal for “GREEN metrics” WG Creation @IETF  </vt:lpstr>
      <vt:lpstr>Agenda</vt:lpstr>
      <vt:lpstr>Sustainability related metrics work going on in IETF</vt:lpstr>
      <vt:lpstr>BOF Request Before May 24th</vt:lpstr>
      <vt:lpstr>“GREEN metrics” BOF</vt:lpstr>
      <vt:lpstr>“GREEN metrics” BOF</vt:lpstr>
      <vt:lpstr>Webex Recording + notes</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 Packages as part of YANG-Library</dc:title>
  <dc:creator>Jan Lindblad (jlindbla)</dc:creator>
  <cp:lastModifiedBy>Marisol Palmero Amador (mpalmero)</cp:lastModifiedBy>
  <cp:revision>102</cp:revision>
  <cp:lastPrinted>2021-10-19T15:43:24Z</cp:lastPrinted>
  <dcterms:created xsi:type="dcterms:W3CDTF">2021-10-12T07:41:28Z</dcterms:created>
  <dcterms:modified xsi:type="dcterms:W3CDTF">2024-05-07T17:13:02Z</dcterms:modified>
</cp:coreProperties>
</file>