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64" r:id="rId4"/>
    <p:sldId id="257" r:id="rId5"/>
    <p:sldId id="265" r:id="rId6"/>
    <p:sldId id="266"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93"/>
    <p:restoredTop sz="94690"/>
  </p:normalViewPr>
  <p:slideViewPr>
    <p:cSldViewPr snapToGrid="0" snapToObjects="1">
      <p:cViewPr varScale="1">
        <p:scale>
          <a:sx n="81" d="100"/>
          <a:sy n="81"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BBA3-67F8-E241-B88B-89B4EE75C8C0}"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ECD0D-468D-6B49-949A-F5E73987392C}" type="slidenum">
              <a:rPr lang="en-US" smtClean="0"/>
              <a:t>‹N°›</a:t>
            </a:fld>
            <a:endParaRPr lang="en-US"/>
          </a:p>
        </p:txBody>
      </p:sp>
    </p:spTree>
    <p:extLst>
      <p:ext uri="{BB962C8B-B14F-4D97-AF65-F5344CB8AC3E}">
        <p14:creationId xmlns:p14="http://schemas.microsoft.com/office/powerpoint/2010/main" val="41375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2</a:t>
            </a:fld>
            <a:endParaRPr lang="en-US"/>
          </a:p>
        </p:txBody>
      </p:sp>
    </p:spTree>
    <p:extLst>
      <p:ext uri="{BB962C8B-B14F-4D97-AF65-F5344CB8AC3E}">
        <p14:creationId xmlns:p14="http://schemas.microsoft.com/office/powerpoint/2010/main" val="287697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3</a:t>
            </a:fld>
            <a:endParaRPr lang="en-US"/>
          </a:p>
        </p:txBody>
      </p:sp>
    </p:spTree>
    <p:extLst>
      <p:ext uri="{BB962C8B-B14F-4D97-AF65-F5344CB8AC3E}">
        <p14:creationId xmlns:p14="http://schemas.microsoft.com/office/powerpoint/2010/main" val="288121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26EBE-5821-7E40-BC8E-394E9F35F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20819FE-4C4A-DF41-9E4B-A3DCB3727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E7BC361-A336-F94B-9368-AF71EBD10A10}"/>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FC8F7CBA-BC1D-804C-81DB-4CE0ED1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B9251E-C895-CC40-9D44-4656124BAAC7}"/>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188502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AB7CC-49E2-2547-BF9E-1B5F1B46E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FA6422-23CE-3F41-A506-2EF236EA5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8FA086-4132-C947-9E2A-6CB632612AB9}"/>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3913A705-B385-CC4D-8D04-64BD4480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2732BD-1048-CB44-8D18-7F2223A4D189}"/>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426321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F4C1DD-DB4A-B940-90BA-A29D44524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3C39BF3-FA3D-764D-A0D7-1E40131B5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39788F-21C1-1547-B3DA-B1E82E271D60}"/>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2B57DE05-D9E5-D146-89EB-711B18FA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7B0113-00A2-BC47-ADAA-A50FAA13D60D}"/>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13839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5B678-8490-1240-B53E-21B156823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722FD2-C871-A34D-B37A-9DE25C1F5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C95D159-D288-1D4B-BB67-7CB2C10DB003}"/>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5E6F75D1-BE67-7543-822E-C511B407F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E4AE63-CDCA-D348-9224-B49F22AF3599}"/>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3894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3D236-EE92-6847-8768-396F70D5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626EECC-AE44-0D42-BDFE-E5AC30C7A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BC43C5F-4557-AC43-BFC1-C4DA4AA2BEC1}"/>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1C0FCEEA-95E9-3742-98EE-C202A19B6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9DAAA9-A1B0-4441-9AEE-8F3BF1424723}"/>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37257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AD4AF-0F98-B04F-9EEA-4E94E7C0B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AA0B9BC-DAF7-C741-99AF-DEA340FC4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8147BD1-67C6-7846-BD82-3644F120E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EB86E7C-FB8D-3B49-9F3D-99980B23965D}"/>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6" name="Footer Placeholder 5">
            <a:extLst>
              <a:ext uri="{FF2B5EF4-FFF2-40B4-BE49-F238E27FC236}">
                <a16:creationId xmlns:a16="http://schemas.microsoft.com/office/drawing/2014/main" xmlns="" id="{4EE9AE9A-3587-9E4A-8ACF-229A7B1C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42AE9F-7973-0E4B-82D7-99859D885AB2}"/>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126822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BA67C-2051-CD4E-A75F-89902FD1E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E2302B1-7579-4C40-9613-F7E38D912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FCE1DB-8671-F343-9045-59D0D21D0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045C81-58E6-8B41-99DA-7256DFC8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7793ED1-E83F-D946-BF97-C5D6C39A3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51A48C6-8075-0041-9317-428EC247D8B8}"/>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8" name="Footer Placeholder 7">
            <a:extLst>
              <a:ext uri="{FF2B5EF4-FFF2-40B4-BE49-F238E27FC236}">
                <a16:creationId xmlns:a16="http://schemas.microsoft.com/office/drawing/2014/main" xmlns="" id="{3A0CDEE3-09B9-AD40-A795-5B08ECE4C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4C32EA-8E82-D543-BCA9-5DD788EC27B0}"/>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9182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8FFC7-5AB8-F34A-93CD-A109EEE8D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E670C6-018D-2841-9CA9-C82D205E8CAC}"/>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4" name="Footer Placeholder 3">
            <a:extLst>
              <a:ext uri="{FF2B5EF4-FFF2-40B4-BE49-F238E27FC236}">
                <a16:creationId xmlns:a16="http://schemas.microsoft.com/office/drawing/2014/main" xmlns="" id="{31ACE381-F9EB-B049-8CEB-ADEC8F8D2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8A7C68F-427B-4840-9F38-B0F8CD925693}"/>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410454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C227B6A-6BA8-094B-A2D5-BA85D2A6CB56}"/>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3" name="Footer Placeholder 2">
            <a:extLst>
              <a:ext uri="{FF2B5EF4-FFF2-40B4-BE49-F238E27FC236}">
                <a16:creationId xmlns:a16="http://schemas.microsoft.com/office/drawing/2014/main" xmlns="" id="{4D56FC29-1A4A-AA42-A1AA-688FBFB4E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F1E449B-A6EB-184A-87C0-EAEB4B345D32}"/>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8551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370BB-29C7-6A46-B59B-DCC7E1EB9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475A309-03CD-2E48-9DBD-8ECF5477C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1DBB60C-40E2-4640-8E83-A61871DB7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7EBAC-23C0-C841-ACE1-708FD7D58B42}"/>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6" name="Footer Placeholder 5">
            <a:extLst>
              <a:ext uri="{FF2B5EF4-FFF2-40B4-BE49-F238E27FC236}">
                <a16:creationId xmlns:a16="http://schemas.microsoft.com/office/drawing/2014/main" xmlns="" id="{3A9F97AD-524B-7244-B8C4-B314DFD4B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A11DF3-AD09-5046-87CA-3BAF5D21C0BD}"/>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5224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31231-F7EB-AA4C-8E9E-0C1E2EF7C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BB54E97-C3E8-E94B-AB37-F1BE38B4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7DD2B70-515D-414A-AE0D-BDFE60BBF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DD4109-A551-9E4E-A807-A8BA26A84504}"/>
              </a:ext>
            </a:extLst>
          </p:cNvPr>
          <p:cNvSpPr>
            <a:spLocks noGrp="1"/>
          </p:cNvSpPr>
          <p:nvPr>
            <p:ph type="dt" sz="half" idx="10"/>
          </p:nvPr>
        </p:nvSpPr>
        <p:spPr/>
        <p:txBody>
          <a:bodyPr/>
          <a:lstStyle/>
          <a:p>
            <a:fld id="{6A1595CD-6EEB-8B4C-AD83-2FDC718F7D89}" type="datetimeFigureOut">
              <a:rPr lang="en-US" smtClean="0"/>
              <a:t>11/16/2020</a:t>
            </a:fld>
            <a:endParaRPr lang="en-US"/>
          </a:p>
        </p:txBody>
      </p:sp>
      <p:sp>
        <p:nvSpPr>
          <p:cNvPr id="6" name="Footer Placeholder 5">
            <a:extLst>
              <a:ext uri="{FF2B5EF4-FFF2-40B4-BE49-F238E27FC236}">
                <a16:creationId xmlns:a16="http://schemas.microsoft.com/office/drawing/2014/main" xmlns="" id="{E5465868-803F-B84C-BB5B-8B62E4753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3E26CE-D4AC-3D47-AB8E-406D552EF5A7}"/>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38132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49E322-A0F4-DB42-A05C-00FB8B297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C5E317D-3420-0149-AFA7-2FE53A7A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4F1FC4-ADB4-F442-A021-5D001C9EC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595CD-6EEB-8B4C-AD83-2FDC718F7D89}" type="datetimeFigureOut">
              <a:rPr lang="en-US" smtClean="0"/>
              <a:t>11/16/2020</a:t>
            </a:fld>
            <a:endParaRPr lang="en-US"/>
          </a:p>
        </p:txBody>
      </p:sp>
      <p:sp>
        <p:nvSpPr>
          <p:cNvPr id="5" name="Footer Placeholder 4">
            <a:extLst>
              <a:ext uri="{FF2B5EF4-FFF2-40B4-BE49-F238E27FC236}">
                <a16:creationId xmlns:a16="http://schemas.microsoft.com/office/drawing/2014/main" xmlns="" id="{6E67050F-653B-8647-B7F3-2A67F88FB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A3CB1B-2FF0-5643-B0DF-7399CB32A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6B774-216F-014D-BA77-9B309829A068}" type="slidenum">
              <a:rPr lang="en-US" smtClean="0"/>
              <a:t>‹N°›</a:t>
            </a:fld>
            <a:endParaRPr lang="en-US"/>
          </a:p>
        </p:txBody>
      </p:sp>
    </p:spTree>
    <p:extLst>
      <p:ext uri="{BB962C8B-B14F-4D97-AF65-F5344CB8AC3E}">
        <p14:creationId xmlns:p14="http://schemas.microsoft.com/office/powerpoint/2010/main" val="178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453B5-4F7D-BA40-AF40-B80245175C7C}"/>
              </a:ext>
            </a:extLst>
          </p:cNvPr>
          <p:cNvSpPr>
            <a:spLocks noGrp="1"/>
          </p:cNvSpPr>
          <p:nvPr>
            <p:ph type="ctrTitle"/>
          </p:nvPr>
        </p:nvSpPr>
        <p:spPr/>
        <p:txBody>
          <a:bodyPr/>
          <a:lstStyle/>
          <a:p>
            <a:r>
              <a:rPr lang="en-US" dirty="0"/>
              <a:t>MADINAS Use </a:t>
            </a:r>
            <a:r>
              <a:rPr lang="en-US" dirty="0" smtClean="0"/>
              <a:t>Cases</a:t>
            </a:r>
            <a:endParaRPr lang="en-US" dirty="0"/>
          </a:p>
        </p:txBody>
      </p:sp>
      <p:sp>
        <p:nvSpPr>
          <p:cNvPr id="3" name="Subtitle 2">
            <a:extLst>
              <a:ext uri="{FF2B5EF4-FFF2-40B4-BE49-F238E27FC236}">
                <a16:creationId xmlns:a16="http://schemas.microsoft.com/office/drawing/2014/main" xmlns="" id="{52DC06DB-7270-3848-91CB-4CEA4F8333DA}"/>
              </a:ext>
            </a:extLst>
          </p:cNvPr>
          <p:cNvSpPr>
            <a:spLocks noGrp="1"/>
          </p:cNvSpPr>
          <p:nvPr>
            <p:ph type="subTitle" idx="1"/>
          </p:nvPr>
        </p:nvSpPr>
        <p:spPr/>
        <p:txBody>
          <a:bodyPr>
            <a:normAutofit/>
          </a:bodyPr>
          <a:lstStyle/>
          <a:p>
            <a:r>
              <a:rPr lang="en-GB" dirty="0"/>
              <a:t>S. Ringland (BT)</a:t>
            </a:r>
            <a:r>
              <a:rPr lang="en-US" dirty="0"/>
              <a:t> </a:t>
            </a:r>
          </a:p>
          <a:p>
            <a:r>
              <a:rPr lang="en-US" dirty="0"/>
              <a:t>Rajat </a:t>
            </a:r>
            <a:r>
              <a:rPr lang="en-US" dirty="0" err="1"/>
              <a:t>Ghai</a:t>
            </a:r>
            <a:r>
              <a:rPr lang="en-US" dirty="0"/>
              <a:t> (Comcast) </a:t>
            </a:r>
          </a:p>
          <a:p>
            <a:r>
              <a:rPr lang="en-US" altLang="en-US" dirty="0"/>
              <a:t>M. </a:t>
            </a:r>
            <a:r>
              <a:rPr lang="en-US" altLang="en-US" dirty="0" err="1"/>
              <a:t>Boucadair</a:t>
            </a:r>
            <a:r>
              <a:rPr lang="en-US" altLang="en-US" dirty="0"/>
              <a:t> (Orange)</a:t>
            </a:r>
            <a:endParaRPr lang="en-GB" dirty="0"/>
          </a:p>
        </p:txBody>
      </p:sp>
    </p:spTree>
    <p:extLst>
      <p:ext uri="{BB962C8B-B14F-4D97-AF65-F5344CB8AC3E}">
        <p14:creationId xmlns:p14="http://schemas.microsoft.com/office/powerpoint/2010/main" val="12790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9ACE2-BDEE-CA4B-980D-2E4B0F16C39D}"/>
              </a:ext>
            </a:extLst>
          </p:cNvPr>
          <p:cNvSpPr>
            <a:spLocks noGrp="1"/>
          </p:cNvSpPr>
          <p:nvPr>
            <p:ph type="title"/>
          </p:nvPr>
        </p:nvSpPr>
        <p:spPr/>
        <p:txBody>
          <a:bodyPr/>
          <a:lstStyle/>
          <a:p>
            <a:r>
              <a:rPr lang="en-US" dirty="0" smtClean="0"/>
              <a:t>Access </a:t>
            </a:r>
            <a:r>
              <a:rPr lang="en-US" dirty="0"/>
              <a:t>Control based on MAC </a:t>
            </a:r>
            <a:r>
              <a:rPr lang="en-US" dirty="0" smtClean="0"/>
              <a:t>Addresses</a:t>
            </a:r>
            <a:endParaRPr lang="en-US" dirty="0"/>
          </a:p>
        </p:txBody>
      </p:sp>
      <p:sp>
        <p:nvSpPr>
          <p:cNvPr id="3" name="Content Placeholder 2">
            <a:extLst>
              <a:ext uri="{FF2B5EF4-FFF2-40B4-BE49-F238E27FC236}">
                <a16:creationId xmlns:a16="http://schemas.microsoft.com/office/drawing/2014/main" xmlns="" id="{0CAD9AD4-1833-3141-837F-976C5AD55AA5}"/>
              </a:ext>
            </a:extLst>
          </p:cNvPr>
          <p:cNvSpPr>
            <a:spLocks noGrp="1"/>
          </p:cNvSpPr>
          <p:nvPr>
            <p:ph idx="1"/>
          </p:nvPr>
        </p:nvSpPr>
        <p:spPr/>
        <p:txBody>
          <a:bodyPr>
            <a:noAutofit/>
          </a:bodyPr>
          <a:lstStyle/>
          <a:p>
            <a:r>
              <a:rPr lang="en-US" sz="3200" dirty="0" smtClean="0"/>
              <a:t>CPEs widely support filtering features based MAC addresses</a:t>
            </a:r>
          </a:p>
          <a:p>
            <a:pPr lvl="1"/>
            <a:r>
              <a:rPr lang="en-US" sz="2800" dirty="0" smtClean="0"/>
              <a:t>An additional guard for </a:t>
            </a:r>
            <a:r>
              <a:rPr lang="en-US" sz="2800" dirty="0"/>
              <a:t>access control such as accept- or </a:t>
            </a:r>
            <a:r>
              <a:rPr lang="en-US" sz="2800" dirty="0" smtClean="0"/>
              <a:t>discard-lists</a:t>
            </a:r>
            <a:endParaRPr lang="en-US" sz="2800" dirty="0" smtClean="0"/>
          </a:p>
          <a:p>
            <a:r>
              <a:rPr lang="en-US" sz="3200" dirty="0" smtClean="0"/>
              <a:t>Sample services</a:t>
            </a:r>
            <a:r>
              <a:rPr lang="en-US" sz="3200" dirty="0" smtClean="0"/>
              <a:t>:</a:t>
            </a:r>
            <a:endParaRPr lang="en-US" sz="3200" dirty="0"/>
          </a:p>
          <a:p>
            <a:pPr lvl="1"/>
            <a:r>
              <a:rPr lang="en-US" sz="2800" dirty="0" smtClean="0"/>
              <a:t>ISPs </a:t>
            </a:r>
            <a:r>
              <a:rPr lang="en-US" sz="2800" dirty="0"/>
              <a:t>use MAC address filter to mitigate </a:t>
            </a:r>
            <a:r>
              <a:rPr lang="en-US" sz="2800" dirty="0" smtClean="0"/>
              <a:t>DDoS </a:t>
            </a:r>
            <a:r>
              <a:rPr lang="en-US" sz="2800" dirty="0"/>
              <a:t>at the L2 </a:t>
            </a:r>
            <a:r>
              <a:rPr lang="en-US" sz="2800" dirty="0" smtClean="0"/>
              <a:t>edge. Filtering based on the IP address at the network side is suboptimal</a:t>
            </a:r>
            <a:endParaRPr lang="en-US" sz="2800" dirty="0"/>
          </a:p>
          <a:p>
            <a:pPr lvl="1"/>
            <a:r>
              <a:rPr lang="en-US" sz="2800" dirty="0" smtClean="0"/>
              <a:t>Schedule when a device can be granted access (e.g., parental control)</a:t>
            </a:r>
          </a:p>
          <a:p>
            <a:pPr lvl="1"/>
            <a:r>
              <a:rPr lang="en-US" sz="2800" dirty="0" smtClean="0"/>
              <a:t>Seek a confirmation from an administrator when a new device is detected</a:t>
            </a:r>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418264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9ACE2-BDEE-CA4B-980D-2E4B0F16C39D}"/>
              </a:ext>
            </a:extLst>
          </p:cNvPr>
          <p:cNvSpPr>
            <a:spLocks noGrp="1"/>
          </p:cNvSpPr>
          <p:nvPr>
            <p:ph type="title"/>
          </p:nvPr>
        </p:nvSpPr>
        <p:spPr/>
        <p:txBody>
          <a:bodyPr/>
          <a:lstStyle/>
          <a:p>
            <a:r>
              <a:rPr lang="en-US" dirty="0"/>
              <a:t>Sticky DHCP Assignment for Incoming </a:t>
            </a:r>
            <a:r>
              <a:rPr lang="en-US" dirty="0" smtClean="0"/>
              <a:t>Connections</a:t>
            </a:r>
            <a:endParaRPr lang="en-US" dirty="0"/>
          </a:p>
        </p:txBody>
      </p:sp>
      <p:sp>
        <p:nvSpPr>
          <p:cNvPr id="3" name="Content Placeholder 2">
            <a:extLst>
              <a:ext uri="{FF2B5EF4-FFF2-40B4-BE49-F238E27FC236}">
                <a16:creationId xmlns:a16="http://schemas.microsoft.com/office/drawing/2014/main" xmlns="" id="{0CAD9AD4-1833-3141-837F-976C5AD55AA5}"/>
              </a:ext>
            </a:extLst>
          </p:cNvPr>
          <p:cNvSpPr>
            <a:spLocks noGrp="1"/>
          </p:cNvSpPr>
          <p:nvPr>
            <p:ph idx="1"/>
          </p:nvPr>
        </p:nvSpPr>
        <p:spPr/>
        <p:txBody>
          <a:bodyPr>
            <a:normAutofit/>
          </a:bodyPr>
          <a:lstStyle/>
          <a:p>
            <a:r>
              <a:rPr lang="en-US" sz="3200" dirty="0" smtClean="0"/>
              <a:t>CPEs provide DHCP server service</a:t>
            </a:r>
          </a:p>
          <a:p>
            <a:r>
              <a:rPr lang="en-US" sz="3200" dirty="0" smtClean="0"/>
              <a:t>It </a:t>
            </a:r>
            <a:r>
              <a:rPr lang="en-US" sz="3200" dirty="0"/>
              <a:t>is quite common </a:t>
            </a:r>
            <a:r>
              <a:rPr lang="en-US" sz="3200" dirty="0" smtClean="0"/>
              <a:t>that users rely upon a sticky </a:t>
            </a:r>
            <a:r>
              <a:rPr lang="en-US" sz="3200" dirty="0"/>
              <a:t>DHCP assignment to </a:t>
            </a:r>
            <a:r>
              <a:rPr lang="en-US" sz="3200" dirty="0" smtClean="0"/>
              <a:t>assign a static </a:t>
            </a:r>
            <a:r>
              <a:rPr lang="en-US" sz="3200" dirty="0"/>
              <a:t>IPv4 </a:t>
            </a:r>
            <a:r>
              <a:rPr lang="en-US" sz="3200" dirty="0" smtClean="0"/>
              <a:t>address to a given device </a:t>
            </a:r>
            <a:r>
              <a:rPr lang="en-US" sz="3200" dirty="0"/>
              <a:t>for various functions</a:t>
            </a:r>
            <a:r>
              <a:rPr lang="en-US" sz="3200" dirty="0" smtClean="0"/>
              <a:t>:</a:t>
            </a:r>
          </a:p>
          <a:p>
            <a:pPr lvl="1"/>
            <a:r>
              <a:rPr lang="en-US" sz="2800" dirty="0" smtClean="0"/>
              <a:t>DMZ</a:t>
            </a:r>
            <a:endParaRPr lang="en-US" sz="2800" dirty="0"/>
          </a:p>
          <a:p>
            <a:pPr lvl="1"/>
            <a:r>
              <a:rPr lang="en-US" sz="2800" dirty="0" smtClean="0"/>
              <a:t>(Static) Port Forwarding</a:t>
            </a:r>
            <a:endParaRPr lang="en-US" sz="2800" dirty="0"/>
          </a:p>
          <a:p>
            <a:pPr lvl="1"/>
            <a:endParaRPr lang="en-US" sz="2800" dirty="0"/>
          </a:p>
          <a:p>
            <a:pPr lvl="1"/>
            <a:endParaRPr lang="en-US" sz="2800" dirty="0"/>
          </a:p>
          <a:p>
            <a:pPr lvl="1"/>
            <a:endParaRPr lang="en-US" sz="2800" dirty="0"/>
          </a:p>
        </p:txBody>
      </p:sp>
      <p:sp>
        <p:nvSpPr>
          <p:cNvPr id="5" name="TextBox 4">
            <a:extLst>
              <a:ext uri="{FF2B5EF4-FFF2-40B4-BE49-F238E27FC236}">
                <a16:creationId xmlns:a16="http://schemas.microsoft.com/office/drawing/2014/main" xmlns="" id="{6C5BA78D-7198-814E-A22C-41B80EE07856}"/>
              </a:ext>
            </a:extLst>
          </p:cNvPr>
          <p:cNvSpPr txBox="1"/>
          <p:nvPr/>
        </p:nvSpPr>
        <p:spPr>
          <a:xfrm>
            <a:off x="7512908" y="10750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969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6D780-6090-5B44-8A7B-F1CC768EB9A5}"/>
              </a:ext>
            </a:extLst>
          </p:cNvPr>
          <p:cNvSpPr>
            <a:spLocks noGrp="1"/>
          </p:cNvSpPr>
          <p:nvPr>
            <p:ph type="title"/>
          </p:nvPr>
        </p:nvSpPr>
        <p:spPr/>
        <p:txBody>
          <a:bodyPr/>
          <a:lstStyle/>
          <a:p>
            <a:r>
              <a:rPr lang="en-GB" dirty="0" smtClean="0"/>
              <a:t>Local Diagnostic</a:t>
            </a:r>
            <a:endParaRPr lang="en-US" dirty="0"/>
          </a:p>
        </p:txBody>
      </p:sp>
      <p:sp>
        <p:nvSpPr>
          <p:cNvPr id="3" name="Content Placeholder 2">
            <a:extLst>
              <a:ext uri="{FF2B5EF4-FFF2-40B4-BE49-F238E27FC236}">
                <a16:creationId xmlns:a16="http://schemas.microsoft.com/office/drawing/2014/main" xmlns="" id="{578B6A8A-3CBB-4445-AFB0-94CF158A2FE1}"/>
              </a:ext>
            </a:extLst>
          </p:cNvPr>
          <p:cNvSpPr>
            <a:spLocks noGrp="1"/>
          </p:cNvSpPr>
          <p:nvPr>
            <p:ph idx="1"/>
          </p:nvPr>
        </p:nvSpPr>
        <p:spPr>
          <a:xfrm>
            <a:off x="838200" y="1425039"/>
            <a:ext cx="10515600" cy="4751924"/>
          </a:xfrm>
        </p:spPr>
        <p:txBody>
          <a:bodyPr>
            <a:noAutofit/>
          </a:bodyPr>
          <a:lstStyle/>
          <a:p>
            <a:r>
              <a:rPr lang="en-GB" sz="2400" dirty="0" smtClean="0"/>
              <a:t>ISPs </a:t>
            </a:r>
            <a:r>
              <a:rPr lang="en-GB" sz="2400" dirty="0"/>
              <a:t>need to be able to provide remote support for their customers to help identify and diagnose problems that the customers are having with their </a:t>
            </a:r>
            <a:r>
              <a:rPr lang="en-GB" sz="2400" dirty="0" smtClean="0"/>
              <a:t>connectivity </a:t>
            </a:r>
          </a:p>
          <a:p>
            <a:pPr lvl="1"/>
            <a:endParaRPr lang="en-GB" sz="2000" dirty="0" smtClean="0"/>
          </a:p>
          <a:p>
            <a:r>
              <a:rPr lang="en-GB" sz="2400" dirty="0" smtClean="0"/>
              <a:t>Local diagnostic are executed by the CPE upon approval of the customer</a:t>
            </a:r>
          </a:p>
          <a:p>
            <a:pPr lvl="1"/>
            <a:r>
              <a:rPr lang="en-GB" sz="2000" dirty="0" smtClean="0"/>
              <a:t>There is a need to </a:t>
            </a:r>
            <a:r>
              <a:rPr lang="en-GB" sz="2000" dirty="0"/>
              <a:t>be able to identify the current performance and behaviour of each individual device and to understand the patterns of performance of each device over a period of time that extends to at least several </a:t>
            </a:r>
            <a:r>
              <a:rPr lang="en-GB" sz="2000" dirty="0" smtClean="0"/>
              <a:t>weeks</a:t>
            </a:r>
            <a:endParaRPr lang="en-GB" sz="2000" dirty="0"/>
          </a:p>
          <a:p>
            <a:pPr lvl="1"/>
            <a:r>
              <a:rPr lang="en-GB" sz="2000" dirty="0" smtClean="0"/>
              <a:t>Thus, there is a need for </a:t>
            </a:r>
            <a:r>
              <a:rPr lang="en-GB" sz="2000" dirty="0" smtClean="0"/>
              <a:t>a </a:t>
            </a:r>
            <a:r>
              <a:rPr lang="en-GB" sz="2000" dirty="0"/>
              <a:t>persistent device identifier. For most diagnostics purposes the identifier only needs to be unique and persistent within an individual home </a:t>
            </a:r>
            <a:r>
              <a:rPr lang="en-GB" sz="2000" dirty="0" smtClean="0"/>
              <a:t>network</a:t>
            </a:r>
          </a:p>
          <a:p>
            <a:endParaRPr lang="en-GB" sz="2000" dirty="0" smtClean="0"/>
          </a:p>
          <a:p>
            <a:r>
              <a:rPr lang="en-GB" sz="2400" dirty="0" smtClean="0"/>
              <a:t>ISPs also need </a:t>
            </a:r>
            <a:r>
              <a:rPr lang="en-GB" sz="2400" dirty="0"/>
              <a:t>to be able to </a:t>
            </a:r>
            <a:r>
              <a:rPr lang="en-GB" sz="2400" dirty="0" smtClean="0"/>
              <a:t>discuss </a:t>
            </a:r>
            <a:r>
              <a:rPr lang="en-GB" sz="2400" dirty="0"/>
              <a:t>the performance of specific identified devices with the customer and so need to be able to tie the diagnostic device identifier to a device name or description that the customer will </a:t>
            </a:r>
            <a:r>
              <a:rPr lang="en-GB" sz="2400" dirty="0" smtClean="0"/>
              <a:t>understand</a:t>
            </a:r>
          </a:p>
          <a:p>
            <a:pPr lvl="1"/>
            <a:r>
              <a:rPr lang="en-GB" sz="2000" dirty="0" smtClean="0"/>
              <a:t>This is displayed locally by the CPE</a:t>
            </a:r>
            <a:endParaRPr lang="en-GB" sz="2000" dirty="0"/>
          </a:p>
        </p:txBody>
      </p:sp>
    </p:spTree>
    <p:extLst>
      <p:ext uri="{BB962C8B-B14F-4D97-AF65-F5344CB8AC3E}">
        <p14:creationId xmlns:p14="http://schemas.microsoft.com/office/powerpoint/2010/main" val="211280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146CE-E1BC-BA45-A90E-DD982797437B}"/>
              </a:ext>
            </a:extLst>
          </p:cNvPr>
          <p:cNvSpPr>
            <a:spLocks noGrp="1"/>
          </p:cNvSpPr>
          <p:nvPr>
            <p:ph type="title"/>
          </p:nvPr>
        </p:nvSpPr>
        <p:spPr/>
        <p:txBody>
          <a:bodyPr/>
          <a:lstStyle/>
          <a:p>
            <a:r>
              <a:rPr lang="en-US" dirty="0" smtClean="0"/>
              <a:t>Usability: Community </a:t>
            </a:r>
            <a:r>
              <a:rPr lang="en-US" dirty="0"/>
              <a:t>Wi-Fi Auto </a:t>
            </a:r>
            <a:r>
              <a:rPr lang="en-US" dirty="0" smtClean="0"/>
              <a:t>Sign-in</a:t>
            </a:r>
            <a:endParaRPr lang="en-US" dirty="0"/>
          </a:p>
        </p:txBody>
      </p:sp>
      <p:sp>
        <p:nvSpPr>
          <p:cNvPr id="3" name="Content Placeholder 2">
            <a:extLst>
              <a:ext uri="{FF2B5EF4-FFF2-40B4-BE49-F238E27FC236}">
                <a16:creationId xmlns:a16="http://schemas.microsoft.com/office/drawing/2014/main" xmlns="" id="{08231AA5-25AB-0E4B-BAF1-4E662C705589}"/>
              </a:ext>
            </a:extLst>
          </p:cNvPr>
          <p:cNvSpPr>
            <a:spLocks noGrp="1"/>
          </p:cNvSpPr>
          <p:nvPr>
            <p:ph idx="1"/>
          </p:nvPr>
        </p:nvSpPr>
        <p:spPr/>
        <p:txBody>
          <a:bodyPr>
            <a:normAutofit/>
          </a:bodyPr>
          <a:lstStyle/>
          <a:p>
            <a:r>
              <a:rPr lang="en-US" dirty="0"/>
              <a:t>Many ISPs offer an open and secure SSID as a public </a:t>
            </a:r>
            <a:r>
              <a:rPr lang="en-US" dirty="0" smtClean="0"/>
              <a:t>Wi-Fi </a:t>
            </a:r>
            <a:r>
              <a:rPr lang="en-US" dirty="0"/>
              <a:t>service to their customers across millions of </a:t>
            </a:r>
            <a:r>
              <a:rPr lang="en-US" dirty="0" smtClean="0"/>
              <a:t>APs</a:t>
            </a:r>
            <a:endParaRPr lang="en-US" dirty="0"/>
          </a:p>
          <a:p>
            <a:endParaRPr lang="en-US" dirty="0" smtClean="0"/>
          </a:p>
          <a:p>
            <a:r>
              <a:rPr lang="en-US" dirty="0" smtClean="0"/>
              <a:t>Many </a:t>
            </a:r>
            <a:r>
              <a:rPr lang="en-US" dirty="0"/>
              <a:t>users access public Wi-Fi service </a:t>
            </a:r>
            <a:r>
              <a:rPr lang="en-US" dirty="0" smtClean="0"/>
              <a:t>using </a:t>
            </a:r>
            <a:r>
              <a:rPr lang="en-US" dirty="0"/>
              <a:t>the open </a:t>
            </a:r>
            <a:r>
              <a:rPr lang="en-US" dirty="0" smtClean="0"/>
              <a:t>SSID</a:t>
            </a:r>
            <a:endParaRPr lang="en-US" dirty="0"/>
          </a:p>
          <a:p>
            <a:pPr lvl="1"/>
            <a:r>
              <a:rPr lang="en-US" dirty="0"/>
              <a:t>First time </a:t>
            </a:r>
            <a:r>
              <a:rPr lang="en-US" dirty="0" smtClean="0"/>
              <a:t>authentication </a:t>
            </a:r>
            <a:r>
              <a:rPr lang="en-US" dirty="0"/>
              <a:t>of a user is done via username/password provided by the </a:t>
            </a:r>
            <a:r>
              <a:rPr lang="en-US" dirty="0" smtClean="0"/>
              <a:t>supplicant</a:t>
            </a:r>
            <a:endParaRPr lang="en-US" dirty="0"/>
          </a:p>
          <a:p>
            <a:pPr lvl="1"/>
            <a:r>
              <a:rPr lang="en-US" dirty="0"/>
              <a:t>Once the identity of the user is confirmed and verified the network caches the MAC address of the supplicant for provide auto auth to return users, until cache expiry.</a:t>
            </a:r>
          </a:p>
          <a:p>
            <a:endParaRPr lang="en-US" dirty="0" smtClean="0"/>
          </a:p>
        </p:txBody>
      </p:sp>
    </p:spTree>
    <p:extLst>
      <p:ext uri="{BB962C8B-B14F-4D97-AF65-F5344CB8AC3E}">
        <p14:creationId xmlns:p14="http://schemas.microsoft.com/office/powerpoint/2010/main" val="416173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20689-6858-5947-8C32-57133182BCBF}"/>
              </a:ext>
            </a:extLst>
          </p:cNvPr>
          <p:cNvSpPr>
            <a:spLocks noGrp="1"/>
          </p:cNvSpPr>
          <p:nvPr>
            <p:ph type="title"/>
          </p:nvPr>
        </p:nvSpPr>
        <p:spPr/>
        <p:txBody>
          <a:bodyPr/>
          <a:lstStyle/>
          <a:p>
            <a:r>
              <a:rPr lang="en-US" dirty="0" err="1"/>
              <a:t>QoE</a:t>
            </a:r>
            <a:r>
              <a:rPr lang="en-US" dirty="0"/>
              <a:t> </a:t>
            </a:r>
            <a:r>
              <a:rPr lang="en-US" dirty="0" smtClean="0"/>
              <a:t>Measurement &amp; Improvement</a:t>
            </a:r>
            <a:endParaRPr lang="en-US" dirty="0"/>
          </a:p>
        </p:txBody>
      </p:sp>
      <p:sp>
        <p:nvSpPr>
          <p:cNvPr id="3" name="Content Placeholder 2">
            <a:extLst>
              <a:ext uri="{FF2B5EF4-FFF2-40B4-BE49-F238E27FC236}">
                <a16:creationId xmlns:a16="http://schemas.microsoft.com/office/drawing/2014/main" xmlns="" id="{7AE5EE21-895C-C047-BEC9-B34F573BE710}"/>
              </a:ext>
            </a:extLst>
          </p:cNvPr>
          <p:cNvSpPr>
            <a:spLocks noGrp="1"/>
          </p:cNvSpPr>
          <p:nvPr>
            <p:ph idx="1"/>
          </p:nvPr>
        </p:nvSpPr>
        <p:spPr/>
        <p:txBody>
          <a:bodyPr>
            <a:normAutofit/>
          </a:bodyPr>
          <a:lstStyle/>
          <a:p>
            <a:r>
              <a:rPr lang="en-US" dirty="0"/>
              <a:t>Some Community </a:t>
            </a:r>
            <a:r>
              <a:rPr lang="en-US" dirty="0" smtClean="0"/>
              <a:t>Wi-Fi </a:t>
            </a:r>
            <a:r>
              <a:rPr lang="en-US" dirty="0"/>
              <a:t>providers do continuous measurement of Quality Of Experience (</a:t>
            </a:r>
            <a:r>
              <a:rPr lang="en-US" dirty="0" err="1"/>
              <a:t>QoE</a:t>
            </a:r>
            <a:r>
              <a:rPr lang="en-US" dirty="0"/>
              <a:t>) of their users on the </a:t>
            </a:r>
            <a:r>
              <a:rPr lang="en-US" dirty="0" smtClean="0"/>
              <a:t>Wi-Fi </a:t>
            </a:r>
            <a:r>
              <a:rPr lang="en-US" dirty="0"/>
              <a:t>network by scoring the </a:t>
            </a:r>
            <a:r>
              <a:rPr lang="en-US" dirty="0" err="1" smtClean="0"/>
              <a:t>QoE</a:t>
            </a:r>
            <a:endParaRPr lang="en-US" dirty="0" smtClean="0"/>
          </a:p>
          <a:p>
            <a:endParaRPr lang="en-US" dirty="0"/>
          </a:p>
          <a:p>
            <a:r>
              <a:rPr lang="en-US" dirty="0"/>
              <a:t>Correlation of </a:t>
            </a:r>
            <a:r>
              <a:rPr lang="en-US" dirty="0" err="1"/>
              <a:t>QoE</a:t>
            </a:r>
            <a:r>
              <a:rPr lang="en-US" dirty="0"/>
              <a:t> experiments </a:t>
            </a:r>
            <a:r>
              <a:rPr lang="en-US" dirty="0" smtClean="0"/>
              <a:t>pre/post </a:t>
            </a:r>
            <a:r>
              <a:rPr lang="en-US" dirty="0"/>
              <a:t>network tuning </a:t>
            </a:r>
            <a:r>
              <a:rPr lang="en-US" dirty="0" smtClean="0"/>
              <a:t>relies upon </a:t>
            </a:r>
            <a:r>
              <a:rPr lang="en-US" dirty="0"/>
              <a:t>a persistent device identifier (MAC</a:t>
            </a:r>
            <a:r>
              <a:rPr lang="en-US" dirty="0" smtClean="0"/>
              <a:t>). Fo</a:t>
            </a:r>
            <a:r>
              <a:rPr lang="en-US" dirty="0" smtClean="0"/>
              <a:t>r example:</a:t>
            </a:r>
            <a:endParaRPr lang="en-US" dirty="0"/>
          </a:p>
          <a:p>
            <a:pPr lvl="1"/>
            <a:r>
              <a:rPr lang="en-US" dirty="0"/>
              <a:t>Device MAC </a:t>
            </a:r>
            <a:r>
              <a:rPr lang="en-US" dirty="0" smtClean="0"/>
              <a:t>“A” </a:t>
            </a:r>
            <a:r>
              <a:rPr lang="en-US" dirty="0"/>
              <a:t>had a </a:t>
            </a:r>
            <a:r>
              <a:rPr lang="en-US" dirty="0" err="1"/>
              <a:t>QoE</a:t>
            </a:r>
            <a:r>
              <a:rPr lang="en-US" dirty="0"/>
              <a:t> score of </a:t>
            </a:r>
            <a:r>
              <a:rPr lang="en-US" dirty="0" smtClean="0"/>
              <a:t>“X”</a:t>
            </a:r>
            <a:endParaRPr lang="en-US" dirty="0"/>
          </a:p>
          <a:p>
            <a:pPr lvl="1"/>
            <a:r>
              <a:rPr lang="en-US" dirty="0"/>
              <a:t>Operations team tunes that segment of the network, soak changes</a:t>
            </a:r>
          </a:p>
          <a:p>
            <a:pPr lvl="1"/>
            <a:r>
              <a:rPr lang="en-US" dirty="0"/>
              <a:t>After Y days, </a:t>
            </a:r>
            <a:r>
              <a:rPr lang="en-US" dirty="0" err="1"/>
              <a:t>QoE</a:t>
            </a:r>
            <a:r>
              <a:rPr lang="en-US" dirty="0"/>
              <a:t> measurements are performed for </a:t>
            </a:r>
            <a:r>
              <a:rPr lang="en-US" dirty="0" smtClean="0"/>
              <a:t>device </a:t>
            </a:r>
            <a:r>
              <a:rPr lang="en-US" dirty="0"/>
              <a:t>MAC </a:t>
            </a:r>
            <a:r>
              <a:rPr lang="en-US" dirty="0" smtClean="0"/>
              <a:t>“A” </a:t>
            </a:r>
            <a:r>
              <a:rPr lang="en-US" dirty="0"/>
              <a:t>, and </a:t>
            </a:r>
            <a:r>
              <a:rPr lang="en-US" dirty="0" err="1"/>
              <a:t>QoE</a:t>
            </a:r>
            <a:r>
              <a:rPr lang="en-US" dirty="0"/>
              <a:t> score </a:t>
            </a:r>
            <a:r>
              <a:rPr lang="en-US" dirty="0" smtClean="0"/>
              <a:t>of “Z” </a:t>
            </a:r>
            <a:r>
              <a:rPr lang="en-US" dirty="0"/>
              <a:t>is </a:t>
            </a:r>
            <a:r>
              <a:rPr lang="en-US" dirty="0" smtClean="0"/>
              <a:t>observed</a:t>
            </a:r>
            <a:endParaRPr lang="en-US" dirty="0"/>
          </a:p>
        </p:txBody>
      </p:sp>
    </p:spTree>
    <p:extLst>
      <p:ext uri="{BB962C8B-B14F-4D97-AF65-F5344CB8AC3E}">
        <p14:creationId xmlns:p14="http://schemas.microsoft.com/office/powerpoint/2010/main" val="77013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F0967-153A-0540-9BA3-849170D93010}"/>
              </a:ext>
            </a:extLst>
          </p:cNvPr>
          <p:cNvSpPr>
            <a:spLocks noGrp="1"/>
          </p:cNvSpPr>
          <p:nvPr>
            <p:ph type="title"/>
          </p:nvPr>
        </p:nvSpPr>
        <p:spPr/>
        <p:txBody>
          <a:bodyPr/>
          <a:lstStyle/>
          <a:p>
            <a:r>
              <a:rPr lang="en-GB" dirty="0"/>
              <a:t>Legacy Client Steering and </a:t>
            </a:r>
            <a:br>
              <a:rPr lang="en-GB" dirty="0"/>
            </a:br>
            <a:r>
              <a:rPr lang="en-GB" dirty="0"/>
              <a:t>Pre-Association Steering</a:t>
            </a:r>
            <a:endParaRPr lang="en-US" dirty="0"/>
          </a:p>
        </p:txBody>
      </p:sp>
      <p:sp>
        <p:nvSpPr>
          <p:cNvPr id="3" name="Content Placeholder 2">
            <a:extLst>
              <a:ext uri="{FF2B5EF4-FFF2-40B4-BE49-F238E27FC236}">
                <a16:creationId xmlns:a16="http://schemas.microsoft.com/office/drawing/2014/main" xmlns="" id="{DCB4F131-625A-3743-BA5B-C35FDD3DFE8B}"/>
              </a:ext>
            </a:extLst>
          </p:cNvPr>
          <p:cNvSpPr>
            <a:spLocks noGrp="1"/>
          </p:cNvSpPr>
          <p:nvPr>
            <p:ph idx="1"/>
          </p:nvPr>
        </p:nvSpPr>
        <p:spPr/>
        <p:txBody>
          <a:bodyPr>
            <a:normAutofit fontScale="77500" lnSpcReduction="20000"/>
          </a:bodyPr>
          <a:lstStyle/>
          <a:p>
            <a:r>
              <a:rPr lang="en-GB" dirty="0"/>
              <a:t>While the new </a:t>
            </a:r>
            <a:r>
              <a:rPr lang="en-GB" dirty="0"/>
              <a:t>Multi-band </a:t>
            </a:r>
            <a:r>
              <a:rPr lang="en-GB" dirty="0" smtClean="0"/>
              <a:t>Operations based </a:t>
            </a:r>
            <a:r>
              <a:rPr lang="en-GB" dirty="0"/>
              <a:t>client steering relies on devices reporting their view on the signal strengths of access points, legacy mechanisms rely on access points making measurements of the signal strength of </a:t>
            </a:r>
            <a:r>
              <a:rPr lang="en-GB" dirty="0" smtClean="0"/>
              <a:t>clients</a:t>
            </a:r>
            <a:endParaRPr lang="en-GB" dirty="0"/>
          </a:p>
          <a:p>
            <a:r>
              <a:rPr lang="en-GB" dirty="0"/>
              <a:t>For such solutions, access points may have to compare the signal strength they see on a probe request on one band with the signal strength they see for data traffic of the same station that is associated on another </a:t>
            </a:r>
            <a:r>
              <a:rPr lang="en-GB" dirty="0" smtClean="0"/>
              <a:t>band</a:t>
            </a:r>
            <a:endParaRPr lang="en-GB" dirty="0"/>
          </a:p>
          <a:p>
            <a:r>
              <a:rPr lang="en-GB" dirty="0"/>
              <a:t>If the probe request uses a different MAC address than is used for the associated connection, then the access point will be unable to determine that the probe request is from the same device and will therefore be unable to perform the client steering </a:t>
            </a:r>
            <a:r>
              <a:rPr lang="en-GB" dirty="0" smtClean="0"/>
              <a:t>action</a:t>
            </a:r>
          </a:p>
          <a:p>
            <a:r>
              <a:rPr lang="en-GB" dirty="0" smtClean="0"/>
              <a:t>Furthermore</a:t>
            </a:r>
            <a:r>
              <a:rPr lang="en-GB" dirty="0"/>
              <a:t>, APs may need to record which clients do not respond well to legacy steering attempts in order to avoid repeating the same poor experience. This requires a persistent identifier for the client </a:t>
            </a:r>
            <a:r>
              <a:rPr lang="en-GB" dirty="0" smtClean="0"/>
              <a:t>device </a:t>
            </a:r>
            <a:endParaRPr lang="en-GB" dirty="0"/>
          </a:p>
          <a:p>
            <a:r>
              <a:rPr lang="en-GB" dirty="0"/>
              <a:t>Pre-association steering may also be impacted, depending on the specific implementation, as client devices using MAC randomisation may use one MAC address for probing and a different one for </a:t>
            </a:r>
            <a:r>
              <a:rPr lang="en-GB" dirty="0" smtClean="0"/>
              <a:t>association</a:t>
            </a:r>
            <a:endParaRPr lang="en-GB" dirty="0"/>
          </a:p>
          <a:p>
            <a:endParaRPr lang="en-US" dirty="0"/>
          </a:p>
        </p:txBody>
      </p:sp>
    </p:spTree>
    <p:extLst>
      <p:ext uri="{BB962C8B-B14F-4D97-AF65-F5344CB8AC3E}">
        <p14:creationId xmlns:p14="http://schemas.microsoft.com/office/powerpoint/2010/main" val="2296915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673</Words>
  <Application>Microsoft Office PowerPoint</Application>
  <PresentationFormat>Grand écran</PresentationFormat>
  <Paragraphs>47</Paragraphs>
  <Slides>7</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Office Theme</vt:lpstr>
      <vt:lpstr>MADINAS Use Cases</vt:lpstr>
      <vt:lpstr>Access Control based on MAC Addresses</vt:lpstr>
      <vt:lpstr>Sticky DHCP Assignment for Incoming Connections</vt:lpstr>
      <vt:lpstr>Local Diagnostic</vt:lpstr>
      <vt:lpstr>Usability: Community Wi-Fi Auto Sign-in</vt:lpstr>
      <vt:lpstr>QoE Measurement &amp; Improvement</vt:lpstr>
      <vt:lpstr>Legacy Client Steering and  Pre-Association Steering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MADINAS Use Cases</dc:title>
  <dc:creator>Lee, Yiu</dc:creator>
  <cp:lastModifiedBy>BOUCADAIR Mohamed TGI/OLN</cp:lastModifiedBy>
  <cp:revision>14</cp:revision>
  <dcterms:created xsi:type="dcterms:W3CDTF">2020-11-13T16:55:29Z</dcterms:created>
  <dcterms:modified xsi:type="dcterms:W3CDTF">2020-11-16T11:52:11Z</dcterms:modified>
</cp:coreProperties>
</file>