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402" r:id="rId2"/>
    <p:sldId id="406" r:id="rId3"/>
    <p:sldId id="404" r:id="rId4"/>
    <p:sldId id="419" r:id="rId5"/>
    <p:sldId id="407" r:id="rId6"/>
    <p:sldId id="430" r:id="rId7"/>
    <p:sldId id="425" r:id="rId8"/>
    <p:sldId id="409" r:id="rId9"/>
    <p:sldId id="424" r:id="rId10"/>
    <p:sldId id="431" r:id="rId11"/>
    <p:sldId id="432" r:id="rId12"/>
    <p:sldId id="428" r:id="rId13"/>
    <p:sldId id="427" r:id="rId14"/>
    <p:sldId id="403" r:id="rId15"/>
    <p:sldId id="429" r:id="rId16"/>
    <p:sldId id="423" r:id="rId17"/>
    <p:sldId id="415" r:id="rId18"/>
    <p:sldId id="421" r:id="rId19"/>
    <p:sldId id="397" r:id="rId20"/>
    <p:sldId id="417" r:id="rId21"/>
    <p:sldId id="426" r:id="rId22"/>
    <p:sldId id="42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rumaleswar Reddy" initials="T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97162" autoAdjust="0"/>
  </p:normalViewPr>
  <p:slideViewPr>
    <p:cSldViewPr>
      <p:cViewPr>
        <p:scale>
          <a:sx n="129" d="100"/>
          <a:sy n="129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4940-7220-3647-9504-733D75B6BB0B}" type="datetimeFigureOut">
              <a:rPr lang="en-US" smtClean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B45F-0787-9F4C-9C0D-BD203452A8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5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43A22D6-1EE7-42E4-BE92-CB1AD489B653}" type="datetimeFigureOut">
              <a:rPr lang="en-US"/>
              <a:pPr>
                <a:defRPr/>
              </a:pPr>
              <a:t>11/17/23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E673FD-DFE6-4CB5-94AC-D4CDFE4BA9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9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B99A-1801-794F-9B1B-4C160DD4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87310-6387-F74D-A731-B1A3ECD0D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941E7BA-D5F9-3005-7BC4-85871EB3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DF80-946D-E145-AC89-226200C9643D}" type="datetime1">
              <a:rPr lang="en-US" smtClean="0"/>
              <a:t>11/17/23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54BECC7-128D-4685-7F4D-973D9BF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37B7E2-C99A-525D-7EE9-0C4A6D3F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2742-0B36-4C44-AFC0-E6444379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5BA9-D87B-7843-B2BF-C018E796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D002-58DD-214B-902F-342CCF1D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56EC-D7BE-C542-8B20-C56CD3C51BB3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D42C-7EB8-3049-B946-2CE85DFA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5ED64-56B7-B74A-80DE-05C4B4BEC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29FF7-5997-E847-8564-DD1AD0C12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5519-6A67-F245-9762-6F9ABCD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9FC0D-4BD9-DE49-8207-F2BBDC668D88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093AE-CA1B-C04C-B53D-A44BB775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2ED6-090E-314C-81BC-482FE282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405D-0B3E-4E40-895B-F466A706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51E3F-4DA1-0B71-7206-0CCA582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42A-3C2E-6C4C-A05D-221B4B47A072}" type="datetime1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CE64C-C806-FC14-8E46-83F2E0B1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draft-wing-cidfi-03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09EC5-09DB-5D5D-54AA-82536B6D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D39-F5DC-5D4E-8842-C090166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E299-F3BB-C140-90F2-90EC69C1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51A7-D093-1147-DC91-D303D2A8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155F-4AB9-D944-B59E-754E855D00F6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1DDD-67A5-973D-1294-9D76473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7124CA-A86D-7581-87FB-871F75F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314E-167F-C44E-AD3F-36CFE809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C1EA-0967-DA49-97A5-BF23380C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C7881-87F6-7949-A367-0989D2125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E9655-E94A-8848-9E14-B4FEC089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8FE9-ADE7-4E4D-8D8C-F7755E5F4001}" type="datetime1">
              <a:rPr lang="en-US" smtClean="0"/>
              <a:t>11/17/23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9F8D-71B2-AE44-87E3-5668C984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523B-E8CD-D040-81CA-2CCBC90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4B71-B098-984E-AC49-81218580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7FC8-3883-4646-BBB5-D782DAAC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6992-0069-C746-84A2-15AE4CD3A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4615A-342C-6049-BDA1-8713A326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5A8D3-6CB4-FA4A-A777-FC372F0B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404C-008A-F04D-8686-E900625096A5}" type="datetime1">
              <a:rPr lang="en-US" smtClean="0"/>
              <a:t>11/17/23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1B8B6-D774-C14D-9089-498CCD84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587D-8332-B94A-B722-AEFFC3FD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05B14-B2EC-244A-A00A-A913B526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5E9-0FD9-BB4F-838E-6D4E30CD565B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9E012-919B-F04E-BDC1-C4ABE070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D39A7-F4FE-D542-BD60-7D061AE1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C003-B38B-0C4F-9F90-9AFC25D3AD37}" type="datetime1">
              <a:rPr lang="en-US" smtClean="0"/>
              <a:t>11/17/23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F074-6916-1844-9306-5E029E14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0783-C004-9342-91B6-81623B5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22E5-731A-8F42-BBE1-A16A44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8D0B0-A8D9-F14B-88A0-7AEBECCE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6833-2166-CE4B-B40C-5D4D2504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6DF6-A4A0-9B47-860C-7D310493977A}" type="datetime1">
              <a:rPr lang="en-US" smtClean="0"/>
              <a:t>11/17/23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3A5F-20F3-F340-985F-1407FD75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5A9-148B-0B43-9270-411A6DEE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254EE-02BB-2341-844E-A3C8E4812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8C5B-3976-D643-BDB9-CF730732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7566-1601-934F-A599-02D5B1C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3C61-844F-704B-BA93-DC0760DAAAC2}" type="datetime1">
              <a:rPr lang="en-US" smtClean="0"/>
              <a:t>11/17/23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28C77-A4DA-574B-85D1-D3C9449B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6082-E4DF-EB49-8A70-E6D85316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A687-B7A5-C747-9CFB-9B687CD7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6C13-23E8-1545-871D-DD635BF37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542A-3C2E-6C4C-A05D-221B4B47A072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46E5-2553-8E4F-AF71-BD42559C0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A108-9D1D-2440-A805-76DA389667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A55F-18D7-2E98-10C6-1D0FAD39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39288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3E1C-740C-EB47-91C1-EADF53D2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762000"/>
            <a:ext cx="6858000" cy="17573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CID Flow Indicator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(CIDFI, “</a:t>
            </a:r>
            <a:r>
              <a:rPr lang="en-US" dirty="0" err="1">
                <a:latin typeface="+mn-lt"/>
              </a:rPr>
              <a:t>sid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fye</a:t>
            </a:r>
            <a:r>
              <a:rPr lang="en-US" dirty="0">
                <a:latin typeface="+mn-lt"/>
              </a:rPr>
              <a:t>”)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68BDA7-9AE3-F641-816A-802092B8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636" y="3133293"/>
            <a:ext cx="6858000" cy="606352"/>
          </a:xfrm>
        </p:spPr>
        <p:txBody>
          <a:bodyPr>
            <a:normAutofit/>
          </a:bodyPr>
          <a:lstStyle/>
          <a:p>
            <a:r>
              <a:rPr lang="en-US" sz="3200"/>
              <a:t>draft-wing-cidfi-03</a:t>
            </a:r>
            <a:endParaRPr lang="en-US" sz="3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7590EDB8-A9B9-7B06-3BDD-07A5F841FE2F}"/>
              </a:ext>
            </a:extLst>
          </p:cNvPr>
          <p:cNvSpPr txBox="1">
            <a:spLocks/>
          </p:cNvSpPr>
          <p:nvPr/>
        </p:nvSpPr>
        <p:spPr>
          <a:xfrm>
            <a:off x="1295400" y="3995107"/>
            <a:ext cx="6858000" cy="60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November 16, 2023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A4DCD82-C55C-E8C9-4136-9D1D8AC00A04}"/>
              </a:ext>
            </a:extLst>
          </p:cNvPr>
          <p:cNvSpPr txBox="1">
            <a:spLocks/>
          </p:cNvSpPr>
          <p:nvPr/>
        </p:nvSpPr>
        <p:spPr>
          <a:xfrm>
            <a:off x="1295400" y="4940482"/>
            <a:ext cx="6858000" cy="1384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Dan Wing, Citrix</a:t>
            </a:r>
          </a:p>
          <a:p>
            <a:pPr fontAlgn="auto">
              <a:spcAft>
                <a:spcPts val="0"/>
              </a:spcAft>
            </a:pPr>
            <a:r>
              <a:rPr lang="en-US" dirty="0" err="1"/>
              <a:t>Tiru</a:t>
            </a:r>
            <a:r>
              <a:rPr lang="en-US" dirty="0"/>
              <a:t> Reddy, Nokia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Mohamed </a:t>
            </a:r>
            <a:r>
              <a:rPr lang="en-US" dirty="0" err="1"/>
              <a:t>Boucadair</a:t>
            </a:r>
            <a:r>
              <a:rPr lang="en-US" dirty="0"/>
              <a:t>, Orange</a:t>
            </a:r>
          </a:p>
        </p:txBody>
      </p:sp>
    </p:spTree>
    <p:extLst>
      <p:ext uri="{BB962C8B-B14F-4D97-AF65-F5344CB8AC3E}">
        <p14:creationId xmlns:p14="http://schemas.microsoft.com/office/powerpoint/2010/main" val="27514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D578FF-E3CA-656E-C6F2-F90616E7A75B}"/>
              </a:ext>
            </a:extLst>
          </p:cNvPr>
          <p:cNvSpPr/>
          <p:nvPr/>
        </p:nvSpPr>
        <p:spPr>
          <a:xfrm>
            <a:off x="628650" y="2020065"/>
            <a:ext cx="7981949" cy="96345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268"/>
            <a:ext cx="7886700" cy="1325563"/>
          </a:xfrm>
        </p:spPr>
        <p:txBody>
          <a:bodyPr/>
          <a:lstStyle/>
          <a:p>
            <a:r>
              <a:rPr lang="en-US" dirty="0"/>
              <a:t>Detail on Video Streaming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2842" y="147433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95631" y="1479542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256427" y="1848874"/>
            <a:ext cx="10704" cy="3730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264342" y="1843667"/>
            <a:ext cx="3420" cy="3293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250447" y="1200497"/>
            <a:ext cx="151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 (5G/DOCSIS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004413" y="1846828"/>
            <a:ext cx="3657" cy="37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77970" y="914400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49470" y="1837730"/>
            <a:ext cx="0" cy="36486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249C-2DC8-64F7-3FBD-DD7EDA7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10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62ABDEC-BB50-2993-3240-CB9E48E79D06}"/>
              </a:ext>
            </a:extLst>
          </p:cNvPr>
          <p:cNvCxnSpPr>
            <a:cxnSpLocks/>
          </p:cNvCxnSpPr>
          <p:nvPr/>
        </p:nvCxnSpPr>
        <p:spPr>
          <a:xfrm flipH="1">
            <a:off x="1247121" y="4048665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D45B43-1082-8A89-0F1B-25F14714DE64}"/>
              </a:ext>
            </a:extLst>
          </p:cNvPr>
          <p:cNvSpPr txBox="1"/>
          <p:nvPr/>
        </p:nvSpPr>
        <p:spPr>
          <a:xfrm>
            <a:off x="1367712" y="37420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 Initial, do you CIDFI?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C2F5B-159C-344A-C34D-208BA8687DA1}"/>
              </a:ext>
            </a:extLst>
          </p:cNvPr>
          <p:cNvCxnSpPr>
            <a:cxnSpLocks/>
          </p:cNvCxnSpPr>
          <p:nvPr/>
        </p:nvCxnSpPr>
        <p:spPr>
          <a:xfrm>
            <a:off x="1236837" y="4429665"/>
            <a:ext cx="7027441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19A322-08C5-C034-58E5-1CE69063E2E9}"/>
              </a:ext>
            </a:extLst>
          </p:cNvPr>
          <p:cNvSpPr txBox="1"/>
          <p:nvPr/>
        </p:nvSpPr>
        <p:spPr>
          <a:xfrm>
            <a:off x="1357428" y="4105864"/>
            <a:ext cx="602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QUIC, CIDFI=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(</a:t>
            </a:r>
            <a:r>
              <a:rPr lang="en-US" i="1" dirty="0"/>
              <a:t>data is flowing at this point</a:t>
            </a:r>
            <a:r>
              <a:rPr lang="en-US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5E313-7679-11EA-F19E-CA07A8FED817}"/>
              </a:ext>
            </a:extLst>
          </p:cNvPr>
          <p:cNvSpPr txBox="1"/>
          <p:nvPr/>
        </p:nvSpPr>
        <p:spPr>
          <a:xfrm>
            <a:off x="1365918" y="2286000"/>
            <a:ext cx="73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do CIDFI, Response: bandwidth, authentication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9BBAD-3D9D-B409-AC64-F7A4D77DDF22}"/>
              </a:ext>
            </a:extLst>
          </p:cNvPr>
          <p:cNvCxnSpPr>
            <a:cxnSpLocks/>
          </p:cNvCxnSpPr>
          <p:nvPr/>
        </p:nvCxnSpPr>
        <p:spPr>
          <a:xfrm flipH="1">
            <a:off x="1250310" y="2650701"/>
            <a:ext cx="276354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7804CE-0344-561D-45F0-1F7060C73F77}"/>
              </a:ext>
            </a:extLst>
          </p:cNvPr>
          <p:cNvCxnSpPr>
            <a:cxnSpLocks/>
          </p:cNvCxnSpPr>
          <p:nvPr/>
        </p:nvCxnSpPr>
        <p:spPr>
          <a:xfrm flipH="1">
            <a:off x="1268563" y="5318569"/>
            <a:ext cx="2751643" cy="41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47BD41-8C9D-7FA3-3A60-4931270593BA}"/>
              </a:ext>
            </a:extLst>
          </p:cNvPr>
          <p:cNvSpPr txBox="1"/>
          <p:nvPr/>
        </p:nvSpPr>
        <p:spPr>
          <a:xfrm>
            <a:off x="1389154" y="49524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allocate to bandwidth</a:t>
            </a:r>
          </a:p>
        </p:txBody>
      </p:sp>
      <p:sp useBgFill="1">
        <p:nvSpPr>
          <p:cNvPr id="54" name="TextBox 53">
            <a:extLst>
              <a:ext uri="{FF2B5EF4-FFF2-40B4-BE49-F238E27FC236}">
                <a16:creationId xmlns:a16="http://schemas.microsoft.com/office/drawing/2014/main" id="{D4F65783-5F66-8AE0-AF8F-D44AC513051C}"/>
              </a:ext>
            </a:extLst>
          </p:cNvPr>
          <p:cNvSpPr txBox="1"/>
          <p:nvPr/>
        </p:nvSpPr>
        <p:spPr>
          <a:xfrm>
            <a:off x="4818154" y="147149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6" name="TextBox 55">
            <a:extLst>
              <a:ext uri="{FF2B5EF4-FFF2-40B4-BE49-F238E27FC236}">
                <a16:creationId xmlns:a16="http://schemas.microsoft.com/office/drawing/2014/main" id="{24203A6C-48BF-C5C3-2A57-3E2DDCF6749C}"/>
              </a:ext>
            </a:extLst>
          </p:cNvPr>
          <p:cNvSpPr txBox="1"/>
          <p:nvPr/>
        </p:nvSpPr>
        <p:spPr>
          <a:xfrm>
            <a:off x="4870551" y="142061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8" name="TextBox 57">
            <a:extLst>
              <a:ext uri="{FF2B5EF4-FFF2-40B4-BE49-F238E27FC236}">
                <a16:creationId xmlns:a16="http://schemas.microsoft.com/office/drawing/2014/main" id="{DB49A2A8-8791-C0F5-909C-7339B6EE0D49}"/>
              </a:ext>
            </a:extLst>
          </p:cNvPr>
          <p:cNvSpPr txBox="1"/>
          <p:nvPr/>
        </p:nvSpPr>
        <p:spPr>
          <a:xfrm>
            <a:off x="4931543" y="137957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9" name="TextBox 58">
            <a:extLst>
              <a:ext uri="{FF2B5EF4-FFF2-40B4-BE49-F238E27FC236}">
                <a16:creationId xmlns:a16="http://schemas.microsoft.com/office/drawing/2014/main" id="{346E334E-68ED-53FD-5CA1-E817B99E73B5}"/>
              </a:ext>
            </a:extLst>
          </p:cNvPr>
          <p:cNvSpPr txBox="1"/>
          <p:nvPr/>
        </p:nvSpPr>
        <p:spPr>
          <a:xfrm>
            <a:off x="6235484" y="146801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CFB9485F-34F6-8C87-7443-C7B574F203BB}"/>
              </a:ext>
            </a:extLst>
          </p:cNvPr>
          <p:cNvSpPr txBox="1"/>
          <p:nvPr/>
        </p:nvSpPr>
        <p:spPr>
          <a:xfrm>
            <a:off x="6287881" y="141713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9A4BAA03-D720-8068-E10A-C9EAFCA2566C}"/>
              </a:ext>
            </a:extLst>
          </p:cNvPr>
          <p:cNvSpPr txBox="1"/>
          <p:nvPr/>
        </p:nvSpPr>
        <p:spPr>
          <a:xfrm>
            <a:off x="6348873" y="137609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DC49C-F6CC-25A6-68D4-F05BF271B73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1269830" y="4783778"/>
            <a:ext cx="6722760" cy="1987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795AE2-57D1-99BE-28D4-F5895DD18E76}"/>
              </a:ext>
            </a:extLst>
          </p:cNvPr>
          <p:cNvSpPr txBox="1"/>
          <p:nvPr/>
        </p:nvSpPr>
        <p:spPr>
          <a:xfrm>
            <a:off x="2234984" y="4431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token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5F22E4F-7DB0-4C86-AF1E-5C2AFA4602DD}"/>
              </a:ext>
            </a:extLst>
          </p:cNvPr>
          <p:cNvSpPr/>
          <p:nvPr/>
        </p:nvSpPr>
        <p:spPr>
          <a:xfrm>
            <a:off x="2484652" y="4717903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BFF69E-E243-17F4-D9DC-20ADCD5E55F5}"/>
              </a:ext>
            </a:extLst>
          </p:cNvPr>
          <p:cNvSpPr/>
          <p:nvPr/>
        </p:nvSpPr>
        <p:spPr>
          <a:xfrm>
            <a:off x="3943251" y="4712446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97D59A-0F58-1770-4797-BCF7024C7090}"/>
              </a:ext>
            </a:extLst>
          </p:cNvPr>
          <p:cNvCxnSpPr>
            <a:cxnSpLocks/>
          </p:cNvCxnSpPr>
          <p:nvPr/>
        </p:nvCxnSpPr>
        <p:spPr>
          <a:xfrm flipH="1">
            <a:off x="1257427" y="2737973"/>
            <a:ext cx="275064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53EB946F-FE0A-F741-267D-CC80BF87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90" y="4563175"/>
            <a:ext cx="480958" cy="48095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F07C3E-ACB8-AF16-5D9D-7127A404C135}"/>
              </a:ext>
            </a:extLst>
          </p:cNvPr>
          <p:cNvSpPr/>
          <p:nvPr/>
        </p:nvSpPr>
        <p:spPr>
          <a:xfrm>
            <a:off x="628650" y="3776116"/>
            <a:ext cx="7981949" cy="251057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560D-4336-2FA9-47B8-4E83DBB10CFD}"/>
              </a:ext>
            </a:extLst>
          </p:cNvPr>
          <p:cNvSpPr txBox="1"/>
          <p:nvPr/>
        </p:nvSpPr>
        <p:spPr>
          <a:xfrm rot="16200000">
            <a:off x="-803814" y="19489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network attach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80AF2-164B-0C57-08D9-A13BFB972C66}"/>
              </a:ext>
            </a:extLst>
          </p:cNvPr>
          <p:cNvSpPr txBox="1"/>
          <p:nvPr/>
        </p:nvSpPr>
        <p:spPr>
          <a:xfrm rot="16200000">
            <a:off x="-743634" y="472191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QUIC/DTLS connection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7CBED89-DDBD-D398-05BF-0F5CA94A5494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4D074-9EB3-A04C-DA45-2A3737CFAB90}"/>
              </a:ext>
            </a:extLst>
          </p:cNvPr>
          <p:cNvSpPr txBox="1"/>
          <p:nvPr/>
        </p:nvSpPr>
        <p:spPr>
          <a:xfrm>
            <a:off x="4145585" y="5451557"/>
            <a:ext cx="410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Signals this is the video flow to consume the bandwidth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0BA1B5F-ABD0-BD69-A626-947C00490270}"/>
              </a:ext>
            </a:extLst>
          </p:cNvPr>
          <p:cNvSpPr/>
          <p:nvPr/>
        </p:nvSpPr>
        <p:spPr>
          <a:xfrm>
            <a:off x="2395470" y="5383369"/>
            <a:ext cx="1803043" cy="391354"/>
          </a:xfrm>
          <a:custGeom>
            <a:avLst/>
            <a:gdLst>
              <a:gd name="connsiteX0" fmla="*/ 1803043 w 1803043"/>
              <a:gd name="connsiteY0" fmla="*/ 347730 h 391354"/>
              <a:gd name="connsiteX1" fmla="*/ 425003 w 1803043"/>
              <a:gd name="connsiteY1" fmla="*/ 360608 h 391354"/>
              <a:gd name="connsiteX2" fmla="*/ 0 w 1803043"/>
              <a:gd name="connsiteY2" fmla="*/ 0 h 39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043" h="391354">
                <a:moveTo>
                  <a:pt x="1803043" y="347730"/>
                </a:moveTo>
                <a:cubicBezTo>
                  <a:pt x="1264276" y="383146"/>
                  <a:pt x="725510" y="418563"/>
                  <a:pt x="425003" y="360608"/>
                </a:cubicBezTo>
                <a:cubicBezTo>
                  <a:pt x="124496" y="302653"/>
                  <a:pt x="62248" y="151326"/>
                  <a:pt x="0" y="0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D578FF-E3CA-656E-C6F2-F90616E7A75B}"/>
              </a:ext>
            </a:extLst>
          </p:cNvPr>
          <p:cNvSpPr/>
          <p:nvPr/>
        </p:nvSpPr>
        <p:spPr>
          <a:xfrm>
            <a:off x="628650" y="2020065"/>
            <a:ext cx="7981949" cy="96345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268"/>
            <a:ext cx="8515350" cy="1325563"/>
          </a:xfrm>
        </p:spPr>
        <p:txBody>
          <a:bodyPr/>
          <a:lstStyle/>
          <a:p>
            <a:r>
              <a:rPr lang="en-US" dirty="0"/>
              <a:t>Detail on Video Streaming w/server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2842" y="147433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95631" y="1479542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256427" y="1848874"/>
            <a:ext cx="10704" cy="3730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264342" y="1843667"/>
            <a:ext cx="3420" cy="3293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250447" y="1200497"/>
            <a:ext cx="151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 (5G/DOCSIS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004413" y="1846828"/>
            <a:ext cx="3657" cy="373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77970" y="914400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49470" y="1837730"/>
            <a:ext cx="0" cy="36486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249C-2DC8-64F7-3FBD-DD7EDA7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11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62ABDEC-BB50-2993-3240-CB9E48E79D06}"/>
              </a:ext>
            </a:extLst>
          </p:cNvPr>
          <p:cNvCxnSpPr>
            <a:cxnSpLocks/>
          </p:cNvCxnSpPr>
          <p:nvPr/>
        </p:nvCxnSpPr>
        <p:spPr>
          <a:xfrm flipH="1">
            <a:off x="1247121" y="4048665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D45B43-1082-8A89-0F1B-25F14714DE64}"/>
              </a:ext>
            </a:extLst>
          </p:cNvPr>
          <p:cNvSpPr txBox="1"/>
          <p:nvPr/>
        </p:nvSpPr>
        <p:spPr>
          <a:xfrm>
            <a:off x="1367712" y="37420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 Initial, do you CIDFI?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C2F5B-159C-344A-C34D-208BA8687DA1}"/>
              </a:ext>
            </a:extLst>
          </p:cNvPr>
          <p:cNvCxnSpPr>
            <a:cxnSpLocks/>
          </p:cNvCxnSpPr>
          <p:nvPr/>
        </p:nvCxnSpPr>
        <p:spPr>
          <a:xfrm>
            <a:off x="1236837" y="4429665"/>
            <a:ext cx="7027441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19A322-08C5-C034-58E5-1CE69063E2E9}"/>
              </a:ext>
            </a:extLst>
          </p:cNvPr>
          <p:cNvSpPr txBox="1"/>
          <p:nvPr/>
        </p:nvSpPr>
        <p:spPr>
          <a:xfrm>
            <a:off x="1357428" y="4105864"/>
            <a:ext cx="602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QUIC, CIDFI=</a:t>
            </a:r>
            <a:r>
              <a:rPr lang="en-US" b="1" dirty="0">
                <a:solidFill>
                  <a:schemeClr val="accent6"/>
                </a:solidFill>
              </a:rPr>
              <a:t>yes</a:t>
            </a:r>
            <a:r>
              <a:rPr lang="en-US" dirty="0"/>
              <a:t> (</a:t>
            </a:r>
            <a:r>
              <a:rPr lang="en-US" i="1" dirty="0"/>
              <a:t>data is flowing at this point</a:t>
            </a:r>
            <a:r>
              <a:rPr lang="en-US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5E313-7679-11EA-F19E-CA07A8FED817}"/>
              </a:ext>
            </a:extLst>
          </p:cNvPr>
          <p:cNvSpPr txBox="1"/>
          <p:nvPr/>
        </p:nvSpPr>
        <p:spPr>
          <a:xfrm>
            <a:off x="1365918" y="2286000"/>
            <a:ext cx="73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do CIDFI, Response: bandwidth, authentication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9BBAD-3D9D-B409-AC64-F7A4D77DDF22}"/>
              </a:ext>
            </a:extLst>
          </p:cNvPr>
          <p:cNvCxnSpPr>
            <a:cxnSpLocks/>
          </p:cNvCxnSpPr>
          <p:nvPr/>
        </p:nvCxnSpPr>
        <p:spPr>
          <a:xfrm flipH="1">
            <a:off x="1250310" y="2650701"/>
            <a:ext cx="276354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7804CE-0344-561D-45F0-1F7060C73F77}"/>
              </a:ext>
            </a:extLst>
          </p:cNvPr>
          <p:cNvCxnSpPr>
            <a:cxnSpLocks/>
          </p:cNvCxnSpPr>
          <p:nvPr/>
        </p:nvCxnSpPr>
        <p:spPr>
          <a:xfrm flipH="1">
            <a:off x="1268563" y="5318569"/>
            <a:ext cx="2751643" cy="41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47BD41-8C9D-7FA3-3A60-4931270593BA}"/>
              </a:ext>
            </a:extLst>
          </p:cNvPr>
          <p:cNvSpPr txBox="1"/>
          <p:nvPr/>
        </p:nvSpPr>
        <p:spPr>
          <a:xfrm>
            <a:off x="1389153" y="4952490"/>
            <a:ext cx="6532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&amp; 5678 allocate to bandwidth, CID 1234 is important</a:t>
            </a:r>
          </a:p>
        </p:txBody>
      </p:sp>
      <p:sp useBgFill="1">
        <p:nvSpPr>
          <p:cNvPr id="54" name="TextBox 53">
            <a:extLst>
              <a:ext uri="{FF2B5EF4-FFF2-40B4-BE49-F238E27FC236}">
                <a16:creationId xmlns:a16="http://schemas.microsoft.com/office/drawing/2014/main" id="{D4F65783-5F66-8AE0-AF8F-D44AC513051C}"/>
              </a:ext>
            </a:extLst>
          </p:cNvPr>
          <p:cNvSpPr txBox="1"/>
          <p:nvPr/>
        </p:nvSpPr>
        <p:spPr>
          <a:xfrm>
            <a:off x="4818154" y="147149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6" name="TextBox 55">
            <a:extLst>
              <a:ext uri="{FF2B5EF4-FFF2-40B4-BE49-F238E27FC236}">
                <a16:creationId xmlns:a16="http://schemas.microsoft.com/office/drawing/2014/main" id="{24203A6C-48BF-C5C3-2A57-3E2DDCF6749C}"/>
              </a:ext>
            </a:extLst>
          </p:cNvPr>
          <p:cNvSpPr txBox="1"/>
          <p:nvPr/>
        </p:nvSpPr>
        <p:spPr>
          <a:xfrm>
            <a:off x="4870551" y="142061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8" name="TextBox 57">
            <a:extLst>
              <a:ext uri="{FF2B5EF4-FFF2-40B4-BE49-F238E27FC236}">
                <a16:creationId xmlns:a16="http://schemas.microsoft.com/office/drawing/2014/main" id="{DB49A2A8-8791-C0F5-909C-7339B6EE0D49}"/>
              </a:ext>
            </a:extLst>
          </p:cNvPr>
          <p:cNvSpPr txBox="1"/>
          <p:nvPr/>
        </p:nvSpPr>
        <p:spPr>
          <a:xfrm>
            <a:off x="4931543" y="137957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9" name="TextBox 58">
            <a:extLst>
              <a:ext uri="{FF2B5EF4-FFF2-40B4-BE49-F238E27FC236}">
                <a16:creationId xmlns:a16="http://schemas.microsoft.com/office/drawing/2014/main" id="{346E334E-68ED-53FD-5CA1-E817B99E73B5}"/>
              </a:ext>
            </a:extLst>
          </p:cNvPr>
          <p:cNvSpPr txBox="1"/>
          <p:nvPr/>
        </p:nvSpPr>
        <p:spPr>
          <a:xfrm>
            <a:off x="6235484" y="146801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CFB9485F-34F6-8C87-7443-C7B574F203BB}"/>
              </a:ext>
            </a:extLst>
          </p:cNvPr>
          <p:cNvSpPr txBox="1"/>
          <p:nvPr/>
        </p:nvSpPr>
        <p:spPr>
          <a:xfrm>
            <a:off x="6287881" y="141713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9A4BAA03-D720-8068-E10A-C9EAFCA2566C}"/>
              </a:ext>
            </a:extLst>
          </p:cNvPr>
          <p:cNvSpPr txBox="1"/>
          <p:nvPr/>
        </p:nvSpPr>
        <p:spPr>
          <a:xfrm>
            <a:off x="6348873" y="137609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DC49C-F6CC-25A6-68D4-F05BF271B73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1269830" y="4783778"/>
            <a:ext cx="6722760" cy="1987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795AE2-57D1-99BE-28D4-F5895DD18E76}"/>
              </a:ext>
            </a:extLst>
          </p:cNvPr>
          <p:cNvSpPr txBox="1"/>
          <p:nvPr/>
        </p:nvSpPr>
        <p:spPr>
          <a:xfrm>
            <a:off x="2234984" y="4431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token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5F22E4F-7DB0-4C86-AF1E-5C2AFA4602DD}"/>
              </a:ext>
            </a:extLst>
          </p:cNvPr>
          <p:cNvSpPr/>
          <p:nvPr/>
        </p:nvSpPr>
        <p:spPr>
          <a:xfrm>
            <a:off x="2484652" y="4717903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BFF69E-E243-17F4-D9DC-20ADCD5E55F5}"/>
              </a:ext>
            </a:extLst>
          </p:cNvPr>
          <p:cNvSpPr/>
          <p:nvPr/>
        </p:nvSpPr>
        <p:spPr>
          <a:xfrm>
            <a:off x="3943251" y="4712446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97D59A-0F58-1770-4797-BCF7024C7090}"/>
              </a:ext>
            </a:extLst>
          </p:cNvPr>
          <p:cNvCxnSpPr>
            <a:cxnSpLocks/>
          </p:cNvCxnSpPr>
          <p:nvPr/>
        </p:nvCxnSpPr>
        <p:spPr>
          <a:xfrm flipH="1">
            <a:off x="1257427" y="2737973"/>
            <a:ext cx="275064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53EB946F-FE0A-F741-267D-CC80BF87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90" y="4563175"/>
            <a:ext cx="480958" cy="48095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F07C3E-ACB8-AF16-5D9D-7127A404C135}"/>
              </a:ext>
            </a:extLst>
          </p:cNvPr>
          <p:cNvSpPr/>
          <p:nvPr/>
        </p:nvSpPr>
        <p:spPr>
          <a:xfrm>
            <a:off x="628650" y="3776116"/>
            <a:ext cx="7981949" cy="251057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560D-4336-2FA9-47B8-4E83DBB10CFD}"/>
              </a:ext>
            </a:extLst>
          </p:cNvPr>
          <p:cNvSpPr txBox="1"/>
          <p:nvPr/>
        </p:nvSpPr>
        <p:spPr>
          <a:xfrm rot="16200000">
            <a:off x="-803814" y="19489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network attach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80AF2-164B-0C57-08D9-A13BFB972C66}"/>
              </a:ext>
            </a:extLst>
          </p:cNvPr>
          <p:cNvSpPr txBox="1"/>
          <p:nvPr/>
        </p:nvSpPr>
        <p:spPr>
          <a:xfrm rot="16200000">
            <a:off x="-743634" y="472191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QUIC/DTLS connection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7CBED89-DDBD-D398-05BF-0F5CA94A5494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4D074-9EB3-A04C-DA45-2A3737CFAB90}"/>
              </a:ext>
            </a:extLst>
          </p:cNvPr>
          <p:cNvSpPr txBox="1"/>
          <p:nvPr/>
        </p:nvSpPr>
        <p:spPr>
          <a:xfrm>
            <a:off x="4158414" y="5363823"/>
            <a:ext cx="4100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Signals this is the video flow to consume the bandwidth and which CID contains video key frames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0BA1B5F-ABD0-BD69-A626-947C00490270}"/>
              </a:ext>
            </a:extLst>
          </p:cNvPr>
          <p:cNvSpPr/>
          <p:nvPr/>
        </p:nvSpPr>
        <p:spPr>
          <a:xfrm>
            <a:off x="2395470" y="5383369"/>
            <a:ext cx="1803043" cy="391354"/>
          </a:xfrm>
          <a:custGeom>
            <a:avLst/>
            <a:gdLst>
              <a:gd name="connsiteX0" fmla="*/ 1803043 w 1803043"/>
              <a:gd name="connsiteY0" fmla="*/ 347730 h 391354"/>
              <a:gd name="connsiteX1" fmla="*/ 425003 w 1803043"/>
              <a:gd name="connsiteY1" fmla="*/ 360608 h 391354"/>
              <a:gd name="connsiteX2" fmla="*/ 0 w 1803043"/>
              <a:gd name="connsiteY2" fmla="*/ 0 h 39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043" h="391354">
                <a:moveTo>
                  <a:pt x="1803043" y="347730"/>
                </a:moveTo>
                <a:cubicBezTo>
                  <a:pt x="1264276" y="383146"/>
                  <a:pt x="725510" y="418563"/>
                  <a:pt x="425003" y="360608"/>
                </a:cubicBezTo>
                <a:cubicBezTo>
                  <a:pt x="124496" y="302653"/>
                  <a:pt x="62248" y="151326"/>
                  <a:pt x="0" y="0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E85-A647-FC8B-29E3-E6F8D4EE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CE54-CD22-F707-6619-C03E681B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IPv4, IPv6, and IPv6/IPv4 translation</a:t>
            </a:r>
          </a:p>
          <a:p>
            <a:r>
              <a:rPr lang="en-US" dirty="0"/>
              <a:t>Uses QUIC v1 or DTLS Connection Id (RFC9146)</a:t>
            </a:r>
          </a:p>
          <a:p>
            <a:pPr lvl="1"/>
            <a:r>
              <a:rPr lang="en-US" dirty="0"/>
              <a:t>Immutable</a:t>
            </a:r>
          </a:p>
          <a:p>
            <a:r>
              <a:rPr lang="en-US" dirty="0"/>
              <a:t>Internet deployable</a:t>
            </a:r>
          </a:p>
          <a:p>
            <a:pPr lvl="1"/>
            <a:r>
              <a:rPr lang="en-US" dirty="0"/>
              <a:t>Only CIDFI routers, client, and server need CIDFI support</a:t>
            </a:r>
          </a:p>
          <a:p>
            <a:pPr lvl="1"/>
            <a:r>
              <a:rPr lang="en-US" dirty="0"/>
              <a:t>Non-participating routers are unaffected</a:t>
            </a:r>
          </a:p>
          <a:p>
            <a:r>
              <a:rPr lang="en-US" dirty="0"/>
              <a:t>Metadata is extensible </a:t>
            </a:r>
          </a:p>
          <a:p>
            <a:r>
              <a:rPr lang="en-US" dirty="0"/>
              <a:t>No impact to data packet size or MTU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7C9-8D45-FB1B-B5A3-61B9C7A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67E3EC4-3E83-CDF0-7EAB-BDEB94314422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E85-A647-FC8B-29E3-E6F8D4EE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CE54-CD22-F707-6619-C03E681B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authorizes and coordinates signaling</a:t>
            </a:r>
          </a:p>
          <a:p>
            <a:pPr lvl="1"/>
            <a:r>
              <a:rPr lang="en-US" dirty="0"/>
              <a:t>Client’s on-premise Wi-Fi and client’s ISP</a:t>
            </a:r>
          </a:p>
          <a:p>
            <a:r>
              <a:rPr lang="en-US" dirty="0"/>
              <a:t>Use QUIC CID or DTLS CID mapped to metadata</a:t>
            </a:r>
          </a:p>
          <a:p>
            <a:r>
              <a:rPr lang="en-US" dirty="0"/>
              <a:t>Signals both Network-to-Host and Host-to-Network </a:t>
            </a:r>
          </a:p>
          <a:p>
            <a:r>
              <a:rPr lang="en-US" dirty="0"/>
              <a:t>Optional: server differentiates packets using different CIDs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7C9-8D45-FB1B-B5A3-61B9C7A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7A0C702-DFC3-E534-4CC4-F928E4B4732A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2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632CD3-12D9-DB4D-8474-BE32502C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E58BD8-50B5-FF48-B729-75563AF62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draft-wing-</a:t>
            </a:r>
            <a:r>
              <a:rPr lang="en-US" sz="2400" dirty="0" err="1">
                <a:solidFill>
                  <a:schemeClr val="tx1"/>
                </a:solidFill>
              </a:rPr>
              <a:t>cidfi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071B1-313C-2789-83DB-D544F01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632CD3-12D9-DB4D-8474-BE32502C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071B1-313C-2789-83DB-D544F01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3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04A5-7F97-534C-998D-0693EC64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Client Finds Network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827F-2B91-E44D-963A-05A512D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32FE-7929-A80E-EA87-47140ACE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487A1-BF1C-FD0D-CB7E-792B16BC5C8A}"/>
              </a:ext>
            </a:extLst>
          </p:cNvPr>
          <p:cNvSpPr txBox="1"/>
          <p:nvPr/>
        </p:nvSpPr>
        <p:spPr>
          <a:xfrm>
            <a:off x="7696200" y="34128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E3134-6B8A-FA61-5F18-83242847B900}"/>
              </a:ext>
            </a:extLst>
          </p:cNvPr>
          <p:cNvSpPr txBox="1"/>
          <p:nvPr/>
        </p:nvSpPr>
        <p:spPr>
          <a:xfrm>
            <a:off x="685800" y="34095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08E5DB-0C23-7DBC-7AC2-5898F2FDA73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257300" y="3778837"/>
            <a:ext cx="0" cy="20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DAA84D-7335-8BBE-2C4F-4A30D02A0E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267700" y="3782181"/>
            <a:ext cx="0" cy="185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0B3890-D388-7560-F76A-F4520FA7E0A0}"/>
              </a:ext>
            </a:extLst>
          </p:cNvPr>
          <p:cNvSpPr txBox="1"/>
          <p:nvPr/>
        </p:nvSpPr>
        <p:spPr>
          <a:xfrm>
            <a:off x="3429000" y="31390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B6437-1C9A-6821-CC33-CCEADAFD555E}"/>
              </a:ext>
            </a:extLst>
          </p:cNvPr>
          <p:cNvCxnSpPr>
            <a:cxnSpLocks/>
          </p:cNvCxnSpPr>
          <p:nvPr/>
        </p:nvCxnSpPr>
        <p:spPr>
          <a:xfrm>
            <a:off x="4010030" y="3787255"/>
            <a:ext cx="0" cy="185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B74A32-5A9A-5063-17A2-7F2A91D88407}"/>
              </a:ext>
            </a:extLst>
          </p:cNvPr>
          <p:cNvSpPr txBox="1"/>
          <p:nvPr/>
        </p:nvSpPr>
        <p:spPr>
          <a:xfrm>
            <a:off x="1981328" y="3401270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D66EC0-E619-C590-CE64-89C575037A1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552828" y="3770602"/>
            <a:ext cx="0" cy="202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F9E94-ED6C-A1F3-C199-0118CBC429A1}"/>
              </a:ext>
            </a:extLst>
          </p:cNvPr>
          <p:cNvCxnSpPr>
            <a:cxnSpLocks/>
          </p:cNvCxnSpPr>
          <p:nvPr/>
        </p:nvCxnSpPr>
        <p:spPr>
          <a:xfrm flipH="1">
            <a:off x="1257300" y="4549611"/>
            <a:ext cx="129552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C10F7-5EA6-7223-9D2E-FCB74590EB5A}"/>
              </a:ext>
            </a:extLst>
          </p:cNvPr>
          <p:cNvCxnSpPr>
            <a:cxnSpLocks/>
          </p:cNvCxnSpPr>
          <p:nvPr/>
        </p:nvCxnSpPr>
        <p:spPr>
          <a:xfrm>
            <a:off x="1257300" y="5311611"/>
            <a:ext cx="129552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9837C3-7E9A-9089-5BB3-9BFC4217DFEC}"/>
              </a:ext>
            </a:extLst>
          </p:cNvPr>
          <p:cNvSpPr txBox="1"/>
          <p:nvPr/>
        </p:nvSpPr>
        <p:spPr>
          <a:xfrm>
            <a:off x="1377891" y="4191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CIDFI </a:t>
            </a:r>
            <a:r>
              <a:rPr lang="en-IN" dirty="0"/>
              <a:t>"</a:t>
            </a:r>
            <a:r>
              <a:rPr lang="en-IN" dirty="0" err="1"/>
              <a:t>cifi.arpa</a:t>
            </a:r>
            <a:r>
              <a:rPr lang="en-IN" dirty="0"/>
              <a:t>“ SUDN or DHCP, </a:t>
            </a:r>
            <a:r>
              <a:rPr lang="en-IN" dirty="0" err="1"/>
              <a:t>PvD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00867-8921-4D33-A572-C9F1F60F2F2D}"/>
              </a:ext>
            </a:extLst>
          </p:cNvPr>
          <p:cNvSpPr txBox="1"/>
          <p:nvPr/>
        </p:nvSpPr>
        <p:spPr>
          <a:xfrm>
            <a:off x="1377891" y="4912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Yes, 192.168.1.1 and Edge Router’s 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B6E9-3FEA-0357-63F6-BF3E67339390}"/>
              </a:ext>
            </a:extLst>
          </p:cNvPr>
          <p:cNvSpPr txBox="1"/>
          <p:nvPr/>
        </p:nvSpPr>
        <p:spPr>
          <a:xfrm>
            <a:off x="0" y="6373296"/>
            <a:ext cx="24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Network Attach</a:t>
            </a:r>
          </a:p>
        </p:txBody>
      </p:sp>
    </p:spTree>
    <p:extLst>
      <p:ext uri="{BB962C8B-B14F-4D97-AF65-F5344CB8AC3E}">
        <p14:creationId xmlns:p14="http://schemas.microsoft.com/office/powerpoint/2010/main" val="14310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4D137CD-C680-F746-B776-A23E1E0AF6A1}"/>
              </a:ext>
            </a:extLst>
          </p:cNvPr>
          <p:cNvSpPr/>
          <p:nvPr/>
        </p:nvSpPr>
        <p:spPr bwMode="auto">
          <a:xfrm>
            <a:off x="533400" y="1600200"/>
            <a:ext cx="2751643" cy="493439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Client Requests Participation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2698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2665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CCCC3B-630E-124D-86F8-F626C0BB832D}"/>
              </a:ext>
            </a:extLst>
          </p:cNvPr>
          <p:cNvCxnSpPr>
            <a:cxnSpLocks/>
          </p:cNvCxnSpPr>
          <p:nvPr/>
        </p:nvCxnSpPr>
        <p:spPr>
          <a:xfrm flipH="1">
            <a:off x="1269568" y="3283056"/>
            <a:ext cx="129204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635837"/>
            <a:ext cx="0" cy="361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267700" y="2639181"/>
            <a:ext cx="0" cy="330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19960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>
            <a:off x="4010030" y="2644255"/>
            <a:ext cx="0" cy="345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17099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52828" y="2633244"/>
            <a:ext cx="0" cy="353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7883B5-6789-A549-BB3B-C3519CD278DE}"/>
              </a:ext>
            </a:extLst>
          </p:cNvPr>
          <p:cNvSpPr txBox="1"/>
          <p:nvPr/>
        </p:nvSpPr>
        <p:spPr>
          <a:xfrm>
            <a:off x="1248006" y="2874826"/>
            <a:ext cx="29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do CIDFI (HTTP)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579C20-AEB4-544A-982A-41C690ADF5F2}"/>
              </a:ext>
            </a:extLst>
          </p:cNvPr>
          <p:cNvSpPr txBox="1"/>
          <p:nvPr/>
        </p:nvSpPr>
        <p:spPr>
          <a:xfrm>
            <a:off x="4775807" y="2263912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D13CB1-CF53-194D-9EA5-EC3EF16AEEC5}"/>
              </a:ext>
            </a:extLst>
          </p:cNvPr>
          <p:cNvCxnSpPr>
            <a:cxnSpLocks/>
          </p:cNvCxnSpPr>
          <p:nvPr/>
        </p:nvCxnSpPr>
        <p:spPr>
          <a:xfrm>
            <a:off x="5347307" y="2648133"/>
            <a:ext cx="0" cy="344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B00689-DA3C-A443-95B6-126511BCE819}"/>
              </a:ext>
            </a:extLst>
          </p:cNvPr>
          <p:cNvSpPr txBox="1"/>
          <p:nvPr/>
        </p:nvSpPr>
        <p:spPr>
          <a:xfrm>
            <a:off x="1253385" y="4324538"/>
            <a:ext cx="26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do CIDFI (HTTP)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9D4942-FF8A-5C49-AA55-EFD19120F2F1}"/>
              </a:ext>
            </a:extLst>
          </p:cNvPr>
          <p:cNvCxnSpPr>
            <a:cxnSpLocks/>
          </p:cNvCxnSpPr>
          <p:nvPr/>
        </p:nvCxnSpPr>
        <p:spPr>
          <a:xfrm flipH="1">
            <a:off x="1262392" y="4724400"/>
            <a:ext cx="276354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AA715-3A87-AA59-7B03-F882BDC7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761A4-1FE1-469E-77B9-3ED3A9B989C5}"/>
              </a:ext>
            </a:extLst>
          </p:cNvPr>
          <p:cNvSpPr txBox="1"/>
          <p:nvPr/>
        </p:nvSpPr>
        <p:spPr>
          <a:xfrm>
            <a:off x="0" y="6373296"/>
            <a:ext cx="24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Network Attach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0DD1-4B44-5A9C-4447-F4F6D275C04A}"/>
              </a:ext>
            </a:extLst>
          </p:cNvPr>
          <p:cNvCxnSpPr>
            <a:cxnSpLocks/>
          </p:cNvCxnSpPr>
          <p:nvPr/>
        </p:nvCxnSpPr>
        <p:spPr>
          <a:xfrm>
            <a:off x="1257300" y="3677318"/>
            <a:ext cx="1321376" cy="183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0CF368-AB83-5DF0-9DED-EFCE978DD483}"/>
              </a:ext>
            </a:extLst>
          </p:cNvPr>
          <p:cNvCxnSpPr>
            <a:cxnSpLocks/>
          </p:cNvCxnSpPr>
          <p:nvPr/>
        </p:nvCxnSpPr>
        <p:spPr>
          <a:xfrm flipV="1">
            <a:off x="1230113" y="5311408"/>
            <a:ext cx="1375254" cy="1135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52E458-2869-85DC-8873-D7F5563C3563}"/>
              </a:ext>
            </a:extLst>
          </p:cNvPr>
          <p:cNvSpPr txBox="1"/>
          <p:nvPr/>
        </p:nvSpPr>
        <p:spPr>
          <a:xfrm>
            <a:off x="1510694" y="33188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Authentication token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C6A34-365E-93A0-CB98-2476F53D8540}"/>
              </a:ext>
            </a:extLst>
          </p:cNvPr>
          <p:cNvSpPr txBox="1"/>
          <p:nvPr/>
        </p:nvSpPr>
        <p:spPr>
          <a:xfrm>
            <a:off x="1320194" y="48179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Authentication token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01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04A5-7F97-534C-998D-0693EC64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Client determines server supports CIDFI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827F-2B91-E44D-963A-05A512D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QUIC transport parameter</a:t>
            </a:r>
          </a:p>
          <a:p>
            <a:pPr lvl="1"/>
            <a:r>
              <a:rPr lang="en-US" dirty="0"/>
              <a:t>remembered for 0-RTT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32FE-7929-A80E-EA87-47140ACE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2BCF0-63BD-ACB0-5FAB-6B3B80D269CA}"/>
              </a:ext>
            </a:extLst>
          </p:cNvPr>
          <p:cNvSpPr txBox="1"/>
          <p:nvPr/>
        </p:nvSpPr>
        <p:spPr>
          <a:xfrm>
            <a:off x="7696200" y="34128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3490B-D7B0-0F12-680F-33B381B07E45}"/>
              </a:ext>
            </a:extLst>
          </p:cNvPr>
          <p:cNvSpPr txBox="1"/>
          <p:nvPr/>
        </p:nvSpPr>
        <p:spPr>
          <a:xfrm>
            <a:off x="685800" y="34095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38C4C-DBEF-B8DE-96DE-59C65784E88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7300" y="3778837"/>
            <a:ext cx="0" cy="20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18A1A-87E1-C171-F697-BA77B4CE51B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267700" y="3782181"/>
            <a:ext cx="0" cy="185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9FDA5A-F054-6A87-612C-7898CDBCD3B7}"/>
              </a:ext>
            </a:extLst>
          </p:cNvPr>
          <p:cNvSpPr txBox="1"/>
          <p:nvPr/>
        </p:nvSpPr>
        <p:spPr>
          <a:xfrm>
            <a:off x="3429000" y="31390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49E3B4-C283-CE57-A3C8-EC6D66C89A7F}"/>
              </a:ext>
            </a:extLst>
          </p:cNvPr>
          <p:cNvCxnSpPr>
            <a:cxnSpLocks/>
          </p:cNvCxnSpPr>
          <p:nvPr/>
        </p:nvCxnSpPr>
        <p:spPr>
          <a:xfrm>
            <a:off x="4010030" y="3787255"/>
            <a:ext cx="0" cy="185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DBFEB-F3BB-A999-B12C-E89B31C3F231}"/>
              </a:ext>
            </a:extLst>
          </p:cNvPr>
          <p:cNvSpPr txBox="1"/>
          <p:nvPr/>
        </p:nvSpPr>
        <p:spPr>
          <a:xfrm>
            <a:off x="1981328" y="28529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823505-6806-D70B-F485-28A142D70EE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552828" y="3776244"/>
            <a:ext cx="0" cy="201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41C7E9-C894-D5AD-5CEB-92A67A1E1158}"/>
              </a:ext>
            </a:extLst>
          </p:cNvPr>
          <p:cNvCxnSpPr>
            <a:cxnSpLocks/>
          </p:cNvCxnSpPr>
          <p:nvPr/>
        </p:nvCxnSpPr>
        <p:spPr>
          <a:xfrm flipH="1">
            <a:off x="1257300" y="4549611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048217-4F73-23F0-1518-AB9E2DBC524D}"/>
              </a:ext>
            </a:extLst>
          </p:cNvPr>
          <p:cNvCxnSpPr>
            <a:cxnSpLocks/>
          </p:cNvCxnSpPr>
          <p:nvPr/>
        </p:nvCxnSpPr>
        <p:spPr>
          <a:xfrm>
            <a:off x="1257300" y="5311611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E58E6F-3A83-CFA6-6251-3BAA6BBDD0C4}"/>
              </a:ext>
            </a:extLst>
          </p:cNvPr>
          <p:cNvSpPr txBox="1"/>
          <p:nvPr/>
        </p:nvSpPr>
        <p:spPr>
          <a:xfrm>
            <a:off x="1377891" y="4191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 Initial, CIDFI?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EC546-55B7-1BD2-E478-02BC4C06182C}"/>
              </a:ext>
            </a:extLst>
          </p:cNvPr>
          <p:cNvSpPr txBox="1"/>
          <p:nvPr/>
        </p:nvSpPr>
        <p:spPr>
          <a:xfrm>
            <a:off x="1377891" y="4912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QUIC, CIDFI=yes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427DB-7107-F33F-3DEF-0FA417B1E112}"/>
              </a:ext>
            </a:extLst>
          </p:cNvPr>
          <p:cNvSpPr txBox="1"/>
          <p:nvPr/>
        </p:nvSpPr>
        <p:spPr>
          <a:xfrm>
            <a:off x="0" y="6373296"/>
            <a:ext cx="24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Network Attach</a:t>
            </a:r>
          </a:p>
        </p:txBody>
      </p:sp>
    </p:spTree>
    <p:extLst>
      <p:ext uri="{BB962C8B-B14F-4D97-AF65-F5344CB8AC3E}">
        <p14:creationId xmlns:p14="http://schemas.microsoft.com/office/powerpoint/2010/main" val="334714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909817-6724-E749-96AB-B06EE578B20F}"/>
              </a:ext>
            </a:extLst>
          </p:cNvPr>
          <p:cNvSpPr/>
          <p:nvPr/>
        </p:nvSpPr>
        <p:spPr bwMode="auto">
          <a:xfrm>
            <a:off x="533400" y="1600200"/>
            <a:ext cx="2751643" cy="493439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Server Sends CID-&gt;metadata mapping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5746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5713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940637"/>
            <a:ext cx="0" cy="269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64342" y="2943981"/>
            <a:ext cx="3358" cy="269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23008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>
            <a:off x="4010030" y="2949055"/>
            <a:ext cx="3358" cy="268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20147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52700" y="2938044"/>
            <a:ext cx="128" cy="27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5306-C2CC-5B4A-A134-0EF637DBEA4A}"/>
              </a:ext>
            </a:extLst>
          </p:cNvPr>
          <p:cNvCxnSpPr>
            <a:cxnSpLocks/>
          </p:cNvCxnSpPr>
          <p:nvPr/>
        </p:nvCxnSpPr>
        <p:spPr>
          <a:xfrm flipH="1">
            <a:off x="1257300" y="4276722"/>
            <a:ext cx="7003556" cy="92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A5450A-0BCF-5049-A39B-321FA0900FD8}"/>
              </a:ext>
            </a:extLst>
          </p:cNvPr>
          <p:cNvSpPr txBox="1"/>
          <p:nvPr/>
        </p:nvSpPr>
        <p:spPr>
          <a:xfrm>
            <a:off x="4133978" y="3916680"/>
            <a:ext cx="441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QUIC: CID 1234 &amp; 5678=DSCP EF)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33BE2-0BA8-C040-AC31-9EB905B2F36A}"/>
              </a:ext>
            </a:extLst>
          </p:cNvPr>
          <p:cNvSpPr txBox="1"/>
          <p:nvPr/>
        </p:nvSpPr>
        <p:spPr>
          <a:xfrm>
            <a:off x="433199" y="6447847"/>
            <a:ext cx="29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customer-premise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CD4B7-4771-0B11-D9BE-A8F2DEF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84D95-C374-3740-98C5-598900F9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22E07-C0C0-2F78-EE1B-E661653B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D025201-FA7C-4260-A869-B0F2A911199C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</p:spTree>
    <p:extLst>
      <p:ext uri="{BB962C8B-B14F-4D97-AF65-F5344CB8AC3E}">
        <p14:creationId xmlns:p14="http://schemas.microsoft.com/office/powerpoint/2010/main" val="180648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AC3DDC-ACD4-8A4A-B434-A215AFB9910A}"/>
              </a:ext>
            </a:extLst>
          </p:cNvPr>
          <p:cNvSpPr/>
          <p:nvPr/>
        </p:nvSpPr>
        <p:spPr bwMode="auto">
          <a:xfrm>
            <a:off x="533400" y="1600200"/>
            <a:ext cx="2751643" cy="493439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Client relays mapping to network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498449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49510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864437"/>
            <a:ext cx="0" cy="269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64342" y="2867781"/>
            <a:ext cx="3358" cy="269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2224611"/>
            <a:ext cx="1143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>
            <a:off x="4010030" y="2872855"/>
            <a:ext cx="3358" cy="268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1938514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52700" y="2861844"/>
            <a:ext cx="128" cy="27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5306-C2CC-5B4A-A134-0EF637DBEA4A}"/>
              </a:ext>
            </a:extLst>
          </p:cNvPr>
          <p:cNvCxnSpPr>
            <a:cxnSpLocks/>
          </p:cNvCxnSpPr>
          <p:nvPr/>
        </p:nvCxnSpPr>
        <p:spPr>
          <a:xfrm flipH="1">
            <a:off x="1257300" y="4200522"/>
            <a:ext cx="12954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C2DB54-5690-E94E-9C68-96244455E829}"/>
              </a:ext>
            </a:extLst>
          </p:cNvPr>
          <p:cNvCxnSpPr>
            <a:cxnSpLocks/>
          </p:cNvCxnSpPr>
          <p:nvPr/>
        </p:nvCxnSpPr>
        <p:spPr>
          <a:xfrm flipH="1">
            <a:off x="1257300" y="4844060"/>
            <a:ext cx="2751643" cy="41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249C-2DC8-64F7-3FBD-DD7EDA7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89F04-78A7-B87B-6439-68B0FA920ADB}"/>
              </a:ext>
            </a:extLst>
          </p:cNvPr>
          <p:cNvSpPr txBox="1"/>
          <p:nvPr/>
        </p:nvSpPr>
        <p:spPr>
          <a:xfrm>
            <a:off x="1377891" y="3756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&amp; 5678 =DSCP EF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50406-FB2C-2E3B-CFFA-A0065363B09E}"/>
              </a:ext>
            </a:extLst>
          </p:cNvPr>
          <p:cNvSpPr txBox="1"/>
          <p:nvPr/>
        </p:nvSpPr>
        <p:spPr>
          <a:xfrm>
            <a:off x="1377891" y="44779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&amp; 5678 =DSCP EF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A337D1-1B98-D886-EB80-F3B31E6A2C34}"/>
              </a:ext>
            </a:extLst>
          </p:cNvPr>
          <p:cNvCxnSpPr>
            <a:cxnSpLocks/>
          </p:cNvCxnSpPr>
          <p:nvPr/>
        </p:nvCxnSpPr>
        <p:spPr>
          <a:xfrm flipH="1">
            <a:off x="1257300" y="3505200"/>
            <a:ext cx="70485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5C41A6-D96C-3941-0652-B7C0C413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35" y="3244845"/>
            <a:ext cx="520710" cy="520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43836-B14A-46CE-BB8D-232234247EF4}"/>
              </a:ext>
            </a:extLst>
          </p:cNvPr>
          <p:cNvSpPr txBox="1"/>
          <p:nvPr/>
        </p:nvSpPr>
        <p:spPr>
          <a:xfrm>
            <a:off x="3434564" y="30919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tokens</a:t>
            </a:r>
          </a:p>
        </p:txBody>
      </p:sp>
    </p:spTree>
    <p:extLst>
      <p:ext uri="{BB962C8B-B14F-4D97-AF65-F5344CB8AC3E}">
        <p14:creationId xmlns:p14="http://schemas.microsoft.com/office/powerpoint/2010/main" val="283944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9BC3-D01C-DE90-AD91-4BD19E41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Packet 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759D-3397-8606-341D-BE483684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Concern: Recurring different CID leaks packet importance to attacker</a:t>
            </a:r>
          </a:p>
          <a:p>
            <a:r>
              <a:rPr lang="en-US" dirty="0"/>
              <a:t>Possible mitigations: </a:t>
            </a:r>
          </a:p>
          <a:p>
            <a:pPr marL="457200" lvl="1" indent="0">
              <a:buNone/>
            </a:pPr>
            <a:r>
              <a:rPr lang="en-US" dirty="0"/>
              <a:t>Obfuscation: server maps many CIDs and retires CIDs aggressively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52945-F29C-5889-1438-A37BAF95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8D6095C-6BF6-CC3C-2BA2-9BEE1926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" y="1604231"/>
            <a:ext cx="1097836" cy="10625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365125"/>
            <a:ext cx="8225190" cy="1325563"/>
          </a:xfrm>
        </p:spPr>
        <p:txBody>
          <a:bodyPr/>
          <a:lstStyle/>
          <a:p>
            <a:r>
              <a:rPr lang="en-US" dirty="0"/>
              <a:t>Problem: different importance (2/2)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DCF67B-ADDB-CEEE-FEBA-ECA9E22ACA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3405" y="2957064"/>
            <a:ext cx="45170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854ABAAB-B9AA-1A6D-A5BC-E97818BDAA22}"/>
              </a:ext>
            </a:extLst>
          </p:cNvPr>
          <p:cNvSpPr txBox="1"/>
          <p:nvPr/>
        </p:nvSpPr>
        <p:spPr>
          <a:xfrm>
            <a:off x="7078972" y="193588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3CA95C19-20BD-5B3D-C12E-FB3DA3B0BC9A}"/>
              </a:ext>
            </a:extLst>
          </p:cNvPr>
          <p:cNvSpPr txBox="1"/>
          <p:nvPr/>
        </p:nvSpPr>
        <p:spPr>
          <a:xfrm>
            <a:off x="1518561" y="1900900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8BC750-03F7-D220-1622-D41164880FC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090061" y="2270232"/>
            <a:ext cx="0" cy="4027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E52A66-A65F-F13D-E419-A61E4418F3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650472" y="2305213"/>
            <a:ext cx="0" cy="40239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F42129-1831-52E7-1E4A-20B94F23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41" y="2614164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5C488-A521-1D0B-0D0A-00BCFC21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23" y="2626864"/>
            <a:ext cx="660400" cy="66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0CB07-407B-AF0D-E682-15A6973C2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205" y="2639564"/>
            <a:ext cx="711200" cy="635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B7F099-C6C0-3F1B-705E-05C306744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0600" y="3400823"/>
            <a:ext cx="1142995" cy="71004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2CB79B-9F84-1DD4-E40E-2183C6BA144B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090061" y="3755844"/>
            <a:ext cx="50405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43DB17-87B0-D59B-4101-58DCA2361DA3}"/>
              </a:ext>
            </a:extLst>
          </p:cNvPr>
          <p:cNvCxnSpPr>
            <a:cxnSpLocks/>
          </p:cNvCxnSpPr>
          <p:nvPr/>
        </p:nvCxnSpPr>
        <p:spPr>
          <a:xfrm>
            <a:off x="628650" y="2641238"/>
            <a:ext cx="0" cy="37595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EF8BF5-714B-A21C-17BF-06F5B11DB119}"/>
              </a:ext>
            </a:extLst>
          </p:cNvPr>
          <p:cNvCxnSpPr>
            <a:cxnSpLocks/>
          </p:cNvCxnSpPr>
          <p:nvPr/>
        </p:nvCxnSpPr>
        <p:spPr>
          <a:xfrm flipH="1">
            <a:off x="2090061" y="4438509"/>
            <a:ext cx="55604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98B127-DA20-6BF2-4A62-6075EB6C2C58}"/>
              </a:ext>
            </a:extLst>
          </p:cNvPr>
          <p:cNvCxnSpPr>
            <a:cxnSpLocks/>
          </p:cNvCxnSpPr>
          <p:nvPr/>
        </p:nvCxnSpPr>
        <p:spPr>
          <a:xfrm flipH="1">
            <a:off x="638409" y="6019800"/>
            <a:ext cx="1451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BE5422E-96E4-5ADE-5EB3-1243FE1AD2A3}"/>
              </a:ext>
            </a:extLst>
          </p:cNvPr>
          <p:cNvSpPr txBox="1"/>
          <p:nvPr/>
        </p:nvSpPr>
        <p:spPr>
          <a:xfrm>
            <a:off x="3944249" y="1854733"/>
            <a:ext cx="312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Important: keystrokes and updating screen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7DDFB8F6-5388-617E-80B0-337C6C3ADE4D}"/>
              </a:ext>
            </a:extLst>
          </p:cNvPr>
          <p:cNvSpPr/>
          <p:nvPr/>
        </p:nvSpPr>
        <p:spPr>
          <a:xfrm>
            <a:off x="3372750" y="2291736"/>
            <a:ext cx="615035" cy="675993"/>
          </a:xfrm>
          <a:custGeom>
            <a:avLst/>
            <a:gdLst>
              <a:gd name="connsiteX0" fmla="*/ 615319 w 615319"/>
              <a:gd name="connsiteY0" fmla="*/ 54013 h 722754"/>
              <a:gd name="connsiteX1" fmla="*/ 164943 w 615319"/>
              <a:gd name="connsiteY1" fmla="*/ 67661 h 722754"/>
              <a:gd name="connsiteX2" fmla="*/ 1170 w 615319"/>
              <a:gd name="connsiteY2" fmla="*/ 722754 h 722754"/>
              <a:gd name="connsiteX0" fmla="*/ 615035 w 615035"/>
              <a:gd name="connsiteY0" fmla="*/ 7252 h 675993"/>
              <a:gd name="connsiteX1" fmla="*/ 191955 w 615035"/>
              <a:gd name="connsiteY1" fmla="*/ 280208 h 675993"/>
              <a:gd name="connsiteX2" fmla="*/ 886 w 615035"/>
              <a:gd name="connsiteY2" fmla="*/ 675993 h 67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035" h="675993">
                <a:moveTo>
                  <a:pt x="615035" y="7252"/>
                </a:moveTo>
                <a:cubicBezTo>
                  <a:pt x="441026" y="-41653"/>
                  <a:pt x="294313" y="168751"/>
                  <a:pt x="191955" y="280208"/>
                </a:cubicBezTo>
                <a:cubicBezTo>
                  <a:pt x="89597" y="391665"/>
                  <a:pt x="-10487" y="587283"/>
                  <a:pt x="886" y="67599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F134AFB-0DAE-85AB-C791-02F4832ECC46}"/>
              </a:ext>
            </a:extLst>
          </p:cNvPr>
          <p:cNvSpPr/>
          <p:nvPr/>
        </p:nvSpPr>
        <p:spPr>
          <a:xfrm>
            <a:off x="3373636" y="2380875"/>
            <a:ext cx="600502" cy="1366017"/>
          </a:xfrm>
          <a:custGeom>
            <a:avLst/>
            <a:gdLst>
              <a:gd name="connsiteX0" fmla="*/ 600502 w 600502"/>
              <a:gd name="connsiteY0" fmla="*/ 0 h 1282890"/>
              <a:gd name="connsiteX1" fmla="*/ 136478 w 600502"/>
              <a:gd name="connsiteY1" fmla="*/ 805218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191069 w 600502"/>
              <a:gd name="connsiteY1" fmla="*/ 491320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395786 w 600502"/>
              <a:gd name="connsiteY1" fmla="*/ 545911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218366 w 600502"/>
              <a:gd name="connsiteY1" fmla="*/ 477672 h 1282890"/>
              <a:gd name="connsiteX2" fmla="*/ 0 w 600502"/>
              <a:gd name="connsiteY2" fmla="*/ 1282890 h 1282890"/>
              <a:gd name="connsiteX0" fmla="*/ 600502 w 600502"/>
              <a:gd name="connsiteY0" fmla="*/ 0 h 1282890"/>
              <a:gd name="connsiteX1" fmla="*/ 218366 w 600502"/>
              <a:gd name="connsiteY1" fmla="*/ 477672 h 1282890"/>
              <a:gd name="connsiteX2" fmla="*/ 0 w 600502"/>
              <a:gd name="connsiteY2" fmla="*/ 1282890 h 1282890"/>
              <a:gd name="connsiteX0" fmla="*/ 600502 w 600502"/>
              <a:gd name="connsiteY0" fmla="*/ 0 h 1366017"/>
              <a:gd name="connsiteX1" fmla="*/ 218366 w 600502"/>
              <a:gd name="connsiteY1" fmla="*/ 477672 h 1366017"/>
              <a:gd name="connsiteX2" fmla="*/ 0 w 600502"/>
              <a:gd name="connsiteY2" fmla="*/ 1366017 h 136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502" h="1366017">
                <a:moveTo>
                  <a:pt x="600502" y="0"/>
                </a:moveTo>
                <a:cubicBezTo>
                  <a:pt x="336645" y="241110"/>
                  <a:pt x="318450" y="263857"/>
                  <a:pt x="218366" y="477672"/>
                </a:cubicBezTo>
                <a:cubicBezTo>
                  <a:pt x="118282" y="691487"/>
                  <a:pt x="18197" y="1234088"/>
                  <a:pt x="0" y="136601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1540F0-34D3-9873-52E4-1E65B640994D}"/>
              </a:ext>
            </a:extLst>
          </p:cNvPr>
          <p:cNvSpPr txBox="1"/>
          <p:nvPr/>
        </p:nvSpPr>
        <p:spPr>
          <a:xfrm>
            <a:off x="4551218" y="5690662"/>
            <a:ext cx="2513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Less-important:  file transfer</a:t>
            </a:r>
          </a:p>
        </p:txBody>
      </p:sp>
      <p:sp>
        <p:nvSpPr>
          <p:cNvPr id="89" name="Slide Number Placeholder 88">
            <a:extLst>
              <a:ext uri="{FF2B5EF4-FFF2-40B4-BE49-F238E27FC236}">
                <a16:creationId xmlns:a16="http://schemas.microsoft.com/office/drawing/2014/main" id="{98A203DD-EE61-6933-8DD0-558C4638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22</a:t>
            </a:fld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EA64F9-6E2D-39CC-54EF-C59378B4451D}"/>
              </a:ext>
            </a:extLst>
          </p:cNvPr>
          <p:cNvCxnSpPr>
            <a:cxnSpLocks/>
          </p:cNvCxnSpPr>
          <p:nvPr/>
        </p:nvCxnSpPr>
        <p:spPr>
          <a:xfrm flipH="1">
            <a:off x="2090061" y="5715000"/>
            <a:ext cx="55604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CF9156BA-1F15-2939-7E72-B3170B296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021" y="4947848"/>
            <a:ext cx="836416" cy="690952"/>
          </a:xfrm>
          <a:prstGeom prst="rect">
            <a:avLst/>
          </a:prstGeom>
        </p:spPr>
      </p:pic>
      <p:sp>
        <p:nvSpPr>
          <p:cNvPr id="105" name="Freeform 104">
            <a:extLst>
              <a:ext uri="{FF2B5EF4-FFF2-40B4-BE49-F238E27FC236}">
                <a16:creationId xmlns:a16="http://schemas.microsoft.com/office/drawing/2014/main" id="{FA32C770-5D58-9914-2B59-8465A9D52DA5}"/>
              </a:ext>
            </a:extLst>
          </p:cNvPr>
          <p:cNvSpPr/>
          <p:nvPr/>
        </p:nvSpPr>
        <p:spPr>
          <a:xfrm>
            <a:off x="3964688" y="5704868"/>
            <a:ext cx="685800" cy="424584"/>
          </a:xfrm>
          <a:custGeom>
            <a:avLst/>
            <a:gdLst>
              <a:gd name="connsiteX0" fmla="*/ 714660 w 714660"/>
              <a:gd name="connsiteY0" fmla="*/ 415637 h 415637"/>
              <a:gd name="connsiteX1" fmla="*/ 80815 w 714660"/>
              <a:gd name="connsiteY1" fmla="*/ 238991 h 415637"/>
              <a:gd name="connsiteX2" fmla="*/ 28860 w 714660"/>
              <a:gd name="connsiteY2" fmla="*/ 0 h 415637"/>
              <a:gd name="connsiteX0" fmla="*/ 691006 w 691006"/>
              <a:gd name="connsiteY0" fmla="*/ 415637 h 415637"/>
              <a:gd name="connsiteX1" fmla="*/ 202634 w 691006"/>
              <a:gd name="connsiteY1" fmla="*/ 322118 h 415637"/>
              <a:gd name="connsiteX2" fmla="*/ 5206 w 691006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15637"/>
              <a:gd name="connsiteX1" fmla="*/ 197428 w 685800"/>
              <a:gd name="connsiteY1" fmla="*/ 322118 h 415637"/>
              <a:gd name="connsiteX2" fmla="*/ 0 w 685800"/>
              <a:gd name="connsiteY2" fmla="*/ 0 h 415637"/>
              <a:gd name="connsiteX0" fmla="*/ 685800 w 685800"/>
              <a:gd name="connsiteY0" fmla="*/ 415637 h 424584"/>
              <a:gd name="connsiteX1" fmla="*/ 197428 w 685800"/>
              <a:gd name="connsiteY1" fmla="*/ 322118 h 424584"/>
              <a:gd name="connsiteX2" fmla="*/ 0 w 685800"/>
              <a:gd name="connsiteY2" fmla="*/ 0 h 42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424584">
                <a:moveTo>
                  <a:pt x="685800" y="415637"/>
                </a:moveTo>
                <a:cubicBezTo>
                  <a:pt x="415636" y="424296"/>
                  <a:pt x="457201" y="453736"/>
                  <a:pt x="197428" y="322118"/>
                </a:cubicBezTo>
                <a:cubicBezTo>
                  <a:pt x="31174" y="169717"/>
                  <a:pt x="41563" y="199158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EFE92BFC-018B-7B77-225B-B77FEBD61A39}"/>
              </a:ext>
            </a:extLst>
          </p:cNvPr>
          <p:cNvSpPr/>
          <p:nvPr/>
        </p:nvSpPr>
        <p:spPr>
          <a:xfrm>
            <a:off x="3439392" y="4499264"/>
            <a:ext cx="1163782" cy="1707191"/>
          </a:xfrm>
          <a:custGeom>
            <a:avLst/>
            <a:gdLst>
              <a:gd name="connsiteX0" fmla="*/ 1111827 w 1111827"/>
              <a:gd name="connsiteY0" fmla="*/ 1371600 h 1388196"/>
              <a:gd name="connsiteX1" fmla="*/ 290945 w 1111827"/>
              <a:gd name="connsiteY1" fmla="*/ 1194954 h 1388196"/>
              <a:gd name="connsiteX2" fmla="*/ 0 w 1111827"/>
              <a:gd name="connsiteY2" fmla="*/ 0 h 1388196"/>
              <a:gd name="connsiteX0" fmla="*/ 1163782 w 1163782"/>
              <a:gd name="connsiteY0" fmla="*/ 1704109 h 1705656"/>
              <a:gd name="connsiteX1" fmla="*/ 290945 w 1163782"/>
              <a:gd name="connsiteY1" fmla="*/ 1194954 h 1705656"/>
              <a:gd name="connsiteX2" fmla="*/ 0 w 1163782"/>
              <a:gd name="connsiteY2" fmla="*/ 0 h 1705656"/>
              <a:gd name="connsiteX0" fmla="*/ 1163782 w 1163782"/>
              <a:gd name="connsiteY0" fmla="*/ 1704109 h 1707191"/>
              <a:gd name="connsiteX1" fmla="*/ 342900 w 1163782"/>
              <a:gd name="connsiteY1" fmla="*/ 1361209 h 1707191"/>
              <a:gd name="connsiteX2" fmla="*/ 0 w 1163782"/>
              <a:gd name="connsiteY2" fmla="*/ 0 h 170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782" h="1707191">
                <a:moveTo>
                  <a:pt x="1163782" y="1704109"/>
                </a:moveTo>
                <a:cubicBezTo>
                  <a:pt x="845993" y="1730086"/>
                  <a:pt x="528204" y="1589809"/>
                  <a:pt x="342900" y="1361209"/>
                </a:cubicBezTo>
                <a:cubicBezTo>
                  <a:pt x="157596" y="1132609"/>
                  <a:pt x="52820" y="483177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9C5B07A-4793-860B-FF06-A8201A982DB0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2090061" y="5293324"/>
            <a:ext cx="5142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8D0EB0E-38B9-2E7D-816D-FF6B67259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4525283"/>
            <a:ext cx="762000" cy="7112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0F02DC4-67E4-FD01-91EB-E6FEA72CE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500" y="4519305"/>
            <a:ext cx="774700" cy="6985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296D68-77FA-6857-CA90-C3E8D87F2877}"/>
              </a:ext>
            </a:extLst>
          </p:cNvPr>
          <p:cNvCxnSpPr>
            <a:cxnSpLocks/>
          </p:cNvCxnSpPr>
          <p:nvPr/>
        </p:nvCxnSpPr>
        <p:spPr>
          <a:xfrm>
            <a:off x="2743200" y="4724400"/>
            <a:ext cx="49072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FA0BCF0-0AD3-765B-D4E6-14448619141F}"/>
              </a:ext>
            </a:extLst>
          </p:cNvPr>
          <p:cNvSpPr txBox="1"/>
          <p:nvPr/>
        </p:nvSpPr>
        <p:spPr>
          <a:xfrm rot="16200000">
            <a:off x="7616269" y="4798573"/>
            <a:ext cx="2104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PDF file transfer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8C70D1A-DE2B-D78C-CF9F-89EA06863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263" y="5729259"/>
            <a:ext cx="508571" cy="58108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76C2FB5E-9190-3AF3-2636-EA9B148662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1786" y="5847628"/>
            <a:ext cx="508571" cy="5810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2938-417B-A3C0-A9C8-D48B8877D82C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draft-wing-cidfi-03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DDDCB2-54AE-020A-C434-7203C0FF0022}"/>
              </a:ext>
            </a:extLst>
          </p:cNvPr>
          <p:cNvCxnSpPr/>
          <p:nvPr/>
        </p:nvCxnSpPr>
        <p:spPr>
          <a:xfrm flipH="1">
            <a:off x="37584" y="0"/>
            <a:ext cx="9106416" cy="6858000"/>
          </a:xfrm>
          <a:prstGeom prst="line">
            <a:avLst/>
          </a:prstGeom>
          <a:ln w="381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5EC8E2-DC65-E2BD-2079-DC6C52BC7259}"/>
              </a:ext>
            </a:extLst>
          </p:cNvPr>
          <p:cNvSpPr txBox="1"/>
          <p:nvPr/>
        </p:nvSpPr>
        <p:spPr>
          <a:xfrm rot="19369259">
            <a:off x="3730302" y="314410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HIDDEN</a:t>
            </a:r>
          </a:p>
        </p:txBody>
      </p:sp>
    </p:spTree>
    <p:extLst>
      <p:ext uri="{BB962C8B-B14F-4D97-AF65-F5344CB8AC3E}">
        <p14:creationId xmlns:p14="http://schemas.microsoft.com/office/powerpoint/2010/main" val="27135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5" grpId="0" animBg="1"/>
      <p:bldP spid="106" grpId="0" animBg="1"/>
      <p:bldP spid="1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8E5D83-B761-3B4D-95DB-F73FFCE54027}"/>
              </a:ext>
            </a:extLst>
          </p:cNvPr>
          <p:cNvSpPr/>
          <p:nvPr/>
        </p:nvSpPr>
        <p:spPr bwMode="auto">
          <a:xfrm>
            <a:off x="533400" y="1600200"/>
            <a:ext cx="2751643" cy="4114800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A31E614-2823-3545-AC67-9CD451C63B59}"/>
              </a:ext>
            </a:extLst>
          </p:cNvPr>
          <p:cNvSpPr/>
          <p:nvPr/>
        </p:nvSpPr>
        <p:spPr bwMode="auto">
          <a:xfrm>
            <a:off x="3324225" y="1535717"/>
            <a:ext cx="2751643" cy="3341083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6BDFEAE-12EA-9146-8C9F-B565443989D0}"/>
              </a:ext>
            </a:extLst>
          </p:cNvPr>
          <p:cNvSpPr/>
          <p:nvPr/>
        </p:nvSpPr>
        <p:spPr bwMode="auto">
          <a:xfrm>
            <a:off x="6167446" y="1482866"/>
            <a:ext cx="2751643" cy="3393934"/>
          </a:xfrm>
          <a:prstGeom prst="roundRect">
            <a:avLst/>
          </a:prstGeom>
          <a:solidFill>
            <a:srgbClr val="EBF1DE">
              <a:alpha val="41569"/>
            </a:srgbClr>
          </a:solidFill>
          <a:ln w="25400">
            <a:noFill/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8458200" cy="1325563"/>
          </a:xfrm>
        </p:spPr>
        <p:txBody>
          <a:bodyPr/>
          <a:lstStyle/>
          <a:p>
            <a:r>
              <a:rPr lang="en-US" dirty="0"/>
              <a:t>Problem: bandwidth-constrained links</a:t>
            </a:r>
          </a:p>
        </p:txBody>
      </p:sp>
      <p:sp useBgFill="1"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6200" y="2424768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 useBgFill="1"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5800" y="2421424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CCCC3B-630E-124D-86F8-F626C0BB832D}"/>
              </a:ext>
            </a:extLst>
          </p:cNvPr>
          <p:cNvCxnSpPr>
            <a:cxnSpLocks/>
          </p:cNvCxnSpPr>
          <p:nvPr/>
        </p:nvCxnSpPr>
        <p:spPr>
          <a:xfrm flipH="1">
            <a:off x="4010030" y="3677186"/>
            <a:ext cx="4267644" cy="407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7300" y="2790756"/>
            <a:ext cx="0" cy="17050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267700" y="2794100"/>
            <a:ext cx="0" cy="1768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429000" y="2150930"/>
            <a:ext cx="1143000" cy="646331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</p:cNvCxnSpPr>
          <p:nvPr/>
        </p:nvCxnSpPr>
        <p:spPr>
          <a:xfrm flipH="1">
            <a:off x="4008943" y="2799174"/>
            <a:ext cx="1088" cy="16966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81328" y="1864833"/>
            <a:ext cx="1143000" cy="923330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52828" y="2788163"/>
            <a:ext cx="0" cy="1707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7662A0-8521-AB4F-9ECA-2E9B18B8FDB1}"/>
              </a:ext>
            </a:extLst>
          </p:cNvPr>
          <p:cNvSpPr/>
          <p:nvPr/>
        </p:nvSpPr>
        <p:spPr bwMode="auto">
          <a:xfrm>
            <a:off x="1676400" y="3472490"/>
            <a:ext cx="609600" cy="3578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341EC3-5CEE-0046-BCD8-A81D9B8E8A48}"/>
              </a:ext>
            </a:extLst>
          </p:cNvPr>
          <p:cNvSpPr/>
          <p:nvPr/>
        </p:nvSpPr>
        <p:spPr bwMode="auto">
          <a:xfrm>
            <a:off x="2980243" y="3466766"/>
            <a:ext cx="609600" cy="3578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FBE2F5-2C2C-3948-B13F-3D7135DE102F}"/>
              </a:ext>
            </a:extLst>
          </p:cNvPr>
          <p:cNvCxnSpPr/>
          <p:nvPr/>
        </p:nvCxnSpPr>
        <p:spPr>
          <a:xfrm flipH="1">
            <a:off x="1257300" y="3677186"/>
            <a:ext cx="2752730" cy="0"/>
          </a:xfrm>
          <a:prstGeom prst="line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TextBox 47">
            <a:extLst>
              <a:ext uri="{FF2B5EF4-FFF2-40B4-BE49-F238E27FC236}">
                <a16:creationId xmlns:a16="http://schemas.microsoft.com/office/drawing/2014/main" id="{F36A3C13-8976-D247-9466-BC0652964BCD}"/>
              </a:ext>
            </a:extLst>
          </p:cNvPr>
          <p:cNvSpPr txBox="1"/>
          <p:nvPr/>
        </p:nvSpPr>
        <p:spPr>
          <a:xfrm>
            <a:off x="689233" y="4563070"/>
            <a:ext cx="175260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bandwidth-constrained links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40340C-5FF1-7940-BA7B-54EB593D2393}"/>
              </a:ext>
            </a:extLst>
          </p:cNvPr>
          <p:cNvCxnSpPr>
            <a:cxnSpLocks/>
            <a:stCxn id="48" idx="0"/>
            <a:endCxn id="12" idx="4"/>
          </p:cNvCxnSpPr>
          <p:nvPr/>
        </p:nvCxnSpPr>
        <p:spPr>
          <a:xfrm flipV="1">
            <a:off x="1565533" y="3830374"/>
            <a:ext cx="415667" cy="732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C8D49-E01E-DF49-9A4A-8FB169A90C7F}"/>
              </a:ext>
            </a:extLst>
          </p:cNvPr>
          <p:cNvCxnSpPr>
            <a:cxnSpLocks/>
            <a:stCxn id="48" idx="0"/>
            <a:endCxn id="58" idx="4"/>
          </p:cNvCxnSpPr>
          <p:nvPr/>
        </p:nvCxnSpPr>
        <p:spPr>
          <a:xfrm flipV="1">
            <a:off x="1565533" y="3824650"/>
            <a:ext cx="1719510" cy="738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TextBox 42">
            <a:extLst>
              <a:ext uri="{FF2B5EF4-FFF2-40B4-BE49-F238E27FC236}">
                <a16:creationId xmlns:a16="http://schemas.microsoft.com/office/drawing/2014/main" id="{D9F2C970-4F68-A14A-A7C3-DF4A9C2C7A4B}"/>
              </a:ext>
            </a:extLst>
          </p:cNvPr>
          <p:cNvSpPr txBox="1"/>
          <p:nvPr/>
        </p:nvSpPr>
        <p:spPr>
          <a:xfrm>
            <a:off x="4775807" y="243492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EBDBBA-34CB-1943-8E32-0946D5DA02B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347307" y="2804254"/>
            <a:ext cx="0" cy="16915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TextBox 44">
            <a:extLst>
              <a:ext uri="{FF2B5EF4-FFF2-40B4-BE49-F238E27FC236}">
                <a16:creationId xmlns:a16="http://schemas.microsoft.com/office/drawing/2014/main" id="{FE7FE718-AE88-2648-97B4-E34D69F87CC4}"/>
              </a:ext>
            </a:extLst>
          </p:cNvPr>
          <p:cNvSpPr txBox="1"/>
          <p:nvPr/>
        </p:nvSpPr>
        <p:spPr>
          <a:xfrm>
            <a:off x="4828204" y="2384034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47" name="TextBox 46">
            <a:extLst>
              <a:ext uri="{FF2B5EF4-FFF2-40B4-BE49-F238E27FC236}">
                <a16:creationId xmlns:a16="http://schemas.microsoft.com/office/drawing/2014/main" id="{99B6529A-142B-DF4D-86E4-09E7D7A04914}"/>
              </a:ext>
            </a:extLst>
          </p:cNvPr>
          <p:cNvSpPr txBox="1"/>
          <p:nvPr/>
        </p:nvSpPr>
        <p:spPr>
          <a:xfrm>
            <a:off x="4889196" y="2342995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719AF5-5C24-7C4D-A6E4-B01B9B6C63C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399704" y="2753366"/>
            <a:ext cx="0" cy="1742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400453-2204-A445-A818-15583305175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460696" y="2712327"/>
            <a:ext cx="0" cy="17745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TextBox 72">
            <a:extLst>
              <a:ext uri="{FF2B5EF4-FFF2-40B4-BE49-F238E27FC236}">
                <a16:creationId xmlns:a16="http://schemas.microsoft.com/office/drawing/2014/main" id="{052701F8-5CF1-E84C-92A7-D9C19CD5AF53}"/>
              </a:ext>
            </a:extLst>
          </p:cNvPr>
          <p:cNvSpPr txBox="1"/>
          <p:nvPr/>
        </p:nvSpPr>
        <p:spPr>
          <a:xfrm>
            <a:off x="6193137" y="243144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E63BD6-77DF-7F48-9A1C-1870AB29A904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6764637" y="2800774"/>
            <a:ext cx="0" cy="16915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TextBox 74">
            <a:extLst>
              <a:ext uri="{FF2B5EF4-FFF2-40B4-BE49-F238E27FC236}">
                <a16:creationId xmlns:a16="http://schemas.microsoft.com/office/drawing/2014/main" id="{BC84CDDC-D147-B44A-BF2E-878CF038CA06}"/>
              </a:ext>
            </a:extLst>
          </p:cNvPr>
          <p:cNvSpPr txBox="1"/>
          <p:nvPr/>
        </p:nvSpPr>
        <p:spPr>
          <a:xfrm>
            <a:off x="6245534" y="2380554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76" name="TextBox 75">
            <a:extLst>
              <a:ext uri="{FF2B5EF4-FFF2-40B4-BE49-F238E27FC236}">
                <a16:creationId xmlns:a16="http://schemas.microsoft.com/office/drawing/2014/main" id="{66FD7218-094E-AD43-9721-30FBBDD8CB43}"/>
              </a:ext>
            </a:extLst>
          </p:cNvPr>
          <p:cNvSpPr txBox="1"/>
          <p:nvPr/>
        </p:nvSpPr>
        <p:spPr>
          <a:xfrm>
            <a:off x="6306526" y="2339515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567863-9B99-C541-BDA9-F0F809AD5D53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817034" y="2749886"/>
            <a:ext cx="0" cy="1742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4B2A5CC-689C-1747-BD60-236FF4672DAD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6878026" y="2708847"/>
            <a:ext cx="0" cy="17745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CE0DB-5453-CD1E-B0AD-51B87BBC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3BE418B-2A53-BF95-C16F-FE77CA8F5CDB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98E9C-EFC2-804A-99AB-8CDE22C4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DF4160-1BC5-C945-9891-4C9F2648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Network-to-Host signaling</a:t>
            </a:r>
          </a:p>
          <a:p>
            <a:pPr lvl="1"/>
            <a:r>
              <a:rPr lang="en-US" dirty="0"/>
              <a:t>available bandwidth</a:t>
            </a:r>
          </a:p>
          <a:p>
            <a:r>
              <a:rPr lang="en-US" dirty="0"/>
              <a:t>Host-to-Network</a:t>
            </a:r>
          </a:p>
          <a:p>
            <a:pPr lvl="1"/>
            <a:r>
              <a:rPr lang="en-US" dirty="0"/>
              <a:t>packet importance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E3A68-A53D-2658-76F4-CEE9342B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54820-04CF-E715-1A3B-42B9CEF5B7F9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A84F-CC3B-3F94-DFA6-4AA345FC3D7D}"/>
              </a:ext>
            </a:extLst>
          </p:cNvPr>
          <p:cNvSpPr txBox="1"/>
          <p:nvPr/>
        </p:nvSpPr>
        <p:spPr>
          <a:xfrm rot="17984591">
            <a:off x="6728590" y="11713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 video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712A48-3C1B-994C-19EF-6E0826CDF5AF}"/>
              </a:ext>
            </a:extLst>
          </p:cNvPr>
          <p:cNvCxnSpPr/>
          <p:nvPr/>
        </p:nvCxnSpPr>
        <p:spPr>
          <a:xfrm>
            <a:off x="7162800" y="2209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EEFDE4-60A9-2B80-A83E-BB41FA928146}"/>
              </a:ext>
            </a:extLst>
          </p:cNvPr>
          <p:cNvCxnSpPr/>
          <p:nvPr/>
        </p:nvCxnSpPr>
        <p:spPr>
          <a:xfrm>
            <a:off x="7543800" y="2209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D0BFB8-0E57-60F6-F0F2-19FF39BFD650}"/>
              </a:ext>
            </a:extLst>
          </p:cNvPr>
          <p:cNvCxnSpPr/>
          <p:nvPr/>
        </p:nvCxnSpPr>
        <p:spPr>
          <a:xfrm>
            <a:off x="7924800" y="2209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25C8BC-5C7C-1280-3866-4D5BF9B2BADE}"/>
              </a:ext>
            </a:extLst>
          </p:cNvPr>
          <p:cNvSpPr txBox="1"/>
          <p:nvPr/>
        </p:nvSpPr>
        <p:spPr>
          <a:xfrm rot="17984591">
            <a:off x="7055318" y="945390"/>
            <a:ext cx="257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audio/video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07EB875C-45A0-0ED8-0508-1FDEF0B4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49" y="2384692"/>
            <a:ext cx="325926" cy="325926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763E524C-89F4-4A95-1FD1-A3BFF0FF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2823" y="3282858"/>
            <a:ext cx="325926" cy="325926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88E4F52E-B5DD-FA85-D56B-92D7BF6B5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729" y="3282858"/>
            <a:ext cx="325926" cy="3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84D95-C374-3740-98C5-598900F9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DED55-BA95-F50C-C9A5-D1813A18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AFB76-140C-3A25-7A5D-A75F3D3649DC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9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505-75DF-42AB-0141-9FF7802B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Use-Cases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454F-9701-06E0-829D-D9B1F04B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Video</a:t>
            </a:r>
          </a:p>
          <a:p>
            <a:pPr lvl="1"/>
            <a:r>
              <a:rPr lang="en-US" dirty="0"/>
              <a:t>Bandwidth constraint</a:t>
            </a:r>
          </a:p>
          <a:p>
            <a:pPr lvl="1"/>
            <a:r>
              <a:rPr lang="en-US" dirty="0"/>
              <a:t>Differentiate key frames from predictive frames</a:t>
            </a:r>
          </a:p>
          <a:p>
            <a:r>
              <a:rPr lang="en-US" dirty="0"/>
              <a:t>Interactive Audio/Video</a:t>
            </a:r>
          </a:p>
          <a:p>
            <a:pPr lvl="1"/>
            <a:r>
              <a:rPr lang="en-US" dirty="0"/>
              <a:t>Differentiate video key frames from predictive frames</a:t>
            </a:r>
          </a:p>
          <a:p>
            <a:pPr lvl="1"/>
            <a:r>
              <a:rPr lang="en-US" dirty="0"/>
              <a:t>Differentiate audio from video</a:t>
            </a:r>
          </a:p>
          <a:p>
            <a:pPr lvl="1"/>
            <a:r>
              <a:rPr lang="en-US" dirty="0"/>
              <a:t>Differentiate screen sharing from video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E60CE-B452-18E6-5BF9-D4D8EB35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BEBF8B6-9FAD-7CF3-BB63-B2A6C07B11D4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5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F1E4C3-4064-1A8F-1E02-E93AD066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CIDFI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4214DE-3EE2-A9C2-F12A-2F3C4857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shares flow metadata with CIDFI Network Element(s)</a:t>
            </a:r>
          </a:p>
          <a:p>
            <a:r>
              <a:rPr lang="en-US" dirty="0"/>
              <a:t>Optional: server can differentiate packet importance</a:t>
            </a:r>
          </a:p>
          <a:p>
            <a:endParaRPr lang="en-US" dirty="0"/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Network-to-Host signaling</a:t>
            </a:r>
          </a:p>
          <a:p>
            <a:pPr lvl="1"/>
            <a:r>
              <a:rPr lang="en-US" dirty="0"/>
              <a:t>Host-to-Network signaling</a:t>
            </a:r>
          </a:p>
          <a:p>
            <a:pPr lvl="1"/>
            <a:r>
              <a:rPr lang="en-US" dirty="0"/>
              <a:t>Intentional and reactive management policies</a:t>
            </a:r>
          </a:p>
          <a:p>
            <a:pPr lvl="1"/>
            <a:r>
              <a:rPr lang="en-US" dirty="0"/>
              <a:t>IPv6, IPv4, translation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22ECF-A575-AE9F-B145-E859A64D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D2BC8-4375-C3B1-6202-91C25F70B23D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5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9E5-15D5-7B4A-88C2-DB74BC1D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3DF-0F4A-BA46-9DDB-1FDA2282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8020050" cy="190817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Client learns CIDFI network elements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requests network element participation</a:t>
            </a:r>
          </a:p>
          <a:p>
            <a:pPr lvl="1"/>
            <a:r>
              <a:rPr lang="en-US" dirty="0"/>
              <a:t>Client authorizes each network element</a:t>
            </a:r>
          </a:p>
          <a:p>
            <a:pPr lvl="1"/>
            <a:r>
              <a:rPr lang="en-US" dirty="0"/>
              <a:t>Each network element sends authentication token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DF6D-0323-0CFB-7FBD-743DFC13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539A108-9D1D-2440-A805-76DA389667DE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C9DAB-64BE-4EC9-65BB-BA53A47C3A83}"/>
              </a:ext>
            </a:extLst>
          </p:cNvPr>
          <p:cNvSpPr txBox="1"/>
          <p:nvPr/>
        </p:nvSpPr>
        <p:spPr>
          <a:xfrm>
            <a:off x="819150" y="4137134"/>
            <a:ext cx="802005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Client connects to server (optionally CIDFI-aware)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Client sends authentication token over 5-tuple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Optional: Server sends metadata to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Client sends CID-&gt;metadata to network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E6ABD-0FA1-8FB1-9474-3FAE2FDC368D}"/>
              </a:ext>
            </a:extLst>
          </p:cNvPr>
          <p:cNvSpPr txBox="1"/>
          <p:nvPr/>
        </p:nvSpPr>
        <p:spPr>
          <a:xfrm rot="16200000">
            <a:off x="-577333" y="25728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network attach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FF311-9C45-0EEF-1B9E-6D6D238C4C2C}"/>
              </a:ext>
            </a:extLst>
          </p:cNvPr>
          <p:cNvSpPr txBox="1"/>
          <p:nvPr/>
        </p:nvSpPr>
        <p:spPr>
          <a:xfrm rot="16200000">
            <a:off x="-568674" y="472191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QUIC/DTLS connection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70E9CC-DF8B-7D33-47DA-9E76A7758BAD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8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D578FF-E3CA-656E-C6F2-F90616E7A75B}"/>
              </a:ext>
            </a:extLst>
          </p:cNvPr>
          <p:cNvSpPr/>
          <p:nvPr/>
        </p:nvSpPr>
        <p:spPr>
          <a:xfrm>
            <a:off x="628650" y="2020065"/>
            <a:ext cx="7981949" cy="16375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F84C02-15A1-C842-A0AB-4E4A5F4E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268"/>
            <a:ext cx="7886700" cy="1325563"/>
          </a:xfrm>
        </p:spPr>
        <p:txBody>
          <a:bodyPr/>
          <a:lstStyle/>
          <a:p>
            <a:r>
              <a:rPr lang="en-US" dirty="0"/>
              <a:t>CIDFI system on one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69DB2-0C82-DF4C-90B1-8B89222006D0}"/>
              </a:ext>
            </a:extLst>
          </p:cNvPr>
          <p:cNvSpPr txBox="1"/>
          <p:nvPr/>
        </p:nvSpPr>
        <p:spPr>
          <a:xfrm>
            <a:off x="7692842" y="1474335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FFFC6-F80A-0941-9989-055C7E2D3D45}"/>
              </a:ext>
            </a:extLst>
          </p:cNvPr>
          <p:cNvSpPr txBox="1"/>
          <p:nvPr/>
        </p:nvSpPr>
        <p:spPr>
          <a:xfrm>
            <a:off x="682442" y="1470991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47485C-E54F-5841-9629-D7EFC9C086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253942" y="1840323"/>
            <a:ext cx="0" cy="4374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FB638C-4778-5747-BF5E-B2F923CDB0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64278" y="1843667"/>
            <a:ext cx="64" cy="426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81CBB-F41E-C74C-B60F-3B15CC24243C}"/>
              </a:ext>
            </a:extLst>
          </p:cNvPr>
          <p:cNvSpPr txBox="1"/>
          <p:nvPr/>
        </p:nvSpPr>
        <p:spPr>
          <a:xfrm>
            <a:off x="3250447" y="1200497"/>
            <a:ext cx="151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router (5G/DOCSIS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C7AD-DA8F-D846-9C86-0016858ED4C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000692" y="1846828"/>
            <a:ext cx="7378" cy="436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02C0F-655D-6744-9F23-3267E0BB806D}"/>
              </a:ext>
            </a:extLst>
          </p:cNvPr>
          <p:cNvSpPr txBox="1"/>
          <p:nvPr/>
        </p:nvSpPr>
        <p:spPr>
          <a:xfrm>
            <a:off x="1977970" y="914400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Wi-Fi access 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75A784-136B-EC4B-9CFD-4B581B17754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49470" y="1837730"/>
            <a:ext cx="0" cy="4377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249C-2DC8-64F7-3FBD-DD7EDA7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A108-9D1D-2440-A805-76DA389667DE}" type="slidenum">
              <a:rPr lang="en-US" smtClean="0"/>
              <a:t>9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62ABDEC-BB50-2993-3240-CB9E48E79D06}"/>
              </a:ext>
            </a:extLst>
          </p:cNvPr>
          <p:cNvCxnSpPr>
            <a:cxnSpLocks/>
          </p:cNvCxnSpPr>
          <p:nvPr/>
        </p:nvCxnSpPr>
        <p:spPr>
          <a:xfrm flipH="1">
            <a:off x="1247121" y="4048665"/>
            <a:ext cx="70070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D45B43-1082-8A89-0F1B-25F14714DE64}"/>
              </a:ext>
            </a:extLst>
          </p:cNvPr>
          <p:cNvSpPr txBox="1"/>
          <p:nvPr/>
        </p:nvSpPr>
        <p:spPr>
          <a:xfrm>
            <a:off x="1367712" y="37420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 Initial, do you CIDFI?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C2F5B-159C-344A-C34D-208BA8687DA1}"/>
              </a:ext>
            </a:extLst>
          </p:cNvPr>
          <p:cNvCxnSpPr>
            <a:cxnSpLocks/>
          </p:cNvCxnSpPr>
          <p:nvPr/>
        </p:nvCxnSpPr>
        <p:spPr>
          <a:xfrm>
            <a:off x="1236837" y="4429665"/>
            <a:ext cx="7027441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19A322-08C5-C034-58E5-1CE69063E2E9}"/>
              </a:ext>
            </a:extLst>
          </p:cNvPr>
          <p:cNvSpPr txBox="1"/>
          <p:nvPr/>
        </p:nvSpPr>
        <p:spPr>
          <a:xfrm>
            <a:off x="1357428" y="4105864"/>
            <a:ext cx="602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QUIC, (</a:t>
            </a:r>
            <a:r>
              <a:rPr lang="en-US" i="1" dirty="0"/>
              <a:t>data is flowing at this point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6A9AB5-A54A-5033-9F33-0F9010DFCA56}"/>
              </a:ext>
            </a:extLst>
          </p:cNvPr>
          <p:cNvCxnSpPr>
            <a:cxnSpLocks/>
          </p:cNvCxnSpPr>
          <p:nvPr/>
        </p:nvCxnSpPr>
        <p:spPr>
          <a:xfrm flipH="1">
            <a:off x="1247121" y="2362200"/>
            <a:ext cx="1330769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595A72-3A23-738A-65AB-56283250A86E}"/>
              </a:ext>
            </a:extLst>
          </p:cNvPr>
          <p:cNvCxnSpPr>
            <a:cxnSpLocks/>
          </p:cNvCxnSpPr>
          <p:nvPr/>
        </p:nvCxnSpPr>
        <p:spPr>
          <a:xfrm>
            <a:off x="1247121" y="2697643"/>
            <a:ext cx="1295528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530B28-3A29-07C4-0D6F-056B7D52347E}"/>
              </a:ext>
            </a:extLst>
          </p:cNvPr>
          <p:cNvSpPr txBox="1"/>
          <p:nvPr/>
        </p:nvSpPr>
        <p:spPr>
          <a:xfrm>
            <a:off x="1371197" y="20136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CIDFI?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62BEA-CDBB-7E0A-2AA7-DCBEE74D3440}"/>
              </a:ext>
            </a:extLst>
          </p:cNvPr>
          <p:cNvSpPr txBox="1"/>
          <p:nvPr/>
        </p:nvSpPr>
        <p:spPr>
          <a:xfrm>
            <a:off x="1367712" y="23774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Yes, 192.168.1.1 and Edge Router’s IP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1600CA-A0E2-63A5-362E-71EC5B0A9F87}"/>
              </a:ext>
            </a:extLst>
          </p:cNvPr>
          <p:cNvCxnSpPr>
            <a:cxnSpLocks/>
          </p:cNvCxnSpPr>
          <p:nvPr/>
        </p:nvCxnSpPr>
        <p:spPr>
          <a:xfrm flipH="1">
            <a:off x="1250585" y="3048000"/>
            <a:ext cx="129204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34377F-23E7-74C0-047D-1E489E098B1C}"/>
              </a:ext>
            </a:extLst>
          </p:cNvPr>
          <p:cNvSpPr txBox="1"/>
          <p:nvPr/>
        </p:nvSpPr>
        <p:spPr>
          <a:xfrm>
            <a:off x="1357427" y="2739390"/>
            <a:ext cx="765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do CIDFI, Response: bandwidth, authentication token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5E313-7679-11EA-F19E-CA07A8FED817}"/>
              </a:ext>
            </a:extLst>
          </p:cNvPr>
          <p:cNvSpPr txBox="1"/>
          <p:nvPr/>
        </p:nvSpPr>
        <p:spPr>
          <a:xfrm>
            <a:off x="1365919" y="3129427"/>
            <a:ext cx="73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Request: do CIDFI, Response: bandwidth, authentication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9BBAD-3D9D-B409-AC64-F7A4D77DDF22}"/>
              </a:ext>
            </a:extLst>
          </p:cNvPr>
          <p:cNvCxnSpPr>
            <a:cxnSpLocks/>
          </p:cNvCxnSpPr>
          <p:nvPr/>
        </p:nvCxnSpPr>
        <p:spPr>
          <a:xfrm flipH="1">
            <a:off x="1250310" y="3494128"/>
            <a:ext cx="276354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6692E8-5EDC-2D53-9914-36D0DBE7D449}"/>
              </a:ext>
            </a:extLst>
          </p:cNvPr>
          <p:cNvCxnSpPr>
            <a:cxnSpLocks/>
          </p:cNvCxnSpPr>
          <p:nvPr/>
        </p:nvCxnSpPr>
        <p:spPr>
          <a:xfrm flipH="1">
            <a:off x="1232546" y="5197226"/>
            <a:ext cx="7041911" cy="263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867205-8F6B-3CED-0E4C-A1BD80A083ED}"/>
              </a:ext>
            </a:extLst>
          </p:cNvPr>
          <p:cNvSpPr txBox="1"/>
          <p:nvPr/>
        </p:nvSpPr>
        <p:spPr>
          <a:xfrm>
            <a:off x="2967413" y="4800600"/>
            <a:ext cx="48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CID 1234 and 5678 are important (optional)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805FA6-84FB-2F9E-1C68-975197154A6C}"/>
              </a:ext>
            </a:extLst>
          </p:cNvPr>
          <p:cNvCxnSpPr>
            <a:cxnSpLocks/>
          </p:cNvCxnSpPr>
          <p:nvPr/>
        </p:nvCxnSpPr>
        <p:spPr>
          <a:xfrm flipH="1">
            <a:off x="1257022" y="5609550"/>
            <a:ext cx="129540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7804CE-0344-561D-45F0-1F7060C73F77}"/>
              </a:ext>
            </a:extLst>
          </p:cNvPr>
          <p:cNvCxnSpPr>
            <a:cxnSpLocks/>
          </p:cNvCxnSpPr>
          <p:nvPr/>
        </p:nvCxnSpPr>
        <p:spPr>
          <a:xfrm flipH="1">
            <a:off x="1257022" y="5975629"/>
            <a:ext cx="2751643" cy="41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D5AF55-4545-D5F5-0197-63A513BCA432}"/>
              </a:ext>
            </a:extLst>
          </p:cNvPr>
          <p:cNvSpPr txBox="1"/>
          <p:nvPr/>
        </p:nvSpPr>
        <p:spPr>
          <a:xfrm>
            <a:off x="1377613" y="52195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and 5678 are important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7BD41-8C9D-7FA3-3A60-4931270593BA}"/>
              </a:ext>
            </a:extLst>
          </p:cNvPr>
          <p:cNvSpPr txBox="1"/>
          <p:nvPr/>
        </p:nvSpPr>
        <p:spPr>
          <a:xfrm>
            <a:off x="1377613" y="5609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 1234 and 5678 are important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18833F-7D03-B96A-0857-C826837F5145}"/>
              </a:ext>
            </a:extLst>
          </p:cNvPr>
          <p:cNvSpPr txBox="1"/>
          <p:nvPr/>
        </p:nvSpPr>
        <p:spPr>
          <a:xfrm>
            <a:off x="706687" y="2291790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935A79-46C9-663C-59CF-98C1B033919C}"/>
              </a:ext>
            </a:extLst>
          </p:cNvPr>
          <p:cNvSpPr txBox="1"/>
          <p:nvPr/>
        </p:nvSpPr>
        <p:spPr>
          <a:xfrm>
            <a:off x="706687" y="3998565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D9BF0B-55EB-8C12-DFF1-40F262B3600F}"/>
              </a:ext>
            </a:extLst>
          </p:cNvPr>
          <p:cNvSpPr txBox="1"/>
          <p:nvPr/>
        </p:nvSpPr>
        <p:spPr>
          <a:xfrm>
            <a:off x="706687" y="3004984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43C84-C6FF-EC21-8881-6A1604C4FBA8}"/>
              </a:ext>
            </a:extLst>
          </p:cNvPr>
          <p:cNvSpPr txBox="1"/>
          <p:nvPr/>
        </p:nvSpPr>
        <p:spPr>
          <a:xfrm>
            <a:off x="706687" y="5057131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AC5D22-256E-0BF5-8F58-8B4DDECC7A50}"/>
              </a:ext>
            </a:extLst>
          </p:cNvPr>
          <p:cNvSpPr txBox="1"/>
          <p:nvPr/>
        </p:nvSpPr>
        <p:spPr>
          <a:xfrm>
            <a:off x="706687" y="5648973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 useBgFill="1">
        <p:nvSpPr>
          <p:cNvPr id="54" name="TextBox 53">
            <a:extLst>
              <a:ext uri="{FF2B5EF4-FFF2-40B4-BE49-F238E27FC236}">
                <a16:creationId xmlns:a16="http://schemas.microsoft.com/office/drawing/2014/main" id="{D4F65783-5F66-8AE0-AF8F-D44AC513051C}"/>
              </a:ext>
            </a:extLst>
          </p:cNvPr>
          <p:cNvSpPr txBox="1"/>
          <p:nvPr/>
        </p:nvSpPr>
        <p:spPr>
          <a:xfrm>
            <a:off x="4818154" y="147149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6" name="TextBox 55">
            <a:extLst>
              <a:ext uri="{FF2B5EF4-FFF2-40B4-BE49-F238E27FC236}">
                <a16:creationId xmlns:a16="http://schemas.microsoft.com/office/drawing/2014/main" id="{24203A6C-48BF-C5C3-2A57-3E2DDCF6749C}"/>
              </a:ext>
            </a:extLst>
          </p:cNvPr>
          <p:cNvSpPr txBox="1"/>
          <p:nvPr/>
        </p:nvSpPr>
        <p:spPr>
          <a:xfrm>
            <a:off x="4870551" y="142061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8" name="TextBox 57">
            <a:extLst>
              <a:ext uri="{FF2B5EF4-FFF2-40B4-BE49-F238E27FC236}">
                <a16:creationId xmlns:a16="http://schemas.microsoft.com/office/drawing/2014/main" id="{DB49A2A8-8791-C0F5-909C-7339B6EE0D49}"/>
              </a:ext>
            </a:extLst>
          </p:cNvPr>
          <p:cNvSpPr txBox="1"/>
          <p:nvPr/>
        </p:nvSpPr>
        <p:spPr>
          <a:xfrm>
            <a:off x="4931543" y="137957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59" name="TextBox 58">
            <a:extLst>
              <a:ext uri="{FF2B5EF4-FFF2-40B4-BE49-F238E27FC236}">
                <a16:creationId xmlns:a16="http://schemas.microsoft.com/office/drawing/2014/main" id="{346E334E-68ED-53FD-5CA1-E817B99E73B5}"/>
              </a:ext>
            </a:extLst>
          </p:cNvPr>
          <p:cNvSpPr txBox="1"/>
          <p:nvPr/>
        </p:nvSpPr>
        <p:spPr>
          <a:xfrm>
            <a:off x="6235484" y="1468019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0" name="TextBox 59">
            <a:extLst>
              <a:ext uri="{FF2B5EF4-FFF2-40B4-BE49-F238E27FC236}">
                <a16:creationId xmlns:a16="http://schemas.microsoft.com/office/drawing/2014/main" id="{CFB9485F-34F6-8C87-7443-C7B574F203BB}"/>
              </a:ext>
            </a:extLst>
          </p:cNvPr>
          <p:cNvSpPr txBox="1"/>
          <p:nvPr/>
        </p:nvSpPr>
        <p:spPr>
          <a:xfrm>
            <a:off x="6287881" y="1417131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 useBgFill="1">
        <p:nvSpPr>
          <p:cNvPr id="61" name="TextBox 60">
            <a:extLst>
              <a:ext uri="{FF2B5EF4-FFF2-40B4-BE49-F238E27FC236}">
                <a16:creationId xmlns:a16="http://schemas.microsoft.com/office/drawing/2014/main" id="{9A4BAA03-D720-8068-E10A-C9EAFCA2566C}"/>
              </a:ext>
            </a:extLst>
          </p:cNvPr>
          <p:cNvSpPr txBox="1"/>
          <p:nvPr/>
        </p:nvSpPr>
        <p:spPr>
          <a:xfrm>
            <a:off x="6348873" y="1376092"/>
            <a:ext cx="1143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DC49C-F6CC-25A6-68D4-F05BF271B73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1269830" y="4783778"/>
            <a:ext cx="6722760" cy="1987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795AE2-57D1-99BE-28D4-F5895DD18E76}"/>
              </a:ext>
            </a:extLst>
          </p:cNvPr>
          <p:cNvSpPr txBox="1"/>
          <p:nvPr/>
        </p:nvSpPr>
        <p:spPr>
          <a:xfrm>
            <a:off x="2234984" y="4431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tokens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5F22E4F-7DB0-4C86-AF1E-5C2AFA4602DD}"/>
              </a:ext>
            </a:extLst>
          </p:cNvPr>
          <p:cNvSpPr/>
          <p:nvPr/>
        </p:nvSpPr>
        <p:spPr>
          <a:xfrm>
            <a:off x="2484652" y="4717903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BFF69E-E243-17F4-D9DC-20ADCD5E55F5}"/>
              </a:ext>
            </a:extLst>
          </p:cNvPr>
          <p:cNvSpPr/>
          <p:nvPr/>
        </p:nvSpPr>
        <p:spPr>
          <a:xfrm>
            <a:off x="3943251" y="4712446"/>
            <a:ext cx="129635" cy="1422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B1AB8A-F68F-4DF0-7914-172540D4F56D}"/>
              </a:ext>
            </a:extLst>
          </p:cNvPr>
          <p:cNvCxnSpPr>
            <a:cxnSpLocks/>
          </p:cNvCxnSpPr>
          <p:nvPr/>
        </p:nvCxnSpPr>
        <p:spPr>
          <a:xfrm flipH="1">
            <a:off x="1257427" y="3124200"/>
            <a:ext cx="129204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97D59A-0F58-1770-4797-BCF7024C7090}"/>
              </a:ext>
            </a:extLst>
          </p:cNvPr>
          <p:cNvCxnSpPr>
            <a:cxnSpLocks/>
          </p:cNvCxnSpPr>
          <p:nvPr/>
        </p:nvCxnSpPr>
        <p:spPr>
          <a:xfrm flipH="1">
            <a:off x="1257427" y="3581400"/>
            <a:ext cx="275064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BF4730-45F3-976C-CFE0-3EBBEFA96881}"/>
              </a:ext>
            </a:extLst>
          </p:cNvPr>
          <p:cNvSpPr txBox="1"/>
          <p:nvPr/>
        </p:nvSpPr>
        <p:spPr>
          <a:xfrm>
            <a:off x="706687" y="4589148"/>
            <a:ext cx="3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3EB946F-FE0A-F741-267D-CC80BF87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90" y="4563175"/>
            <a:ext cx="480958" cy="48095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F07C3E-ACB8-AF16-5D9D-7127A404C135}"/>
              </a:ext>
            </a:extLst>
          </p:cNvPr>
          <p:cNvSpPr/>
          <p:nvPr/>
        </p:nvSpPr>
        <p:spPr>
          <a:xfrm>
            <a:off x="628650" y="3776116"/>
            <a:ext cx="7981949" cy="251057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560D-4336-2FA9-47B8-4E83DBB10CFD}"/>
              </a:ext>
            </a:extLst>
          </p:cNvPr>
          <p:cNvSpPr txBox="1"/>
          <p:nvPr/>
        </p:nvSpPr>
        <p:spPr>
          <a:xfrm rot="16200000">
            <a:off x="-752293" y="25728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network attach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80AF2-164B-0C57-08D9-A13BFB972C66}"/>
              </a:ext>
            </a:extLst>
          </p:cNvPr>
          <p:cNvSpPr txBox="1"/>
          <p:nvPr/>
        </p:nvSpPr>
        <p:spPr>
          <a:xfrm rot="16200000">
            <a:off x="-743634" y="472191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QUIC/DTLS connection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7CBED89-DDBD-D398-05BF-0F5CA94A5494}"/>
              </a:ext>
            </a:extLst>
          </p:cNvPr>
          <p:cNvSpPr txBox="1">
            <a:spLocks/>
          </p:cNvSpPr>
          <p:nvPr/>
        </p:nvSpPr>
        <p:spPr>
          <a:xfrm>
            <a:off x="3034860" y="6585046"/>
            <a:ext cx="3086100" cy="2315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draft-wing-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cidfi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52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1aa2129-79ec-42c0-bfac-e5b7a0374572}" enabled="1" method="Privileged" siteId="{5d471751-9675-428d-917b-70f44f9630b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88415</TotalTime>
  <Words>807</Words>
  <Application>Microsoft Macintosh PowerPoint</Application>
  <PresentationFormat>On-screen Show (4:3)</PresentationFormat>
  <Paragraphs>233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Ayuthaya</vt:lpstr>
      <vt:lpstr>Calibri</vt:lpstr>
      <vt:lpstr>Calibri Light</vt:lpstr>
      <vt:lpstr>Custom Design</vt:lpstr>
      <vt:lpstr>CID Flow Indicator (CIDFI, “sid fye”)</vt:lpstr>
      <vt:lpstr>Problem</vt:lpstr>
      <vt:lpstr>Problem: bandwidth-constrained links</vt:lpstr>
      <vt:lpstr>Desired Solution</vt:lpstr>
      <vt:lpstr>CIDFI Overview</vt:lpstr>
      <vt:lpstr>CIDFI Use-Cases</vt:lpstr>
      <vt:lpstr>CIDFI Overview</vt:lpstr>
      <vt:lpstr>Solution Steps</vt:lpstr>
      <vt:lpstr>CIDFI system on one slide</vt:lpstr>
      <vt:lpstr>Detail on Video Streaming</vt:lpstr>
      <vt:lpstr>Detail on Video Streaming w/server</vt:lpstr>
      <vt:lpstr>CIDFI Advantages</vt:lpstr>
      <vt:lpstr>CIDFI Summary</vt:lpstr>
      <vt:lpstr>End</vt:lpstr>
      <vt:lpstr>Backup</vt:lpstr>
      <vt:lpstr>1. Client Finds Network Elements</vt:lpstr>
      <vt:lpstr>2. Client Requests Participation</vt:lpstr>
      <vt:lpstr>3. Client determines server supports CIDFI</vt:lpstr>
      <vt:lpstr>4. Server Sends CID-&gt;metadata mapping</vt:lpstr>
      <vt:lpstr>5. Client relays mapping to network elements</vt:lpstr>
      <vt:lpstr>Leaking Packet Importance</vt:lpstr>
      <vt:lpstr>Problem: different importance (2/2)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Technology</dc:creator>
  <cp:lastModifiedBy>Dan Wing</cp:lastModifiedBy>
  <cp:revision>1359</cp:revision>
  <dcterms:created xsi:type="dcterms:W3CDTF">2010-10-26T11:43:01Z</dcterms:created>
  <dcterms:modified xsi:type="dcterms:W3CDTF">2023-11-17T18:27:35Z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a2129-79ec-42c0-bfac-e5b7a0374572_Enabled">
    <vt:lpwstr>true</vt:lpwstr>
  </property>
  <property fmtid="{D5CDD505-2E9C-101B-9397-08002B2CF9AE}" pid="3" name="MSIP_Label_b1aa2129-79ec-42c0-bfac-e5b7a0374572_SetDate">
    <vt:lpwstr>2022-10-28T13:56:55Z</vt:lpwstr>
  </property>
  <property fmtid="{D5CDD505-2E9C-101B-9397-08002B2CF9AE}" pid="4" name="MSIP_Label_b1aa2129-79ec-42c0-bfac-e5b7a0374572_Method">
    <vt:lpwstr>Privileged</vt:lpwstr>
  </property>
  <property fmtid="{D5CDD505-2E9C-101B-9397-08002B2CF9AE}" pid="5" name="MSIP_Label_b1aa2129-79ec-42c0-bfac-e5b7a0374572_Name">
    <vt:lpwstr>b1aa2129-79ec-42c0-bfac-e5b7a0374572</vt:lpwstr>
  </property>
  <property fmtid="{D5CDD505-2E9C-101B-9397-08002B2CF9AE}" pid="6" name="MSIP_Label_b1aa2129-79ec-42c0-bfac-e5b7a0374572_SiteId">
    <vt:lpwstr>5d471751-9675-428d-917b-70f44f9630b0</vt:lpwstr>
  </property>
  <property fmtid="{D5CDD505-2E9C-101B-9397-08002B2CF9AE}" pid="7" name="MSIP_Label_b1aa2129-79ec-42c0-bfac-e5b7a0374572_ActionId">
    <vt:lpwstr>fdb2a3c4-cc82-460a-9061-dff5f3a2c01b</vt:lpwstr>
  </property>
  <property fmtid="{D5CDD505-2E9C-101B-9397-08002B2CF9AE}" pid="8" name="MSIP_Label_b1aa2129-79ec-42c0-bfac-e5b7a0374572_ContentBits">
    <vt:lpwstr>0</vt:lpwstr>
  </property>
</Properties>
</file>