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95" r:id="rId2"/>
    <p:sldId id="489" r:id="rId3"/>
    <p:sldId id="485" r:id="rId4"/>
    <p:sldId id="491" r:id="rId5"/>
    <p:sldId id="488" r:id="rId6"/>
    <p:sldId id="403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42" autoAdjust="0"/>
    <p:restoredTop sz="94660"/>
  </p:normalViewPr>
  <p:slideViewPr>
    <p:cSldViewPr>
      <p:cViewPr varScale="1">
        <p:scale>
          <a:sx n="106" d="100"/>
          <a:sy n="106" d="100"/>
        </p:scale>
        <p:origin x="128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3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512B3-EE07-42D7-BB92-D931EE959D3C}" type="datetimeFigureOut">
              <a:rPr lang="fr-FR" smtClean="0"/>
              <a:t>26/01/2021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52CBB-2265-44BD-8E14-4C91082C2D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4694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26/01/2021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  <p:sp>
        <p:nvSpPr>
          <p:cNvPr id="8" name="矩形 6"/>
          <p:cNvSpPr>
            <a:spLocks noChangeArrowheads="1"/>
          </p:cNvSpPr>
          <p:nvPr userDrawn="1"/>
        </p:nvSpPr>
        <p:spPr bwMode="auto">
          <a:xfrm>
            <a:off x="8647113" y="6553200"/>
            <a:ext cx="4968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eaLnBrk="1" hangingPunct="1">
              <a:defRPr/>
            </a:pPr>
            <a:fld id="{66452520-A09E-4FF4-AB8E-D92BDE823069}" type="slidenum">
              <a:rPr lang="zh-CN" altLang="en-US" b="1" smtClean="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rPr>
              <a:pPr eaLnBrk="1" hangingPunct="1">
                <a:defRPr/>
              </a:pPr>
              <a:t>‹N°›</a:t>
            </a:fld>
            <a:endParaRPr lang="en-US" altLang="zh-CN" b="1" dirty="0" smtClean="0">
              <a:solidFill>
                <a:schemeClr val="tx1"/>
              </a:solidFill>
              <a:latin typeface="Calibri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26/01/2021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26/01/2021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26/01/2021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7" name="矩形 6"/>
          <p:cNvSpPr>
            <a:spLocks noChangeArrowheads="1"/>
          </p:cNvSpPr>
          <p:nvPr userDrawn="1"/>
        </p:nvSpPr>
        <p:spPr bwMode="auto">
          <a:xfrm>
            <a:off x="8647113" y="6553200"/>
            <a:ext cx="4968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eaLnBrk="1" hangingPunct="1">
              <a:defRPr/>
            </a:pPr>
            <a:fld id="{66452520-A09E-4FF4-AB8E-D92BDE823069}" type="slidenum">
              <a:rPr lang="zh-CN" altLang="en-US" b="1" smtClean="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rPr>
              <a:pPr eaLnBrk="1" hangingPunct="1">
                <a:defRPr/>
              </a:pPr>
              <a:t>‹N°›</a:t>
            </a:fld>
            <a:endParaRPr lang="en-US" altLang="zh-CN" b="1" dirty="0" smtClean="0">
              <a:solidFill>
                <a:schemeClr val="tx1"/>
              </a:solidFill>
              <a:latin typeface="Calibri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26/01/2021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7" name="矩形 6"/>
          <p:cNvSpPr>
            <a:spLocks noChangeArrowheads="1"/>
          </p:cNvSpPr>
          <p:nvPr userDrawn="1"/>
        </p:nvSpPr>
        <p:spPr bwMode="auto">
          <a:xfrm>
            <a:off x="8647113" y="6553200"/>
            <a:ext cx="4968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eaLnBrk="1" hangingPunct="1">
              <a:defRPr/>
            </a:pPr>
            <a:fld id="{66452520-A09E-4FF4-AB8E-D92BDE823069}" type="slidenum">
              <a:rPr lang="zh-CN" altLang="en-US" b="1" smtClean="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rPr>
              <a:pPr eaLnBrk="1" hangingPunct="1">
                <a:defRPr/>
              </a:pPr>
              <a:t>‹N°›</a:t>
            </a:fld>
            <a:endParaRPr lang="en-US" altLang="zh-CN" b="1" dirty="0" smtClean="0">
              <a:solidFill>
                <a:schemeClr val="tx1"/>
              </a:solidFill>
              <a:latin typeface="Calibri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26/01/2021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26/01/2021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26/01/2021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26/01/2021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26/01/2021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26/01/2021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26/01/2021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html/draft-btw-add-hom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300" dirty="0" smtClean="0"/>
              <a:t>DHCP </a:t>
            </a:r>
            <a:r>
              <a:rPr lang="en-US" sz="5300" dirty="0"/>
              <a:t>and Router Advertisement Options for Encrypted DNS Discovery</a:t>
            </a:r>
            <a:r>
              <a:rPr lang="en-US" sz="5300" dirty="0" smtClean="0"/>
              <a:t/>
            </a:r>
            <a:br>
              <a:rPr lang="en-US" sz="5300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2275234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tools.ietf.org/html/draft-btw-add-home</a:t>
            </a:r>
            <a:endParaRPr lang="en-US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January 2021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dirty="0" smtClean="0"/>
              <a:t>M. Boucadair (Orange)</a:t>
            </a:r>
          </a:p>
          <a:p>
            <a:r>
              <a:rPr lang="en-US" dirty="0"/>
              <a:t>T. </a:t>
            </a:r>
            <a:r>
              <a:rPr lang="en-US" dirty="0" smtClean="0"/>
              <a:t>Reddy (McAfee)</a:t>
            </a:r>
          </a:p>
          <a:p>
            <a:r>
              <a:rPr lang="en-US" dirty="0"/>
              <a:t>D. </a:t>
            </a:r>
            <a:r>
              <a:rPr lang="en-US" dirty="0" smtClean="0"/>
              <a:t>Wing (Citrix)</a:t>
            </a:r>
          </a:p>
          <a:p>
            <a:r>
              <a:rPr lang="en-US" dirty="0"/>
              <a:t>N. Cook </a:t>
            </a:r>
            <a:r>
              <a:rPr lang="en-US" dirty="0" smtClean="0"/>
              <a:t>(Open-Xchange)</a:t>
            </a:r>
          </a:p>
          <a:p>
            <a:r>
              <a:rPr lang="en-US" dirty="0"/>
              <a:t>Tommy </a:t>
            </a:r>
            <a:r>
              <a:rPr lang="en-US" dirty="0" smtClean="0"/>
              <a:t>Jensen (Microsoft)</a:t>
            </a:r>
          </a:p>
        </p:txBody>
      </p:sp>
    </p:spTree>
    <p:extLst>
      <p:ext uri="{BB962C8B-B14F-4D97-AF65-F5344CB8AC3E}">
        <p14:creationId xmlns:p14="http://schemas.microsoft.com/office/powerpoint/2010/main" val="235832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Approach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Rely upon existing mechanisms to distribute DNS server information: </a:t>
            </a:r>
            <a:r>
              <a:rPr lang="en-US" sz="2000" dirty="0" smtClean="0"/>
              <a:t>DHCP, DHCPv6, and RA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r>
              <a:rPr lang="en-US" sz="2400" dirty="0" smtClean="0"/>
              <a:t>Typical communication flow</a:t>
            </a:r>
          </a:p>
          <a:p>
            <a:pPr lvl="1"/>
            <a:r>
              <a:rPr lang="en-US" sz="2000" dirty="0" smtClean="0"/>
              <a:t>Clients ask for one or more encrypted DNS (e.g., DoT, DoH) by </a:t>
            </a:r>
            <a:r>
              <a:rPr lang="en-US" sz="2000" b="1" i="1" dirty="0" smtClean="0">
                <a:solidFill>
                  <a:srgbClr val="00B0F0"/>
                </a:solidFill>
              </a:rPr>
              <a:t>setting dedicated flags</a:t>
            </a:r>
            <a:r>
              <a:rPr lang="en-US" sz="2000" dirty="0" smtClean="0"/>
              <a:t> in the options</a:t>
            </a:r>
          </a:p>
          <a:p>
            <a:pPr lvl="1"/>
            <a:r>
              <a:rPr lang="en-US" sz="2000" dirty="0" smtClean="0"/>
              <a:t>Servers reply with ADN(s), a list of IP addresses, and a port number, if the requested encrypted DNS is supported</a:t>
            </a:r>
          </a:p>
          <a:p>
            <a:pPr lvl="2"/>
            <a:r>
              <a:rPr lang="en-US" sz="1600" dirty="0" smtClean="0"/>
              <a:t>It is </a:t>
            </a:r>
            <a:r>
              <a:rPr lang="en-US" sz="1600" b="1" i="1" dirty="0" smtClean="0">
                <a:solidFill>
                  <a:srgbClr val="00B0F0"/>
                </a:solidFill>
              </a:rPr>
              <a:t>RECOMMENDED to return both an ADN + a list of IP addresses</a:t>
            </a:r>
          </a:p>
          <a:p>
            <a:pPr lvl="2"/>
            <a:r>
              <a:rPr lang="en-US" sz="1600" b="1" i="1" dirty="0" smtClean="0">
                <a:solidFill>
                  <a:srgbClr val="00B0F0"/>
                </a:solidFill>
              </a:rPr>
              <a:t>One or more </a:t>
            </a:r>
            <a:r>
              <a:rPr lang="en-US" sz="1600" dirty="0" smtClean="0"/>
              <a:t>encrypted DNS types may be returned</a:t>
            </a:r>
          </a:p>
          <a:p>
            <a:pPr lvl="2"/>
            <a:r>
              <a:rPr lang="en-US" sz="1600" dirty="0" smtClean="0"/>
              <a:t>These services may </a:t>
            </a:r>
            <a:r>
              <a:rPr lang="en-US" sz="1600" dirty="0" smtClean="0"/>
              <a:t>be bound to </a:t>
            </a:r>
            <a:r>
              <a:rPr lang="en-US" sz="1600" dirty="0" smtClean="0"/>
              <a:t>the </a:t>
            </a:r>
            <a:r>
              <a:rPr lang="en-US" sz="1600" b="1" i="1" dirty="0" smtClean="0">
                <a:solidFill>
                  <a:srgbClr val="00B0F0"/>
                </a:solidFill>
              </a:rPr>
              <a:t>same or distinct IP addresses</a:t>
            </a:r>
          </a:p>
          <a:p>
            <a:pPr lvl="2"/>
            <a:r>
              <a:rPr lang="en-US" sz="1600" b="1" i="1" dirty="0" smtClean="0">
                <a:solidFill>
                  <a:srgbClr val="00B0F0"/>
                </a:solidFill>
              </a:rPr>
              <a:t>Alternate port numbers </a:t>
            </a:r>
            <a:r>
              <a:rPr lang="en-US" sz="1600" dirty="0" smtClean="0"/>
              <a:t>can be returned when default port number are not in use</a:t>
            </a:r>
          </a:p>
          <a:p>
            <a:pPr lvl="2"/>
            <a:r>
              <a:rPr lang="en-US" sz="1600" dirty="0" smtClean="0"/>
              <a:t>If a list of IP addresses is returned, that list is </a:t>
            </a:r>
            <a:r>
              <a:rPr lang="en-US" sz="1600" b="1" i="1" dirty="0" smtClean="0">
                <a:solidFill>
                  <a:srgbClr val="00B0F0"/>
                </a:solidFill>
              </a:rPr>
              <a:t>ordered</a:t>
            </a:r>
          </a:p>
          <a:p>
            <a:pPr lvl="2"/>
            <a:r>
              <a:rPr lang="en-US" sz="1600" dirty="0" smtClean="0"/>
              <a:t>Some recommendations to </a:t>
            </a:r>
            <a:r>
              <a:rPr lang="en-US" sz="1600" b="1" i="1" dirty="0" smtClean="0">
                <a:solidFill>
                  <a:srgbClr val="00B0F0"/>
                </a:solidFill>
              </a:rPr>
              <a:t>optimize</a:t>
            </a:r>
            <a:r>
              <a:rPr lang="en-US" sz="1600" dirty="0" smtClean="0">
                <a:solidFill>
                  <a:srgbClr val="00B0F0"/>
                </a:solidFill>
              </a:rPr>
              <a:t> </a:t>
            </a:r>
            <a:r>
              <a:rPr lang="en-US" sz="1600" dirty="0" smtClean="0"/>
              <a:t>the message size are included</a:t>
            </a:r>
          </a:p>
        </p:txBody>
      </p:sp>
    </p:spTree>
    <p:extLst>
      <p:ext uri="{BB962C8B-B14F-4D97-AF65-F5344CB8AC3E}">
        <p14:creationId xmlns:p14="http://schemas.microsoft.com/office/powerpoint/2010/main" val="198279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Main Changes </a:t>
            </a:r>
            <a:r>
              <a:rPr lang="fr-FR" dirty="0" err="1" smtClean="0"/>
              <a:t>Since</a:t>
            </a:r>
            <a:r>
              <a:rPr lang="fr-FR" dirty="0" smtClean="0"/>
              <a:t> IETF#108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Return a list of IP addresses instead of relying upon legacy DNS options</a:t>
            </a:r>
          </a:p>
          <a:p>
            <a:pPr lvl="1"/>
            <a:r>
              <a:rPr lang="en-US" dirty="0" smtClean="0"/>
              <a:t>This is to </a:t>
            </a:r>
            <a:r>
              <a:rPr lang="en-US" b="1" i="1" dirty="0" smtClean="0">
                <a:solidFill>
                  <a:srgbClr val="00B0F0"/>
                </a:solidFill>
              </a:rPr>
              <a:t>avoid probing</a:t>
            </a:r>
          </a:p>
          <a:p>
            <a:pPr lvl="1"/>
            <a:r>
              <a:rPr lang="en-US" dirty="0" smtClean="0"/>
              <a:t>Useful if available encrypted DNS services are not available on the same IP address(</a:t>
            </a:r>
            <a:r>
              <a:rPr lang="en-US" dirty="0" err="1" smtClean="0"/>
              <a:t>es</a:t>
            </a:r>
            <a:r>
              <a:rPr lang="en-US" dirty="0" smtClean="0"/>
              <a:t>)</a:t>
            </a:r>
          </a:p>
          <a:p>
            <a:endParaRPr lang="en-US" b="1" i="1" dirty="0" smtClean="0"/>
          </a:p>
          <a:p>
            <a:r>
              <a:rPr lang="en-US" b="1" i="1" dirty="0" smtClean="0">
                <a:solidFill>
                  <a:srgbClr val="00B0F0"/>
                </a:solidFill>
              </a:rPr>
              <a:t>Generalize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/>
              <a:t>the specification so that the options are not tied with a particular deployment</a:t>
            </a:r>
          </a:p>
          <a:p>
            <a:endParaRPr lang="en-US" b="1" i="1" dirty="0" smtClean="0"/>
          </a:p>
          <a:p>
            <a:r>
              <a:rPr lang="en-US" b="1" i="1" dirty="0" smtClean="0">
                <a:solidFill>
                  <a:srgbClr val="00B0F0"/>
                </a:solidFill>
              </a:rPr>
              <a:t>Clarify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/>
              <a:t>the relationship with DEER</a:t>
            </a:r>
          </a:p>
        </p:txBody>
      </p:sp>
    </p:spTree>
    <p:extLst>
      <p:ext uri="{BB962C8B-B14F-4D97-AF65-F5344CB8AC3E}">
        <p14:creationId xmlns:p14="http://schemas.microsoft.com/office/powerpoint/2010/main" val="257282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784976" cy="11430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Question #1</a:t>
            </a:r>
            <a:r>
              <a:rPr lang="fr-FR" dirty="0"/>
              <a:t>: </a:t>
            </a:r>
            <a:r>
              <a:rPr lang="fr-FR" dirty="0" smtClean="0"/>
              <a:t>URI </a:t>
            </a:r>
            <a:r>
              <a:rPr lang="en-US" dirty="0" smtClean="0"/>
              <a:t>Templates</a:t>
            </a:r>
            <a:r>
              <a:rPr lang="fr-FR" dirty="0" smtClean="0"/>
              <a:t> in RA/DHCP?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9195" y="1124744"/>
            <a:ext cx="6143335" cy="4680520"/>
          </a:xfrm>
        </p:spPr>
        <p:txBody>
          <a:bodyPr>
            <a:noAutofit/>
          </a:bodyPr>
          <a:lstStyle/>
          <a:p>
            <a:r>
              <a:rPr lang="en-US" sz="2000" dirty="0" smtClean="0"/>
              <a:t>Why? </a:t>
            </a:r>
          </a:p>
          <a:p>
            <a:pPr lvl="1"/>
            <a:r>
              <a:rPr lang="en-US" sz="1600" dirty="0" smtClean="0"/>
              <a:t>Provide a customized DNS configuration within a local network</a:t>
            </a:r>
          </a:p>
          <a:p>
            <a:r>
              <a:rPr lang="en-US" sz="2000" dirty="0" smtClean="0"/>
              <a:t>There are trade-offs </a:t>
            </a:r>
          </a:p>
          <a:p>
            <a:pPr lvl="1"/>
            <a:r>
              <a:rPr lang="en-US" sz="1800" dirty="0" smtClean="0"/>
              <a:t>Some issues</a:t>
            </a:r>
          </a:p>
          <a:p>
            <a:pPr lvl="2"/>
            <a:r>
              <a:rPr lang="en-US" sz="1400" dirty="0" smtClean="0"/>
              <a:t>Create a </a:t>
            </a:r>
            <a:r>
              <a:rPr lang="en-US" sz="1400" b="1" i="1" dirty="0" smtClean="0">
                <a:solidFill>
                  <a:srgbClr val="00B0F0"/>
                </a:solidFill>
              </a:rPr>
              <a:t>dependency</a:t>
            </a:r>
            <a:r>
              <a:rPr lang="en-US" sz="1400" dirty="0" smtClean="0">
                <a:solidFill>
                  <a:srgbClr val="00B0F0"/>
                </a:solidFill>
              </a:rPr>
              <a:t> </a:t>
            </a:r>
            <a:r>
              <a:rPr lang="en-US" sz="1400" dirty="0" smtClean="0"/>
              <a:t>between DHCP servers </a:t>
            </a:r>
            <a:br>
              <a:rPr lang="en-US" sz="1400" dirty="0" smtClean="0"/>
            </a:br>
            <a:r>
              <a:rPr lang="en-US" sz="1400" dirty="0" smtClean="0"/>
              <a:t>(access routers) and DoH resolvers</a:t>
            </a:r>
          </a:p>
          <a:p>
            <a:pPr lvl="2"/>
            <a:r>
              <a:rPr lang="en-US" sz="1400" dirty="0" smtClean="0"/>
              <a:t>May </a:t>
            </a:r>
            <a:r>
              <a:rPr lang="en-US" sz="1400" b="1" i="1" dirty="0" smtClean="0">
                <a:solidFill>
                  <a:srgbClr val="00B0F0"/>
                </a:solidFill>
              </a:rPr>
              <a:t>increase the size </a:t>
            </a:r>
            <a:r>
              <a:rPr lang="en-US" sz="1400" dirty="0" smtClean="0"/>
              <a:t>of RA/DHCP messages</a:t>
            </a:r>
          </a:p>
          <a:p>
            <a:pPr lvl="1"/>
            <a:r>
              <a:rPr lang="en-US" sz="1800" dirty="0" smtClean="0"/>
              <a:t>Some advantages</a:t>
            </a:r>
          </a:p>
          <a:p>
            <a:pPr lvl="2"/>
            <a:r>
              <a:rPr lang="en-US" sz="1400" dirty="0"/>
              <a:t>Fills a void as there is </a:t>
            </a:r>
            <a:r>
              <a:rPr lang="en-US" sz="1400" b="1" i="1" dirty="0">
                <a:solidFill>
                  <a:srgbClr val="00B0F0"/>
                </a:solidFill>
              </a:rPr>
              <a:t>no standard</a:t>
            </a:r>
            <a:r>
              <a:rPr lang="en-US" sz="1400" dirty="0">
                <a:solidFill>
                  <a:srgbClr val="00B0F0"/>
                </a:solidFill>
              </a:rPr>
              <a:t> </a:t>
            </a:r>
            <a:r>
              <a:rPr lang="en-US" sz="1400" dirty="0"/>
              <a:t>means to retrieve the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URI </a:t>
            </a:r>
            <a:r>
              <a:rPr lang="en-US" sz="1400" dirty="0"/>
              <a:t>information from the DoH server</a:t>
            </a:r>
          </a:p>
          <a:p>
            <a:pPr lvl="2"/>
            <a:r>
              <a:rPr lang="en-US" sz="1400" dirty="0" smtClean="0"/>
              <a:t>Clients can </a:t>
            </a:r>
            <a:r>
              <a:rPr lang="en-US" sz="1400" b="1" i="1" dirty="0" smtClean="0">
                <a:solidFill>
                  <a:srgbClr val="00B0F0"/>
                </a:solidFill>
              </a:rPr>
              <a:t>immediately use</a:t>
            </a:r>
            <a:r>
              <a:rPr lang="en-US" sz="1400" dirty="0" smtClean="0">
                <a:solidFill>
                  <a:srgbClr val="00B0F0"/>
                </a:solidFill>
              </a:rPr>
              <a:t> </a:t>
            </a:r>
            <a:r>
              <a:rPr lang="en-US" sz="1400" dirty="0" smtClean="0"/>
              <a:t>the service(s); no need for </a:t>
            </a:r>
            <a:br>
              <a:rPr lang="en-US" sz="1400" dirty="0" smtClean="0"/>
            </a:br>
            <a:r>
              <a:rPr lang="en-US" sz="1400" dirty="0" smtClean="0"/>
              <a:t>extra queries to retrieve the URIs</a:t>
            </a:r>
          </a:p>
          <a:p>
            <a:pPr lvl="2"/>
            <a:r>
              <a:rPr lang="en-US" sz="1400" dirty="0" smtClean="0"/>
              <a:t>Avoids Do53 lookups</a:t>
            </a:r>
          </a:p>
          <a:p>
            <a:pPr lvl="2"/>
            <a:r>
              <a:rPr lang="en-US" sz="1400" dirty="0" smtClean="0"/>
              <a:t>Does </a:t>
            </a:r>
            <a:r>
              <a:rPr lang="en-US" sz="1400" b="1" i="1" dirty="0" smtClean="0">
                <a:solidFill>
                  <a:srgbClr val="00B0F0"/>
                </a:solidFill>
              </a:rPr>
              <a:t>not interfere </a:t>
            </a:r>
            <a:r>
              <a:rPr lang="en-US" sz="1400" dirty="0" smtClean="0"/>
              <a:t>with DNS exchanges to “customize” </a:t>
            </a:r>
            <a:br>
              <a:rPr lang="en-US" sz="1400" dirty="0" smtClean="0"/>
            </a:br>
            <a:r>
              <a:rPr lang="en-US" sz="1400" dirty="0" smtClean="0"/>
              <a:t>the available services </a:t>
            </a:r>
          </a:p>
          <a:p>
            <a:pPr lvl="2"/>
            <a:r>
              <a:rPr lang="en-US" sz="1400" dirty="0"/>
              <a:t>It is not </a:t>
            </a:r>
            <a:r>
              <a:rPr lang="en-US" sz="1400" dirty="0" smtClean="0"/>
              <a:t>subject to </a:t>
            </a:r>
            <a:r>
              <a:rPr lang="en-US" sz="1400" b="1" i="1" dirty="0">
                <a:solidFill>
                  <a:srgbClr val="00B0F0"/>
                </a:solidFill>
              </a:rPr>
              <a:t>external </a:t>
            </a:r>
            <a:r>
              <a:rPr lang="en-US" sz="1400" b="1" i="1" dirty="0" smtClean="0">
                <a:solidFill>
                  <a:srgbClr val="00B0F0"/>
                </a:solidFill>
              </a:rPr>
              <a:t>attacks</a:t>
            </a:r>
          </a:p>
          <a:p>
            <a:pPr lvl="2"/>
            <a:r>
              <a:rPr lang="en-US" sz="1400" dirty="0"/>
              <a:t>Avoids the client to fallback to SUDN (</a:t>
            </a:r>
            <a:r>
              <a:rPr lang="en-US" sz="1400" dirty="0" smtClean="0"/>
              <a:t>opportunistic encryption</a:t>
            </a:r>
            <a:r>
              <a:rPr lang="en-US" sz="1400" dirty="0"/>
              <a:t>)</a:t>
            </a:r>
            <a:endParaRPr lang="en-US" sz="1400" b="1" i="1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323528" y="5664084"/>
            <a:ext cx="8424936" cy="1149291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tx1"/>
                </a:solidFill>
              </a:rPr>
              <a:t>Suggestions</a:t>
            </a:r>
            <a:r>
              <a:rPr lang="en-US" sz="2000" dirty="0" smtClean="0">
                <a:solidFill>
                  <a:schemeClr val="tx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Define RA/DHCP options to convey URI Templates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These options, when available, take precedence over DEER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64088" y="1798178"/>
            <a:ext cx="3571368" cy="34310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10" name="Nuage 9"/>
          <p:cNvSpPr/>
          <p:nvPr/>
        </p:nvSpPr>
        <p:spPr>
          <a:xfrm>
            <a:off x="5675665" y="3300240"/>
            <a:ext cx="952825" cy="86325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LAN</a:t>
            </a:r>
            <a:endParaRPr lang="fr-FR" sz="12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6531456" y="3609695"/>
            <a:ext cx="294834" cy="30740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" dirty="0" smtClean="0"/>
              <a:t>CPE</a:t>
            </a:r>
            <a:endParaRPr lang="fr-FR" sz="400" dirty="0"/>
          </a:p>
        </p:txBody>
      </p:sp>
      <p:cxnSp>
        <p:nvCxnSpPr>
          <p:cNvPr id="12" name="Connecteur droit 11"/>
          <p:cNvCxnSpPr>
            <a:stCxn id="11" idx="3"/>
          </p:cNvCxnSpPr>
          <p:nvPr/>
        </p:nvCxnSpPr>
        <p:spPr>
          <a:xfrm>
            <a:off x="6826290" y="3763399"/>
            <a:ext cx="4708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Nuage 12"/>
          <p:cNvSpPr/>
          <p:nvPr/>
        </p:nvSpPr>
        <p:spPr>
          <a:xfrm>
            <a:off x="7207080" y="3081336"/>
            <a:ext cx="1576457" cy="1211545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ISP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6" name="Ellipse 15"/>
          <p:cNvSpPr/>
          <p:nvPr/>
        </p:nvSpPr>
        <p:spPr>
          <a:xfrm>
            <a:off x="5405415" y="3673246"/>
            <a:ext cx="165075" cy="1617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 smtClean="0">
                <a:solidFill>
                  <a:schemeClr val="tx1"/>
                </a:solidFill>
              </a:rPr>
              <a:t>H</a:t>
            </a:r>
            <a:endParaRPr lang="fr-FR" sz="700" dirty="0">
              <a:solidFill>
                <a:schemeClr val="tx1"/>
              </a:solidFill>
            </a:endParaRPr>
          </a:p>
        </p:txBody>
      </p:sp>
      <p:cxnSp>
        <p:nvCxnSpPr>
          <p:cNvPr id="17" name="Connecteur droit 16"/>
          <p:cNvCxnSpPr>
            <a:stCxn id="16" idx="6"/>
            <a:endCxn id="10" idx="2"/>
          </p:cNvCxnSpPr>
          <p:nvPr/>
        </p:nvCxnSpPr>
        <p:spPr>
          <a:xfrm flipV="1">
            <a:off x="5570490" y="3731865"/>
            <a:ext cx="108130" cy="22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e 17"/>
          <p:cNvGrpSpPr/>
          <p:nvPr/>
        </p:nvGrpSpPr>
        <p:grpSpPr>
          <a:xfrm>
            <a:off x="7472337" y="3792658"/>
            <a:ext cx="788228" cy="784387"/>
            <a:chOff x="2699792" y="4365104"/>
            <a:chExt cx="1152128" cy="2016224"/>
          </a:xfrm>
        </p:grpSpPr>
        <p:sp>
          <p:nvSpPr>
            <p:cNvPr id="29" name="Rectangle 28"/>
            <p:cNvSpPr/>
            <p:nvPr/>
          </p:nvSpPr>
          <p:spPr>
            <a:xfrm>
              <a:off x="2699792" y="4365104"/>
              <a:ext cx="1152128" cy="20162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30" name="Ellipse 29"/>
            <p:cNvSpPr/>
            <p:nvPr/>
          </p:nvSpPr>
          <p:spPr>
            <a:xfrm>
              <a:off x="2809552" y="4498776"/>
              <a:ext cx="903399" cy="57606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dirty="0" smtClean="0"/>
                <a:t>Do53</a:t>
              </a:r>
            </a:p>
            <a:p>
              <a:pPr algn="ctr"/>
              <a:r>
                <a:rPr lang="fr-FR" sz="700" dirty="0" smtClean="0"/>
                <a:t>Server</a:t>
              </a:r>
              <a:endParaRPr lang="en-US" sz="700" dirty="0"/>
            </a:p>
          </p:txBody>
        </p:sp>
        <p:sp>
          <p:nvSpPr>
            <p:cNvPr id="31" name="Ellipse 30"/>
            <p:cNvSpPr/>
            <p:nvPr/>
          </p:nvSpPr>
          <p:spPr>
            <a:xfrm>
              <a:off x="2809553" y="5074840"/>
              <a:ext cx="903399" cy="57606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dirty="0" err="1" smtClean="0"/>
                <a:t>DoT</a:t>
              </a:r>
              <a:endParaRPr lang="fr-FR" sz="700" dirty="0" smtClean="0"/>
            </a:p>
            <a:p>
              <a:pPr algn="ctr"/>
              <a:r>
                <a:rPr lang="fr-FR" sz="700" dirty="0" smtClean="0"/>
                <a:t>Server</a:t>
              </a:r>
              <a:endParaRPr lang="en-US" sz="700" dirty="0"/>
            </a:p>
          </p:txBody>
        </p:sp>
        <p:sp>
          <p:nvSpPr>
            <p:cNvPr id="32" name="Ellipse 31"/>
            <p:cNvSpPr/>
            <p:nvPr/>
          </p:nvSpPr>
          <p:spPr>
            <a:xfrm>
              <a:off x="2809553" y="5650904"/>
              <a:ext cx="903399" cy="57606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dirty="0" err="1" smtClean="0"/>
                <a:t>DoH</a:t>
              </a:r>
              <a:endParaRPr lang="fr-FR" sz="700" dirty="0" smtClean="0"/>
            </a:p>
            <a:p>
              <a:pPr algn="ctr"/>
              <a:r>
                <a:rPr lang="fr-FR" sz="700" dirty="0" smtClean="0"/>
                <a:t>Server</a:t>
              </a:r>
              <a:endParaRPr lang="en-US" sz="700" dirty="0"/>
            </a:p>
          </p:txBody>
        </p:sp>
      </p:grpSp>
      <p:cxnSp>
        <p:nvCxnSpPr>
          <p:cNvPr id="19" name="Connecteur droit avec flèche 18"/>
          <p:cNvCxnSpPr/>
          <p:nvPr/>
        </p:nvCxnSpPr>
        <p:spPr>
          <a:xfrm>
            <a:off x="6891789" y="3659384"/>
            <a:ext cx="27025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Bulle ronde 19"/>
          <p:cNvSpPr/>
          <p:nvPr/>
        </p:nvSpPr>
        <p:spPr>
          <a:xfrm>
            <a:off x="6439304" y="4108611"/>
            <a:ext cx="2164066" cy="1039626"/>
          </a:xfrm>
          <a:prstGeom prst="wedgeEllipseCallout">
            <a:avLst>
              <a:gd name="adj1" fmla="val -31517"/>
              <a:gd name="adj2" fmla="val -7307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(2) An </a:t>
            </a:r>
            <a:r>
              <a:rPr lang="fr-FR" sz="900" dirty="0" err="1" smtClean="0"/>
              <a:t>administrator</a:t>
            </a:r>
            <a:r>
              <a:rPr lang="fr-FR" sz="900" dirty="0" smtClean="0"/>
              <a:t> configures the </a:t>
            </a:r>
            <a:r>
              <a:rPr lang="fr-FR" sz="900" dirty="0" err="1" smtClean="0"/>
              <a:t>following</a:t>
            </a:r>
            <a:r>
              <a:rPr lang="fr-FR" sz="900" dirty="0" smtClean="0"/>
              <a:t> DNS </a:t>
            </a:r>
            <a:r>
              <a:rPr lang="fr-FR" sz="900" dirty="0" err="1" smtClean="0"/>
              <a:t>policy</a:t>
            </a:r>
            <a:r>
              <a:rPr lang="fr-FR" sz="900" dirty="0" smtClean="0"/>
              <a:t>: </a:t>
            </a:r>
          </a:p>
          <a:p>
            <a:pPr algn="ctr"/>
            <a:r>
              <a:rPr lang="fr-FR" sz="900" dirty="0" smtClean="0"/>
              <a:t>All </a:t>
            </a:r>
            <a:r>
              <a:rPr lang="fr-FR" sz="900" dirty="0" err="1" smtClean="0"/>
              <a:t>Hosts</a:t>
            </a:r>
            <a:r>
              <a:rPr lang="fr-FR" sz="900" dirty="0" err="1" smtClean="0">
                <a:sym typeface="Wingdings" panose="05000000000000000000" pitchFamily="2" charset="2"/>
              </a:rPr>
              <a:t>malware</a:t>
            </a:r>
            <a:r>
              <a:rPr lang="fr-FR" sz="900" dirty="0" smtClean="0">
                <a:sym typeface="Wingdings" panose="05000000000000000000" pitchFamily="2" charset="2"/>
              </a:rPr>
              <a:t> </a:t>
            </a:r>
            <a:r>
              <a:rPr lang="fr-FR" sz="900" dirty="0" err="1" smtClean="0">
                <a:sym typeface="Wingdings" panose="05000000000000000000" pitchFamily="2" charset="2"/>
              </a:rPr>
              <a:t>filtering</a:t>
            </a:r>
            <a:endParaRPr lang="en-US" sz="900" dirty="0"/>
          </a:p>
        </p:txBody>
      </p:sp>
      <p:cxnSp>
        <p:nvCxnSpPr>
          <p:cNvPr id="21" name="Connecteur droit avec flèche 20"/>
          <p:cNvCxnSpPr/>
          <p:nvPr/>
        </p:nvCxnSpPr>
        <p:spPr>
          <a:xfrm>
            <a:off x="5625502" y="3659384"/>
            <a:ext cx="857198" cy="9827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Bulle ronde 21"/>
          <p:cNvSpPr/>
          <p:nvPr/>
        </p:nvSpPr>
        <p:spPr>
          <a:xfrm>
            <a:off x="6844823" y="2083177"/>
            <a:ext cx="1758547" cy="841044"/>
          </a:xfrm>
          <a:prstGeom prst="wedgeEllipseCallout">
            <a:avLst>
              <a:gd name="adj1" fmla="val -41484"/>
              <a:gd name="adj2" fmla="val 12760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(1) Receives a list of supported DoH services (e.g., </a:t>
            </a:r>
            <a:r>
              <a:rPr lang="en-US" sz="900" dirty="0"/>
              <a:t>malware filtering, </a:t>
            </a:r>
            <a:r>
              <a:rPr lang="en-US" sz="900" dirty="0" smtClean="0"/>
              <a:t>no-filtering)</a:t>
            </a:r>
            <a:endParaRPr lang="en-US" sz="900" dirty="0"/>
          </a:p>
        </p:txBody>
      </p:sp>
      <p:sp>
        <p:nvSpPr>
          <p:cNvPr id="23" name="Bulle ronde 22"/>
          <p:cNvSpPr/>
          <p:nvPr/>
        </p:nvSpPr>
        <p:spPr>
          <a:xfrm>
            <a:off x="5364088" y="1889090"/>
            <a:ext cx="1392575" cy="970435"/>
          </a:xfrm>
          <a:prstGeom prst="wedgeEllipseCallout">
            <a:avLst>
              <a:gd name="adj1" fmla="val 1024"/>
              <a:gd name="adj2" fmla="val 12085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(3) Communicates the “malware filtering” DoH server using DHCP URI option</a:t>
            </a:r>
            <a:endParaRPr lang="en-US" sz="900" dirty="0"/>
          </a:p>
        </p:txBody>
      </p:sp>
      <p:sp>
        <p:nvSpPr>
          <p:cNvPr id="24" name="Ellipse 23"/>
          <p:cNvSpPr/>
          <p:nvPr/>
        </p:nvSpPr>
        <p:spPr>
          <a:xfrm>
            <a:off x="5673986" y="4243198"/>
            <a:ext cx="165075" cy="1617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25" name="Connecteur droit 24"/>
          <p:cNvCxnSpPr>
            <a:stCxn id="24" idx="7"/>
            <a:endCxn id="10" idx="1"/>
          </p:cNvCxnSpPr>
          <p:nvPr/>
        </p:nvCxnSpPr>
        <p:spPr>
          <a:xfrm flipV="1">
            <a:off x="5814886" y="4162571"/>
            <a:ext cx="337191" cy="104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595984" y="1795272"/>
            <a:ext cx="24040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50" b="1" dirty="0" err="1" smtClean="0"/>
              <a:t>Sample</a:t>
            </a:r>
            <a:r>
              <a:rPr lang="fr-FR" sz="1050" b="1" dirty="0" smtClean="0"/>
              <a:t> </a:t>
            </a:r>
            <a:r>
              <a:rPr lang="fr-FR" sz="1050" b="1" dirty="0" err="1" smtClean="0"/>
              <a:t>Customized</a:t>
            </a:r>
            <a:r>
              <a:rPr lang="fr-FR" sz="1050" b="1" dirty="0" smtClean="0"/>
              <a:t> </a:t>
            </a:r>
            <a:r>
              <a:rPr lang="fr-FR" sz="1050" b="1" dirty="0"/>
              <a:t>DHCP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446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#2: No @List is Returned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client receives a Do53 @List and an ADN, should the client use that list to resolve the ADN or should that list be assumed as </a:t>
            </a:r>
            <a:r>
              <a:rPr lang="en-US" dirty="0"/>
              <a:t>locators </a:t>
            </a:r>
            <a:r>
              <a:rPr lang="en-US" dirty="0" smtClean="0"/>
              <a:t>to reach encrypted DNS servers</a:t>
            </a:r>
            <a:r>
              <a:rPr lang="en-US" dirty="0" smtClean="0"/>
              <a:t>? 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55929" y="5157192"/>
            <a:ext cx="8424936" cy="1678047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tx1"/>
                </a:solidFill>
              </a:rPr>
              <a:t>Suggestion</a:t>
            </a:r>
            <a:r>
              <a:rPr lang="en-US" sz="2000" dirty="0" smtClean="0">
                <a:solidFill>
                  <a:schemeClr val="tx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Recommend to always return a list of @</a:t>
            </a:r>
            <a:r>
              <a:rPr lang="en-US" sz="2000" dirty="0" err="1" smtClean="0">
                <a:solidFill>
                  <a:schemeClr val="tx1"/>
                </a:solidFill>
              </a:rPr>
              <a:t>es</a:t>
            </a:r>
            <a:r>
              <a:rPr lang="en-US" sz="2000" dirty="0" smtClean="0">
                <a:solidFill>
                  <a:schemeClr val="tx1"/>
                </a:solidFill>
              </a:rPr>
              <a:t>, unless Do53 and encrypted DNS terminate on the same @</a:t>
            </a:r>
            <a:r>
              <a:rPr lang="en-US" sz="2000" dirty="0" err="1" smtClean="0">
                <a:solidFill>
                  <a:schemeClr val="tx1"/>
                </a:solidFill>
              </a:rPr>
              <a:t>es</a:t>
            </a:r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Motivation</a:t>
            </a:r>
            <a:r>
              <a:rPr lang="en-US" sz="2000" dirty="0" smtClean="0">
                <a:solidFill>
                  <a:schemeClr val="tx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Optimize the message size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0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</a:t>
            </a:r>
            <a:r>
              <a:rPr lang="fr-FR" dirty="0" smtClean="0"/>
              <a:t> </a:t>
            </a:r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adopting this document as a WG item</a:t>
            </a:r>
          </a:p>
          <a:p>
            <a:endParaRPr lang="en-US" dirty="0" smtClean="0"/>
          </a:p>
          <a:p>
            <a:r>
              <a:rPr lang="en-US" dirty="0" smtClean="0"/>
              <a:t>Questions?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7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15063</TotalTime>
  <Words>437</Words>
  <Application>Microsoft Office PowerPoint</Application>
  <PresentationFormat>Affichage à l'écran (4:3)</PresentationFormat>
  <Paragraphs>72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SimSun</vt:lpstr>
      <vt:lpstr>Arial</vt:lpstr>
      <vt:lpstr>Calibri</vt:lpstr>
      <vt:lpstr>Wingdings</vt:lpstr>
      <vt:lpstr>Thème Office</vt:lpstr>
      <vt:lpstr>DHCP and Router Advertisement Options for Encrypted DNS Discovery  </vt:lpstr>
      <vt:lpstr>Overall Approach</vt:lpstr>
      <vt:lpstr>Main Changes Since IETF#108</vt:lpstr>
      <vt:lpstr>Question #1: URI Templates in RA/DHCP?</vt:lpstr>
      <vt:lpstr>Question #2: No @List is Returned</vt:lpstr>
      <vt:lpstr>Next Steps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DoT/DoH Server Discovery</dc:title>
  <dc:creator>BOUCADAIR Mohamed IMT/OLN</dc:creator>
  <cp:lastModifiedBy>BOUCADAIR Mohamed TGI/OLN</cp:lastModifiedBy>
  <cp:revision>891</cp:revision>
  <dcterms:created xsi:type="dcterms:W3CDTF">2016-11-23T08:01:43Z</dcterms:created>
  <dcterms:modified xsi:type="dcterms:W3CDTF">2021-01-26T13:45:50Z</dcterms:modified>
</cp:coreProperties>
</file>