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95" r:id="rId2"/>
    <p:sldId id="500" r:id="rId3"/>
    <p:sldId id="506" r:id="rId4"/>
    <p:sldId id="507" r:id="rId5"/>
    <p:sldId id="508" r:id="rId6"/>
    <p:sldId id="496" r:id="rId7"/>
    <p:sldId id="499" r:id="rId8"/>
    <p:sldId id="497" r:id="rId9"/>
    <p:sldId id="403" r:id="rId10"/>
    <p:sldId id="505" r:id="rId11"/>
    <p:sldId id="501" r:id="rId12"/>
    <p:sldId id="503" r:id="rId13"/>
    <p:sldId id="50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>
      <p:cViewPr varScale="1">
        <p:scale>
          <a:sx n="106" d="100"/>
          <a:sy n="106" d="100"/>
        </p:scale>
        <p:origin x="12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 smtClean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tw-add-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ietf-dhc-topo-conf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wg-add/draft-ietf-add-dnr/issues%20(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add-dnr#section-5" TargetMode="External"/><Relationship Id="rId2" Type="http://schemas.openxmlformats.org/officeDocument/2006/relationships/hyperlink" Target="https://datatracker.ietf.org/doc/html/draft-ietf-add-dnr#section-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ietf-add-dnr#ref-I-D.schwartz-svcb-dns" TargetMode="External"/><Relationship Id="rId5" Type="http://schemas.openxmlformats.org/officeDocument/2006/relationships/hyperlink" Target="https://datatracker.ietf.org/doc/html/draft-ietf-add-dnr#ref-I-D.pauly-add-deer" TargetMode="External"/><Relationship Id="rId4" Type="http://schemas.openxmlformats.org/officeDocument/2006/relationships/hyperlink" Target="https://datatracker.ietf.org/doc/html/draft-ietf-add-dnr#section-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wg-add/draft-ietf-add-dnr/issues/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DHCP </a:t>
            </a:r>
            <a:r>
              <a:rPr lang="en-US" sz="5300" dirty="0"/>
              <a:t>and Router Advertisement Options for Encrypted DNS Discovery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7523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tools.ietf.org/html/draft-ietf-add-dnr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March 2021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/>
              <a:t>M. Boucadair (Orange)</a:t>
            </a:r>
          </a:p>
          <a:p>
            <a:r>
              <a:rPr lang="en-US" dirty="0"/>
              <a:t>T. </a:t>
            </a:r>
            <a:r>
              <a:rPr lang="en-US" dirty="0" smtClean="0"/>
              <a:t>Reddy (McAfee)</a:t>
            </a:r>
          </a:p>
          <a:p>
            <a:r>
              <a:rPr lang="en-US" dirty="0"/>
              <a:t>D. </a:t>
            </a:r>
            <a:r>
              <a:rPr lang="en-US" dirty="0" smtClean="0"/>
              <a:t>Wing (Citrix)</a:t>
            </a:r>
          </a:p>
          <a:p>
            <a:r>
              <a:rPr lang="en-US" dirty="0"/>
              <a:t>N. Cook </a:t>
            </a:r>
            <a:r>
              <a:rPr lang="en-US" dirty="0" smtClean="0"/>
              <a:t>(Open-Xchange)</a:t>
            </a:r>
          </a:p>
          <a:p>
            <a:r>
              <a:rPr lang="en-US" dirty="0"/>
              <a:t>Tommy </a:t>
            </a:r>
            <a:r>
              <a:rPr lang="en-US" dirty="0" smtClean="0"/>
              <a:t>Jensen (Microsoft)</a:t>
            </a: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068960"/>
            <a:ext cx="8229600" cy="1143000"/>
          </a:xfrm>
        </p:spPr>
        <p:txBody>
          <a:bodyPr/>
          <a:lstStyle/>
          <a:p>
            <a:r>
              <a:rPr lang="fr-FR" dirty="0" smtClean="0"/>
              <a:t>Backup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6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DNR Design </a:t>
            </a:r>
            <a:r>
              <a:rPr lang="fr-FR" dirty="0" err="1" smtClean="0"/>
              <a:t>Assumptions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00B0F0"/>
                </a:solidFill>
              </a:rPr>
              <a:t>One or more encrypted DNS servers </a:t>
            </a:r>
            <a:r>
              <a:rPr lang="en-US" dirty="0" smtClean="0"/>
              <a:t>can be advertised by a network, e.g., </a:t>
            </a:r>
            <a:r>
              <a:rPr lang="en-US" dirty="0" err="1" smtClean="0"/>
              <a:t>DoT+DoQ+DoH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0B0F0"/>
                </a:solidFill>
              </a:rPr>
              <a:t>same or distinct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Authentication Domain Names may be used for DoT, DoH, </a:t>
            </a:r>
            <a:r>
              <a:rPr lang="en-US" dirty="0" err="1" smtClean="0"/>
              <a:t>DoQ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Available encrypted DNS servers may run on the </a:t>
            </a:r>
            <a:r>
              <a:rPr lang="en-US" b="1" i="1" dirty="0" smtClean="0">
                <a:solidFill>
                  <a:srgbClr val="00B0F0"/>
                </a:solidFill>
              </a:rPr>
              <a:t>same or distinct IP addresses</a:t>
            </a:r>
          </a:p>
          <a:p>
            <a:r>
              <a:rPr lang="en-US" dirty="0" smtClean="0"/>
              <a:t>An encrypted DNS service (e.g., DoT, </a:t>
            </a:r>
            <a:r>
              <a:rPr lang="en-US" dirty="0" err="1" smtClean="0"/>
              <a:t>DoQ</a:t>
            </a:r>
            <a:r>
              <a:rPr lang="en-US" dirty="0" smtClean="0"/>
              <a:t>) may use a </a:t>
            </a:r>
            <a:r>
              <a:rPr lang="en-US" b="1" i="1" dirty="0" smtClean="0">
                <a:solidFill>
                  <a:srgbClr val="00B0F0"/>
                </a:solidFill>
              </a:rPr>
              <a:t>non default port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Communication Flow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Clients ask for one or more encrypted DNS (e.g., DoT, DoH) by </a:t>
            </a:r>
            <a:r>
              <a:rPr lang="en-US" sz="2400" b="1" i="1" dirty="0" smtClean="0">
                <a:solidFill>
                  <a:srgbClr val="00B0F0"/>
                </a:solidFill>
              </a:rPr>
              <a:t>setting dedicated flags</a:t>
            </a:r>
            <a:r>
              <a:rPr lang="en-US" sz="2400" dirty="0" smtClean="0"/>
              <a:t> in the options</a:t>
            </a:r>
          </a:p>
          <a:p>
            <a:pPr lvl="1"/>
            <a:r>
              <a:rPr lang="en-US" sz="2000" dirty="0" smtClean="0"/>
              <a:t>A client that is interested in any encrypted DNS will set all the flags</a:t>
            </a:r>
          </a:p>
          <a:p>
            <a:r>
              <a:rPr lang="en-US" sz="2400" dirty="0" smtClean="0"/>
              <a:t>Servers reply with ADN(s), a list of IP addresses, and a port number, if the requested encrypted DNS is supported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b="1" i="1" dirty="0" smtClean="0">
                <a:solidFill>
                  <a:srgbClr val="00B0F0"/>
                </a:solidFill>
              </a:rPr>
              <a:t>RECOMMENDED to return both an ADN + a list of IP addresses</a:t>
            </a:r>
          </a:p>
          <a:p>
            <a:pPr lvl="1"/>
            <a:r>
              <a:rPr lang="en-US" sz="2000" b="1" i="1" dirty="0" smtClean="0">
                <a:solidFill>
                  <a:srgbClr val="00B0F0"/>
                </a:solidFill>
              </a:rPr>
              <a:t>One or more </a:t>
            </a:r>
            <a:r>
              <a:rPr lang="en-US" sz="2000" dirty="0" smtClean="0"/>
              <a:t>encrypted DNS types may be returned</a:t>
            </a:r>
          </a:p>
          <a:p>
            <a:pPr lvl="1"/>
            <a:r>
              <a:rPr lang="en-US" sz="2000" dirty="0" smtClean="0"/>
              <a:t>These services may be bound to the </a:t>
            </a:r>
            <a:r>
              <a:rPr lang="en-US" sz="2000" b="1" i="1" dirty="0" smtClean="0">
                <a:solidFill>
                  <a:srgbClr val="00B0F0"/>
                </a:solidFill>
              </a:rPr>
              <a:t>same or distinct IP addresses</a:t>
            </a:r>
          </a:p>
          <a:p>
            <a:pPr lvl="1"/>
            <a:r>
              <a:rPr lang="en-US" sz="2000" b="1" i="1" dirty="0" smtClean="0">
                <a:solidFill>
                  <a:srgbClr val="00B0F0"/>
                </a:solidFill>
              </a:rPr>
              <a:t>Alternate port numbers </a:t>
            </a:r>
            <a:r>
              <a:rPr lang="en-US" sz="2000" dirty="0" smtClean="0"/>
              <a:t>can be returned when default port number are not in use</a:t>
            </a:r>
          </a:p>
          <a:p>
            <a:pPr lvl="1"/>
            <a:r>
              <a:rPr lang="en-US" sz="2000" dirty="0" smtClean="0"/>
              <a:t>If a list of IP addresses is returned, that list is </a:t>
            </a:r>
            <a:r>
              <a:rPr lang="en-US" sz="2000" b="1" i="1" dirty="0" smtClean="0">
                <a:solidFill>
                  <a:srgbClr val="00B0F0"/>
                </a:solidFill>
              </a:rPr>
              <a:t>ordered</a:t>
            </a:r>
          </a:p>
          <a:p>
            <a:pPr lvl="1"/>
            <a:r>
              <a:rPr lang="en-US" sz="2000" dirty="0" smtClean="0"/>
              <a:t>Some recommendations to </a:t>
            </a:r>
            <a:r>
              <a:rPr lang="en-US" sz="2000" b="1" i="1" dirty="0" smtClean="0">
                <a:solidFill>
                  <a:srgbClr val="00B0F0"/>
                </a:solidFill>
              </a:rPr>
              <a:t>optimize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the message size are included</a:t>
            </a:r>
          </a:p>
        </p:txBody>
      </p:sp>
    </p:spTree>
    <p:extLst>
      <p:ext uri="{BB962C8B-B14F-4D97-AF65-F5344CB8AC3E}">
        <p14:creationId xmlns:p14="http://schemas.microsoft.com/office/powerpoint/2010/main" val="35888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</a:t>
            </a:r>
            <a:r>
              <a:rPr lang="fr-FR" dirty="0" smtClean="0"/>
              <a:t> DDR and DNR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DHCP servers </a:t>
            </a:r>
            <a:r>
              <a:rPr lang="fr-FR" dirty="0" err="1" smtClean="0"/>
              <a:t>can</a:t>
            </a:r>
            <a:r>
              <a:rPr lang="fr-FR" dirty="0" smtClean="0"/>
              <a:t> issue SVCB </a:t>
            </a:r>
            <a:r>
              <a:rPr lang="fr-FR" dirty="0" err="1" smtClean="0"/>
              <a:t>queries</a:t>
            </a:r>
            <a:r>
              <a:rPr lang="fr-FR" dirty="0" smtClean="0"/>
              <a:t> and cache the </a:t>
            </a:r>
            <a:r>
              <a:rPr lang="fr-FR" dirty="0" err="1" smtClean="0"/>
              <a:t>result</a:t>
            </a:r>
            <a:r>
              <a:rPr lang="fr-FR" dirty="0" err="1"/>
              <a:t>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See</a:t>
            </a:r>
            <a:r>
              <a:rPr lang="fr-FR" dirty="0" smtClean="0"/>
              <a:t>,  for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fr-FR" b="1" dirty="0">
                <a:hlinkClick r:id="rId2"/>
              </a:rPr>
              <a:t>RFC 7969</a:t>
            </a:r>
            <a:endParaRPr lang="fr-FR" b="1" dirty="0"/>
          </a:p>
          <a:p>
            <a:pPr marL="0" indent="0" algn="ctr">
              <a:buNone/>
            </a:pPr>
            <a:r>
              <a:rPr lang="fr-FR" dirty="0" smtClean="0"/>
              <a:t>"</a:t>
            </a:r>
            <a:r>
              <a:rPr lang="en-US" dirty="0"/>
              <a:t> Depending on the server capability and configuration, it may </a:t>
            </a:r>
            <a:r>
              <a:rPr lang="en-US" dirty="0" smtClean="0"/>
              <a:t>cache resolved </a:t>
            </a:r>
            <a:r>
              <a:rPr lang="en-US" dirty="0"/>
              <a:t>responses for a specific period of time, repeat </a:t>
            </a:r>
            <a:r>
              <a:rPr lang="en-US" dirty="0" smtClean="0"/>
              <a:t>queries every </a:t>
            </a:r>
            <a:r>
              <a:rPr lang="en-US" dirty="0"/>
              <a:t>time, or even keep the response until reconfiguration </a:t>
            </a:r>
            <a:r>
              <a:rPr lang="en-US" dirty="0" smtClean="0"/>
              <a:t>or shutdown</a:t>
            </a:r>
            <a:r>
              <a:rPr lang="en-US" dirty="0"/>
              <a:t>.  For more detailed discussion, see Section 7 of [RFC7227</a:t>
            </a:r>
            <a:r>
              <a:rPr lang="en-US" dirty="0" smtClean="0"/>
              <a:t>].”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1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Active 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github.com/ietf-wg-add/draft-ietf-add-dnr/issues (3</a:t>
            </a:r>
            <a:r>
              <a:rPr lang="fr-FR" dirty="0" smtClean="0"/>
              <a:t> open)</a:t>
            </a:r>
          </a:p>
          <a:p>
            <a:pPr lvl="1"/>
            <a:r>
              <a:rPr lang="fr-FR" dirty="0" smtClean="0"/>
              <a:t>Source </a:t>
            </a:r>
            <a:r>
              <a:rPr lang="fr-FR" dirty="0" err="1" smtClean="0"/>
              <a:t>xml</a:t>
            </a:r>
            <a:r>
              <a:rPr lang="fr-FR" dirty="0" smtClean="0"/>
              <a:t>, but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prepare</a:t>
            </a:r>
            <a:r>
              <a:rPr lang="fr-FR" dirty="0" smtClean="0"/>
              <a:t> a source md file </a:t>
            </a:r>
            <a:r>
              <a:rPr lang="fr-FR" dirty="0" err="1" smtClean="0"/>
              <a:t>soon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Will focus on </a:t>
            </a:r>
            <a:r>
              <a:rPr lang="fr-FR" dirty="0" err="1" smtClean="0"/>
              <a:t>this</a:t>
            </a:r>
            <a:r>
              <a:rPr lang="fr-FR" dirty="0" smtClean="0"/>
              <a:t> issue:</a:t>
            </a:r>
          </a:p>
          <a:p>
            <a:pPr marL="0" indent="0" algn="ctr">
              <a:buNone/>
            </a:pPr>
            <a:r>
              <a:rPr lang="fr-FR" i="1" dirty="0" smtClean="0"/>
              <a:t>"</a:t>
            </a:r>
            <a:r>
              <a:rPr lang="en-US" i="1" dirty="0"/>
              <a:t>Most of the draft seems to concern the </a:t>
            </a:r>
            <a:r>
              <a:rPr lang="en-US" b="1" i="1" dirty="0">
                <a:solidFill>
                  <a:srgbClr val="00B0F0"/>
                </a:solidFill>
              </a:rPr>
              <a:t>exact formats of how to deliver resolver information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over DHCP/RA, and I think these formats </a:t>
            </a:r>
            <a:r>
              <a:rPr lang="en-US" b="1" i="1" dirty="0">
                <a:solidFill>
                  <a:srgbClr val="00B0F0"/>
                </a:solidFill>
              </a:rPr>
              <a:t>should largely be rewritten to harmonize with </a:t>
            </a:r>
            <a:r>
              <a:rPr lang="en-US" b="1" i="1" dirty="0" smtClean="0">
                <a:solidFill>
                  <a:srgbClr val="00B0F0"/>
                </a:solidFill>
              </a:rPr>
              <a:t>DEER</a:t>
            </a:r>
            <a:r>
              <a:rPr lang="en-US" i="1" dirty="0" smtClean="0"/>
              <a:t>.” (Ben Schwarz)</a:t>
            </a:r>
          </a:p>
          <a:p>
            <a:pPr marL="0" indent="0" algn="ctr">
              <a:buNone/>
            </a:pP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2278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Information is Discovered?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Return the </a:t>
            </a:r>
            <a:r>
              <a:rPr lang="en-US" b="1" i="1" dirty="0" smtClean="0">
                <a:solidFill>
                  <a:srgbClr val="00B0F0"/>
                </a:solidFill>
              </a:rPr>
              <a:t>minimal information</a:t>
            </a:r>
            <a:r>
              <a:rPr lang="en-US" dirty="0" smtClean="0"/>
              <a:t> to establish an authenticated connection with a DNS resolver</a:t>
            </a:r>
            <a:endParaRPr lang="en-US" sz="2400" dirty="0" smtClean="0"/>
          </a:p>
          <a:p>
            <a:r>
              <a:rPr lang="en-US" dirty="0" smtClean="0"/>
              <a:t>Two options are defined</a:t>
            </a:r>
            <a:endParaRPr lang="en-US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-396552" y="3645024"/>
            <a:ext cx="100811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0 1 2 3 4 5 6 7 8 9 0 1 2 3 4 5 6 7 8 9 0 1 2 3 4 5 6 7 8 9 0 1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OPTION_V6_DNR_ADN          |         Option-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DNS Flags |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+---------------+                                               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~                  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authentication-domain-name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~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+---------------------------------------------------------------+</a:t>
            </a:r>
          </a:p>
        </p:txBody>
      </p:sp>
      <p:sp>
        <p:nvSpPr>
          <p:cNvPr id="6" name="Rectangle 5"/>
          <p:cNvSpPr/>
          <p:nvPr/>
        </p:nvSpPr>
        <p:spPr>
          <a:xfrm>
            <a:off x="4211960" y="3796005"/>
            <a:ext cx="7110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1 2 3 4 5 6 7 8 9 0 1 2 3 4 5 6 7 8 9 0 1 2 3 4 5 6 7 8 9 0 1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OPTION_V6_DNR_ADD          |         Option-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DNS Flags |  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Unassigned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Port 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+---------------+---------------+-------------------------------+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ipv6-address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ipv6-address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   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             ...                              |</a:t>
            </a:r>
          </a:p>
          <a:p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+-+-+-+-+-+-+-+-+-+-+-+-+-+-+-+-+-+-+-+-+-+-+-+-+-+-+-+-+-+-+-+-+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926232" y="5444629"/>
            <a:ext cx="2816696" cy="720675"/>
            <a:chOff x="926232" y="5588645"/>
            <a:chExt cx="2816696" cy="720675"/>
          </a:xfrm>
        </p:grpSpPr>
        <p:sp>
          <p:nvSpPr>
            <p:cNvPr id="7" name="Bulle ronde 6"/>
            <p:cNvSpPr/>
            <p:nvPr/>
          </p:nvSpPr>
          <p:spPr>
            <a:xfrm>
              <a:off x="926232" y="5588645"/>
              <a:ext cx="2664296" cy="720080"/>
            </a:xfrm>
            <a:prstGeom prst="wedgeEllipseCallout">
              <a:avLst>
                <a:gd name="adj1" fmla="val 82689"/>
                <a:gd name="adj2" fmla="val -368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Follows</a:t>
              </a:r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8" name="Bulle ronde 7"/>
            <p:cNvSpPr/>
            <p:nvPr/>
          </p:nvSpPr>
          <p:spPr>
            <a:xfrm>
              <a:off x="1078632" y="5589240"/>
              <a:ext cx="2664296" cy="720080"/>
            </a:xfrm>
            <a:prstGeom prst="wedgeEllipseCallout">
              <a:avLst>
                <a:gd name="adj1" fmla="val -6680"/>
                <a:gd name="adj2" fmla="val -8963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Follow</a:t>
              </a:r>
              <a:r>
                <a:rPr lang="fr-FR" dirty="0" smtClean="0"/>
                <a:t> the guidelines in RFC7272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2578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Relationship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smtClean="0"/>
              <a:t>DDR</a:t>
            </a:r>
            <a:endParaRPr lang="fr-F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1600339"/>
            <a:ext cx="87129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Upon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discovery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a DoH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(Sections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4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5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6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DoH client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contact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retrieve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list of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services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DDR [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I-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D.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add-ddr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fr-FR" altLang="fr-FR" sz="240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kumimoji="0" lang="fr-FR" altLang="fr-FR" sz="24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fr-FR" altLang="fr-FR" sz="240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</a:t>
            </a:r>
            <a:r>
              <a:rPr kumimoji="0" lang="fr-FR" altLang="fr-FR" sz="240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client to </a:t>
            </a:r>
            <a:r>
              <a:rPr kumimoji="0" lang="fr-FR" altLang="fr-FR" sz="24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</a:t>
            </a:r>
            <a:r>
              <a:rPr kumimoji="0" lang="fr-FR" altLang="fr-FR" sz="240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resolver's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 DoH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resolvers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discovered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designates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DNS SVCB </a:t>
            </a:r>
            <a:r>
              <a:rPr kumimoji="0" lang="fr-FR" altLang="fr-FR" sz="2400" b="1" i="1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queries</a:t>
            </a:r>
            <a:r>
              <a:rPr kumimoji="0" lang="fr-FR" altLang="fr-FR" sz="2400" b="1" i="1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I-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D.schwartz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-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svcb-dns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 The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designated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DoH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resolvers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DoH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discovered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DHCP/RA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hosted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 distinct IP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 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Excerpt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draft-ietf-add-dnr</a:t>
            </a:r>
            <a:r>
              <a:rPr kumimoji="0" lang="fr-FR" altLang="fr-F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4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Defining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Options?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initial design in 05/20 proposed </a:t>
            </a:r>
            <a:r>
              <a:rPr lang="en-US" b="1" i="1" dirty="0" smtClean="0"/>
              <a:t>the ADN option only</a:t>
            </a:r>
            <a:r>
              <a:rPr lang="en-US" dirty="0" smtClean="0"/>
              <a:t> while the address is conveyed in the legacy Do53 @ List</a:t>
            </a:r>
          </a:p>
          <a:p>
            <a:endParaRPr lang="en-US" dirty="0" smtClean="0"/>
          </a:p>
          <a:p>
            <a:r>
              <a:rPr lang="en-US" dirty="0" smtClean="0"/>
              <a:t>That design was abandoned because it was suboptimal:</a:t>
            </a:r>
            <a:endParaRPr lang="en-US" b="1" i="1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It requires </a:t>
            </a:r>
            <a:r>
              <a:rPr lang="en-US" b="1" i="1" dirty="0">
                <a:solidFill>
                  <a:srgbClr val="00B0F0"/>
                </a:solidFill>
              </a:rPr>
              <a:t>probing</a:t>
            </a:r>
            <a:r>
              <a:rPr lang="en-US" dirty="0"/>
              <a:t> </a:t>
            </a:r>
            <a:r>
              <a:rPr lang="en-US" dirty="0" smtClean="0"/>
              <a:t>if the designated encrypted DNS services are not available on the same IP address(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requires </a:t>
            </a:r>
            <a:r>
              <a:rPr lang="en-US" b="1" i="1" dirty="0" smtClean="0">
                <a:solidFill>
                  <a:srgbClr val="00B0F0"/>
                </a:solidFill>
              </a:rPr>
              <a:t>falling back to Do53 </a:t>
            </a:r>
            <a:r>
              <a:rPr lang="en-US" dirty="0" smtClean="0"/>
              <a:t>to discover the IP addresses and the alternate port number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b="1" i="1" dirty="0" smtClean="0"/>
          </a:p>
          <a:p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252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Issue: </a:t>
            </a:r>
            <a:r>
              <a:rPr lang="en-US" dirty="0" smtClean="0"/>
              <a:t>Harmonize Information with DDR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additional information do we need to  convey in the options? </a:t>
            </a:r>
          </a:p>
          <a:p>
            <a:pPr lvl="1"/>
            <a:r>
              <a:rPr lang="en-US" dirty="0" smtClean="0"/>
              <a:t>URI Templates?</a:t>
            </a:r>
          </a:p>
          <a:p>
            <a:pPr lvl="1"/>
            <a:r>
              <a:rPr lang="en-US" dirty="0" smtClean="0"/>
              <a:t>Other information?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Issue: URI </a:t>
            </a:r>
            <a:r>
              <a:rPr lang="en-US" dirty="0" smtClean="0"/>
              <a:t>Templates</a:t>
            </a:r>
            <a:r>
              <a:rPr lang="fr-FR" dirty="0" smtClean="0"/>
              <a:t> in RA/DHCP?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95" y="1196752"/>
            <a:ext cx="5893671" cy="4680520"/>
          </a:xfrm>
        </p:spPr>
        <p:txBody>
          <a:bodyPr>
            <a:noAutofit/>
          </a:bodyPr>
          <a:lstStyle/>
          <a:p>
            <a:r>
              <a:rPr lang="en-US" sz="2400" dirty="0" smtClean="0"/>
              <a:t>Why? </a:t>
            </a:r>
          </a:p>
          <a:p>
            <a:pPr lvl="1"/>
            <a:r>
              <a:rPr lang="en-US" sz="1800" dirty="0" smtClean="0"/>
              <a:t>Provide a customized DNS configuration within </a:t>
            </a:r>
            <a:br>
              <a:rPr lang="en-US" sz="1800" dirty="0" smtClean="0"/>
            </a:br>
            <a:r>
              <a:rPr lang="en-US" sz="1800" dirty="0" smtClean="0"/>
              <a:t>a local network</a:t>
            </a:r>
          </a:p>
          <a:p>
            <a:r>
              <a:rPr lang="en-US" sz="2400" dirty="0" smtClean="0"/>
              <a:t>There are trade-offs </a:t>
            </a:r>
          </a:p>
          <a:p>
            <a:pPr lvl="1"/>
            <a:r>
              <a:rPr lang="en-US" sz="2000" dirty="0" smtClean="0"/>
              <a:t>Some issues</a:t>
            </a:r>
          </a:p>
          <a:p>
            <a:pPr lvl="2"/>
            <a:r>
              <a:rPr lang="en-US" sz="1600" dirty="0" smtClean="0"/>
              <a:t>May </a:t>
            </a:r>
            <a:r>
              <a:rPr lang="en-US" sz="1600" b="1" i="1" dirty="0" smtClean="0">
                <a:solidFill>
                  <a:srgbClr val="00B0F0"/>
                </a:solidFill>
              </a:rPr>
              <a:t>increase the size </a:t>
            </a:r>
            <a:r>
              <a:rPr lang="en-US" sz="1600" dirty="0" smtClean="0"/>
              <a:t>of RA/DHCP messages</a:t>
            </a:r>
          </a:p>
          <a:p>
            <a:pPr lvl="1"/>
            <a:r>
              <a:rPr lang="en-US" sz="2000" dirty="0" smtClean="0"/>
              <a:t>Some advantages</a:t>
            </a:r>
          </a:p>
          <a:p>
            <a:pPr lvl="2"/>
            <a:r>
              <a:rPr lang="en-US" sz="1600" dirty="0" smtClean="0"/>
              <a:t>Clients can </a:t>
            </a:r>
            <a:r>
              <a:rPr lang="en-US" sz="1600" b="1" i="1" dirty="0" smtClean="0">
                <a:solidFill>
                  <a:srgbClr val="00B0F0"/>
                </a:solidFill>
              </a:rPr>
              <a:t>immediately use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the service(s); no </a:t>
            </a:r>
            <a:br>
              <a:rPr lang="en-US" sz="1600" dirty="0" smtClean="0"/>
            </a:br>
            <a:r>
              <a:rPr lang="en-US" sz="1600" dirty="0" smtClean="0"/>
              <a:t>need for extra queries to retrieve the URIs</a:t>
            </a:r>
          </a:p>
          <a:p>
            <a:pPr lvl="2"/>
            <a:r>
              <a:rPr lang="en-US" sz="1600" dirty="0" smtClean="0"/>
              <a:t>Does </a:t>
            </a:r>
            <a:r>
              <a:rPr lang="en-US" sz="1600" b="1" i="1" dirty="0" smtClean="0">
                <a:solidFill>
                  <a:srgbClr val="00B0F0"/>
                </a:solidFill>
              </a:rPr>
              <a:t>not interfere </a:t>
            </a:r>
            <a:r>
              <a:rPr lang="en-US" sz="1600" dirty="0" smtClean="0"/>
              <a:t>with DNS exchanges to </a:t>
            </a:r>
            <a:br>
              <a:rPr lang="en-US" sz="1600" dirty="0" smtClean="0"/>
            </a:br>
            <a:r>
              <a:rPr lang="en-US" sz="1600" dirty="0" smtClean="0"/>
              <a:t>“customize” the available services </a:t>
            </a:r>
          </a:p>
          <a:p>
            <a:pPr lvl="2"/>
            <a:r>
              <a:rPr lang="en-US" sz="1600" dirty="0"/>
              <a:t>SVCB DNS does not mandate DNSSEC and </a:t>
            </a:r>
            <a:r>
              <a:rPr lang="en-US" sz="1600" dirty="0" smtClean="0"/>
              <a:t>the</a:t>
            </a:r>
            <a:br>
              <a:rPr lang="en-US" sz="1600" dirty="0" smtClean="0"/>
            </a:br>
            <a:r>
              <a:rPr lang="en-US" sz="1600" dirty="0" smtClean="0"/>
              <a:t>Do53 </a:t>
            </a:r>
            <a:r>
              <a:rPr lang="en-US" sz="1600" dirty="0"/>
              <a:t>response can be modified by an attacker </a:t>
            </a:r>
          </a:p>
          <a:p>
            <a:pPr lvl="2"/>
            <a:r>
              <a:rPr lang="en-US" sz="1600" dirty="0" smtClean="0"/>
              <a:t>RA/DHCP is </a:t>
            </a:r>
            <a:r>
              <a:rPr lang="en-US" sz="1600" dirty="0"/>
              <a:t>not </a:t>
            </a:r>
            <a:r>
              <a:rPr lang="en-US" sz="1600" dirty="0" smtClean="0"/>
              <a:t>subject to </a:t>
            </a:r>
            <a:r>
              <a:rPr lang="en-US" sz="1600" b="1" i="1" dirty="0">
                <a:solidFill>
                  <a:srgbClr val="00B0F0"/>
                </a:solidFill>
              </a:rPr>
              <a:t>external </a:t>
            </a:r>
            <a:r>
              <a:rPr lang="en-US" sz="1600" b="1" i="1" dirty="0" smtClean="0">
                <a:solidFill>
                  <a:srgbClr val="00B0F0"/>
                </a:solidFill>
              </a:rPr>
              <a:t>attacks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5664084"/>
            <a:ext cx="8424936" cy="114929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Define RA/DHCP options to convey URI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These options, when available, take precedence over DDR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4088" y="1798178"/>
            <a:ext cx="3571368" cy="3431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Nuage 9"/>
          <p:cNvSpPr/>
          <p:nvPr/>
        </p:nvSpPr>
        <p:spPr>
          <a:xfrm>
            <a:off x="5675665" y="3300240"/>
            <a:ext cx="952825" cy="863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LAN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531456" y="3609695"/>
            <a:ext cx="294834" cy="3074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" dirty="0" smtClean="0"/>
              <a:t>CPE</a:t>
            </a:r>
            <a:endParaRPr lang="fr-FR" sz="400" dirty="0"/>
          </a:p>
        </p:txBody>
      </p:sp>
      <p:cxnSp>
        <p:nvCxnSpPr>
          <p:cNvPr id="12" name="Connecteur droit 11"/>
          <p:cNvCxnSpPr>
            <a:stCxn id="11" idx="3"/>
          </p:cNvCxnSpPr>
          <p:nvPr/>
        </p:nvCxnSpPr>
        <p:spPr>
          <a:xfrm>
            <a:off x="6826290" y="3763399"/>
            <a:ext cx="470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uage 12"/>
          <p:cNvSpPr/>
          <p:nvPr/>
        </p:nvSpPr>
        <p:spPr>
          <a:xfrm>
            <a:off x="7207080" y="3081336"/>
            <a:ext cx="1576457" cy="1211545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5405415" y="3673246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tx1"/>
                </a:solidFill>
              </a:rPr>
              <a:t>H</a:t>
            </a:r>
            <a:endParaRPr lang="fr-FR" sz="7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16"/>
          <p:cNvCxnSpPr>
            <a:stCxn id="16" idx="6"/>
            <a:endCxn id="10" idx="2"/>
          </p:cNvCxnSpPr>
          <p:nvPr/>
        </p:nvCxnSpPr>
        <p:spPr>
          <a:xfrm flipV="1">
            <a:off x="5570490" y="3731865"/>
            <a:ext cx="108130" cy="2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7472337" y="3792658"/>
            <a:ext cx="788228" cy="784387"/>
            <a:chOff x="2699792" y="4365104"/>
            <a:chExt cx="1152128" cy="2016224"/>
          </a:xfrm>
        </p:grpSpPr>
        <p:sp>
          <p:nvSpPr>
            <p:cNvPr id="29" name="Rectangle 28"/>
            <p:cNvSpPr/>
            <p:nvPr/>
          </p:nvSpPr>
          <p:spPr>
            <a:xfrm>
              <a:off x="2699792" y="4365104"/>
              <a:ext cx="1152128" cy="20162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2809552" y="4498776"/>
              <a:ext cx="903399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smtClean="0"/>
                <a:t>Do53</a:t>
              </a:r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809553" y="5074840"/>
              <a:ext cx="903399" cy="576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DoT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809553" y="5650904"/>
              <a:ext cx="903399" cy="576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 err="1" smtClean="0"/>
                <a:t>DoH</a:t>
              </a:r>
              <a:endParaRPr lang="fr-FR" sz="700" dirty="0" smtClean="0"/>
            </a:p>
            <a:p>
              <a:pPr algn="ctr"/>
              <a:r>
                <a:rPr lang="fr-FR" sz="700" dirty="0" smtClean="0"/>
                <a:t>Server</a:t>
              </a:r>
              <a:endParaRPr lang="en-US" sz="700" dirty="0"/>
            </a:p>
          </p:txBody>
        </p:sp>
      </p:grpSp>
      <p:cxnSp>
        <p:nvCxnSpPr>
          <p:cNvPr id="19" name="Connecteur droit avec flèche 18"/>
          <p:cNvCxnSpPr/>
          <p:nvPr/>
        </p:nvCxnSpPr>
        <p:spPr>
          <a:xfrm>
            <a:off x="6891789" y="3659384"/>
            <a:ext cx="27025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ulle ronde 19"/>
          <p:cNvSpPr/>
          <p:nvPr/>
        </p:nvSpPr>
        <p:spPr>
          <a:xfrm>
            <a:off x="6439304" y="4108611"/>
            <a:ext cx="2164066" cy="1039626"/>
          </a:xfrm>
          <a:prstGeom prst="wedgeEllipseCallout">
            <a:avLst>
              <a:gd name="adj1" fmla="val -31517"/>
              <a:gd name="adj2" fmla="val -730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(2) An </a:t>
            </a:r>
            <a:r>
              <a:rPr lang="fr-FR" sz="900" dirty="0" err="1" smtClean="0"/>
              <a:t>administrator</a:t>
            </a:r>
            <a:r>
              <a:rPr lang="fr-FR" sz="900" dirty="0" smtClean="0"/>
              <a:t> configures the </a:t>
            </a:r>
            <a:r>
              <a:rPr lang="fr-FR" sz="900" dirty="0" err="1" smtClean="0"/>
              <a:t>following</a:t>
            </a:r>
            <a:r>
              <a:rPr lang="fr-FR" sz="900" dirty="0" smtClean="0"/>
              <a:t> DNS </a:t>
            </a:r>
            <a:r>
              <a:rPr lang="fr-FR" sz="900" dirty="0" err="1" smtClean="0"/>
              <a:t>policy</a:t>
            </a:r>
            <a:r>
              <a:rPr lang="fr-FR" sz="900" dirty="0" smtClean="0"/>
              <a:t>: </a:t>
            </a:r>
          </a:p>
          <a:p>
            <a:pPr algn="ctr"/>
            <a:r>
              <a:rPr lang="fr-FR" sz="900" dirty="0" smtClean="0"/>
              <a:t>All </a:t>
            </a:r>
            <a:r>
              <a:rPr lang="fr-FR" sz="900" dirty="0" err="1" smtClean="0"/>
              <a:t>Hosts</a:t>
            </a:r>
            <a:r>
              <a:rPr lang="fr-FR" sz="900" dirty="0" err="1" smtClean="0">
                <a:sym typeface="Wingdings" panose="05000000000000000000" pitchFamily="2" charset="2"/>
              </a:rPr>
              <a:t>malware</a:t>
            </a:r>
            <a:r>
              <a:rPr lang="fr-FR" sz="900" dirty="0" smtClean="0">
                <a:sym typeface="Wingdings" panose="05000000000000000000" pitchFamily="2" charset="2"/>
              </a:rPr>
              <a:t> </a:t>
            </a:r>
            <a:r>
              <a:rPr lang="fr-FR" sz="900" dirty="0" err="1" smtClean="0">
                <a:sym typeface="Wingdings" panose="05000000000000000000" pitchFamily="2" charset="2"/>
              </a:rPr>
              <a:t>filtering</a:t>
            </a:r>
            <a:endParaRPr lang="en-US" sz="900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5625502" y="3659384"/>
            <a:ext cx="857198" cy="982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lle ronde 21"/>
          <p:cNvSpPr/>
          <p:nvPr/>
        </p:nvSpPr>
        <p:spPr>
          <a:xfrm>
            <a:off x="6844823" y="2083177"/>
            <a:ext cx="1758547" cy="841044"/>
          </a:xfrm>
          <a:prstGeom prst="wedgeEllipseCallout">
            <a:avLst>
              <a:gd name="adj1" fmla="val -41484"/>
              <a:gd name="adj2" fmla="val 1276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(1) Receives a list of supported DoH services (e.g., </a:t>
            </a:r>
            <a:r>
              <a:rPr lang="en-US" sz="900" dirty="0"/>
              <a:t>malware filtering, </a:t>
            </a:r>
            <a:r>
              <a:rPr lang="en-US" sz="900" dirty="0" smtClean="0"/>
              <a:t>no-filtering)</a:t>
            </a:r>
            <a:endParaRPr lang="en-US" sz="900" dirty="0"/>
          </a:p>
        </p:txBody>
      </p:sp>
      <p:sp>
        <p:nvSpPr>
          <p:cNvPr id="23" name="Bulle ronde 22"/>
          <p:cNvSpPr/>
          <p:nvPr/>
        </p:nvSpPr>
        <p:spPr>
          <a:xfrm>
            <a:off x="5364088" y="1889090"/>
            <a:ext cx="1392575" cy="970435"/>
          </a:xfrm>
          <a:prstGeom prst="wedgeEllipseCallout">
            <a:avLst>
              <a:gd name="adj1" fmla="val 1024"/>
              <a:gd name="adj2" fmla="val 1208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(3) Communicates the “malware filtering” DoH server using DHCP URI option</a:t>
            </a:r>
            <a:endParaRPr lang="en-US" sz="900" dirty="0"/>
          </a:p>
        </p:txBody>
      </p:sp>
      <p:sp>
        <p:nvSpPr>
          <p:cNvPr id="24" name="Ellipse 23"/>
          <p:cNvSpPr/>
          <p:nvPr/>
        </p:nvSpPr>
        <p:spPr>
          <a:xfrm>
            <a:off x="5673986" y="4243198"/>
            <a:ext cx="165075" cy="161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5" name="Connecteur droit 24"/>
          <p:cNvCxnSpPr>
            <a:stCxn id="24" idx="7"/>
            <a:endCxn id="10" idx="1"/>
          </p:cNvCxnSpPr>
          <p:nvPr/>
        </p:nvCxnSpPr>
        <p:spPr>
          <a:xfrm flipV="1">
            <a:off x="5814886" y="4162571"/>
            <a:ext cx="337191" cy="104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5984" y="1795272"/>
            <a:ext cx="240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 err="1" smtClean="0"/>
              <a:t>Sample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Customized</a:t>
            </a:r>
            <a:r>
              <a:rPr lang="fr-FR" sz="1050" b="1" dirty="0" smtClean="0"/>
              <a:t> </a:t>
            </a:r>
            <a:r>
              <a:rPr lang="fr-FR" sz="1050" b="1" dirty="0"/>
              <a:t>DHCP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471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No @List is Returned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client receives a Do53 @List and an ADN, should the client use that list to resolve the ADN or should that list be assumed as </a:t>
            </a:r>
            <a:r>
              <a:rPr lang="en-US" dirty="0"/>
              <a:t>locators </a:t>
            </a:r>
            <a:r>
              <a:rPr lang="en-US" dirty="0" smtClean="0"/>
              <a:t>to reach encrypted DNS servers?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929" y="5157192"/>
            <a:ext cx="8424936" cy="16780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Suggestion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Recommend to always return a list of </a:t>
            </a:r>
            <a:r>
              <a:rPr lang="en-US" sz="2000" dirty="0" smtClean="0">
                <a:solidFill>
                  <a:schemeClr val="tx1"/>
                </a:solidFill>
              </a:rPr>
              <a:t>encrypted DNS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r>
              <a:rPr lang="en-US" sz="2000" dirty="0" smtClean="0">
                <a:solidFill>
                  <a:schemeClr val="tx1"/>
                </a:solidFill>
              </a:rPr>
              <a:t>, unless Do53 and encrypted DNS terminate on the same @</a:t>
            </a:r>
            <a:r>
              <a:rPr lang="en-US" sz="2000" dirty="0" err="1" smtClean="0">
                <a:solidFill>
                  <a:schemeClr val="tx1"/>
                </a:solidFill>
              </a:rPr>
              <a:t>es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Motivation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Optimize the message size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fr-FR" dirty="0" smtClean="0"/>
              <a:t>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outcome of the discussion</a:t>
            </a:r>
          </a:p>
          <a:p>
            <a:endParaRPr lang="en-US" dirty="0" smtClean="0"/>
          </a:p>
          <a:p>
            <a:r>
              <a:rPr lang="en-US" dirty="0" smtClean="0"/>
              <a:t>Edits and clarification to take into account Michael and Yan’s comments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github.com/ietf-wg-add/draft-ietf-add-dnr/issues/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review and share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15544</TotalTime>
  <Words>951</Words>
  <Application>Microsoft Office PowerPoint</Application>
  <PresentationFormat>Affichage à l'écran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SimSun</vt:lpstr>
      <vt:lpstr>Arial</vt:lpstr>
      <vt:lpstr>Calibri</vt:lpstr>
      <vt:lpstr>Courier New</vt:lpstr>
      <vt:lpstr>Wingdings</vt:lpstr>
      <vt:lpstr>Thème Office</vt:lpstr>
      <vt:lpstr>DHCP and Router Advertisement Options for Encrypted DNS Discovery  </vt:lpstr>
      <vt:lpstr>Active Issues</vt:lpstr>
      <vt:lpstr>Which Information is Discovered?</vt:lpstr>
      <vt:lpstr>Relationship with DDR</vt:lpstr>
      <vt:lpstr>Why Defining Two Options? </vt:lpstr>
      <vt:lpstr>Issue: Harmonize Information with DDR</vt:lpstr>
      <vt:lpstr>Issue: URI Templates in RA/DHCP?</vt:lpstr>
      <vt:lpstr>Issue: No @List is Returned</vt:lpstr>
      <vt:lpstr>Next Steps</vt:lpstr>
      <vt:lpstr>Backup</vt:lpstr>
      <vt:lpstr>DNR Design Assumptions</vt:lpstr>
      <vt:lpstr>Typical Communication Flow</vt:lpstr>
      <vt:lpstr>Sync DDR and DNR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DoT/DoH Server Discovery</dc:title>
  <dc:creator>BOUCADAIR Mohamed IMT/OLN</dc:creator>
  <cp:lastModifiedBy>BOUCADAIR Mohamed TGI/OLN</cp:lastModifiedBy>
  <cp:revision>939</cp:revision>
  <dcterms:created xsi:type="dcterms:W3CDTF">2016-11-23T08:01:43Z</dcterms:created>
  <dcterms:modified xsi:type="dcterms:W3CDTF">2021-03-08T13:58:14Z</dcterms:modified>
</cp:coreProperties>
</file>