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95" r:id="rId2"/>
    <p:sldId id="489" r:id="rId3"/>
    <p:sldId id="485" r:id="rId4"/>
    <p:sldId id="491" r:id="rId5"/>
    <p:sldId id="488" r:id="rId6"/>
    <p:sldId id="403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>
      <p:cViewPr varScale="1">
        <p:scale>
          <a:sx n="106" d="100"/>
          <a:sy n="106" d="100"/>
        </p:scale>
        <p:origin x="12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512B3-EE07-42D7-BB92-D931EE959D3C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52CBB-2265-44BD-8E14-4C91082C2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6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8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 smtClean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 smtClean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 smtClean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btw-add-hom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DHCP </a:t>
            </a:r>
            <a:r>
              <a:rPr lang="en-US" sz="5300" dirty="0"/>
              <a:t>and Router Advertisement Options for Encrypted DNS Discovery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75234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tools.ietf.org/html/draft-btw-add-home</a:t>
            </a: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January 2021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/>
              <a:t>M. Boucadair (Orange)</a:t>
            </a:r>
          </a:p>
          <a:p>
            <a:r>
              <a:rPr lang="en-US" dirty="0"/>
              <a:t>T. </a:t>
            </a:r>
            <a:r>
              <a:rPr lang="en-US" dirty="0" smtClean="0"/>
              <a:t>Reddy (McAfee)</a:t>
            </a:r>
          </a:p>
          <a:p>
            <a:r>
              <a:rPr lang="en-US" dirty="0"/>
              <a:t>D. </a:t>
            </a:r>
            <a:r>
              <a:rPr lang="en-US" dirty="0" smtClean="0"/>
              <a:t>Wing (Citrix)</a:t>
            </a:r>
          </a:p>
          <a:p>
            <a:r>
              <a:rPr lang="en-US" dirty="0"/>
              <a:t>N. Cook </a:t>
            </a:r>
            <a:r>
              <a:rPr lang="en-US" dirty="0" smtClean="0"/>
              <a:t>(Open-Xchange)</a:t>
            </a:r>
          </a:p>
          <a:p>
            <a:r>
              <a:rPr lang="en-US" dirty="0"/>
              <a:t>Tommy </a:t>
            </a:r>
            <a:r>
              <a:rPr lang="en-US" dirty="0" smtClean="0"/>
              <a:t>Jensen (Microsoft)</a:t>
            </a:r>
          </a:p>
        </p:txBody>
      </p:sp>
    </p:spTree>
    <p:extLst>
      <p:ext uri="{BB962C8B-B14F-4D97-AF65-F5344CB8AC3E}">
        <p14:creationId xmlns:p14="http://schemas.microsoft.com/office/powerpoint/2010/main" val="23583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Approach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Rely upon existing mechanisms to distribute DNS server information: </a:t>
            </a:r>
            <a:r>
              <a:rPr lang="en-US" sz="2000" dirty="0" smtClean="0"/>
              <a:t>DHCP, DHCPv6, and </a:t>
            </a:r>
            <a:r>
              <a:rPr lang="en-US" sz="2000" dirty="0" smtClean="0"/>
              <a:t>RA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400" dirty="0" smtClean="0"/>
              <a:t>Typical </a:t>
            </a:r>
            <a:r>
              <a:rPr lang="en-US" sz="2400" dirty="0" smtClean="0"/>
              <a:t>communication </a:t>
            </a:r>
            <a:r>
              <a:rPr lang="en-US" sz="2400" dirty="0" smtClean="0"/>
              <a:t>flow</a:t>
            </a:r>
            <a:endParaRPr lang="en-US" sz="2400" dirty="0" smtClean="0"/>
          </a:p>
          <a:p>
            <a:pPr lvl="1"/>
            <a:r>
              <a:rPr lang="en-US" sz="2000" dirty="0" smtClean="0"/>
              <a:t>Clients ask for one or more </a:t>
            </a:r>
            <a:r>
              <a:rPr lang="en-US" sz="2000" dirty="0" smtClean="0"/>
              <a:t>encrypted </a:t>
            </a:r>
            <a:r>
              <a:rPr lang="en-US" sz="2000" dirty="0" smtClean="0"/>
              <a:t>DNS (e.g., DoT, DoH) by </a:t>
            </a:r>
            <a:r>
              <a:rPr lang="en-US" sz="2000" b="1" i="1" dirty="0" smtClean="0">
                <a:solidFill>
                  <a:srgbClr val="00B0F0"/>
                </a:solidFill>
              </a:rPr>
              <a:t>setting dedicated flags</a:t>
            </a:r>
            <a:r>
              <a:rPr lang="en-US" sz="2000" dirty="0" smtClean="0"/>
              <a:t> in the </a:t>
            </a:r>
            <a:r>
              <a:rPr lang="en-US" sz="2000" dirty="0" smtClean="0"/>
              <a:t>options</a:t>
            </a:r>
            <a:endParaRPr lang="en-US" sz="2000" dirty="0" smtClean="0"/>
          </a:p>
          <a:p>
            <a:pPr lvl="1"/>
            <a:r>
              <a:rPr lang="en-US" sz="2000" dirty="0" smtClean="0"/>
              <a:t>Servers reply with ADN(s), a list of IP addresses, and a port number, if the requested encrypted DNS is supported</a:t>
            </a:r>
          </a:p>
          <a:p>
            <a:pPr lvl="2"/>
            <a:r>
              <a:rPr lang="en-US" sz="1600" dirty="0" smtClean="0"/>
              <a:t>It is </a:t>
            </a:r>
            <a:r>
              <a:rPr lang="en-US" sz="1600" b="1" i="1" dirty="0" smtClean="0">
                <a:solidFill>
                  <a:srgbClr val="00B0F0"/>
                </a:solidFill>
              </a:rPr>
              <a:t>RECOMMENDED </a:t>
            </a:r>
            <a:r>
              <a:rPr lang="en-US" sz="1600" b="1" i="1" dirty="0" smtClean="0">
                <a:solidFill>
                  <a:srgbClr val="00B0F0"/>
                </a:solidFill>
              </a:rPr>
              <a:t>to return both an </a:t>
            </a:r>
            <a:r>
              <a:rPr lang="en-US" sz="1600" b="1" i="1" dirty="0" smtClean="0">
                <a:solidFill>
                  <a:srgbClr val="00B0F0"/>
                </a:solidFill>
              </a:rPr>
              <a:t>ADN + a </a:t>
            </a:r>
            <a:r>
              <a:rPr lang="en-US" sz="1600" b="1" i="1" dirty="0" smtClean="0">
                <a:solidFill>
                  <a:srgbClr val="00B0F0"/>
                </a:solidFill>
              </a:rPr>
              <a:t>list of IP addresses</a:t>
            </a:r>
          </a:p>
          <a:p>
            <a:pPr lvl="2"/>
            <a:r>
              <a:rPr lang="en-US" sz="1600" b="1" i="1" dirty="0" smtClean="0">
                <a:solidFill>
                  <a:srgbClr val="00B0F0"/>
                </a:solidFill>
              </a:rPr>
              <a:t>One or more </a:t>
            </a:r>
            <a:r>
              <a:rPr lang="en-US" sz="1600" dirty="0" smtClean="0"/>
              <a:t>encrypted </a:t>
            </a:r>
            <a:r>
              <a:rPr lang="en-US" sz="1600" dirty="0" smtClean="0"/>
              <a:t>DNS types may be returned</a:t>
            </a:r>
          </a:p>
          <a:p>
            <a:pPr lvl="2"/>
            <a:r>
              <a:rPr lang="en-US" sz="1600" dirty="0" smtClean="0"/>
              <a:t>These services may listen on the </a:t>
            </a:r>
            <a:r>
              <a:rPr lang="en-US" sz="1600" b="1" i="1" dirty="0" smtClean="0">
                <a:solidFill>
                  <a:srgbClr val="00B0F0"/>
                </a:solidFill>
              </a:rPr>
              <a:t>same or distinct IP addresses</a:t>
            </a:r>
          </a:p>
          <a:p>
            <a:pPr lvl="2"/>
            <a:r>
              <a:rPr lang="en-US" sz="1600" b="1" i="1" dirty="0" smtClean="0">
                <a:solidFill>
                  <a:srgbClr val="00B0F0"/>
                </a:solidFill>
              </a:rPr>
              <a:t>Alternate port numbers </a:t>
            </a:r>
            <a:r>
              <a:rPr lang="en-US" sz="1600" dirty="0" smtClean="0"/>
              <a:t>can be returned when default </a:t>
            </a:r>
            <a:r>
              <a:rPr lang="en-US" sz="1600" dirty="0" smtClean="0"/>
              <a:t>port number are </a:t>
            </a:r>
            <a:r>
              <a:rPr lang="en-US" sz="1600" dirty="0" smtClean="0"/>
              <a:t>not in use</a:t>
            </a:r>
          </a:p>
          <a:p>
            <a:pPr lvl="2"/>
            <a:r>
              <a:rPr lang="en-US" sz="1600" dirty="0" smtClean="0"/>
              <a:t>If a list of IP addresses is returned, that list is </a:t>
            </a:r>
            <a:r>
              <a:rPr lang="en-US" sz="1600" b="1" i="1" dirty="0" smtClean="0">
                <a:solidFill>
                  <a:srgbClr val="00B0F0"/>
                </a:solidFill>
              </a:rPr>
              <a:t>ordered</a:t>
            </a:r>
          </a:p>
          <a:p>
            <a:pPr lvl="2"/>
            <a:r>
              <a:rPr lang="en-US" sz="1600" dirty="0" smtClean="0"/>
              <a:t>Some recommendations to </a:t>
            </a:r>
            <a:r>
              <a:rPr lang="en-US" sz="1600" b="1" i="1" dirty="0" smtClean="0">
                <a:solidFill>
                  <a:srgbClr val="00B0F0"/>
                </a:solidFill>
              </a:rPr>
              <a:t>optimize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smtClean="0"/>
              <a:t>the message size are included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827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 Changes </a:t>
            </a:r>
            <a:r>
              <a:rPr lang="fr-FR" dirty="0" err="1" smtClean="0"/>
              <a:t>Since</a:t>
            </a:r>
            <a:r>
              <a:rPr lang="fr-FR" dirty="0" smtClean="0"/>
              <a:t> IETF#108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Return </a:t>
            </a:r>
            <a:r>
              <a:rPr lang="en-US" dirty="0" smtClean="0"/>
              <a:t>a list of IP addresses instead of relying upon legacy DNS options</a:t>
            </a:r>
          </a:p>
          <a:p>
            <a:pPr lvl="1"/>
            <a:r>
              <a:rPr lang="en-US" dirty="0" smtClean="0"/>
              <a:t>This is to </a:t>
            </a:r>
            <a:r>
              <a:rPr lang="en-US" b="1" i="1" dirty="0" smtClean="0">
                <a:solidFill>
                  <a:srgbClr val="00B0F0"/>
                </a:solidFill>
              </a:rPr>
              <a:t>avoid probing</a:t>
            </a:r>
          </a:p>
          <a:p>
            <a:pPr lvl="1"/>
            <a:r>
              <a:rPr lang="en-US" dirty="0" smtClean="0"/>
              <a:t>Useful if available encrypted DNS services are not available on the same IP address(</a:t>
            </a:r>
            <a:r>
              <a:rPr lang="en-US" dirty="0" err="1" smtClean="0"/>
              <a:t>es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b="1" i="1" dirty="0" smtClean="0"/>
          </a:p>
          <a:p>
            <a:r>
              <a:rPr lang="en-US" b="1" i="1" dirty="0" smtClean="0">
                <a:solidFill>
                  <a:srgbClr val="00B0F0"/>
                </a:solidFill>
              </a:rPr>
              <a:t>Generalize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the specification so tha</a:t>
            </a:r>
            <a:r>
              <a:rPr lang="en-US" dirty="0" smtClean="0"/>
              <a:t>t the options are not tied with a particular deployment</a:t>
            </a:r>
            <a:endParaRPr lang="en-US" dirty="0" smtClean="0"/>
          </a:p>
          <a:p>
            <a:endParaRPr lang="en-US" b="1" i="1" dirty="0" smtClean="0"/>
          </a:p>
          <a:p>
            <a:r>
              <a:rPr lang="en-US" b="1" i="1" dirty="0" smtClean="0">
                <a:solidFill>
                  <a:srgbClr val="00B0F0"/>
                </a:solidFill>
              </a:rPr>
              <a:t>Clarify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the relationship with DEER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28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Question #1</a:t>
            </a:r>
            <a:r>
              <a:rPr lang="fr-FR" dirty="0"/>
              <a:t>: </a:t>
            </a:r>
            <a:r>
              <a:rPr lang="fr-FR" dirty="0" smtClean="0"/>
              <a:t>URI </a:t>
            </a:r>
            <a:r>
              <a:rPr lang="en-US" dirty="0" smtClean="0"/>
              <a:t>Templates</a:t>
            </a:r>
            <a:r>
              <a:rPr lang="fr-FR" dirty="0" smtClean="0"/>
              <a:t> in RA/DHCP?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196" y="1268760"/>
            <a:ext cx="5304892" cy="3816424"/>
          </a:xfrm>
        </p:spPr>
        <p:txBody>
          <a:bodyPr>
            <a:noAutofit/>
          </a:bodyPr>
          <a:lstStyle/>
          <a:p>
            <a:r>
              <a:rPr lang="en-US" sz="2000" dirty="0" smtClean="0"/>
              <a:t>Why? </a:t>
            </a:r>
          </a:p>
          <a:p>
            <a:pPr lvl="1"/>
            <a:r>
              <a:rPr lang="en-US" sz="1600" dirty="0" smtClean="0"/>
              <a:t>Provide a customized DNS configuration within a local network</a:t>
            </a:r>
          </a:p>
          <a:p>
            <a:r>
              <a:rPr lang="en-US" sz="2000" dirty="0" smtClean="0"/>
              <a:t>There are trade-offs </a:t>
            </a:r>
          </a:p>
          <a:p>
            <a:pPr lvl="1"/>
            <a:r>
              <a:rPr lang="en-US" sz="1800" dirty="0" smtClean="0"/>
              <a:t>Some issues</a:t>
            </a:r>
          </a:p>
          <a:p>
            <a:pPr lvl="2"/>
            <a:r>
              <a:rPr lang="en-US" sz="1400" dirty="0" smtClean="0"/>
              <a:t>Create a </a:t>
            </a:r>
            <a:r>
              <a:rPr lang="en-US" sz="1400" b="1" i="1" dirty="0" smtClean="0">
                <a:solidFill>
                  <a:srgbClr val="00B0F0"/>
                </a:solidFill>
              </a:rPr>
              <a:t>dependency</a:t>
            </a:r>
            <a:r>
              <a:rPr lang="en-US" sz="1400" dirty="0" smtClean="0">
                <a:solidFill>
                  <a:srgbClr val="00B0F0"/>
                </a:solidFill>
              </a:rPr>
              <a:t> </a:t>
            </a:r>
            <a:r>
              <a:rPr lang="en-US" sz="1400" dirty="0" smtClean="0"/>
              <a:t>between DHCP servers (access routers) and DoH resolvers</a:t>
            </a:r>
          </a:p>
          <a:p>
            <a:pPr lvl="2"/>
            <a:r>
              <a:rPr lang="en-US" sz="1400" dirty="0" smtClean="0"/>
              <a:t>May </a:t>
            </a:r>
            <a:r>
              <a:rPr lang="en-US" sz="1400" b="1" i="1" dirty="0" smtClean="0">
                <a:solidFill>
                  <a:srgbClr val="00B0F0"/>
                </a:solidFill>
              </a:rPr>
              <a:t>increase the size </a:t>
            </a:r>
            <a:r>
              <a:rPr lang="en-US" sz="1400" dirty="0" smtClean="0"/>
              <a:t>of RA/DHCP messages</a:t>
            </a:r>
          </a:p>
          <a:p>
            <a:pPr lvl="1"/>
            <a:r>
              <a:rPr lang="en-US" sz="1800" dirty="0" smtClean="0"/>
              <a:t>Some advantages</a:t>
            </a:r>
          </a:p>
          <a:p>
            <a:pPr lvl="2"/>
            <a:r>
              <a:rPr lang="en-US" sz="1400" dirty="0"/>
              <a:t>Fills a void as there is </a:t>
            </a:r>
            <a:r>
              <a:rPr lang="en-US" sz="1400" b="1" i="1" dirty="0">
                <a:solidFill>
                  <a:srgbClr val="00B0F0"/>
                </a:solidFill>
              </a:rPr>
              <a:t>no standard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  <a:r>
              <a:rPr lang="en-US" sz="1400" dirty="0"/>
              <a:t>means to retrieve the URI information from the DoH server</a:t>
            </a:r>
          </a:p>
          <a:p>
            <a:pPr lvl="2"/>
            <a:r>
              <a:rPr lang="en-US" sz="1400" dirty="0" smtClean="0"/>
              <a:t>Clients can </a:t>
            </a:r>
            <a:r>
              <a:rPr lang="en-US" sz="1400" b="1" i="1" dirty="0" smtClean="0">
                <a:solidFill>
                  <a:srgbClr val="00B0F0"/>
                </a:solidFill>
              </a:rPr>
              <a:t>immediately use</a:t>
            </a:r>
            <a:r>
              <a:rPr lang="en-US" sz="1400" dirty="0" smtClean="0">
                <a:solidFill>
                  <a:srgbClr val="00B0F0"/>
                </a:solidFill>
              </a:rPr>
              <a:t> </a:t>
            </a:r>
            <a:r>
              <a:rPr lang="en-US" sz="1400" dirty="0" smtClean="0"/>
              <a:t>the service(s); no need for extra queries to retrieve the URIs</a:t>
            </a:r>
            <a:endParaRPr lang="en-US" sz="1000" dirty="0" smtClean="0"/>
          </a:p>
          <a:p>
            <a:pPr lvl="2"/>
            <a:r>
              <a:rPr lang="en-US" sz="1400" dirty="0" smtClean="0"/>
              <a:t>Does </a:t>
            </a:r>
            <a:r>
              <a:rPr lang="en-US" sz="1400" b="1" i="1" dirty="0" smtClean="0">
                <a:solidFill>
                  <a:srgbClr val="00B0F0"/>
                </a:solidFill>
              </a:rPr>
              <a:t>not interfere </a:t>
            </a:r>
            <a:r>
              <a:rPr lang="en-US" sz="1400" dirty="0" smtClean="0"/>
              <a:t>with DNS exchanges to “customize” the available services </a:t>
            </a:r>
          </a:p>
          <a:p>
            <a:pPr lvl="2"/>
            <a:r>
              <a:rPr lang="en-US" sz="1400" dirty="0"/>
              <a:t>It is not susceptible to </a:t>
            </a:r>
            <a:r>
              <a:rPr lang="en-US" sz="1400" b="1" i="1" dirty="0">
                <a:solidFill>
                  <a:srgbClr val="00B0F0"/>
                </a:solidFill>
              </a:rPr>
              <a:t>external </a:t>
            </a:r>
            <a:r>
              <a:rPr lang="en-US" sz="1400" b="1" i="1" dirty="0" smtClean="0">
                <a:solidFill>
                  <a:srgbClr val="00B0F0"/>
                </a:solidFill>
              </a:rPr>
              <a:t>attacks</a:t>
            </a:r>
            <a:endParaRPr lang="en-US" sz="1400" b="1" i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5664084"/>
            <a:ext cx="8424936" cy="1149291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Suggestions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Define RA/DHCP options to convey URI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These options, when available, take precedence over DEER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4088" y="1124744"/>
            <a:ext cx="3715384" cy="44596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0" name="Nuage 9"/>
          <p:cNvSpPr/>
          <p:nvPr/>
        </p:nvSpPr>
        <p:spPr>
          <a:xfrm>
            <a:off x="5681448" y="2919700"/>
            <a:ext cx="952825" cy="863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LAN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537239" y="3229155"/>
            <a:ext cx="294834" cy="3074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" dirty="0" smtClean="0"/>
              <a:t>CPE</a:t>
            </a:r>
            <a:endParaRPr lang="fr-FR" sz="400" dirty="0"/>
          </a:p>
        </p:txBody>
      </p:sp>
      <p:cxnSp>
        <p:nvCxnSpPr>
          <p:cNvPr id="12" name="Connecteur droit 11"/>
          <p:cNvCxnSpPr>
            <a:stCxn id="11" idx="3"/>
          </p:cNvCxnSpPr>
          <p:nvPr/>
        </p:nvCxnSpPr>
        <p:spPr>
          <a:xfrm>
            <a:off x="6832073" y="3382859"/>
            <a:ext cx="470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uage 12"/>
          <p:cNvSpPr/>
          <p:nvPr/>
        </p:nvSpPr>
        <p:spPr>
          <a:xfrm>
            <a:off x="7212863" y="2700796"/>
            <a:ext cx="1576457" cy="1211545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ISP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5411198" y="3292706"/>
            <a:ext cx="165075" cy="1617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chemeClr val="tx1"/>
                </a:solidFill>
              </a:rPr>
              <a:t>H</a:t>
            </a:r>
            <a:endParaRPr lang="fr-FR" sz="700" dirty="0">
              <a:solidFill>
                <a:schemeClr val="tx1"/>
              </a:solidFill>
            </a:endParaRPr>
          </a:p>
        </p:txBody>
      </p:sp>
      <p:cxnSp>
        <p:nvCxnSpPr>
          <p:cNvPr id="17" name="Connecteur droit 16"/>
          <p:cNvCxnSpPr>
            <a:stCxn id="16" idx="6"/>
            <a:endCxn id="10" idx="2"/>
          </p:cNvCxnSpPr>
          <p:nvPr/>
        </p:nvCxnSpPr>
        <p:spPr>
          <a:xfrm flipV="1">
            <a:off x="5576273" y="3351325"/>
            <a:ext cx="108130" cy="2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/>
          <p:cNvGrpSpPr/>
          <p:nvPr/>
        </p:nvGrpSpPr>
        <p:grpSpPr>
          <a:xfrm>
            <a:off x="7478120" y="3412118"/>
            <a:ext cx="788228" cy="784387"/>
            <a:chOff x="2699792" y="4365104"/>
            <a:chExt cx="1152128" cy="2016224"/>
          </a:xfrm>
        </p:grpSpPr>
        <p:sp>
          <p:nvSpPr>
            <p:cNvPr id="29" name="Rectangle 28"/>
            <p:cNvSpPr/>
            <p:nvPr/>
          </p:nvSpPr>
          <p:spPr>
            <a:xfrm>
              <a:off x="2699792" y="4365104"/>
              <a:ext cx="1152128" cy="20162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809552" y="4498776"/>
              <a:ext cx="903399" cy="57606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smtClean="0"/>
                <a:t>Do53</a:t>
              </a:r>
            </a:p>
            <a:p>
              <a:pPr algn="ctr"/>
              <a:r>
                <a:rPr lang="fr-FR" sz="700" dirty="0" smtClean="0"/>
                <a:t>Server</a:t>
              </a:r>
              <a:endParaRPr lang="en-US" sz="700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2809553" y="5074840"/>
              <a:ext cx="903399" cy="576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err="1" smtClean="0"/>
                <a:t>DoT</a:t>
              </a:r>
              <a:endParaRPr lang="fr-FR" sz="700" dirty="0" smtClean="0"/>
            </a:p>
            <a:p>
              <a:pPr algn="ctr"/>
              <a:r>
                <a:rPr lang="fr-FR" sz="700" dirty="0" smtClean="0"/>
                <a:t>Server</a:t>
              </a:r>
              <a:endParaRPr lang="en-US" sz="700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809553" y="5650904"/>
              <a:ext cx="903399" cy="5760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err="1" smtClean="0"/>
                <a:t>DoH</a:t>
              </a:r>
              <a:endParaRPr lang="fr-FR" sz="700" dirty="0" smtClean="0"/>
            </a:p>
            <a:p>
              <a:pPr algn="ctr"/>
              <a:r>
                <a:rPr lang="fr-FR" sz="700" dirty="0" smtClean="0"/>
                <a:t>Server</a:t>
              </a:r>
              <a:endParaRPr lang="en-US" sz="700" dirty="0"/>
            </a:p>
          </p:txBody>
        </p:sp>
      </p:grpSp>
      <p:cxnSp>
        <p:nvCxnSpPr>
          <p:cNvPr id="19" name="Connecteur droit avec flèche 18"/>
          <p:cNvCxnSpPr/>
          <p:nvPr/>
        </p:nvCxnSpPr>
        <p:spPr>
          <a:xfrm>
            <a:off x="6897572" y="3278844"/>
            <a:ext cx="27025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ulle ronde 19"/>
          <p:cNvSpPr/>
          <p:nvPr/>
        </p:nvSpPr>
        <p:spPr>
          <a:xfrm>
            <a:off x="6762445" y="4024397"/>
            <a:ext cx="2164066" cy="1039626"/>
          </a:xfrm>
          <a:prstGeom prst="wedgeEllipseCallout">
            <a:avLst>
              <a:gd name="adj1" fmla="val -49506"/>
              <a:gd name="adj2" fmla="val -9049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(2) An </a:t>
            </a:r>
            <a:r>
              <a:rPr lang="fr-FR" sz="900" dirty="0" err="1" smtClean="0"/>
              <a:t>administrator</a:t>
            </a:r>
            <a:r>
              <a:rPr lang="fr-FR" sz="900" dirty="0" smtClean="0"/>
              <a:t> configures the </a:t>
            </a:r>
            <a:r>
              <a:rPr lang="fr-FR" sz="900" dirty="0" err="1" smtClean="0"/>
              <a:t>following</a:t>
            </a:r>
            <a:r>
              <a:rPr lang="fr-FR" sz="900" dirty="0" smtClean="0"/>
              <a:t> DNS </a:t>
            </a:r>
            <a:r>
              <a:rPr lang="fr-FR" sz="900" dirty="0" err="1" smtClean="0"/>
              <a:t>policy</a:t>
            </a:r>
            <a:r>
              <a:rPr lang="fr-FR" sz="900" dirty="0" smtClean="0"/>
              <a:t>: </a:t>
            </a:r>
            <a:endParaRPr lang="fr-FR" sz="900" dirty="0" smtClean="0"/>
          </a:p>
          <a:p>
            <a:pPr algn="ctr"/>
            <a:r>
              <a:rPr lang="fr-FR" sz="900" dirty="0" smtClean="0"/>
              <a:t>All </a:t>
            </a:r>
            <a:r>
              <a:rPr lang="fr-FR" sz="900" dirty="0" err="1" smtClean="0"/>
              <a:t>Hosts</a:t>
            </a:r>
            <a:r>
              <a:rPr lang="fr-FR" sz="900" dirty="0" err="1" smtClean="0">
                <a:sym typeface="Wingdings" panose="05000000000000000000" pitchFamily="2" charset="2"/>
              </a:rPr>
              <a:t>malware</a:t>
            </a:r>
            <a:r>
              <a:rPr lang="fr-FR" sz="900" dirty="0" smtClean="0">
                <a:sym typeface="Wingdings" panose="05000000000000000000" pitchFamily="2" charset="2"/>
              </a:rPr>
              <a:t> </a:t>
            </a:r>
            <a:r>
              <a:rPr lang="fr-FR" sz="900" dirty="0" err="1" smtClean="0">
                <a:sym typeface="Wingdings" panose="05000000000000000000" pitchFamily="2" charset="2"/>
              </a:rPr>
              <a:t>filtering</a:t>
            </a:r>
            <a:endParaRPr lang="en-US" sz="900" dirty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5631285" y="3278844"/>
            <a:ext cx="857198" cy="982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lle ronde 21"/>
          <p:cNvSpPr/>
          <p:nvPr/>
        </p:nvSpPr>
        <p:spPr>
          <a:xfrm>
            <a:off x="6850606" y="1702637"/>
            <a:ext cx="1758547" cy="841044"/>
          </a:xfrm>
          <a:prstGeom prst="wedgeEllipseCallout">
            <a:avLst>
              <a:gd name="adj1" fmla="val -41484"/>
              <a:gd name="adj2" fmla="val 1276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(1) </a:t>
            </a:r>
            <a:r>
              <a:rPr lang="en-US" sz="900" dirty="0" smtClean="0"/>
              <a:t>Receives a list of supported DoH services (e.g., </a:t>
            </a:r>
            <a:r>
              <a:rPr lang="en-US" sz="900" dirty="0"/>
              <a:t>malware filtering, </a:t>
            </a:r>
            <a:r>
              <a:rPr lang="en-US" sz="900" dirty="0" smtClean="0"/>
              <a:t>no-filtering)</a:t>
            </a:r>
            <a:endParaRPr lang="en-US" sz="900" dirty="0"/>
          </a:p>
        </p:txBody>
      </p:sp>
      <p:sp>
        <p:nvSpPr>
          <p:cNvPr id="23" name="Bulle ronde 22"/>
          <p:cNvSpPr/>
          <p:nvPr/>
        </p:nvSpPr>
        <p:spPr>
          <a:xfrm>
            <a:off x="5369871" y="1508550"/>
            <a:ext cx="1392575" cy="970435"/>
          </a:xfrm>
          <a:prstGeom prst="wedgeEllipseCallout">
            <a:avLst>
              <a:gd name="adj1" fmla="val 1024"/>
              <a:gd name="adj2" fmla="val 12085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(3) Communicates the </a:t>
            </a:r>
            <a:r>
              <a:rPr lang="en-US" sz="900" dirty="0" smtClean="0"/>
              <a:t>“malware filtering” </a:t>
            </a:r>
            <a:r>
              <a:rPr lang="en-US" sz="900" dirty="0" smtClean="0"/>
              <a:t>DoH server using DHCP URI option</a:t>
            </a:r>
            <a:endParaRPr lang="en-US" sz="900" dirty="0"/>
          </a:p>
        </p:txBody>
      </p:sp>
      <p:sp>
        <p:nvSpPr>
          <p:cNvPr id="24" name="Ellipse 23"/>
          <p:cNvSpPr/>
          <p:nvPr/>
        </p:nvSpPr>
        <p:spPr>
          <a:xfrm>
            <a:off x="5679769" y="3862658"/>
            <a:ext cx="165075" cy="1617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H</a:t>
            </a:r>
            <a:endParaRPr lang="fr-FR" sz="700" dirty="0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>
            <a:stCxn id="24" idx="7"/>
            <a:endCxn id="10" idx="1"/>
          </p:cNvCxnSpPr>
          <p:nvPr/>
        </p:nvCxnSpPr>
        <p:spPr>
          <a:xfrm flipV="1">
            <a:off x="5820669" y="3782031"/>
            <a:ext cx="337191" cy="10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684655" y="5280355"/>
            <a:ext cx="28005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b="1" dirty="0" err="1" smtClean="0"/>
              <a:t>Sample</a:t>
            </a:r>
            <a:r>
              <a:rPr lang="fr-FR" sz="1050" b="1" dirty="0" smtClean="0"/>
              <a:t> </a:t>
            </a:r>
            <a:r>
              <a:rPr lang="fr-FR" sz="1050" b="1" dirty="0" err="1" smtClean="0"/>
              <a:t>Customized</a:t>
            </a:r>
            <a:r>
              <a:rPr lang="fr-FR" sz="1050" b="1" dirty="0" smtClean="0"/>
              <a:t> </a:t>
            </a:r>
            <a:r>
              <a:rPr lang="fr-FR" sz="1050" b="1" dirty="0"/>
              <a:t>DHCP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4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#2: No @List is Returned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client receives a Do53 @List and an ADN, should the client use that list to resolve the ADN or should that list be assumed as locators of the encrypted DNS?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5929" y="5179953"/>
            <a:ext cx="8424936" cy="1678047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Suggestion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Recommend to always return a list of @</a:t>
            </a:r>
            <a:r>
              <a:rPr lang="en-US" sz="2000" dirty="0" err="1" smtClean="0">
                <a:solidFill>
                  <a:schemeClr val="tx1"/>
                </a:solidFill>
              </a:rPr>
              <a:t>es</a:t>
            </a:r>
            <a:r>
              <a:rPr lang="en-US" sz="2000" dirty="0" smtClean="0">
                <a:solidFill>
                  <a:schemeClr val="tx1"/>
                </a:solidFill>
              </a:rPr>
              <a:t>, unless Do53 and encrypted DNS terminate on the same @</a:t>
            </a:r>
            <a:r>
              <a:rPr lang="en-US" sz="2000" dirty="0" err="1" smtClean="0">
                <a:solidFill>
                  <a:schemeClr val="tx1"/>
                </a:solidFill>
              </a:rPr>
              <a:t>es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Motivation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Optimize the message size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fr-FR" dirty="0" smtClean="0"/>
              <a:t>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adopting this document as a WG item</a:t>
            </a:r>
          </a:p>
          <a:p>
            <a:endParaRPr lang="en-US" dirty="0" smtClean="0"/>
          </a:p>
          <a:p>
            <a:r>
              <a:rPr lang="en-US" dirty="0" smtClean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14967</TotalTime>
  <Words>505</Words>
  <Application>Microsoft Office PowerPoint</Application>
  <PresentationFormat>Affichage à l'écran (4:3)</PresentationFormat>
  <Paragraphs>70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SimSun</vt:lpstr>
      <vt:lpstr>Arial</vt:lpstr>
      <vt:lpstr>Calibri</vt:lpstr>
      <vt:lpstr>Wingdings</vt:lpstr>
      <vt:lpstr>Thème Office</vt:lpstr>
      <vt:lpstr>DHCP and Router Advertisement Options for Encrypted DNS Discovery  </vt:lpstr>
      <vt:lpstr>Overall Approach</vt:lpstr>
      <vt:lpstr>Main Changes Since IETF#108</vt:lpstr>
      <vt:lpstr>Question #1: URI Templates in RA/DHCP?</vt:lpstr>
      <vt:lpstr>Question #2: No @List is Returned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DoT/DoH Server Discovery</dc:title>
  <dc:creator>BOUCADAIR Mohamed IMT/OLN</dc:creator>
  <cp:lastModifiedBy>BOUCADAIR Mohamed TGI/OLN</cp:lastModifiedBy>
  <cp:revision>886</cp:revision>
  <dcterms:created xsi:type="dcterms:W3CDTF">2016-11-23T08:01:43Z</dcterms:created>
  <dcterms:modified xsi:type="dcterms:W3CDTF">2021-01-25T11:52:46Z</dcterms:modified>
</cp:coreProperties>
</file>