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58" r:id="rId3"/>
    <p:sldId id="262" r:id="rId4"/>
    <p:sldId id="268" r:id="rId5"/>
    <p:sldId id="271" r:id="rId6"/>
    <p:sldId id="272" r:id="rId7"/>
    <p:sldId id="273" r:id="rId8"/>
    <p:sldId id="270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90"/>
  </p:normalViewPr>
  <p:slideViewPr>
    <p:cSldViewPr snapToGrid="0" snapToObjects="1">
      <p:cViewPr>
        <p:scale>
          <a:sx n="104" d="100"/>
          <a:sy n="104" d="100"/>
        </p:scale>
        <p:origin x="-1520" y="-8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9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Layer 3 VPN Network model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IETF draft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59775" y="530150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 smtClean="0"/>
              <a:t>Updated</a:t>
            </a:r>
            <a:r>
              <a:rPr lang="en-GB" dirty="0" smtClean="0"/>
              <a:t>:10</a:t>
            </a:r>
            <a:r>
              <a:rPr lang="en-GB" baseline="30000" dirty="0" smtClean="0"/>
              <a:t>th</a:t>
            </a:r>
            <a:r>
              <a:rPr lang="en-GB" dirty="0" smtClean="0"/>
              <a:t> Oct 2019, Version 01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1515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Follow the last meeting action points (</a:t>
            </a:r>
            <a:r>
              <a:rPr lang="en-GB" b="1" dirty="0" smtClean="0"/>
              <a:t>APs</a:t>
            </a:r>
            <a:r>
              <a:rPr lang="en-GB" dirty="0" smtClean="0"/>
              <a:t>):</a:t>
            </a:r>
          </a:p>
          <a:p>
            <a:r>
              <a:rPr lang="en-GB" i="1" dirty="0" smtClean="0"/>
              <a:t>Hierarchy: </a:t>
            </a:r>
            <a:r>
              <a:rPr lang="en-GB" sz="2400" dirty="0" err="1"/>
              <a:t>Dicussion</a:t>
            </a:r>
            <a:r>
              <a:rPr lang="en-GB" sz="2400" dirty="0"/>
              <a:t> on </a:t>
            </a:r>
            <a:r>
              <a:rPr lang="en-GB" sz="2400" dirty="0" err="1"/>
              <a:t>GitHub</a:t>
            </a:r>
            <a:r>
              <a:rPr lang="en-GB" sz="2400" dirty="0"/>
              <a:t>? </a:t>
            </a:r>
          </a:p>
          <a:p>
            <a:r>
              <a:rPr lang="en-GB" i="1" dirty="0" smtClean="0"/>
              <a:t>Vision</a:t>
            </a:r>
            <a:r>
              <a:rPr lang="en-GB" dirty="0" smtClean="0"/>
              <a:t>: </a:t>
            </a:r>
            <a:r>
              <a:rPr lang="en-GB" sz="2400" dirty="0" smtClean="0"/>
              <a:t>Present possible </a:t>
            </a:r>
            <a:r>
              <a:rPr lang="en-GB" sz="2400" dirty="0"/>
              <a:t>workflows detected for the L3NM </a:t>
            </a:r>
            <a:endParaRPr lang="en-GB" sz="2400" dirty="0" smtClean="0"/>
          </a:p>
          <a:p>
            <a:pPr lvl="1"/>
            <a:r>
              <a:rPr lang="en-GB" sz="2000" dirty="0" smtClean="0"/>
              <a:t>Explain </a:t>
            </a:r>
            <a:r>
              <a:rPr lang="en-GB" sz="2000" dirty="0"/>
              <a:t>covered scenarios</a:t>
            </a:r>
          </a:p>
          <a:p>
            <a:pPr lvl="1"/>
            <a:r>
              <a:rPr lang="en-GB" sz="2000" dirty="0" smtClean="0"/>
              <a:t>Workflows </a:t>
            </a:r>
            <a:r>
              <a:rPr lang="en-GB" sz="2000" dirty="0"/>
              <a:t>to </a:t>
            </a:r>
            <a:r>
              <a:rPr lang="en-GB" sz="2000" dirty="0" smtClean="0"/>
              <a:t>implement</a:t>
            </a:r>
            <a:endParaRPr lang="en-GB" sz="1400" i="1" dirty="0"/>
          </a:p>
          <a:p>
            <a:r>
              <a:rPr lang="en-GB" i="1" dirty="0" smtClean="0"/>
              <a:t>Security: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5874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Hierarchy</a:t>
            </a:r>
            <a:endParaRPr lang="en-GB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40897"/>
            <a:ext cx="10515600" cy="4601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2400" dirty="0" err="1" smtClean="0"/>
              <a:t>The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list</a:t>
            </a:r>
            <a:r>
              <a:rPr lang="es-ES_tradnl" sz="2400" dirty="0" smtClean="0"/>
              <a:t> of open </a:t>
            </a:r>
            <a:r>
              <a:rPr lang="es-ES_tradnl" sz="2400" dirty="0" err="1" smtClean="0"/>
              <a:t>issues</a:t>
            </a:r>
            <a:r>
              <a:rPr lang="es-ES_tradnl" sz="2400" dirty="0" smtClean="0"/>
              <a:t> are </a:t>
            </a:r>
            <a:r>
              <a:rPr lang="es-ES_tradnl" sz="2400" dirty="0" err="1" smtClean="0"/>
              <a:t>stored</a:t>
            </a:r>
            <a:r>
              <a:rPr lang="es-ES_tradnl" sz="2400" dirty="0" smtClean="0"/>
              <a:t> in </a:t>
            </a:r>
            <a:r>
              <a:rPr lang="es-ES_tradnl" sz="2400" dirty="0" err="1" smtClean="0"/>
              <a:t>the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GitHub</a:t>
            </a:r>
            <a:r>
              <a:rPr lang="es-ES_tradnl" sz="2400" dirty="0" smtClean="0"/>
              <a:t> repo:</a:t>
            </a:r>
          </a:p>
          <a:p>
            <a:pPr marL="0" indent="0">
              <a:buNone/>
            </a:pPr>
            <a:r>
              <a:rPr lang="es-ES_tradnl" sz="2400" dirty="0" smtClean="0"/>
              <a:t> </a:t>
            </a:r>
            <a:r>
              <a:rPr lang="es-ES_tradnl" sz="2400" u="sng" dirty="0" err="1" smtClean="0">
                <a:solidFill>
                  <a:schemeClr val="accent1"/>
                </a:solidFill>
              </a:rPr>
              <a:t>https</a:t>
            </a:r>
            <a:r>
              <a:rPr lang="es-ES_tradnl" sz="2400" u="sng" dirty="0">
                <a:solidFill>
                  <a:schemeClr val="accent1"/>
                </a:solidFill>
              </a:rPr>
              <a:t>://</a:t>
            </a:r>
            <a:r>
              <a:rPr lang="es-ES_tradnl" sz="2400" u="sng" dirty="0" err="1">
                <a:solidFill>
                  <a:schemeClr val="accent1"/>
                </a:solidFill>
              </a:rPr>
              <a:t>github.com</a:t>
            </a:r>
            <a:r>
              <a:rPr lang="es-ES_tradnl" sz="2400" u="sng" dirty="0">
                <a:solidFill>
                  <a:schemeClr val="accent1"/>
                </a:solidFill>
              </a:rPr>
              <a:t>/</a:t>
            </a:r>
            <a:r>
              <a:rPr lang="es-ES_tradnl" sz="2400" u="sng" dirty="0" err="1">
                <a:solidFill>
                  <a:schemeClr val="accent1"/>
                </a:solidFill>
              </a:rPr>
              <a:t>oscargdd</a:t>
            </a:r>
            <a:r>
              <a:rPr lang="es-ES_tradnl" sz="2400" u="sng" dirty="0">
                <a:solidFill>
                  <a:schemeClr val="accent1"/>
                </a:solidFill>
              </a:rPr>
              <a:t>/l3nm/</a:t>
            </a:r>
            <a:r>
              <a:rPr lang="es-ES_tradnl" sz="2400" u="sng" dirty="0" err="1" smtClean="0">
                <a:solidFill>
                  <a:schemeClr val="accent1"/>
                </a:solidFill>
              </a:rPr>
              <a:t>issues</a:t>
            </a:r>
            <a:r>
              <a:rPr lang="es-ES_tradnl" sz="2400" u="sng" dirty="0" smtClean="0">
                <a:solidFill>
                  <a:schemeClr val="accent1"/>
                </a:solidFill>
              </a:rPr>
              <a:t>: </a:t>
            </a:r>
            <a:endParaRPr lang="en-GB" sz="2400" u="sng" dirty="0" smtClean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326568"/>
              </p:ext>
            </p:extLst>
          </p:nvPr>
        </p:nvGraphicFramePr>
        <p:xfrm>
          <a:off x="957356" y="2637575"/>
          <a:ext cx="10396443" cy="28293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5573"/>
                <a:gridCol w="6447854"/>
                <a:gridCol w="3123016"/>
              </a:tblGrid>
              <a:tr h="312906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Issue #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Description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Status</a:t>
                      </a:r>
                      <a:endParaRPr lang="es-CO" dirty="0"/>
                    </a:p>
                  </a:txBody>
                  <a:tcPr anchor="ctr"/>
                </a:tc>
              </a:tr>
              <a:tr h="410595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smtClean="0"/>
                        <a:t>1</a:t>
                      </a:r>
                      <a:endParaRPr lang="es-CO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ISIS not included in Routing Protocols</a:t>
                      </a:r>
                      <a:endParaRPr lang="es-CO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solidFill>
                            <a:schemeClr val="accent2"/>
                          </a:solidFill>
                        </a:rPr>
                        <a:t>No particular Need</a:t>
                      </a:r>
                      <a:r>
                        <a:rPr lang="es-CO" sz="1200" baseline="0" dirty="0" smtClean="0">
                          <a:solidFill>
                            <a:schemeClr val="accent2"/>
                          </a:solidFill>
                        </a:rPr>
                        <a:t> identified</a:t>
                      </a:r>
                      <a:endParaRPr lang="es-CO" sz="1200" dirty="0" smtClean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0595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smtClean="0"/>
                        <a:t>2</a:t>
                      </a:r>
                      <a:endParaRPr lang="es-CO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Segment Routing to be added</a:t>
                      </a:r>
                      <a:endParaRPr lang="es-CO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solidFill>
                            <a:schemeClr val="accent2"/>
                          </a:solidFill>
                        </a:rPr>
                        <a:t>No particular Need</a:t>
                      </a:r>
                      <a:r>
                        <a:rPr lang="es-CO" sz="1200" baseline="0" dirty="0" smtClean="0">
                          <a:solidFill>
                            <a:schemeClr val="accent2"/>
                          </a:solidFill>
                        </a:rPr>
                        <a:t> identified</a:t>
                      </a:r>
                      <a:endParaRPr lang="es-CO" sz="1200" dirty="0" smtClean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0595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smtClean="0"/>
                        <a:t>12</a:t>
                      </a:r>
                      <a:endParaRPr lang="es-CO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Site Berarer Issue</a:t>
                      </a:r>
                      <a:endParaRPr lang="es-CO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baseline="0" dirty="0" smtClean="0">
                          <a:solidFill>
                            <a:schemeClr val="accent6"/>
                          </a:solidFill>
                        </a:rPr>
                        <a:t>Closed </a:t>
                      </a:r>
                      <a:r>
                        <a:rPr lang="mr-IN" sz="1200" baseline="0" dirty="0" smtClean="0">
                          <a:solidFill>
                            <a:schemeClr val="accent6"/>
                          </a:solidFill>
                        </a:rPr>
                        <a:t>–</a:t>
                      </a:r>
                      <a:r>
                        <a:rPr lang="es-CO" sz="1200" baseline="0" dirty="0" smtClean="0">
                          <a:solidFill>
                            <a:schemeClr val="accent6"/>
                          </a:solidFill>
                        </a:rPr>
                        <a:t> NEW AP</a:t>
                      </a:r>
                      <a:endParaRPr lang="es-CO" sz="1200" dirty="0" smtClean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0595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smtClean="0"/>
                        <a:t>13</a:t>
                      </a:r>
                      <a:endParaRPr lang="es-CO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Is "site" concept needed in the network model?</a:t>
                      </a:r>
                      <a:endParaRPr lang="es-CO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solidFill>
                            <a:schemeClr val="accent6"/>
                          </a:solidFill>
                        </a:rPr>
                        <a:t>Closed</a:t>
                      </a:r>
                      <a:r>
                        <a:rPr lang="es-CO" sz="1200" baseline="0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mr-IN" sz="1200" baseline="0" dirty="0" smtClean="0">
                          <a:solidFill>
                            <a:schemeClr val="accent6"/>
                          </a:solidFill>
                        </a:rPr>
                        <a:t>–</a:t>
                      </a:r>
                      <a:r>
                        <a:rPr lang="es-CO" sz="1200" baseline="0" dirty="0" smtClean="0">
                          <a:solidFill>
                            <a:schemeClr val="accent6"/>
                          </a:solidFill>
                        </a:rPr>
                        <a:t> NEW AP</a:t>
                      </a:r>
                      <a:endParaRPr lang="es-CO" sz="1200" dirty="0" smtClean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0595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smtClean="0"/>
                        <a:t>14</a:t>
                      </a:r>
                      <a:endParaRPr lang="es-CO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Process ID in OSPF</a:t>
                      </a:r>
                      <a:endParaRPr lang="es-CO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>
                          <a:solidFill>
                            <a:schemeClr val="accent4"/>
                          </a:solidFill>
                        </a:rPr>
                        <a:t>Pending analysis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0595">
                <a:tc>
                  <a:txBody>
                    <a:bodyPr/>
                    <a:lstStyle/>
                    <a:p>
                      <a:pPr algn="ctr"/>
                      <a:r>
                        <a:rPr lang="es-CO" sz="2000" b="1" dirty="0" smtClean="0"/>
                        <a:t>15</a:t>
                      </a:r>
                      <a:endParaRPr lang="es-CO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2000" b="1" dirty="0" smtClean="0"/>
                        <a:t>Hierarchy: Site &amp; Bearer</a:t>
                      </a:r>
                      <a:r>
                        <a:rPr lang="es-CO" sz="2000" b="1" baseline="0" dirty="0" smtClean="0"/>
                        <a:t> Removal</a:t>
                      </a:r>
                      <a:endParaRPr lang="es-CO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b="1" dirty="0" smtClean="0">
                          <a:solidFill>
                            <a:schemeClr val="accent4"/>
                          </a:solidFill>
                        </a:rPr>
                        <a:t>Discussion</a:t>
                      </a:r>
                      <a:r>
                        <a:rPr lang="es-CO" sz="2000" b="1" baseline="0" dirty="0" smtClean="0">
                          <a:solidFill>
                            <a:schemeClr val="accent4"/>
                          </a:solidFill>
                        </a:rPr>
                        <a:t> Needed</a:t>
                      </a:r>
                      <a:endParaRPr lang="es-CO" sz="2000" b="1" dirty="0" smtClean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72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Vision </a:t>
            </a:r>
            <a:r>
              <a:rPr lang="mr-IN" b="1" dirty="0" smtClean="0"/>
              <a:t>–</a:t>
            </a:r>
            <a:r>
              <a:rPr lang="en-GB" b="1" dirty="0" smtClean="0"/>
              <a:t>UC1</a:t>
            </a:r>
            <a:endParaRPr lang="en-GB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3004114" y="2200948"/>
            <a:ext cx="2246979" cy="701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SDTN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22432" y="3562236"/>
            <a:ext cx="2246979" cy="701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SDNc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11467" y="3562236"/>
            <a:ext cx="2246979" cy="701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SDNc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6" idx="2"/>
            <a:endCxn id="7" idx="0"/>
          </p:cNvCxnSpPr>
          <p:nvPr/>
        </p:nvCxnSpPr>
        <p:spPr>
          <a:xfrm flipH="1">
            <a:off x="2545922" y="2902843"/>
            <a:ext cx="1581682" cy="659393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2"/>
            <a:endCxn id="8" idx="0"/>
          </p:cNvCxnSpPr>
          <p:nvPr/>
        </p:nvCxnSpPr>
        <p:spPr>
          <a:xfrm>
            <a:off x="4127604" y="2902843"/>
            <a:ext cx="1807353" cy="659393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0"/>
          </p:cNvCxnSpPr>
          <p:nvPr/>
        </p:nvCxnSpPr>
        <p:spPr>
          <a:xfrm>
            <a:off x="4127604" y="1474156"/>
            <a:ext cx="0" cy="726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73649" y="1932033"/>
            <a:ext cx="434741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DESCRIPTION</a:t>
            </a:r>
          </a:p>
          <a:p>
            <a:pPr marL="342900" indent="-342900">
              <a:buAutoNum type="arabicPeriod"/>
            </a:pPr>
            <a:r>
              <a:rPr lang="es-CO" dirty="0" smtClean="0"/>
              <a:t>L3VPN created between two ip domains</a:t>
            </a:r>
          </a:p>
          <a:p>
            <a:endParaRPr lang="es-CO" dirty="0" smtClean="0"/>
          </a:p>
          <a:p>
            <a:pPr marL="342900" indent="-342900">
              <a:buAutoNum type="arabicPeriod"/>
            </a:pPr>
            <a:r>
              <a:rPr lang="es-CO" dirty="0" smtClean="0"/>
              <a:t>The  SDTN should coordinate resources between the domain network controllers (i.e RTs, RD, EncapType, Terminations, Transport</a:t>
            </a:r>
            <a:r>
              <a:rPr lang="mr-IN" dirty="0" smtClean="0"/>
              <a:t>…</a:t>
            </a:r>
            <a:r>
              <a:rPr lang="es-CO" dirty="0" smtClean="0"/>
              <a:t>).</a:t>
            </a:r>
          </a:p>
          <a:p>
            <a:pPr marL="342900" indent="-342900">
              <a:buAutoNum type="arabicPeriod"/>
            </a:pPr>
            <a:endParaRPr lang="es-CO" dirty="0"/>
          </a:p>
          <a:p>
            <a:pPr marL="342900" indent="-342900">
              <a:buAutoNum type="arabicPeriod"/>
            </a:pPr>
            <a:endParaRPr lang="es-CO" dirty="0" smtClean="0"/>
          </a:p>
          <a:p>
            <a:endParaRPr lang="es-CO" dirty="0"/>
          </a:p>
        </p:txBody>
      </p:sp>
      <p:sp>
        <p:nvSpPr>
          <p:cNvPr id="24" name="Folded Corner 23"/>
          <p:cNvSpPr/>
          <p:nvPr/>
        </p:nvSpPr>
        <p:spPr>
          <a:xfrm>
            <a:off x="5177822" y="3091875"/>
            <a:ext cx="879253" cy="31748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L3NM</a:t>
            </a:r>
          </a:p>
        </p:txBody>
      </p:sp>
      <p:sp>
        <p:nvSpPr>
          <p:cNvPr id="25" name="Folded Corner 24"/>
          <p:cNvSpPr/>
          <p:nvPr/>
        </p:nvSpPr>
        <p:spPr>
          <a:xfrm>
            <a:off x="2790158" y="3091875"/>
            <a:ext cx="879253" cy="31748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L3NM</a:t>
            </a:r>
          </a:p>
        </p:txBody>
      </p:sp>
      <p:sp>
        <p:nvSpPr>
          <p:cNvPr id="26" name="Cloud 25"/>
          <p:cNvSpPr/>
          <p:nvPr/>
        </p:nvSpPr>
        <p:spPr>
          <a:xfrm>
            <a:off x="1673023" y="4746703"/>
            <a:ext cx="1996388" cy="1257732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rgbClr val="000000"/>
                </a:solidFill>
              </a:rPr>
              <a:t>Domain 1</a:t>
            </a:r>
            <a:endParaRPr lang="es-CO" dirty="0">
              <a:solidFill>
                <a:srgbClr val="000000"/>
              </a:solidFill>
            </a:endParaRPr>
          </a:p>
        </p:txBody>
      </p:sp>
      <p:sp>
        <p:nvSpPr>
          <p:cNvPr id="27" name="Cloud 26"/>
          <p:cNvSpPr/>
          <p:nvPr/>
        </p:nvSpPr>
        <p:spPr>
          <a:xfrm>
            <a:off x="4811467" y="4746703"/>
            <a:ext cx="1996388" cy="1257732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rgbClr val="000000"/>
                </a:solidFill>
              </a:rPr>
              <a:t>Domain 2</a:t>
            </a:r>
            <a:endParaRPr lang="es-CO" dirty="0">
              <a:solidFill>
                <a:srgbClr val="000000"/>
              </a:solidFill>
            </a:endParaRPr>
          </a:p>
        </p:txBody>
      </p:sp>
      <p:cxnSp>
        <p:nvCxnSpPr>
          <p:cNvPr id="29" name="Straight Connector 28"/>
          <p:cNvCxnSpPr>
            <a:stCxn id="26" idx="0"/>
            <a:endCxn id="27" idx="2"/>
          </p:cNvCxnSpPr>
          <p:nvPr/>
        </p:nvCxnSpPr>
        <p:spPr>
          <a:xfrm>
            <a:off x="3667747" y="5375569"/>
            <a:ext cx="1149912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45922" y="4251920"/>
            <a:ext cx="0" cy="4947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946673" y="4264131"/>
            <a:ext cx="0" cy="4947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n 32"/>
          <p:cNvSpPr/>
          <p:nvPr/>
        </p:nvSpPr>
        <p:spPr>
          <a:xfrm>
            <a:off x="610592" y="5153040"/>
            <a:ext cx="500686" cy="222529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>
              <a:solidFill>
                <a:schemeClr val="tx1"/>
              </a:solidFill>
            </a:endParaRPr>
          </a:p>
        </p:txBody>
      </p:sp>
      <p:sp>
        <p:nvSpPr>
          <p:cNvPr id="34" name="Can 33"/>
          <p:cNvSpPr/>
          <p:nvPr/>
        </p:nvSpPr>
        <p:spPr>
          <a:xfrm>
            <a:off x="7223306" y="5153040"/>
            <a:ext cx="500686" cy="222529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3" idx="4"/>
            <a:endCxn id="26" idx="2"/>
          </p:cNvCxnSpPr>
          <p:nvPr/>
        </p:nvCxnSpPr>
        <p:spPr>
          <a:xfrm>
            <a:off x="1111278" y="5264305"/>
            <a:ext cx="567937" cy="11126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0"/>
            <a:endCxn id="34" idx="2"/>
          </p:cNvCxnSpPr>
          <p:nvPr/>
        </p:nvCxnSpPr>
        <p:spPr>
          <a:xfrm flipV="1">
            <a:off x="6806191" y="5264305"/>
            <a:ext cx="417115" cy="11126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26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Vision </a:t>
            </a:r>
            <a:r>
              <a:rPr lang="mr-IN" b="1" dirty="0" smtClean="0"/>
              <a:t>–</a:t>
            </a:r>
            <a:r>
              <a:rPr lang="en-GB" b="1" dirty="0" smtClean="0"/>
              <a:t>UC1</a:t>
            </a:r>
            <a:endParaRPr lang="en-GB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527" y="285616"/>
            <a:ext cx="5929659" cy="657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9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Vision </a:t>
            </a:r>
            <a:r>
              <a:rPr lang="mr-IN" b="1" dirty="0" smtClean="0"/>
              <a:t>–</a:t>
            </a:r>
            <a:r>
              <a:rPr lang="en-GB" b="1" dirty="0" smtClean="0"/>
              <a:t>UC2</a:t>
            </a:r>
            <a:endParaRPr lang="en-GB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2234272" y="2524301"/>
            <a:ext cx="2246979" cy="701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SDNc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endCxn id="7" idx="0"/>
          </p:cNvCxnSpPr>
          <p:nvPr/>
        </p:nvCxnSpPr>
        <p:spPr>
          <a:xfrm>
            <a:off x="3357762" y="1697328"/>
            <a:ext cx="0" cy="826973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73649" y="1932033"/>
            <a:ext cx="4347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DESCRIPTION</a:t>
            </a:r>
          </a:p>
          <a:p>
            <a:pPr marL="342900" indent="-342900">
              <a:buAutoNum type="arabicPeriod"/>
            </a:pPr>
            <a:r>
              <a:rPr lang="es-CO" dirty="0" smtClean="0"/>
              <a:t>L3VPN created in a single domain Sceneario</a:t>
            </a:r>
          </a:p>
          <a:p>
            <a:endParaRPr lang="es-CO" dirty="0" smtClean="0"/>
          </a:p>
          <a:p>
            <a:pPr marL="342900" indent="-342900">
              <a:buAutoNum type="arabicPeriod"/>
            </a:pPr>
            <a:r>
              <a:rPr lang="es-CO" dirty="0" smtClean="0"/>
              <a:t>The  SDNC can auto assign the network resources.</a:t>
            </a:r>
            <a:endParaRPr lang="es-CO" dirty="0"/>
          </a:p>
          <a:p>
            <a:pPr marL="342900" indent="-342900">
              <a:buAutoNum type="arabicPeriod"/>
            </a:pPr>
            <a:endParaRPr lang="es-CO" dirty="0" smtClean="0"/>
          </a:p>
          <a:p>
            <a:endParaRPr lang="es-CO" dirty="0"/>
          </a:p>
        </p:txBody>
      </p:sp>
      <p:sp>
        <p:nvSpPr>
          <p:cNvPr id="25" name="Folded Corner 24"/>
          <p:cNvSpPr/>
          <p:nvPr/>
        </p:nvSpPr>
        <p:spPr>
          <a:xfrm>
            <a:off x="3601998" y="2053940"/>
            <a:ext cx="879253" cy="31748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L3NM</a:t>
            </a:r>
          </a:p>
        </p:txBody>
      </p:sp>
      <p:sp>
        <p:nvSpPr>
          <p:cNvPr id="26" name="Cloud 25"/>
          <p:cNvSpPr/>
          <p:nvPr/>
        </p:nvSpPr>
        <p:spPr>
          <a:xfrm>
            <a:off x="2484863" y="3708768"/>
            <a:ext cx="1996388" cy="1257732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rgbClr val="000000"/>
                </a:solidFill>
              </a:rPr>
              <a:t>Domain 1</a:t>
            </a:r>
            <a:endParaRPr lang="es-CO" dirty="0">
              <a:solidFill>
                <a:srgbClr val="00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357762" y="3213985"/>
            <a:ext cx="0" cy="4947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n 32"/>
          <p:cNvSpPr/>
          <p:nvPr/>
        </p:nvSpPr>
        <p:spPr>
          <a:xfrm>
            <a:off x="1422432" y="4115105"/>
            <a:ext cx="500686" cy="222529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>
              <a:solidFill>
                <a:schemeClr val="tx1"/>
              </a:solidFill>
            </a:endParaRPr>
          </a:p>
        </p:txBody>
      </p:sp>
      <p:sp>
        <p:nvSpPr>
          <p:cNvPr id="34" name="Can 33"/>
          <p:cNvSpPr/>
          <p:nvPr/>
        </p:nvSpPr>
        <p:spPr>
          <a:xfrm>
            <a:off x="4898366" y="4115105"/>
            <a:ext cx="500686" cy="222529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3" idx="4"/>
            <a:endCxn id="26" idx="2"/>
          </p:cNvCxnSpPr>
          <p:nvPr/>
        </p:nvCxnSpPr>
        <p:spPr>
          <a:xfrm>
            <a:off x="1923118" y="4226370"/>
            <a:ext cx="567937" cy="11126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4" idx="2"/>
          </p:cNvCxnSpPr>
          <p:nvPr/>
        </p:nvCxnSpPr>
        <p:spPr>
          <a:xfrm flipV="1">
            <a:off x="4481251" y="4226370"/>
            <a:ext cx="417115" cy="11126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15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Vision </a:t>
            </a:r>
            <a:r>
              <a:rPr lang="mr-IN" b="1" dirty="0" smtClean="0"/>
              <a:t>–</a:t>
            </a:r>
            <a:r>
              <a:rPr lang="en-GB" b="1" dirty="0" smtClean="0"/>
              <a:t>UC2</a:t>
            </a:r>
            <a:endParaRPr lang="en-GB" sz="1600" dirty="0"/>
          </a:p>
        </p:txBody>
      </p:sp>
      <p:pic>
        <p:nvPicPr>
          <p:cNvPr id="22" name="Picture 2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070" y="483042"/>
            <a:ext cx="5199770" cy="5726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122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Security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sz="3200" dirty="0"/>
          </a:p>
        </p:txBody>
      </p:sp>
      <p:sp>
        <p:nvSpPr>
          <p:cNvPr id="3" name="Rectangle 2"/>
          <p:cNvSpPr/>
          <p:nvPr/>
        </p:nvSpPr>
        <p:spPr>
          <a:xfrm>
            <a:off x="838200" y="1538324"/>
            <a:ext cx="107219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Authentication/Authorization parameters must be included in the L3NM in the CE-PE connecting protocols (OSPF, BGP). 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authentication-key 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authentication-type (password/message digest)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message digest key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018718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>
                <a:latin typeface="Courier"/>
                <a:cs typeface="Courier"/>
              </a:rPr>
              <a:t> </a:t>
            </a:r>
            <a:r>
              <a:rPr lang="es-CO" sz="1200" dirty="0" smtClean="0">
                <a:latin typeface="Courier"/>
                <a:cs typeface="Courier"/>
              </a:rPr>
              <a:t>		</a:t>
            </a:r>
            <a:r>
              <a:rPr lang="es-CO" sz="1200" dirty="0" smtClean="0">
                <a:solidFill>
                  <a:schemeClr val="accent1"/>
                </a:solidFill>
                <a:latin typeface="Courier"/>
                <a:cs typeface="Courier"/>
              </a:rPr>
              <a:t>	group </a:t>
            </a:r>
            <a:r>
              <a:rPr lang="es-CO" sz="1200" dirty="0">
                <a:solidFill>
                  <a:schemeClr val="accent1"/>
                </a:solidFill>
                <a:latin typeface="Courier"/>
                <a:cs typeface="Courier"/>
              </a:rPr>
              <a:t>"INTERNET_CAPITAL_TOWER"</a:t>
            </a:r>
          </a:p>
          <a:p>
            <a:r>
              <a:rPr lang="es-CO" sz="1200" dirty="0">
                <a:solidFill>
                  <a:schemeClr val="accent1"/>
                </a:solidFill>
                <a:latin typeface="Courier"/>
                <a:cs typeface="Courier"/>
              </a:rPr>
              <a:t>                    neighbor 200.30.104.82</a:t>
            </a:r>
          </a:p>
          <a:p>
            <a:r>
              <a:rPr lang="es-CO" sz="1200" dirty="0">
                <a:solidFill>
                  <a:schemeClr val="accent1"/>
                </a:solidFill>
                <a:latin typeface="Courier"/>
                <a:cs typeface="Courier"/>
              </a:rPr>
              <a:t>                        authentication-key "HhxkNZUSNjBIYOpytRN.vN5EcGUmO1G9joA3hK5.eEz2Z227wpwuHxWvQfUc4TMSevH/NYrn6B6" </a:t>
            </a:r>
            <a:r>
              <a:rPr lang="es-CO" sz="1200" dirty="0" smtClean="0">
                <a:solidFill>
                  <a:schemeClr val="accent1"/>
                </a:solidFill>
                <a:latin typeface="Courier"/>
                <a:cs typeface="Courier"/>
              </a:rPr>
              <a:t>hash2</a:t>
            </a:r>
          </a:p>
          <a:p>
            <a:r>
              <a:rPr lang="es-ES_tradnl" sz="1200" dirty="0" smtClean="0">
                <a:solidFill>
                  <a:schemeClr val="accent1"/>
                </a:solidFill>
                <a:latin typeface="Courier"/>
                <a:cs typeface="Courier"/>
              </a:rPr>
              <a:t>					</a:t>
            </a:r>
            <a:r>
              <a:rPr lang="mr-IN" sz="1200" dirty="0" smtClean="0">
                <a:solidFill>
                  <a:schemeClr val="accent1"/>
                </a:solidFill>
                <a:latin typeface="Courier"/>
                <a:cs typeface="Courier"/>
              </a:rPr>
              <a:t>local</a:t>
            </a:r>
            <a:r>
              <a:rPr lang="mr-IN" sz="1200" dirty="0">
                <a:solidFill>
                  <a:schemeClr val="accent1"/>
                </a:solidFill>
                <a:latin typeface="Courier"/>
                <a:cs typeface="Courier"/>
              </a:rPr>
              <a:t>-address 200.30.104.60</a:t>
            </a:r>
          </a:p>
          <a:p>
            <a:r>
              <a:rPr lang="mr-IN" sz="1200" dirty="0">
                <a:solidFill>
                  <a:schemeClr val="accent1"/>
                </a:solidFill>
                <a:latin typeface="Courier"/>
                <a:cs typeface="Courier"/>
              </a:rPr>
              <a:t>                        </a:t>
            </a:r>
            <a:r>
              <a:rPr lang="es-ES_tradnl" sz="1200" dirty="0" smtClean="0">
                <a:solidFill>
                  <a:schemeClr val="accent1"/>
                </a:solidFill>
                <a:latin typeface="Courier"/>
                <a:cs typeface="Courier"/>
              </a:rPr>
              <a:t>	</a:t>
            </a:r>
            <a:r>
              <a:rPr lang="mr-IN" sz="1200" dirty="0" smtClean="0">
                <a:solidFill>
                  <a:schemeClr val="accent1"/>
                </a:solidFill>
                <a:latin typeface="Courier"/>
                <a:cs typeface="Courier"/>
              </a:rPr>
              <a:t>import </a:t>
            </a:r>
            <a:r>
              <a:rPr lang="mr-IN" sz="1200" dirty="0">
                <a:solidFill>
                  <a:schemeClr val="accent1"/>
                </a:solidFill>
                <a:latin typeface="Courier"/>
                <a:cs typeface="Courier"/>
              </a:rPr>
              <a:t>"</a:t>
            </a:r>
            <a:r>
              <a:rPr lang="mr-IN" sz="1200" dirty="0" smtClean="0">
                <a:solidFill>
                  <a:schemeClr val="accent1"/>
                </a:solidFill>
                <a:latin typeface="Courier"/>
                <a:cs typeface="Courier"/>
              </a:rPr>
              <a:t>IMPORT_" </a:t>
            </a:r>
            <a:endParaRPr lang="mr-IN" sz="1200" dirty="0">
              <a:solidFill>
                <a:schemeClr val="accent1"/>
              </a:solidFill>
              <a:latin typeface="Courier"/>
              <a:cs typeface="Courier"/>
            </a:endParaRPr>
          </a:p>
          <a:p>
            <a:r>
              <a:rPr lang="mr-IN" sz="1200" dirty="0">
                <a:solidFill>
                  <a:schemeClr val="accent1"/>
                </a:solidFill>
                <a:latin typeface="Courier"/>
                <a:cs typeface="Courier"/>
              </a:rPr>
              <a:t>                        </a:t>
            </a:r>
            <a:r>
              <a:rPr lang="es-ES_tradnl" sz="1200" dirty="0" smtClean="0">
                <a:solidFill>
                  <a:schemeClr val="accent1"/>
                </a:solidFill>
                <a:latin typeface="Courier"/>
                <a:cs typeface="Courier"/>
              </a:rPr>
              <a:t>	</a:t>
            </a:r>
            <a:r>
              <a:rPr lang="mr-IN" sz="1200" dirty="0" smtClean="0">
                <a:solidFill>
                  <a:schemeClr val="accent1"/>
                </a:solidFill>
                <a:latin typeface="Courier"/>
                <a:cs typeface="Courier"/>
              </a:rPr>
              <a:t>export </a:t>
            </a:r>
            <a:r>
              <a:rPr lang="mr-IN" sz="1200" dirty="0">
                <a:solidFill>
                  <a:schemeClr val="accent1"/>
                </a:solidFill>
                <a:latin typeface="Courier"/>
                <a:cs typeface="Courier"/>
              </a:rPr>
              <a:t>"</a:t>
            </a:r>
            <a:r>
              <a:rPr lang="mr-IN" sz="1200" dirty="0" smtClean="0">
                <a:solidFill>
                  <a:schemeClr val="accent1"/>
                </a:solidFill>
                <a:latin typeface="Courier"/>
                <a:cs typeface="Courier"/>
              </a:rPr>
              <a:t>EXPORT_" </a:t>
            </a:r>
            <a:endParaRPr lang="mr-IN" sz="1200" dirty="0">
              <a:solidFill>
                <a:schemeClr val="accent1"/>
              </a:solidFill>
              <a:latin typeface="Courier"/>
              <a:cs typeface="Courier"/>
            </a:endParaRPr>
          </a:p>
          <a:p>
            <a:r>
              <a:rPr lang="mr-IN" sz="1200" dirty="0">
                <a:solidFill>
                  <a:schemeClr val="accent1"/>
                </a:solidFill>
                <a:latin typeface="Courier"/>
                <a:cs typeface="Courier"/>
              </a:rPr>
              <a:t>                        </a:t>
            </a:r>
            <a:r>
              <a:rPr lang="es-ES_tradnl" sz="1200" dirty="0" smtClean="0">
                <a:solidFill>
                  <a:schemeClr val="accent1"/>
                </a:solidFill>
                <a:latin typeface="Courier"/>
                <a:cs typeface="Courier"/>
              </a:rPr>
              <a:t>	</a:t>
            </a:r>
            <a:r>
              <a:rPr lang="mr-IN" sz="1200" dirty="0" smtClean="0">
                <a:solidFill>
                  <a:schemeClr val="accent1"/>
                </a:solidFill>
                <a:latin typeface="Courier"/>
                <a:cs typeface="Courier"/>
              </a:rPr>
              <a:t>local</a:t>
            </a:r>
            <a:r>
              <a:rPr lang="mr-IN" sz="1200" dirty="0">
                <a:solidFill>
                  <a:schemeClr val="accent1"/>
                </a:solidFill>
                <a:latin typeface="Courier"/>
                <a:cs typeface="Courier"/>
              </a:rPr>
              <a:t>-as </a:t>
            </a:r>
            <a:r>
              <a:rPr lang="es-ES_tradnl" sz="1200" dirty="0" smtClean="0">
                <a:solidFill>
                  <a:schemeClr val="accent1"/>
                </a:solidFill>
                <a:latin typeface="Courier"/>
                <a:cs typeface="Courier"/>
              </a:rPr>
              <a:t>XXXX</a:t>
            </a:r>
            <a:endParaRPr lang="mr-IN" sz="1200" dirty="0">
              <a:solidFill>
                <a:schemeClr val="accent1"/>
              </a:solidFill>
              <a:latin typeface="Courier"/>
              <a:cs typeface="Courier"/>
            </a:endParaRPr>
          </a:p>
          <a:p>
            <a:r>
              <a:rPr lang="mr-IN" sz="1200" dirty="0">
                <a:solidFill>
                  <a:schemeClr val="accent1"/>
                </a:solidFill>
                <a:latin typeface="Courier"/>
                <a:cs typeface="Courier"/>
              </a:rPr>
              <a:t>                        </a:t>
            </a:r>
            <a:r>
              <a:rPr lang="es-ES_tradnl" sz="1200" dirty="0" smtClean="0">
                <a:solidFill>
                  <a:schemeClr val="accent1"/>
                </a:solidFill>
                <a:latin typeface="Courier"/>
                <a:cs typeface="Courier"/>
              </a:rPr>
              <a:t>	</a:t>
            </a:r>
            <a:r>
              <a:rPr lang="mr-IN" sz="1200" dirty="0" smtClean="0">
                <a:solidFill>
                  <a:schemeClr val="accent1"/>
                </a:solidFill>
                <a:latin typeface="Courier"/>
                <a:cs typeface="Courier"/>
              </a:rPr>
              <a:t>peer</a:t>
            </a:r>
            <a:r>
              <a:rPr lang="mr-IN" sz="1200" dirty="0">
                <a:solidFill>
                  <a:schemeClr val="accent1"/>
                </a:solidFill>
                <a:latin typeface="Courier"/>
                <a:cs typeface="Courier"/>
              </a:rPr>
              <a:t>-as </a:t>
            </a:r>
            <a:r>
              <a:rPr lang="es-ES_tradnl" sz="1200" dirty="0" smtClean="0">
                <a:solidFill>
                  <a:schemeClr val="accent1"/>
                </a:solidFill>
                <a:latin typeface="Courier"/>
                <a:cs typeface="Courier"/>
              </a:rPr>
              <a:t>YYYY</a:t>
            </a:r>
            <a:endParaRPr lang="es-CO" sz="1200" dirty="0">
              <a:solidFill>
                <a:schemeClr val="accent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7253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</a:t>
            </a:r>
            <a:endParaRPr lang="en-GB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Oscar González</a:t>
            </a:r>
          </a:p>
          <a:p>
            <a:r>
              <a:rPr lang="en-GB" dirty="0" smtClean="0"/>
              <a:t>Victor </a:t>
            </a:r>
            <a:r>
              <a:rPr lang="en-GB" dirty="0" err="1" smtClean="0"/>
              <a:t>López</a:t>
            </a:r>
            <a:endParaRPr lang="en-GB" dirty="0" smtClean="0"/>
          </a:p>
          <a:p>
            <a:r>
              <a:rPr lang="en-GB" dirty="0"/>
              <a:t>Samir </a:t>
            </a:r>
            <a:r>
              <a:rPr lang="en-GB" dirty="0" smtClean="0"/>
              <a:t>Barguil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268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1306</TotalTime>
  <Words>260</Words>
  <Application>Microsoft Macintosh PowerPoint</Application>
  <PresentationFormat>Custom</PresentationFormat>
  <Paragraphs>74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Tema de Office</vt:lpstr>
      <vt:lpstr>Layer 3 VPN Network model</vt:lpstr>
      <vt:lpstr>Index</vt:lpstr>
      <vt:lpstr>Hierarchy</vt:lpstr>
      <vt:lpstr>Vision –UC1</vt:lpstr>
      <vt:lpstr>Vision –UC1</vt:lpstr>
      <vt:lpstr>Vision –UC2</vt:lpstr>
      <vt:lpstr>Vision –UC2</vt:lpstr>
      <vt:lpstr>Security 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 3 VPN Network model</dc:title>
  <dc:creator>A Aguado</dc:creator>
  <cp:lastModifiedBy>Samir Said Barguil</cp:lastModifiedBy>
  <cp:revision>89</cp:revision>
  <dcterms:created xsi:type="dcterms:W3CDTF">2019-05-22T14:28:33Z</dcterms:created>
  <dcterms:modified xsi:type="dcterms:W3CDTF">2019-10-10T14:06:16Z</dcterms:modified>
</cp:coreProperties>
</file>