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4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70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701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18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3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93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338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462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678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05056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38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8/24/2020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2073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8/24/2020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79470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2F8A61-E0E8-4512-BA69-01C1C822A221}"/>
              </a:ext>
            </a:extLst>
          </p:cNvPr>
          <p:cNvSpPr>
            <a:spLocks noGrp="1"/>
          </p:cNvSpPr>
          <p:nvPr>
            <p:ph type="ctrTitle"/>
          </p:nvPr>
        </p:nvSpPr>
        <p:spPr>
          <a:xfrm>
            <a:off x="2326789" y="1399903"/>
            <a:ext cx="9001462" cy="2029097"/>
          </a:xfrm>
        </p:spPr>
        <p:txBody>
          <a:bodyPr>
            <a:normAutofit/>
          </a:bodyPr>
          <a:lstStyle/>
          <a:p>
            <a:pPr>
              <a:lnSpc>
                <a:spcPct val="115000"/>
              </a:lnSpc>
              <a:spcAft>
                <a:spcPts val="1000"/>
              </a:spcAft>
            </a:pPr>
            <a:r>
              <a:rPr lang="fr-MA" sz="2400" b="1" dirty="0">
                <a:solidFill>
                  <a:schemeClr val="tx1">
                    <a:lumMod val="95000"/>
                  </a:schemeClr>
                </a:solidFill>
                <a:effectLst/>
                <a:latin typeface="Arial Black" panose="020B0A04020102020204" pitchFamily="34" charset="0"/>
                <a:ea typeface="Calibri" panose="020F0502020204030204" pitchFamily="34" charset="0"/>
                <a:cs typeface="Arial" panose="020B0604020202020204" pitchFamily="34" charset="0"/>
              </a:rPr>
              <a:t>Conception et développement d’une</a:t>
            </a:r>
            <a:br>
              <a:rPr lang="fr-MA" sz="2400" dirty="0">
                <a:solidFill>
                  <a:schemeClr val="tx1">
                    <a:lumMod val="95000"/>
                  </a:schemeClr>
                </a:solidFill>
                <a:effectLst/>
                <a:latin typeface="Calibri" panose="020F0502020204030204" pitchFamily="34" charset="0"/>
                <a:ea typeface="Calibri" panose="020F0502020204030204" pitchFamily="34" charset="0"/>
                <a:cs typeface="Arial" panose="020B0604020202020204" pitchFamily="34" charset="0"/>
              </a:rPr>
            </a:br>
            <a:r>
              <a:rPr lang="fr-MA" sz="2400" b="1" dirty="0">
                <a:solidFill>
                  <a:schemeClr val="tx1">
                    <a:lumMod val="95000"/>
                  </a:schemeClr>
                </a:solidFill>
                <a:effectLst/>
                <a:latin typeface="Arial Black" panose="020B0A04020102020204" pitchFamily="34" charset="0"/>
                <a:ea typeface="Calibri" panose="020F0502020204030204" pitchFamily="34" charset="0"/>
                <a:cs typeface="Arial" panose="020B0604020202020204" pitchFamily="34" charset="0"/>
              </a:rPr>
              <a:t>Application de réservation / Gestion D’un Hôtel</a:t>
            </a:r>
            <a:endParaRPr lang="fr-MA" sz="2400" dirty="0">
              <a:solidFill>
                <a:schemeClr val="tx1">
                  <a:lumMod val="95000"/>
                </a:schemeClr>
              </a:solidFill>
            </a:endParaRPr>
          </a:p>
        </p:txBody>
      </p:sp>
      <p:pic>
        <p:nvPicPr>
          <p:cNvPr id="4" name="Image 3">
            <a:extLst>
              <a:ext uri="{FF2B5EF4-FFF2-40B4-BE49-F238E27FC236}">
                <a16:creationId xmlns:a16="http://schemas.microsoft.com/office/drawing/2014/main" id="{64227726-851F-49E9-9C29-4FF0EB6A5B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5382" y="-128496"/>
            <a:ext cx="4528457" cy="2029097"/>
          </a:xfrm>
          <a:prstGeom prst="rect">
            <a:avLst/>
          </a:prstGeom>
          <a:noFill/>
          <a:ln>
            <a:noFill/>
          </a:ln>
        </p:spPr>
      </p:pic>
      <p:sp>
        <p:nvSpPr>
          <p:cNvPr id="5" name="ZoneTexte 4">
            <a:extLst>
              <a:ext uri="{FF2B5EF4-FFF2-40B4-BE49-F238E27FC236}">
                <a16:creationId xmlns:a16="http://schemas.microsoft.com/office/drawing/2014/main" id="{197A3B69-A9A4-4A27-BC37-8E96242F4219}"/>
              </a:ext>
            </a:extLst>
          </p:cNvPr>
          <p:cNvSpPr txBox="1"/>
          <p:nvPr/>
        </p:nvSpPr>
        <p:spPr>
          <a:xfrm flipH="1">
            <a:off x="101750" y="5458097"/>
            <a:ext cx="2412274" cy="646331"/>
          </a:xfrm>
          <a:prstGeom prst="rect">
            <a:avLst/>
          </a:prstGeom>
          <a:noFill/>
        </p:spPr>
        <p:txBody>
          <a:bodyPr wrap="square" rtlCol="0">
            <a:spAutoFit/>
          </a:bodyPr>
          <a:lstStyle/>
          <a:p>
            <a:r>
              <a:rPr lang="fr-FR" sz="3600" b="1" dirty="0">
                <a:solidFill>
                  <a:srgbClr val="19147A"/>
                </a:solidFill>
              </a:rPr>
              <a:t>LaMirage</a:t>
            </a:r>
            <a:endParaRPr lang="fr-MA" sz="3600" b="1" dirty="0">
              <a:solidFill>
                <a:srgbClr val="19147A"/>
              </a:solidFill>
            </a:endParaRPr>
          </a:p>
        </p:txBody>
      </p:sp>
      <p:pic>
        <p:nvPicPr>
          <p:cNvPr id="9" name="Image 8">
            <a:extLst>
              <a:ext uri="{FF2B5EF4-FFF2-40B4-BE49-F238E27FC236}">
                <a16:creationId xmlns:a16="http://schemas.microsoft.com/office/drawing/2014/main" id="{8C7D4782-DCD7-4CC3-9A26-251B169D30BC}"/>
              </a:ext>
            </a:extLst>
          </p:cNvPr>
          <p:cNvPicPr>
            <a:picLocks noChangeAspect="1"/>
          </p:cNvPicPr>
          <p:nvPr/>
        </p:nvPicPr>
        <p:blipFill>
          <a:blip r:embed="rId3"/>
          <a:stretch>
            <a:fillRect/>
          </a:stretch>
        </p:blipFill>
        <p:spPr>
          <a:xfrm>
            <a:off x="9779726" y="5521234"/>
            <a:ext cx="2412274" cy="583194"/>
          </a:xfrm>
          <a:prstGeom prst="rect">
            <a:avLst/>
          </a:prstGeom>
        </p:spPr>
      </p:pic>
    </p:spTree>
    <p:extLst>
      <p:ext uri="{BB962C8B-B14F-4D97-AF65-F5344CB8AC3E}">
        <p14:creationId xmlns:p14="http://schemas.microsoft.com/office/powerpoint/2010/main" val="3643914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8" y="2525486"/>
            <a:ext cx="2612572" cy="523220"/>
          </a:xfrm>
          <a:prstGeom prst="rect">
            <a:avLst/>
          </a:prstGeom>
          <a:noFill/>
        </p:spPr>
        <p:txBody>
          <a:bodyPr wrap="square" rtlCol="0">
            <a:spAutoFit/>
          </a:bodyPr>
          <a:lstStyle/>
          <a:p>
            <a:r>
              <a:rPr lang="fr-FR" sz="2800" b="1" dirty="0">
                <a:solidFill>
                  <a:srgbClr val="0070C0"/>
                </a:solidFill>
              </a:rPr>
              <a:t>Les interfaces:</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37893"/>
            <a:ext cx="283028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Page About us</a:t>
            </a:r>
            <a:endParaRPr lang="fr-MA" dirty="0">
              <a:solidFill>
                <a:srgbClr val="0070C0"/>
              </a:solidFill>
            </a:endParaRPr>
          </a:p>
        </p:txBody>
      </p:sp>
      <p:pic>
        <p:nvPicPr>
          <p:cNvPr id="5" name="Image 4">
            <a:extLst>
              <a:ext uri="{FF2B5EF4-FFF2-40B4-BE49-F238E27FC236}">
                <a16:creationId xmlns:a16="http://schemas.microsoft.com/office/drawing/2014/main" id="{325AA9BE-E357-4B4A-962A-A71B55414D80}"/>
              </a:ext>
            </a:extLst>
          </p:cNvPr>
          <p:cNvPicPr>
            <a:picLocks noChangeAspect="1"/>
          </p:cNvPicPr>
          <p:nvPr/>
        </p:nvPicPr>
        <p:blipFill>
          <a:blip r:embed="rId2"/>
          <a:stretch>
            <a:fillRect/>
          </a:stretch>
        </p:blipFill>
        <p:spPr>
          <a:xfrm>
            <a:off x="1227907" y="545718"/>
            <a:ext cx="4146693" cy="5005976"/>
          </a:xfrm>
          <a:prstGeom prst="rect">
            <a:avLst/>
          </a:prstGeom>
        </p:spPr>
      </p:pic>
    </p:spTree>
    <p:extLst>
      <p:ext uri="{BB962C8B-B14F-4D97-AF65-F5344CB8AC3E}">
        <p14:creationId xmlns:p14="http://schemas.microsoft.com/office/powerpoint/2010/main" val="235649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8" y="2525486"/>
            <a:ext cx="2612572" cy="523220"/>
          </a:xfrm>
          <a:prstGeom prst="rect">
            <a:avLst/>
          </a:prstGeom>
          <a:noFill/>
        </p:spPr>
        <p:txBody>
          <a:bodyPr wrap="square" rtlCol="0">
            <a:spAutoFit/>
          </a:bodyPr>
          <a:lstStyle/>
          <a:p>
            <a:r>
              <a:rPr lang="fr-FR" sz="2800" b="1" dirty="0">
                <a:solidFill>
                  <a:srgbClr val="0070C0"/>
                </a:solidFill>
              </a:rPr>
              <a:t>Les interfaces:</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37893"/>
            <a:ext cx="283028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Page  Contact</a:t>
            </a:r>
            <a:endParaRPr lang="fr-MA" dirty="0">
              <a:solidFill>
                <a:srgbClr val="0070C0"/>
              </a:solidFill>
            </a:endParaRPr>
          </a:p>
        </p:txBody>
      </p:sp>
      <p:pic>
        <p:nvPicPr>
          <p:cNvPr id="6" name="Image 5">
            <a:extLst>
              <a:ext uri="{FF2B5EF4-FFF2-40B4-BE49-F238E27FC236}">
                <a16:creationId xmlns:a16="http://schemas.microsoft.com/office/drawing/2014/main" id="{A9C8DF1A-2596-4940-A01F-B20105A65BB4}"/>
              </a:ext>
            </a:extLst>
          </p:cNvPr>
          <p:cNvPicPr>
            <a:picLocks noChangeAspect="1"/>
          </p:cNvPicPr>
          <p:nvPr/>
        </p:nvPicPr>
        <p:blipFill>
          <a:blip r:embed="rId2"/>
          <a:stretch>
            <a:fillRect/>
          </a:stretch>
        </p:blipFill>
        <p:spPr>
          <a:xfrm>
            <a:off x="557349" y="552909"/>
            <a:ext cx="5007428" cy="5334085"/>
          </a:xfrm>
          <a:prstGeom prst="rect">
            <a:avLst/>
          </a:prstGeom>
        </p:spPr>
      </p:pic>
    </p:spTree>
    <p:extLst>
      <p:ext uri="{BB962C8B-B14F-4D97-AF65-F5344CB8AC3E}">
        <p14:creationId xmlns:p14="http://schemas.microsoft.com/office/powerpoint/2010/main" val="319098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8" y="2525486"/>
            <a:ext cx="2612572" cy="523220"/>
          </a:xfrm>
          <a:prstGeom prst="rect">
            <a:avLst/>
          </a:prstGeom>
          <a:noFill/>
        </p:spPr>
        <p:txBody>
          <a:bodyPr wrap="square" rtlCol="0">
            <a:spAutoFit/>
          </a:bodyPr>
          <a:lstStyle/>
          <a:p>
            <a:r>
              <a:rPr lang="fr-FR" sz="2800" b="1" dirty="0">
                <a:solidFill>
                  <a:srgbClr val="0070C0"/>
                </a:solidFill>
              </a:rPr>
              <a:t>Les interfaces:</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11767"/>
            <a:ext cx="283028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Page réservation</a:t>
            </a:r>
            <a:endParaRPr lang="fr-MA" dirty="0">
              <a:solidFill>
                <a:srgbClr val="0070C0"/>
              </a:solidFill>
            </a:endParaRPr>
          </a:p>
        </p:txBody>
      </p:sp>
      <p:pic>
        <p:nvPicPr>
          <p:cNvPr id="5" name="Image 4">
            <a:extLst>
              <a:ext uri="{FF2B5EF4-FFF2-40B4-BE49-F238E27FC236}">
                <a16:creationId xmlns:a16="http://schemas.microsoft.com/office/drawing/2014/main" id="{7ACC5E12-F8A3-45DD-9405-5F0329937602}"/>
              </a:ext>
            </a:extLst>
          </p:cNvPr>
          <p:cNvPicPr>
            <a:picLocks noChangeAspect="1"/>
          </p:cNvPicPr>
          <p:nvPr/>
        </p:nvPicPr>
        <p:blipFill>
          <a:blip r:embed="rId2"/>
          <a:stretch>
            <a:fillRect/>
          </a:stretch>
        </p:blipFill>
        <p:spPr>
          <a:xfrm>
            <a:off x="801766" y="757624"/>
            <a:ext cx="5363323" cy="4582164"/>
          </a:xfrm>
          <a:prstGeom prst="rect">
            <a:avLst/>
          </a:prstGeom>
        </p:spPr>
      </p:pic>
    </p:spTree>
    <p:extLst>
      <p:ext uri="{BB962C8B-B14F-4D97-AF65-F5344CB8AC3E}">
        <p14:creationId xmlns:p14="http://schemas.microsoft.com/office/powerpoint/2010/main" val="296966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8" y="2525486"/>
            <a:ext cx="2612572" cy="523220"/>
          </a:xfrm>
          <a:prstGeom prst="rect">
            <a:avLst/>
          </a:prstGeom>
          <a:noFill/>
        </p:spPr>
        <p:txBody>
          <a:bodyPr wrap="square" rtlCol="0">
            <a:spAutoFit/>
          </a:bodyPr>
          <a:lstStyle/>
          <a:p>
            <a:r>
              <a:rPr lang="fr-FR" sz="2800" b="1" dirty="0">
                <a:solidFill>
                  <a:srgbClr val="0070C0"/>
                </a:solidFill>
              </a:rPr>
              <a:t>Les interfaces:</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11767"/>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Page réservation des activités</a:t>
            </a:r>
            <a:endParaRPr lang="fr-MA" dirty="0">
              <a:solidFill>
                <a:srgbClr val="0070C0"/>
              </a:solidFill>
            </a:endParaRPr>
          </a:p>
        </p:txBody>
      </p:sp>
      <p:pic>
        <p:nvPicPr>
          <p:cNvPr id="6" name="Image 5">
            <a:extLst>
              <a:ext uri="{FF2B5EF4-FFF2-40B4-BE49-F238E27FC236}">
                <a16:creationId xmlns:a16="http://schemas.microsoft.com/office/drawing/2014/main" id="{FBE00170-1B60-4E60-9C9E-F76C4E74053D}"/>
              </a:ext>
            </a:extLst>
          </p:cNvPr>
          <p:cNvPicPr>
            <a:picLocks noChangeAspect="1"/>
          </p:cNvPicPr>
          <p:nvPr/>
        </p:nvPicPr>
        <p:blipFill>
          <a:blip r:embed="rId2"/>
          <a:stretch>
            <a:fillRect/>
          </a:stretch>
        </p:blipFill>
        <p:spPr>
          <a:xfrm>
            <a:off x="278674" y="559344"/>
            <a:ext cx="6662057" cy="4927056"/>
          </a:xfrm>
          <a:prstGeom prst="rect">
            <a:avLst/>
          </a:prstGeom>
        </p:spPr>
      </p:pic>
    </p:spTree>
    <p:extLst>
      <p:ext uri="{BB962C8B-B14F-4D97-AF65-F5344CB8AC3E}">
        <p14:creationId xmlns:p14="http://schemas.microsoft.com/office/powerpoint/2010/main" val="163955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8" y="2525486"/>
            <a:ext cx="2612572" cy="523220"/>
          </a:xfrm>
          <a:prstGeom prst="rect">
            <a:avLst/>
          </a:prstGeom>
          <a:noFill/>
        </p:spPr>
        <p:txBody>
          <a:bodyPr wrap="square" rtlCol="0">
            <a:spAutoFit/>
          </a:bodyPr>
          <a:lstStyle/>
          <a:p>
            <a:r>
              <a:rPr lang="fr-FR" sz="2800" b="1" dirty="0">
                <a:solidFill>
                  <a:srgbClr val="0070C0"/>
                </a:solidFill>
              </a:rPr>
              <a:t>Les interfaces:</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11767"/>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Page Panier</a:t>
            </a:r>
            <a:endParaRPr lang="fr-MA" dirty="0">
              <a:solidFill>
                <a:srgbClr val="0070C0"/>
              </a:solidFill>
            </a:endParaRPr>
          </a:p>
        </p:txBody>
      </p:sp>
      <p:pic>
        <p:nvPicPr>
          <p:cNvPr id="5" name="Image 4">
            <a:extLst>
              <a:ext uri="{FF2B5EF4-FFF2-40B4-BE49-F238E27FC236}">
                <a16:creationId xmlns:a16="http://schemas.microsoft.com/office/drawing/2014/main" id="{E1CD73B4-7BC6-45E8-A018-A7D62C38A654}"/>
              </a:ext>
            </a:extLst>
          </p:cNvPr>
          <p:cNvPicPr>
            <a:picLocks noChangeAspect="1"/>
          </p:cNvPicPr>
          <p:nvPr/>
        </p:nvPicPr>
        <p:blipFill>
          <a:blip r:embed="rId2"/>
          <a:stretch>
            <a:fillRect/>
          </a:stretch>
        </p:blipFill>
        <p:spPr>
          <a:xfrm>
            <a:off x="496389" y="447196"/>
            <a:ext cx="5834742" cy="5439799"/>
          </a:xfrm>
          <a:prstGeom prst="rect">
            <a:avLst/>
          </a:prstGeom>
        </p:spPr>
      </p:pic>
    </p:spTree>
    <p:extLst>
      <p:ext uri="{BB962C8B-B14F-4D97-AF65-F5344CB8AC3E}">
        <p14:creationId xmlns:p14="http://schemas.microsoft.com/office/powerpoint/2010/main" val="382490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950926" y="2525486"/>
            <a:ext cx="4153988" cy="954107"/>
          </a:xfrm>
          <a:prstGeom prst="rect">
            <a:avLst/>
          </a:prstGeom>
          <a:noFill/>
        </p:spPr>
        <p:txBody>
          <a:bodyPr wrap="square" rtlCol="0">
            <a:spAutoFit/>
          </a:bodyPr>
          <a:lstStyle/>
          <a:p>
            <a:r>
              <a:rPr lang="fr-FR" sz="2800" b="1" dirty="0">
                <a:solidFill>
                  <a:srgbClr val="0070C0"/>
                </a:solidFill>
              </a:rPr>
              <a:t>Les interfaces du Partie Administrateur:</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11767"/>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 Liste des activités</a:t>
            </a:r>
            <a:endParaRPr lang="fr-MA" dirty="0">
              <a:solidFill>
                <a:srgbClr val="0070C0"/>
              </a:solidFill>
            </a:endParaRPr>
          </a:p>
        </p:txBody>
      </p:sp>
      <p:pic>
        <p:nvPicPr>
          <p:cNvPr id="6" name="Image 5">
            <a:extLst>
              <a:ext uri="{FF2B5EF4-FFF2-40B4-BE49-F238E27FC236}">
                <a16:creationId xmlns:a16="http://schemas.microsoft.com/office/drawing/2014/main" id="{F62DA426-4C3C-4574-AFB4-1EE0E7A1D352}"/>
              </a:ext>
            </a:extLst>
          </p:cNvPr>
          <p:cNvPicPr>
            <a:picLocks noChangeAspect="1"/>
          </p:cNvPicPr>
          <p:nvPr/>
        </p:nvPicPr>
        <p:blipFill>
          <a:blip r:embed="rId2"/>
          <a:stretch>
            <a:fillRect/>
          </a:stretch>
        </p:blipFill>
        <p:spPr>
          <a:xfrm>
            <a:off x="313508" y="631115"/>
            <a:ext cx="7437120" cy="4881411"/>
          </a:xfrm>
          <a:prstGeom prst="rect">
            <a:avLst/>
          </a:prstGeom>
        </p:spPr>
      </p:pic>
    </p:spTree>
    <p:extLst>
      <p:ext uri="{BB962C8B-B14F-4D97-AF65-F5344CB8AC3E}">
        <p14:creationId xmlns:p14="http://schemas.microsoft.com/office/powerpoint/2010/main" val="81804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950926" y="2525486"/>
            <a:ext cx="4153988" cy="954107"/>
          </a:xfrm>
          <a:prstGeom prst="rect">
            <a:avLst/>
          </a:prstGeom>
          <a:noFill/>
        </p:spPr>
        <p:txBody>
          <a:bodyPr wrap="square" rtlCol="0">
            <a:spAutoFit/>
          </a:bodyPr>
          <a:lstStyle/>
          <a:p>
            <a:r>
              <a:rPr lang="fr-FR" sz="2800" b="1" dirty="0">
                <a:solidFill>
                  <a:srgbClr val="0070C0"/>
                </a:solidFill>
              </a:rPr>
              <a:t>Les interfaces du Partie Administrateur:</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11767"/>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 Ajouter les activités</a:t>
            </a:r>
            <a:endParaRPr lang="fr-MA" dirty="0">
              <a:solidFill>
                <a:srgbClr val="0070C0"/>
              </a:solidFill>
            </a:endParaRPr>
          </a:p>
        </p:txBody>
      </p:sp>
      <p:pic>
        <p:nvPicPr>
          <p:cNvPr id="5" name="Image 4">
            <a:extLst>
              <a:ext uri="{FF2B5EF4-FFF2-40B4-BE49-F238E27FC236}">
                <a16:creationId xmlns:a16="http://schemas.microsoft.com/office/drawing/2014/main" id="{756E75E4-3A74-40C7-AB1A-F50270716D82}"/>
              </a:ext>
            </a:extLst>
          </p:cNvPr>
          <p:cNvPicPr>
            <a:picLocks noChangeAspect="1"/>
          </p:cNvPicPr>
          <p:nvPr/>
        </p:nvPicPr>
        <p:blipFill>
          <a:blip r:embed="rId2"/>
          <a:stretch>
            <a:fillRect/>
          </a:stretch>
        </p:blipFill>
        <p:spPr>
          <a:xfrm>
            <a:off x="243839" y="697670"/>
            <a:ext cx="7114903" cy="4609737"/>
          </a:xfrm>
          <a:prstGeom prst="rect">
            <a:avLst/>
          </a:prstGeom>
        </p:spPr>
      </p:pic>
    </p:spTree>
    <p:extLst>
      <p:ext uri="{BB962C8B-B14F-4D97-AF65-F5344CB8AC3E}">
        <p14:creationId xmlns:p14="http://schemas.microsoft.com/office/powerpoint/2010/main" val="10178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950926" y="2525486"/>
            <a:ext cx="4153988" cy="954107"/>
          </a:xfrm>
          <a:prstGeom prst="rect">
            <a:avLst/>
          </a:prstGeom>
          <a:noFill/>
        </p:spPr>
        <p:txBody>
          <a:bodyPr wrap="square" rtlCol="0">
            <a:spAutoFit/>
          </a:bodyPr>
          <a:lstStyle/>
          <a:p>
            <a:r>
              <a:rPr lang="fr-FR" sz="2800" b="1" dirty="0">
                <a:solidFill>
                  <a:srgbClr val="0070C0"/>
                </a:solidFill>
              </a:rPr>
              <a:t>Les interfaces du Partie Administrateur:</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11767"/>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 Réservation</a:t>
            </a:r>
            <a:endParaRPr lang="fr-MA" dirty="0">
              <a:solidFill>
                <a:srgbClr val="0070C0"/>
              </a:solidFill>
            </a:endParaRPr>
          </a:p>
        </p:txBody>
      </p:sp>
      <p:pic>
        <p:nvPicPr>
          <p:cNvPr id="8" name="Image 7">
            <a:extLst>
              <a:ext uri="{FF2B5EF4-FFF2-40B4-BE49-F238E27FC236}">
                <a16:creationId xmlns:a16="http://schemas.microsoft.com/office/drawing/2014/main" id="{7C7F3F2A-C2E7-4485-8582-CF4836C02CEF}"/>
              </a:ext>
            </a:extLst>
          </p:cNvPr>
          <p:cNvPicPr>
            <a:picLocks noChangeAspect="1"/>
          </p:cNvPicPr>
          <p:nvPr/>
        </p:nvPicPr>
        <p:blipFill>
          <a:blip r:embed="rId2"/>
          <a:stretch>
            <a:fillRect/>
          </a:stretch>
        </p:blipFill>
        <p:spPr>
          <a:xfrm>
            <a:off x="497369" y="727655"/>
            <a:ext cx="6957168" cy="4802287"/>
          </a:xfrm>
          <a:prstGeom prst="rect">
            <a:avLst/>
          </a:prstGeom>
        </p:spPr>
      </p:pic>
    </p:spTree>
    <p:extLst>
      <p:ext uri="{BB962C8B-B14F-4D97-AF65-F5344CB8AC3E}">
        <p14:creationId xmlns:p14="http://schemas.microsoft.com/office/powerpoint/2010/main" val="294756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950926" y="2525486"/>
            <a:ext cx="4153988" cy="954107"/>
          </a:xfrm>
          <a:prstGeom prst="rect">
            <a:avLst/>
          </a:prstGeom>
          <a:noFill/>
        </p:spPr>
        <p:txBody>
          <a:bodyPr wrap="square" rtlCol="0">
            <a:spAutoFit/>
          </a:bodyPr>
          <a:lstStyle/>
          <a:p>
            <a:r>
              <a:rPr lang="fr-FR" sz="2800" b="1" dirty="0">
                <a:solidFill>
                  <a:srgbClr val="0070C0"/>
                </a:solidFill>
              </a:rPr>
              <a:t>Les interfaces du Partie Administrateur:</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029098" y="72727"/>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 Ordres</a:t>
            </a:r>
            <a:endParaRPr lang="fr-MA" dirty="0">
              <a:solidFill>
                <a:srgbClr val="0070C0"/>
              </a:solidFill>
            </a:endParaRPr>
          </a:p>
        </p:txBody>
      </p:sp>
      <p:pic>
        <p:nvPicPr>
          <p:cNvPr id="5" name="Image 4">
            <a:extLst>
              <a:ext uri="{FF2B5EF4-FFF2-40B4-BE49-F238E27FC236}">
                <a16:creationId xmlns:a16="http://schemas.microsoft.com/office/drawing/2014/main" id="{F24D49B8-D6F5-439A-A929-7136C90F4528}"/>
              </a:ext>
            </a:extLst>
          </p:cNvPr>
          <p:cNvPicPr>
            <a:picLocks noChangeAspect="1"/>
          </p:cNvPicPr>
          <p:nvPr/>
        </p:nvPicPr>
        <p:blipFill>
          <a:blip r:embed="rId2"/>
          <a:stretch>
            <a:fillRect/>
          </a:stretch>
        </p:blipFill>
        <p:spPr>
          <a:xfrm>
            <a:off x="443439" y="728602"/>
            <a:ext cx="6886190" cy="4383330"/>
          </a:xfrm>
          <a:prstGeom prst="rect">
            <a:avLst/>
          </a:prstGeom>
        </p:spPr>
      </p:pic>
    </p:spTree>
    <p:extLst>
      <p:ext uri="{BB962C8B-B14F-4D97-AF65-F5344CB8AC3E}">
        <p14:creationId xmlns:p14="http://schemas.microsoft.com/office/powerpoint/2010/main" val="311833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3553097" y="2203268"/>
            <a:ext cx="5085806" cy="523220"/>
          </a:xfrm>
          <a:prstGeom prst="rect">
            <a:avLst/>
          </a:prstGeom>
          <a:noFill/>
        </p:spPr>
        <p:txBody>
          <a:bodyPr wrap="square" rtlCol="0">
            <a:spAutoFit/>
          </a:bodyPr>
          <a:lstStyle/>
          <a:p>
            <a:r>
              <a:rPr lang="fr-FR" sz="2800" b="1" dirty="0">
                <a:solidFill>
                  <a:schemeClr val="accent2">
                    <a:lumMod val="50000"/>
                  </a:schemeClr>
                </a:solidFill>
              </a:rPr>
              <a:t>Merci Pour Votre Attention</a:t>
            </a:r>
            <a:endParaRPr lang="fr-MA" sz="2800" b="1" dirty="0">
              <a:solidFill>
                <a:schemeClr val="accent2">
                  <a:lumMod val="50000"/>
                </a:schemeClr>
              </a:solidFill>
            </a:endParaRPr>
          </a:p>
        </p:txBody>
      </p:sp>
      <p:pic>
        <p:nvPicPr>
          <p:cNvPr id="4" name="Image 3">
            <a:extLst>
              <a:ext uri="{FF2B5EF4-FFF2-40B4-BE49-F238E27FC236}">
                <a16:creationId xmlns:a16="http://schemas.microsoft.com/office/drawing/2014/main" id="{A0EC68E7-03DA-47EB-B823-FB3153FBF5D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7166" y="3067550"/>
            <a:ext cx="2760618" cy="1417365"/>
          </a:xfrm>
          <a:prstGeom prst="rect">
            <a:avLst/>
          </a:prstGeom>
          <a:noFill/>
          <a:ln>
            <a:noFill/>
          </a:ln>
        </p:spPr>
      </p:pic>
    </p:spTree>
    <p:extLst>
      <p:ext uri="{BB962C8B-B14F-4D97-AF65-F5344CB8AC3E}">
        <p14:creationId xmlns:p14="http://schemas.microsoft.com/office/powerpoint/2010/main" val="47228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1079AE-B18E-46D5-83B8-CAB9E31C037A}"/>
              </a:ext>
            </a:extLst>
          </p:cNvPr>
          <p:cNvSpPr txBox="1"/>
          <p:nvPr/>
        </p:nvSpPr>
        <p:spPr>
          <a:xfrm flipH="1">
            <a:off x="2194558" y="722811"/>
            <a:ext cx="1619795" cy="707886"/>
          </a:xfrm>
          <a:prstGeom prst="rect">
            <a:avLst/>
          </a:prstGeom>
          <a:noFill/>
        </p:spPr>
        <p:txBody>
          <a:bodyPr wrap="square" rtlCol="0">
            <a:spAutoFit/>
          </a:bodyPr>
          <a:lstStyle/>
          <a:p>
            <a:r>
              <a:rPr lang="fr-FR" sz="4000" b="1" dirty="0"/>
              <a:t>Plan</a:t>
            </a:r>
          </a:p>
        </p:txBody>
      </p:sp>
      <p:sp>
        <p:nvSpPr>
          <p:cNvPr id="3" name="ZoneTexte 2">
            <a:extLst>
              <a:ext uri="{FF2B5EF4-FFF2-40B4-BE49-F238E27FC236}">
                <a16:creationId xmlns:a16="http://schemas.microsoft.com/office/drawing/2014/main" id="{DE3926F4-F170-4ACF-8253-1F10CE07206F}"/>
              </a:ext>
            </a:extLst>
          </p:cNvPr>
          <p:cNvSpPr txBox="1"/>
          <p:nvPr/>
        </p:nvSpPr>
        <p:spPr>
          <a:xfrm>
            <a:off x="1924593" y="1907178"/>
            <a:ext cx="6235337" cy="2031325"/>
          </a:xfrm>
          <a:prstGeom prst="rect">
            <a:avLst/>
          </a:prstGeom>
          <a:noFill/>
        </p:spPr>
        <p:txBody>
          <a:bodyPr wrap="square" rtlCol="0">
            <a:spAutoFit/>
          </a:bodyPr>
          <a:lstStyle/>
          <a:p>
            <a:pPr marL="285750" indent="-285750">
              <a:buFont typeface="Wingdings" panose="05000000000000000000" pitchFamily="2" charset="2"/>
              <a:buChar char="ü"/>
            </a:pPr>
            <a:r>
              <a:rPr lang="fr-FR" dirty="0"/>
              <a:t>    Présentation général du projet</a:t>
            </a:r>
          </a:p>
          <a:p>
            <a:endParaRPr lang="fr-FR" dirty="0"/>
          </a:p>
          <a:p>
            <a:pPr marL="285750" indent="-285750">
              <a:buFont typeface="Wingdings" panose="05000000000000000000" pitchFamily="2" charset="2"/>
              <a:buChar char="ü"/>
            </a:pPr>
            <a:r>
              <a:rPr lang="fr-FR" dirty="0"/>
              <a:t>    Description du système de gestion hôtel</a:t>
            </a:r>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ü"/>
            </a:pPr>
            <a:r>
              <a:rPr lang="fr-FR" dirty="0"/>
              <a:t>   Les diagrammes de modélisation UML</a:t>
            </a:r>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ü"/>
            </a:pPr>
            <a:r>
              <a:rPr lang="fr-FR" dirty="0"/>
              <a:t>   Présentation de l’application </a:t>
            </a:r>
          </a:p>
        </p:txBody>
      </p:sp>
    </p:spTree>
    <p:extLst>
      <p:ext uri="{BB962C8B-B14F-4D97-AF65-F5344CB8AC3E}">
        <p14:creationId xmlns:p14="http://schemas.microsoft.com/office/powerpoint/2010/main" val="84930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514623D-FF99-4322-AAB1-9AEE589DA984}"/>
              </a:ext>
            </a:extLst>
          </p:cNvPr>
          <p:cNvSpPr txBox="1"/>
          <p:nvPr/>
        </p:nvSpPr>
        <p:spPr>
          <a:xfrm>
            <a:off x="2325189" y="1662963"/>
            <a:ext cx="8525691" cy="2213106"/>
          </a:xfrm>
          <a:prstGeom prst="rect">
            <a:avLst/>
          </a:prstGeom>
          <a:noFill/>
        </p:spPr>
        <p:txBody>
          <a:bodyPr wrap="square" rtlCol="0">
            <a:spAutoFit/>
          </a:bodyPr>
          <a:lstStyle/>
          <a:p>
            <a:pPr algn="ctr">
              <a:lnSpc>
                <a:spcPct val="115000"/>
              </a:lnSpc>
              <a:spcAft>
                <a:spcPts val="1000"/>
              </a:spcAft>
            </a:pPr>
            <a:r>
              <a:rPr lang="fr-MA" sz="1800" b="1" dirty="0">
                <a:effectLst/>
                <a:latin typeface="Calibri" panose="020F0502020204030204" pitchFamily="34" charset="0"/>
                <a:ea typeface="Calibri" panose="020F0502020204030204" pitchFamily="34" charset="0"/>
                <a:cs typeface="Arial" panose="020B0604020202020204" pitchFamily="34" charset="0"/>
              </a:rPr>
              <a:t> </a:t>
            </a:r>
            <a:endParaRPr lang="fr-MA"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fr-MA" sz="2400" dirty="0">
                <a:effectLst/>
                <a:latin typeface="Calibri" panose="020F0502020204030204" pitchFamily="34" charset="0"/>
                <a:ea typeface="Calibri" panose="020F0502020204030204" pitchFamily="34" charset="0"/>
                <a:cs typeface="Arial" panose="020B0604020202020204" pitchFamily="34" charset="0"/>
              </a:rPr>
              <a:t>Un site web qui représente Un Hôtel et les Chambres disponible avec un système de réservation des Chambres avec plusieurs choix plus un tableau de bord Pour l’Administrateur et le responsable de gestion des réservations. </a:t>
            </a:r>
          </a:p>
        </p:txBody>
      </p:sp>
      <p:sp>
        <p:nvSpPr>
          <p:cNvPr id="3" name="ZoneTexte 2">
            <a:extLst>
              <a:ext uri="{FF2B5EF4-FFF2-40B4-BE49-F238E27FC236}">
                <a16:creationId xmlns:a16="http://schemas.microsoft.com/office/drawing/2014/main" id="{98710420-9A0C-4AD7-A1A5-D614AC24CA09}"/>
              </a:ext>
            </a:extLst>
          </p:cNvPr>
          <p:cNvSpPr txBox="1"/>
          <p:nvPr/>
        </p:nvSpPr>
        <p:spPr>
          <a:xfrm>
            <a:off x="2255519" y="801189"/>
            <a:ext cx="8525692" cy="861774"/>
          </a:xfrm>
          <a:prstGeom prst="rect">
            <a:avLst/>
          </a:prstGeom>
          <a:noFill/>
        </p:spPr>
        <p:txBody>
          <a:bodyPr wrap="square" rtlCol="0">
            <a:spAutoFit/>
          </a:bodyPr>
          <a:lstStyle/>
          <a:p>
            <a:r>
              <a:rPr lang="fr-MA" sz="3200" b="1"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rPr>
              <a:t>Application de Réservation / Gestion D’un Hôtel</a:t>
            </a:r>
            <a:endParaRPr lang="fr-MA" sz="3200"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fr-MA" dirty="0"/>
          </a:p>
        </p:txBody>
      </p:sp>
    </p:spTree>
    <p:extLst>
      <p:ext uri="{BB962C8B-B14F-4D97-AF65-F5344CB8AC3E}">
        <p14:creationId xmlns:p14="http://schemas.microsoft.com/office/powerpoint/2010/main" val="42920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656ECA1-FC52-4D59-8AF7-1C4C8AE7E70E}"/>
              </a:ext>
            </a:extLst>
          </p:cNvPr>
          <p:cNvSpPr txBox="1"/>
          <p:nvPr/>
        </p:nvSpPr>
        <p:spPr>
          <a:xfrm>
            <a:off x="1689463" y="679269"/>
            <a:ext cx="8656320" cy="4957255"/>
          </a:xfrm>
          <a:prstGeom prst="rect">
            <a:avLst/>
          </a:prstGeom>
          <a:noFill/>
        </p:spPr>
        <p:txBody>
          <a:bodyPr wrap="square" rtlCol="0">
            <a:spAutoFit/>
          </a:bodyPr>
          <a:lstStyle/>
          <a:p>
            <a:pPr marL="342900" lvl="0" indent="-342900" rtl="0">
              <a:lnSpc>
                <a:spcPct val="115000"/>
              </a:lnSpc>
              <a:buFont typeface="Symbol" panose="05050102010706020507" pitchFamily="18"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Un système de réservation des Chambres. </a:t>
            </a:r>
          </a:p>
          <a:p>
            <a:pPr marL="342900" lvl="0" indent="-342900">
              <a:lnSpc>
                <a:spcPct val="115000"/>
              </a:lnSpc>
              <a:buFont typeface="Symbol" panose="05050102010706020507" pitchFamily="18"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Un tableau de bord avec un système d’authentification adapté à l’Administrateur et le responsable de gestion des réservations qui permet la gestion et la confirmation des réservations. </a:t>
            </a:r>
          </a:p>
          <a:p>
            <a:pPr marL="342900" lvl="0" indent="-342900">
              <a:lnSpc>
                <a:spcPct val="115000"/>
              </a:lnSpc>
              <a:buFont typeface="Symbol" panose="05050102010706020507" pitchFamily="18"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Une Liste des chambres disponible avec ses prix.</a:t>
            </a:r>
          </a:p>
          <a:p>
            <a:pPr marL="342900" lvl="0" indent="-342900">
              <a:lnSpc>
                <a:spcPct val="115000"/>
              </a:lnSpc>
              <a:buFont typeface="Symbol" panose="05050102010706020507" pitchFamily="18"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Un Logo bien designer qui définit l’Hôtel. </a:t>
            </a:r>
          </a:p>
          <a:p>
            <a:pPr marL="342900" lvl="0" indent="-342900">
              <a:lnSpc>
                <a:spcPct val="115000"/>
              </a:lnSpc>
              <a:buFont typeface="Symbol" panose="05050102010706020507" pitchFamily="18"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La Page Contact Us qui permet aux clients de contacter l’Hôtel directement depuis un formulaire. </a:t>
            </a:r>
          </a:p>
          <a:p>
            <a:pPr marL="342900" lvl="0" indent="-342900">
              <a:lnSpc>
                <a:spcPct val="115000"/>
              </a:lnSpc>
              <a:buFont typeface="Symbol" panose="05050102010706020507" pitchFamily="18"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La Page Home qui contient une représentation de l’Hôtel et des photo professionnel des chambres disponible. </a:t>
            </a:r>
          </a:p>
          <a:p>
            <a:pPr marL="342900" lvl="0" indent="-342900">
              <a:lnSpc>
                <a:spcPct val="115000"/>
              </a:lnSpc>
              <a:buFont typeface="Symbol" panose="05050102010706020507" pitchFamily="18"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La Page Liste des chambres qui contient les Chambres disponibles plus le prix de chaque chambre, et la possibilité de réserver une chambre au choix. </a:t>
            </a:r>
          </a:p>
          <a:p>
            <a:pPr marL="342900" lvl="0" indent="-342900">
              <a:lnSpc>
                <a:spcPct val="115000"/>
              </a:lnSpc>
              <a:spcAft>
                <a:spcPts val="1000"/>
              </a:spcAft>
              <a:buFont typeface="Symbol" panose="05050102010706020507" pitchFamily="18"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La Page About qui contient des informations sur l’Hôtel et sur le propriétaire et les autres Hôtel. </a:t>
            </a:r>
          </a:p>
          <a:p>
            <a:endParaRPr lang="fr-MA" dirty="0"/>
          </a:p>
        </p:txBody>
      </p:sp>
    </p:spTree>
    <p:extLst>
      <p:ext uri="{BB962C8B-B14F-4D97-AF65-F5344CB8AC3E}">
        <p14:creationId xmlns:p14="http://schemas.microsoft.com/office/powerpoint/2010/main" val="68592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A550B9-5DCA-4CEE-A6B7-417180488400}"/>
              </a:ext>
            </a:extLst>
          </p:cNvPr>
          <p:cNvSpPr>
            <a:spLocks noChangeArrowheads="1"/>
          </p:cNvSpPr>
          <p:nvPr/>
        </p:nvSpPr>
        <p:spPr bwMode="auto">
          <a:xfrm>
            <a:off x="4302034" y="119887"/>
            <a:ext cx="441524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3200" b="1" i="0" u="none" strike="noStrike" cap="none" normalizeH="0" baseline="0" dirty="0">
                <a:ln>
                  <a:noFill/>
                </a:ln>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rPr>
              <a:t>Diagramme UML :</a:t>
            </a:r>
            <a:endParaRPr kumimoji="0" lang="en-US" altLang="fr-FR" sz="3200" b="0" i="0" u="none" strike="noStrike" cap="none" normalizeH="0" baseline="0" dirty="0">
              <a:ln>
                <a:noFill/>
              </a:ln>
              <a:solidFill>
                <a:schemeClr val="accent5">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pic>
        <p:nvPicPr>
          <p:cNvPr id="1025" name="Image 2">
            <a:extLst>
              <a:ext uri="{FF2B5EF4-FFF2-40B4-BE49-F238E27FC236}">
                <a16:creationId xmlns:a16="http://schemas.microsoft.com/office/drawing/2014/main" id="{EC61B628-F58B-41BC-9FB9-C613B737B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196" y="764177"/>
            <a:ext cx="6964818" cy="53296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B7E0648-FE8C-4A78-B2A2-B16BB0DC7C3E}"/>
              </a:ext>
            </a:extLst>
          </p:cNvPr>
          <p:cNvSpPr>
            <a:spLocks noChangeArrowheads="1"/>
          </p:cNvSpPr>
          <p:nvPr/>
        </p:nvSpPr>
        <p:spPr bwMode="auto">
          <a:xfrm>
            <a:off x="2447109" y="4912723"/>
            <a:ext cx="76645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MA"/>
          </a:p>
        </p:txBody>
      </p:sp>
      <p:sp>
        <p:nvSpPr>
          <p:cNvPr id="5" name="ZoneTexte 4">
            <a:extLst>
              <a:ext uri="{FF2B5EF4-FFF2-40B4-BE49-F238E27FC236}">
                <a16:creationId xmlns:a16="http://schemas.microsoft.com/office/drawing/2014/main" id="{9C0D3A63-A455-4B53-84C8-BEAF82B4F2C8}"/>
              </a:ext>
            </a:extLst>
          </p:cNvPr>
          <p:cNvSpPr txBox="1"/>
          <p:nvPr/>
        </p:nvSpPr>
        <p:spPr>
          <a:xfrm>
            <a:off x="663889" y="2851997"/>
            <a:ext cx="3507516"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Diagramme De Classe</a:t>
            </a:r>
            <a:endParaRPr lang="fr-MA" dirty="0"/>
          </a:p>
        </p:txBody>
      </p:sp>
    </p:spTree>
    <p:extLst>
      <p:ext uri="{BB962C8B-B14F-4D97-AF65-F5344CB8AC3E}">
        <p14:creationId xmlns:p14="http://schemas.microsoft.com/office/powerpoint/2010/main" val="77373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4CADBE-B80F-4098-9083-ACDB12DC8086}"/>
              </a:ext>
            </a:extLst>
          </p:cNvPr>
          <p:cNvSpPr txBox="1"/>
          <p:nvPr/>
        </p:nvSpPr>
        <p:spPr>
          <a:xfrm>
            <a:off x="670559" y="2621280"/>
            <a:ext cx="3248297"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Diagramme De séquence</a:t>
            </a:r>
            <a:endParaRPr lang="fr-MA" dirty="0"/>
          </a:p>
        </p:txBody>
      </p:sp>
      <p:pic>
        <p:nvPicPr>
          <p:cNvPr id="3" name="Image 2">
            <a:extLst>
              <a:ext uri="{FF2B5EF4-FFF2-40B4-BE49-F238E27FC236}">
                <a16:creationId xmlns:a16="http://schemas.microsoft.com/office/drawing/2014/main" id="{560CE95A-3197-4506-8D51-4BCAB72FBC6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8491" y="69669"/>
            <a:ext cx="6400800" cy="5913120"/>
          </a:xfrm>
          <a:prstGeom prst="rect">
            <a:avLst/>
          </a:prstGeom>
          <a:noFill/>
          <a:ln>
            <a:noFill/>
          </a:ln>
        </p:spPr>
      </p:pic>
    </p:spTree>
    <p:extLst>
      <p:ext uri="{BB962C8B-B14F-4D97-AF65-F5344CB8AC3E}">
        <p14:creationId xmlns:p14="http://schemas.microsoft.com/office/powerpoint/2010/main" val="167612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A51D2D6-8547-4366-8066-C3A74C6E9FE6}"/>
              </a:ext>
            </a:extLst>
          </p:cNvPr>
          <p:cNvSpPr txBox="1"/>
          <p:nvPr/>
        </p:nvSpPr>
        <p:spPr>
          <a:xfrm>
            <a:off x="539932" y="2377440"/>
            <a:ext cx="3921034"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Diagramme de cas d’utilisation</a:t>
            </a:r>
            <a:endParaRPr lang="fr-MA" dirty="0"/>
          </a:p>
        </p:txBody>
      </p:sp>
      <p:pic>
        <p:nvPicPr>
          <p:cNvPr id="4" name="Image 3">
            <a:extLst>
              <a:ext uri="{FF2B5EF4-FFF2-40B4-BE49-F238E27FC236}">
                <a16:creationId xmlns:a16="http://schemas.microsoft.com/office/drawing/2014/main" id="{1581759D-71E5-4954-9111-402CCCE656C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6495" y="395016"/>
            <a:ext cx="6713356" cy="5404893"/>
          </a:xfrm>
          <a:prstGeom prst="rect">
            <a:avLst/>
          </a:prstGeom>
          <a:noFill/>
          <a:ln>
            <a:noFill/>
          </a:ln>
        </p:spPr>
      </p:pic>
    </p:spTree>
    <p:extLst>
      <p:ext uri="{BB962C8B-B14F-4D97-AF65-F5344CB8AC3E}">
        <p14:creationId xmlns:p14="http://schemas.microsoft.com/office/powerpoint/2010/main" val="323555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8" y="2525486"/>
            <a:ext cx="2612572" cy="523220"/>
          </a:xfrm>
          <a:prstGeom prst="rect">
            <a:avLst/>
          </a:prstGeom>
          <a:noFill/>
        </p:spPr>
        <p:txBody>
          <a:bodyPr wrap="square" rtlCol="0">
            <a:spAutoFit/>
          </a:bodyPr>
          <a:lstStyle/>
          <a:p>
            <a:r>
              <a:rPr lang="fr-FR" sz="2800" b="1" dirty="0">
                <a:solidFill>
                  <a:srgbClr val="0070C0"/>
                </a:solidFill>
              </a:rPr>
              <a:t>Les interfaces:</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11768"/>
            <a:ext cx="176784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Page accueil</a:t>
            </a:r>
            <a:endParaRPr lang="fr-MA" dirty="0">
              <a:solidFill>
                <a:srgbClr val="0070C0"/>
              </a:solidFill>
            </a:endParaRPr>
          </a:p>
        </p:txBody>
      </p:sp>
      <p:pic>
        <p:nvPicPr>
          <p:cNvPr id="5" name="Image 4">
            <a:extLst>
              <a:ext uri="{FF2B5EF4-FFF2-40B4-BE49-F238E27FC236}">
                <a16:creationId xmlns:a16="http://schemas.microsoft.com/office/drawing/2014/main" id="{8057FF38-7745-4798-8EAD-9241B0EE57B4}"/>
              </a:ext>
            </a:extLst>
          </p:cNvPr>
          <p:cNvPicPr>
            <a:picLocks noChangeAspect="1"/>
          </p:cNvPicPr>
          <p:nvPr/>
        </p:nvPicPr>
        <p:blipFill>
          <a:blip r:embed="rId2"/>
          <a:stretch>
            <a:fillRect/>
          </a:stretch>
        </p:blipFill>
        <p:spPr>
          <a:xfrm>
            <a:off x="513806" y="494310"/>
            <a:ext cx="4484915" cy="5326587"/>
          </a:xfrm>
          <a:prstGeom prst="rect">
            <a:avLst/>
          </a:prstGeom>
        </p:spPr>
      </p:pic>
    </p:spTree>
    <p:extLst>
      <p:ext uri="{BB962C8B-B14F-4D97-AF65-F5344CB8AC3E}">
        <p14:creationId xmlns:p14="http://schemas.microsoft.com/office/powerpoint/2010/main" val="293457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anim calcmode="lin" valueType="num">
                                      <p:cBhvr>
                                        <p:cTn id="14" dur="2000" fill="hold"/>
                                        <p:tgtEl>
                                          <p:spTgt spid="3"/>
                                        </p:tgtEl>
                                        <p:attrNameLst>
                                          <p:attrName>ppt_w</p:attrName>
                                        </p:attrNameLst>
                                      </p:cBhvr>
                                      <p:tavLst>
                                        <p:tav tm="0" fmla="#ppt_w*sin(2.5*pi*$)">
                                          <p:val>
                                            <p:fltVal val="0"/>
                                          </p:val>
                                        </p:tav>
                                        <p:tav tm="100000">
                                          <p:val>
                                            <p:fltVal val="1"/>
                                          </p:val>
                                        </p:tav>
                                      </p:tavLst>
                                    </p:anim>
                                    <p:anim calcmode="lin" valueType="num">
                                      <p:cBhvr>
                                        <p:cTn id="15"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8" y="2525486"/>
            <a:ext cx="2612572" cy="523220"/>
          </a:xfrm>
          <a:prstGeom prst="rect">
            <a:avLst/>
          </a:prstGeom>
          <a:noFill/>
        </p:spPr>
        <p:txBody>
          <a:bodyPr wrap="square" rtlCol="0">
            <a:spAutoFit/>
          </a:bodyPr>
          <a:lstStyle/>
          <a:p>
            <a:r>
              <a:rPr lang="fr-FR" sz="2800" b="1" dirty="0">
                <a:solidFill>
                  <a:srgbClr val="0070C0"/>
                </a:solidFill>
              </a:rPr>
              <a:t>Les interfaces:</a:t>
            </a:r>
            <a:endParaRPr lang="fr-MA" sz="2800" b="1" dirty="0">
              <a:solidFill>
                <a:srgbClr val="0070C0"/>
              </a:solidFill>
            </a:endParaRPr>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37893"/>
            <a:ext cx="283028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Page des Chambres</a:t>
            </a:r>
            <a:endParaRPr lang="fr-MA" dirty="0">
              <a:solidFill>
                <a:srgbClr val="0070C0"/>
              </a:solidFill>
            </a:endParaRPr>
          </a:p>
        </p:txBody>
      </p:sp>
      <p:pic>
        <p:nvPicPr>
          <p:cNvPr id="6" name="Image 5">
            <a:extLst>
              <a:ext uri="{FF2B5EF4-FFF2-40B4-BE49-F238E27FC236}">
                <a16:creationId xmlns:a16="http://schemas.microsoft.com/office/drawing/2014/main" id="{F31FB742-306C-4E81-881B-F02EAEF7E260}"/>
              </a:ext>
            </a:extLst>
          </p:cNvPr>
          <p:cNvPicPr>
            <a:picLocks noChangeAspect="1"/>
          </p:cNvPicPr>
          <p:nvPr/>
        </p:nvPicPr>
        <p:blipFill>
          <a:blip r:embed="rId2"/>
          <a:stretch>
            <a:fillRect/>
          </a:stretch>
        </p:blipFill>
        <p:spPr>
          <a:xfrm>
            <a:off x="1254035" y="567290"/>
            <a:ext cx="4371704" cy="5250130"/>
          </a:xfrm>
          <a:prstGeom prst="rect">
            <a:avLst/>
          </a:prstGeom>
        </p:spPr>
      </p:pic>
    </p:spTree>
    <p:extLst>
      <p:ext uri="{BB962C8B-B14F-4D97-AF65-F5344CB8AC3E}">
        <p14:creationId xmlns:p14="http://schemas.microsoft.com/office/powerpoint/2010/main" val="422966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80</TotalTime>
  <Words>307</Words>
  <Application>Microsoft Office PowerPoint</Application>
  <PresentationFormat>Grand écran</PresentationFormat>
  <Paragraphs>48</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Arial Black</vt:lpstr>
      <vt:lpstr>Calibri</vt:lpstr>
      <vt:lpstr>Gill Sans MT</vt:lpstr>
      <vt:lpstr>Symbol</vt:lpstr>
      <vt:lpstr>Wingdings</vt:lpstr>
      <vt:lpstr>Galerie</vt:lpstr>
      <vt:lpstr>Conception et développement d’une Application de réservation / Gestion D’un Hôtel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développement d’une Application de réservation / Gestion D’un Hôtel</dc:title>
  <dc:creator>faudel magonda</dc:creator>
  <cp:lastModifiedBy>faudel magonda</cp:lastModifiedBy>
  <cp:revision>12</cp:revision>
  <dcterms:created xsi:type="dcterms:W3CDTF">2020-08-24T18:08:58Z</dcterms:created>
  <dcterms:modified xsi:type="dcterms:W3CDTF">2020-08-24T19:29:48Z</dcterms:modified>
</cp:coreProperties>
</file>