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9" r:id="rId4"/>
    <p:sldId id="279" r:id="rId5"/>
    <p:sldId id="280" r:id="rId6"/>
    <p:sldId id="260" r:id="rId7"/>
    <p:sldId id="275" r:id="rId8"/>
    <p:sldId id="269" r:id="rId9"/>
    <p:sldId id="270" r:id="rId10"/>
    <p:sldId id="262" r:id="rId11"/>
    <p:sldId id="272" r:id="rId12"/>
    <p:sldId id="264" r:id="rId13"/>
    <p:sldId id="273" r:id="rId14"/>
    <p:sldId id="265" r:id="rId15"/>
    <p:sldId id="276" r:id="rId16"/>
    <p:sldId id="258" r:id="rId17"/>
    <p:sldId id="278" r:id="rId18"/>
    <p:sldId id="277" r:id="rId19"/>
    <p:sldId id="274" r:id="rId20"/>
    <p:sldId id="266" r:id="rId21"/>
    <p:sldId id="268" r:id="rId22"/>
  </p:sldIdLst>
  <p:sldSz cx="9144000" cy="6858000" type="screen4x3"/>
  <p:notesSz cx="6735763" cy="9866313"/>
  <p:custShowLst>
    <p:custShow name="追加説明" id="0">
      <p:sldLst>
        <p:sld r:id="rId17"/>
        <p:sld r:id="rId18"/>
        <p:sld r:id="rId19"/>
        <p:sld r:id="rId20"/>
        <p:sld r:id="rId21"/>
        <p:sld r:id="rId22"/>
      </p:sldLst>
    </p:custShow>
    <p:custShow name="卒論発表" id="1">
      <p:sldLst>
        <p:sld r:id="rId2"/>
        <p:sld r:id="rId3"/>
        <p:sld r:id="rId4"/>
        <p:sld r:id="rId5"/>
        <p:sld r:id="rId6"/>
        <p:sld r:id="rId7"/>
        <p:sld r:id="rId8"/>
        <p:sld r:id="rId9"/>
        <p:sld r:id="rId10"/>
        <p:sld r:id="rId11"/>
        <p:sld r:id="rId12"/>
        <p:sld r:id="rId13"/>
        <p:sld r:id="rId14"/>
        <p:sld r:id="rId15"/>
        <p:sld r:id="rId16"/>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795" autoAdjust="0"/>
  </p:normalViewPr>
  <p:slideViewPr>
    <p:cSldViewPr>
      <p:cViewPr varScale="1">
        <p:scale>
          <a:sx n="92" d="100"/>
          <a:sy n="92" d="100"/>
        </p:scale>
        <p:origin x="-930" y="-96"/>
      </p:cViewPr>
      <p:guideLst>
        <p:guide orient="horz" pos="2160"/>
        <p:guide pos="2880"/>
      </p:guideLst>
    </p:cSldViewPr>
  </p:slideViewPr>
  <p:outlineViewPr>
    <p:cViewPr>
      <p:scale>
        <a:sx n="33" d="100"/>
        <a:sy n="33" d="100"/>
      </p:scale>
      <p:origin x="72" y="1476"/>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2.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2AEB8B98-049F-4D72-9A4A-65995B09A65D}" type="datetimeFigureOut">
              <a:rPr kumimoji="1" lang="ja-JP" altLang="en-US" smtClean="0"/>
              <a:pPr/>
              <a:t>2008/2/12</a:t>
            </a:fld>
            <a:endParaRPr kumimoji="1"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EFA0FC5C-3090-412B-8A57-5496B9445172}"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 29"/>
          <p:cNvSpPr>
            <a:spLocks noGrp="1"/>
          </p:cNvSpPr>
          <p:nvPr>
            <p:ph type="dt" sz="half" idx="10"/>
          </p:nvPr>
        </p:nvSpPr>
        <p:spPr/>
        <p:txBody>
          <a:bodyPr/>
          <a:lstStyle>
            <a:lvl1pPr>
              <a:defRPr>
                <a:solidFill>
                  <a:srgbClr val="FFFFFF"/>
                </a:solidFill>
              </a:defRPr>
            </a:lvl1pPr>
            <a:extLst/>
          </a:lstStyle>
          <a:p>
            <a:fld id="{50721E17-85B2-494C-BB8A-5D84832891BE}" type="datetime1">
              <a:rPr kumimoji="1" lang="ja-JP" altLang="en-US" smtClean="0"/>
              <a:pPr/>
              <a:t>2008/2/12</a:t>
            </a:fld>
            <a:endParaRPr kumimoji="1" lang="ja-JP" altLang="en-US"/>
          </a:p>
        </p:txBody>
      </p:sp>
      <p:sp>
        <p:nvSpPr>
          <p:cNvPr id="19" name="フッター プレースホルダ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 26"/>
          <p:cNvSpPr>
            <a:spLocks noGrp="1"/>
          </p:cNvSpPr>
          <p:nvPr>
            <p:ph type="sldNum" sz="quarter" idx="12"/>
          </p:nvPr>
        </p:nvSpPr>
        <p:spPr/>
        <p:txBody>
          <a:bodyPr/>
          <a:lstStyle>
            <a:lvl1pPr>
              <a:defRPr>
                <a:solidFill>
                  <a:srgbClr val="FFFFFF"/>
                </a:solidFill>
              </a:defRPr>
            </a:lvl1pPr>
            <a:extLst/>
          </a:lstStyle>
          <a:p>
            <a:fld id="{D1BEF550-BAB9-4DD2-8537-DA8131E1335B}"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B62820ED-0951-40A8-80AB-DD8D7D759962}" type="datetime1">
              <a:rPr kumimoji="1" lang="ja-JP" altLang="en-US" smtClean="0"/>
              <a:pPr/>
              <a:t>2008/2/12</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1BEF550-BAB9-4DD2-8537-DA8131E1335B}"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0DDF1485-6922-4F20-BDA7-BD27D045BB59}" type="datetime1">
              <a:rPr kumimoji="1" lang="ja-JP" altLang="en-US" smtClean="0"/>
              <a:pPr/>
              <a:t>2008/2/12</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1BEF550-BAB9-4DD2-8537-DA8131E1335B}"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08697138-BBDC-4E82-877F-AEDFE165ADB8}" type="datetime1">
              <a:rPr kumimoji="1" lang="ja-JP" altLang="en-US" smtClean="0"/>
              <a:pPr/>
              <a:t>2008/2/12</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1BEF550-BAB9-4DD2-8537-DA8131E1335B}" type="slidenum">
              <a:rPr kumimoji="1" lang="ja-JP" altLang="en-US" smtClean="0"/>
              <a:pPr/>
              <a:t>&lt;#&gt;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906D5DBE-E1B3-4369-874C-D5DDEE5F2DB4}" type="datetime1">
              <a:rPr kumimoji="1" lang="ja-JP" altLang="en-US" smtClean="0"/>
              <a:pPr/>
              <a:t>2008/2/12</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1BEF550-BAB9-4DD2-8537-DA8131E1335B}" type="slidenum">
              <a:rPr kumimoji="1" lang="ja-JP" altLang="en-US" smtClean="0"/>
              <a:pPr/>
              <a:t>&lt;#&gt;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C33BD90D-1CCE-4588-8985-DFFC435C3EFD}" type="datetime1">
              <a:rPr kumimoji="1" lang="ja-JP" altLang="en-US" smtClean="0"/>
              <a:pPr/>
              <a:t>2008/2/12</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D1BEF550-BAB9-4DD2-8537-DA8131E1335B}" type="slidenum">
              <a:rPr kumimoji="1" lang="ja-JP" altLang="en-US" smtClean="0"/>
              <a:pPr/>
              <a:t>&lt;#&gt;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05EF3E47-0B78-4594-8735-4978D9A0AD75}" type="datetime1">
              <a:rPr kumimoji="1" lang="ja-JP" altLang="en-US" smtClean="0"/>
              <a:pPr/>
              <a:t>2008/2/12</a:t>
            </a:fld>
            <a:endParaRPr kumimoji="1" lang="ja-JP" altLang="en-US"/>
          </a:p>
        </p:txBody>
      </p:sp>
      <p:sp>
        <p:nvSpPr>
          <p:cNvPr id="8" name="フッター プレースホルダ 7"/>
          <p:cNvSpPr>
            <a:spLocks noGrp="1"/>
          </p:cNvSpPr>
          <p:nvPr>
            <p:ph type="ftr" sz="quarter" idx="11"/>
          </p:nvPr>
        </p:nvSpPr>
        <p:spPr/>
        <p:txBody>
          <a:bodyPr/>
          <a:lstStyle>
            <a:extLst/>
          </a:lstStyle>
          <a:p>
            <a:endParaRPr kumimoji="1" lang="ja-JP" altLang="en-US"/>
          </a:p>
        </p:txBody>
      </p:sp>
      <p:sp>
        <p:nvSpPr>
          <p:cNvPr id="9" name="スライド番号プレースホルダ 8"/>
          <p:cNvSpPr>
            <a:spLocks noGrp="1"/>
          </p:cNvSpPr>
          <p:nvPr>
            <p:ph type="sldNum" sz="quarter" idx="12"/>
          </p:nvPr>
        </p:nvSpPr>
        <p:spPr/>
        <p:txBody>
          <a:bodyPr/>
          <a:lstStyle>
            <a:extLst/>
          </a:lstStyle>
          <a:p>
            <a:fld id="{D1BEF550-BAB9-4DD2-8537-DA8131E1335B}"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extLst/>
          </a:lstStyle>
          <a:p>
            <a:fld id="{83449294-9859-4D86-B58A-D000B8422E1B}" type="datetime1">
              <a:rPr kumimoji="1" lang="ja-JP" altLang="en-US" smtClean="0"/>
              <a:pPr/>
              <a:t>2008/2/12</a:t>
            </a:fld>
            <a:endParaRPr kumimoji="1" lang="ja-JP" altLang="en-US"/>
          </a:p>
        </p:txBody>
      </p:sp>
      <p:sp>
        <p:nvSpPr>
          <p:cNvPr id="4" name="フッター プレースホルダ 3"/>
          <p:cNvSpPr>
            <a:spLocks noGrp="1"/>
          </p:cNvSpPr>
          <p:nvPr>
            <p:ph type="ftr" sz="quarter" idx="11"/>
          </p:nvPr>
        </p:nvSpPr>
        <p:spPr/>
        <p:txBody>
          <a:bodyPr/>
          <a:lstStyle>
            <a:extLst/>
          </a:lstStyle>
          <a:p>
            <a:endParaRPr kumimoji="1" lang="ja-JP" altLang="en-US"/>
          </a:p>
        </p:txBody>
      </p:sp>
      <p:sp>
        <p:nvSpPr>
          <p:cNvPr id="5" name="スライド番号プレースホルダ 4"/>
          <p:cNvSpPr>
            <a:spLocks noGrp="1"/>
          </p:cNvSpPr>
          <p:nvPr>
            <p:ph type="sldNum" sz="quarter" idx="12"/>
          </p:nvPr>
        </p:nvSpPr>
        <p:spPr/>
        <p:txBody>
          <a:bodyPr/>
          <a:lstStyle>
            <a:extLst/>
          </a:lstStyle>
          <a:p>
            <a:fld id="{D1BEF550-BAB9-4DD2-8537-DA8131E1335B}" type="slidenum">
              <a:rPr kumimoji="1" lang="ja-JP" altLang="en-US" smtClean="0"/>
              <a:pPr/>
              <a:t>&lt;#&gt;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extLst/>
          </a:lstStyle>
          <a:p>
            <a:fld id="{E4F6ABEA-974C-4D52-83AD-A99EC3D6C978}" type="datetime1">
              <a:rPr kumimoji="1" lang="ja-JP" altLang="en-US" smtClean="0"/>
              <a:pPr/>
              <a:t>2008/2/12</a:t>
            </a:fld>
            <a:endParaRPr kumimoji="1" lang="ja-JP" altLang="en-US"/>
          </a:p>
        </p:txBody>
      </p:sp>
      <p:sp>
        <p:nvSpPr>
          <p:cNvPr id="3" name="フッター プレースホルダ 2"/>
          <p:cNvSpPr>
            <a:spLocks noGrp="1"/>
          </p:cNvSpPr>
          <p:nvPr>
            <p:ph type="ftr" sz="quarter" idx="11"/>
          </p:nvPr>
        </p:nvSpPr>
        <p:spPr/>
        <p:txBody>
          <a:bodyPr/>
          <a:lstStyle>
            <a:extLst/>
          </a:lstStyle>
          <a:p>
            <a:endParaRPr kumimoji="1" lang="ja-JP" altLang="en-US"/>
          </a:p>
        </p:txBody>
      </p:sp>
      <p:sp>
        <p:nvSpPr>
          <p:cNvPr id="4" name="スライド番号プレースホルダ 3"/>
          <p:cNvSpPr>
            <a:spLocks noGrp="1"/>
          </p:cNvSpPr>
          <p:nvPr>
            <p:ph type="sldNum" sz="quarter" idx="12"/>
          </p:nvPr>
        </p:nvSpPr>
        <p:spPr/>
        <p:txBody>
          <a:bodyPr/>
          <a:lstStyle>
            <a:extLst/>
          </a:lstStyle>
          <a:p>
            <a:fld id="{D1BEF550-BAB9-4DD2-8537-DA8131E1335B}"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6727032" y="6407944"/>
            <a:ext cx="1920240" cy="365760"/>
          </a:xfrm>
        </p:spPr>
        <p:txBody>
          <a:bodyPr/>
          <a:lstStyle>
            <a:extLst/>
          </a:lstStyle>
          <a:p>
            <a:fld id="{DE78C2B1-BF81-44F6-8C3A-43CB0053CC53}" type="datetime1">
              <a:rPr kumimoji="1" lang="ja-JP" altLang="en-US" smtClean="0"/>
              <a:pPr/>
              <a:t>2008/2/12</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D1BEF550-BAB9-4DD2-8537-DA8131E1335B}"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sp>
        <p:nvSpPr>
          <p:cNvPr id="3" name="図プレースホル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 4"/>
          <p:cNvSpPr>
            <a:spLocks noGrp="1"/>
          </p:cNvSpPr>
          <p:nvPr>
            <p:ph type="dt" sz="half" idx="10"/>
          </p:nvPr>
        </p:nvSpPr>
        <p:spPr/>
        <p:txBody>
          <a:bodyPr/>
          <a:lstStyle>
            <a:lvl1pPr>
              <a:defRPr>
                <a:solidFill>
                  <a:schemeClr val="tx1"/>
                </a:solidFill>
              </a:defRPr>
            </a:lvl1pPr>
            <a:extLst/>
          </a:lstStyle>
          <a:p>
            <a:fld id="{D7BD827D-ADDB-4FE7-9574-523994C86A53}" type="datetime1">
              <a:rPr kumimoji="1" lang="ja-JP" altLang="en-US" smtClean="0"/>
              <a:pPr/>
              <a:t>2008/2/12</a:t>
            </a:fld>
            <a:endParaRPr kumimoji="1" lang="ja-JP" altLang="en-US"/>
          </a:p>
        </p:txBody>
      </p:sp>
      <p:sp>
        <p:nvSpPr>
          <p:cNvPr id="6" name="フッター プレースホル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 6"/>
          <p:cNvSpPr>
            <a:spLocks noGrp="1"/>
          </p:cNvSpPr>
          <p:nvPr>
            <p:ph type="sldNum" sz="quarter" idx="12"/>
          </p:nvPr>
        </p:nvSpPr>
        <p:spPr/>
        <p:txBody>
          <a:bodyPr/>
          <a:lstStyle>
            <a:lvl1pPr>
              <a:defRPr>
                <a:solidFill>
                  <a:schemeClr val="tx1"/>
                </a:solidFill>
              </a:defRPr>
            </a:lvl1pPr>
            <a:extLst/>
          </a:lstStyle>
          <a:p>
            <a:fld id="{D1BEF550-BAB9-4DD2-8537-DA8131E1335B}" type="slidenum">
              <a:rPr kumimoji="1" lang="ja-JP" altLang="en-US" smtClean="0"/>
              <a:pPr/>
              <a:t>&lt;#&gt;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B987585-B5D0-40CC-BBC3-52B4E5F8F6A6}" type="datetime1">
              <a:rPr kumimoji="1" lang="ja-JP" altLang="en-US" smtClean="0"/>
              <a:pPr/>
              <a:t>2008/2/12</a:t>
            </a:fld>
            <a:endParaRPr kumimoji="1" lang="ja-JP" altLang="en-US"/>
          </a:p>
        </p:txBody>
      </p:sp>
      <p:sp>
        <p:nvSpPr>
          <p:cNvPr id="22" name="フッター プレースホル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1BEF550-BAB9-4DD2-8537-DA8131E1335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en-US" altLang="ja-JP" sz="3200" dirty="0" smtClean="0"/>
              <a:t>Java Implementation of Pairings</a:t>
            </a:r>
            <a:br>
              <a:rPr kumimoji="1" lang="en-US" altLang="ja-JP" sz="3200" dirty="0" smtClean="0"/>
            </a:br>
            <a:r>
              <a:rPr kumimoji="1" lang="en-US" altLang="ja-JP" sz="3200" dirty="0" smtClean="0"/>
              <a:t>on Elliptic and </a:t>
            </a:r>
            <a:r>
              <a:rPr kumimoji="1" lang="en-US" altLang="ja-JP" sz="3200" dirty="0" err="1" smtClean="0"/>
              <a:t>Hyperelliptic</a:t>
            </a:r>
            <a:r>
              <a:rPr kumimoji="1" lang="en-US" altLang="ja-JP" sz="3200" dirty="0" smtClean="0"/>
              <a:t> Curves</a:t>
            </a:r>
            <a:br>
              <a:rPr kumimoji="1" lang="en-US" altLang="ja-JP" sz="3200" dirty="0" smtClean="0"/>
            </a:br>
            <a:r>
              <a:rPr kumimoji="1" lang="en-US" altLang="ja-JP" sz="3200" dirty="0" smtClean="0"/>
              <a:t>over Binary Fields</a:t>
            </a:r>
            <a:endParaRPr kumimoji="1" lang="ja-JP" altLang="en-US" sz="3200" dirty="0"/>
          </a:p>
        </p:txBody>
      </p:sp>
      <p:sp>
        <p:nvSpPr>
          <p:cNvPr id="3" name="サブタイトル 2"/>
          <p:cNvSpPr>
            <a:spLocks noGrp="1"/>
          </p:cNvSpPr>
          <p:nvPr>
            <p:ph type="subTitle" idx="1"/>
          </p:nvPr>
        </p:nvSpPr>
        <p:spPr>
          <a:xfrm>
            <a:off x="714348" y="3857628"/>
            <a:ext cx="7772400" cy="1199704"/>
          </a:xfrm>
        </p:spPr>
        <p:txBody>
          <a:bodyPr>
            <a:normAutofit fontScale="92500" lnSpcReduction="20000"/>
          </a:bodyPr>
          <a:lstStyle/>
          <a:p>
            <a:r>
              <a:rPr lang="ja-JP" altLang="en-US" dirty="0" smtClean="0"/>
              <a:t>情報学類</a:t>
            </a:r>
            <a:r>
              <a:rPr lang="en-US" altLang="ja-JP" dirty="0" smtClean="0"/>
              <a:t>4</a:t>
            </a:r>
            <a:r>
              <a:rPr lang="ja-JP" altLang="en-US" dirty="0" smtClean="0"/>
              <a:t>年　計算機システム主専攻</a:t>
            </a:r>
            <a:endParaRPr lang="en-US" altLang="ja-JP" dirty="0" smtClean="0"/>
          </a:p>
          <a:p>
            <a:r>
              <a:rPr lang="en-US" altLang="ja-JP" dirty="0" smtClean="0"/>
              <a:t>200411217</a:t>
            </a:r>
            <a:r>
              <a:rPr lang="ja-JP" altLang="en-US" dirty="0" smtClean="0"/>
              <a:t>　張一凡</a:t>
            </a:r>
            <a:endParaRPr lang="en-US" altLang="ja-JP" dirty="0" smtClean="0"/>
          </a:p>
          <a:p>
            <a:r>
              <a:rPr kumimoji="1" lang="ja-JP" altLang="en-US" dirty="0" smtClean="0"/>
              <a:t>指導教官：岡本栄司、岡本健</a:t>
            </a:r>
            <a:endParaRPr kumimoji="1" lang="ja-JP" altLang="en-US" dirty="0"/>
          </a:p>
        </p:txBody>
      </p:sp>
      <p:sp>
        <p:nvSpPr>
          <p:cNvPr id="4" name="スライド番号プレースホルダ 3"/>
          <p:cNvSpPr>
            <a:spLocks noGrp="1"/>
          </p:cNvSpPr>
          <p:nvPr>
            <p:ph type="sldNum" sz="quarter" idx="12"/>
          </p:nvPr>
        </p:nvSpPr>
        <p:spPr/>
        <p:txBody>
          <a:bodyPr/>
          <a:lstStyle/>
          <a:p>
            <a:fld id="{D1BEF550-BAB9-4DD2-8537-DA8131E1335B}" type="slidenum">
              <a:rPr kumimoji="1" lang="ja-JP" altLang="en-US" smtClean="0"/>
              <a:pPr/>
              <a:t>1</a:t>
            </a:fld>
            <a:endParaRPr kumimoji="1" lang="ja-JP" altLang="en-US"/>
          </a:p>
        </p:txBody>
      </p:sp>
    </p:spTree>
  </p:cSld>
  <p:clrMapOvr>
    <a:masterClrMapping/>
  </p:clrMapOvr>
  <p:transition advTm="1223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lang="ja-JP" altLang="en-US" dirty="0" smtClean="0"/>
              <a:t>　　</a:t>
            </a:r>
            <a:r>
              <a:rPr kumimoji="1" lang="ja-JP" altLang="en-US" dirty="0" smtClean="0"/>
              <a:t>の有限体演算を実装</a:t>
            </a:r>
            <a:endParaRPr kumimoji="1" lang="en-US" altLang="ja-JP" dirty="0" smtClean="0"/>
          </a:p>
          <a:p>
            <a:pPr lvl="1"/>
            <a:r>
              <a:rPr lang="ja-JP" altLang="en-US" dirty="0" smtClean="0"/>
              <a:t>有限体　　　　　　の元の表現</a:t>
            </a:r>
            <a:endParaRPr lang="en-US" altLang="ja-JP" dirty="0" smtClean="0"/>
          </a:p>
          <a:p>
            <a:pPr lvl="2"/>
            <a:r>
              <a:rPr lang="en-US" altLang="ja-JP" dirty="0" smtClean="0"/>
              <a:t>m</a:t>
            </a:r>
            <a:r>
              <a:rPr lang="ja-JP" altLang="en-US" dirty="0" smtClean="0"/>
              <a:t>ビットの元格納に</a:t>
            </a:r>
            <a:r>
              <a:rPr lang="en-US" altLang="ja-JP" dirty="0" smtClean="0"/>
              <a:t>Java</a:t>
            </a:r>
            <a:r>
              <a:rPr lang="ja-JP" altLang="en-US" dirty="0" smtClean="0"/>
              <a:t>の標準クラス「</a:t>
            </a:r>
            <a:r>
              <a:rPr lang="en-US" altLang="ja-JP" dirty="0" err="1" smtClean="0"/>
              <a:t>BigInteger</a:t>
            </a:r>
            <a:r>
              <a:rPr lang="ja-JP" altLang="en-US" dirty="0" smtClean="0"/>
              <a:t>」を使用</a:t>
            </a:r>
            <a:endParaRPr lang="en-US" altLang="ja-JP" dirty="0" smtClean="0"/>
          </a:p>
          <a:p>
            <a:pPr lvl="1"/>
            <a:r>
              <a:rPr lang="ja-JP" altLang="en-US" dirty="0" smtClean="0"/>
              <a:t>有限体演算</a:t>
            </a:r>
            <a:endParaRPr lang="en-US" altLang="ja-JP" dirty="0" smtClean="0"/>
          </a:p>
          <a:p>
            <a:pPr lvl="2"/>
            <a:r>
              <a:rPr lang="ja-JP" altLang="en-US" dirty="0" smtClean="0"/>
              <a:t>加算、乗算、逆元計算、平方計算、平方根計算</a:t>
            </a:r>
            <a:endParaRPr lang="en-US" altLang="ja-JP" dirty="0" smtClean="0"/>
          </a:p>
          <a:p>
            <a:r>
              <a:rPr lang="en-US" altLang="ja-JP" dirty="0" smtClean="0"/>
              <a:t>Pairing</a:t>
            </a:r>
            <a:r>
              <a:rPr lang="ja-JP" altLang="en-US" dirty="0" smtClean="0"/>
              <a:t>実装</a:t>
            </a:r>
            <a:endParaRPr lang="en-US" altLang="ja-JP" dirty="0" smtClean="0"/>
          </a:p>
          <a:p>
            <a:pPr lvl="1"/>
            <a:r>
              <a:rPr kumimoji="1" lang="ja-JP" altLang="en-US" dirty="0" smtClean="0"/>
              <a:t>楕円曲線において</a:t>
            </a:r>
            <a:r>
              <a:rPr kumimoji="1" lang="en-US" altLang="ja-JP" dirty="0" smtClean="0"/>
              <a:t/>
            </a:r>
            <a:br>
              <a:rPr kumimoji="1" lang="en-US" altLang="ja-JP" dirty="0" smtClean="0"/>
            </a:br>
            <a:r>
              <a:rPr kumimoji="1" lang="en-US" altLang="ja-JP" dirty="0" smtClean="0"/>
              <a:t>Tate Pairing</a:t>
            </a:r>
            <a:r>
              <a:rPr lang="ja-JP" altLang="en-US" dirty="0" err="1" smtClean="0"/>
              <a:t>、</a:t>
            </a:r>
            <a:r>
              <a:rPr lang="ja-JP" altLang="en-US" dirty="0" smtClean="0"/>
              <a:t>　　</a:t>
            </a:r>
            <a:r>
              <a:rPr kumimoji="1" lang="en-US" altLang="ja-JP" dirty="0" smtClean="0"/>
              <a:t>Pairing</a:t>
            </a:r>
            <a:r>
              <a:rPr kumimoji="1" lang="ja-JP" altLang="en-US" dirty="0" err="1" smtClean="0"/>
              <a:t>、</a:t>
            </a:r>
            <a:r>
              <a:rPr kumimoji="1" lang="en-US" altLang="ja-JP" dirty="0" smtClean="0"/>
              <a:t>Modified Tate Pairing</a:t>
            </a:r>
            <a:br>
              <a:rPr kumimoji="1" lang="en-US" altLang="ja-JP" dirty="0" smtClean="0"/>
            </a:br>
            <a:r>
              <a:rPr kumimoji="1" lang="ja-JP" altLang="en-US" dirty="0" smtClean="0"/>
              <a:t>を実装</a:t>
            </a:r>
            <a:endParaRPr kumimoji="1" lang="en-US" altLang="ja-JP" dirty="0" smtClean="0"/>
          </a:p>
          <a:p>
            <a:pPr lvl="1"/>
            <a:r>
              <a:rPr lang="ja-JP" altLang="en-US" dirty="0" smtClean="0"/>
              <a:t>超楕円曲線において超楕円　　</a:t>
            </a:r>
            <a:r>
              <a:rPr lang="en-US" altLang="ja-JP" dirty="0" smtClean="0"/>
              <a:t>Pairing</a:t>
            </a:r>
            <a:r>
              <a:rPr lang="ja-JP" altLang="en-US" dirty="0" smtClean="0"/>
              <a:t>を実装</a:t>
            </a:r>
            <a:endParaRPr kumimoji="1" lang="ja-JP" altLang="en-US" dirty="0"/>
          </a:p>
        </p:txBody>
      </p:sp>
      <p:sp>
        <p:nvSpPr>
          <p:cNvPr id="3" name="タイトル 2"/>
          <p:cNvSpPr>
            <a:spLocks noGrp="1"/>
          </p:cNvSpPr>
          <p:nvPr>
            <p:ph type="title"/>
          </p:nvPr>
        </p:nvSpPr>
        <p:spPr/>
        <p:txBody>
          <a:bodyPr/>
          <a:lstStyle/>
          <a:p>
            <a:r>
              <a:rPr kumimoji="1" lang="ja-JP" altLang="en-US" dirty="0" smtClean="0"/>
              <a:t>実装内容</a:t>
            </a:r>
            <a:endParaRPr kumimoji="1" lang="ja-JP" altLang="en-US" dirty="0"/>
          </a:p>
        </p:txBody>
      </p:sp>
      <p:graphicFrame>
        <p:nvGraphicFramePr>
          <p:cNvPr id="2051" name="Object 3"/>
          <p:cNvGraphicFramePr>
            <a:graphicFrameLocks noChangeAspect="1"/>
          </p:cNvGraphicFramePr>
          <p:nvPr/>
        </p:nvGraphicFramePr>
        <p:xfrm>
          <a:off x="3071802" y="4214818"/>
          <a:ext cx="407988" cy="463550"/>
        </p:xfrm>
        <a:graphic>
          <a:graphicData uri="http://schemas.openxmlformats.org/presentationml/2006/ole">
            <p:oleObj spid="_x0000_s2051" name="数式" r:id="rId3" imgW="190440" imgH="215640" progId="Equation.3">
              <p:embed/>
            </p:oleObj>
          </a:graphicData>
        </a:graphic>
      </p:graphicFrame>
      <p:graphicFrame>
        <p:nvGraphicFramePr>
          <p:cNvPr id="2052" name="Object 4"/>
          <p:cNvGraphicFramePr>
            <a:graphicFrameLocks noChangeAspect="1"/>
          </p:cNvGraphicFramePr>
          <p:nvPr/>
        </p:nvGraphicFramePr>
        <p:xfrm>
          <a:off x="4572000" y="4929198"/>
          <a:ext cx="407988" cy="463550"/>
        </p:xfrm>
        <a:graphic>
          <a:graphicData uri="http://schemas.openxmlformats.org/presentationml/2006/ole">
            <p:oleObj spid="_x0000_s2052" name="数式" r:id="rId4" imgW="190440" imgH="215640" progId="Equation.3">
              <p:embed/>
            </p:oleObj>
          </a:graphicData>
        </a:graphic>
      </p:graphicFrame>
      <p:graphicFrame>
        <p:nvGraphicFramePr>
          <p:cNvPr id="2053" name="Object 5"/>
          <p:cNvGraphicFramePr>
            <a:graphicFrameLocks noChangeAspect="1"/>
          </p:cNvGraphicFramePr>
          <p:nvPr/>
        </p:nvGraphicFramePr>
        <p:xfrm>
          <a:off x="2071670" y="1857364"/>
          <a:ext cx="1169988" cy="517525"/>
        </p:xfrm>
        <a:graphic>
          <a:graphicData uri="http://schemas.openxmlformats.org/presentationml/2006/ole">
            <p:oleObj spid="_x0000_s2053" name="数式" r:id="rId5" imgW="545760" imgH="241200" progId="Equation.3">
              <p:embed/>
            </p:oleObj>
          </a:graphicData>
        </a:graphic>
      </p:graphicFrame>
      <p:sp>
        <p:nvSpPr>
          <p:cNvPr id="7" name="スライド番号プレースホルダ 6"/>
          <p:cNvSpPr>
            <a:spLocks noGrp="1"/>
          </p:cNvSpPr>
          <p:nvPr>
            <p:ph type="sldNum" sz="quarter" idx="12"/>
          </p:nvPr>
        </p:nvSpPr>
        <p:spPr/>
        <p:txBody>
          <a:bodyPr/>
          <a:lstStyle/>
          <a:p>
            <a:fld id="{D1BEF550-BAB9-4DD2-8537-DA8131E1335B}" type="slidenum">
              <a:rPr kumimoji="1" lang="ja-JP" altLang="en-US" smtClean="0"/>
              <a:pPr/>
              <a:t>10</a:t>
            </a:fld>
            <a:endParaRPr kumimoji="1" lang="ja-JP" altLang="en-US"/>
          </a:p>
        </p:txBody>
      </p:sp>
      <p:graphicFrame>
        <p:nvGraphicFramePr>
          <p:cNvPr id="2054" name="Object 6"/>
          <p:cNvGraphicFramePr>
            <a:graphicFrameLocks noChangeAspect="1"/>
          </p:cNvGraphicFramePr>
          <p:nvPr/>
        </p:nvGraphicFramePr>
        <p:xfrm>
          <a:off x="928662" y="1428736"/>
          <a:ext cx="517525" cy="520700"/>
        </p:xfrm>
        <a:graphic>
          <a:graphicData uri="http://schemas.openxmlformats.org/presentationml/2006/ole">
            <p:oleObj spid="_x0000_s2054" name="数式" r:id="rId6" imgW="241200" imgH="241200" progId="Equation.3">
              <p:embed/>
            </p:oleObj>
          </a:graphicData>
        </a:graphic>
      </p:graphicFrame>
    </p:spTree>
  </p:cSld>
  <p:clrMapOvr>
    <a:masterClrMapping/>
  </p:clrMapOvr>
  <p:transition advTm="60359"/>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Pairing</a:t>
            </a:r>
            <a:r>
              <a:rPr lang="ja-JP" altLang="en-US" dirty="0" smtClean="0"/>
              <a:t>計算</a:t>
            </a:r>
            <a:r>
              <a:rPr lang="en-US" altLang="ja-JP" dirty="0" smtClean="0"/>
              <a:t>(</a:t>
            </a:r>
            <a:r>
              <a:rPr lang="en-US" altLang="ja-JP" dirty="0" err="1" smtClean="0"/>
              <a:t>MillerLoop</a:t>
            </a:r>
            <a:r>
              <a:rPr lang="en-US" altLang="ja-JP" dirty="0" smtClean="0"/>
              <a:t>)</a:t>
            </a:r>
            <a:endParaRPr kumimoji="1" lang="ja-JP" altLang="en-US" dirty="0"/>
          </a:p>
        </p:txBody>
      </p:sp>
      <p:sp>
        <p:nvSpPr>
          <p:cNvPr id="4" name="コンテンツ プレースホルダ 4"/>
          <p:cNvSpPr>
            <a:spLocks noGrp="1"/>
          </p:cNvSpPr>
          <p:nvPr>
            <p:ph sz="quarter" idx="4294967295"/>
          </p:nvPr>
        </p:nvSpPr>
        <p:spPr>
          <a:xfrm>
            <a:off x="457200" y="1714488"/>
            <a:ext cx="4040188" cy="4572032"/>
          </a:xfrm>
          <a:prstGeom prst="rect">
            <a:avLst/>
          </a:prstGeom>
        </p:spPr>
        <p:txBody>
          <a:bodyPr>
            <a:normAutofit fontScale="85000" lnSpcReduction="20000"/>
          </a:bodyPr>
          <a:lstStyle/>
          <a:p>
            <a:pPr>
              <a:buNone/>
            </a:pPr>
            <a:r>
              <a:rPr lang="en-US" altLang="ja-JP" dirty="0" err="1" smtClean="0"/>
              <a:t>Input:P,Q</a:t>
            </a:r>
            <a:endParaRPr lang="en-US" altLang="ja-JP" dirty="0" smtClean="0"/>
          </a:p>
          <a:p>
            <a:pPr>
              <a:buNone/>
            </a:pPr>
            <a:r>
              <a:rPr lang="en-US" altLang="ja-JP" dirty="0" err="1" smtClean="0"/>
              <a:t>Output:e</a:t>
            </a:r>
            <a:r>
              <a:rPr lang="en-US" altLang="ja-JP" dirty="0" smtClean="0"/>
              <a:t>(P,Q)</a:t>
            </a:r>
          </a:p>
          <a:p>
            <a:pPr>
              <a:buNone/>
            </a:pPr>
            <a:endParaRPr lang="en-US" altLang="ja-JP" dirty="0" smtClean="0"/>
          </a:p>
          <a:p>
            <a:pPr>
              <a:buNone/>
            </a:pPr>
            <a:r>
              <a:rPr lang="en-US" altLang="ja-JP" dirty="0" smtClean="0"/>
              <a:t>1:r=(r</a:t>
            </a:r>
            <a:r>
              <a:rPr lang="en-US" altLang="ja-JP" baseline="-25000" dirty="0" smtClean="0"/>
              <a:t>m-1</a:t>
            </a:r>
            <a:r>
              <a:rPr lang="en-US" altLang="ja-JP" dirty="0" smtClean="0"/>
              <a:t>…r</a:t>
            </a:r>
            <a:r>
              <a:rPr lang="en-US" altLang="ja-JP" baseline="-25000" dirty="0" smtClean="0"/>
              <a:t>0</a:t>
            </a:r>
            <a:r>
              <a:rPr lang="en-US" altLang="ja-JP" dirty="0" smtClean="0"/>
              <a:t>)</a:t>
            </a:r>
            <a:r>
              <a:rPr lang="en-US" altLang="ja-JP" baseline="-25000" dirty="0" smtClean="0"/>
              <a:t>2</a:t>
            </a:r>
            <a:r>
              <a:rPr lang="en-US" altLang="ja-JP" dirty="0" smtClean="0"/>
              <a:t>,f=1,V=P</a:t>
            </a:r>
          </a:p>
          <a:p>
            <a:pPr>
              <a:buNone/>
            </a:pPr>
            <a:r>
              <a:rPr lang="en-US" altLang="ja-JP" dirty="0" smtClean="0"/>
              <a:t>2:for(</a:t>
            </a:r>
            <a:r>
              <a:rPr lang="en-US" altLang="ja-JP" dirty="0" err="1" smtClean="0"/>
              <a:t>i</a:t>
            </a:r>
            <a:r>
              <a:rPr lang="en-US" altLang="ja-JP" dirty="0" smtClean="0"/>
              <a:t>=m-1 </a:t>
            </a:r>
            <a:r>
              <a:rPr lang="en-US" altLang="ja-JP" dirty="0" err="1" smtClean="0"/>
              <a:t>downto</a:t>
            </a:r>
            <a:r>
              <a:rPr lang="en-US" altLang="ja-JP" dirty="0" smtClean="0"/>
              <a:t> 0){</a:t>
            </a:r>
          </a:p>
          <a:p>
            <a:pPr>
              <a:buNone/>
            </a:pPr>
            <a:r>
              <a:rPr lang="en-US" altLang="ja-JP" dirty="0" smtClean="0"/>
              <a:t>3:	f=f*f*</a:t>
            </a:r>
            <a:r>
              <a:rPr lang="en-US" altLang="ja-JP" dirty="0" err="1" smtClean="0"/>
              <a:t>l</a:t>
            </a:r>
            <a:r>
              <a:rPr lang="en-US" altLang="ja-JP" baseline="-25000" dirty="0" err="1" smtClean="0"/>
              <a:t>v,v</a:t>
            </a:r>
            <a:r>
              <a:rPr lang="en-US" altLang="ja-JP" dirty="0" smtClean="0"/>
              <a:t>(Q)</a:t>
            </a:r>
          </a:p>
          <a:p>
            <a:pPr>
              <a:buNone/>
            </a:pPr>
            <a:r>
              <a:rPr lang="en-US" altLang="ja-JP" dirty="0" smtClean="0"/>
              <a:t>4:	V=2V</a:t>
            </a:r>
          </a:p>
          <a:p>
            <a:pPr>
              <a:buNone/>
            </a:pPr>
            <a:r>
              <a:rPr lang="en-US" altLang="ja-JP" dirty="0" smtClean="0"/>
              <a:t>5:	if(</a:t>
            </a:r>
            <a:r>
              <a:rPr lang="en-US" altLang="ja-JP" dirty="0" err="1" smtClean="0"/>
              <a:t>r</a:t>
            </a:r>
            <a:r>
              <a:rPr lang="en-US" altLang="ja-JP" baseline="-25000" dirty="0" err="1" smtClean="0"/>
              <a:t>i</a:t>
            </a:r>
            <a:r>
              <a:rPr lang="en-US" altLang="ja-JP" dirty="0" smtClean="0"/>
              <a:t>=1){</a:t>
            </a:r>
          </a:p>
          <a:p>
            <a:pPr>
              <a:buNone/>
            </a:pPr>
            <a:r>
              <a:rPr lang="en-US" altLang="ja-JP" dirty="0" smtClean="0"/>
              <a:t>6:		f=f*</a:t>
            </a:r>
            <a:r>
              <a:rPr lang="en-US" altLang="ja-JP" dirty="0" err="1" smtClean="0"/>
              <a:t>l</a:t>
            </a:r>
            <a:r>
              <a:rPr lang="en-US" altLang="ja-JP" baseline="-25000" dirty="0" err="1" smtClean="0"/>
              <a:t>v,p</a:t>
            </a:r>
            <a:r>
              <a:rPr lang="en-US" altLang="ja-JP" dirty="0" smtClean="0"/>
              <a:t>(Q)</a:t>
            </a:r>
          </a:p>
          <a:p>
            <a:pPr>
              <a:buNone/>
            </a:pPr>
            <a:r>
              <a:rPr lang="en-US" altLang="ja-JP" dirty="0" smtClean="0"/>
              <a:t>7:		V=V+P</a:t>
            </a:r>
          </a:p>
          <a:p>
            <a:pPr>
              <a:buNone/>
            </a:pPr>
            <a:r>
              <a:rPr lang="en-US" altLang="ja-JP" dirty="0" smtClean="0"/>
              <a:t>8:	}</a:t>
            </a:r>
          </a:p>
          <a:p>
            <a:pPr>
              <a:buNone/>
            </a:pPr>
            <a:r>
              <a:rPr lang="en-US" altLang="ja-JP" dirty="0" smtClean="0"/>
              <a:t>9:}</a:t>
            </a:r>
          </a:p>
          <a:p>
            <a:pPr>
              <a:buNone/>
            </a:pPr>
            <a:r>
              <a:rPr lang="en-US" altLang="ja-JP" dirty="0" smtClean="0"/>
              <a:t>10:return f</a:t>
            </a:r>
          </a:p>
          <a:p>
            <a:endParaRPr kumimoji="1" lang="ja-JP" altLang="en-US" dirty="0"/>
          </a:p>
        </p:txBody>
      </p:sp>
      <p:sp>
        <p:nvSpPr>
          <p:cNvPr id="5" name="コンテンツ プレースホルダ 4"/>
          <p:cNvSpPr>
            <a:spLocks noGrp="1"/>
          </p:cNvSpPr>
          <p:nvPr>
            <p:ph sz="quarter" idx="4294967295"/>
          </p:nvPr>
        </p:nvSpPr>
        <p:spPr>
          <a:xfrm>
            <a:off x="4714876" y="1571612"/>
            <a:ext cx="4040188" cy="5072098"/>
          </a:xfrm>
          <a:prstGeom prst="rect">
            <a:avLst/>
          </a:prstGeom>
        </p:spPr>
        <p:txBody>
          <a:bodyPr>
            <a:normAutofit/>
          </a:bodyPr>
          <a:lstStyle/>
          <a:p>
            <a:r>
              <a:rPr kumimoji="1" lang="en-US" altLang="ja-JP" dirty="0" smtClean="0"/>
              <a:t>r:P</a:t>
            </a:r>
            <a:r>
              <a:rPr kumimoji="1" lang="ja-JP" altLang="en-US" dirty="0" err="1" smtClean="0"/>
              <a:t>の位</a:t>
            </a:r>
            <a:r>
              <a:rPr kumimoji="1" lang="ja-JP" altLang="en-US" dirty="0" smtClean="0"/>
              <a:t>数のビット列</a:t>
            </a:r>
            <a:endParaRPr kumimoji="1" lang="en-US" altLang="ja-JP" dirty="0" smtClean="0"/>
          </a:p>
          <a:p>
            <a:r>
              <a:rPr lang="en-US" altLang="ja-JP" dirty="0" smtClean="0"/>
              <a:t>f: </a:t>
            </a:r>
            <a:r>
              <a:rPr lang="ja-JP" altLang="en-US" dirty="0" smtClean="0"/>
              <a:t>下記の</a:t>
            </a:r>
            <a:r>
              <a:rPr lang="en-US" altLang="ja-JP" dirty="0" smtClean="0"/>
              <a:t>Pairing</a:t>
            </a:r>
            <a:r>
              <a:rPr lang="ja-JP" altLang="en-US" dirty="0" smtClean="0"/>
              <a:t>の出力の</a:t>
            </a:r>
            <a:r>
              <a:rPr lang="en-US" altLang="ja-JP" dirty="0" smtClean="0"/>
              <a:t>      </a:t>
            </a:r>
            <a:r>
              <a:rPr lang="ja-JP" altLang="en-US" dirty="0" smtClean="0"/>
              <a:t>　部分</a:t>
            </a:r>
            <a:endParaRPr lang="en-US" altLang="ja-JP" dirty="0" smtClean="0"/>
          </a:p>
          <a:p>
            <a:r>
              <a:rPr lang="en-US" altLang="ja-JP" dirty="0" err="1" smtClean="0"/>
              <a:t>l</a:t>
            </a:r>
            <a:r>
              <a:rPr lang="en-US" altLang="ja-JP" baseline="-25000" dirty="0" err="1" smtClean="0"/>
              <a:t>a,b</a:t>
            </a:r>
            <a:r>
              <a:rPr lang="en-US" altLang="ja-JP" dirty="0" smtClean="0"/>
              <a:t>(Q):</a:t>
            </a:r>
            <a:r>
              <a:rPr lang="ja-JP" altLang="en-US" dirty="0" smtClean="0"/>
              <a:t>楕円の二点</a:t>
            </a:r>
            <a:r>
              <a:rPr lang="en-US" altLang="ja-JP" dirty="0" err="1" smtClean="0"/>
              <a:t>a,b</a:t>
            </a:r>
            <a:r>
              <a:rPr lang="ja-JP" altLang="en-US" dirty="0" smtClean="0"/>
              <a:t>を通る直線に　　　を代入して得られる答え</a:t>
            </a:r>
            <a:endParaRPr lang="en-US" altLang="ja-JP" dirty="0" smtClean="0"/>
          </a:p>
        </p:txBody>
      </p:sp>
      <p:graphicFrame>
        <p:nvGraphicFramePr>
          <p:cNvPr id="24578" name="コンテンツ プレースホルダ 3"/>
          <p:cNvGraphicFramePr>
            <a:graphicFrameLocks noChangeAspect="1"/>
          </p:cNvGraphicFramePr>
          <p:nvPr/>
        </p:nvGraphicFramePr>
        <p:xfrm>
          <a:off x="5857884" y="2428868"/>
          <a:ext cx="831850" cy="427038"/>
        </p:xfrm>
        <a:graphic>
          <a:graphicData uri="http://schemas.openxmlformats.org/presentationml/2006/ole">
            <p:oleObj spid="_x0000_s21506" name="数式" r:id="rId3" imgW="419040" imgH="215640" progId="Equation.3">
              <p:embed/>
            </p:oleObj>
          </a:graphicData>
        </a:graphic>
      </p:graphicFrame>
      <p:graphicFrame>
        <p:nvGraphicFramePr>
          <p:cNvPr id="24580" name="Object 4"/>
          <p:cNvGraphicFramePr>
            <a:graphicFrameLocks noChangeAspect="1"/>
          </p:cNvGraphicFramePr>
          <p:nvPr/>
        </p:nvGraphicFramePr>
        <p:xfrm>
          <a:off x="7072330" y="3357562"/>
          <a:ext cx="730250" cy="401638"/>
        </p:xfrm>
        <a:graphic>
          <a:graphicData uri="http://schemas.openxmlformats.org/presentationml/2006/ole">
            <p:oleObj spid="_x0000_s21508" name="数式" r:id="rId4" imgW="368280" imgH="203040" progId="Equation.3">
              <p:embed/>
            </p:oleObj>
          </a:graphicData>
        </a:graphic>
      </p:graphicFrame>
      <p:sp>
        <p:nvSpPr>
          <p:cNvPr id="9" name="スライド番号プレースホルダ 8"/>
          <p:cNvSpPr>
            <a:spLocks noGrp="1"/>
          </p:cNvSpPr>
          <p:nvPr>
            <p:ph type="sldNum" sz="quarter" idx="12"/>
          </p:nvPr>
        </p:nvSpPr>
        <p:spPr/>
        <p:txBody>
          <a:bodyPr/>
          <a:lstStyle/>
          <a:p>
            <a:fld id="{D5BBC35B-A44B-4119-B8DA-DE9E3DFADA20}" type="slidenum">
              <a:rPr kumimoji="0" lang="en-US" smtClean="0"/>
              <a:pPr/>
              <a:t>11</a:t>
            </a:fld>
            <a:endParaRPr kumimoji="0" lang="en-US"/>
          </a:p>
        </p:txBody>
      </p:sp>
      <p:graphicFrame>
        <p:nvGraphicFramePr>
          <p:cNvPr id="21509" name="Object 5"/>
          <p:cNvGraphicFramePr>
            <a:graphicFrameLocks noChangeAspect="1"/>
          </p:cNvGraphicFramePr>
          <p:nvPr/>
        </p:nvGraphicFramePr>
        <p:xfrm>
          <a:off x="5429256" y="5143512"/>
          <a:ext cx="2611437" cy="817563"/>
        </p:xfrm>
        <a:graphic>
          <a:graphicData uri="http://schemas.openxmlformats.org/presentationml/2006/ole">
            <p:oleObj spid="_x0000_s21509" name="数式" r:id="rId5" imgW="1218960" imgH="380880" progId="Equation.3">
              <p:embed/>
            </p:oleObj>
          </a:graphicData>
        </a:graphic>
      </p:graphicFrame>
    </p:spTree>
  </p:cSld>
  <p:clrMapOvr>
    <a:masterClrMapping/>
  </p:clrMapOvr>
  <p:transition advTm="2086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lang="ja-JP" altLang="en-US" dirty="0" smtClean="0"/>
              <a:t>本研究でのライブラリによる計算時間</a:t>
            </a:r>
            <a:r>
              <a:rPr lang="en-US" altLang="ja-JP" dirty="0" smtClean="0"/>
              <a:t>[</a:t>
            </a:r>
            <a:r>
              <a:rPr lang="en-US" altLang="ja-JP" dirty="0" err="1" smtClean="0"/>
              <a:t>msec</a:t>
            </a:r>
            <a:r>
              <a:rPr lang="en-US" altLang="ja-JP" dirty="0" smtClean="0"/>
              <a:t>]</a:t>
            </a:r>
          </a:p>
          <a:p>
            <a:pPr lvl="1"/>
            <a:endParaRPr lang="en-US" altLang="ja-JP" dirty="0" smtClean="0"/>
          </a:p>
          <a:p>
            <a:pPr lvl="1"/>
            <a:endParaRPr lang="en-US" altLang="ja-JP" dirty="0" smtClean="0"/>
          </a:p>
          <a:p>
            <a:pPr lvl="1"/>
            <a:endParaRPr lang="en-US" altLang="ja-JP" dirty="0" smtClean="0"/>
          </a:p>
          <a:p>
            <a:pPr lvl="1"/>
            <a:endParaRPr lang="en-US" altLang="ja-JP" dirty="0" smtClean="0"/>
          </a:p>
          <a:p>
            <a:endParaRPr lang="en-US" altLang="ja-JP" dirty="0" smtClean="0"/>
          </a:p>
          <a:p>
            <a:r>
              <a:rPr lang="ja-JP" altLang="en-US" dirty="0" smtClean="0"/>
              <a:t>振り分け</a:t>
            </a:r>
            <a:endParaRPr lang="en-US" altLang="ja-JP" dirty="0" smtClean="0"/>
          </a:p>
          <a:p>
            <a:pPr lvl="1"/>
            <a:r>
              <a:rPr lang="ja-JP" altLang="en-US" dirty="0" smtClean="0"/>
              <a:t>メインループ</a:t>
            </a:r>
            <a:r>
              <a:rPr lang="en-US" altLang="ja-JP" dirty="0" smtClean="0"/>
              <a:t/>
            </a:r>
            <a:br>
              <a:rPr lang="en-US" altLang="ja-JP" dirty="0" smtClean="0"/>
            </a:br>
            <a:r>
              <a:rPr lang="en-US" altLang="ja-JP" dirty="0" smtClean="0"/>
              <a:t>		</a:t>
            </a:r>
            <a:r>
              <a:rPr lang="ja-JP" altLang="en-US" dirty="0" smtClean="0"/>
              <a:t>　　　　</a:t>
            </a:r>
            <a:r>
              <a:rPr lang="en-US" altLang="ja-JP" dirty="0" smtClean="0"/>
              <a:t>Pairing</a:t>
            </a:r>
            <a:r>
              <a:rPr lang="ja-JP" altLang="en-US" dirty="0" smtClean="0"/>
              <a:t>計算式</a:t>
            </a:r>
            <a:endParaRPr lang="en-US" altLang="ja-JP" dirty="0" smtClean="0"/>
          </a:p>
          <a:p>
            <a:pPr lvl="1"/>
            <a:r>
              <a:rPr lang="ja-JP" altLang="en-US" dirty="0" smtClean="0"/>
              <a:t>最終</a:t>
            </a:r>
            <a:r>
              <a:rPr lang="ja-JP" altLang="en-US" dirty="0" err="1" smtClean="0"/>
              <a:t>べ</a:t>
            </a:r>
            <a:r>
              <a:rPr lang="ja-JP" altLang="en-US" dirty="0" smtClean="0"/>
              <a:t>き</a:t>
            </a:r>
            <a:endParaRPr lang="en-US" altLang="ja-JP" dirty="0" smtClean="0"/>
          </a:p>
        </p:txBody>
      </p:sp>
      <p:sp>
        <p:nvSpPr>
          <p:cNvPr id="3" name="タイトル 2"/>
          <p:cNvSpPr>
            <a:spLocks noGrp="1"/>
          </p:cNvSpPr>
          <p:nvPr>
            <p:ph type="title"/>
          </p:nvPr>
        </p:nvSpPr>
        <p:spPr/>
        <p:txBody>
          <a:bodyPr/>
          <a:lstStyle/>
          <a:p>
            <a:r>
              <a:rPr lang="ja-JP" altLang="en-US" dirty="0" smtClean="0"/>
              <a:t>パフォーマンス</a:t>
            </a:r>
            <a:endParaRPr kumimoji="1" lang="ja-JP" altLang="en-US" dirty="0"/>
          </a:p>
        </p:txBody>
      </p:sp>
      <p:graphicFrame>
        <p:nvGraphicFramePr>
          <p:cNvPr id="4" name="表 3"/>
          <p:cNvGraphicFramePr>
            <a:graphicFrameLocks noGrp="1"/>
          </p:cNvGraphicFramePr>
          <p:nvPr/>
        </p:nvGraphicFramePr>
        <p:xfrm>
          <a:off x="1000100" y="2000240"/>
          <a:ext cx="6855189" cy="1483360"/>
        </p:xfrm>
        <a:graphic>
          <a:graphicData uri="http://schemas.openxmlformats.org/drawingml/2006/table">
            <a:tbl>
              <a:tblPr firstRow="1" bandRow="1">
                <a:tableStyleId>{5C22544A-7EE6-4342-B048-85BDC9FD1C3A}</a:tableStyleId>
              </a:tblPr>
              <a:tblGrid>
                <a:gridCol w="1528774"/>
                <a:gridCol w="740093"/>
                <a:gridCol w="731531"/>
                <a:gridCol w="1785950"/>
                <a:gridCol w="2068841"/>
              </a:tblGrid>
              <a:tr h="370840">
                <a:tc>
                  <a:txBody>
                    <a:bodyPr/>
                    <a:lstStyle/>
                    <a:p>
                      <a:pPr algn="ctr"/>
                      <a:endParaRPr kumimoji="1" lang="ja-JP" altLang="en-US" dirty="0"/>
                    </a:p>
                  </a:txBody>
                  <a:tcPr/>
                </a:tc>
                <a:tc>
                  <a:txBody>
                    <a:bodyPr/>
                    <a:lstStyle/>
                    <a:p>
                      <a:pPr algn="ctr"/>
                      <a:r>
                        <a:rPr kumimoji="1" lang="en-US" altLang="ja-JP" dirty="0" smtClean="0"/>
                        <a:t>Tate</a:t>
                      </a:r>
                      <a:endParaRPr kumimoji="1" lang="ja-JP" altLang="en-US" dirty="0"/>
                    </a:p>
                  </a:txBody>
                  <a:tcPr/>
                </a:tc>
                <a:tc>
                  <a:txBody>
                    <a:bodyPr/>
                    <a:lstStyle/>
                    <a:p>
                      <a:pPr algn="ctr"/>
                      <a:r>
                        <a:rPr kumimoji="1" lang="en-US" altLang="ja-JP" dirty="0" err="1" smtClean="0"/>
                        <a:t>ηT</a:t>
                      </a:r>
                      <a:endParaRPr kumimoji="1" lang="ja-JP" altLang="en-US" dirty="0"/>
                    </a:p>
                  </a:txBody>
                  <a:tcPr/>
                </a:tc>
                <a:tc>
                  <a:txBody>
                    <a:bodyPr/>
                    <a:lstStyle/>
                    <a:p>
                      <a:pPr algn="ctr"/>
                      <a:r>
                        <a:rPr kumimoji="1" lang="en-US" altLang="ja-JP" dirty="0" err="1" smtClean="0"/>
                        <a:t>ModifiedTate</a:t>
                      </a:r>
                      <a:endParaRPr kumimoji="1" lang="ja-JP" altLang="en-US" dirty="0"/>
                    </a:p>
                  </a:txBody>
                  <a:tcPr/>
                </a:tc>
                <a:tc>
                  <a:txBody>
                    <a:bodyPr/>
                    <a:lstStyle/>
                    <a:p>
                      <a:pPr algn="ctr"/>
                      <a:r>
                        <a:rPr kumimoji="1" lang="en-US" altLang="ja-JP" dirty="0" err="1" smtClean="0"/>
                        <a:t>Hyperelliptic</a:t>
                      </a:r>
                      <a:r>
                        <a:rPr kumimoji="1" lang="ja-JP" altLang="en-US" dirty="0" smtClean="0"/>
                        <a:t>　</a:t>
                      </a:r>
                      <a:r>
                        <a:rPr kumimoji="1" lang="en-US" altLang="ja-JP" dirty="0" err="1" smtClean="0"/>
                        <a:t>ηT</a:t>
                      </a:r>
                      <a:endParaRPr kumimoji="1" lang="ja-JP" altLang="en-US" dirty="0"/>
                    </a:p>
                  </a:txBody>
                  <a:tcPr/>
                </a:tc>
              </a:tr>
              <a:tr h="370840">
                <a:tc>
                  <a:txBody>
                    <a:bodyPr/>
                    <a:lstStyle/>
                    <a:p>
                      <a:pPr algn="ctr"/>
                      <a:r>
                        <a:rPr kumimoji="1" lang="ja-JP" altLang="en-US" dirty="0" smtClean="0"/>
                        <a:t>メインループ</a:t>
                      </a:r>
                      <a:endParaRPr kumimoji="1" lang="ja-JP" altLang="en-US" dirty="0"/>
                    </a:p>
                  </a:txBody>
                  <a:tcPr/>
                </a:tc>
                <a:tc>
                  <a:txBody>
                    <a:bodyPr/>
                    <a:lstStyle/>
                    <a:p>
                      <a:pPr algn="ctr"/>
                      <a:r>
                        <a:rPr kumimoji="1" lang="en-US" altLang="ja-JP" dirty="0" smtClean="0"/>
                        <a:t>342</a:t>
                      </a:r>
                      <a:endParaRPr kumimoji="1" lang="ja-JP" altLang="en-US" dirty="0"/>
                    </a:p>
                  </a:txBody>
                  <a:tcPr/>
                </a:tc>
                <a:tc>
                  <a:txBody>
                    <a:bodyPr/>
                    <a:lstStyle/>
                    <a:p>
                      <a:pPr algn="ctr"/>
                      <a:r>
                        <a:rPr kumimoji="1" lang="en-US" altLang="ja-JP" dirty="0" smtClean="0"/>
                        <a:t>87</a:t>
                      </a:r>
                      <a:endParaRPr kumimoji="1" lang="ja-JP" altLang="en-US" dirty="0"/>
                    </a:p>
                  </a:txBody>
                  <a:tcPr/>
                </a:tc>
                <a:tc>
                  <a:txBody>
                    <a:bodyPr/>
                    <a:lstStyle/>
                    <a:p>
                      <a:pPr algn="ctr"/>
                      <a:r>
                        <a:rPr kumimoji="1" lang="en-US" altLang="ja-JP" dirty="0" smtClean="0"/>
                        <a:t>86</a:t>
                      </a:r>
                      <a:endParaRPr kumimoji="1" lang="ja-JP" altLang="en-US" dirty="0"/>
                    </a:p>
                  </a:txBody>
                  <a:tcPr/>
                </a:tc>
                <a:tc>
                  <a:txBody>
                    <a:bodyPr/>
                    <a:lstStyle/>
                    <a:p>
                      <a:pPr algn="ctr"/>
                      <a:r>
                        <a:rPr kumimoji="1" lang="en-US" altLang="ja-JP" dirty="0" smtClean="0"/>
                        <a:t>106</a:t>
                      </a:r>
                      <a:endParaRPr kumimoji="1" lang="ja-JP" altLang="en-US" dirty="0"/>
                    </a:p>
                  </a:txBody>
                  <a:tcPr/>
                </a:tc>
              </a:tr>
              <a:tr h="370840">
                <a:tc>
                  <a:txBody>
                    <a:bodyPr/>
                    <a:lstStyle/>
                    <a:p>
                      <a:pPr algn="ctr"/>
                      <a:r>
                        <a:rPr kumimoji="1" lang="ja-JP" altLang="en-US" dirty="0" smtClean="0"/>
                        <a:t>最終べき</a:t>
                      </a:r>
                      <a:endParaRPr kumimoji="1" lang="ja-JP" altLang="en-US" dirty="0"/>
                    </a:p>
                  </a:txBody>
                  <a:tcPr/>
                </a:tc>
                <a:tc>
                  <a:txBody>
                    <a:bodyPr/>
                    <a:lstStyle/>
                    <a:p>
                      <a:pPr algn="ctr"/>
                      <a:r>
                        <a:rPr kumimoji="1" lang="en-US" altLang="ja-JP" dirty="0" smtClean="0"/>
                        <a:t>108</a:t>
                      </a:r>
                      <a:endParaRPr kumimoji="1" lang="ja-JP" altLang="en-US" dirty="0"/>
                    </a:p>
                  </a:txBody>
                  <a:tcPr/>
                </a:tc>
                <a:tc>
                  <a:txBody>
                    <a:bodyPr/>
                    <a:lstStyle/>
                    <a:p>
                      <a:pPr algn="ctr"/>
                      <a:r>
                        <a:rPr kumimoji="1" lang="en-US" altLang="ja-JP" dirty="0" smtClean="0"/>
                        <a:t>111</a:t>
                      </a:r>
                      <a:endParaRPr kumimoji="1" lang="ja-JP" altLang="en-US" dirty="0"/>
                    </a:p>
                  </a:txBody>
                  <a:tcPr/>
                </a:tc>
                <a:tc>
                  <a:txBody>
                    <a:bodyPr/>
                    <a:lstStyle/>
                    <a:p>
                      <a:pPr algn="ctr"/>
                      <a:r>
                        <a:rPr kumimoji="1" lang="en-US" altLang="ja-JP" dirty="0" smtClean="0"/>
                        <a:t>110</a:t>
                      </a:r>
                      <a:endParaRPr kumimoji="1" lang="ja-JP" altLang="en-US" dirty="0"/>
                    </a:p>
                  </a:txBody>
                  <a:tcPr/>
                </a:tc>
                <a:tc>
                  <a:txBody>
                    <a:bodyPr/>
                    <a:lstStyle/>
                    <a:p>
                      <a:pPr algn="ctr"/>
                      <a:r>
                        <a:rPr kumimoji="1" lang="en-US" altLang="ja-JP" dirty="0" smtClean="0"/>
                        <a:t>1246</a:t>
                      </a:r>
                      <a:endParaRPr kumimoji="1" lang="ja-JP" altLang="en-US" dirty="0"/>
                    </a:p>
                  </a:txBody>
                  <a:tcPr/>
                </a:tc>
              </a:tr>
              <a:tr h="370840">
                <a:tc>
                  <a:txBody>
                    <a:bodyPr/>
                    <a:lstStyle/>
                    <a:p>
                      <a:pPr algn="ctr"/>
                      <a:r>
                        <a:rPr kumimoji="1" lang="en-US" altLang="ja-JP" dirty="0" smtClean="0"/>
                        <a:t>Pairing</a:t>
                      </a:r>
                      <a:endParaRPr kumimoji="1" lang="ja-JP" altLang="en-US" dirty="0"/>
                    </a:p>
                  </a:txBody>
                  <a:tcPr/>
                </a:tc>
                <a:tc>
                  <a:txBody>
                    <a:bodyPr/>
                    <a:lstStyle/>
                    <a:p>
                      <a:pPr algn="ctr"/>
                      <a:r>
                        <a:rPr kumimoji="1" lang="en-US" altLang="ja-JP" dirty="0" smtClean="0"/>
                        <a:t>451</a:t>
                      </a:r>
                      <a:endParaRPr kumimoji="1" lang="ja-JP" altLang="en-US" dirty="0"/>
                    </a:p>
                  </a:txBody>
                  <a:tcPr/>
                </a:tc>
                <a:tc>
                  <a:txBody>
                    <a:bodyPr/>
                    <a:lstStyle/>
                    <a:p>
                      <a:pPr algn="ctr"/>
                      <a:r>
                        <a:rPr kumimoji="1" lang="en-US" altLang="ja-JP" dirty="0" smtClean="0"/>
                        <a:t>198</a:t>
                      </a:r>
                      <a:endParaRPr kumimoji="1" lang="ja-JP" altLang="en-US" dirty="0"/>
                    </a:p>
                  </a:txBody>
                  <a:tcPr/>
                </a:tc>
                <a:tc>
                  <a:txBody>
                    <a:bodyPr/>
                    <a:lstStyle/>
                    <a:p>
                      <a:pPr algn="ctr"/>
                      <a:r>
                        <a:rPr kumimoji="1" lang="en-US" altLang="ja-JP" dirty="0" smtClean="0"/>
                        <a:t>196</a:t>
                      </a:r>
                      <a:endParaRPr kumimoji="1" lang="ja-JP" altLang="en-US" dirty="0"/>
                    </a:p>
                  </a:txBody>
                  <a:tcPr/>
                </a:tc>
                <a:tc>
                  <a:txBody>
                    <a:bodyPr/>
                    <a:lstStyle/>
                    <a:p>
                      <a:pPr algn="ctr"/>
                      <a:r>
                        <a:rPr kumimoji="1" lang="en-US" altLang="ja-JP" dirty="0" smtClean="0"/>
                        <a:t>1357</a:t>
                      </a:r>
                      <a:endParaRPr kumimoji="1" lang="ja-JP" altLang="en-US" dirty="0"/>
                    </a:p>
                  </a:txBody>
                  <a:tcPr/>
                </a:tc>
              </a:tr>
            </a:tbl>
          </a:graphicData>
        </a:graphic>
      </p:graphicFrame>
      <p:graphicFrame>
        <p:nvGraphicFramePr>
          <p:cNvPr id="22530" name="Object 2"/>
          <p:cNvGraphicFramePr>
            <a:graphicFrameLocks noChangeAspect="1"/>
          </p:cNvGraphicFramePr>
          <p:nvPr/>
        </p:nvGraphicFramePr>
        <p:xfrm>
          <a:off x="5072066" y="4429132"/>
          <a:ext cx="2611438" cy="817563"/>
        </p:xfrm>
        <a:graphic>
          <a:graphicData uri="http://schemas.openxmlformats.org/presentationml/2006/ole">
            <p:oleObj spid="_x0000_s22530" name="数式" r:id="rId3" imgW="1218960" imgH="380880" progId="Equation.3">
              <p:embed/>
            </p:oleObj>
          </a:graphicData>
        </a:graphic>
      </p:graphicFrame>
      <p:sp>
        <p:nvSpPr>
          <p:cNvPr id="6" name="円/楕円 5"/>
          <p:cNvSpPr/>
          <p:nvPr/>
        </p:nvSpPr>
        <p:spPr>
          <a:xfrm>
            <a:off x="6357950" y="4643446"/>
            <a:ext cx="857256" cy="64294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0" name="円/楕円 9"/>
          <p:cNvSpPr/>
          <p:nvPr/>
        </p:nvSpPr>
        <p:spPr>
          <a:xfrm>
            <a:off x="7143768" y="4500570"/>
            <a:ext cx="500066" cy="50006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4" name="カギ線コネクタ 13"/>
          <p:cNvCxnSpPr>
            <a:endCxn id="6" idx="0"/>
          </p:cNvCxnSpPr>
          <p:nvPr/>
        </p:nvCxnSpPr>
        <p:spPr>
          <a:xfrm>
            <a:off x="2786050" y="4572008"/>
            <a:ext cx="4000528" cy="71438"/>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18" name="カギ線コネクタ 17"/>
          <p:cNvCxnSpPr>
            <a:stCxn id="10" idx="4"/>
          </p:cNvCxnSpPr>
          <p:nvPr/>
        </p:nvCxnSpPr>
        <p:spPr>
          <a:xfrm rot="5400000">
            <a:off x="4732736" y="2696761"/>
            <a:ext cx="357190" cy="4964941"/>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20" name="右中かっこ 19"/>
          <p:cNvSpPr/>
          <p:nvPr/>
        </p:nvSpPr>
        <p:spPr>
          <a:xfrm rot="5400000">
            <a:off x="4071933" y="2000241"/>
            <a:ext cx="214314" cy="32147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右中かっこ 20"/>
          <p:cNvSpPr/>
          <p:nvPr/>
        </p:nvSpPr>
        <p:spPr>
          <a:xfrm rot="5400000">
            <a:off x="6679421" y="2607463"/>
            <a:ext cx="214314" cy="20002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p:cNvSpPr txBox="1"/>
          <p:nvPr/>
        </p:nvSpPr>
        <p:spPr>
          <a:xfrm>
            <a:off x="2714612" y="3714752"/>
            <a:ext cx="4722768" cy="369332"/>
          </a:xfrm>
          <a:prstGeom prst="rect">
            <a:avLst/>
          </a:prstGeom>
          <a:noFill/>
        </p:spPr>
        <p:txBody>
          <a:bodyPr wrap="none" rtlCol="0">
            <a:spAutoFit/>
          </a:bodyPr>
          <a:lstStyle/>
          <a:p>
            <a:r>
              <a:rPr kumimoji="1" lang="ja-JP" altLang="en-US" dirty="0" smtClean="0"/>
              <a:t>　　安全性</a:t>
            </a:r>
            <a:r>
              <a:rPr kumimoji="1" lang="en-US" altLang="ja-JP" dirty="0" smtClean="0"/>
              <a:t>  964bit                        1236bit</a:t>
            </a:r>
            <a:endParaRPr kumimoji="1" lang="ja-JP" altLang="en-US" dirty="0"/>
          </a:p>
        </p:txBody>
      </p:sp>
      <p:sp>
        <p:nvSpPr>
          <p:cNvPr id="23" name="スライド番号プレースホルダ 22"/>
          <p:cNvSpPr>
            <a:spLocks noGrp="1"/>
          </p:cNvSpPr>
          <p:nvPr>
            <p:ph type="sldNum" sz="quarter" idx="12"/>
          </p:nvPr>
        </p:nvSpPr>
        <p:spPr/>
        <p:txBody>
          <a:bodyPr/>
          <a:lstStyle/>
          <a:p>
            <a:fld id="{D1BEF550-BAB9-4DD2-8537-DA8131E1335B}" type="slidenum">
              <a:rPr kumimoji="1" lang="ja-JP" altLang="en-US" smtClean="0"/>
              <a:pPr/>
              <a:t>12</a:t>
            </a:fld>
            <a:endParaRPr kumimoji="1" lang="ja-JP" altLang="en-US"/>
          </a:p>
        </p:txBody>
      </p:sp>
      <p:graphicFrame>
        <p:nvGraphicFramePr>
          <p:cNvPr id="15" name="表 14"/>
          <p:cNvGraphicFramePr>
            <a:graphicFrameLocks noGrp="1"/>
          </p:cNvGraphicFramePr>
          <p:nvPr/>
        </p:nvGraphicFramePr>
        <p:xfrm>
          <a:off x="5572132" y="5643578"/>
          <a:ext cx="2500330" cy="1036320"/>
        </p:xfrm>
        <a:graphic>
          <a:graphicData uri="http://schemas.openxmlformats.org/drawingml/2006/table">
            <a:tbl>
              <a:tblPr firstRow="1" bandRow="1">
                <a:tableStyleId>{D7AC3CCA-C797-4891-BE02-D94E43425B78}</a:tableStyleId>
              </a:tblPr>
              <a:tblGrid>
                <a:gridCol w="714380"/>
                <a:gridCol w="1785950"/>
              </a:tblGrid>
              <a:tr h="232174">
                <a:tc>
                  <a:txBody>
                    <a:bodyPr/>
                    <a:lstStyle/>
                    <a:p>
                      <a:pPr algn="ctr"/>
                      <a:r>
                        <a:rPr kumimoji="1" lang="en-US" altLang="ja-JP" sz="1100" dirty="0" smtClean="0"/>
                        <a:t>CPU</a:t>
                      </a:r>
                      <a:endParaRPr kumimoji="1" lang="ja-JP" altLang="en-US" sz="1100" dirty="0"/>
                    </a:p>
                  </a:txBody>
                  <a:tcPr/>
                </a:tc>
                <a:tc>
                  <a:txBody>
                    <a:bodyPr/>
                    <a:lstStyle/>
                    <a:p>
                      <a:pPr algn="ctr"/>
                      <a:r>
                        <a:rPr kumimoji="1" lang="en-US" altLang="ja-JP" sz="1100" dirty="0" smtClean="0"/>
                        <a:t>Core</a:t>
                      </a:r>
                      <a:r>
                        <a:rPr kumimoji="1" lang="en-US" altLang="ja-JP" sz="1100" baseline="0" dirty="0" smtClean="0"/>
                        <a:t>2Duo T7400</a:t>
                      </a:r>
                      <a:endParaRPr kumimoji="1" lang="ja-JP" altLang="en-US" sz="1100" dirty="0"/>
                    </a:p>
                  </a:txBody>
                  <a:tcPr/>
                </a:tc>
              </a:tr>
              <a:tr h="232174">
                <a:tc>
                  <a:txBody>
                    <a:bodyPr/>
                    <a:lstStyle/>
                    <a:p>
                      <a:pPr algn="ctr"/>
                      <a:r>
                        <a:rPr kumimoji="1" lang="ja-JP" altLang="en-US" sz="1100" dirty="0" smtClean="0"/>
                        <a:t>メモリ</a:t>
                      </a:r>
                      <a:endParaRPr kumimoji="1" lang="ja-JP" altLang="en-US" sz="1100" dirty="0"/>
                    </a:p>
                  </a:txBody>
                  <a:tcPr/>
                </a:tc>
                <a:tc>
                  <a:txBody>
                    <a:bodyPr/>
                    <a:lstStyle/>
                    <a:p>
                      <a:pPr algn="ctr"/>
                      <a:r>
                        <a:rPr kumimoji="1" lang="en-US" altLang="ja-JP" sz="1100" dirty="0" smtClean="0"/>
                        <a:t>DDR2-SDRAM</a:t>
                      </a:r>
                      <a:r>
                        <a:rPr kumimoji="1" lang="en-US" altLang="ja-JP" sz="1100" baseline="0" dirty="0" smtClean="0"/>
                        <a:t> 2GB</a:t>
                      </a:r>
                      <a:endParaRPr kumimoji="1" lang="ja-JP" altLang="en-US" sz="1100" dirty="0"/>
                    </a:p>
                  </a:txBody>
                  <a:tcPr/>
                </a:tc>
              </a:tr>
              <a:tr h="232174">
                <a:tc>
                  <a:txBody>
                    <a:bodyPr/>
                    <a:lstStyle/>
                    <a:p>
                      <a:pPr algn="ctr"/>
                      <a:r>
                        <a:rPr kumimoji="1" lang="en-US" altLang="ja-JP" sz="1100" dirty="0" smtClean="0"/>
                        <a:t>OS</a:t>
                      </a:r>
                      <a:endParaRPr kumimoji="1" lang="ja-JP" altLang="en-US" sz="1100" dirty="0"/>
                    </a:p>
                  </a:txBody>
                  <a:tcPr/>
                </a:tc>
                <a:tc>
                  <a:txBody>
                    <a:bodyPr/>
                    <a:lstStyle/>
                    <a:p>
                      <a:pPr algn="ctr"/>
                      <a:r>
                        <a:rPr kumimoji="1" lang="en-US" altLang="ja-JP" sz="1100" dirty="0" smtClean="0"/>
                        <a:t>Windows Vista</a:t>
                      </a:r>
                      <a:endParaRPr kumimoji="1" lang="ja-JP" altLang="en-US" sz="1100" dirty="0"/>
                    </a:p>
                  </a:txBody>
                  <a:tcPr/>
                </a:tc>
              </a:tr>
              <a:tr h="232174">
                <a:tc>
                  <a:txBody>
                    <a:bodyPr/>
                    <a:lstStyle/>
                    <a:p>
                      <a:pPr algn="ctr"/>
                      <a:r>
                        <a:rPr kumimoji="1" lang="ja-JP" altLang="en-US" sz="1100" dirty="0" smtClean="0"/>
                        <a:t>言語</a:t>
                      </a:r>
                      <a:endParaRPr kumimoji="1" lang="ja-JP" altLang="en-US" sz="1100" dirty="0"/>
                    </a:p>
                  </a:txBody>
                  <a:tcPr/>
                </a:tc>
                <a:tc>
                  <a:txBody>
                    <a:bodyPr/>
                    <a:lstStyle/>
                    <a:p>
                      <a:pPr algn="ctr"/>
                      <a:r>
                        <a:rPr kumimoji="1" lang="en-US" altLang="ja-JP" sz="1100" dirty="0" smtClean="0"/>
                        <a:t>Java1.6.0_03</a:t>
                      </a:r>
                      <a:endParaRPr kumimoji="1" lang="ja-JP" altLang="en-US" sz="1100" dirty="0"/>
                    </a:p>
                  </a:txBody>
                  <a:tcPr/>
                </a:tc>
              </a:tr>
            </a:tbl>
          </a:graphicData>
        </a:graphic>
      </p:graphicFrame>
    </p:spTree>
  </p:cSld>
  <p:clrMapOvr>
    <a:masterClrMapping/>
  </p:clrMapOvr>
  <p:transition advTm="4015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pPr>
              <a:buNone/>
            </a:pPr>
            <a:endParaRPr lang="en-US" altLang="ja-JP" dirty="0" smtClean="0"/>
          </a:p>
          <a:p>
            <a:r>
              <a:rPr lang="ja-JP" altLang="en-US" dirty="0" smtClean="0"/>
              <a:t>本研究の結果は期待していた実行速度</a:t>
            </a:r>
            <a:r>
              <a:rPr lang="en-US" altLang="ja-JP" dirty="0" smtClean="0"/>
              <a:t>[</a:t>
            </a:r>
            <a:r>
              <a:rPr lang="ja-JP" altLang="en-US" dirty="0" smtClean="0"/>
              <a:t>約</a:t>
            </a:r>
            <a:r>
              <a:rPr lang="en-US" altLang="ja-JP" dirty="0" smtClean="0"/>
              <a:t>10msec]</a:t>
            </a:r>
            <a:r>
              <a:rPr lang="ja-JP" altLang="en-US" dirty="0" smtClean="0"/>
              <a:t>より十数倍遅い</a:t>
            </a:r>
            <a:endParaRPr lang="en-US" altLang="ja-JP" dirty="0" smtClean="0"/>
          </a:p>
          <a:p>
            <a:pPr lvl="1"/>
            <a:r>
              <a:rPr lang="en-US" altLang="ja-JP" dirty="0" err="1" smtClean="0"/>
              <a:t>BigInteger</a:t>
            </a:r>
            <a:r>
              <a:rPr lang="ja-JP" altLang="en-US" dirty="0" smtClean="0"/>
              <a:t>依存のためによる冗長な処理時間による影響と有限体演算高速化手法の適応不可だったためと考えられる</a:t>
            </a:r>
            <a:endParaRPr lang="en-US" altLang="ja-JP" dirty="0" smtClean="0"/>
          </a:p>
          <a:p>
            <a:pPr lvl="1"/>
            <a:endParaRPr lang="en-US" altLang="ja-JP" dirty="0" smtClean="0"/>
          </a:p>
          <a:p>
            <a:r>
              <a:rPr lang="ja-JP" altLang="en-US" dirty="0" smtClean="0"/>
              <a:t>超楕円　　は最終</a:t>
            </a:r>
            <a:r>
              <a:rPr lang="ja-JP" altLang="en-US" dirty="0" err="1" smtClean="0"/>
              <a:t>べきを</a:t>
            </a:r>
            <a:r>
              <a:rPr lang="ja-JP" altLang="en-US" dirty="0" smtClean="0"/>
              <a:t>高速化すれば楕円より</a:t>
            </a:r>
            <a:r>
              <a:rPr lang="en-US" altLang="ja-JP" dirty="0" smtClean="0"/>
              <a:t/>
            </a:r>
            <a:br>
              <a:rPr lang="en-US" altLang="ja-JP" dirty="0" smtClean="0"/>
            </a:br>
            <a:r>
              <a:rPr lang="ja-JP" altLang="en-US" dirty="0" smtClean="0"/>
              <a:t>パフォーマンスが良いと考えられる</a:t>
            </a:r>
            <a:endParaRPr lang="en-US" altLang="ja-JP" dirty="0" smtClean="0"/>
          </a:p>
        </p:txBody>
      </p:sp>
      <p:sp>
        <p:nvSpPr>
          <p:cNvPr id="3" name="タイトル 2"/>
          <p:cNvSpPr>
            <a:spLocks noGrp="1"/>
          </p:cNvSpPr>
          <p:nvPr>
            <p:ph type="title"/>
          </p:nvPr>
        </p:nvSpPr>
        <p:spPr/>
        <p:txBody>
          <a:bodyPr/>
          <a:lstStyle/>
          <a:p>
            <a:r>
              <a:rPr kumimoji="1" lang="ja-JP" altLang="en-US" dirty="0" smtClean="0"/>
              <a:t>考察</a:t>
            </a:r>
            <a:endParaRPr kumimoji="1" lang="ja-JP" altLang="en-US" dirty="0"/>
          </a:p>
        </p:txBody>
      </p:sp>
      <p:sp>
        <p:nvSpPr>
          <p:cNvPr id="4" name="スライド番号プレースホルダ 3"/>
          <p:cNvSpPr>
            <a:spLocks noGrp="1"/>
          </p:cNvSpPr>
          <p:nvPr>
            <p:ph type="sldNum" sz="quarter" idx="12"/>
          </p:nvPr>
        </p:nvSpPr>
        <p:spPr/>
        <p:txBody>
          <a:bodyPr/>
          <a:lstStyle/>
          <a:p>
            <a:fld id="{D1BEF550-BAB9-4DD2-8537-DA8131E1335B}" type="slidenum">
              <a:rPr kumimoji="1" lang="ja-JP" altLang="en-US" smtClean="0"/>
              <a:pPr/>
              <a:t>13</a:t>
            </a:fld>
            <a:endParaRPr kumimoji="1" lang="ja-JP" altLang="en-US"/>
          </a:p>
        </p:txBody>
      </p:sp>
      <p:graphicFrame>
        <p:nvGraphicFramePr>
          <p:cNvPr id="50177" name="Object 1"/>
          <p:cNvGraphicFramePr>
            <a:graphicFrameLocks noChangeAspect="1"/>
          </p:cNvGraphicFramePr>
          <p:nvPr/>
        </p:nvGraphicFramePr>
        <p:xfrm>
          <a:off x="1928794" y="4000504"/>
          <a:ext cx="407987" cy="463550"/>
        </p:xfrm>
        <a:graphic>
          <a:graphicData uri="http://schemas.openxmlformats.org/presentationml/2006/ole">
            <p:oleObj spid="_x0000_s50177" name="数式" r:id="rId3" imgW="190440" imgH="215640" progId="Equation.3">
              <p:embed/>
            </p:oleObj>
          </a:graphicData>
        </a:graphic>
      </p:graphicFrame>
    </p:spTree>
  </p:cSld>
  <p:clrMapOvr>
    <a:masterClrMapping/>
  </p:clrMapOvr>
  <p:transition advTm="57797"/>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en-US" altLang="ja-JP" dirty="0" smtClean="0"/>
              <a:t>Pairing</a:t>
            </a:r>
            <a:r>
              <a:rPr lang="ja-JP" altLang="en-US" dirty="0" smtClean="0"/>
              <a:t>ライブラリ</a:t>
            </a:r>
            <a:r>
              <a:rPr kumimoji="1" lang="ja-JP" altLang="en-US" dirty="0" smtClean="0"/>
              <a:t>の</a:t>
            </a:r>
            <a:r>
              <a:rPr lang="ja-JP" altLang="en-US" dirty="0" smtClean="0"/>
              <a:t>性能向上</a:t>
            </a:r>
            <a:endParaRPr kumimoji="1" lang="en-US" altLang="ja-JP" dirty="0" smtClean="0"/>
          </a:p>
          <a:p>
            <a:pPr lvl="1"/>
            <a:r>
              <a:rPr kumimoji="1" lang="ja-JP" altLang="en-US" dirty="0" smtClean="0"/>
              <a:t>本研究でのライブラリでの</a:t>
            </a:r>
            <a:r>
              <a:rPr kumimoji="1" lang="en-US" altLang="ja-JP" dirty="0" err="1" smtClean="0"/>
              <a:t>BigInteger</a:t>
            </a:r>
            <a:r>
              <a:rPr kumimoji="1" lang="ja-JP" altLang="en-US" dirty="0" smtClean="0"/>
              <a:t>依存をはずし、</a:t>
            </a:r>
            <a:r>
              <a:rPr kumimoji="1" lang="en-US" altLang="ja-JP" dirty="0" smtClean="0"/>
              <a:t/>
            </a:r>
            <a:br>
              <a:rPr kumimoji="1" lang="en-US" altLang="ja-JP" dirty="0" smtClean="0"/>
            </a:br>
            <a:r>
              <a:rPr kumimoji="1" lang="en-US" altLang="ja-JP" dirty="0" smtClean="0"/>
              <a:t>32</a:t>
            </a:r>
            <a:r>
              <a:rPr kumimoji="1" lang="ja-JP" altLang="en-US" dirty="0" smtClean="0"/>
              <a:t>ビット</a:t>
            </a:r>
            <a:r>
              <a:rPr kumimoji="1" lang="en-US" altLang="ja-JP" dirty="0" err="1" smtClean="0"/>
              <a:t>int</a:t>
            </a:r>
            <a:r>
              <a:rPr kumimoji="1" lang="ja-JP" altLang="en-US" dirty="0" smtClean="0"/>
              <a:t>から構成できる高速化手法を検討</a:t>
            </a:r>
            <a:endParaRPr kumimoji="1" lang="en-US" altLang="ja-JP" dirty="0" smtClean="0"/>
          </a:p>
          <a:p>
            <a:r>
              <a:rPr kumimoji="1" lang="en-US" altLang="ja-JP" dirty="0" smtClean="0"/>
              <a:t>Pairing</a:t>
            </a:r>
            <a:r>
              <a:rPr kumimoji="1" lang="ja-JP" altLang="en-US" dirty="0" smtClean="0"/>
              <a:t>のアルゴリズムの高速化</a:t>
            </a:r>
            <a:endParaRPr kumimoji="1" lang="en-US" altLang="ja-JP" dirty="0" smtClean="0"/>
          </a:p>
          <a:p>
            <a:pPr lvl="1"/>
            <a:r>
              <a:rPr lang="ja-JP" altLang="en-US" dirty="0" smtClean="0"/>
              <a:t>　　</a:t>
            </a:r>
            <a:r>
              <a:rPr lang="en-US" altLang="ja-JP" dirty="0" err="1" smtClean="0"/>
              <a:t>Pairing,Modified</a:t>
            </a:r>
            <a:r>
              <a:rPr lang="en-US" altLang="ja-JP" dirty="0" smtClean="0"/>
              <a:t> Tate</a:t>
            </a:r>
            <a:r>
              <a:rPr lang="ja-JP" altLang="en-US" dirty="0" smtClean="0"/>
              <a:t>等のアルゴリズムの</a:t>
            </a:r>
            <a:r>
              <a:rPr lang="en-US" altLang="ja-JP" dirty="0" smtClean="0"/>
              <a:t/>
            </a:r>
            <a:br>
              <a:rPr lang="en-US" altLang="ja-JP" dirty="0" smtClean="0"/>
            </a:br>
            <a:r>
              <a:rPr lang="ja-JP" altLang="en-US" dirty="0" smtClean="0"/>
              <a:t>計算量的な高速化を行い、ライブラリに組み込む</a:t>
            </a:r>
            <a:endParaRPr lang="en-US" altLang="ja-JP" dirty="0" smtClean="0"/>
          </a:p>
          <a:p>
            <a:pPr lvl="1"/>
            <a:r>
              <a:rPr kumimoji="1" lang="ja-JP" altLang="en-US" dirty="0" smtClean="0"/>
              <a:t>最終</a:t>
            </a:r>
            <a:r>
              <a:rPr kumimoji="1" lang="ja-JP" altLang="en-US" dirty="0" err="1" smtClean="0"/>
              <a:t>べきの</a:t>
            </a:r>
            <a:r>
              <a:rPr kumimoji="1" lang="ja-JP" altLang="en-US" dirty="0" smtClean="0"/>
              <a:t>高速化手法を検討</a:t>
            </a:r>
            <a:endParaRPr kumimoji="1" lang="en-US" altLang="ja-JP" dirty="0" smtClean="0"/>
          </a:p>
          <a:p>
            <a:r>
              <a:rPr lang="ja-JP" altLang="en-US" dirty="0" smtClean="0"/>
              <a:t>ライブラリの充実化</a:t>
            </a:r>
            <a:endParaRPr lang="en-US" altLang="ja-JP" dirty="0" smtClean="0"/>
          </a:p>
          <a:p>
            <a:pPr lvl="1"/>
            <a:r>
              <a:rPr kumimoji="1" lang="ja-JP" altLang="en-US" dirty="0" smtClean="0"/>
              <a:t>ライブラリ上で未実装の</a:t>
            </a:r>
            <a:r>
              <a:rPr kumimoji="1" lang="en-US" altLang="ja-JP" dirty="0" smtClean="0"/>
              <a:t>Pairing</a:t>
            </a:r>
            <a:r>
              <a:rPr kumimoji="1" lang="ja-JP" altLang="en-US" dirty="0" smtClean="0"/>
              <a:t>をライブラリ組み込む</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今後の課題</a:t>
            </a:r>
            <a:endParaRPr kumimoji="1" lang="ja-JP" altLang="en-US" dirty="0"/>
          </a:p>
        </p:txBody>
      </p:sp>
      <p:sp>
        <p:nvSpPr>
          <p:cNvPr id="4" name="スライド番号プレースホルダ 3"/>
          <p:cNvSpPr>
            <a:spLocks noGrp="1"/>
          </p:cNvSpPr>
          <p:nvPr>
            <p:ph type="sldNum" sz="quarter" idx="12"/>
          </p:nvPr>
        </p:nvSpPr>
        <p:spPr/>
        <p:txBody>
          <a:bodyPr/>
          <a:lstStyle/>
          <a:p>
            <a:fld id="{D1BEF550-BAB9-4DD2-8537-DA8131E1335B}" type="slidenum">
              <a:rPr kumimoji="1" lang="ja-JP" altLang="en-US" smtClean="0"/>
              <a:pPr/>
              <a:t>14</a:t>
            </a:fld>
            <a:endParaRPr kumimoji="1" lang="ja-JP" altLang="en-US"/>
          </a:p>
        </p:txBody>
      </p:sp>
      <p:graphicFrame>
        <p:nvGraphicFramePr>
          <p:cNvPr id="49153" name="Object 1"/>
          <p:cNvGraphicFramePr>
            <a:graphicFrameLocks noChangeAspect="1"/>
          </p:cNvGraphicFramePr>
          <p:nvPr/>
        </p:nvGraphicFramePr>
        <p:xfrm>
          <a:off x="1142976" y="3071810"/>
          <a:ext cx="407987" cy="463550"/>
        </p:xfrm>
        <a:graphic>
          <a:graphicData uri="http://schemas.openxmlformats.org/presentationml/2006/ole">
            <p:oleObj spid="_x0000_s49153" name="数式" r:id="rId3" imgW="190440" imgH="215640" progId="Equation.3">
              <p:embed/>
            </p:oleObj>
          </a:graphicData>
        </a:graphic>
      </p:graphicFrame>
    </p:spTree>
  </p:cSld>
  <p:clrMapOvr>
    <a:masterClrMapping/>
  </p:clrMapOvr>
  <p:transition advTm="35859"/>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2"/>
          </p:nvPr>
        </p:nvSpPr>
        <p:spPr/>
        <p:txBody>
          <a:bodyPr/>
          <a:lstStyle/>
          <a:p>
            <a:fld id="{D1BEF550-BAB9-4DD2-8537-DA8131E1335B}" type="slidenum">
              <a:rPr kumimoji="1" lang="ja-JP" altLang="en-US" smtClean="0"/>
              <a:pPr/>
              <a:t>15</a:t>
            </a:fld>
            <a:endParaRPr kumimoji="1" lang="ja-JP" altLang="en-US"/>
          </a:p>
        </p:txBody>
      </p:sp>
      <p:sp>
        <p:nvSpPr>
          <p:cNvPr id="3" name="テキスト ボックス 2"/>
          <p:cNvSpPr txBox="1"/>
          <p:nvPr/>
        </p:nvSpPr>
        <p:spPr>
          <a:xfrm>
            <a:off x="1142976" y="3000372"/>
            <a:ext cx="7160935" cy="769441"/>
          </a:xfrm>
          <a:prstGeom prst="rect">
            <a:avLst/>
          </a:prstGeom>
          <a:noFill/>
        </p:spPr>
        <p:txBody>
          <a:bodyPr wrap="none" rtlCol="0">
            <a:spAutoFit/>
          </a:bodyPr>
          <a:lstStyle/>
          <a:p>
            <a:r>
              <a:rPr lang="ja-JP" altLang="en-US" sz="4400" dirty="0" smtClean="0"/>
              <a:t>ご清聴ありがとうございました</a:t>
            </a:r>
            <a:endParaRPr kumimoji="1" lang="ja-JP" altLang="en-US" sz="4400" dirty="0"/>
          </a:p>
        </p:txBody>
      </p:sp>
    </p:spTree>
  </p:cSld>
  <p:clrMapOvr>
    <a:masterClrMapping/>
  </p:clrMapOvr>
  <p:transition advTm="4703"/>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ja-JP" altLang="en-US" dirty="0" smtClean="0"/>
              <a:t>暗号</a:t>
            </a:r>
            <a:endParaRPr kumimoji="1" lang="en-US" altLang="ja-JP" dirty="0" smtClean="0"/>
          </a:p>
          <a:p>
            <a:pPr lvl="1"/>
            <a:r>
              <a:rPr kumimoji="1" lang="ja-JP" altLang="en-US" dirty="0" smtClean="0"/>
              <a:t>情報の秘密性を保持するために当事者間でのみ解読できるように取り決めた記号や文字</a:t>
            </a:r>
            <a:endParaRPr kumimoji="1" lang="en-US" altLang="ja-JP" dirty="0" smtClean="0"/>
          </a:p>
          <a:p>
            <a:pPr lvl="1"/>
            <a:r>
              <a:rPr kumimoji="1" lang="ja-JP" altLang="en-US" dirty="0" smtClean="0"/>
              <a:t>共通鍵暗号：</a:t>
            </a:r>
            <a:r>
              <a:rPr kumimoji="1" lang="en-US" altLang="ja-JP" dirty="0" smtClean="0"/>
              <a:t>AES</a:t>
            </a:r>
            <a:r>
              <a:rPr kumimoji="1" lang="ja-JP" altLang="en-US" dirty="0" err="1" smtClean="0"/>
              <a:t>、</a:t>
            </a:r>
            <a:r>
              <a:rPr kumimoji="1" lang="en-US" altLang="ja-JP" dirty="0" smtClean="0"/>
              <a:t>DES</a:t>
            </a:r>
            <a:r>
              <a:rPr kumimoji="1" lang="ja-JP" altLang="en-US" dirty="0" err="1" smtClean="0"/>
              <a:t>、</a:t>
            </a:r>
            <a:r>
              <a:rPr kumimoji="1" lang="en-US" altLang="ja-JP" dirty="0" smtClean="0"/>
              <a:t>RC6</a:t>
            </a:r>
          </a:p>
          <a:p>
            <a:pPr lvl="1"/>
            <a:r>
              <a:rPr lang="ja-JP" altLang="en-US" dirty="0" smtClean="0"/>
              <a:t>公開鍵暗号：</a:t>
            </a:r>
            <a:r>
              <a:rPr lang="en-US" altLang="ja-JP" dirty="0" smtClean="0"/>
              <a:t>RSA</a:t>
            </a:r>
            <a:r>
              <a:rPr lang="ja-JP" altLang="en-US" dirty="0" err="1" smtClean="0"/>
              <a:t>、</a:t>
            </a:r>
            <a:r>
              <a:rPr lang="ja-JP" altLang="en-US" dirty="0" smtClean="0">
                <a:solidFill>
                  <a:srgbClr val="FF0000"/>
                </a:solidFill>
              </a:rPr>
              <a:t>楕円曲線暗号</a:t>
            </a:r>
            <a:endParaRPr kumimoji="1" lang="en-US" altLang="ja-JP" dirty="0" smtClean="0">
              <a:solidFill>
                <a:srgbClr val="FF0000"/>
              </a:solidFill>
            </a:endParaRPr>
          </a:p>
          <a:p>
            <a:r>
              <a:rPr lang="ja-JP" altLang="en-US" dirty="0" smtClean="0"/>
              <a:t>暗号応用</a:t>
            </a:r>
            <a:endParaRPr lang="en-US" altLang="ja-JP" dirty="0" smtClean="0"/>
          </a:p>
          <a:p>
            <a:pPr lvl="1"/>
            <a:r>
              <a:rPr kumimoji="1" lang="ja-JP" altLang="en-US" dirty="0" smtClean="0"/>
              <a:t>認証、改ざん検出</a:t>
            </a:r>
            <a:endParaRPr lang="en-US" altLang="ja-JP" dirty="0" smtClean="0"/>
          </a:p>
          <a:p>
            <a:pPr lvl="2"/>
            <a:r>
              <a:rPr lang="ja-JP" altLang="en-US" dirty="0" smtClean="0">
                <a:solidFill>
                  <a:schemeClr val="accent2"/>
                </a:solidFill>
              </a:rPr>
              <a:t>電子署名</a:t>
            </a:r>
            <a:r>
              <a:rPr lang="ja-JP" altLang="en-US" dirty="0" smtClean="0"/>
              <a:t>、メッセージ認証コード、</a:t>
            </a:r>
            <a:r>
              <a:rPr lang="ja-JP" altLang="en-US" dirty="0" smtClean="0">
                <a:solidFill>
                  <a:srgbClr val="FF0000"/>
                </a:solidFill>
              </a:rPr>
              <a:t>一方向性関数（ハッシュ）</a:t>
            </a:r>
            <a:endParaRPr lang="en-US" altLang="ja-JP" dirty="0" smtClean="0">
              <a:solidFill>
                <a:srgbClr val="FF0000"/>
              </a:solidFill>
            </a:endParaRPr>
          </a:p>
          <a:p>
            <a:pPr lvl="2">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暗号</a:t>
            </a:r>
            <a:endParaRPr kumimoji="1" lang="ja-JP" altLang="en-US" dirty="0"/>
          </a:p>
        </p:txBody>
      </p:sp>
      <p:sp>
        <p:nvSpPr>
          <p:cNvPr id="4" name="スライド番号プレースホルダ 3"/>
          <p:cNvSpPr>
            <a:spLocks noGrp="1"/>
          </p:cNvSpPr>
          <p:nvPr>
            <p:ph type="sldNum" sz="quarter" idx="12"/>
          </p:nvPr>
        </p:nvSpPr>
        <p:spPr/>
        <p:txBody>
          <a:bodyPr/>
          <a:lstStyle/>
          <a:p>
            <a:fld id="{D1BEF550-BAB9-4DD2-8537-DA8131E1335B}" type="slidenum">
              <a:rPr kumimoji="1" lang="ja-JP" altLang="en-US" smtClean="0"/>
              <a:pPr/>
              <a:t>16</a:t>
            </a:fld>
            <a:endParaRPr kumimoji="1" lang="ja-JP"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r>
              <a:rPr lang="ja-JP" altLang="en-US" dirty="0" smtClean="0"/>
              <a:t>閉法則　</a:t>
            </a:r>
            <a:endParaRPr kumimoji="1" lang="en-US" altLang="ja-JP" dirty="0" smtClean="0"/>
          </a:p>
          <a:p>
            <a:r>
              <a:rPr lang="ja-JP" altLang="en-US" dirty="0" smtClean="0"/>
              <a:t>結合則</a:t>
            </a:r>
            <a:endParaRPr lang="en-US" altLang="ja-JP" dirty="0" smtClean="0"/>
          </a:p>
          <a:p>
            <a:r>
              <a:rPr lang="ja-JP" altLang="en-US" dirty="0" smtClean="0"/>
              <a:t>単位元の存在</a:t>
            </a:r>
            <a:endParaRPr lang="en-US" altLang="ja-JP" dirty="0" smtClean="0"/>
          </a:p>
          <a:p>
            <a:r>
              <a:rPr lang="ja-JP" altLang="en-US" dirty="0" smtClean="0"/>
              <a:t>逆元の存在</a:t>
            </a:r>
            <a:endParaRPr lang="en-US" altLang="ja-JP" dirty="0" smtClean="0"/>
          </a:p>
          <a:p>
            <a:r>
              <a:rPr kumimoji="1" lang="ja-JP" altLang="en-US" dirty="0" smtClean="0"/>
              <a:t>可換則</a:t>
            </a:r>
            <a:endParaRPr kumimoji="1" lang="en-US" altLang="ja-JP" dirty="0" smtClean="0"/>
          </a:p>
          <a:p>
            <a:r>
              <a:rPr kumimoji="1" lang="ja-JP" altLang="en-US" dirty="0" smtClean="0"/>
              <a:t>分配則</a:t>
            </a:r>
            <a:endParaRPr lang="en-US" altLang="ja-JP" dirty="0" smtClean="0"/>
          </a:p>
        </p:txBody>
      </p:sp>
      <p:sp>
        <p:nvSpPr>
          <p:cNvPr id="3" name="タイトル 2"/>
          <p:cNvSpPr>
            <a:spLocks noGrp="1"/>
          </p:cNvSpPr>
          <p:nvPr>
            <p:ph type="title"/>
          </p:nvPr>
        </p:nvSpPr>
        <p:spPr/>
        <p:txBody>
          <a:bodyPr/>
          <a:lstStyle/>
          <a:p>
            <a:r>
              <a:rPr lang="ja-JP" altLang="en-US" dirty="0" smtClean="0"/>
              <a:t>体条件</a:t>
            </a:r>
            <a:endParaRPr kumimoji="1" lang="ja-JP" altLang="en-US" dirty="0"/>
          </a:p>
        </p:txBody>
      </p:sp>
      <p:sp>
        <p:nvSpPr>
          <p:cNvPr id="4" name="スライド番号プレースホルダ 3"/>
          <p:cNvSpPr>
            <a:spLocks noGrp="1"/>
          </p:cNvSpPr>
          <p:nvPr>
            <p:ph type="sldNum" sz="quarter" idx="12"/>
          </p:nvPr>
        </p:nvSpPr>
        <p:spPr/>
        <p:txBody>
          <a:bodyPr/>
          <a:lstStyle/>
          <a:p>
            <a:fld id="{D1BEF550-BAB9-4DD2-8537-DA8131E1335B}" type="slidenum">
              <a:rPr kumimoji="1" lang="ja-JP" altLang="en-US" smtClean="0"/>
              <a:pPr/>
              <a:t>17</a:t>
            </a:fld>
            <a:endParaRPr kumimoji="1" lang="ja-JP" altLang="en-US"/>
          </a:p>
        </p:txBody>
      </p:sp>
      <p:graphicFrame>
        <p:nvGraphicFramePr>
          <p:cNvPr id="36866" name="Object 2"/>
          <p:cNvGraphicFramePr>
            <a:graphicFrameLocks noChangeAspect="1"/>
          </p:cNvGraphicFramePr>
          <p:nvPr/>
        </p:nvGraphicFramePr>
        <p:xfrm>
          <a:off x="3428992" y="1500174"/>
          <a:ext cx="2936875" cy="438150"/>
        </p:xfrm>
        <a:graphic>
          <a:graphicData uri="http://schemas.openxmlformats.org/presentationml/2006/ole">
            <p:oleObj spid="_x0000_s36866" name="数式" r:id="rId3" imgW="1371600" imgH="203040" progId="Equation.3">
              <p:embed/>
            </p:oleObj>
          </a:graphicData>
        </a:graphic>
      </p:graphicFrame>
      <p:graphicFrame>
        <p:nvGraphicFramePr>
          <p:cNvPr id="36867" name="Object 3"/>
          <p:cNvGraphicFramePr>
            <a:graphicFrameLocks noChangeAspect="1"/>
          </p:cNvGraphicFramePr>
          <p:nvPr/>
        </p:nvGraphicFramePr>
        <p:xfrm>
          <a:off x="3428992" y="2000240"/>
          <a:ext cx="4405312" cy="438150"/>
        </p:xfrm>
        <a:graphic>
          <a:graphicData uri="http://schemas.openxmlformats.org/presentationml/2006/ole">
            <p:oleObj spid="_x0000_s36867" name="数式" r:id="rId4" imgW="2057400" imgH="203040" progId="Equation.3">
              <p:embed/>
            </p:oleObj>
          </a:graphicData>
        </a:graphic>
      </p:graphicFrame>
      <p:graphicFrame>
        <p:nvGraphicFramePr>
          <p:cNvPr id="36868" name="Object 4"/>
          <p:cNvGraphicFramePr>
            <a:graphicFrameLocks noChangeAspect="1"/>
          </p:cNvGraphicFramePr>
          <p:nvPr/>
        </p:nvGraphicFramePr>
        <p:xfrm>
          <a:off x="3428992" y="2500306"/>
          <a:ext cx="3860800" cy="384175"/>
        </p:xfrm>
        <a:graphic>
          <a:graphicData uri="http://schemas.openxmlformats.org/presentationml/2006/ole">
            <p:oleObj spid="_x0000_s36868" name="数式" r:id="rId5" imgW="1803240" imgH="177480" progId="Equation.3">
              <p:embed/>
            </p:oleObj>
          </a:graphicData>
        </a:graphic>
      </p:graphicFrame>
      <p:graphicFrame>
        <p:nvGraphicFramePr>
          <p:cNvPr id="36869" name="Object 5"/>
          <p:cNvGraphicFramePr>
            <a:graphicFrameLocks noChangeAspect="1"/>
          </p:cNvGraphicFramePr>
          <p:nvPr/>
        </p:nvGraphicFramePr>
        <p:xfrm>
          <a:off x="3428992" y="2928934"/>
          <a:ext cx="3887787" cy="384175"/>
        </p:xfrm>
        <a:graphic>
          <a:graphicData uri="http://schemas.openxmlformats.org/presentationml/2006/ole">
            <p:oleObj spid="_x0000_s36869" name="数式" r:id="rId6" imgW="1815840" imgH="177480" progId="Equation.3">
              <p:embed/>
            </p:oleObj>
          </a:graphicData>
        </a:graphic>
      </p:graphicFrame>
      <p:graphicFrame>
        <p:nvGraphicFramePr>
          <p:cNvPr id="36870" name="Object 6"/>
          <p:cNvGraphicFramePr>
            <a:graphicFrameLocks noChangeAspect="1"/>
          </p:cNvGraphicFramePr>
          <p:nvPr/>
        </p:nvGraphicFramePr>
        <p:xfrm>
          <a:off x="3428992" y="3429000"/>
          <a:ext cx="2936875" cy="438150"/>
        </p:xfrm>
        <a:graphic>
          <a:graphicData uri="http://schemas.openxmlformats.org/presentationml/2006/ole">
            <p:oleObj spid="_x0000_s36870" name="数式" r:id="rId7" imgW="1371600" imgH="203040" progId="Equation.3">
              <p:embed/>
            </p:oleObj>
          </a:graphicData>
        </a:graphic>
      </p:graphicFrame>
      <p:graphicFrame>
        <p:nvGraphicFramePr>
          <p:cNvPr id="36871" name="Object 7"/>
          <p:cNvGraphicFramePr>
            <a:graphicFrameLocks noChangeAspect="1"/>
          </p:cNvGraphicFramePr>
          <p:nvPr/>
        </p:nvGraphicFramePr>
        <p:xfrm>
          <a:off x="3428992" y="3857628"/>
          <a:ext cx="4813300" cy="438150"/>
        </p:xfrm>
        <a:graphic>
          <a:graphicData uri="http://schemas.openxmlformats.org/presentationml/2006/ole">
            <p:oleObj spid="_x0000_s36871" name="数式" r:id="rId8" imgW="2247840" imgH="203040" progId="Equation.3">
              <p:embed/>
            </p:oleObj>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ja-JP" altLang="en-US" dirty="0" smtClean="0"/>
              <a:t>超楕円</a:t>
            </a:r>
            <a:endParaRPr kumimoji="1" lang="en-US" altLang="ja-JP" dirty="0" smtClean="0"/>
          </a:p>
          <a:p>
            <a:endParaRPr lang="en-US" altLang="ja-JP" dirty="0" smtClean="0"/>
          </a:p>
          <a:p>
            <a:r>
              <a:rPr kumimoji="1" lang="ja-JP" altLang="en-US" dirty="0" smtClean="0"/>
              <a:t>用いる有限体    のサイズ</a:t>
            </a:r>
            <a:r>
              <a:rPr kumimoji="1" lang="en-US" altLang="ja-JP" dirty="0" smtClean="0"/>
              <a:t>m</a:t>
            </a:r>
            <a:r>
              <a:rPr kumimoji="1" lang="ja-JP" altLang="en-US" dirty="0" smtClean="0"/>
              <a:t>が</a:t>
            </a:r>
            <a:r>
              <a:rPr lang="ja-JP" altLang="en-US" dirty="0" smtClean="0"/>
              <a:t>楕円の場合より</a:t>
            </a:r>
            <a:r>
              <a:rPr kumimoji="1" lang="ja-JP" altLang="en-US" dirty="0" smtClean="0"/>
              <a:t>小さい</a:t>
            </a:r>
            <a:endParaRPr kumimoji="1" lang="en-US" altLang="ja-JP" dirty="0" smtClean="0"/>
          </a:p>
          <a:p>
            <a:pPr lvl="1"/>
            <a:r>
              <a:rPr lang="ja-JP" altLang="en-US" dirty="0" smtClean="0"/>
              <a:t>有限体　　の演算が速い</a:t>
            </a:r>
            <a:endParaRPr lang="en-US" altLang="ja-JP" dirty="0" smtClean="0"/>
          </a:p>
          <a:p>
            <a:pPr lvl="1"/>
            <a:r>
              <a:rPr lang="ja-JP" altLang="en-US" dirty="0" smtClean="0"/>
              <a:t>ショート署名の署名長が短い</a:t>
            </a:r>
            <a:endParaRPr lang="en-US" altLang="ja-JP" dirty="0" smtClean="0"/>
          </a:p>
          <a:p>
            <a:r>
              <a:rPr kumimoji="1" lang="ja-JP" altLang="en-US" dirty="0" smtClean="0"/>
              <a:t>ペアリングのアルゴリズムが難しい</a:t>
            </a:r>
            <a:endParaRPr kumimoji="1" lang="en-US" altLang="ja-JP" dirty="0" smtClean="0"/>
          </a:p>
          <a:p>
            <a:pPr lvl="1"/>
            <a:r>
              <a:rPr lang="ja-JP" altLang="en-US" dirty="0" smtClean="0"/>
              <a:t>全体としての計算時間は</a:t>
            </a:r>
            <a:r>
              <a:rPr lang="en-US" altLang="ja-JP" dirty="0" smtClean="0"/>
              <a:t>Pairing</a:t>
            </a:r>
            <a:r>
              <a:rPr lang="ja-JP" altLang="en-US" dirty="0" smtClean="0"/>
              <a:t>で使われている</a:t>
            </a:r>
            <a:r>
              <a:rPr lang="en-US" altLang="ja-JP" dirty="0" smtClean="0"/>
              <a:t/>
            </a:r>
            <a:br>
              <a:rPr lang="en-US" altLang="ja-JP" dirty="0" smtClean="0"/>
            </a:br>
            <a:r>
              <a:rPr lang="ja-JP" altLang="en-US" dirty="0" smtClean="0"/>
              <a:t>アルゴリズムに依存</a:t>
            </a:r>
            <a:endParaRPr lang="en-US" altLang="ja-JP" dirty="0" smtClean="0"/>
          </a:p>
          <a:p>
            <a:pPr lvl="2"/>
            <a:r>
              <a:rPr lang="ja-JP" altLang="en-US" dirty="0" smtClean="0"/>
              <a:t>超楕円</a:t>
            </a:r>
            <a:r>
              <a:rPr lang="en-US" altLang="ja-JP" dirty="0" smtClean="0"/>
              <a:t>Pairing</a:t>
            </a:r>
            <a:r>
              <a:rPr lang="ja-JP" altLang="en-US" dirty="0" smtClean="0"/>
              <a:t>の方がアルゴリズムが複雑</a:t>
            </a:r>
            <a:endParaRPr kumimoji="1" lang="ja-JP" altLang="en-US" dirty="0"/>
          </a:p>
        </p:txBody>
      </p:sp>
      <p:sp>
        <p:nvSpPr>
          <p:cNvPr id="3" name="スライド番号プレースホルダ 2"/>
          <p:cNvSpPr>
            <a:spLocks noGrp="1"/>
          </p:cNvSpPr>
          <p:nvPr>
            <p:ph type="sldNum" sz="quarter" idx="12"/>
          </p:nvPr>
        </p:nvSpPr>
        <p:spPr/>
        <p:txBody>
          <a:bodyPr/>
          <a:lstStyle/>
          <a:p>
            <a:fld id="{D1BEF550-BAB9-4DD2-8537-DA8131E1335B}" type="slidenum">
              <a:rPr kumimoji="1" lang="ja-JP" altLang="en-US" smtClean="0"/>
              <a:pPr/>
              <a:t>18</a:t>
            </a:fld>
            <a:endParaRPr kumimoji="1" lang="ja-JP" altLang="en-US"/>
          </a:p>
        </p:txBody>
      </p:sp>
      <p:sp>
        <p:nvSpPr>
          <p:cNvPr id="4" name="タイトル 3"/>
          <p:cNvSpPr>
            <a:spLocks noGrp="1"/>
          </p:cNvSpPr>
          <p:nvPr>
            <p:ph type="title"/>
          </p:nvPr>
        </p:nvSpPr>
        <p:spPr/>
        <p:txBody>
          <a:bodyPr/>
          <a:lstStyle/>
          <a:p>
            <a:r>
              <a:rPr kumimoji="1" lang="ja-JP" altLang="en-US" dirty="0" smtClean="0"/>
              <a:t>超楕円</a:t>
            </a:r>
            <a:r>
              <a:rPr kumimoji="1" lang="en-US" altLang="ja-JP" dirty="0" smtClean="0"/>
              <a:t>VS</a:t>
            </a:r>
            <a:r>
              <a:rPr kumimoji="1" lang="ja-JP" altLang="en-US" dirty="0" smtClean="0"/>
              <a:t>楕円</a:t>
            </a:r>
            <a:endParaRPr kumimoji="1" lang="ja-JP" altLang="en-US" dirty="0"/>
          </a:p>
        </p:txBody>
      </p:sp>
      <p:graphicFrame>
        <p:nvGraphicFramePr>
          <p:cNvPr id="31746" name="Object 2"/>
          <p:cNvGraphicFramePr>
            <a:graphicFrameLocks noChangeAspect="1"/>
          </p:cNvGraphicFramePr>
          <p:nvPr/>
        </p:nvGraphicFramePr>
        <p:xfrm>
          <a:off x="2374900" y="1928813"/>
          <a:ext cx="4270375" cy="492125"/>
        </p:xfrm>
        <a:graphic>
          <a:graphicData uri="http://schemas.openxmlformats.org/presentationml/2006/ole">
            <p:oleObj spid="_x0000_s31746" name="数式" r:id="rId3" imgW="1993680" imgH="228600" progId="Equation.3">
              <p:embed/>
            </p:oleObj>
          </a:graphicData>
        </a:graphic>
      </p:graphicFrame>
      <p:graphicFrame>
        <p:nvGraphicFramePr>
          <p:cNvPr id="31747" name="Object 3"/>
          <p:cNvGraphicFramePr>
            <a:graphicFrameLocks noChangeAspect="1"/>
          </p:cNvGraphicFramePr>
          <p:nvPr/>
        </p:nvGraphicFramePr>
        <p:xfrm>
          <a:off x="2857488" y="2357430"/>
          <a:ext cx="517525" cy="520700"/>
        </p:xfrm>
        <a:graphic>
          <a:graphicData uri="http://schemas.openxmlformats.org/presentationml/2006/ole">
            <p:oleObj spid="_x0000_s31747" name="数式" r:id="rId4" imgW="241200" imgH="241200" progId="Equation.3">
              <p:embed/>
            </p:oleObj>
          </a:graphicData>
        </a:graphic>
      </p:graphicFrame>
      <p:graphicFrame>
        <p:nvGraphicFramePr>
          <p:cNvPr id="31749" name="Object 5"/>
          <p:cNvGraphicFramePr>
            <a:graphicFrameLocks noChangeAspect="1"/>
          </p:cNvGraphicFramePr>
          <p:nvPr/>
        </p:nvGraphicFramePr>
        <p:xfrm>
          <a:off x="2000232" y="2786058"/>
          <a:ext cx="517525" cy="520700"/>
        </p:xfrm>
        <a:graphic>
          <a:graphicData uri="http://schemas.openxmlformats.org/presentationml/2006/ole">
            <p:oleObj spid="_x0000_s31749" name="数式" r:id="rId5" imgW="241200" imgH="241200" progId="Equation.3">
              <p:embed/>
            </p:oleObj>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ja-JP" altLang="en-US" dirty="0" smtClean="0"/>
              <a:t>ショート署名</a:t>
            </a:r>
            <a:endParaRPr kumimoji="1" lang="en-US" altLang="ja-JP" dirty="0" smtClean="0"/>
          </a:p>
          <a:p>
            <a:pPr lvl="1"/>
            <a:r>
              <a:rPr kumimoji="1" lang="ja-JP" altLang="en-US" dirty="0" smtClean="0"/>
              <a:t>現在必要といわれる</a:t>
            </a:r>
            <a:r>
              <a:rPr lang="ja-JP" altLang="en-US" dirty="0" smtClean="0"/>
              <a:t>安全性</a:t>
            </a:r>
            <a:r>
              <a:rPr kumimoji="1" lang="ja-JP" altLang="en-US" dirty="0" smtClean="0"/>
              <a:t>を保ちつつ、</a:t>
            </a:r>
            <a:r>
              <a:rPr kumimoji="1" lang="en-US" altLang="ja-JP" dirty="0" smtClean="0"/>
              <a:t/>
            </a:r>
            <a:br>
              <a:rPr kumimoji="1" lang="en-US" altLang="ja-JP" dirty="0" smtClean="0"/>
            </a:br>
            <a:r>
              <a:rPr kumimoji="1" lang="ja-JP" altLang="en-US" dirty="0" smtClean="0"/>
              <a:t>署名長を短くすることが可能</a:t>
            </a:r>
            <a:endParaRPr kumimoji="1" lang="en-US" altLang="ja-JP" dirty="0" smtClean="0"/>
          </a:p>
          <a:p>
            <a:pPr lvl="1"/>
            <a:r>
              <a:rPr lang="ja-JP" altLang="en-US" dirty="0" smtClean="0"/>
              <a:t>署名長を抑えることで、</a:t>
            </a:r>
            <a:r>
              <a:rPr lang="en-US" altLang="ja-JP" dirty="0" smtClean="0"/>
              <a:t>IC</a:t>
            </a:r>
            <a:r>
              <a:rPr lang="ja-JP" altLang="en-US" dirty="0" smtClean="0"/>
              <a:t>カード等のデータへの署名が可能</a:t>
            </a:r>
            <a:endParaRPr lang="en-US" altLang="ja-JP" dirty="0" smtClean="0"/>
          </a:p>
          <a:p>
            <a:r>
              <a:rPr kumimoji="1" lang="en-US" altLang="ja-JP" dirty="0" smtClean="0"/>
              <a:t>ID</a:t>
            </a:r>
            <a:r>
              <a:rPr kumimoji="1" lang="ja-JP" altLang="en-US" dirty="0" smtClean="0"/>
              <a:t>ベース暗号</a:t>
            </a:r>
            <a:endParaRPr kumimoji="1" lang="en-US" altLang="ja-JP" dirty="0" smtClean="0"/>
          </a:p>
          <a:p>
            <a:pPr lvl="1"/>
            <a:r>
              <a:rPr lang="ja-JP" altLang="en-US" dirty="0" smtClean="0"/>
              <a:t>通信において双方向で公開情報</a:t>
            </a:r>
            <a:r>
              <a:rPr lang="en-US" altLang="ja-JP" dirty="0" smtClean="0"/>
              <a:t>ID</a:t>
            </a:r>
            <a:r>
              <a:rPr lang="ja-JP" altLang="en-US" dirty="0" smtClean="0"/>
              <a:t>（メールアドレス等）を公開鍵として用いて、鍵交換と鍵管理のコストを省く</a:t>
            </a:r>
            <a:endParaRPr kumimoji="1" lang="ja-JP" altLang="en-US" dirty="0"/>
          </a:p>
        </p:txBody>
      </p:sp>
      <p:sp>
        <p:nvSpPr>
          <p:cNvPr id="3" name="タイトル 2"/>
          <p:cNvSpPr>
            <a:spLocks noGrp="1"/>
          </p:cNvSpPr>
          <p:nvPr>
            <p:ph type="title"/>
          </p:nvPr>
        </p:nvSpPr>
        <p:spPr/>
        <p:txBody>
          <a:bodyPr/>
          <a:lstStyle/>
          <a:p>
            <a:r>
              <a:rPr kumimoji="1" lang="ja-JP" altLang="en-US" dirty="0" smtClean="0"/>
              <a:t>ショート署名、</a:t>
            </a:r>
            <a:r>
              <a:rPr kumimoji="1" lang="en-US" altLang="ja-JP" dirty="0" smtClean="0"/>
              <a:t>ID</a:t>
            </a:r>
            <a:r>
              <a:rPr kumimoji="1" lang="ja-JP" altLang="en-US" dirty="0" smtClean="0"/>
              <a:t>ベース暗号</a:t>
            </a:r>
            <a:endParaRPr kumimoji="1" lang="ja-JP" altLang="en-US" dirty="0"/>
          </a:p>
        </p:txBody>
      </p:sp>
      <p:sp>
        <p:nvSpPr>
          <p:cNvPr id="4" name="スライド番号プレースホルダ 3"/>
          <p:cNvSpPr>
            <a:spLocks noGrp="1"/>
          </p:cNvSpPr>
          <p:nvPr>
            <p:ph type="sldNum" sz="quarter" idx="12"/>
          </p:nvPr>
        </p:nvSpPr>
        <p:spPr/>
        <p:txBody>
          <a:bodyPr/>
          <a:lstStyle/>
          <a:p>
            <a:fld id="{D1BEF550-BAB9-4DD2-8537-DA8131E1335B}" type="slidenum">
              <a:rPr kumimoji="1" lang="ja-JP" altLang="en-US" smtClean="0"/>
              <a:pPr/>
              <a:t>19</a:t>
            </a:fld>
            <a:endParaRPr kumimoji="1" lang="ja-JP"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1643042" y="1571612"/>
            <a:ext cx="5786478" cy="4214842"/>
          </a:xfrm>
        </p:spPr>
        <p:txBody>
          <a:bodyPr numCol="2">
            <a:normAutofit/>
          </a:bodyPr>
          <a:lstStyle/>
          <a:p>
            <a:pPr marL="365760" lvl="1" indent="-256032">
              <a:spcBef>
                <a:spcPts val="400"/>
              </a:spcBef>
              <a:buSzPct val="68000"/>
              <a:buFont typeface="Wingdings 3"/>
              <a:buChar char=""/>
            </a:pPr>
            <a:r>
              <a:rPr lang="en-US" altLang="ja-JP" dirty="0" smtClean="0"/>
              <a:t>Pairing</a:t>
            </a:r>
            <a:r>
              <a:rPr lang="ja-JP" altLang="en-US" dirty="0" smtClean="0"/>
              <a:t>とは</a:t>
            </a:r>
            <a:endParaRPr lang="en-US" altLang="ja-JP" dirty="0" smtClean="0"/>
          </a:p>
          <a:p>
            <a:pPr marL="365760" lvl="1" indent="-256032">
              <a:spcBef>
                <a:spcPts val="400"/>
              </a:spcBef>
              <a:buSzPct val="68000"/>
              <a:buFont typeface="Wingdings 3"/>
              <a:buChar char=""/>
            </a:pPr>
            <a:r>
              <a:rPr kumimoji="1" lang="ja-JP" altLang="en-US" dirty="0" smtClean="0"/>
              <a:t>研究背景</a:t>
            </a:r>
            <a:endParaRPr kumimoji="1" lang="en-US" altLang="ja-JP" dirty="0" smtClean="0"/>
          </a:p>
          <a:p>
            <a:r>
              <a:rPr lang="ja-JP" altLang="en-US" dirty="0" smtClean="0"/>
              <a:t>数学的準備</a:t>
            </a:r>
            <a:endParaRPr kumimoji="1" lang="en-US" altLang="ja-JP" dirty="0" smtClean="0"/>
          </a:p>
          <a:p>
            <a:pPr lvl="1"/>
            <a:r>
              <a:rPr lang="ja-JP" altLang="en-US" dirty="0" smtClean="0"/>
              <a:t>体</a:t>
            </a:r>
            <a:endParaRPr lang="en-US" altLang="ja-JP" dirty="0" smtClean="0"/>
          </a:p>
          <a:p>
            <a:pPr lvl="1"/>
            <a:r>
              <a:rPr lang="ja-JP" altLang="en-US" dirty="0" smtClean="0"/>
              <a:t>有限体</a:t>
            </a:r>
            <a:endParaRPr lang="en-US" altLang="ja-JP" dirty="0" smtClean="0"/>
          </a:p>
          <a:p>
            <a:pPr lvl="1"/>
            <a:r>
              <a:rPr kumimoji="1" lang="ja-JP" altLang="en-US" dirty="0" smtClean="0"/>
              <a:t>楕円曲線</a:t>
            </a:r>
            <a:endParaRPr kumimoji="1" lang="en-US" altLang="ja-JP" dirty="0" smtClean="0"/>
          </a:p>
          <a:p>
            <a:r>
              <a:rPr kumimoji="1" lang="ja-JP" altLang="en-US" dirty="0" smtClean="0"/>
              <a:t>研究内容</a:t>
            </a:r>
            <a:endParaRPr lang="en-US" altLang="ja-JP" dirty="0" smtClean="0"/>
          </a:p>
          <a:p>
            <a:pPr lvl="1"/>
            <a:r>
              <a:rPr lang="ja-JP" altLang="en-US" dirty="0" smtClean="0"/>
              <a:t>研究目標</a:t>
            </a:r>
            <a:endParaRPr lang="en-US" altLang="ja-JP" dirty="0" smtClean="0"/>
          </a:p>
          <a:p>
            <a:pPr lvl="1"/>
            <a:r>
              <a:rPr kumimoji="1" lang="ja-JP" altLang="en-US" dirty="0" smtClean="0"/>
              <a:t>実装内容</a:t>
            </a:r>
            <a:endParaRPr kumimoji="1" lang="en-US" altLang="ja-JP" dirty="0" smtClean="0"/>
          </a:p>
          <a:p>
            <a:pPr lvl="1"/>
            <a:endParaRPr kumimoji="1" lang="en-US" altLang="ja-JP" dirty="0" smtClean="0"/>
          </a:p>
          <a:p>
            <a:r>
              <a:rPr lang="ja-JP" altLang="en-US" dirty="0" smtClean="0"/>
              <a:t>比較考察</a:t>
            </a:r>
            <a:endParaRPr lang="en-US" altLang="ja-JP" dirty="0" smtClean="0"/>
          </a:p>
          <a:p>
            <a:pPr lvl="1"/>
            <a:r>
              <a:rPr lang="ja-JP" altLang="en-US" dirty="0" smtClean="0"/>
              <a:t>パフォーマンス</a:t>
            </a:r>
            <a:endParaRPr lang="en-US" altLang="ja-JP" dirty="0" smtClean="0"/>
          </a:p>
          <a:p>
            <a:pPr lvl="1"/>
            <a:r>
              <a:rPr lang="ja-JP" altLang="en-US" dirty="0" smtClean="0"/>
              <a:t>考察</a:t>
            </a:r>
            <a:endParaRPr lang="en-US" altLang="ja-JP" dirty="0" smtClean="0"/>
          </a:p>
          <a:p>
            <a:r>
              <a:rPr lang="ja-JP" altLang="en-US" dirty="0" smtClean="0"/>
              <a:t>今後の課題</a:t>
            </a:r>
            <a:endParaRPr lang="en-US" altLang="ja-JP" dirty="0" smtClean="0"/>
          </a:p>
        </p:txBody>
      </p:sp>
      <p:sp>
        <p:nvSpPr>
          <p:cNvPr id="3" name="タイトル 2"/>
          <p:cNvSpPr>
            <a:spLocks noGrp="1"/>
          </p:cNvSpPr>
          <p:nvPr>
            <p:ph type="title"/>
          </p:nvPr>
        </p:nvSpPr>
        <p:spPr/>
        <p:txBody>
          <a:bodyPr/>
          <a:lstStyle/>
          <a:p>
            <a:r>
              <a:rPr kumimoji="1" lang="ja-JP" altLang="en-US" dirty="0" smtClean="0"/>
              <a:t>発表内容</a:t>
            </a:r>
            <a:endParaRPr kumimoji="1" lang="ja-JP" altLang="en-US" dirty="0"/>
          </a:p>
        </p:txBody>
      </p:sp>
      <p:sp>
        <p:nvSpPr>
          <p:cNvPr id="4" name="スライド番号プレースホルダ 3"/>
          <p:cNvSpPr>
            <a:spLocks noGrp="1"/>
          </p:cNvSpPr>
          <p:nvPr>
            <p:ph type="sldNum" sz="quarter" idx="12"/>
          </p:nvPr>
        </p:nvSpPr>
        <p:spPr/>
        <p:txBody>
          <a:bodyPr/>
          <a:lstStyle/>
          <a:p>
            <a:fld id="{D1BEF550-BAB9-4DD2-8537-DA8131E1335B}" type="slidenum">
              <a:rPr kumimoji="1" lang="ja-JP" altLang="en-US" smtClean="0"/>
              <a:pPr/>
              <a:t>2</a:t>
            </a:fld>
            <a:endParaRPr kumimoji="1" lang="ja-JP" altLang="en-US"/>
          </a:p>
        </p:txBody>
      </p:sp>
    </p:spTree>
  </p:cSld>
  <p:clrMapOvr>
    <a:masterClrMapping/>
  </p:clrMapOvr>
  <p:transition advTm="18859"/>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ja-JP" altLang="en-US" dirty="0" smtClean="0"/>
              <a:t>鍵生成</a:t>
            </a:r>
            <a:endParaRPr kumimoji="1" lang="en-US" altLang="ja-JP" dirty="0" smtClean="0"/>
          </a:p>
          <a:p>
            <a:pPr lvl="1"/>
            <a:r>
              <a:rPr lang="en-US" altLang="ja-JP" dirty="0" err="1" smtClean="0"/>
              <a:t>Zp</a:t>
            </a:r>
            <a:r>
              <a:rPr lang="en-US" altLang="ja-JP" dirty="0" smtClean="0"/>
              <a:t>*</a:t>
            </a:r>
            <a:r>
              <a:rPr lang="ja-JP" altLang="en-US" dirty="0" smtClean="0"/>
              <a:t>からランダムに秘密鍵</a:t>
            </a:r>
            <a:r>
              <a:rPr lang="en-US" altLang="ja-JP" dirty="0" smtClean="0"/>
              <a:t>S</a:t>
            </a:r>
            <a:r>
              <a:rPr lang="ja-JP" altLang="en-US" dirty="0" smtClean="0"/>
              <a:t>を生成し、楕円の点</a:t>
            </a:r>
            <a:r>
              <a:rPr lang="en-US" altLang="ja-JP" dirty="0" smtClean="0"/>
              <a:t>P</a:t>
            </a:r>
            <a:r>
              <a:rPr lang="ja-JP" altLang="en-US" dirty="0" smtClean="0"/>
              <a:t>と</a:t>
            </a:r>
            <a:r>
              <a:rPr lang="en-US" altLang="ja-JP" dirty="0" smtClean="0"/>
              <a:t/>
            </a:r>
            <a:br>
              <a:rPr lang="en-US" altLang="ja-JP" dirty="0" smtClean="0"/>
            </a:br>
            <a:r>
              <a:rPr lang="ja-JP" altLang="en-US" dirty="0" smtClean="0"/>
              <a:t>その</a:t>
            </a:r>
            <a:r>
              <a:rPr lang="en-US" altLang="ja-JP" dirty="0" smtClean="0"/>
              <a:t>S</a:t>
            </a:r>
            <a:r>
              <a:rPr lang="ja-JP" altLang="en-US" dirty="0" smtClean="0"/>
              <a:t>倍点</a:t>
            </a:r>
            <a:r>
              <a:rPr lang="en-US" altLang="ja-JP" dirty="0" smtClean="0"/>
              <a:t>R=SP</a:t>
            </a:r>
            <a:r>
              <a:rPr lang="ja-JP" altLang="en-US" dirty="0" smtClean="0"/>
              <a:t>とし、（</a:t>
            </a:r>
            <a:r>
              <a:rPr lang="en-US" altLang="ja-JP" dirty="0" smtClean="0"/>
              <a:t>P,R</a:t>
            </a:r>
            <a:r>
              <a:rPr lang="ja-JP" altLang="en-US" dirty="0" smtClean="0"/>
              <a:t>）を公開鍵、</a:t>
            </a:r>
            <a:r>
              <a:rPr lang="en-US" altLang="ja-JP" dirty="0" smtClean="0"/>
              <a:t>S</a:t>
            </a:r>
            <a:r>
              <a:rPr lang="ja-JP" altLang="en-US" dirty="0" smtClean="0"/>
              <a:t>を秘密鍵とする</a:t>
            </a:r>
            <a:endParaRPr lang="en-US" altLang="ja-JP" dirty="0" smtClean="0"/>
          </a:p>
          <a:p>
            <a:r>
              <a:rPr kumimoji="1" lang="ja-JP" altLang="en-US" dirty="0" smtClean="0"/>
              <a:t>署名</a:t>
            </a:r>
            <a:endParaRPr kumimoji="1" lang="en-US" altLang="ja-JP" dirty="0" smtClean="0"/>
          </a:p>
          <a:p>
            <a:pPr lvl="1"/>
            <a:r>
              <a:rPr lang="ja-JP" altLang="en-US" dirty="0" smtClean="0"/>
              <a:t>秘密鍵</a:t>
            </a:r>
            <a:r>
              <a:rPr lang="en-US" altLang="ja-JP" dirty="0" err="1" smtClean="0"/>
              <a:t>S</a:t>
            </a:r>
            <a:r>
              <a:rPr lang="ja-JP" altLang="en-US" dirty="0" smtClean="0"/>
              <a:t>と署名対象メッセージ</a:t>
            </a:r>
            <a:r>
              <a:rPr lang="en-US" altLang="ja-JP" dirty="0" smtClean="0"/>
              <a:t>M</a:t>
            </a:r>
            <a:r>
              <a:rPr lang="ja-JP" altLang="en-US" dirty="0" smtClean="0"/>
              <a:t>を用意し、</a:t>
            </a:r>
            <a:r>
              <a:rPr lang="en-US" altLang="ja-JP" dirty="0" smtClean="0"/>
              <a:t>M</a:t>
            </a:r>
            <a:r>
              <a:rPr lang="ja-JP" altLang="en-US" dirty="0" err="1" smtClean="0"/>
              <a:t>を楕</a:t>
            </a:r>
            <a:r>
              <a:rPr lang="ja-JP" altLang="en-US" dirty="0" smtClean="0"/>
              <a:t>円上にハッシュした点を</a:t>
            </a:r>
            <a:r>
              <a:rPr lang="en-US" altLang="ja-JP" dirty="0" smtClean="0"/>
              <a:t>Pm</a:t>
            </a:r>
            <a:r>
              <a:rPr lang="ja-JP" altLang="en-US" dirty="0" smtClean="0"/>
              <a:t>とし、その</a:t>
            </a:r>
            <a:r>
              <a:rPr lang="en-US" altLang="ja-JP" dirty="0" smtClean="0"/>
              <a:t>S</a:t>
            </a:r>
            <a:r>
              <a:rPr lang="ja-JP" altLang="en-US" dirty="0" smtClean="0"/>
              <a:t>倍点</a:t>
            </a:r>
            <a:r>
              <a:rPr lang="en-US" altLang="ja-JP" dirty="0" smtClean="0"/>
              <a:t>SP</a:t>
            </a:r>
            <a:r>
              <a:rPr lang="ja-JP" altLang="en-US" dirty="0" err="1" smtClean="0"/>
              <a:t>ｍ</a:t>
            </a:r>
            <a:r>
              <a:rPr lang="ja-JP" altLang="en-US" dirty="0" smtClean="0"/>
              <a:t>の</a:t>
            </a:r>
            <a:r>
              <a:rPr lang="ja-JP" altLang="en-US" dirty="0" err="1" smtClean="0"/>
              <a:t>ｘ</a:t>
            </a:r>
            <a:r>
              <a:rPr lang="ja-JP" altLang="en-US" dirty="0" smtClean="0"/>
              <a:t>座標を署名</a:t>
            </a:r>
            <a:r>
              <a:rPr lang="en-US" altLang="ja-JP" dirty="0" smtClean="0"/>
              <a:t>σ</a:t>
            </a:r>
            <a:r>
              <a:rPr lang="ja-JP" altLang="en-US" dirty="0" smtClean="0"/>
              <a:t>とする</a:t>
            </a:r>
            <a:endParaRPr lang="en-US" altLang="ja-JP" dirty="0" smtClean="0"/>
          </a:p>
          <a:p>
            <a:r>
              <a:rPr lang="ja-JP" altLang="en-US" dirty="0" smtClean="0"/>
              <a:t>検証</a:t>
            </a:r>
            <a:endParaRPr lang="en-US" altLang="ja-JP" dirty="0" smtClean="0"/>
          </a:p>
          <a:p>
            <a:pPr lvl="1"/>
            <a:r>
              <a:rPr kumimoji="1" lang="en-US" altLang="ja-JP" dirty="0" smtClean="0"/>
              <a:t>σ</a:t>
            </a:r>
            <a:r>
              <a:rPr kumimoji="1" lang="ja-JP" altLang="en-US" dirty="0" smtClean="0"/>
              <a:t>から楕円上の点</a:t>
            </a:r>
            <a:r>
              <a:rPr lang="en-US" altLang="ja-JP" dirty="0" err="1" smtClean="0"/>
              <a:t>S</a:t>
            </a:r>
            <a:r>
              <a:rPr kumimoji="1" lang="en-US" altLang="ja-JP" dirty="0" err="1" smtClean="0"/>
              <a:t>Pm</a:t>
            </a:r>
            <a:r>
              <a:rPr kumimoji="1" lang="ja-JP" altLang="en-US" dirty="0" smtClean="0"/>
              <a:t>を</a:t>
            </a:r>
            <a:r>
              <a:rPr lang="ja-JP" altLang="en-US" dirty="0" smtClean="0"/>
              <a:t>復元</a:t>
            </a:r>
            <a:r>
              <a:rPr kumimoji="1" lang="ja-JP" altLang="en-US" dirty="0" smtClean="0"/>
              <a:t>し、</a:t>
            </a:r>
            <a:r>
              <a:rPr lang="ja-JP" altLang="en-US" dirty="0" smtClean="0"/>
              <a:t>メッセージ</a:t>
            </a:r>
            <a:r>
              <a:rPr lang="en-US" altLang="ja-JP" dirty="0" smtClean="0"/>
              <a:t>M</a:t>
            </a:r>
            <a:r>
              <a:rPr lang="ja-JP" altLang="en-US" dirty="0" smtClean="0"/>
              <a:t>から楕円上にハッシュした点</a:t>
            </a:r>
            <a:r>
              <a:rPr lang="en-US" altLang="ja-JP" dirty="0" smtClean="0"/>
              <a:t>Pm</a:t>
            </a:r>
            <a:r>
              <a:rPr lang="ja-JP" altLang="en-US" dirty="0" smtClean="0"/>
              <a:t>をとり</a:t>
            </a:r>
            <a:r>
              <a:rPr lang="en-US" altLang="ja-JP" dirty="0" smtClean="0"/>
              <a:t/>
            </a:r>
            <a:br>
              <a:rPr lang="en-US" altLang="ja-JP" dirty="0" smtClean="0"/>
            </a:br>
            <a:r>
              <a:rPr kumimoji="1" lang="en-US" altLang="ja-JP" dirty="0" smtClean="0"/>
              <a:t>e(</a:t>
            </a:r>
            <a:r>
              <a:rPr kumimoji="1" lang="en-US" altLang="ja-JP" dirty="0" err="1" smtClean="0"/>
              <a:t>P,φ</a:t>
            </a:r>
            <a:r>
              <a:rPr kumimoji="1" lang="ja-JP" altLang="en-US" dirty="0" smtClean="0"/>
              <a:t>（</a:t>
            </a:r>
            <a:r>
              <a:rPr kumimoji="1" lang="en-US" altLang="ja-JP" dirty="0" err="1" smtClean="0"/>
              <a:t>SPm</a:t>
            </a:r>
            <a:r>
              <a:rPr kumimoji="1" lang="ja-JP" altLang="en-US" dirty="0" smtClean="0"/>
              <a:t>）</a:t>
            </a:r>
            <a:r>
              <a:rPr kumimoji="1" lang="en-US" altLang="ja-JP" dirty="0" smtClean="0"/>
              <a:t>)=e(</a:t>
            </a:r>
            <a:r>
              <a:rPr kumimoji="1" lang="en-US" altLang="ja-JP" dirty="0" err="1" smtClean="0"/>
              <a:t>R,φ</a:t>
            </a:r>
            <a:r>
              <a:rPr kumimoji="1" lang="ja-JP" altLang="en-US" dirty="0" smtClean="0"/>
              <a:t>（</a:t>
            </a:r>
            <a:r>
              <a:rPr kumimoji="1" lang="en-US" altLang="ja-JP" dirty="0" smtClean="0"/>
              <a:t>P</a:t>
            </a:r>
            <a:r>
              <a:rPr kumimoji="1" lang="ja-JP" altLang="en-US" dirty="0" smtClean="0"/>
              <a:t>ｍ）</a:t>
            </a:r>
            <a:r>
              <a:rPr kumimoji="1" lang="en-US" altLang="ja-JP" dirty="0" smtClean="0"/>
              <a:t>)</a:t>
            </a:r>
            <a:r>
              <a:rPr kumimoji="1" lang="ja-JP" altLang="en-US" dirty="0" smtClean="0"/>
              <a:t>を検証</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ショート署名</a:t>
            </a:r>
            <a:endParaRPr kumimoji="1" lang="ja-JP" altLang="en-US" dirty="0"/>
          </a:p>
        </p:txBody>
      </p:sp>
      <p:sp>
        <p:nvSpPr>
          <p:cNvPr id="4" name="スライド番号プレースホルダ 3"/>
          <p:cNvSpPr>
            <a:spLocks noGrp="1"/>
          </p:cNvSpPr>
          <p:nvPr>
            <p:ph type="sldNum" sz="quarter" idx="12"/>
          </p:nvPr>
        </p:nvSpPr>
        <p:spPr/>
        <p:txBody>
          <a:bodyPr/>
          <a:lstStyle/>
          <a:p>
            <a:fld id="{D1BEF550-BAB9-4DD2-8537-DA8131E1335B}" type="slidenum">
              <a:rPr kumimoji="1" lang="ja-JP" altLang="en-US" smtClean="0"/>
              <a:pPr/>
              <a:t>20</a:t>
            </a:fld>
            <a:endParaRPr kumimoji="1" lang="ja-JP"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r>
              <a:rPr kumimoji="1" lang="ja-JP" altLang="en-US" dirty="0" smtClean="0"/>
              <a:t>鍵生成</a:t>
            </a:r>
            <a:endParaRPr kumimoji="1" lang="en-US" altLang="ja-JP" dirty="0" smtClean="0"/>
          </a:p>
          <a:p>
            <a:pPr lvl="1"/>
            <a:r>
              <a:rPr lang="en-US" altLang="ja-JP" dirty="0" err="1" smtClean="0"/>
              <a:t>Zp</a:t>
            </a:r>
            <a:r>
              <a:rPr lang="en-US" altLang="ja-JP" dirty="0" smtClean="0"/>
              <a:t>*</a:t>
            </a:r>
            <a:r>
              <a:rPr lang="ja-JP" altLang="en-US" dirty="0" smtClean="0"/>
              <a:t>からランダムに秘密鍵</a:t>
            </a:r>
            <a:r>
              <a:rPr lang="en-US" altLang="ja-JP" dirty="0" smtClean="0"/>
              <a:t>S</a:t>
            </a:r>
            <a:r>
              <a:rPr lang="ja-JP" altLang="en-US" dirty="0" smtClean="0"/>
              <a:t>を生成し、</a:t>
            </a:r>
            <a:r>
              <a:rPr lang="en-US" altLang="ja-JP" dirty="0" smtClean="0"/>
              <a:t/>
            </a:r>
            <a:br>
              <a:rPr lang="en-US" altLang="ja-JP" dirty="0" smtClean="0"/>
            </a:br>
            <a:r>
              <a:rPr lang="ja-JP" altLang="en-US" dirty="0" smtClean="0"/>
              <a:t>楕円のランダムな点</a:t>
            </a:r>
            <a:r>
              <a:rPr lang="en-US" altLang="ja-JP" dirty="0" smtClean="0"/>
              <a:t>P</a:t>
            </a:r>
            <a:r>
              <a:rPr lang="ja-JP" altLang="en-US" dirty="0" err="1" smtClean="0"/>
              <a:t>、</a:t>
            </a:r>
            <a:r>
              <a:rPr lang="en-US" altLang="ja-JP" dirty="0" smtClean="0"/>
              <a:t>ID</a:t>
            </a:r>
            <a:r>
              <a:rPr lang="ja-JP" altLang="en-US" dirty="0" smtClean="0"/>
              <a:t>をハッシュした点</a:t>
            </a:r>
            <a:r>
              <a:rPr lang="en-US" altLang="ja-JP" dirty="0" smtClean="0"/>
              <a:t>Q</a:t>
            </a:r>
            <a:r>
              <a:rPr lang="ja-JP" altLang="en-US" dirty="0" smtClean="0"/>
              <a:t>を取る</a:t>
            </a:r>
            <a:r>
              <a:rPr lang="en-US" altLang="ja-JP" dirty="0" smtClean="0"/>
              <a:t/>
            </a:r>
            <a:br>
              <a:rPr lang="en-US" altLang="ja-JP" dirty="0" smtClean="0"/>
            </a:br>
            <a:r>
              <a:rPr lang="ja-JP" altLang="en-US" dirty="0" smtClean="0"/>
              <a:t>とその</a:t>
            </a:r>
            <a:r>
              <a:rPr lang="en-US" altLang="ja-JP" dirty="0" smtClean="0"/>
              <a:t>S</a:t>
            </a:r>
            <a:r>
              <a:rPr lang="ja-JP" altLang="en-US" dirty="0" smtClean="0"/>
              <a:t>倍点</a:t>
            </a:r>
            <a:r>
              <a:rPr lang="en-US" altLang="ja-JP" dirty="0" smtClean="0"/>
              <a:t>SP</a:t>
            </a:r>
            <a:r>
              <a:rPr lang="ja-JP" altLang="en-US" dirty="0" err="1" smtClean="0"/>
              <a:t>、</a:t>
            </a:r>
            <a:r>
              <a:rPr lang="en-US" altLang="ja-JP" dirty="0" smtClean="0"/>
              <a:t>SQ</a:t>
            </a:r>
            <a:r>
              <a:rPr lang="ja-JP" altLang="en-US" dirty="0" smtClean="0"/>
              <a:t>を生成し、</a:t>
            </a:r>
            <a:r>
              <a:rPr lang="en-US" altLang="ja-JP" dirty="0" smtClean="0"/>
              <a:t/>
            </a:r>
            <a:br>
              <a:rPr lang="en-US" altLang="ja-JP" dirty="0" smtClean="0"/>
            </a:br>
            <a:r>
              <a:rPr lang="ja-JP" altLang="en-US" dirty="0" smtClean="0"/>
              <a:t>（</a:t>
            </a:r>
            <a:r>
              <a:rPr lang="en-US" altLang="ja-JP" dirty="0" smtClean="0"/>
              <a:t>P,SP,Q</a:t>
            </a:r>
            <a:r>
              <a:rPr lang="ja-JP" altLang="en-US" dirty="0" smtClean="0"/>
              <a:t>）を公開鍵とし、</a:t>
            </a:r>
            <a:r>
              <a:rPr lang="en-US" altLang="ja-JP" dirty="0" smtClean="0"/>
              <a:t>SQ</a:t>
            </a:r>
            <a:r>
              <a:rPr lang="ja-JP" altLang="en-US" dirty="0" smtClean="0"/>
              <a:t>を秘密鍵とする</a:t>
            </a:r>
            <a:endParaRPr lang="en-US" altLang="ja-JP" dirty="0" smtClean="0"/>
          </a:p>
          <a:p>
            <a:r>
              <a:rPr lang="ja-JP" altLang="en-US" dirty="0" smtClean="0"/>
              <a:t>暗号化</a:t>
            </a:r>
            <a:endParaRPr kumimoji="1" lang="en-US" altLang="ja-JP" dirty="0" smtClean="0"/>
          </a:p>
          <a:p>
            <a:pPr lvl="1"/>
            <a:r>
              <a:rPr lang="ja-JP" altLang="en-US" dirty="0" smtClean="0"/>
              <a:t>メッセージ</a:t>
            </a:r>
            <a:r>
              <a:rPr lang="en-US" altLang="ja-JP" dirty="0" smtClean="0"/>
              <a:t>M</a:t>
            </a:r>
            <a:r>
              <a:rPr lang="ja-JP" altLang="en-US" dirty="0" smtClean="0"/>
              <a:t>を用意し、</a:t>
            </a:r>
            <a:r>
              <a:rPr lang="en-US" altLang="ja-JP" dirty="0" smtClean="0"/>
              <a:t> </a:t>
            </a:r>
            <a:r>
              <a:rPr lang="en-US" altLang="ja-JP" dirty="0" err="1" smtClean="0"/>
              <a:t>Zp</a:t>
            </a:r>
            <a:r>
              <a:rPr lang="en-US" altLang="ja-JP" dirty="0" smtClean="0"/>
              <a:t>*</a:t>
            </a:r>
            <a:r>
              <a:rPr lang="ja-JP" altLang="en-US" dirty="0" smtClean="0"/>
              <a:t>から乱数</a:t>
            </a:r>
            <a:r>
              <a:rPr lang="ja-JP" altLang="en-US" dirty="0" err="1" smtClean="0"/>
              <a:t>ｒ</a:t>
            </a:r>
            <a:r>
              <a:rPr lang="ja-JP" altLang="en-US" dirty="0" smtClean="0"/>
              <a:t>を選ぶ</a:t>
            </a:r>
            <a:r>
              <a:rPr lang="en-US" altLang="ja-JP" dirty="0" smtClean="0"/>
              <a:t/>
            </a:r>
            <a:br>
              <a:rPr lang="en-US" altLang="ja-JP" dirty="0" smtClean="0"/>
            </a:br>
            <a:r>
              <a:rPr lang="ja-JP" altLang="en-US" dirty="0" smtClean="0"/>
              <a:t>暗号文は</a:t>
            </a:r>
            <a:r>
              <a:rPr lang="en-US" altLang="ja-JP" dirty="0" smtClean="0"/>
              <a:t>C=</a:t>
            </a:r>
            <a:r>
              <a:rPr lang="ja-JP" altLang="en-US" dirty="0" smtClean="0"/>
              <a:t>（</a:t>
            </a:r>
            <a:r>
              <a:rPr lang="en-US" altLang="ja-JP" dirty="0" err="1" smtClean="0"/>
              <a:t>rP,M</a:t>
            </a:r>
            <a:r>
              <a:rPr lang="ja-JP" altLang="en-US" dirty="0" smtClean="0"/>
              <a:t>⊕</a:t>
            </a:r>
            <a:r>
              <a:rPr lang="en-US" altLang="ja-JP" dirty="0" smtClean="0"/>
              <a:t>e(Q,SP)^r</a:t>
            </a:r>
            <a:r>
              <a:rPr lang="ja-JP" altLang="en-US" dirty="0" smtClean="0"/>
              <a:t>）</a:t>
            </a:r>
            <a:endParaRPr lang="en-US" altLang="ja-JP" dirty="0" smtClean="0"/>
          </a:p>
          <a:p>
            <a:r>
              <a:rPr lang="ja-JP" altLang="en-US" dirty="0" smtClean="0"/>
              <a:t>復号</a:t>
            </a:r>
            <a:endParaRPr lang="en-US" altLang="ja-JP" dirty="0" smtClean="0"/>
          </a:p>
          <a:p>
            <a:pPr lvl="1"/>
            <a:r>
              <a:rPr lang="en-US" altLang="ja-JP" dirty="0" smtClean="0"/>
              <a:t>C=(U,V)</a:t>
            </a:r>
            <a:r>
              <a:rPr lang="ja-JP" altLang="en-US" dirty="0" smtClean="0"/>
              <a:t>と暗号文を取得し秘密鍵</a:t>
            </a:r>
            <a:r>
              <a:rPr lang="en-US" altLang="ja-JP" dirty="0" smtClean="0"/>
              <a:t>SQ</a:t>
            </a:r>
            <a:r>
              <a:rPr lang="ja-JP" altLang="en-US" dirty="0" smtClean="0"/>
              <a:t>から復号化する</a:t>
            </a:r>
            <a:r>
              <a:rPr lang="en-US" altLang="ja-JP" dirty="0" smtClean="0"/>
              <a:t/>
            </a:r>
            <a:br>
              <a:rPr lang="en-US" altLang="ja-JP" dirty="0" smtClean="0"/>
            </a:br>
            <a:r>
              <a:rPr lang="en-US" altLang="ja-JP" dirty="0" smtClean="0"/>
              <a:t>M=V</a:t>
            </a:r>
            <a:r>
              <a:rPr lang="ja-JP" altLang="en-US" dirty="0" smtClean="0"/>
              <a:t>⊕</a:t>
            </a:r>
            <a:r>
              <a:rPr lang="en-US" altLang="ja-JP" dirty="0" smtClean="0"/>
              <a:t>e(SQ,U)</a:t>
            </a:r>
          </a:p>
        </p:txBody>
      </p:sp>
      <p:sp>
        <p:nvSpPr>
          <p:cNvPr id="3" name="タイトル 2"/>
          <p:cNvSpPr>
            <a:spLocks noGrp="1"/>
          </p:cNvSpPr>
          <p:nvPr>
            <p:ph type="title"/>
          </p:nvPr>
        </p:nvSpPr>
        <p:spPr/>
        <p:txBody>
          <a:bodyPr/>
          <a:lstStyle/>
          <a:p>
            <a:r>
              <a:rPr lang="en-US" altLang="ja-JP" dirty="0" smtClean="0"/>
              <a:t>ID</a:t>
            </a:r>
            <a:r>
              <a:rPr lang="ja-JP" altLang="en-US" dirty="0" smtClean="0"/>
              <a:t>ベース暗号</a:t>
            </a:r>
            <a:endParaRPr kumimoji="1" lang="ja-JP" altLang="en-US" dirty="0"/>
          </a:p>
        </p:txBody>
      </p:sp>
      <p:sp>
        <p:nvSpPr>
          <p:cNvPr id="4" name="スライド番号プレースホルダ 3"/>
          <p:cNvSpPr>
            <a:spLocks noGrp="1"/>
          </p:cNvSpPr>
          <p:nvPr>
            <p:ph type="sldNum" sz="quarter" idx="12"/>
          </p:nvPr>
        </p:nvSpPr>
        <p:spPr/>
        <p:txBody>
          <a:bodyPr/>
          <a:lstStyle/>
          <a:p>
            <a:fld id="{D1BEF550-BAB9-4DD2-8537-DA8131E1335B}" type="slidenum">
              <a:rPr kumimoji="1" lang="ja-JP" altLang="en-US" smtClean="0"/>
              <a:pPr/>
              <a:t>21</a:t>
            </a:fld>
            <a:endParaRPr kumimoji="1" lang="ja-JP"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en-US" altLang="ja-JP" dirty="0" smtClean="0"/>
              <a:t>Pairing</a:t>
            </a:r>
            <a:r>
              <a:rPr kumimoji="1" lang="ja-JP" altLang="en-US" dirty="0" smtClean="0"/>
              <a:t>とは？</a:t>
            </a:r>
            <a:endParaRPr kumimoji="1" lang="en-US" altLang="ja-JP" dirty="0" smtClean="0"/>
          </a:p>
          <a:p>
            <a:pPr lvl="1"/>
            <a:r>
              <a:rPr lang="en-US" altLang="ja-JP" dirty="0" smtClean="0"/>
              <a:t>2</a:t>
            </a:r>
            <a:r>
              <a:rPr lang="ja-JP" altLang="en-US" dirty="0" smtClean="0"/>
              <a:t>入力１出力の一方向性関数</a:t>
            </a:r>
            <a:endParaRPr lang="en-US" altLang="ja-JP" dirty="0" smtClean="0"/>
          </a:p>
          <a:p>
            <a:pPr lvl="1"/>
            <a:endParaRPr lang="en-US" altLang="ja-JP" dirty="0" smtClean="0"/>
          </a:p>
          <a:p>
            <a:pPr lvl="1"/>
            <a:r>
              <a:rPr lang="ja-JP" altLang="en-US" dirty="0" smtClean="0"/>
              <a:t>双線形性</a:t>
            </a:r>
            <a:endParaRPr lang="en-US" altLang="ja-JP" dirty="0" smtClean="0"/>
          </a:p>
          <a:p>
            <a:pPr lvl="1"/>
            <a:endParaRPr lang="en-US" altLang="ja-JP" dirty="0" smtClean="0"/>
          </a:p>
          <a:p>
            <a:pPr lvl="1"/>
            <a:endParaRPr lang="en-US" altLang="ja-JP" dirty="0" smtClean="0"/>
          </a:p>
          <a:p>
            <a:r>
              <a:rPr lang="en-US" altLang="ja-JP" dirty="0" smtClean="0"/>
              <a:t>Pairing</a:t>
            </a:r>
            <a:r>
              <a:rPr lang="ja-JP" altLang="en-US" dirty="0" smtClean="0"/>
              <a:t>の利点・需要</a:t>
            </a:r>
            <a:endParaRPr lang="en-US" altLang="ja-JP" dirty="0" smtClean="0"/>
          </a:p>
          <a:p>
            <a:pPr lvl="1"/>
            <a:r>
              <a:rPr kumimoji="1" lang="en-US" altLang="ja-JP" dirty="0" err="1" smtClean="0"/>
              <a:t>Boneh</a:t>
            </a:r>
            <a:r>
              <a:rPr kumimoji="1" lang="ja-JP" altLang="en-US" dirty="0" smtClean="0"/>
              <a:t>らの「ショート署名方式</a:t>
            </a:r>
            <a:r>
              <a:rPr lang="ja-JP" altLang="en-US" dirty="0" smtClean="0"/>
              <a:t>」や</a:t>
            </a:r>
            <a:r>
              <a:rPr lang="en-US" altLang="ja-JP" dirty="0" smtClean="0"/>
              <a:t/>
            </a:r>
            <a:br>
              <a:rPr lang="en-US" altLang="ja-JP" dirty="0" smtClean="0"/>
            </a:br>
            <a:r>
              <a:rPr lang="en-US" altLang="ja-JP" dirty="0" smtClean="0"/>
              <a:t>Sakai</a:t>
            </a:r>
            <a:r>
              <a:rPr lang="ja-JP" altLang="en-US" dirty="0" smtClean="0"/>
              <a:t>らの「</a:t>
            </a:r>
            <a:r>
              <a:rPr lang="en-US" altLang="ja-JP" dirty="0" smtClean="0"/>
              <a:t>ID</a:t>
            </a:r>
            <a:r>
              <a:rPr lang="ja-JP" altLang="en-US" dirty="0" smtClean="0"/>
              <a:t>ベース暗号」などの暗号化スキームで</a:t>
            </a:r>
            <a:r>
              <a:rPr lang="en-US" altLang="ja-JP" dirty="0" smtClean="0"/>
              <a:t/>
            </a:r>
            <a:br>
              <a:rPr lang="en-US" altLang="ja-JP" dirty="0" smtClean="0"/>
            </a:br>
            <a:r>
              <a:rPr lang="ja-JP" altLang="en-US" dirty="0" smtClean="0"/>
              <a:t>用いられている</a:t>
            </a:r>
            <a:endParaRPr kumimoji="1" lang="ja-JP" altLang="en-US" dirty="0"/>
          </a:p>
        </p:txBody>
      </p:sp>
      <p:sp>
        <p:nvSpPr>
          <p:cNvPr id="3" name="タイトル 2"/>
          <p:cNvSpPr>
            <a:spLocks noGrp="1"/>
          </p:cNvSpPr>
          <p:nvPr>
            <p:ph type="title"/>
          </p:nvPr>
        </p:nvSpPr>
        <p:spPr/>
        <p:txBody>
          <a:bodyPr/>
          <a:lstStyle/>
          <a:p>
            <a:r>
              <a:rPr kumimoji="1" lang="en-US" altLang="ja-JP" dirty="0" smtClean="0"/>
              <a:t>Pairing</a:t>
            </a:r>
            <a:r>
              <a:rPr kumimoji="1" lang="ja-JP" altLang="en-US" dirty="0" smtClean="0"/>
              <a:t>とは？</a:t>
            </a:r>
            <a:endParaRPr kumimoji="1" lang="ja-JP" altLang="en-US" dirty="0"/>
          </a:p>
        </p:txBody>
      </p:sp>
      <p:graphicFrame>
        <p:nvGraphicFramePr>
          <p:cNvPr id="4" name="オブジェクト 3"/>
          <p:cNvGraphicFramePr>
            <a:graphicFrameLocks noChangeAspect="1"/>
          </p:cNvGraphicFramePr>
          <p:nvPr/>
        </p:nvGraphicFramePr>
        <p:xfrm>
          <a:off x="1300163" y="2339975"/>
          <a:ext cx="6475412" cy="461963"/>
        </p:xfrm>
        <a:graphic>
          <a:graphicData uri="http://schemas.openxmlformats.org/presentationml/2006/ole">
            <p:oleObj spid="_x0000_s1026" name="数式" r:id="rId3" imgW="3022560" imgH="215640" progId="Equation.3">
              <p:embed/>
            </p:oleObj>
          </a:graphicData>
        </a:graphic>
      </p:graphicFrame>
      <p:graphicFrame>
        <p:nvGraphicFramePr>
          <p:cNvPr id="1027" name="Object 3"/>
          <p:cNvGraphicFramePr>
            <a:graphicFrameLocks noChangeAspect="1"/>
          </p:cNvGraphicFramePr>
          <p:nvPr/>
        </p:nvGraphicFramePr>
        <p:xfrm>
          <a:off x="1544638" y="3040063"/>
          <a:ext cx="5986462" cy="490537"/>
        </p:xfrm>
        <a:graphic>
          <a:graphicData uri="http://schemas.openxmlformats.org/presentationml/2006/ole">
            <p:oleObj spid="_x0000_s1027" name="数式" r:id="rId4" imgW="2793960" imgH="228600" progId="Equation.3">
              <p:embed/>
            </p:oleObj>
          </a:graphicData>
        </a:graphic>
      </p:graphicFrame>
      <p:sp>
        <p:nvSpPr>
          <p:cNvPr id="6" name="スライド番号プレースホルダ 5"/>
          <p:cNvSpPr>
            <a:spLocks noGrp="1"/>
          </p:cNvSpPr>
          <p:nvPr>
            <p:ph type="sldNum" sz="quarter" idx="12"/>
          </p:nvPr>
        </p:nvSpPr>
        <p:spPr/>
        <p:txBody>
          <a:bodyPr/>
          <a:lstStyle/>
          <a:p>
            <a:fld id="{D1BEF550-BAB9-4DD2-8537-DA8131E1335B}" type="slidenum">
              <a:rPr kumimoji="1" lang="ja-JP" altLang="en-US" smtClean="0"/>
              <a:pPr/>
              <a:t>3</a:t>
            </a:fld>
            <a:endParaRPr kumimoji="1" lang="ja-JP" altLang="en-US"/>
          </a:p>
        </p:txBody>
      </p:sp>
      <p:sp>
        <p:nvSpPr>
          <p:cNvPr id="7" name="角丸四角形吹き出し 6"/>
          <p:cNvSpPr/>
          <p:nvPr/>
        </p:nvSpPr>
        <p:spPr>
          <a:xfrm>
            <a:off x="4214810" y="2786058"/>
            <a:ext cx="737237" cy="285751"/>
          </a:xfrm>
          <a:prstGeom prst="wedgeRoundRectCallout">
            <a:avLst>
              <a:gd name="adj1" fmla="val -26673"/>
              <a:gd name="adj2" fmla="val -74198"/>
              <a:gd name="adj3" fmla="val 16667"/>
            </a:avLst>
          </a:prstGeom>
        </p:spPr>
        <p:style>
          <a:lnRef idx="2">
            <a:schemeClr val="dk1"/>
          </a:lnRef>
          <a:fillRef idx="1">
            <a:schemeClr val="lt1"/>
          </a:fillRef>
          <a:effectRef idx="0">
            <a:schemeClr val="dk1"/>
          </a:effectRef>
          <a:fontRef idx="minor">
            <a:schemeClr val="dk1"/>
          </a:fontRef>
        </p:style>
        <p:txBody>
          <a:bodyPr vert="horz" wrap="square" rtlCol="0" anchor="ctr">
            <a:noAutofit/>
          </a:bodyPr>
          <a:lstStyle/>
          <a:p>
            <a:pPr algn="ctr"/>
            <a:r>
              <a:rPr kumimoji="1" lang="ja-JP" altLang="en-US" dirty="0" smtClean="0"/>
              <a:t>後述</a:t>
            </a:r>
            <a:endParaRPr kumimoji="1" lang="ja-JP" altLang="en-US" dirty="0"/>
          </a:p>
        </p:txBody>
      </p:sp>
      <p:sp>
        <p:nvSpPr>
          <p:cNvPr id="10" name="角丸四角形吹き出し 9"/>
          <p:cNvSpPr/>
          <p:nvPr/>
        </p:nvSpPr>
        <p:spPr>
          <a:xfrm>
            <a:off x="6429388" y="2786058"/>
            <a:ext cx="737237" cy="285751"/>
          </a:xfrm>
          <a:prstGeom prst="wedgeRoundRectCallout">
            <a:avLst>
              <a:gd name="adj1" fmla="val -26673"/>
              <a:gd name="adj2" fmla="val -74198"/>
              <a:gd name="adj3" fmla="val 16667"/>
            </a:avLst>
          </a:prstGeom>
        </p:spPr>
        <p:style>
          <a:lnRef idx="2">
            <a:schemeClr val="dk1"/>
          </a:lnRef>
          <a:fillRef idx="1">
            <a:schemeClr val="lt1"/>
          </a:fillRef>
          <a:effectRef idx="0">
            <a:schemeClr val="dk1"/>
          </a:effectRef>
          <a:fontRef idx="minor">
            <a:schemeClr val="dk1"/>
          </a:fontRef>
        </p:style>
        <p:txBody>
          <a:bodyPr vert="horz" wrap="square" rtlCol="0" anchor="ctr">
            <a:noAutofit/>
          </a:bodyPr>
          <a:lstStyle/>
          <a:p>
            <a:pPr algn="ctr"/>
            <a:r>
              <a:rPr kumimoji="1" lang="ja-JP" altLang="en-US" dirty="0" smtClean="0"/>
              <a:t>後述</a:t>
            </a:r>
            <a:endParaRPr kumimoji="1" lang="ja-JP" altLang="en-US" dirty="0"/>
          </a:p>
        </p:txBody>
      </p:sp>
    </p:spTree>
  </p:cSld>
  <p:clrMapOvr>
    <a:masterClrMapping/>
  </p:clrMapOvr>
  <p:transition advTm="44844"/>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1BEF550-BAB9-4DD2-8537-DA8131E1335B}" type="slidenum">
              <a:rPr kumimoji="1" lang="ja-JP" altLang="en-US" smtClean="0"/>
              <a:pPr/>
              <a:t>4</a:t>
            </a:fld>
            <a:endParaRPr kumimoji="1" lang="ja-JP" altLang="en-US"/>
          </a:p>
        </p:txBody>
      </p:sp>
      <p:sp>
        <p:nvSpPr>
          <p:cNvPr id="4" name="タイトル 3"/>
          <p:cNvSpPr>
            <a:spLocks noGrp="1"/>
          </p:cNvSpPr>
          <p:nvPr>
            <p:ph type="title"/>
          </p:nvPr>
        </p:nvSpPr>
        <p:spPr/>
        <p:txBody>
          <a:bodyPr/>
          <a:lstStyle/>
          <a:p>
            <a:r>
              <a:rPr kumimoji="1" lang="ja-JP" altLang="en-US" dirty="0" smtClean="0"/>
              <a:t>研究背景</a:t>
            </a:r>
            <a:endParaRPr kumimoji="1" lang="ja-JP" altLang="en-US" dirty="0"/>
          </a:p>
        </p:txBody>
      </p:sp>
      <p:sp>
        <p:nvSpPr>
          <p:cNvPr id="5" name="角丸四角形 4"/>
          <p:cNvSpPr/>
          <p:nvPr/>
        </p:nvSpPr>
        <p:spPr>
          <a:xfrm>
            <a:off x="3428992" y="1285860"/>
            <a:ext cx="2286016" cy="4086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pAutoFit/>
          </a:bodyPr>
          <a:lstStyle/>
          <a:p>
            <a:pPr algn="ctr"/>
            <a:r>
              <a:rPr kumimoji="1" lang="en-US" altLang="ja-JP" dirty="0" smtClean="0"/>
              <a:t>Pairing</a:t>
            </a:r>
            <a:r>
              <a:rPr kumimoji="1" lang="ja-JP" altLang="en-US" dirty="0" smtClean="0"/>
              <a:t>暗号の普及</a:t>
            </a:r>
            <a:endParaRPr kumimoji="1" lang="ja-JP" altLang="en-US" dirty="0"/>
          </a:p>
        </p:txBody>
      </p:sp>
      <p:sp>
        <p:nvSpPr>
          <p:cNvPr id="7" name="角丸四角形 6"/>
          <p:cNvSpPr/>
          <p:nvPr/>
        </p:nvSpPr>
        <p:spPr>
          <a:xfrm>
            <a:off x="5929322" y="2643182"/>
            <a:ext cx="2428892" cy="714380"/>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ja-JP" altLang="en-US" dirty="0" smtClean="0"/>
              <a:t>解読、変更が容易な</a:t>
            </a:r>
            <a:endParaRPr lang="en-US" altLang="ja-JP" dirty="0" smtClean="0"/>
          </a:p>
          <a:p>
            <a:pPr algn="ctr"/>
            <a:r>
              <a:rPr lang="ja-JP" altLang="en-US" dirty="0" smtClean="0"/>
              <a:t>ライブラリの必要性</a:t>
            </a:r>
            <a:endParaRPr kumimoji="1" lang="ja-JP" altLang="en-US" dirty="0"/>
          </a:p>
        </p:txBody>
      </p:sp>
      <p:sp>
        <p:nvSpPr>
          <p:cNvPr id="15" name="右矢印 14"/>
          <p:cNvSpPr/>
          <p:nvPr/>
        </p:nvSpPr>
        <p:spPr>
          <a:xfrm rot="2730568">
            <a:off x="5714266" y="1758763"/>
            <a:ext cx="811435" cy="670280"/>
          </a:xfrm>
          <a:prstGeom prst="right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endParaRPr kumimoji="1" lang="ja-JP" altLang="en-US" sz="4800" dirty="0">
              <a:solidFill>
                <a:srgbClr val="FF0000"/>
              </a:solidFill>
            </a:endParaRPr>
          </a:p>
        </p:txBody>
      </p:sp>
      <p:sp>
        <p:nvSpPr>
          <p:cNvPr id="16" name="右矢印 15"/>
          <p:cNvSpPr/>
          <p:nvPr/>
        </p:nvSpPr>
        <p:spPr>
          <a:xfrm rot="8096007">
            <a:off x="2598931" y="1746516"/>
            <a:ext cx="772225" cy="670280"/>
          </a:xfrm>
          <a:prstGeom prst="right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endParaRPr kumimoji="1" lang="ja-JP" altLang="en-US" sz="4800" dirty="0">
              <a:solidFill>
                <a:srgbClr val="FF0000"/>
              </a:solidFill>
            </a:endParaRPr>
          </a:p>
        </p:txBody>
      </p:sp>
      <p:sp>
        <p:nvSpPr>
          <p:cNvPr id="17" name="角丸四角形 16"/>
          <p:cNvSpPr/>
          <p:nvPr/>
        </p:nvSpPr>
        <p:spPr>
          <a:xfrm>
            <a:off x="857224" y="2643182"/>
            <a:ext cx="2357454" cy="1021556"/>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kumimoji="1" lang="en-US" altLang="ja-JP" dirty="0" smtClean="0"/>
              <a:t>Java</a:t>
            </a:r>
            <a:r>
              <a:rPr kumimoji="1" lang="ja-JP" altLang="en-US" dirty="0" smtClean="0"/>
              <a:t>言語での</a:t>
            </a:r>
            <a:endParaRPr kumimoji="1" lang="en-US" altLang="ja-JP" dirty="0" smtClean="0"/>
          </a:p>
          <a:p>
            <a:pPr algn="ctr"/>
            <a:r>
              <a:rPr kumimoji="1" lang="ja-JP" altLang="en-US" dirty="0" smtClean="0"/>
              <a:t>有限体演算ライブラリが乏しい</a:t>
            </a:r>
            <a:endParaRPr kumimoji="1" lang="ja-JP" altLang="en-US" dirty="0"/>
          </a:p>
        </p:txBody>
      </p:sp>
      <p:sp>
        <p:nvSpPr>
          <p:cNvPr id="18" name="右矢印 17"/>
          <p:cNvSpPr/>
          <p:nvPr/>
        </p:nvSpPr>
        <p:spPr>
          <a:xfrm rot="5400000">
            <a:off x="1705055" y="3724177"/>
            <a:ext cx="546254" cy="670280"/>
          </a:xfrm>
          <a:prstGeom prst="right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endParaRPr kumimoji="1" lang="ja-JP" altLang="en-US" sz="4800" dirty="0">
              <a:solidFill>
                <a:srgbClr val="FF0000"/>
              </a:solidFill>
            </a:endParaRPr>
          </a:p>
        </p:txBody>
      </p:sp>
      <p:sp>
        <p:nvSpPr>
          <p:cNvPr id="12" name="角丸四角形 11"/>
          <p:cNvSpPr/>
          <p:nvPr/>
        </p:nvSpPr>
        <p:spPr>
          <a:xfrm>
            <a:off x="3357554" y="2643182"/>
            <a:ext cx="2428892" cy="715089"/>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kumimoji="1" lang="ja-JP" altLang="en-US" dirty="0" smtClean="0"/>
              <a:t>既存ライブラリの</a:t>
            </a:r>
            <a:endParaRPr kumimoji="1" lang="en-US" altLang="ja-JP" dirty="0" smtClean="0"/>
          </a:p>
          <a:p>
            <a:pPr algn="ctr"/>
            <a:r>
              <a:rPr kumimoji="1" lang="en-US" altLang="ja-JP" dirty="0" smtClean="0"/>
              <a:t>OS</a:t>
            </a:r>
            <a:r>
              <a:rPr kumimoji="1" lang="ja-JP" altLang="en-US" dirty="0" smtClean="0"/>
              <a:t>依存性</a:t>
            </a:r>
            <a:endParaRPr kumimoji="1" lang="ja-JP" altLang="en-US" dirty="0"/>
          </a:p>
        </p:txBody>
      </p:sp>
      <p:grpSp>
        <p:nvGrpSpPr>
          <p:cNvPr id="26" name="グループ化 25"/>
          <p:cNvGrpSpPr/>
          <p:nvPr/>
        </p:nvGrpSpPr>
        <p:grpSpPr>
          <a:xfrm>
            <a:off x="785786" y="4643446"/>
            <a:ext cx="7429552" cy="1021556"/>
            <a:chOff x="785786" y="4143380"/>
            <a:chExt cx="7429552" cy="1021556"/>
          </a:xfrm>
        </p:grpSpPr>
        <p:sp>
          <p:nvSpPr>
            <p:cNvPr id="6" name="角丸四角形 5"/>
            <p:cNvSpPr/>
            <p:nvPr/>
          </p:nvSpPr>
          <p:spPr>
            <a:xfrm>
              <a:off x="785786" y="4143380"/>
              <a:ext cx="2428892"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pAutoFit/>
            </a:bodyPr>
            <a:lstStyle/>
            <a:p>
              <a:pPr algn="ctr"/>
              <a:r>
                <a:rPr kumimoji="1" lang="en-US" altLang="ja-JP" dirty="0" smtClean="0"/>
                <a:t>Java</a:t>
              </a:r>
              <a:r>
                <a:rPr kumimoji="1" lang="ja-JP" altLang="en-US" dirty="0" smtClean="0"/>
                <a:t>言語での</a:t>
              </a:r>
              <a:r>
                <a:rPr kumimoji="1" lang="en-US" altLang="ja-JP" dirty="0" smtClean="0"/>
                <a:t>Pairing</a:t>
              </a:r>
              <a:r>
                <a:rPr kumimoji="1" lang="ja-JP" altLang="en-US" dirty="0" smtClean="0"/>
                <a:t>ライブラリが乏しい</a:t>
              </a:r>
              <a:endParaRPr kumimoji="1" lang="ja-JP" altLang="en-US" dirty="0"/>
            </a:p>
          </p:txBody>
        </p:sp>
        <p:sp>
          <p:nvSpPr>
            <p:cNvPr id="19" name="角丸四角形 18"/>
            <p:cNvSpPr/>
            <p:nvPr/>
          </p:nvSpPr>
          <p:spPr>
            <a:xfrm>
              <a:off x="3357554" y="4143380"/>
              <a:ext cx="2357454" cy="1021556"/>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altLang="ja-JP" dirty="0" smtClean="0"/>
                <a:t>PC</a:t>
              </a:r>
              <a:r>
                <a:rPr lang="ja-JP" altLang="en-US" dirty="0" smtClean="0"/>
                <a:t>でしか</a:t>
              </a:r>
              <a:r>
                <a:rPr lang="en-US" altLang="ja-JP" dirty="0" smtClean="0"/>
                <a:t>Pairing</a:t>
              </a:r>
              <a:r>
                <a:rPr lang="ja-JP" altLang="en-US" dirty="0" smtClean="0"/>
                <a:t>を</a:t>
              </a:r>
              <a:endParaRPr lang="en-US" altLang="ja-JP" dirty="0" smtClean="0"/>
            </a:p>
            <a:p>
              <a:pPr algn="ctr"/>
              <a:r>
                <a:rPr lang="ja-JP" altLang="en-US" dirty="0" smtClean="0"/>
                <a:t>実行できず</a:t>
              </a:r>
              <a:endParaRPr lang="en-US" altLang="ja-JP" dirty="0" smtClean="0"/>
            </a:p>
            <a:p>
              <a:pPr algn="ctr"/>
              <a:r>
                <a:rPr lang="ja-JP" altLang="en-US" dirty="0" smtClean="0"/>
                <a:t>可能性</a:t>
              </a:r>
              <a:r>
                <a:rPr kumimoji="1" lang="ja-JP" altLang="en-US" dirty="0" smtClean="0"/>
                <a:t>を狭める</a:t>
              </a:r>
              <a:endParaRPr kumimoji="1" lang="ja-JP" altLang="en-US" dirty="0"/>
            </a:p>
          </p:txBody>
        </p:sp>
        <p:sp>
          <p:nvSpPr>
            <p:cNvPr id="20" name="角丸四角形 19"/>
            <p:cNvSpPr/>
            <p:nvPr/>
          </p:nvSpPr>
          <p:spPr>
            <a:xfrm>
              <a:off x="5857884" y="4143380"/>
              <a:ext cx="2357454" cy="1021556"/>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kumimoji="1" lang="ja-JP" altLang="en-US" dirty="0" smtClean="0"/>
                <a:t>プロトコル等の</a:t>
              </a:r>
              <a:r>
                <a:rPr kumimoji="1" lang="en-US" altLang="ja-JP" dirty="0" smtClean="0"/>
                <a:t/>
              </a:r>
              <a:br>
                <a:rPr kumimoji="1" lang="en-US" altLang="ja-JP" dirty="0" smtClean="0"/>
              </a:br>
              <a:r>
                <a:rPr kumimoji="1" lang="ja-JP" altLang="en-US" dirty="0" smtClean="0"/>
                <a:t>実装や実験が</a:t>
              </a:r>
              <a:endParaRPr kumimoji="1" lang="en-US" altLang="ja-JP" dirty="0" smtClean="0"/>
            </a:p>
            <a:p>
              <a:pPr algn="ctr"/>
              <a:r>
                <a:rPr kumimoji="1" lang="ja-JP" altLang="en-US" dirty="0" smtClean="0"/>
                <a:t>困難</a:t>
              </a:r>
              <a:endParaRPr kumimoji="1" lang="ja-JP" altLang="en-US" dirty="0"/>
            </a:p>
          </p:txBody>
        </p:sp>
      </p:grpSp>
      <p:sp>
        <p:nvSpPr>
          <p:cNvPr id="21" name="右矢印 20"/>
          <p:cNvSpPr/>
          <p:nvPr/>
        </p:nvSpPr>
        <p:spPr>
          <a:xfrm rot="5400000">
            <a:off x="6777153" y="3724177"/>
            <a:ext cx="546254" cy="670280"/>
          </a:xfrm>
          <a:prstGeom prst="right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endParaRPr kumimoji="1" lang="ja-JP" altLang="en-US" sz="4800" dirty="0">
              <a:solidFill>
                <a:srgbClr val="FF0000"/>
              </a:solidFill>
            </a:endParaRPr>
          </a:p>
        </p:txBody>
      </p:sp>
      <p:sp>
        <p:nvSpPr>
          <p:cNvPr id="22" name="右矢印 21"/>
          <p:cNvSpPr/>
          <p:nvPr/>
        </p:nvSpPr>
        <p:spPr>
          <a:xfrm rot="5400000">
            <a:off x="4276823" y="3724177"/>
            <a:ext cx="546254" cy="670280"/>
          </a:xfrm>
          <a:prstGeom prst="right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endParaRPr kumimoji="1" lang="ja-JP" altLang="en-US" sz="4800" dirty="0">
              <a:solidFill>
                <a:srgbClr val="FF0000"/>
              </a:solidFill>
            </a:endParaRPr>
          </a:p>
        </p:txBody>
      </p:sp>
      <p:sp>
        <p:nvSpPr>
          <p:cNvPr id="23" name="右矢印 22"/>
          <p:cNvSpPr/>
          <p:nvPr/>
        </p:nvSpPr>
        <p:spPr>
          <a:xfrm rot="5400000">
            <a:off x="4264199" y="1807978"/>
            <a:ext cx="571504" cy="670280"/>
          </a:xfrm>
          <a:prstGeom prst="right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endParaRPr kumimoji="1" lang="ja-JP" altLang="en-US" sz="4800" dirty="0">
              <a:solidFill>
                <a:srgbClr val="FF0000"/>
              </a:solidFill>
            </a:endParaRPr>
          </a:p>
        </p:txBody>
      </p:sp>
      <p:sp>
        <p:nvSpPr>
          <p:cNvPr id="27" name="Text Box 20"/>
          <p:cNvSpPr txBox="1">
            <a:spLocks noChangeArrowheads="1"/>
          </p:cNvSpPr>
          <p:nvPr/>
        </p:nvSpPr>
        <p:spPr bwMode="auto">
          <a:xfrm>
            <a:off x="4857752" y="2000240"/>
            <a:ext cx="774571" cy="369332"/>
          </a:xfrm>
          <a:prstGeom prst="rect">
            <a:avLst/>
          </a:prstGeom>
          <a:noFill/>
          <a:ln w="9525">
            <a:noFill/>
            <a:miter lim="800000"/>
            <a:headEnd/>
            <a:tailEnd/>
          </a:ln>
          <a:effectLst/>
        </p:spPr>
        <p:txBody>
          <a:bodyPr wrap="none">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r>
              <a:rPr lang="ja-JP" altLang="en-US" dirty="0" smtClean="0"/>
              <a:t>現状</a:t>
            </a:r>
            <a:r>
              <a:rPr lang="en-US" altLang="ja-JP" dirty="0" smtClean="0"/>
              <a:t>2</a:t>
            </a:r>
            <a:endParaRPr lang="ja-JP" altLang="en-US" dirty="0"/>
          </a:p>
        </p:txBody>
      </p:sp>
      <p:sp>
        <p:nvSpPr>
          <p:cNvPr id="28" name="Text Box 20"/>
          <p:cNvSpPr txBox="1">
            <a:spLocks noChangeArrowheads="1"/>
          </p:cNvSpPr>
          <p:nvPr/>
        </p:nvSpPr>
        <p:spPr bwMode="auto">
          <a:xfrm>
            <a:off x="1785918" y="1785926"/>
            <a:ext cx="774571" cy="369332"/>
          </a:xfrm>
          <a:prstGeom prst="rect">
            <a:avLst/>
          </a:prstGeom>
          <a:noFill/>
          <a:ln w="9525">
            <a:noFill/>
            <a:miter lim="800000"/>
            <a:headEnd/>
            <a:tailEnd/>
          </a:ln>
          <a:effectLst/>
        </p:spPr>
        <p:txBody>
          <a:bodyPr wrap="none">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r>
              <a:rPr lang="ja-JP" altLang="en-US" dirty="0" smtClean="0"/>
              <a:t>現状</a:t>
            </a:r>
            <a:r>
              <a:rPr lang="en-US" altLang="ja-JP" dirty="0" smtClean="0"/>
              <a:t>1</a:t>
            </a:r>
            <a:endParaRPr lang="ja-JP" altLang="en-US" dirty="0"/>
          </a:p>
        </p:txBody>
      </p:sp>
      <p:sp>
        <p:nvSpPr>
          <p:cNvPr id="29" name="Text Box 20"/>
          <p:cNvSpPr txBox="1">
            <a:spLocks noChangeArrowheads="1"/>
          </p:cNvSpPr>
          <p:nvPr/>
        </p:nvSpPr>
        <p:spPr bwMode="auto">
          <a:xfrm>
            <a:off x="6500826" y="1785926"/>
            <a:ext cx="774571" cy="369332"/>
          </a:xfrm>
          <a:prstGeom prst="rect">
            <a:avLst/>
          </a:prstGeom>
          <a:noFill/>
          <a:ln w="9525">
            <a:noFill/>
            <a:miter lim="800000"/>
            <a:headEnd/>
            <a:tailEnd/>
          </a:ln>
          <a:effectLst/>
        </p:spPr>
        <p:txBody>
          <a:bodyPr wrap="none">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r>
              <a:rPr lang="ja-JP" altLang="en-US" dirty="0" smtClean="0"/>
              <a:t>現状</a:t>
            </a:r>
            <a:r>
              <a:rPr lang="en-US" altLang="ja-JP" dirty="0" smtClean="0"/>
              <a:t>3</a:t>
            </a:r>
            <a:endParaRPr lang="ja-JP" altLang="en-US" dirty="0"/>
          </a:p>
        </p:txBody>
      </p:sp>
    </p:spTree>
  </p:cSld>
  <p:clrMapOvr>
    <a:masterClrMapping/>
  </p:clrMapOvr>
  <p:transition advTm="8164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endParaRPr kumimoji="1" lang="en-US" altLang="ja-JP" dirty="0" smtClean="0"/>
          </a:p>
          <a:p>
            <a:endParaRPr kumimoji="1" lang="ja-JP" altLang="en-US" dirty="0"/>
          </a:p>
        </p:txBody>
      </p:sp>
      <p:sp>
        <p:nvSpPr>
          <p:cNvPr id="3" name="スライド番号プレースホルダ 2"/>
          <p:cNvSpPr>
            <a:spLocks noGrp="1"/>
          </p:cNvSpPr>
          <p:nvPr>
            <p:ph type="sldNum" sz="quarter" idx="12"/>
          </p:nvPr>
        </p:nvSpPr>
        <p:spPr/>
        <p:txBody>
          <a:bodyPr/>
          <a:lstStyle/>
          <a:p>
            <a:fld id="{D1BEF550-BAB9-4DD2-8537-DA8131E1335B}" type="slidenum">
              <a:rPr kumimoji="1" lang="ja-JP" altLang="en-US" smtClean="0"/>
              <a:pPr/>
              <a:t>5</a:t>
            </a:fld>
            <a:endParaRPr kumimoji="1" lang="ja-JP" altLang="en-US"/>
          </a:p>
        </p:txBody>
      </p:sp>
      <p:sp>
        <p:nvSpPr>
          <p:cNvPr id="4" name="タイトル 3"/>
          <p:cNvSpPr>
            <a:spLocks noGrp="1"/>
          </p:cNvSpPr>
          <p:nvPr>
            <p:ph type="title"/>
          </p:nvPr>
        </p:nvSpPr>
        <p:spPr/>
        <p:txBody>
          <a:bodyPr/>
          <a:lstStyle/>
          <a:p>
            <a:r>
              <a:rPr kumimoji="1" lang="ja-JP" altLang="en-US" dirty="0" smtClean="0"/>
              <a:t>研究背景</a:t>
            </a:r>
            <a:endParaRPr kumimoji="1" lang="ja-JP" altLang="en-US" dirty="0"/>
          </a:p>
        </p:txBody>
      </p:sp>
      <p:sp>
        <p:nvSpPr>
          <p:cNvPr id="10" name="角丸四角形 9"/>
          <p:cNvSpPr/>
          <p:nvPr/>
        </p:nvSpPr>
        <p:spPr>
          <a:xfrm>
            <a:off x="1000100" y="1285860"/>
            <a:ext cx="7143800" cy="28575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Java</a:t>
            </a:r>
            <a:r>
              <a:rPr kumimoji="1" lang="ja-JP" altLang="en-US" dirty="0" smtClean="0"/>
              <a:t>言語での</a:t>
            </a:r>
            <a:r>
              <a:rPr kumimoji="1" lang="en-US" altLang="ja-JP" dirty="0" smtClean="0"/>
              <a:t>Pairing</a:t>
            </a:r>
            <a:r>
              <a:rPr kumimoji="1" lang="ja-JP" altLang="en-US" dirty="0" smtClean="0"/>
              <a:t>ライブラリ</a:t>
            </a:r>
            <a:endParaRPr kumimoji="1" lang="en-US" altLang="ja-JP" dirty="0" smtClean="0"/>
          </a:p>
          <a:p>
            <a:pPr algn="ctr"/>
            <a:endParaRPr lang="en-US" altLang="ja-JP" dirty="0" smtClean="0"/>
          </a:p>
          <a:p>
            <a:pPr algn="ctr"/>
            <a:endParaRPr kumimoji="1" lang="en-US" altLang="ja-JP" dirty="0" smtClean="0"/>
          </a:p>
          <a:p>
            <a:pPr algn="ctr"/>
            <a:endParaRPr lang="en-US" altLang="ja-JP" dirty="0" smtClean="0"/>
          </a:p>
          <a:p>
            <a:pPr algn="ctr"/>
            <a:endParaRPr kumimoji="1" lang="en-US" altLang="ja-JP" dirty="0" smtClean="0"/>
          </a:p>
          <a:p>
            <a:pPr algn="ctr"/>
            <a:endParaRPr lang="en-US" altLang="ja-JP" dirty="0" smtClean="0"/>
          </a:p>
          <a:p>
            <a:pPr algn="ctr"/>
            <a:endParaRPr kumimoji="1" lang="en-US" altLang="ja-JP" dirty="0" smtClean="0"/>
          </a:p>
          <a:p>
            <a:pPr algn="ctr"/>
            <a:endParaRPr lang="en-US" altLang="ja-JP" dirty="0" smtClean="0"/>
          </a:p>
          <a:p>
            <a:pPr algn="ctr"/>
            <a:endParaRPr kumimoji="1" lang="en-US" altLang="ja-JP" dirty="0" smtClean="0"/>
          </a:p>
          <a:p>
            <a:pPr algn="ctr"/>
            <a:endParaRPr kumimoji="1" lang="ja-JP" altLang="en-US" dirty="0"/>
          </a:p>
        </p:txBody>
      </p:sp>
      <p:grpSp>
        <p:nvGrpSpPr>
          <p:cNvPr id="30" name="グループ化 29"/>
          <p:cNvGrpSpPr/>
          <p:nvPr/>
        </p:nvGrpSpPr>
        <p:grpSpPr>
          <a:xfrm>
            <a:off x="857224" y="4286256"/>
            <a:ext cx="7429552" cy="1928826"/>
            <a:chOff x="1000100" y="1935980"/>
            <a:chExt cx="7429552" cy="1928826"/>
          </a:xfrm>
        </p:grpSpPr>
        <p:sp>
          <p:nvSpPr>
            <p:cNvPr id="12" name="角丸四角形 11"/>
            <p:cNvSpPr/>
            <p:nvPr/>
          </p:nvSpPr>
          <p:spPr>
            <a:xfrm>
              <a:off x="3071802" y="3221864"/>
              <a:ext cx="3286148" cy="6429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携帯等の</a:t>
              </a:r>
              <a:r>
                <a:rPr kumimoji="1" lang="en-US" altLang="ja-JP" dirty="0" smtClean="0"/>
                <a:t>Java</a:t>
              </a:r>
              <a:r>
                <a:rPr lang="ja-JP" altLang="en-US" dirty="0" smtClean="0"/>
                <a:t>組み込み家電で動作可能</a:t>
              </a:r>
              <a:endParaRPr kumimoji="1" lang="ja-JP" altLang="en-US" dirty="0"/>
            </a:p>
          </p:txBody>
        </p:sp>
        <p:sp>
          <p:nvSpPr>
            <p:cNvPr id="13" name="角丸四角形 12"/>
            <p:cNvSpPr/>
            <p:nvPr/>
          </p:nvSpPr>
          <p:spPr>
            <a:xfrm>
              <a:off x="1000100" y="2393291"/>
              <a:ext cx="3000396" cy="6429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Java</a:t>
              </a:r>
              <a:r>
                <a:rPr kumimoji="1" lang="ja-JP" altLang="en-US" dirty="0" smtClean="0"/>
                <a:t>言語の解読容易性から</a:t>
              </a:r>
              <a:endParaRPr kumimoji="1" lang="en-US" altLang="ja-JP" dirty="0" smtClean="0"/>
            </a:p>
            <a:p>
              <a:pPr algn="ctr"/>
              <a:r>
                <a:rPr lang="ja-JP" altLang="en-US" dirty="0" smtClean="0"/>
                <a:t>解読、変更が容易</a:t>
              </a:r>
              <a:endParaRPr kumimoji="1" lang="ja-JP" altLang="en-US" dirty="0"/>
            </a:p>
          </p:txBody>
        </p:sp>
        <p:sp>
          <p:nvSpPr>
            <p:cNvPr id="17" name="角丸四角形 16"/>
            <p:cNvSpPr/>
            <p:nvPr/>
          </p:nvSpPr>
          <p:spPr>
            <a:xfrm>
              <a:off x="5429256" y="2428868"/>
              <a:ext cx="3000396" cy="6429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有限体演算は</a:t>
              </a:r>
              <a:endParaRPr lang="en-US" altLang="ja-JP" dirty="0" smtClean="0"/>
            </a:p>
            <a:p>
              <a:pPr algn="ctr"/>
              <a:r>
                <a:rPr lang="ja-JP" altLang="en-US" dirty="0" smtClean="0"/>
                <a:t>他の処理にも流用可能</a:t>
              </a:r>
              <a:endParaRPr lang="en-US" altLang="ja-JP" dirty="0" smtClean="0"/>
            </a:p>
          </p:txBody>
        </p:sp>
        <p:sp>
          <p:nvSpPr>
            <p:cNvPr id="19" name="右矢印 18"/>
            <p:cNvSpPr/>
            <p:nvPr/>
          </p:nvSpPr>
          <p:spPr>
            <a:xfrm rot="5924603">
              <a:off x="3548058" y="1773071"/>
              <a:ext cx="331941" cy="670280"/>
            </a:xfrm>
            <a:prstGeom prst="rightArrow">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kumimoji="1" lang="ja-JP" altLang="en-US" dirty="0" smtClean="0">
                  <a:solidFill>
                    <a:schemeClr val="tx1"/>
                  </a:solidFill>
                </a:rPr>
                <a:t>利点</a:t>
              </a:r>
              <a:endParaRPr kumimoji="1" lang="ja-JP" altLang="en-US" dirty="0">
                <a:solidFill>
                  <a:schemeClr val="tx1"/>
                </a:solidFill>
              </a:endParaRPr>
            </a:p>
          </p:txBody>
        </p:sp>
        <p:sp>
          <p:nvSpPr>
            <p:cNvPr id="20" name="右矢印 19"/>
            <p:cNvSpPr/>
            <p:nvPr/>
          </p:nvSpPr>
          <p:spPr>
            <a:xfrm rot="5400000">
              <a:off x="4187453" y="2277772"/>
              <a:ext cx="1010746" cy="670280"/>
            </a:xfrm>
            <a:prstGeom prst="rightArrow">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kumimoji="1" lang="ja-JP" altLang="en-US" b="1" dirty="0" smtClean="0">
                  <a:solidFill>
                    <a:schemeClr val="tx1"/>
                  </a:solidFill>
                </a:rPr>
                <a:t>利点</a:t>
              </a:r>
              <a:endParaRPr kumimoji="1" lang="ja-JP" altLang="en-US" b="1" dirty="0">
                <a:solidFill>
                  <a:schemeClr val="tx1"/>
                </a:solidFill>
              </a:endParaRPr>
            </a:p>
          </p:txBody>
        </p:sp>
        <p:sp>
          <p:nvSpPr>
            <p:cNvPr id="21" name="右矢印 20"/>
            <p:cNvSpPr/>
            <p:nvPr/>
          </p:nvSpPr>
          <p:spPr>
            <a:xfrm rot="4945233">
              <a:off x="5545951" y="1766811"/>
              <a:ext cx="331941" cy="670280"/>
            </a:xfrm>
            <a:prstGeom prst="rightArrow">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kumimoji="1" lang="ja-JP" altLang="en-US" dirty="0" smtClean="0">
                  <a:solidFill>
                    <a:schemeClr val="tx1"/>
                  </a:solidFill>
                </a:rPr>
                <a:t>利点</a:t>
              </a:r>
              <a:endParaRPr kumimoji="1" lang="ja-JP" altLang="en-US" dirty="0">
                <a:solidFill>
                  <a:schemeClr val="tx1"/>
                </a:solidFill>
              </a:endParaRPr>
            </a:p>
          </p:txBody>
        </p:sp>
      </p:grpSp>
      <p:grpSp>
        <p:nvGrpSpPr>
          <p:cNvPr id="29" name="グループ化 28"/>
          <p:cNvGrpSpPr/>
          <p:nvPr/>
        </p:nvGrpSpPr>
        <p:grpSpPr>
          <a:xfrm>
            <a:off x="1071538" y="1714488"/>
            <a:ext cx="7000924" cy="2357454"/>
            <a:chOff x="1214414" y="4000504"/>
            <a:chExt cx="7000924" cy="2357454"/>
          </a:xfrm>
        </p:grpSpPr>
        <p:sp>
          <p:nvSpPr>
            <p:cNvPr id="22" name="角丸四角形 21"/>
            <p:cNvSpPr/>
            <p:nvPr/>
          </p:nvSpPr>
          <p:spPr>
            <a:xfrm>
              <a:off x="3714744" y="4000504"/>
              <a:ext cx="2000264" cy="5000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有限体　　　を使う</a:t>
              </a:r>
              <a:endParaRPr kumimoji="1" lang="ja-JP" altLang="en-US" dirty="0"/>
            </a:p>
          </p:txBody>
        </p:sp>
        <p:graphicFrame>
          <p:nvGraphicFramePr>
            <p:cNvPr id="43010" name="Object 2"/>
            <p:cNvGraphicFramePr>
              <a:graphicFrameLocks noChangeAspect="1"/>
            </p:cNvGraphicFramePr>
            <p:nvPr/>
          </p:nvGraphicFramePr>
          <p:xfrm>
            <a:off x="4572000" y="4071942"/>
            <a:ext cx="357190" cy="357190"/>
          </p:xfrm>
          <a:graphic>
            <a:graphicData uri="http://schemas.openxmlformats.org/presentationml/2006/ole">
              <p:oleObj spid="_x0000_s43010" name="数式" r:id="rId3" imgW="241200" imgH="241200" progId="Equation.3">
                <p:embed/>
              </p:oleObj>
            </a:graphicData>
          </a:graphic>
        </p:graphicFrame>
        <p:sp>
          <p:nvSpPr>
            <p:cNvPr id="23" name="角丸四角形 22"/>
            <p:cNvSpPr/>
            <p:nvPr/>
          </p:nvSpPr>
          <p:spPr>
            <a:xfrm>
              <a:off x="3714744" y="5857892"/>
              <a:ext cx="2000264" cy="5000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研究としても実装されていない</a:t>
              </a:r>
              <a:endParaRPr kumimoji="1" lang="ja-JP" altLang="en-US" dirty="0"/>
            </a:p>
          </p:txBody>
        </p:sp>
        <p:sp>
          <p:nvSpPr>
            <p:cNvPr id="24" name="角丸四角形 23"/>
            <p:cNvSpPr/>
            <p:nvPr/>
          </p:nvSpPr>
          <p:spPr>
            <a:xfrm>
              <a:off x="1214414" y="4929198"/>
              <a:ext cx="2714644" cy="8572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　　特有の性質を</a:t>
              </a:r>
            </a:p>
            <a:p>
              <a:pPr algn="ctr"/>
              <a:r>
                <a:rPr lang="ja-JP" altLang="en-US" dirty="0" smtClean="0"/>
                <a:t>利用した高速な有限体</a:t>
              </a:r>
              <a:endParaRPr lang="en-US" altLang="ja-JP" dirty="0" smtClean="0"/>
            </a:p>
            <a:p>
              <a:pPr algn="ctr"/>
              <a:r>
                <a:rPr lang="ja-JP" altLang="en-US" dirty="0" smtClean="0"/>
                <a:t>計算アルゴリズムが多い</a:t>
              </a:r>
              <a:endParaRPr kumimoji="1" lang="ja-JP" altLang="en-US" dirty="0"/>
            </a:p>
          </p:txBody>
        </p:sp>
        <p:sp>
          <p:nvSpPr>
            <p:cNvPr id="25" name="角丸四角形 24"/>
            <p:cNvSpPr/>
            <p:nvPr/>
          </p:nvSpPr>
          <p:spPr>
            <a:xfrm>
              <a:off x="5500694" y="4929198"/>
              <a:ext cx="2714644" cy="8572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　　上のペアリングの</a:t>
              </a:r>
            </a:p>
            <a:p>
              <a:pPr algn="ctr"/>
              <a:r>
                <a:rPr lang="ja-JP" altLang="en-US" dirty="0" smtClean="0"/>
                <a:t>効率的な計算</a:t>
              </a:r>
              <a:endParaRPr lang="en-US" altLang="ja-JP" dirty="0" smtClean="0"/>
            </a:p>
            <a:p>
              <a:pPr algn="ctr"/>
              <a:r>
                <a:rPr lang="ja-JP" altLang="en-US" dirty="0" smtClean="0"/>
                <a:t>アルゴリズムが複数存在</a:t>
              </a:r>
              <a:endParaRPr kumimoji="1" lang="ja-JP" altLang="en-US" dirty="0"/>
            </a:p>
          </p:txBody>
        </p:sp>
        <p:sp>
          <p:nvSpPr>
            <p:cNvPr id="26" name="右矢印 25"/>
            <p:cNvSpPr/>
            <p:nvPr/>
          </p:nvSpPr>
          <p:spPr>
            <a:xfrm rot="5400000">
              <a:off x="4085603" y="4844091"/>
              <a:ext cx="1214446" cy="670280"/>
            </a:xfrm>
            <a:prstGeom prst="rightArrow">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kumimoji="1" lang="ja-JP" altLang="en-US" dirty="0" smtClean="0">
                  <a:solidFill>
                    <a:srgbClr val="FF0000"/>
                  </a:solidFill>
                </a:rPr>
                <a:t>理由</a:t>
              </a:r>
              <a:endParaRPr kumimoji="1" lang="ja-JP" altLang="en-US" dirty="0">
                <a:solidFill>
                  <a:srgbClr val="FF0000"/>
                </a:solidFill>
              </a:endParaRPr>
            </a:p>
          </p:txBody>
        </p:sp>
        <p:sp>
          <p:nvSpPr>
            <p:cNvPr id="27" name="右矢印 26"/>
            <p:cNvSpPr/>
            <p:nvPr/>
          </p:nvSpPr>
          <p:spPr>
            <a:xfrm rot="6546456">
              <a:off x="3636860" y="4384939"/>
              <a:ext cx="331941" cy="670280"/>
            </a:xfrm>
            <a:prstGeom prst="rightArrow">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kumimoji="1" lang="ja-JP" altLang="en-US" sz="1600" dirty="0" smtClean="0">
                  <a:solidFill>
                    <a:srgbClr val="FF0000"/>
                  </a:solidFill>
                </a:rPr>
                <a:t>理由</a:t>
              </a:r>
              <a:endParaRPr kumimoji="1" lang="ja-JP" altLang="en-US" sz="1600" dirty="0">
                <a:solidFill>
                  <a:srgbClr val="FF0000"/>
                </a:solidFill>
              </a:endParaRPr>
            </a:p>
          </p:txBody>
        </p:sp>
        <p:sp>
          <p:nvSpPr>
            <p:cNvPr id="28" name="右矢印 27"/>
            <p:cNvSpPr/>
            <p:nvPr/>
          </p:nvSpPr>
          <p:spPr>
            <a:xfrm rot="4945233">
              <a:off x="5403074" y="4374155"/>
              <a:ext cx="331941" cy="670280"/>
            </a:xfrm>
            <a:prstGeom prst="rightArrow">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kumimoji="1" lang="ja-JP" altLang="en-US" dirty="0" smtClean="0">
                  <a:solidFill>
                    <a:srgbClr val="FF0000"/>
                  </a:solidFill>
                </a:rPr>
                <a:t>理由</a:t>
              </a:r>
              <a:endParaRPr kumimoji="1" lang="ja-JP" altLang="en-US" dirty="0">
                <a:solidFill>
                  <a:srgbClr val="FF0000"/>
                </a:solidFill>
              </a:endParaRPr>
            </a:p>
          </p:txBody>
        </p:sp>
        <p:graphicFrame>
          <p:nvGraphicFramePr>
            <p:cNvPr id="43011" name="Object 3"/>
            <p:cNvGraphicFramePr>
              <a:graphicFrameLocks noChangeAspect="1"/>
            </p:cNvGraphicFramePr>
            <p:nvPr/>
          </p:nvGraphicFramePr>
          <p:xfrm>
            <a:off x="1714480" y="4929198"/>
            <a:ext cx="357188" cy="357187"/>
          </p:xfrm>
          <a:graphic>
            <a:graphicData uri="http://schemas.openxmlformats.org/presentationml/2006/ole">
              <p:oleObj spid="_x0000_s43011" name="数式" r:id="rId4" imgW="241200" imgH="241200" progId="Equation.3">
                <p:embed/>
              </p:oleObj>
            </a:graphicData>
          </a:graphic>
        </p:graphicFrame>
        <p:graphicFrame>
          <p:nvGraphicFramePr>
            <p:cNvPr id="43012" name="Object 4"/>
            <p:cNvGraphicFramePr>
              <a:graphicFrameLocks noChangeAspect="1"/>
            </p:cNvGraphicFramePr>
            <p:nvPr/>
          </p:nvGraphicFramePr>
          <p:xfrm>
            <a:off x="5786446" y="4929198"/>
            <a:ext cx="357188" cy="357187"/>
          </p:xfrm>
          <a:graphic>
            <a:graphicData uri="http://schemas.openxmlformats.org/presentationml/2006/ole">
              <p:oleObj spid="_x0000_s43012" name="数式" r:id="rId5" imgW="241200" imgH="241200" progId="Equation.3">
                <p:embed/>
              </p:oleObj>
            </a:graphicData>
          </a:graphic>
        </p:graphicFrame>
      </p:grpSp>
    </p:spTree>
  </p:cSld>
  <p:clrMapOvr>
    <a:masterClrMapping/>
  </p:clrMapOvr>
  <p:transition advTm="9711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r>
              <a:rPr kumimoji="1" lang="ja-JP" altLang="en-US" dirty="0" smtClean="0"/>
              <a:t>群</a:t>
            </a:r>
            <a:endParaRPr kumimoji="1" lang="en-US" altLang="ja-JP" dirty="0" smtClean="0"/>
          </a:p>
          <a:p>
            <a:pPr lvl="1"/>
            <a:r>
              <a:rPr lang="ja-JP" altLang="en-US" dirty="0" smtClean="0"/>
              <a:t>結合則、単位元の存在、逆元の存在を満たす数の集合</a:t>
            </a:r>
            <a:endParaRPr lang="en-US" altLang="ja-JP" dirty="0" smtClean="0"/>
          </a:p>
          <a:p>
            <a:pPr lvl="1"/>
            <a:r>
              <a:rPr kumimoji="1" lang="ja-JP" altLang="en-US" dirty="0" smtClean="0"/>
              <a:t>アーベル群：可換則を持つ群</a:t>
            </a:r>
            <a:endParaRPr kumimoji="1" lang="en-US" altLang="ja-JP" dirty="0" smtClean="0"/>
          </a:p>
          <a:p>
            <a:r>
              <a:rPr lang="ja-JP" altLang="en-US" dirty="0" smtClean="0"/>
              <a:t>体</a:t>
            </a:r>
            <a:endParaRPr lang="en-US" altLang="ja-JP" dirty="0" smtClean="0"/>
          </a:p>
          <a:p>
            <a:pPr lvl="1"/>
            <a:r>
              <a:rPr kumimoji="1" lang="ja-JP" altLang="en-US" dirty="0" smtClean="0"/>
              <a:t>二つの演算「加法」「乗法」が定義される</a:t>
            </a:r>
            <a:endParaRPr kumimoji="1" lang="en-US" altLang="ja-JP" dirty="0" smtClean="0"/>
          </a:p>
          <a:p>
            <a:pPr lvl="1"/>
            <a:r>
              <a:rPr kumimoji="1" lang="ja-JP" altLang="en-US" dirty="0" smtClean="0"/>
              <a:t>加法に関してアーベル群、乗法に関して群、</a:t>
            </a:r>
            <a:r>
              <a:rPr kumimoji="1" lang="en-US" altLang="ja-JP" dirty="0" smtClean="0"/>
              <a:t/>
            </a:r>
            <a:br>
              <a:rPr kumimoji="1" lang="en-US" altLang="ja-JP" dirty="0" smtClean="0"/>
            </a:br>
            <a:r>
              <a:rPr kumimoji="1" lang="ja-JP" altLang="en-US" dirty="0" smtClean="0"/>
              <a:t>加法と乗法に関して分配則を満たす数の集合</a:t>
            </a:r>
            <a:endParaRPr kumimoji="1" lang="en-US" altLang="ja-JP" dirty="0" smtClean="0"/>
          </a:p>
          <a:p>
            <a:pPr lvl="1"/>
            <a:r>
              <a:rPr kumimoji="1" lang="ja-JP" altLang="en-US" dirty="0" smtClean="0"/>
              <a:t>有限体：元の数が有限である体</a:t>
            </a:r>
            <a:endParaRPr kumimoji="1" lang="en-US" altLang="ja-JP" dirty="0" smtClean="0"/>
          </a:p>
          <a:p>
            <a:pPr lvl="2"/>
            <a:r>
              <a:rPr lang="en-US" altLang="ja-JP" dirty="0" smtClean="0"/>
              <a:t>Pairing</a:t>
            </a:r>
            <a:r>
              <a:rPr lang="ja-JP" altLang="en-US" dirty="0" smtClean="0"/>
              <a:t>の演算はすべてこの有限体上において行われる</a:t>
            </a:r>
            <a:endParaRPr lang="en-US" altLang="ja-JP" dirty="0" smtClean="0"/>
          </a:p>
        </p:txBody>
      </p:sp>
      <p:sp>
        <p:nvSpPr>
          <p:cNvPr id="3" name="タイトル 2"/>
          <p:cNvSpPr>
            <a:spLocks noGrp="1"/>
          </p:cNvSpPr>
          <p:nvPr>
            <p:ph type="title"/>
          </p:nvPr>
        </p:nvSpPr>
        <p:spPr/>
        <p:txBody>
          <a:bodyPr/>
          <a:lstStyle/>
          <a:p>
            <a:r>
              <a:rPr lang="ja-JP" altLang="en-US" dirty="0" smtClean="0"/>
              <a:t>体</a:t>
            </a:r>
            <a:endParaRPr kumimoji="1" lang="ja-JP" altLang="en-US" dirty="0"/>
          </a:p>
        </p:txBody>
      </p:sp>
      <p:sp>
        <p:nvSpPr>
          <p:cNvPr id="4" name="スライド番号プレースホルダ 3"/>
          <p:cNvSpPr>
            <a:spLocks noGrp="1"/>
          </p:cNvSpPr>
          <p:nvPr>
            <p:ph type="sldNum" sz="quarter" idx="12"/>
          </p:nvPr>
        </p:nvSpPr>
        <p:spPr/>
        <p:txBody>
          <a:bodyPr/>
          <a:lstStyle/>
          <a:p>
            <a:fld id="{D1BEF550-BAB9-4DD2-8537-DA8131E1335B}" type="slidenum">
              <a:rPr kumimoji="1" lang="ja-JP" altLang="en-US" smtClean="0"/>
              <a:pPr/>
              <a:t>6</a:t>
            </a:fld>
            <a:endParaRPr kumimoji="1" lang="ja-JP" altLang="en-US"/>
          </a:p>
        </p:txBody>
      </p:sp>
    </p:spTree>
  </p:cSld>
  <p:clrMapOvr>
    <a:masterClrMapping/>
  </p:clrMapOvr>
  <p:transition advTm="21047"/>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r>
              <a:rPr lang="ja-JP" altLang="en-US" dirty="0" smtClean="0"/>
              <a:t>　</a:t>
            </a:r>
            <a:endParaRPr lang="en-US" altLang="ja-JP" dirty="0" smtClean="0"/>
          </a:p>
          <a:p>
            <a:pPr lvl="1"/>
            <a:r>
              <a:rPr lang="ja-JP" altLang="en-US" dirty="0" smtClean="0"/>
              <a:t>この研究では　　　を有限体として用いる</a:t>
            </a:r>
            <a:endParaRPr lang="en-US" altLang="ja-JP" dirty="0" smtClean="0"/>
          </a:p>
          <a:p>
            <a:pPr lvl="1"/>
            <a:r>
              <a:rPr lang="ja-JP" altLang="en-US" dirty="0" smtClean="0"/>
              <a:t>　　　の元は</a:t>
            </a:r>
            <a:r>
              <a:rPr lang="en-US" altLang="ja-JP" dirty="0" smtClean="0"/>
              <a:t>0</a:t>
            </a:r>
            <a:r>
              <a:rPr lang="ja-JP" altLang="en-US" dirty="0" err="1" smtClean="0"/>
              <a:t>，</a:t>
            </a:r>
            <a:r>
              <a:rPr lang="en-US" altLang="ja-JP" dirty="0" smtClean="0"/>
              <a:t>1</a:t>
            </a:r>
            <a:r>
              <a:rPr lang="ja-JP" altLang="en-US" dirty="0" smtClean="0"/>
              <a:t>で表現できる</a:t>
            </a:r>
            <a:endParaRPr lang="en-US" altLang="ja-JP" dirty="0" smtClean="0"/>
          </a:p>
          <a:p>
            <a:pPr lvl="1"/>
            <a:endParaRPr lang="en-US" altLang="ja-JP" dirty="0" smtClean="0"/>
          </a:p>
          <a:p>
            <a:pPr lvl="1"/>
            <a:endParaRPr lang="en-US" altLang="ja-JP" dirty="0" smtClean="0"/>
          </a:p>
          <a:p>
            <a:pPr lvl="2">
              <a:buNone/>
            </a:pPr>
            <a:r>
              <a:rPr lang="ja-JP" altLang="en-US" dirty="0" smtClean="0"/>
              <a:t>　　　　　　　計算機のビット表現に対応</a:t>
            </a:r>
            <a:endParaRPr lang="en-US" altLang="ja-JP" dirty="0" smtClean="0"/>
          </a:p>
          <a:p>
            <a:pPr lvl="1"/>
            <a:r>
              <a:rPr lang="ja-JP" altLang="en-US" dirty="0" smtClean="0"/>
              <a:t>演算はビット演算を用いる</a:t>
            </a:r>
          </a:p>
        </p:txBody>
      </p:sp>
      <p:sp>
        <p:nvSpPr>
          <p:cNvPr id="3" name="タイトル 2"/>
          <p:cNvSpPr>
            <a:spLocks noGrp="1"/>
          </p:cNvSpPr>
          <p:nvPr>
            <p:ph type="title"/>
          </p:nvPr>
        </p:nvSpPr>
        <p:spPr/>
        <p:txBody>
          <a:bodyPr/>
          <a:lstStyle/>
          <a:p>
            <a:r>
              <a:rPr lang="ja-JP" altLang="en-US" dirty="0" smtClean="0"/>
              <a:t>有限体</a:t>
            </a:r>
            <a:endParaRPr kumimoji="1" lang="ja-JP" altLang="en-US" dirty="0"/>
          </a:p>
        </p:txBody>
      </p:sp>
      <p:sp>
        <p:nvSpPr>
          <p:cNvPr id="5" name="スライド番号プレースホルダ 4"/>
          <p:cNvSpPr>
            <a:spLocks noGrp="1"/>
          </p:cNvSpPr>
          <p:nvPr>
            <p:ph type="sldNum" sz="quarter" idx="12"/>
          </p:nvPr>
        </p:nvSpPr>
        <p:spPr/>
        <p:txBody>
          <a:bodyPr/>
          <a:lstStyle/>
          <a:p>
            <a:fld id="{D1BEF550-BAB9-4DD2-8537-DA8131E1335B}" type="slidenum">
              <a:rPr kumimoji="1" lang="ja-JP" altLang="en-US" smtClean="0"/>
              <a:pPr/>
              <a:t>7</a:t>
            </a:fld>
            <a:endParaRPr kumimoji="1" lang="ja-JP" altLang="en-US"/>
          </a:p>
        </p:txBody>
      </p:sp>
      <p:graphicFrame>
        <p:nvGraphicFramePr>
          <p:cNvPr id="27651" name="Object 3"/>
          <p:cNvGraphicFramePr>
            <a:graphicFrameLocks noChangeAspect="1"/>
          </p:cNvGraphicFramePr>
          <p:nvPr/>
        </p:nvGraphicFramePr>
        <p:xfrm>
          <a:off x="928662" y="1500174"/>
          <a:ext cx="515937" cy="449262"/>
        </p:xfrm>
        <a:graphic>
          <a:graphicData uri="http://schemas.openxmlformats.org/presentationml/2006/ole">
            <p:oleObj spid="_x0000_s27651" name="数式" r:id="rId3" imgW="241200" imgH="241200" progId="Equation.3">
              <p:embed/>
            </p:oleObj>
          </a:graphicData>
        </a:graphic>
      </p:graphicFrame>
      <p:graphicFrame>
        <p:nvGraphicFramePr>
          <p:cNvPr id="27652" name="Object 4"/>
          <p:cNvGraphicFramePr>
            <a:graphicFrameLocks noChangeAspect="1"/>
          </p:cNvGraphicFramePr>
          <p:nvPr/>
        </p:nvGraphicFramePr>
        <p:xfrm>
          <a:off x="2857488" y="1928802"/>
          <a:ext cx="515937" cy="449262"/>
        </p:xfrm>
        <a:graphic>
          <a:graphicData uri="http://schemas.openxmlformats.org/presentationml/2006/ole">
            <p:oleObj spid="_x0000_s27652" name="数式" r:id="rId4" imgW="241200" imgH="241200" progId="Equation.3">
              <p:embed/>
            </p:oleObj>
          </a:graphicData>
        </a:graphic>
      </p:graphicFrame>
      <p:graphicFrame>
        <p:nvGraphicFramePr>
          <p:cNvPr id="27653" name="Object 5"/>
          <p:cNvGraphicFramePr>
            <a:graphicFrameLocks noChangeAspect="1"/>
          </p:cNvGraphicFramePr>
          <p:nvPr/>
        </p:nvGraphicFramePr>
        <p:xfrm>
          <a:off x="1142976" y="2285992"/>
          <a:ext cx="515938" cy="449262"/>
        </p:xfrm>
        <a:graphic>
          <a:graphicData uri="http://schemas.openxmlformats.org/presentationml/2006/ole">
            <p:oleObj spid="_x0000_s27653" name="数式" r:id="rId5" imgW="241200" imgH="241200" progId="Equation.3">
              <p:embed/>
            </p:oleObj>
          </a:graphicData>
        </a:graphic>
      </p:graphicFrame>
      <p:sp>
        <p:nvSpPr>
          <p:cNvPr id="9" name="下矢印 8"/>
          <p:cNvSpPr/>
          <p:nvPr/>
        </p:nvSpPr>
        <p:spPr>
          <a:xfrm>
            <a:off x="3643306" y="3143248"/>
            <a:ext cx="642942" cy="35719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aphicFrame>
        <p:nvGraphicFramePr>
          <p:cNvPr id="27654" name="Object 3"/>
          <p:cNvGraphicFramePr>
            <a:graphicFrameLocks noChangeAspect="1"/>
          </p:cNvGraphicFramePr>
          <p:nvPr/>
        </p:nvGraphicFramePr>
        <p:xfrm>
          <a:off x="1785918" y="2714620"/>
          <a:ext cx="4614863" cy="449263"/>
        </p:xfrm>
        <a:graphic>
          <a:graphicData uri="http://schemas.openxmlformats.org/presentationml/2006/ole">
            <p:oleObj spid="_x0000_s27654" name="数式" r:id="rId6" imgW="2158920" imgH="241200" progId="Equation.3">
              <p:embed/>
            </p:oleObj>
          </a:graphicData>
        </a:graphic>
      </p:graphicFrame>
      <p:sp>
        <p:nvSpPr>
          <p:cNvPr id="10" name="AutoShape 11"/>
          <p:cNvSpPr>
            <a:spLocks noChangeArrowheads="1"/>
          </p:cNvSpPr>
          <p:nvPr/>
        </p:nvSpPr>
        <p:spPr bwMode="auto">
          <a:xfrm>
            <a:off x="857224" y="3214686"/>
            <a:ext cx="1203325" cy="432792"/>
          </a:xfrm>
          <a:prstGeom prst="wedgeEllipseCallout">
            <a:avLst>
              <a:gd name="adj1" fmla="val 76771"/>
              <a:gd name="adj2" fmla="val -77424"/>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r>
              <a:rPr lang="ja-JP" altLang="en-US" sz="1400" dirty="0"/>
              <a:t>同一視</a:t>
            </a:r>
          </a:p>
        </p:txBody>
      </p:sp>
    </p:spTree>
  </p:cSld>
  <p:clrMapOvr>
    <a:masterClrMapping/>
  </p:clrMapOvr>
  <p:transition advTm="2975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ja-JP" altLang="en-US" dirty="0" smtClean="0"/>
              <a:t>以下の式が表わす曲線</a:t>
            </a:r>
            <a:endParaRPr kumimoji="1" lang="en-US" altLang="ja-JP" dirty="0" smtClean="0"/>
          </a:p>
          <a:p>
            <a:endParaRPr lang="en-US" altLang="ja-JP" dirty="0" smtClean="0"/>
          </a:p>
          <a:p>
            <a:endParaRPr kumimoji="1" lang="en-US" altLang="ja-JP" dirty="0" smtClean="0"/>
          </a:p>
          <a:p>
            <a:r>
              <a:rPr lang="ja-JP" altLang="en-US" dirty="0" smtClean="0"/>
              <a:t>曲線上の点に対して</a:t>
            </a:r>
            <a:r>
              <a:rPr lang="en-US" altLang="ja-JP" dirty="0" smtClean="0"/>
              <a:t/>
            </a:r>
            <a:br>
              <a:rPr lang="en-US" altLang="ja-JP" dirty="0" smtClean="0"/>
            </a:br>
            <a:r>
              <a:rPr lang="ja-JP" altLang="en-US" dirty="0" smtClean="0"/>
              <a:t>加法、スカラー倍が定義できる</a:t>
            </a:r>
            <a:endParaRPr kumimoji="1" lang="en-US" altLang="ja-JP" dirty="0" smtClean="0"/>
          </a:p>
          <a:p>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楕円曲線</a:t>
            </a:r>
            <a:endParaRPr kumimoji="1" lang="ja-JP" altLang="en-US" dirty="0"/>
          </a:p>
        </p:txBody>
      </p:sp>
      <p:graphicFrame>
        <p:nvGraphicFramePr>
          <p:cNvPr id="20482" name="Object 2"/>
          <p:cNvGraphicFramePr>
            <a:graphicFrameLocks noChangeAspect="1"/>
          </p:cNvGraphicFramePr>
          <p:nvPr/>
        </p:nvGraphicFramePr>
        <p:xfrm>
          <a:off x="1473200" y="1985963"/>
          <a:ext cx="6038850" cy="547687"/>
        </p:xfrm>
        <a:graphic>
          <a:graphicData uri="http://schemas.openxmlformats.org/presentationml/2006/ole">
            <p:oleObj spid="_x0000_s20482" name="数式" r:id="rId3" imgW="2819160" imgH="253800" progId="Equation.3">
              <p:embed/>
            </p:oleObj>
          </a:graphicData>
        </a:graphic>
      </p:graphicFrame>
      <p:pic>
        <p:nvPicPr>
          <p:cNvPr id="5" name="図 4" descr="elliptic_curve.png"/>
          <p:cNvPicPr>
            <a:picLocks noChangeAspect="1"/>
          </p:cNvPicPr>
          <p:nvPr/>
        </p:nvPicPr>
        <p:blipFill>
          <a:blip r:embed="rId4"/>
          <a:stretch>
            <a:fillRect/>
          </a:stretch>
        </p:blipFill>
        <p:spPr>
          <a:xfrm>
            <a:off x="5500694" y="2643182"/>
            <a:ext cx="2857899" cy="2857899"/>
          </a:xfrm>
          <a:prstGeom prst="rect">
            <a:avLst/>
          </a:prstGeom>
        </p:spPr>
      </p:pic>
      <p:sp>
        <p:nvSpPr>
          <p:cNvPr id="6" name="スライド番号プレースホルダ 5"/>
          <p:cNvSpPr>
            <a:spLocks noGrp="1"/>
          </p:cNvSpPr>
          <p:nvPr>
            <p:ph type="sldNum" sz="quarter" idx="12"/>
          </p:nvPr>
        </p:nvSpPr>
        <p:spPr/>
        <p:txBody>
          <a:bodyPr/>
          <a:lstStyle/>
          <a:p>
            <a:fld id="{D1BEF550-BAB9-4DD2-8537-DA8131E1335B}" type="slidenum">
              <a:rPr kumimoji="1" lang="ja-JP" altLang="en-US" smtClean="0"/>
              <a:pPr/>
              <a:t>8</a:t>
            </a:fld>
            <a:endParaRPr kumimoji="1" lang="ja-JP" altLang="en-US"/>
          </a:p>
        </p:txBody>
      </p:sp>
    </p:spTree>
  </p:cSld>
  <p:clrMapOvr>
    <a:masterClrMapping/>
  </p:clrMapOvr>
  <p:transition advTm="1675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pPr>
              <a:buNone/>
            </a:pPr>
            <a:endParaRPr lang="en-US" altLang="ja-JP" dirty="0" smtClean="0"/>
          </a:p>
          <a:p>
            <a:r>
              <a:rPr kumimoji="1" lang="en-US" altLang="ja-JP" dirty="0" smtClean="0"/>
              <a:t>Pairing</a:t>
            </a:r>
            <a:r>
              <a:rPr kumimoji="1" lang="ja-JP" altLang="en-US" dirty="0" smtClean="0"/>
              <a:t>のライブラリを作成</a:t>
            </a:r>
            <a:endParaRPr kumimoji="1" lang="en-US" altLang="ja-JP" dirty="0" smtClean="0"/>
          </a:p>
          <a:p>
            <a:pPr lvl="1"/>
            <a:r>
              <a:rPr lang="ja-JP" altLang="en-US" dirty="0" smtClean="0"/>
              <a:t>時間のかかる</a:t>
            </a:r>
            <a:r>
              <a:rPr lang="en-US" altLang="ja-JP" dirty="0" smtClean="0"/>
              <a:t>Pairing</a:t>
            </a:r>
            <a:r>
              <a:rPr lang="ja-JP" altLang="en-US" dirty="0" smtClean="0"/>
              <a:t>計算をできるだけ高速化する</a:t>
            </a:r>
            <a:endParaRPr lang="en-US" altLang="ja-JP" dirty="0" smtClean="0"/>
          </a:p>
          <a:p>
            <a:pPr lvl="1"/>
            <a:r>
              <a:rPr lang="en-US" altLang="ja-JP" dirty="0" smtClean="0"/>
              <a:t>Pairing</a:t>
            </a:r>
            <a:r>
              <a:rPr lang="ja-JP" altLang="en-US" dirty="0" smtClean="0"/>
              <a:t>の高速化のため有限体演算も最適化する</a:t>
            </a:r>
            <a:endParaRPr lang="en-US" altLang="ja-JP" dirty="0" smtClean="0"/>
          </a:p>
          <a:p>
            <a:pPr lvl="1"/>
            <a:r>
              <a:rPr lang="en-US" altLang="ja-JP" dirty="0" smtClean="0"/>
              <a:t>Pairing</a:t>
            </a:r>
            <a:r>
              <a:rPr lang="ja-JP" altLang="en-US" dirty="0" smtClean="0"/>
              <a:t>の実装種類を増やし選択肢を広げる</a:t>
            </a:r>
            <a:endParaRPr lang="en-US" altLang="ja-JP" dirty="0" smtClean="0"/>
          </a:p>
          <a:p>
            <a:endParaRPr kumimoji="1" lang="en-US" altLang="ja-JP" dirty="0" smtClean="0"/>
          </a:p>
          <a:p>
            <a:r>
              <a:rPr kumimoji="1" lang="ja-JP" altLang="en-US" dirty="0" smtClean="0"/>
              <a:t>有限体　　を用いた</a:t>
            </a:r>
            <a:r>
              <a:rPr kumimoji="1" lang="en-US" altLang="ja-JP" dirty="0" smtClean="0"/>
              <a:t>Pairing</a:t>
            </a:r>
            <a:r>
              <a:rPr kumimoji="1" lang="ja-JP" altLang="en-US" dirty="0" smtClean="0"/>
              <a:t>間での性能評価</a:t>
            </a:r>
            <a:endParaRPr kumimoji="1" lang="en-US" altLang="ja-JP" dirty="0" smtClean="0"/>
          </a:p>
          <a:p>
            <a:pPr lvl="1"/>
            <a:r>
              <a:rPr kumimoji="1" lang="ja-JP" altLang="en-US" dirty="0" smtClean="0"/>
              <a:t>現在提案されている</a:t>
            </a:r>
            <a:r>
              <a:rPr kumimoji="1" lang="en-US" altLang="ja-JP" dirty="0" smtClean="0"/>
              <a:t>Tate</a:t>
            </a:r>
            <a:r>
              <a:rPr kumimoji="1" lang="ja-JP" altLang="en-US" dirty="0" err="1" smtClean="0"/>
              <a:t>、</a:t>
            </a:r>
            <a:r>
              <a:rPr lang="ja-JP" altLang="en-US" dirty="0" smtClean="0"/>
              <a:t>　　</a:t>
            </a:r>
            <a:r>
              <a:rPr kumimoji="1" lang="ja-JP" altLang="en-US" dirty="0" err="1" smtClean="0"/>
              <a:t>、</a:t>
            </a:r>
            <a:r>
              <a:rPr kumimoji="1" lang="ja-JP" altLang="en-US" dirty="0" smtClean="0"/>
              <a:t>超楕円</a:t>
            </a:r>
            <a:r>
              <a:rPr lang="ja-JP" altLang="en-US" dirty="0" smtClean="0"/>
              <a:t>　　等</a:t>
            </a:r>
            <a:r>
              <a:rPr lang="en-US" altLang="ja-JP" dirty="0" smtClean="0"/>
              <a:t/>
            </a:r>
            <a:br>
              <a:rPr lang="en-US" altLang="ja-JP" dirty="0" smtClean="0"/>
            </a:br>
            <a:r>
              <a:rPr lang="en-US" altLang="ja-JP" dirty="0" smtClean="0"/>
              <a:t>Pairing</a:t>
            </a:r>
            <a:r>
              <a:rPr lang="ja-JP" altLang="en-US" dirty="0" smtClean="0"/>
              <a:t>間で計算時間にどれくらい差が出るかを測定する</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研究目標</a:t>
            </a:r>
            <a:endParaRPr kumimoji="1" lang="ja-JP" altLang="en-US" dirty="0"/>
          </a:p>
        </p:txBody>
      </p:sp>
      <p:graphicFrame>
        <p:nvGraphicFramePr>
          <p:cNvPr id="26626" name="Object 2"/>
          <p:cNvGraphicFramePr>
            <a:graphicFrameLocks noChangeAspect="1"/>
          </p:cNvGraphicFramePr>
          <p:nvPr/>
        </p:nvGraphicFramePr>
        <p:xfrm>
          <a:off x="4500562" y="4429132"/>
          <a:ext cx="407988" cy="463550"/>
        </p:xfrm>
        <a:graphic>
          <a:graphicData uri="http://schemas.openxmlformats.org/presentationml/2006/ole">
            <p:oleObj spid="_x0000_s26626" name="数式" r:id="rId3" imgW="190440" imgH="215640" progId="Equation.3">
              <p:embed/>
            </p:oleObj>
          </a:graphicData>
        </a:graphic>
      </p:graphicFrame>
      <p:graphicFrame>
        <p:nvGraphicFramePr>
          <p:cNvPr id="26628" name="Object 4"/>
          <p:cNvGraphicFramePr>
            <a:graphicFrameLocks noChangeAspect="1"/>
          </p:cNvGraphicFramePr>
          <p:nvPr/>
        </p:nvGraphicFramePr>
        <p:xfrm>
          <a:off x="5929322" y="4429132"/>
          <a:ext cx="407988" cy="463550"/>
        </p:xfrm>
        <a:graphic>
          <a:graphicData uri="http://schemas.openxmlformats.org/presentationml/2006/ole">
            <p:oleObj spid="_x0000_s26628" name="数式" r:id="rId4" imgW="190440" imgH="215640" progId="Equation.3">
              <p:embed/>
            </p:oleObj>
          </a:graphicData>
        </a:graphic>
      </p:graphicFrame>
      <p:sp>
        <p:nvSpPr>
          <p:cNvPr id="8" name="スライド番号プレースホルダ 7"/>
          <p:cNvSpPr>
            <a:spLocks noGrp="1"/>
          </p:cNvSpPr>
          <p:nvPr>
            <p:ph type="sldNum" sz="quarter" idx="12"/>
          </p:nvPr>
        </p:nvSpPr>
        <p:spPr/>
        <p:txBody>
          <a:bodyPr/>
          <a:lstStyle/>
          <a:p>
            <a:fld id="{D1BEF550-BAB9-4DD2-8537-DA8131E1335B}" type="slidenum">
              <a:rPr kumimoji="1" lang="ja-JP" altLang="en-US" smtClean="0"/>
              <a:pPr/>
              <a:t>9</a:t>
            </a:fld>
            <a:endParaRPr kumimoji="1" lang="ja-JP" altLang="en-US"/>
          </a:p>
        </p:txBody>
      </p:sp>
      <p:graphicFrame>
        <p:nvGraphicFramePr>
          <p:cNvPr id="26629" name="Object 5"/>
          <p:cNvGraphicFramePr>
            <a:graphicFrameLocks noChangeAspect="1"/>
          </p:cNvGraphicFramePr>
          <p:nvPr/>
        </p:nvGraphicFramePr>
        <p:xfrm>
          <a:off x="1928794" y="4000504"/>
          <a:ext cx="517525" cy="520700"/>
        </p:xfrm>
        <a:graphic>
          <a:graphicData uri="http://schemas.openxmlformats.org/presentationml/2006/ole">
            <p:oleObj spid="_x0000_s26629" name="数式" r:id="rId5" imgW="241200" imgH="241200" progId="Equation.3">
              <p:embed/>
            </p:oleObj>
          </a:graphicData>
        </a:graphic>
      </p:graphicFrame>
    </p:spTree>
  </p:cSld>
  <p:clrMapOvr>
    <a:masterClrMapping/>
  </p:clrMapOvr>
  <p:transition advTm="82328"/>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1639</TotalTime>
  <Words>567</Words>
  <Application>Microsoft Office PowerPoint</Application>
  <PresentationFormat>画面に合わせる (4:3)</PresentationFormat>
  <Paragraphs>251</Paragraphs>
  <Slides>21</Slides>
  <Notes>0</Notes>
  <HiddenSlides>6</HiddenSlides>
  <MMClips>0</MMClips>
  <ScaleCrop>false</ScaleCrop>
  <HeadingPairs>
    <vt:vector size="8" baseType="variant">
      <vt:variant>
        <vt:lpstr>テーマ</vt:lpstr>
      </vt:variant>
      <vt:variant>
        <vt:i4>1</vt:i4>
      </vt:variant>
      <vt:variant>
        <vt:lpstr>埋め込まれた OLE サーバー</vt:lpstr>
      </vt:variant>
      <vt:variant>
        <vt:i4>1</vt:i4>
      </vt:variant>
      <vt:variant>
        <vt:lpstr>スライド タイトル</vt:lpstr>
      </vt:variant>
      <vt:variant>
        <vt:i4>21</vt:i4>
      </vt:variant>
      <vt:variant>
        <vt:lpstr>目的別スライド ショー</vt:lpstr>
      </vt:variant>
      <vt:variant>
        <vt:i4>2</vt:i4>
      </vt:variant>
    </vt:vector>
  </HeadingPairs>
  <TitlesOfParts>
    <vt:vector size="25" baseType="lpstr">
      <vt:lpstr>ビジネス</vt:lpstr>
      <vt:lpstr>数式</vt:lpstr>
      <vt:lpstr>Java Implementation of Pairings on Elliptic and Hyperelliptic Curves over Binary Fields</vt:lpstr>
      <vt:lpstr>発表内容</vt:lpstr>
      <vt:lpstr>Pairingとは？</vt:lpstr>
      <vt:lpstr>研究背景</vt:lpstr>
      <vt:lpstr>研究背景</vt:lpstr>
      <vt:lpstr>体</vt:lpstr>
      <vt:lpstr>有限体</vt:lpstr>
      <vt:lpstr>楕円曲線</vt:lpstr>
      <vt:lpstr>研究目標</vt:lpstr>
      <vt:lpstr>実装内容</vt:lpstr>
      <vt:lpstr>Pairing計算(MillerLoop)</vt:lpstr>
      <vt:lpstr>パフォーマンス</vt:lpstr>
      <vt:lpstr>考察</vt:lpstr>
      <vt:lpstr>今後の課題</vt:lpstr>
      <vt:lpstr>スライド 15</vt:lpstr>
      <vt:lpstr>暗号</vt:lpstr>
      <vt:lpstr>体条件</vt:lpstr>
      <vt:lpstr>超楕円VS楕円</vt:lpstr>
      <vt:lpstr>ショート署名、IDベース暗号</vt:lpstr>
      <vt:lpstr>ショート署名</vt:lpstr>
      <vt:lpstr>IDベース暗号</vt:lpstr>
      <vt:lpstr>追加説明</vt:lpstr>
      <vt:lpstr>卒論発表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Implementation of Pairings on Elliptic and Hyperelliptic Curves over Binary Fields</dc:title>
  <dc:creator>張　一凡</dc:creator>
  <cp:lastModifiedBy>張　一凡</cp:lastModifiedBy>
  <cp:revision>123</cp:revision>
  <dcterms:created xsi:type="dcterms:W3CDTF">2008-02-04T00:57:21Z</dcterms:created>
  <dcterms:modified xsi:type="dcterms:W3CDTF">2008-02-12T03:53:27Z</dcterms:modified>
</cp:coreProperties>
</file>