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3" r:id="rId3"/>
    <p:sldId id="354" r:id="rId4"/>
    <p:sldId id="353" r:id="rId5"/>
    <p:sldId id="350" r:id="rId6"/>
    <p:sldId id="351" r:id="rId7"/>
    <p:sldId id="352" r:id="rId8"/>
    <p:sldId id="34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99" autoAdjust="0"/>
  </p:normalViewPr>
  <p:slideViewPr>
    <p:cSldViewPr>
      <p:cViewPr varScale="1">
        <p:scale>
          <a:sx n="87" d="100"/>
          <a:sy n="87" d="100"/>
        </p:scale>
        <p:origin x="39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2025/10/16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2025/10/16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304800" y="381001"/>
            <a:ext cx="115824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828800" y="4500563"/>
            <a:ext cx="85344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76261"/>
            <a:ext cx="2445420" cy="6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95530" y="4500570"/>
            <a:ext cx="8191500" cy="102797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800" b="1" dirty="0" smtClean="0">
                <a:solidFill>
                  <a:srgbClr val="3A7877"/>
                </a:solidFill>
              </a:rPr>
              <a:t>Data Structures and Algorithms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Zizhen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Zhang, School of Computer Science and Engineering, Sun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Yat-sen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University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  <a:hlinkClick r:id="rId3"/>
              </a:rPr>
              <a:t>zhangzizhen@gmail.com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1924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214314"/>
            <a:ext cx="112395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928688"/>
            <a:ext cx="11239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1" y="6581776"/>
            <a:ext cx="330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476251" y="855664"/>
            <a:ext cx="11239500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5143501" y="71439"/>
            <a:ext cx="6667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dirty="0" smtClean="0">
                <a:solidFill>
                  <a:srgbClr val="3A7877"/>
                </a:solidFill>
                <a:latin typeface="Arial" pitchFamily="34" charset="0"/>
              </a:rPr>
              <a:t>Data structures</a:t>
            </a: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 and algorithms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86868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525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16, 2025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10(A)</a:t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Sorting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Introduction and Notation</a:t>
            </a:r>
          </a:p>
          <a:p>
            <a:r>
              <a:rPr lang="en-US" altLang="zh-CN" i="1" dirty="0" smtClean="0"/>
              <a:t>Insertion Sort</a:t>
            </a:r>
          </a:p>
          <a:p>
            <a:r>
              <a:rPr lang="en-US" altLang="zh-CN" i="1" dirty="0" smtClean="0"/>
              <a:t>Selection Sort</a:t>
            </a:r>
          </a:p>
          <a:p>
            <a:r>
              <a:rPr lang="en-US" altLang="zh-CN" i="1" dirty="0" smtClean="0"/>
              <a:t>Shell </a:t>
            </a:r>
            <a:r>
              <a:rPr lang="en-US" altLang="zh-CN" i="1" dirty="0" smtClean="0"/>
              <a:t>Sort</a:t>
            </a:r>
          </a:p>
          <a:p>
            <a:r>
              <a:rPr lang="en-US" altLang="zh-CN" dirty="0"/>
              <a:t>----------------</a:t>
            </a:r>
          </a:p>
          <a:p>
            <a:r>
              <a:rPr lang="en-US" altLang="zh-CN" dirty="0" smtClean="0"/>
              <a:t>Bucket </a:t>
            </a:r>
            <a:r>
              <a:rPr lang="en-US" altLang="zh-CN" dirty="0" smtClean="0"/>
              <a:t>Sort</a:t>
            </a:r>
          </a:p>
          <a:p>
            <a:r>
              <a:rPr lang="en-US" altLang="zh-CN" dirty="0" smtClean="0"/>
              <a:t>Radix Sort</a:t>
            </a:r>
          </a:p>
          <a:p>
            <a:r>
              <a:rPr lang="en-US" altLang="zh-CN" dirty="0" smtClean="0"/>
              <a:t>----------------</a:t>
            </a:r>
          </a:p>
          <a:p>
            <a:r>
              <a:rPr lang="en-US" altLang="zh-CN" i="1" dirty="0" smtClean="0"/>
              <a:t>Divide-and-Conquer Sorting</a:t>
            </a:r>
          </a:p>
          <a:p>
            <a:r>
              <a:rPr lang="en-US" altLang="zh-CN" i="1" dirty="0" err="1" smtClean="0"/>
              <a:t>Mergesort</a:t>
            </a:r>
            <a:endParaRPr lang="en-US" altLang="zh-CN" i="1" dirty="0" smtClean="0"/>
          </a:p>
          <a:p>
            <a:r>
              <a:rPr lang="en-US" altLang="zh-CN" i="1" dirty="0" err="1" smtClean="0"/>
              <a:t>Quicksort</a:t>
            </a:r>
            <a:endParaRPr lang="en-US" altLang="zh-CN" i="1" dirty="0" smtClean="0"/>
          </a:p>
          <a:p>
            <a:r>
              <a:rPr lang="en-US" altLang="zh-CN" i="1" dirty="0" err="1" smtClean="0"/>
              <a:t>Heapsort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398726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Bucket </a:t>
            </a:r>
            <a:r>
              <a:rPr lang="en-US" altLang="zh-CN" dirty="0" smtClean="0"/>
              <a:t>Sort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桶排序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that </a:t>
            </a:r>
            <a:r>
              <a:rPr lang="en-US" altLang="zh-CN" dirty="0"/>
              <a:t>we have N integers in the range </a:t>
            </a:r>
            <a:r>
              <a:rPr lang="en-US" altLang="zh-CN" dirty="0" smtClean="0"/>
              <a:t>[0, M)</a:t>
            </a:r>
            <a:endParaRPr lang="en-US" altLang="zh-CN" dirty="0"/>
          </a:p>
          <a:p>
            <a:r>
              <a:rPr lang="en-US" altLang="zh-CN" dirty="0"/>
              <a:t>Maintain an array </a:t>
            </a:r>
            <a:r>
              <a:rPr lang="en-US" altLang="zh-CN" i="1" dirty="0"/>
              <a:t>count</a:t>
            </a:r>
            <a:r>
              <a:rPr lang="en-US" altLang="zh-CN" dirty="0"/>
              <a:t> of size M, which </a:t>
            </a:r>
            <a:r>
              <a:rPr lang="en-US" altLang="zh-CN" dirty="0" smtClean="0"/>
              <a:t>is initialized </a:t>
            </a:r>
            <a:r>
              <a:rPr lang="en-US" altLang="zh-CN" dirty="0"/>
              <a:t>to zero. Thus, </a:t>
            </a:r>
            <a:r>
              <a:rPr lang="en-US" altLang="zh-CN" i="1" dirty="0"/>
              <a:t>count</a:t>
            </a:r>
            <a:r>
              <a:rPr lang="en-US" altLang="zh-CN" dirty="0"/>
              <a:t> has M </a:t>
            </a:r>
            <a:r>
              <a:rPr lang="en-US" altLang="zh-CN" dirty="0" smtClean="0"/>
              <a:t>cells (buckets</a:t>
            </a:r>
            <a:r>
              <a:rPr lang="en-US" altLang="zh-CN" dirty="0"/>
              <a:t>).</a:t>
            </a:r>
          </a:p>
          <a:p>
            <a:r>
              <a:rPr lang="en-US" altLang="zh-CN" dirty="0" smtClean="0"/>
              <a:t>Read each integer 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</a:p>
          <a:p>
            <a:r>
              <a:rPr lang="en-US" altLang="zh-CN" dirty="0"/>
              <a:t>Increment </a:t>
            </a:r>
            <a:r>
              <a:rPr lang="en-US" altLang="zh-CN" i="1" dirty="0" smtClean="0"/>
              <a:t>count</a:t>
            </a:r>
            <a:r>
              <a:rPr lang="en-US" altLang="zh-CN" dirty="0" smtClean="0"/>
              <a:t>[A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] by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After all the input array is read, scan the </a:t>
            </a:r>
            <a:r>
              <a:rPr lang="en-US" altLang="zh-CN" dirty="0" smtClean="0"/>
              <a:t>count array</a:t>
            </a:r>
            <a:r>
              <a:rPr lang="en-US" altLang="zh-CN" dirty="0"/>
              <a:t>, printing out a representation of </a:t>
            </a:r>
            <a:r>
              <a:rPr lang="en-US" altLang="zh-CN" dirty="0" smtClean="0"/>
              <a:t>sorted list.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098" name="Picture 2" descr="https://img2020.cnblogs.com/blog/1577659/202004/1577659-20200416235956869-19566744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4149080"/>
            <a:ext cx="6709520" cy="22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6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 (</a:t>
            </a:r>
            <a:r>
              <a:rPr lang="zh-CN" altLang="en-US" dirty="0"/>
              <a:t>基数排序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Radix </a:t>
            </a:r>
            <a:r>
              <a:rPr lang="en-US" altLang="zh-CN" dirty="0"/>
              <a:t>sort is </a:t>
            </a:r>
            <a:r>
              <a:rPr lang="en-US" altLang="zh-CN" dirty="0" smtClean="0"/>
              <a:t>a generalization </a:t>
            </a:r>
            <a:r>
              <a:rPr lang="en-US" altLang="zh-CN" dirty="0"/>
              <a:t>of bucket sort.</a:t>
            </a:r>
          </a:p>
          <a:p>
            <a:r>
              <a:rPr lang="en-US" altLang="zh-CN" dirty="0"/>
              <a:t>It uses several passes of bucket </a:t>
            </a:r>
            <a:r>
              <a:rPr lang="en-US" altLang="zh-CN" dirty="0" smtClean="0"/>
              <a:t>sort.</a:t>
            </a:r>
            <a:endParaRPr lang="en-US" altLang="zh-CN" dirty="0"/>
          </a:p>
          <a:p>
            <a:r>
              <a:rPr lang="en-US" altLang="zh-CN" dirty="0" smtClean="0"/>
              <a:t>Type 1: Perform </a:t>
            </a:r>
            <a:r>
              <a:rPr lang="en-US" altLang="zh-CN" dirty="0"/>
              <a:t>the bucket sorts by </a:t>
            </a:r>
            <a:r>
              <a:rPr lang="en-US" altLang="zh-CN" dirty="0" smtClean="0"/>
              <a:t>“least significant digits” (LSD)</a:t>
            </a:r>
            <a:endParaRPr lang="en-US" altLang="zh-CN" dirty="0"/>
          </a:p>
          <a:p>
            <a:pPr lvl="1"/>
            <a:r>
              <a:rPr lang="en-US" altLang="zh-CN" dirty="0"/>
              <a:t>First sort by digit in units place</a:t>
            </a:r>
          </a:p>
          <a:p>
            <a:pPr lvl="1"/>
            <a:r>
              <a:rPr lang="en-US" altLang="zh-CN" dirty="0"/>
              <a:t>Second sort by digit in tens place</a:t>
            </a:r>
          </a:p>
          <a:p>
            <a:pPr lvl="1"/>
            <a:r>
              <a:rPr lang="en-US" altLang="zh-CN" dirty="0"/>
              <a:t>Third sort by digit in hundreds </a:t>
            </a:r>
            <a:r>
              <a:rPr lang="en-US" altLang="zh-CN" dirty="0" smtClean="0"/>
              <a:t>place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Type 2: Perform </a:t>
            </a:r>
            <a:r>
              <a:rPr lang="en-US" altLang="zh-CN" dirty="0"/>
              <a:t>the bucket sorts by </a:t>
            </a:r>
            <a:r>
              <a:rPr lang="en-US" altLang="zh-CN" dirty="0" smtClean="0"/>
              <a:t>“most </a:t>
            </a:r>
            <a:r>
              <a:rPr lang="en-US" altLang="zh-CN" dirty="0"/>
              <a:t>significant digits” </a:t>
            </a:r>
            <a:r>
              <a:rPr lang="en-US" altLang="zh-CN" dirty="0" smtClean="0"/>
              <a:t>(MSD)</a:t>
            </a:r>
          </a:p>
          <a:p>
            <a:pPr lvl="1"/>
            <a:r>
              <a:rPr lang="en-US" altLang="zh-CN" dirty="0"/>
              <a:t>https://www.geeksforgeeks.org/msd-most-significant-digit-radix-sort/</a:t>
            </a:r>
          </a:p>
        </p:txBody>
      </p:sp>
    </p:spTree>
    <p:extLst>
      <p:ext uri="{BB962C8B-B14F-4D97-AF65-F5344CB8AC3E}">
        <p14:creationId xmlns:p14="http://schemas.microsoft.com/office/powerpoint/2010/main" val="68529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Sort: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Order ten 2 digit numbers in 10 bins from smallest number to largest number. Requires 2 calls to the sort algorithm.</a:t>
            </a:r>
          </a:p>
          <a:p>
            <a:r>
              <a:rPr lang="en-US" altLang="zh-CN" dirty="0" smtClean="0"/>
              <a:t>Initial Sequence:	91  6  85  15  92  35  30  22  39</a:t>
            </a:r>
          </a:p>
          <a:p>
            <a:r>
              <a:rPr lang="en-US" altLang="zh-CN" dirty="0" smtClean="0">
                <a:cs typeface="Times New Roman" pitchFamily="18" charset="0"/>
              </a:rPr>
              <a:t>Pass 1: 	Distribute the cards into bins according to the 1's digit (10</a:t>
            </a:r>
            <a:r>
              <a:rPr lang="en-US" altLang="zh-CN" baseline="30000" dirty="0" smtClean="0">
                <a:cs typeface="Times New Roman" pitchFamily="18" charset="0"/>
              </a:rPr>
              <a:t>0</a:t>
            </a:r>
            <a:r>
              <a:rPr lang="en-US" altLang="zh-CN" dirty="0" smtClean="0">
                <a:cs typeface="Times New Roman" pitchFamily="18" charset="0"/>
              </a:rPr>
              <a:t>).</a:t>
            </a:r>
            <a:r>
              <a:rPr lang="en-US" altLang="zh-CN" dirty="0" smtClean="0"/>
              <a:t> </a:t>
            </a:r>
          </a:p>
          <a:p>
            <a:r>
              <a:rPr lang="en-US" altLang="zh-CN" dirty="0">
                <a:cs typeface="Times New Roman" pitchFamily="18" charset="0"/>
              </a:rPr>
              <a:t>Sequence after Pass </a:t>
            </a:r>
            <a:r>
              <a:rPr lang="en-US" altLang="zh-CN" dirty="0" smtClean="0">
                <a:cs typeface="Times New Roman" pitchFamily="18" charset="0"/>
              </a:rPr>
              <a:t>1:</a:t>
            </a:r>
            <a:r>
              <a:rPr lang="en-US" altLang="zh-CN" dirty="0">
                <a:cs typeface="Times New Roman" pitchFamily="18" charset="0"/>
              </a:rPr>
              <a:t>	30  91  92  22  85  15  35  6  39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81200" y="3657600"/>
          <a:ext cx="83058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SmartDraw" r:id="rId3" imgW="3011424" imgH="1065276" progId="SmartDraw.2">
                  <p:embed/>
                </p:oleObj>
              </mc:Choice>
              <mc:Fallback>
                <p:oleObj name="SmartDraw" r:id="rId3" imgW="3011424" imgH="1065276" progId="SmartDraw.2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83058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9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Radix Sort: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itchFamily="18" charset="0"/>
              </a:rPr>
              <a:t>Sequence after Pass 1:	30  91  92  22  85  15  35  6  39</a:t>
            </a:r>
          </a:p>
          <a:p>
            <a:r>
              <a:rPr lang="en-US" altLang="zh-CN" dirty="0" smtClean="0">
                <a:cs typeface="Times New Roman" pitchFamily="18" charset="0"/>
              </a:rPr>
              <a:t>Pass 2: 	Take the new sequence and distribute the cards into bins determined by the 10's digit (10</a:t>
            </a:r>
            <a:r>
              <a:rPr lang="en-US" altLang="zh-CN" baseline="30000" dirty="0" smtClean="0">
                <a:cs typeface="Times New Roman" pitchFamily="18" charset="0"/>
              </a:rPr>
              <a:t>1</a:t>
            </a:r>
            <a:r>
              <a:rPr lang="en-US" altLang="zh-CN" dirty="0" smtClean="0">
                <a:cs typeface="Times New Roman" pitchFamily="18" charset="0"/>
              </a:rPr>
              <a:t>).</a:t>
            </a:r>
          </a:p>
          <a:p>
            <a:r>
              <a:rPr lang="en-US" altLang="zh-CN" dirty="0" smtClean="0"/>
              <a:t>Final Sequence:	6  15  22  30  35  39  85  91  92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881158" y="3566496"/>
          <a:ext cx="8358246" cy="294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SmartDraw" r:id="rId3" imgW="3011424" imgH="1065276" progId="SmartDraw.2">
                  <p:embed/>
                </p:oleObj>
              </mc:Choice>
              <mc:Fallback>
                <p:oleObj name="SmartDraw" r:id="rId3" imgW="3011424" imgH="1065276" progId="SmartDraw.2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58" y="3566496"/>
                        <a:ext cx="8358246" cy="2948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7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Radix Sort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1158" y="876146"/>
            <a:ext cx="835824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对序列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进行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d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位的基数排序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radixSort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(vector&lt;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&gt; &amp;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d)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, j, digit = 1;			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queue&lt;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digitQueue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[10]; // 10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个对应于位的队列 		</a:t>
            </a:r>
            <a:endParaRPr lang="en-US" altLang="zh-CN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for (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 d; ++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	{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将向量中的数依次进入相应位的队列中</a:t>
            </a:r>
          </a:p>
          <a:p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for (j = 0; j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ivec.size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(); j++)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digitQueue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[j] / digit) % 10].push(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[j]);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将队列空间回收，用向量来保存排序后的序列</a:t>
            </a:r>
          </a:p>
          <a:p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j = 0;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while (!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digitQueue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].empty())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     {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digitQueue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].front();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digitQueue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digitVal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].pop();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    j++;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每进行一位基数排序，就将中间结果输出显示</a:t>
            </a:r>
          </a:p>
          <a:p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经过第 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次排序后得到的序列：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for ( j = 0; j 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ivec.size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(); ++j)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ivec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[j] &lt;&lt; "  ";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altLang="zh-CN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从个位数开始，直到第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位数</a:t>
            </a:r>
          </a:p>
          <a:p>
            <a:r>
              <a:rPr lang="zh-CN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digit *= 10;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altLang="zh-CN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631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9" y="1357314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5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569</Words>
  <Application>Microsoft Office PowerPoint</Application>
  <PresentationFormat>宽屏</PresentationFormat>
  <Paragraphs>69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Courier New</vt:lpstr>
      <vt:lpstr>Times New Roman</vt:lpstr>
      <vt:lpstr>Wingdings</vt:lpstr>
      <vt:lpstr>2_Studio</vt:lpstr>
      <vt:lpstr>SmartDraw</vt:lpstr>
      <vt:lpstr>Lecture 10(A) Sorting</vt:lpstr>
      <vt:lpstr>Outline</vt:lpstr>
      <vt:lpstr>Bucket Sort (桶排序)</vt:lpstr>
      <vt:lpstr>Radix Sort (基数排序)</vt:lpstr>
      <vt:lpstr>Radix Sort: Example</vt:lpstr>
      <vt:lpstr>Radix Sort: Example</vt:lpstr>
      <vt:lpstr>Radix Sort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zzz</cp:lastModifiedBy>
  <cp:revision>746</cp:revision>
  <dcterms:created xsi:type="dcterms:W3CDTF">2014-09-15T06:27:30Z</dcterms:created>
  <dcterms:modified xsi:type="dcterms:W3CDTF">2025-10-16T05:32:13Z</dcterms:modified>
</cp:coreProperties>
</file>