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4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99" autoAdjust="0"/>
  </p:normalViewPr>
  <p:slideViewPr>
    <p:cSldViewPr>
      <p:cViewPr varScale="1">
        <p:scale>
          <a:sx n="87" d="100"/>
          <a:sy n="87" d="100"/>
        </p:scale>
        <p:origin x="399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5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1D4C8-AD22-4880-9484-3393AAEA21B4}" type="datetimeFigureOut">
              <a:rPr lang="zh-CN" altLang="en-US" smtClean="0"/>
              <a:pPr/>
              <a:t>2024/10/16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5F2AC-91B5-4045-8919-646887698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EC3C-C740-4938-B957-964D0E0312A7}" type="datetimeFigureOut">
              <a:rPr lang="zh-CN" altLang="en-US" smtClean="0"/>
              <a:pPr/>
              <a:t>2024/10/16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6499-B8C4-4393-BB2B-FE4804D7EC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A728A-43F0-49BF-8B8D-B1697E3B1699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zizhen@gmail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 userDrawn="1"/>
        </p:nvSpPr>
        <p:spPr bwMode="auto">
          <a:xfrm>
            <a:off x="304800" y="381001"/>
            <a:ext cx="11582400" cy="60483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white">
          <a:xfrm>
            <a:off x="436034" y="488950"/>
            <a:ext cx="11247967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1828800" y="4500563"/>
            <a:ext cx="8534400" cy="1357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1800">
              <a:latin typeface="Arial" pitchFamily="34" charset="0"/>
            </a:endParaRPr>
          </a:p>
        </p:txBody>
      </p:sp>
      <p:pic>
        <p:nvPicPr>
          <p:cNvPr id="6" name="Picture 11" descr="sysu_logo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300" y="76261"/>
            <a:ext cx="2445420" cy="6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095530" y="4500570"/>
            <a:ext cx="8191500" cy="102797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48" charset="2"/>
              <a:buNone/>
              <a:defRPr/>
            </a:pPr>
            <a:r>
              <a:rPr lang="en-US" altLang="zh-CN" sz="1800" b="1" dirty="0" smtClean="0">
                <a:solidFill>
                  <a:srgbClr val="3A7877"/>
                </a:solidFill>
              </a:rPr>
              <a:t>Data Structures and Algorithms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CC99"/>
              </a:buClr>
              <a:buSzPct val="70000"/>
              <a:buFont typeface="Wingdings" pitchFamily="4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Zizhen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Zhang, School of Computer Science and Engineering, Sun 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Yat-sen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University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3A7877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CC99"/>
              </a:buClr>
              <a:buSzPct val="70000"/>
              <a:buFont typeface="Wingdings" pitchFamily="4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  <a:hlinkClick r:id="rId3"/>
              </a:rPr>
              <a:t>zhangzizhen@gmail.com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3A7877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519240"/>
            <a:ext cx="103632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1" y="214314"/>
            <a:ext cx="112395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1" y="928688"/>
            <a:ext cx="112395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8" name="Picture 15" descr="C:\Documents and Settings\Administrator\桌面\Briefcase\Web程序设计与AJAX 课程\gif图片下载\英文校名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3751" y="6581776"/>
            <a:ext cx="330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/>
          <p:nvPr/>
        </p:nvCxnSpPr>
        <p:spPr>
          <a:xfrm>
            <a:off x="476251" y="855664"/>
            <a:ext cx="11239500" cy="158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26"/>
          <p:cNvSpPr txBox="1">
            <a:spLocks noChangeArrowheads="1"/>
          </p:cNvSpPr>
          <p:nvPr/>
        </p:nvSpPr>
        <p:spPr bwMode="auto">
          <a:xfrm>
            <a:off x="5143501" y="71439"/>
            <a:ext cx="66675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100" i="1" dirty="0" smtClean="0">
                <a:solidFill>
                  <a:srgbClr val="3A7877"/>
                </a:solidFill>
                <a:latin typeface="Arial" pitchFamily="34" charset="0"/>
              </a:rPr>
              <a:t>Data structures</a:t>
            </a:r>
            <a:r>
              <a:rPr lang="en-US" altLang="zh-CN" sz="1100" i="1" baseline="0" dirty="0" smtClean="0">
                <a:solidFill>
                  <a:srgbClr val="3A7877"/>
                </a:solidFill>
                <a:latin typeface="Arial" pitchFamily="34" charset="0"/>
              </a:rPr>
              <a:t> and algorithms</a:t>
            </a:r>
            <a:endParaRPr lang="zh-CN" altLang="en-US" sz="1100" i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auto">
          <a:xfrm>
            <a:off x="8686800" y="6615113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FED218EC-7653-412D-96B2-7145C570315F}" type="slidenum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‹#›</a:t>
            </a:fld>
            <a:r>
              <a:rPr lang="en-US" altLang="zh-CN" sz="1000" b="1" dirty="0">
                <a:solidFill>
                  <a:srgbClr val="3A7877"/>
                </a:solidFill>
                <a:latin typeface="Arial" pitchFamily="34" charset="0"/>
              </a:rPr>
              <a:t> </a:t>
            </a:r>
            <a:r>
              <a:rPr lang="en-US" altLang="zh-CN" sz="1000" b="1" dirty="0" smtClean="0">
                <a:solidFill>
                  <a:srgbClr val="3A7877"/>
                </a:solidFill>
                <a:latin typeface="Arial" pitchFamily="34" charset="0"/>
              </a:rPr>
              <a:t>/</a:t>
            </a:r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952500" y="6615113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28F2FBAF-9894-4EB8-8AC6-3F534D888B82}" type="datetime4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October 16, 2024</a:t>
            </a:fld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zh-CN" i="0" smtClean="0"/>
              <a:t>Lecture </a:t>
            </a:r>
            <a:r>
              <a:rPr kumimoji="0" lang="en-US" altLang="zh-CN" i="0" smtClean="0"/>
              <a:t>10</a:t>
            </a:r>
            <a:r>
              <a:rPr kumimoji="0" lang="en-US" altLang="zh-CN" i="0" smtClean="0"/>
              <a:t>(B)</a:t>
            </a:r>
            <a:r>
              <a:rPr kumimoji="0" lang="en-US" altLang="zh-CN" i="0" dirty="0" smtClean="0"/>
              <a:t/>
            </a:r>
            <a:br>
              <a:rPr kumimoji="0" lang="en-US" altLang="zh-CN" i="0" dirty="0" smtClean="0"/>
            </a:br>
            <a:r>
              <a:rPr kumimoji="0" lang="en-US" altLang="zh-CN" i="0" dirty="0" smtClean="0"/>
              <a:t>Linked List Exercises</a:t>
            </a:r>
            <a:endParaRPr kumimoji="0" lang="zh-CN" altLang="en-US" i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83425-AF96-4E13-928D-AC40AAF8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48E87-62BA-4EE4-B934-84E5029A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>
                <a:solidFill>
                  <a:srgbClr val="0000FF"/>
                </a:solidFill>
              </a:rPr>
              <a:t>例子：设计一个算法删除单链表</a:t>
            </a:r>
            <a:r>
              <a:rPr lang="en-US" altLang="zh-CN" sz="1800" dirty="0">
                <a:solidFill>
                  <a:srgbClr val="0000FF"/>
                </a:solidFill>
              </a:rPr>
              <a:t>L</a:t>
            </a:r>
            <a:r>
              <a:rPr lang="zh-CN" altLang="en-US" sz="1800" dirty="0">
                <a:solidFill>
                  <a:srgbClr val="0000FF"/>
                </a:solidFill>
              </a:rPr>
              <a:t>中第一个值为</a:t>
            </a:r>
            <a:r>
              <a:rPr lang="en-US" altLang="zh-CN" sz="1800" dirty="0">
                <a:solidFill>
                  <a:srgbClr val="0000FF"/>
                </a:solidFill>
              </a:rPr>
              <a:t>x</a:t>
            </a:r>
            <a:r>
              <a:rPr lang="zh-CN" altLang="en-US" sz="1800" dirty="0">
                <a:solidFill>
                  <a:srgbClr val="0000FF"/>
                </a:solidFill>
              </a:rPr>
              <a:t>的节点。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/>
              <a:t>思路：如图所示，用</a:t>
            </a:r>
            <a:r>
              <a:rPr lang="en-US" altLang="zh-CN" sz="1800" b="1" dirty="0">
                <a:solidFill>
                  <a:srgbClr val="FF0000"/>
                </a:solidFill>
              </a:rPr>
              <a:t>pre, p</a:t>
            </a:r>
            <a:r>
              <a:rPr lang="zh-CN" altLang="en-US" sz="1800" dirty="0"/>
              <a:t>遍历整个单链表，</a:t>
            </a:r>
            <a:r>
              <a:rPr lang="en-US" altLang="zh-CN" sz="1800" dirty="0">
                <a:solidFill>
                  <a:srgbClr val="FF0000"/>
                </a:solidFill>
              </a:rPr>
              <a:t>pre</a:t>
            </a:r>
            <a:r>
              <a:rPr lang="zh-CN" altLang="en-US" sz="1800" dirty="0">
                <a:solidFill>
                  <a:srgbClr val="FF0000"/>
                </a:solidFill>
              </a:rPr>
              <a:t>指向*</a:t>
            </a:r>
            <a:r>
              <a:rPr lang="en-US" altLang="zh-CN" sz="1800" dirty="0">
                <a:solidFill>
                  <a:srgbClr val="FF0000"/>
                </a:solidFill>
              </a:rPr>
              <a:t>p</a:t>
            </a:r>
            <a:r>
              <a:rPr lang="zh-CN" altLang="en-US" sz="1800" dirty="0">
                <a:solidFill>
                  <a:srgbClr val="FF0000"/>
                </a:solidFill>
              </a:rPr>
              <a:t>的前驱结点，</a:t>
            </a:r>
            <a:r>
              <a:rPr lang="en-US" altLang="zh-CN" sz="1800" dirty="0">
                <a:solidFill>
                  <a:srgbClr val="FF0000"/>
                </a:solidFill>
              </a:rPr>
              <a:t>p</a:t>
            </a:r>
            <a:r>
              <a:rPr lang="zh-CN" altLang="en-US" sz="1800" dirty="0">
                <a:solidFill>
                  <a:srgbClr val="FF0000"/>
                </a:solidFill>
              </a:rPr>
              <a:t>用于查找第一个值为</a:t>
            </a:r>
            <a:r>
              <a:rPr lang="en-US" altLang="zh-CN" sz="1800" dirty="0">
                <a:solidFill>
                  <a:srgbClr val="FF0000"/>
                </a:solidFill>
              </a:rPr>
              <a:t>x</a:t>
            </a:r>
            <a:r>
              <a:rPr lang="zh-CN" altLang="en-US" sz="1800" dirty="0">
                <a:solidFill>
                  <a:srgbClr val="FF0000"/>
                </a:solidFill>
              </a:rPr>
              <a:t>的结点</a:t>
            </a:r>
            <a:r>
              <a:rPr lang="zh-CN" altLang="en-US" sz="1800" dirty="0"/>
              <a:t>。当找到后将*</a:t>
            </a:r>
            <a:r>
              <a:rPr lang="en-US" altLang="zh-CN" sz="1800" dirty="0"/>
              <a:t>p</a:t>
            </a:r>
            <a:r>
              <a:rPr lang="zh-CN" altLang="en-US" sz="1800" dirty="0"/>
              <a:t>结点删除，返回</a:t>
            </a:r>
            <a:r>
              <a:rPr lang="en-US" altLang="zh-CN" sz="1800" dirty="0"/>
              <a:t>1</a:t>
            </a:r>
            <a:r>
              <a:rPr lang="zh-CN" altLang="en-US" sz="1800" dirty="0"/>
              <a:t>；否则返回</a:t>
            </a:r>
            <a:r>
              <a:rPr lang="en-US" altLang="zh-CN" sz="1800" dirty="0"/>
              <a:t>0</a:t>
            </a:r>
            <a:r>
              <a:rPr lang="zh-CN" altLang="en-US" sz="1800" dirty="0"/>
              <a:t>。对应算法如下。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6FEDDD-6C35-47EB-AF92-6C6A6D204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3910" y="2276872"/>
            <a:ext cx="4024148" cy="10892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824033-755F-42B9-9769-D183EE377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999" y="3629640"/>
            <a:ext cx="6384657" cy="26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AFD52-D5A6-4BA6-B3DF-07BC81D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B3894-8BB8-428B-9980-9FB4567E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976838"/>
            <a:ext cx="11239500" cy="50636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例子：设计一个算法，删除单链表</a:t>
            </a:r>
            <a:r>
              <a:rPr lang="en-US" altLang="zh-CN" sz="1600" dirty="0"/>
              <a:t>L</a:t>
            </a:r>
            <a:r>
              <a:rPr lang="zh-CN" altLang="en-US" sz="1600" dirty="0"/>
              <a:t>含两个或两个以上的数据结点中，第一个值为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的结点的前驱结点。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思路</a:t>
            </a:r>
            <a:r>
              <a:rPr lang="zh-CN" altLang="en-US" sz="1600" dirty="0">
                <a:solidFill>
                  <a:srgbClr val="FF0000"/>
                </a:solidFill>
              </a:rPr>
              <a:t>：</a:t>
            </a:r>
            <a:r>
              <a:rPr lang="zh-CN" altLang="en-US" sz="1600" dirty="0"/>
              <a:t>如图所示，在遍历时用</a:t>
            </a:r>
            <a:r>
              <a:rPr lang="en-US" altLang="zh-CN" sz="1600" dirty="0"/>
              <a:t>p</a:t>
            </a:r>
            <a:r>
              <a:rPr lang="zh-CN" altLang="en-US" sz="1600" dirty="0"/>
              <a:t>指向值为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的结点，用</a:t>
            </a:r>
            <a:r>
              <a:rPr lang="en-US" altLang="zh-CN" sz="1600" dirty="0"/>
              <a:t>pre</a:t>
            </a:r>
            <a:r>
              <a:rPr lang="zh-CN" altLang="en-US" sz="1600" dirty="0"/>
              <a:t>指向*</a:t>
            </a:r>
            <a:r>
              <a:rPr lang="en-US" altLang="zh-CN" sz="1600" dirty="0"/>
              <a:t>p</a:t>
            </a:r>
            <a:r>
              <a:rPr lang="zh-CN" altLang="en-US" sz="1600" dirty="0"/>
              <a:t>结点的前驱结点，用</a:t>
            </a:r>
            <a:r>
              <a:rPr lang="en-US" altLang="zh-CN" sz="1600" dirty="0" err="1"/>
              <a:t>prepre</a:t>
            </a:r>
            <a:r>
              <a:rPr lang="zh-CN" altLang="en-US" sz="1600" dirty="0"/>
              <a:t>指向*</a:t>
            </a:r>
            <a:r>
              <a:rPr lang="en-US" altLang="zh-CN" sz="1600" dirty="0"/>
              <a:t>pre</a:t>
            </a:r>
            <a:r>
              <a:rPr lang="zh-CN" altLang="en-US" sz="1600" dirty="0"/>
              <a:t>节点的前驱结点。若第一个数据结点的值为</a:t>
            </a:r>
            <a:r>
              <a:rPr lang="en-US" altLang="zh-CN" sz="1600" dirty="0"/>
              <a:t>x</a:t>
            </a:r>
            <a:r>
              <a:rPr lang="zh-CN" altLang="en-US" sz="1600" dirty="0"/>
              <a:t>或未找到值为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的结点，返回</a:t>
            </a:r>
            <a:r>
              <a:rPr lang="en-US" altLang="zh-CN" sz="1600" dirty="0"/>
              <a:t>0</a:t>
            </a:r>
            <a:r>
              <a:rPr lang="zh-CN" altLang="en-US" sz="1600" dirty="0"/>
              <a:t>；否则删除*</a:t>
            </a:r>
            <a:r>
              <a:rPr lang="en-US" altLang="zh-CN" sz="1600" dirty="0"/>
              <a:t>pre</a:t>
            </a:r>
            <a:r>
              <a:rPr lang="zh-CN" altLang="en-US" sz="1600" dirty="0"/>
              <a:t>结点，并返回</a:t>
            </a:r>
            <a:r>
              <a:rPr lang="en-US" altLang="zh-CN" sz="1600" dirty="0"/>
              <a:t>1</a:t>
            </a:r>
            <a:r>
              <a:rPr lang="zh-CN" altLang="en-US" sz="1600" dirty="0"/>
              <a:t>。对应的算法实现如下：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AA434-D952-4718-99F7-598C05E1304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9696" y="1484784"/>
            <a:ext cx="4065865" cy="9361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D9B82B-56EC-4172-B360-97E46A50A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818" y="4726796"/>
            <a:ext cx="5050564" cy="13136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ED9722-0AA3-4AA9-8293-3AA365422B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8824" y="3672024"/>
            <a:ext cx="4958478" cy="104622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955F92A-A5A2-4EA2-3613-3E2F27284D26}"/>
              </a:ext>
            </a:extLst>
          </p:cNvPr>
          <p:cNvSpPr/>
          <p:nvPr/>
        </p:nvSpPr>
        <p:spPr>
          <a:xfrm>
            <a:off x="2429854" y="4272898"/>
            <a:ext cx="2256090" cy="7007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4F11BC-1165-CD9B-DDB4-E4AD53BFA16E}"/>
              </a:ext>
            </a:extLst>
          </p:cNvPr>
          <p:cNvSpPr/>
          <p:nvPr/>
        </p:nvSpPr>
        <p:spPr>
          <a:xfrm>
            <a:off x="2429854" y="5017069"/>
            <a:ext cx="1504060" cy="76126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51E449-F174-42A7-73E6-5573A611A530}"/>
              </a:ext>
            </a:extLst>
          </p:cNvPr>
          <p:cNvSpPr txBox="1"/>
          <p:nvPr/>
        </p:nvSpPr>
        <p:spPr>
          <a:xfrm>
            <a:off x="1802824" y="44779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FC506F-0AE5-9923-18F2-355365B28AF7}"/>
              </a:ext>
            </a:extLst>
          </p:cNvPr>
          <p:cNvSpPr txBox="1"/>
          <p:nvPr/>
        </p:nvSpPr>
        <p:spPr>
          <a:xfrm>
            <a:off x="1802824" y="51916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42157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B43B6-7B4E-4C13-9978-A2A8E424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DCA29-4108-499F-B7B7-FA609F53C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5" y="976838"/>
            <a:ext cx="11236375" cy="50636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例子：在</a:t>
            </a:r>
            <a:r>
              <a:rPr lang="zh-CN" altLang="en-US" sz="1600" b="1" dirty="0">
                <a:solidFill>
                  <a:srgbClr val="FF0000"/>
                </a:solidFill>
              </a:rPr>
              <a:t>带头结点</a:t>
            </a:r>
            <a:r>
              <a:rPr lang="zh-CN" altLang="en-US" sz="1600" dirty="0"/>
              <a:t>的单链表中，删除所有值为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的结点，并释放其空间。假设值为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的结点不唯一，试编写算法实现以上的操作。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FF0000"/>
                </a:solidFill>
              </a:rPr>
              <a:t>思路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：</a:t>
            </a:r>
            <a:r>
              <a:rPr lang="zh-CN" altLang="en-US" sz="1600" dirty="0"/>
              <a:t>用</a:t>
            </a:r>
            <a:r>
              <a:rPr lang="en-US" altLang="zh-CN" sz="1600" dirty="0"/>
              <a:t>p</a:t>
            </a:r>
            <a:r>
              <a:rPr lang="zh-CN" altLang="en-US" sz="1600" dirty="0">
                <a:solidFill>
                  <a:srgbClr val="FF0000"/>
                </a:solidFill>
              </a:rPr>
              <a:t>从头到尾扫描</a:t>
            </a:r>
            <a:r>
              <a:rPr lang="zh-CN" altLang="en-US" sz="1600" dirty="0"/>
              <a:t>单链表，</a:t>
            </a:r>
            <a:r>
              <a:rPr lang="en-US" altLang="zh-CN" sz="1600" dirty="0"/>
              <a:t>pre</a:t>
            </a:r>
            <a:r>
              <a:rPr lang="zh-CN" altLang="en-US" sz="1600" dirty="0"/>
              <a:t>指向*</a:t>
            </a:r>
            <a:r>
              <a:rPr lang="en-US" altLang="zh-CN" sz="1600" dirty="0"/>
              <a:t>p</a:t>
            </a:r>
            <a:r>
              <a:rPr lang="zh-CN" altLang="en-US" sz="1600" dirty="0"/>
              <a:t>结点的前驱。若</a:t>
            </a:r>
            <a:r>
              <a:rPr lang="en-US" altLang="zh-CN" sz="1600" dirty="0"/>
              <a:t>p</a:t>
            </a:r>
            <a:r>
              <a:rPr lang="zh-CN" altLang="en-US" sz="1600" dirty="0"/>
              <a:t>所指结点的值为</a:t>
            </a:r>
            <a:r>
              <a:rPr lang="en-US" altLang="zh-CN" sz="1600" dirty="0"/>
              <a:t>x</a:t>
            </a:r>
            <a:r>
              <a:rPr lang="zh-CN" altLang="en-US" sz="1600" dirty="0"/>
              <a:t>，则删除，并让</a:t>
            </a:r>
            <a:r>
              <a:rPr lang="en-US" altLang="zh-CN" sz="1600" dirty="0"/>
              <a:t>p</a:t>
            </a:r>
            <a:r>
              <a:rPr lang="zh-CN" altLang="en-US" sz="1600" dirty="0"/>
              <a:t>移向下一个结点，否则让</a:t>
            </a:r>
            <a:r>
              <a:rPr lang="en-US" altLang="zh-CN" sz="1600" dirty="0"/>
              <a:t>pre, p</a:t>
            </a:r>
            <a:r>
              <a:rPr lang="zh-CN" altLang="en-US" sz="1600" dirty="0"/>
              <a:t>指针同步后移一个结点。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863926-C287-4336-BAAD-1312414C0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0842" y="2729554"/>
            <a:ext cx="4518901" cy="24435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5FB2E3-D3DD-4B3A-8BB6-E006FD4B3055}"/>
              </a:ext>
            </a:extLst>
          </p:cNvPr>
          <p:cNvSpPr/>
          <p:nvPr/>
        </p:nvSpPr>
        <p:spPr>
          <a:xfrm>
            <a:off x="7044583" y="2729555"/>
            <a:ext cx="3315768" cy="2354491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200" dirty="0">
                <a:ea typeface="微软雅黑" panose="020B0503020204020204" pitchFamily="34" charset="-122"/>
              </a:rPr>
              <a:t>本算法是在</a:t>
            </a:r>
            <a:r>
              <a:rPr lang="zh-CN" altLang="en-US" sz="1200" b="1" dirty="0">
                <a:solidFill>
                  <a:srgbClr val="FF0000"/>
                </a:solidFill>
                <a:ea typeface="微软雅黑" panose="020B0503020204020204" pitchFamily="34" charset="-122"/>
              </a:rPr>
              <a:t>无序单链表</a:t>
            </a:r>
            <a:r>
              <a:rPr lang="zh-CN" altLang="en-US" sz="1200" dirty="0">
                <a:ea typeface="微软雅黑" panose="020B0503020204020204" pitchFamily="34" charset="-122"/>
              </a:rPr>
              <a:t>中删除满足某种条件的所有结点，这里的条件是结点的值为</a:t>
            </a:r>
            <a:r>
              <a:rPr lang="en-US" altLang="zh-CN" sz="1200" dirty="0">
                <a:ea typeface="微软雅黑" panose="020B0503020204020204" pitchFamily="34" charset="-122"/>
              </a:rPr>
              <a:t>x</a:t>
            </a:r>
            <a:r>
              <a:rPr lang="zh-CN" altLang="en-US" sz="1200" dirty="0">
                <a:ea typeface="微软雅黑" panose="020B0503020204020204" pitchFamily="34" charset="-122"/>
              </a:rPr>
              <a:t>。</a:t>
            </a:r>
            <a:endParaRPr lang="en-US" altLang="zh-CN" sz="1200" dirty="0">
              <a:ea typeface="微软雅黑" panose="020B0503020204020204" pitchFamily="34" charset="-122"/>
            </a:endParaRPr>
          </a:p>
          <a:p>
            <a:pPr>
              <a:lnSpc>
                <a:spcPct val="175000"/>
              </a:lnSpc>
            </a:pPr>
            <a:endParaRPr lang="en-US" altLang="zh-CN" sz="1200" dirty="0">
              <a:ea typeface="微软雅黑" panose="020B0503020204020204" pitchFamily="34" charset="-122"/>
            </a:endParaRPr>
          </a:p>
          <a:p>
            <a:pPr>
              <a:lnSpc>
                <a:spcPct val="175000"/>
              </a:lnSpc>
            </a:pPr>
            <a:r>
              <a:rPr lang="zh-CN" altLang="en-US" sz="1200" dirty="0">
                <a:ea typeface="微软雅黑" panose="020B0503020204020204" pitchFamily="34" charset="-122"/>
              </a:rPr>
              <a:t>实际上，</a:t>
            </a:r>
            <a:r>
              <a:rPr lang="zh-CN" altLang="en-US" sz="1200" b="1" dirty="0">
                <a:solidFill>
                  <a:srgbClr val="FF0000"/>
                </a:solidFill>
                <a:ea typeface="微软雅黑" panose="020B0503020204020204" pitchFamily="34" charset="-122"/>
              </a:rPr>
              <a:t>这个条件是可以任意指定的</a:t>
            </a:r>
            <a:r>
              <a:rPr lang="zh-CN" altLang="en-US" sz="1200" dirty="0">
                <a:ea typeface="微软雅黑" panose="020B0503020204020204" pitchFamily="34" charset="-122"/>
              </a:rPr>
              <a:t>，只要修改</a:t>
            </a:r>
            <a:r>
              <a:rPr lang="en-US" altLang="zh-CN" sz="1200" dirty="0">
                <a:ea typeface="微软雅黑" panose="020B0503020204020204" pitchFamily="34" charset="-122"/>
              </a:rPr>
              <a:t>if</a:t>
            </a:r>
            <a:r>
              <a:rPr lang="zh-CN" altLang="en-US" sz="1200" dirty="0">
                <a:ea typeface="微软雅黑" panose="020B0503020204020204" pitchFamily="34" charset="-122"/>
              </a:rPr>
              <a:t>条件即可，比如，要求删除介于</a:t>
            </a:r>
            <a:r>
              <a:rPr lang="en-US" altLang="zh-CN" sz="1200" dirty="0">
                <a:ea typeface="微软雅黑" panose="020B0503020204020204" pitchFamily="34" charset="-122"/>
              </a:rPr>
              <a:t>mink</a:t>
            </a:r>
            <a:r>
              <a:rPr lang="zh-CN" altLang="en-US" sz="1200" dirty="0">
                <a:ea typeface="微软雅黑" panose="020B0503020204020204" pitchFamily="34" charset="-122"/>
              </a:rPr>
              <a:t>和</a:t>
            </a:r>
            <a:r>
              <a:rPr lang="en-US" altLang="zh-CN" sz="1200" dirty="0" err="1">
                <a:ea typeface="微软雅黑" panose="020B0503020204020204" pitchFamily="34" charset="-122"/>
              </a:rPr>
              <a:t>maxk</a:t>
            </a:r>
            <a:r>
              <a:rPr lang="zh-CN" altLang="en-US" sz="1200" dirty="0">
                <a:ea typeface="微软雅黑" panose="020B0503020204020204" pitchFamily="34" charset="-122"/>
              </a:rPr>
              <a:t>之间的所有结点，则只需将</a:t>
            </a:r>
            <a:r>
              <a:rPr lang="en-US" altLang="zh-CN" sz="1200" dirty="0">
                <a:ea typeface="微软雅黑" panose="020B0503020204020204" pitchFamily="34" charset="-122"/>
              </a:rPr>
              <a:t>if</a:t>
            </a:r>
            <a:r>
              <a:rPr lang="zh-CN" altLang="en-US" sz="1200" dirty="0">
                <a:ea typeface="微软雅黑" panose="020B0503020204020204" pitchFamily="34" charset="-122"/>
              </a:rPr>
              <a:t>语句修改为：</a:t>
            </a:r>
            <a:endParaRPr lang="en-US" altLang="zh-CN" sz="1200" dirty="0">
              <a:ea typeface="微软雅黑" panose="020B0503020204020204" pitchFamily="34" charset="-122"/>
            </a:endParaRPr>
          </a:p>
          <a:p>
            <a:pPr algn="ctr">
              <a:lnSpc>
                <a:spcPct val="175000"/>
              </a:lnSpc>
            </a:pPr>
            <a:r>
              <a:rPr lang="en-US" altLang="zh-CN" sz="1200" dirty="0">
                <a:ea typeface="微软雅黑" panose="020B0503020204020204" pitchFamily="34" charset="-122"/>
              </a:rPr>
              <a:t>if(p-&gt;data &gt; mink &amp;&amp; p-&gt;data &lt; </a:t>
            </a:r>
            <a:r>
              <a:rPr lang="en-US" altLang="zh-CN" sz="1200" dirty="0" err="1">
                <a:ea typeface="微软雅黑" panose="020B0503020204020204" pitchFamily="34" charset="-122"/>
              </a:rPr>
              <a:t>maxk</a:t>
            </a:r>
            <a:r>
              <a:rPr lang="en-US" altLang="zh-CN" sz="1200" dirty="0"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E5CA1B-7AE4-4BA6-A76D-2DF7F3461939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0841" y="5190244"/>
            <a:ext cx="1945486" cy="5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C0FD6-589F-4FA1-9657-AB94053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DD376-27A1-4C8D-92F5-DEAAF294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例子：在</a:t>
            </a:r>
            <a:r>
              <a:rPr lang="zh-CN" altLang="en-US" sz="1600" b="1" dirty="0">
                <a:solidFill>
                  <a:srgbClr val="FF0000"/>
                </a:solidFill>
              </a:rPr>
              <a:t>带头结点</a:t>
            </a:r>
            <a:r>
              <a:rPr lang="zh-CN" altLang="en-US" sz="1600" dirty="0"/>
              <a:t>的单链表中，删除所有值为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的结点，并释放其空间。假设值为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的结点不唯一，试编写算法实现以上的操作。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FF0000"/>
                </a:solidFill>
              </a:rPr>
              <a:t>思路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：</a:t>
            </a:r>
            <a:r>
              <a:rPr lang="zh-CN" altLang="en-US" sz="1600" dirty="0"/>
              <a:t>采用</a:t>
            </a:r>
            <a:r>
              <a:rPr lang="zh-CN" altLang="en-US" sz="1600" dirty="0">
                <a:solidFill>
                  <a:srgbClr val="FF0000"/>
                </a:solidFill>
              </a:rPr>
              <a:t>尾插法</a:t>
            </a:r>
            <a:r>
              <a:rPr lang="zh-CN" altLang="en-US" sz="1600" dirty="0"/>
              <a:t>建立单链表。用</a:t>
            </a:r>
            <a:r>
              <a:rPr lang="en-US" altLang="zh-CN" sz="1600" dirty="0"/>
              <a:t>p</a:t>
            </a:r>
            <a:r>
              <a:rPr lang="zh-CN" altLang="en-US" sz="1600" dirty="0"/>
              <a:t>指针扫描</a:t>
            </a:r>
            <a:r>
              <a:rPr lang="en-US" altLang="zh-CN" sz="1600" dirty="0"/>
              <a:t>L</a:t>
            </a:r>
            <a:r>
              <a:rPr lang="zh-CN" altLang="en-US" sz="1600" dirty="0"/>
              <a:t>的所有结点 ，当其值不为</a:t>
            </a:r>
            <a:r>
              <a:rPr lang="en-US" altLang="zh-CN" sz="1600" dirty="0"/>
              <a:t>x</a:t>
            </a:r>
            <a:r>
              <a:rPr lang="zh-CN" altLang="en-US" sz="1600" dirty="0"/>
              <a:t>时，将其链接到</a:t>
            </a:r>
            <a:r>
              <a:rPr lang="en-US" altLang="zh-CN" sz="1600" dirty="0"/>
              <a:t>L</a:t>
            </a:r>
            <a:r>
              <a:rPr lang="zh-CN" altLang="en-US" sz="1600" dirty="0"/>
              <a:t>之后，否则将其释放。</a:t>
            </a: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BF40F7-F832-46F0-ADE5-A51504B3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1935" y="2492896"/>
            <a:ext cx="5426053" cy="35475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3A206E2-68C1-47F5-A8A3-058AF5C22749}"/>
              </a:ext>
            </a:extLst>
          </p:cNvPr>
          <p:cNvSpPr/>
          <p:nvPr/>
        </p:nvSpPr>
        <p:spPr>
          <a:xfrm>
            <a:off x="7717238" y="4813113"/>
            <a:ext cx="2322112" cy="1061829"/>
          </a:xfrm>
          <a:prstGeom prst="rect">
            <a:avLst/>
          </a:prstGeom>
          <a:ln>
            <a:solidFill>
              <a:srgbClr val="00582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200" dirty="0">
                <a:ea typeface="微软雅黑" panose="020B0503020204020204" pitchFamily="34" charset="-122"/>
              </a:rPr>
              <a:t>两种算法皆扫描一遍链表，</a:t>
            </a:r>
            <a:endParaRPr lang="en-US" altLang="zh-CN" sz="1200" dirty="0">
              <a:ea typeface="微软雅黑" panose="020B0503020204020204" pitchFamily="34" charset="-122"/>
            </a:endParaRPr>
          </a:p>
          <a:p>
            <a:pPr>
              <a:lnSpc>
                <a:spcPct val="175000"/>
              </a:lnSpc>
            </a:pPr>
            <a:r>
              <a:rPr lang="zh-CN" altLang="en-US" sz="1200" dirty="0">
                <a:ea typeface="微软雅黑" panose="020B0503020204020204" pitchFamily="34" charset="-122"/>
              </a:rPr>
              <a:t>时间复杂度为</a:t>
            </a:r>
            <a:r>
              <a:rPr lang="en-US" altLang="zh-CN" sz="1200" dirty="0">
                <a:ea typeface="微软雅黑" panose="020B0503020204020204" pitchFamily="34" charset="-122"/>
              </a:rPr>
              <a:t>O(n)</a:t>
            </a:r>
          </a:p>
          <a:p>
            <a:pPr>
              <a:lnSpc>
                <a:spcPct val="175000"/>
              </a:lnSpc>
            </a:pPr>
            <a:r>
              <a:rPr lang="zh-CN" altLang="en-US" sz="1200" dirty="0">
                <a:ea typeface="微软雅黑" panose="020B0503020204020204" pitchFamily="34" charset="-122"/>
              </a:rPr>
              <a:t>空间复杂度为</a:t>
            </a:r>
            <a:r>
              <a:rPr lang="en-US" altLang="zh-CN" sz="1200" dirty="0">
                <a:ea typeface="微软雅黑" panose="020B0503020204020204" pitchFamily="34" charset="-122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632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1AE0D-ECCE-4AC1-A2E3-1B6E0FA8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B781C-4CDD-4499-819B-1923CB11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5" y="976838"/>
            <a:ext cx="11236375" cy="50636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例子：试编写算法将带有头结点的单链表就地逆置，所谓“就地”是指辅助空间复杂度为</a:t>
            </a:r>
            <a:r>
              <a:rPr lang="en-US" altLang="zh-CN" sz="1800" dirty="0"/>
              <a:t>O(1)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思路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/>
              <a:t>：将头结点摘下，然后从第一结点开始，依次前插入到头结点的后面（头插法建立单链表），直到最后一个结点为止，则实现了链表的逆置，如图所示。</a:t>
            </a:r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F81AA0-83E0-471F-BC31-F02253C9543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1556" y="2564904"/>
            <a:ext cx="6941510" cy="31864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3F4EFD-DEE3-4221-A197-4A7F09414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4979572"/>
            <a:ext cx="4286072" cy="97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B9C9E-6987-4FD0-9CA5-CD51266E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D4986-66E0-48F0-A429-E19ACF485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400" dirty="0"/>
              <a:t>例子：试编写算法将带有头结点的单链表就地逆置，所谓“就地”是指辅助空间复杂度为</a:t>
            </a:r>
            <a:r>
              <a:rPr lang="en-US" altLang="zh-CN" sz="1400" dirty="0"/>
              <a:t>O(1)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400" dirty="0">
                <a:solidFill>
                  <a:srgbClr val="FF0000"/>
                </a:solidFill>
              </a:rPr>
              <a:t>思路</a:t>
            </a:r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r>
              <a:rPr lang="zh-CN" altLang="en-US" sz="1400" dirty="0"/>
              <a:t>：假设 </a:t>
            </a:r>
            <a:r>
              <a:rPr lang="en-US" altLang="zh-CN" sz="1400" dirty="0"/>
              <a:t>pre, p </a:t>
            </a:r>
            <a:r>
              <a:rPr lang="zh-CN" altLang="en-US" sz="1400" dirty="0"/>
              <a:t>和 </a:t>
            </a:r>
            <a:r>
              <a:rPr lang="en-US" altLang="zh-CN" sz="1400" dirty="0"/>
              <a:t>r </a:t>
            </a:r>
            <a:r>
              <a:rPr lang="zh-CN" altLang="en-US" sz="1400" dirty="0"/>
              <a:t>指向</a:t>
            </a:r>
            <a:r>
              <a:rPr lang="en-US" altLang="zh-CN" sz="1400" dirty="0"/>
              <a:t>3</a:t>
            </a:r>
            <a:r>
              <a:rPr lang="zh-CN" altLang="en-US" sz="1400" dirty="0"/>
              <a:t>个相邻的结点，如图所示。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altLang="zh-CN" sz="40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400" dirty="0" smtClean="0"/>
              <a:t>假设</a:t>
            </a:r>
            <a:r>
              <a:rPr lang="zh-CN" altLang="en-US" sz="1400" dirty="0"/>
              <a:t>经过若干操作，*</a:t>
            </a:r>
            <a:r>
              <a:rPr lang="en-US" altLang="zh-CN" sz="1400" dirty="0"/>
              <a:t>pre</a:t>
            </a:r>
            <a:r>
              <a:rPr lang="zh-CN" altLang="en-US" sz="1400" dirty="0"/>
              <a:t>之前的结点的指针都已经调整完毕，它们的</a:t>
            </a:r>
            <a:r>
              <a:rPr lang="en-US" altLang="zh-CN" sz="1400" dirty="0"/>
              <a:t>next</a:t>
            </a:r>
            <a:r>
              <a:rPr lang="zh-CN" altLang="en-US" sz="1400" dirty="0"/>
              <a:t>都指向其原前驱结点。现在令*</a:t>
            </a:r>
            <a:r>
              <a:rPr lang="en-US" altLang="zh-CN" sz="1400" dirty="0"/>
              <a:t>p</a:t>
            </a:r>
            <a:r>
              <a:rPr lang="zh-CN" altLang="en-US" sz="1400" dirty="0"/>
              <a:t>结点的</a:t>
            </a:r>
            <a:r>
              <a:rPr lang="en-US" altLang="zh-CN" sz="1400" dirty="0"/>
              <a:t>next</a:t>
            </a:r>
            <a:r>
              <a:rPr lang="zh-CN" altLang="en-US" sz="1400" dirty="0"/>
              <a:t>域指向</a:t>
            </a:r>
            <a:r>
              <a:rPr lang="en-US" altLang="zh-CN" sz="1400" dirty="0"/>
              <a:t>*pre</a:t>
            </a:r>
            <a:r>
              <a:rPr lang="zh-CN" altLang="en-US" sz="1400" dirty="0"/>
              <a:t>结点，注意到一旦调整指针的指向后，*</a:t>
            </a:r>
            <a:r>
              <a:rPr lang="en-US" altLang="zh-CN" sz="1400" dirty="0"/>
              <a:t>p</a:t>
            </a:r>
            <a:r>
              <a:rPr lang="zh-CN" altLang="en-US" sz="1400" dirty="0"/>
              <a:t>的后继结点的链接就断开了，为此需要用</a:t>
            </a:r>
            <a:r>
              <a:rPr lang="en-US" altLang="zh-CN" sz="1400" dirty="0"/>
              <a:t>r</a:t>
            </a:r>
            <a:r>
              <a:rPr lang="zh-CN" altLang="en-US" sz="1400" dirty="0"/>
              <a:t>来指向原*</a:t>
            </a:r>
            <a:r>
              <a:rPr lang="en-US" altLang="zh-CN" sz="1400" dirty="0"/>
              <a:t>p</a:t>
            </a:r>
            <a:r>
              <a:rPr lang="zh-CN" altLang="en-US" sz="1400" dirty="0"/>
              <a:t>的后继结点。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400" dirty="0"/>
              <a:t>处理时需要注意两点：</a:t>
            </a:r>
            <a:endParaRPr lang="en-US" altLang="zh-CN" sz="14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1200" dirty="0"/>
              <a:t>一是在</a:t>
            </a:r>
            <a:r>
              <a:rPr lang="zh-CN" altLang="en-US" sz="1200" dirty="0">
                <a:solidFill>
                  <a:srgbClr val="FF0000"/>
                </a:solidFill>
              </a:rPr>
              <a:t>处理第一个结点时</a:t>
            </a:r>
            <a:r>
              <a:rPr lang="zh-CN" altLang="en-US" sz="1200" dirty="0"/>
              <a:t>，应将其</a:t>
            </a:r>
            <a:r>
              <a:rPr lang="en-US" altLang="zh-CN" sz="1200" dirty="0"/>
              <a:t>next</a:t>
            </a:r>
            <a:r>
              <a:rPr lang="zh-CN" altLang="en-US" sz="1200" dirty="0"/>
              <a:t>域置为</a:t>
            </a:r>
            <a:r>
              <a:rPr lang="en-US" altLang="zh-CN" sz="1200" dirty="0"/>
              <a:t>NULL</a:t>
            </a:r>
            <a:r>
              <a:rPr lang="zh-CN" altLang="en-US" sz="1200" dirty="0"/>
              <a:t>，而不是指向头结点（因为它将作为新表的尾结点）；</a:t>
            </a:r>
            <a:endParaRPr lang="en-US" altLang="zh-CN" sz="12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1200" dirty="0"/>
              <a:t>二是在</a:t>
            </a:r>
            <a:r>
              <a:rPr lang="zh-CN" altLang="en-US" sz="1200" dirty="0">
                <a:solidFill>
                  <a:srgbClr val="FF0000"/>
                </a:solidFill>
              </a:rPr>
              <a:t>处理完最后一个结点后</a:t>
            </a:r>
            <a:r>
              <a:rPr lang="zh-CN" altLang="en-US" sz="1200" dirty="0"/>
              <a:t>，需要将头结点的指针指向它。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04B310-877C-499A-BDAB-C4B8865EA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1544" y="1988840"/>
            <a:ext cx="7138978" cy="9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78AE-1B9F-4EBE-B4E1-F5F11B6A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607BD-A667-407F-8B84-5747BA6DA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例子：试编写算法将带有头结点的单链表就地逆置，所谓“就地”是指辅助空间复杂度为</a:t>
            </a:r>
            <a:r>
              <a:rPr lang="en-US" altLang="zh-CN" sz="1800" dirty="0"/>
              <a:t>O(1)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 smtClean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 smtClean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上述两个算法思路的时间复杂度为</a:t>
            </a:r>
            <a:r>
              <a:rPr lang="en-US" altLang="zh-CN" sz="1800" dirty="0"/>
              <a:t>O(n)</a:t>
            </a:r>
            <a:r>
              <a:rPr lang="zh-CN" altLang="en-US" sz="1800" dirty="0"/>
              <a:t>，空间复杂度为</a:t>
            </a:r>
            <a:r>
              <a:rPr lang="en-US" altLang="zh-CN" sz="1800" dirty="0"/>
              <a:t>O(1)</a:t>
            </a:r>
            <a:r>
              <a:rPr lang="zh-CN" altLang="en-US" sz="1800" dirty="0"/>
              <a:t>。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195339-F546-48A4-803C-52361D37D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3552" y="1556792"/>
            <a:ext cx="777876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81189" y="1357314"/>
            <a:ext cx="8429625" cy="6429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8563" y="2714625"/>
            <a:ext cx="486886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35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5293</TotalTime>
  <Words>789</Words>
  <Application>Microsoft Office PowerPoint</Application>
  <PresentationFormat>宽屏</PresentationFormat>
  <Paragraphs>56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Arial</vt:lpstr>
      <vt:lpstr>Arial Black</vt:lpstr>
      <vt:lpstr>Calibri</vt:lpstr>
      <vt:lpstr>Times New Roman</vt:lpstr>
      <vt:lpstr>Wingdings</vt:lpstr>
      <vt:lpstr>2_Studio</vt:lpstr>
      <vt:lpstr>Lecture 10(B) Linked List Exercises</vt:lpstr>
      <vt:lpstr>Exercise 1</vt:lpstr>
      <vt:lpstr>Exercise 2</vt:lpstr>
      <vt:lpstr>Exercise 3</vt:lpstr>
      <vt:lpstr>Exercise 3</vt:lpstr>
      <vt:lpstr>Exercise 4</vt:lpstr>
      <vt:lpstr>Exercise 4</vt:lpstr>
      <vt:lpstr>Exercise 4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ZZZ</dc:creator>
  <cp:lastModifiedBy>zzz</cp:lastModifiedBy>
  <cp:revision>750</cp:revision>
  <dcterms:created xsi:type="dcterms:W3CDTF">2014-09-15T06:27:30Z</dcterms:created>
  <dcterms:modified xsi:type="dcterms:W3CDTF">2024-10-16T01:40:46Z</dcterms:modified>
</cp:coreProperties>
</file>