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1"/>
  </p:notesMasterIdLst>
  <p:handoutMasterIdLst>
    <p:handoutMasterId r:id="rId22"/>
  </p:handout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 id="278" r:id="rId17"/>
    <p:sldId id="280" r:id="rId18"/>
    <p:sldId id="279" r:id="rId19"/>
    <p:sldId id="26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699" autoAdjust="0"/>
  </p:normalViewPr>
  <p:slideViewPr>
    <p:cSldViewPr>
      <p:cViewPr varScale="1">
        <p:scale>
          <a:sx n="133" d="100"/>
          <a:sy n="133" d="100"/>
        </p:scale>
        <p:origin x="3564" y="114"/>
      </p:cViewPr>
      <p:guideLst>
        <p:guide orient="horz" pos="2160"/>
        <p:guide pos="3840"/>
      </p:guideLst>
    </p:cSldViewPr>
  </p:slideViewPr>
  <p:notesTextViewPr>
    <p:cViewPr>
      <p:scale>
        <a:sx n="100" d="100"/>
        <a:sy n="100" d="100"/>
      </p:scale>
      <p:origin x="0" y="0"/>
    </p:cViewPr>
  </p:notesTextViewPr>
  <p:notesViewPr>
    <p:cSldViewPr>
      <p:cViewPr varScale="1">
        <p:scale>
          <a:sx n="54" d="100"/>
          <a:sy n="54" d="100"/>
        </p:scale>
        <p:origin x="-292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D41D4C8-AD22-4880-9484-3393AAEA21B4}" type="datetimeFigureOut">
              <a:rPr lang="zh-CN" altLang="en-US" smtClean="0"/>
              <a:pPr/>
              <a:t>2025/10/21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D85F2AC-91B5-4045-8919-6468876986AA}"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6BBEC3C-C740-4938-B957-964D0E0312A7}" type="datetimeFigureOut">
              <a:rPr lang="zh-CN" altLang="en-US" smtClean="0"/>
              <a:pPr/>
              <a:t>2025/10/21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2F86499-B8C4-4393-BB2B-FE4804D7EC61}"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p:cNvSpPr>
            <a:spLocks noGrp="1" noRot="1" noChangeAspect="1" noTextEdit="1"/>
          </p:cNvSpPr>
          <p:nvPr>
            <p:ph type="sldImg"/>
          </p:nvPr>
        </p:nvSpPr>
        <p:spPr>
          <a:xfrm>
            <a:off x="381000" y="685800"/>
            <a:ext cx="6096000" cy="3429000"/>
          </a:xfrm>
          <a:ln/>
        </p:spPr>
      </p:sp>
      <p:sp>
        <p:nvSpPr>
          <p:cNvPr id="19459" name="备注占位符 2"/>
          <p:cNvSpPr>
            <a:spLocks noGrp="1"/>
          </p:cNvSpPr>
          <p:nvPr>
            <p:ph type="body" idx="1"/>
          </p:nvPr>
        </p:nvSpPr>
        <p:spPr>
          <a:noFill/>
          <a:ln/>
        </p:spPr>
        <p:txBody>
          <a:bodyPr/>
          <a:lstStyle/>
          <a:p>
            <a:endParaRPr kumimoji="0" lang="zh-CN" altLang="en-US" smtClean="0"/>
          </a:p>
        </p:txBody>
      </p:sp>
      <p:sp>
        <p:nvSpPr>
          <p:cNvPr id="19460" name="灯片编号占位符 3"/>
          <p:cNvSpPr>
            <a:spLocks noGrp="1"/>
          </p:cNvSpPr>
          <p:nvPr>
            <p:ph type="sldNum" sz="quarter" idx="5"/>
          </p:nvPr>
        </p:nvSpPr>
        <p:spPr>
          <a:noFill/>
        </p:spPr>
        <p:txBody>
          <a:bodyPr/>
          <a:lstStyle/>
          <a:p>
            <a:fld id="{81CA728A-43F0-49BF-8B8D-B1697E3B1699}" type="slidenum">
              <a:rPr lang="en-US" altLang="zh-CN" smtClean="0">
                <a:latin typeface="Arial" charset="0"/>
              </a:rPr>
              <a:pPr/>
              <a:t>1</a:t>
            </a:fld>
            <a:endParaRPr lang="en-US" altLang="zh-CN" smtClean="0">
              <a:latin typeface="Arial" charset="0"/>
            </a:endParaRPr>
          </a:p>
        </p:txBody>
      </p:sp>
      <p:sp>
        <p:nvSpPr>
          <p:cNvPr id="5" name="页脚占位符 4"/>
          <p:cNvSpPr>
            <a:spLocks noGrp="1"/>
          </p:cNvSpPr>
          <p:nvPr>
            <p:ph type="ftr" sz="quarter" idx="10"/>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zhangzizhen@gmail.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3" name="AutoShape 2"/>
          <p:cNvSpPr>
            <a:spLocks noChangeArrowheads="1"/>
          </p:cNvSpPr>
          <p:nvPr userDrawn="1"/>
        </p:nvSpPr>
        <p:spPr bwMode="auto">
          <a:xfrm>
            <a:off x="304800" y="381001"/>
            <a:ext cx="11582400" cy="6048375"/>
          </a:xfrm>
          <a:prstGeom prst="roundRect">
            <a:avLst>
              <a:gd name="adj" fmla="val 7912"/>
            </a:avLst>
          </a:prstGeom>
          <a:solidFill>
            <a:schemeClr val="folHlink"/>
          </a:solidFill>
          <a:ln w="9525">
            <a:noFill/>
            <a:round/>
            <a:headEnd/>
            <a:tailEnd/>
          </a:ln>
        </p:spPr>
        <p:txBody>
          <a:bodyPr wrap="none" anchor="ctr"/>
          <a:lstStyle/>
          <a:p>
            <a:pPr algn="ctr">
              <a:defRPr/>
            </a:pPr>
            <a:endParaRPr lang="zh-CN" altLang="en-US" sz="2400">
              <a:latin typeface="Times New Roman" pitchFamily="18" charset="0"/>
            </a:endParaRPr>
          </a:p>
        </p:txBody>
      </p:sp>
      <p:sp>
        <p:nvSpPr>
          <p:cNvPr id="4" name="AutoShape 3"/>
          <p:cNvSpPr>
            <a:spLocks noChangeArrowheads="1"/>
          </p:cNvSpPr>
          <p:nvPr/>
        </p:nvSpPr>
        <p:spPr bwMode="white">
          <a:xfrm>
            <a:off x="436034" y="488950"/>
            <a:ext cx="11247967" cy="4768850"/>
          </a:xfrm>
          <a:prstGeom prst="roundRect">
            <a:avLst>
              <a:gd name="adj" fmla="val 7310"/>
            </a:avLst>
          </a:prstGeom>
          <a:solidFill>
            <a:schemeClr val="bg1"/>
          </a:solidFill>
          <a:ln w="9525">
            <a:noFill/>
            <a:round/>
            <a:headEnd/>
            <a:tailEnd/>
          </a:ln>
        </p:spPr>
        <p:txBody>
          <a:bodyPr wrap="none" anchor="ctr"/>
          <a:lstStyle/>
          <a:p>
            <a:pPr algn="ctr">
              <a:defRPr/>
            </a:pPr>
            <a:endParaRPr lang="zh-CN" altLang="en-US" sz="2400">
              <a:latin typeface="Times New Roman" pitchFamily="18" charset="0"/>
            </a:endParaRPr>
          </a:p>
        </p:txBody>
      </p:sp>
      <p:sp>
        <p:nvSpPr>
          <p:cNvPr id="5" name="AutoShape 4"/>
          <p:cNvSpPr>
            <a:spLocks noChangeArrowheads="1"/>
          </p:cNvSpPr>
          <p:nvPr/>
        </p:nvSpPr>
        <p:spPr bwMode="blackWhite">
          <a:xfrm>
            <a:off x="1828800" y="4500563"/>
            <a:ext cx="8534400" cy="1357312"/>
          </a:xfrm>
          <a:prstGeom prst="roundRect">
            <a:avLst>
              <a:gd name="adj" fmla="val 16667"/>
            </a:avLst>
          </a:prstGeom>
          <a:solidFill>
            <a:schemeClr val="bg1"/>
          </a:solidFill>
          <a:ln w="50800">
            <a:solidFill>
              <a:schemeClr val="bg2"/>
            </a:solidFill>
            <a:round/>
            <a:headEnd/>
            <a:tailEnd/>
          </a:ln>
        </p:spPr>
        <p:txBody>
          <a:bodyPr wrap="none" anchor="ctr"/>
          <a:lstStyle/>
          <a:p>
            <a:pPr algn="ctr">
              <a:defRPr/>
            </a:pPr>
            <a:endParaRPr lang="zh-CN" altLang="en-US" sz="1800">
              <a:latin typeface="Arial" pitchFamily="34" charset="0"/>
            </a:endParaRPr>
          </a:p>
        </p:txBody>
      </p:sp>
      <p:pic>
        <p:nvPicPr>
          <p:cNvPr id="6" name="Picture 11" descr="sysu_logo2"/>
          <p:cNvPicPr>
            <a:picLocks noChangeAspect="1" noChangeArrowheads="1"/>
          </p:cNvPicPr>
          <p:nvPr userDrawn="1"/>
        </p:nvPicPr>
        <p:blipFill>
          <a:blip r:embed="rId2" cstate="print"/>
          <a:srcRect/>
          <a:stretch>
            <a:fillRect/>
          </a:stretch>
        </p:blipFill>
        <p:spPr bwMode="auto">
          <a:xfrm>
            <a:off x="1130300" y="76261"/>
            <a:ext cx="2517428" cy="688914"/>
          </a:xfrm>
          <a:prstGeom prst="rect">
            <a:avLst/>
          </a:prstGeom>
          <a:noFill/>
          <a:ln w="9525">
            <a:noFill/>
            <a:miter lim="800000"/>
            <a:headEnd/>
            <a:tailEnd/>
          </a:ln>
        </p:spPr>
      </p:pic>
      <p:sp>
        <p:nvSpPr>
          <p:cNvPr id="7" name="TextBox 6"/>
          <p:cNvSpPr txBox="1">
            <a:spLocks noChangeArrowheads="1"/>
          </p:cNvSpPr>
          <p:nvPr userDrawn="1"/>
        </p:nvSpPr>
        <p:spPr bwMode="auto">
          <a:xfrm>
            <a:off x="2095530" y="4500570"/>
            <a:ext cx="8191500" cy="1027974"/>
          </a:xfrm>
          <a:prstGeom prst="rect">
            <a:avLst/>
          </a:prstGeom>
          <a:noFill/>
          <a:ln>
            <a:noFill/>
          </a:ln>
          <a:extLst>
            <a:ext uri="{909E8E84-426E-40dd-AFC4-6F175D3DCCD1}"/>
            <a:ext uri="{91240B29-F687-4f45-9708-019B960494DF}"/>
          </a:extLst>
        </p:spPr>
        <p:txBody>
          <a:bodyPr wrap="square">
            <a:spAutoFit/>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lnSpc>
                <a:spcPct val="120000"/>
              </a:lnSpc>
              <a:spcBef>
                <a:spcPct val="20000"/>
              </a:spcBef>
              <a:buClr>
                <a:schemeClr val="bg2"/>
              </a:buClr>
              <a:buSzPct val="70000"/>
              <a:buFont typeface="Wingdings" pitchFamily="48" charset="2"/>
              <a:buNone/>
              <a:defRPr/>
            </a:pPr>
            <a:r>
              <a:rPr lang="en-US" altLang="zh-CN" sz="1800" b="1" dirty="0" smtClean="0">
                <a:solidFill>
                  <a:srgbClr val="3A7877"/>
                </a:solidFill>
              </a:rPr>
              <a:t>Data Structures and Algorithms</a:t>
            </a:r>
          </a:p>
          <a:p>
            <a:pPr marL="0" marR="0" lvl="0" indent="0" algn="l" defTabSz="914400" rtl="0" eaLnBrk="1" fontAlgn="auto" latinLnBrk="0" hangingPunct="1">
              <a:lnSpc>
                <a:spcPct val="120000"/>
              </a:lnSpc>
              <a:spcBef>
                <a:spcPct val="20000"/>
              </a:spcBef>
              <a:spcAft>
                <a:spcPts val="0"/>
              </a:spcAft>
              <a:buClr>
                <a:srgbClr val="CCCC99"/>
              </a:buClr>
              <a:buSzPct val="70000"/>
              <a:buFont typeface="Wingdings" pitchFamily="48" charset="2"/>
              <a:buNone/>
              <a:tabLst/>
              <a:defRPr/>
            </a:pPr>
            <a:r>
              <a:rPr kumimoji="0" lang="en-US" altLang="zh-CN" sz="1400" b="1" i="0" u="none" strike="noStrike" kern="1200" cap="none" spc="0" normalizeH="0" baseline="0" noProof="0" dirty="0" err="1" smtClean="0">
                <a:ln>
                  <a:noFill/>
                </a:ln>
                <a:solidFill>
                  <a:srgbClr val="3A7877"/>
                </a:solidFill>
                <a:effectLst/>
                <a:uLnTx/>
                <a:uFillTx/>
                <a:latin typeface="Arial"/>
                <a:ea typeface="宋体"/>
                <a:cs typeface="+mn-cs"/>
              </a:rPr>
              <a:t>Zizhen</a:t>
            </a:r>
            <a:r>
              <a:rPr kumimoji="0" lang="en-US" altLang="zh-CN" sz="1400" b="1" i="0" u="none" strike="noStrike" kern="1200" cap="none" spc="0" normalizeH="0" baseline="0" noProof="0" dirty="0" smtClean="0">
                <a:ln>
                  <a:noFill/>
                </a:ln>
                <a:solidFill>
                  <a:srgbClr val="3A7877"/>
                </a:solidFill>
                <a:effectLst/>
                <a:uLnTx/>
                <a:uFillTx/>
                <a:latin typeface="Arial"/>
                <a:ea typeface="宋体"/>
                <a:cs typeface="+mn-cs"/>
              </a:rPr>
              <a:t> Zhang, School of Computer Science and Engineering, Sun </a:t>
            </a:r>
            <a:r>
              <a:rPr kumimoji="0" lang="en-US" altLang="zh-CN" sz="1400" b="1" i="0" u="none" strike="noStrike" kern="1200" cap="none" spc="0" normalizeH="0" baseline="0" noProof="0" dirty="0" err="1" smtClean="0">
                <a:ln>
                  <a:noFill/>
                </a:ln>
                <a:solidFill>
                  <a:srgbClr val="3A7877"/>
                </a:solidFill>
                <a:effectLst/>
                <a:uLnTx/>
                <a:uFillTx/>
                <a:latin typeface="Arial"/>
                <a:ea typeface="宋体"/>
                <a:cs typeface="+mn-cs"/>
              </a:rPr>
              <a:t>Yat-sen</a:t>
            </a:r>
            <a:r>
              <a:rPr kumimoji="0" lang="en-US" altLang="zh-CN" sz="1400" b="1" i="0" u="none" strike="noStrike" kern="1200" cap="none" spc="0" normalizeH="0" baseline="0" noProof="0" dirty="0" smtClean="0">
                <a:ln>
                  <a:noFill/>
                </a:ln>
                <a:solidFill>
                  <a:srgbClr val="3A7877"/>
                </a:solidFill>
                <a:effectLst/>
                <a:uLnTx/>
                <a:uFillTx/>
                <a:latin typeface="Arial"/>
                <a:ea typeface="宋体"/>
                <a:cs typeface="+mn-cs"/>
              </a:rPr>
              <a:t> University</a:t>
            </a:r>
            <a:endParaRPr kumimoji="0" lang="en-US" altLang="zh-CN" sz="1800" b="1" i="0" u="none" strike="noStrike" kern="1200" cap="none" spc="0" normalizeH="0" baseline="0" noProof="0" dirty="0" smtClean="0">
              <a:ln>
                <a:noFill/>
              </a:ln>
              <a:solidFill>
                <a:srgbClr val="3A7877"/>
              </a:solidFill>
              <a:effectLst/>
              <a:uLnTx/>
              <a:uFillTx/>
              <a:latin typeface="Arial"/>
              <a:ea typeface="宋体"/>
              <a:cs typeface="+mn-cs"/>
            </a:endParaRPr>
          </a:p>
          <a:p>
            <a:pPr marL="0" marR="0" lvl="0" indent="0" algn="l" defTabSz="914400" rtl="0" eaLnBrk="1" fontAlgn="auto" latinLnBrk="0" hangingPunct="1">
              <a:lnSpc>
                <a:spcPct val="120000"/>
              </a:lnSpc>
              <a:spcBef>
                <a:spcPct val="20000"/>
              </a:spcBef>
              <a:spcAft>
                <a:spcPts val="0"/>
              </a:spcAft>
              <a:buClr>
                <a:srgbClr val="CCCC99"/>
              </a:buClr>
              <a:buSzPct val="70000"/>
              <a:buFont typeface="Wingdings" pitchFamily="48" charset="2"/>
              <a:buNone/>
              <a:tabLst/>
              <a:defRPr/>
            </a:pPr>
            <a:r>
              <a:rPr kumimoji="0" lang="en-US" altLang="zh-CN" sz="1400" b="1" i="0" u="none" strike="noStrike" kern="1200" cap="none" spc="0" normalizeH="0" baseline="0" noProof="0" dirty="0" smtClean="0">
                <a:ln>
                  <a:noFill/>
                </a:ln>
                <a:solidFill>
                  <a:srgbClr val="3A7877"/>
                </a:solidFill>
                <a:effectLst/>
                <a:uLnTx/>
                <a:uFillTx/>
                <a:latin typeface="Arial"/>
                <a:ea typeface="宋体"/>
                <a:cs typeface="+mn-cs"/>
                <a:hlinkClick r:id="rId3"/>
              </a:rPr>
              <a:t>zhangzizhen@gmail.com</a:t>
            </a:r>
            <a:endParaRPr kumimoji="0" lang="en-US" altLang="zh-CN" sz="1400" b="1" i="0" u="none" strike="noStrike" kern="1200" cap="none" spc="0" normalizeH="0" baseline="0" noProof="0" dirty="0" smtClean="0">
              <a:ln>
                <a:noFill/>
              </a:ln>
              <a:solidFill>
                <a:srgbClr val="3A7877"/>
              </a:solidFill>
              <a:effectLst/>
              <a:uLnTx/>
              <a:uFillTx/>
              <a:latin typeface="Arial"/>
              <a:ea typeface="宋体"/>
              <a:cs typeface="+mn-cs"/>
            </a:endParaRPr>
          </a:p>
        </p:txBody>
      </p:sp>
      <p:sp>
        <p:nvSpPr>
          <p:cNvPr id="95237" name="Rectangle 5"/>
          <p:cNvSpPr>
            <a:spLocks noGrp="1" noChangeArrowheads="1"/>
          </p:cNvSpPr>
          <p:nvPr>
            <p:ph type="ctrTitle"/>
          </p:nvPr>
        </p:nvSpPr>
        <p:spPr>
          <a:xfrm>
            <a:off x="914400" y="1519240"/>
            <a:ext cx="10363200" cy="2266950"/>
          </a:xfrm>
        </p:spPr>
        <p:txBody>
          <a:bodyPr anchor="ctr" anchorCtr="1"/>
          <a:lstStyle>
            <a:lvl1pPr algn="ctr">
              <a:defRPr sz="4100" i="1"/>
            </a:lvl1pPr>
          </a:lstStyle>
          <a:p>
            <a:r>
              <a:rPr lang="zh-CN" altLang="en-US"/>
              <a:t>单击此处编辑母版标题样式</a:t>
            </a:r>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cSld>
  <p:clrMapOvr>
    <a:masterClrMapping/>
  </p:clrMapOvr>
  <p:hf hdr="0" ftr="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76251" y="214314"/>
            <a:ext cx="11239500" cy="64293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76251" y="928688"/>
            <a:ext cx="11239500" cy="55721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pic>
        <p:nvPicPr>
          <p:cNvPr id="1028" name="Picture 15" descr="C:\Documents and Settings\Administrator\桌面\Briefcase\Web程序设计与AJAX 课程\gif图片下载\英文校名.gif"/>
          <p:cNvPicPr>
            <a:picLocks noChangeAspect="1" noChangeArrowheads="1"/>
          </p:cNvPicPr>
          <p:nvPr/>
        </p:nvPicPr>
        <p:blipFill>
          <a:blip r:embed="rId4" cstate="print"/>
          <a:srcRect/>
          <a:stretch>
            <a:fillRect/>
          </a:stretch>
        </p:blipFill>
        <p:spPr bwMode="auto">
          <a:xfrm>
            <a:off x="4603751" y="6581776"/>
            <a:ext cx="3302000" cy="276225"/>
          </a:xfrm>
          <a:prstGeom prst="rect">
            <a:avLst/>
          </a:prstGeom>
          <a:noFill/>
          <a:ln w="9525">
            <a:noFill/>
            <a:miter lim="800000"/>
            <a:headEnd/>
            <a:tailEnd/>
          </a:ln>
        </p:spPr>
      </p:pic>
      <p:cxnSp>
        <p:nvCxnSpPr>
          <p:cNvPr id="21" name="直接连接符 20"/>
          <p:cNvCxnSpPr/>
          <p:nvPr/>
        </p:nvCxnSpPr>
        <p:spPr>
          <a:xfrm>
            <a:off x="476251" y="855664"/>
            <a:ext cx="11239500" cy="1587"/>
          </a:xfrm>
          <a:prstGeom prst="line">
            <a:avLst/>
          </a:prstGeom>
          <a:ln w="38100">
            <a:solidFill>
              <a:srgbClr val="009900"/>
            </a:solidFill>
          </a:ln>
        </p:spPr>
        <p:style>
          <a:lnRef idx="1">
            <a:schemeClr val="accent1"/>
          </a:lnRef>
          <a:fillRef idx="0">
            <a:schemeClr val="accent1"/>
          </a:fillRef>
          <a:effectRef idx="0">
            <a:schemeClr val="accent1"/>
          </a:effectRef>
          <a:fontRef idx="minor">
            <a:schemeClr val="tx1"/>
          </a:fontRef>
        </p:style>
      </p:cxnSp>
      <p:sp>
        <p:nvSpPr>
          <p:cNvPr id="1030" name="TextBox 26"/>
          <p:cNvSpPr txBox="1">
            <a:spLocks noChangeArrowheads="1"/>
          </p:cNvSpPr>
          <p:nvPr/>
        </p:nvSpPr>
        <p:spPr bwMode="auto">
          <a:xfrm>
            <a:off x="5143501" y="71439"/>
            <a:ext cx="6667500" cy="261937"/>
          </a:xfrm>
          <a:prstGeom prst="rect">
            <a:avLst/>
          </a:prstGeom>
          <a:noFill/>
          <a:ln>
            <a:noFill/>
          </a:ln>
          <a:extLst>
            <a:ext uri="{909E8E84-426E-40dd-AFC4-6F175D3DCCD1}"/>
            <a:ext uri="{91240B29-F687-4f45-9708-019B960494DF}"/>
          </a:extLst>
        </p:spPr>
        <p:txBody>
          <a:bodyPr>
            <a:spAutoFit/>
          </a:bodyPr>
          <a:lstStyle/>
          <a:p>
            <a:pPr algn="r">
              <a:defRPr/>
            </a:pPr>
            <a:r>
              <a:rPr lang="en-US" altLang="zh-CN" sz="1100" i="1" dirty="0" smtClean="0">
                <a:solidFill>
                  <a:srgbClr val="3A7877"/>
                </a:solidFill>
                <a:latin typeface="Arial" pitchFamily="34" charset="0"/>
              </a:rPr>
              <a:t>Data structures</a:t>
            </a:r>
            <a:r>
              <a:rPr lang="en-US" altLang="zh-CN" sz="1100" i="1" baseline="0" dirty="0" smtClean="0">
                <a:solidFill>
                  <a:srgbClr val="3A7877"/>
                </a:solidFill>
                <a:latin typeface="Arial" pitchFamily="34" charset="0"/>
              </a:rPr>
              <a:t> and algorithms</a:t>
            </a:r>
            <a:endParaRPr lang="zh-CN" altLang="en-US" sz="1100" i="1" dirty="0">
              <a:solidFill>
                <a:srgbClr val="3A7877"/>
              </a:solidFill>
              <a:latin typeface="Arial" pitchFamily="34" charset="0"/>
            </a:endParaRPr>
          </a:p>
        </p:txBody>
      </p:sp>
      <p:sp>
        <p:nvSpPr>
          <p:cNvPr id="9" name="Rectangle 4"/>
          <p:cNvSpPr txBox="1">
            <a:spLocks noChangeArrowheads="1"/>
          </p:cNvSpPr>
          <p:nvPr userDrawn="1"/>
        </p:nvSpPr>
        <p:spPr bwMode="auto">
          <a:xfrm>
            <a:off x="8686800" y="6615113"/>
            <a:ext cx="2743200" cy="457200"/>
          </a:xfrm>
          <a:prstGeom prst="rect">
            <a:avLst/>
          </a:prstGeom>
          <a:noFill/>
          <a:ln w="9525">
            <a:noFill/>
            <a:miter lim="800000"/>
            <a:headEnd/>
            <a:tailEnd/>
          </a:ln>
          <a:effectLst/>
        </p:spPr>
        <p:txBody>
          <a:bodyPr/>
          <a:lstStyle/>
          <a:p>
            <a:pPr algn="ctr">
              <a:defRPr/>
            </a:pPr>
            <a:fld id="{FED218EC-7653-412D-96B2-7145C570315F}" type="slidenum">
              <a:rPr lang="en-US" altLang="zh-CN" sz="1000" b="1">
                <a:solidFill>
                  <a:srgbClr val="3A7877"/>
                </a:solidFill>
                <a:latin typeface="Arial" pitchFamily="34" charset="0"/>
              </a:rPr>
              <a:pPr algn="ctr">
                <a:defRPr/>
              </a:pPr>
              <a:t>‹#›</a:t>
            </a:fld>
            <a:r>
              <a:rPr lang="en-US" altLang="zh-CN" sz="1000" b="1" dirty="0">
                <a:solidFill>
                  <a:srgbClr val="3A7877"/>
                </a:solidFill>
                <a:latin typeface="Arial" pitchFamily="34" charset="0"/>
              </a:rPr>
              <a:t> </a:t>
            </a:r>
            <a:r>
              <a:rPr lang="en-US" altLang="zh-CN" sz="1000" b="1" dirty="0" smtClean="0">
                <a:solidFill>
                  <a:srgbClr val="3A7877"/>
                </a:solidFill>
                <a:latin typeface="Arial" pitchFamily="34" charset="0"/>
              </a:rPr>
              <a:t>/</a:t>
            </a:r>
            <a:endParaRPr lang="en-US" altLang="zh-CN" sz="1000" b="1" dirty="0">
              <a:solidFill>
                <a:srgbClr val="3A7877"/>
              </a:solidFill>
              <a:latin typeface="Arial" pitchFamily="34" charset="0"/>
            </a:endParaRPr>
          </a:p>
        </p:txBody>
      </p:sp>
      <p:sp>
        <p:nvSpPr>
          <p:cNvPr id="11" name="Rectangle 4"/>
          <p:cNvSpPr txBox="1">
            <a:spLocks noChangeArrowheads="1"/>
          </p:cNvSpPr>
          <p:nvPr/>
        </p:nvSpPr>
        <p:spPr bwMode="auto">
          <a:xfrm>
            <a:off x="952500" y="6615113"/>
            <a:ext cx="2743200" cy="457200"/>
          </a:xfrm>
          <a:prstGeom prst="rect">
            <a:avLst/>
          </a:prstGeom>
          <a:noFill/>
          <a:ln w="9525">
            <a:noFill/>
            <a:miter lim="800000"/>
            <a:headEnd/>
            <a:tailEnd/>
          </a:ln>
          <a:effectLst/>
        </p:spPr>
        <p:txBody>
          <a:bodyPr/>
          <a:lstStyle/>
          <a:p>
            <a:pPr algn="ctr">
              <a:defRPr/>
            </a:pPr>
            <a:fld id="{28F2FBAF-9894-4EB8-8AC6-3F534D888B82}" type="datetime4">
              <a:rPr lang="en-US" altLang="zh-CN" sz="1000" b="1">
                <a:solidFill>
                  <a:srgbClr val="3A7877"/>
                </a:solidFill>
                <a:latin typeface="Arial" pitchFamily="34" charset="0"/>
              </a:rPr>
              <a:pPr algn="ctr">
                <a:defRPr/>
              </a:pPr>
              <a:t>October 21, 2025</a:t>
            </a:fld>
            <a:endParaRPr lang="en-US" altLang="zh-CN" sz="1000" b="1" dirty="0">
              <a:solidFill>
                <a:srgbClr val="3A7877"/>
              </a:solidFill>
              <a:latin typeface="Arial" pitchFamily="34" charset="0"/>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transition spd="slow"/>
  <p:timing>
    <p:tnLst>
      <p:par>
        <p:cTn id="1" dur="indefinite" restart="never" nodeType="tmRoot"/>
      </p:par>
    </p:tnLst>
  </p:timing>
  <p:hf hdr="0"/>
  <p:txStyles>
    <p:titleStyle>
      <a:lvl1pPr algn="l" rtl="0" eaLnBrk="0" fontAlgn="base" hangingPunct="0">
        <a:spcBef>
          <a:spcPct val="0"/>
        </a:spcBef>
        <a:spcAft>
          <a:spcPct val="0"/>
        </a:spcAft>
        <a:defRPr kumimoji="1" sz="3300">
          <a:solidFill>
            <a:schemeClr val="tx2"/>
          </a:solidFill>
          <a:latin typeface="+mj-lt"/>
          <a:ea typeface="+mj-ea"/>
          <a:cs typeface="宋体" charset="0"/>
        </a:defRPr>
      </a:lvl1pPr>
      <a:lvl2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2pPr>
      <a:lvl3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3pPr>
      <a:lvl4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4pPr>
      <a:lvl5pPr algn="l" rtl="0" eaLnBrk="0" fontAlgn="base" hangingPunct="0">
        <a:spcBef>
          <a:spcPct val="0"/>
        </a:spcBef>
        <a:spcAft>
          <a:spcPct val="0"/>
        </a:spcAft>
        <a:defRPr kumimoji="1" sz="3300">
          <a:solidFill>
            <a:schemeClr val="tx2"/>
          </a:solidFill>
          <a:latin typeface="Arial Black" pitchFamily="34" charset="0"/>
          <a:ea typeface="宋体" pitchFamily="2" charset="-122"/>
          <a:cs typeface="宋体" charset="0"/>
        </a:defRPr>
      </a:lvl5pPr>
      <a:lvl6pPr marL="457200" algn="l" rtl="0" fontAlgn="base">
        <a:spcBef>
          <a:spcPct val="0"/>
        </a:spcBef>
        <a:spcAft>
          <a:spcPct val="0"/>
        </a:spcAft>
        <a:defRPr sz="3300">
          <a:solidFill>
            <a:schemeClr val="tx2"/>
          </a:solidFill>
          <a:latin typeface="Arial Black" pitchFamily="34" charset="0"/>
          <a:ea typeface="宋体" pitchFamily="2" charset="-122"/>
        </a:defRPr>
      </a:lvl6pPr>
      <a:lvl7pPr marL="914400" algn="l" rtl="0" fontAlgn="base">
        <a:spcBef>
          <a:spcPct val="0"/>
        </a:spcBef>
        <a:spcAft>
          <a:spcPct val="0"/>
        </a:spcAft>
        <a:defRPr sz="3300">
          <a:solidFill>
            <a:schemeClr val="tx2"/>
          </a:solidFill>
          <a:latin typeface="Arial Black" pitchFamily="34" charset="0"/>
          <a:ea typeface="宋体" pitchFamily="2" charset="-122"/>
        </a:defRPr>
      </a:lvl7pPr>
      <a:lvl8pPr marL="1371600" algn="l" rtl="0" fontAlgn="base">
        <a:spcBef>
          <a:spcPct val="0"/>
        </a:spcBef>
        <a:spcAft>
          <a:spcPct val="0"/>
        </a:spcAft>
        <a:defRPr sz="3300">
          <a:solidFill>
            <a:schemeClr val="tx2"/>
          </a:solidFill>
          <a:latin typeface="Arial Black" pitchFamily="34" charset="0"/>
          <a:ea typeface="宋体" pitchFamily="2" charset="-122"/>
        </a:defRPr>
      </a:lvl8pPr>
      <a:lvl9pPr marL="1828800" algn="l" rtl="0" fontAlgn="base">
        <a:spcBef>
          <a:spcPct val="0"/>
        </a:spcBef>
        <a:spcAft>
          <a:spcPct val="0"/>
        </a:spcAft>
        <a:defRPr sz="33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bg2"/>
        </a:buClr>
        <a:buSzPct val="70000"/>
        <a:buFont typeface="Wingdings" pitchFamily="2" charset="2"/>
        <a:buChar char="l"/>
        <a:defRPr kumimoji="1" sz="2400">
          <a:solidFill>
            <a:schemeClr val="tx1"/>
          </a:solidFill>
          <a:latin typeface="+mn-lt"/>
          <a:ea typeface="+mn-ea"/>
          <a:cs typeface="宋体" charset="0"/>
        </a:defRPr>
      </a:lvl1pPr>
      <a:lvl2pPr marL="742950" indent="-285750" algn="l" rtl="0" eaLnBrk="0" fontAlgn="base" hangingPunct="0">
        <a:spcBef>
          <a:spcPct val="20000"/>
        </a:spcBef>
        <a:spcAft>
          <a:spcPct val="0"/>
        </a:spcAft>
        <a:buClr>
          <a:schemeClr val="accent1"/>
        </a:buClr>
        <a:buSzPct val="150000"/>
        <a:buChar char="•"/>
        <a:defRPr kumimoji="1" sz="20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150000"/>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150000"/>
        <a:buChar char="•"/>
        <a:defRPr kumimoji="1" sz="16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150000"/>
        <a:buChar char="•"/>
        <a:defRPr kumimoji="1" sz="1600">
          <a:solidFill>
            <a:schemeClr val="tx1"/>
          </a:solidFill>
          <a:latin typeface="+mn-lt"/>
          <a:ea typeface="+mn-ea"/>
        </a:defRPr>
      </a:lvl5pPr>
      <a:lvl6pPr marL="2514600" indent="-228600" algn="l" rtl="0" fontAlgn="base">
        <a:spcBef>
          <a:spcPct val="20000"/>
        </a:spcBef>
        <a:spcAft>
          <a:spcPct val="0"/>
        </a:spcAft>
        <a:buClr>
          <a:schemeClr val="folHlink"/>
        </a:buClr>
        <a:buSzPct val="150000"/>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SzPct val="150000"/>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SzPct val="150000"/>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SzPct val="15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3"/>
          <p:cNvSpPr>
            <a:spLocks noGrp="1"/>
          </p:cNvSpPr>
          <p:nvPr>
            <p:ph type="ctrTitle"/>
          </p:nvPr>
        </p:nvSpPr>
        <p:spPr/>
        <p:txBody>
          <a:bodyPr/>
          <a:lstStyle/>
          <a:p>
            <a:r>
              <a:rPr kumimoji="0" lang="en-US" altLang="zh-CN" i="0" dirty="0" smtClean="0"/>
              <a:t>Lecture </a:t>
            </a:r>
            <a:r>
              <a:rPr kumimoji="0" lang="en-US" altLang="zh-CN" i="0" dirty="0" smtClean="0"/>
              <a:t>11</a:t>
            </a:r>
            <a:r>
              <a:rPr kumimoji="0" lang="en-US" altLang="zh-CN" i="0" dirty="0" smtClean="0"/>
              <a:t/>
            </a:r>
            <a:br>
              <a:rPr kumimoji="0" lang="en-US" altLang="zh-CN" i="0" dirty="0" smtClean="0"/>
            </a:br>
            <a:r>
              <a:rPr kumimoji="0" lang="en-US" altLang="zh-CN" i="0" dirty="0" smtClean="0"/>
              <a:t>Heaps</a:t>
            </a:r>
            <a:endParaRPr kumimoji="0" lang="zh-CN" altLang="en-US" i="0" dirty="0" smtClean="0"/>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a:t>
            </a:r>
            <a:r>
              <a:rPr lang="en-US" altLang="zh-CN" dirty="0" err="1" smtClean="0"/>
              <a:t>Heapsort</a:t>
            </a:r>
            <a:r>
              <a:rPr lang="en-US" altLang="zh-CN" dirty="0" smtClean="0"/>
              <a:t> Example</a:t>
            </a:r>
            <a:endParaRPr lang="zh-CN" altLang="en-US" dirty="0"/>
          </a:p>
        </p:txBody>
      </p:sp>
      <p:sp>
        <p:nvSpPr>
          <p:cNvPr id="4" name="AutoShape 2"/>
          <p:cNvSpPr>
            <a:spLocks noChangeArrowheads="1"/>
          </p:cNvSpPr>
          <p:nvPr/>
        </p:nvSpPr>
        <p:spPr bwMode="auto">
          <a:xfrm>
            <a:off x="5524472" y="2530494"/>
            <a:ext cx="914400" cy="457200"/>
          </a:xfrm>
          <a:prstGeom prst="rightArrow">
            <a:avLst>
              <a:gd name="adj1" fmla="val 50000"/>
              <a:gd name="adj2" fmla="val 50000"/>
            </a:avLst>
          </a:prstGeom>
          <a:gradFill rotWithShape="0">
            <a:gsLst>
              <a:gs pos="0">
                <a:srgbClr val="0000FF"/>
              </a:gs>
              <a:gs pos="100000">
                <a:srgbClr val="000076"/>
              </a:gs>
            </a:gsLst>
            <a:lin ang="18900000" scaled="1"/>
          </a:gradFill>
          <a:ln w="9525" cmpd="sng">
            <a:solidFill>
              <a:schemeClr val="tx1"/>
            </a:solidFill>
            <a:miter lim="800000"/>
            <a:headEnd/>
            <a:tailEnd/>
          </a:ln>
        </p:spPr>
        <p:txBody>
          <a:bodyPr wrap="none" anchor="ctr"/>
          <a:lstStyle/>
          <a:p>
            <a:pPr fontAlgn="t">
              <a:spcBef>
                <a:spcPct val="50000"/>
              </a:spcBef>
              <a:defRPr/>
            </a:pPr>
            <a:endParaRPr lang="zh-CN" altLang="en-US">
              <a:effectLst>
                <a:outerShdw blurRad="38100" dist="38100" dir="2700000" algn="tl">
                  <a:srgbClr val="FFFFFF"/>
                </a:outerShdw>
              </a:effectLst>
            </a:endParaRPr>
          </a:p>
        </p:txBody>
      </p:sp>
      <p:grpSp>
        <p:nvGrpSpPr>
          <p:cNvPr id="3" name="Group 3"/>
          <p:cNvGrpSpPr>
            <a:grpSpLocks/>
          </p:cNvGrpSpPr>
          <p:nvPr/>
        </p:nvGrpSpPr>
        <p:grpSpPr bwMode="auto">
          <a:xfrm>
            <a:off x="6486497" y="4511694"/>
            <a:ext cx="3500438" cy="1219200"/>
            <a:chOff x="-18" y="0"/>
            <a:chExt cx="2205" cy="768"/>
          </a:xfrm>
        </p:grpSpPr>
        <p:sp>
          <p:nvSpPr>
            <p:cNvPr id="6" name="Rectangle 4" descr="永恒"/>
            <p:cNvSpPr>
              <a:spLocks noChangeArrowheads="1"/>
            </p:cNvSpPr>
            <p:nvPr/>
          </p:nvSpPr>
          <p:spPr bwMode="auto">
            <a:xfrm>
              <a:off x="-18" y="0"/>
              <a:ext cx="2205" cy="336"/>
            </a:xfrm>
            <a:prstGeom prst="rect">
              <a:avLst/>
            </a:prstGeom>
            <a:blipFill dpi="0" rotWithShape="0">
              <a:blip r:embed="rId2" cstate="print"/>
              <a:srcRect/>
              <a:tile tx="0" ty="0" sx="100000" sy="100000" flip="none" algn="tl"/>
            </a:blipFill>
            <a:ln w="28575" cmpd="sng">
              <a:solidFill>
                <a:schemeClr val="tx1"/>
              </a:solidFill>
              <a:miter lim="800000"/>
              <a:headEnd/>
              <a:tailEnd/>
            </a:ln>
            <a:effectLst>
              <a:outerShdw dist="35921" dir="2700000" algn="ctr" rotWithShape="0">
                <a:srgbClr val="808080"/>
              </a:outerShdw>
            </a:effectLst>
          </p:spPr>
          <p:txBody>
            <a:bodyPr wrap="none" anchor="ctr"/>
            <a:lstStyle/>
            <a:p>
              <a:pPr algn="ctr">
                <a:defRPr/>
              </a:pPr>
              <a:r>
                <a:rPr lang="en-US" sz="2800" dirty="0">
                  <a:solidFill>
                    <a:schemeClr val="tx2"/>
                  </a:solidFill>
                  <a:effectLst>
                    <a:outerShdw blurRad="38100" dist="38100" dir="2700000" algn="tl">
                      <a:srgbClr val="C0C0C0"/>
                    </a:outerShdw>
                  </a:effectLst>
                </a:rPr>
                <a:t>08  16  </a:t>
              </a:r>
              <a:r>
                <a:rPr lang="en-US" sz="2800" dirty="0">
                  <a:solidFill>
                    <a:srgbClr val="009900"/>
                  </a:solidFill>
                  <a:effectLst>
                    <a:outerShdw blurRad="38100" dist="38100" dir="2700000" algn="tl">
                      <a:srgbClr val="C0C0C0"/>
                    </a:outerShdw>
                  </a:effectLst>
                </a:rPr>
                <a:t>21  25* 25  49</a:t>
              </a:r>
              <a:endParaRPr lang="en-US" sz="2400"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7" name="Line 5"/>
            <p:cNvSpPr>
              <a:spLocks noChangeShapeType="1"/>
            </p:cNvSpPr>
            <p:nvPr/>
          </p:nvSpPr>
          <p:spPr bwMode="auto">
            <a:xfrm>
              <a:off x="297" y="0"/>
              <a:ext cx="0" cy="336"/>
            </a:xfrm>
            <a:prstGeom prst="line">
              <a:avLst/>
            </a:prstGeom>
            <a:noFill/>
            <a:ln w="28575">
              <a:solidFill>
                <a:schemeClr val="tx1"/>
              </a:solidFill>
              <a:round/>
              <a:headEnd/>
              <a:tailEnd/>
            </a:ln>
          </p:spPr>
          <p:txBody>
            <a:bodyPr wrap="none" anchor="ctr"/>
            <a:lstStyle/>
            <a:p>
              <a:endParaRPr lang="zh-CN" altLang="en-US"/>
            </a:p>
          </p:txBody>
        </p:sp>
        <p:sp>
          <p:nvSpPr>
            <p:cNvPr id="8" name="Line 6"/>
            <p:cNvSpPr>
              <a:spLocks noChangeShapeType="1"/>
            </p:cNvSpPr>
            <p:nvPr/>
          </p:nvSpPr>
          <p:spPr bwMode="auto">
            <a:xfrm>
              <a:off x="702" y="0"/>
              <a:ext cx="0" cy="336"/>
            </a:xfrm>
            <a:prstGeom prst="line">
              <a:avLst/>
            </a:prstGeom>
            <a:noFill/>
            <a:ln w="28575">
              <a:solidFill>
                <a:schemeClr val="tx1"/>
              </a:solidFill>
              <a:round/>
              <a:headEnd/>
              <a:tailEnd/>
            </a:ln>
          </p:spPr>
          <p:txBody>
            <a:bodyPr wrap="none" anchor="ctr"/>
            <a:lstStyle/>
            <a:p>
              <a:endParaRPr lang="zh-CN" altLang="en-US"/>
            </a:p>
          </p:txBody>
        </p:sp>
        <p:sp>
          <p:nvSpPr>
            <p:cNvPr id="9" name="Line 7"/>
            <p:cNvSpPr>
              <a:spLocks noChangeShapeType="1"/>
            </p:cNvSpPr>
            <p:nvPr/>
          </p:nvSpPr>
          <p:spPr bwMode="auto">
            <a:xfrm>
              <a:off x="1056" y="0"/>
              <a:ext cx="0" cy="336"/>
            </a:xfrm>
            <a:prstGeom prst="line">
              <a:avLst/>
            </a:prstGeom>
            <a:noFill/>
            <a:ln w="28575">
              <a:solidFill>
                <a:schemeClr val="tx1"/>
              </a:solidFill>
              <a:round/>
              <a:headEnd/>
              <a:tailEnd/>
            </a:ln>
          </p:spPr>
          <p:txBody>
            <a:bodyPr wrap="none" anchor="ctr"/>
            <a:lstStyle/>
            <a:p>
              <a:endParaRPr lang="zh-CN" altLang="en-US"/>
            </a:p>
          </p:txBody>
        </p:sp>
        <p:sp>
          <p:nvSpPr>
            <p:cNvPr id="10" name="Line 8"/>
            <p:cNvSpPr>
              <a:spLocks noChangeShapeType="1"/>
            </p:cNvSpPr>
            <p:nvPr/>
          </p:nvSpPr>
          <p:spPr bwMode="auto">
            <a:xfrm>
              <a:off x="1467" y="0"/>
              <a:ext cx="0" cy="336"/>
            </a:xfrm>
            <a:prstGeom prst="line">
              <a:avLst/>
            </a:prstGeom>
            <a:noFill/>
            <a:ln w="28575">
              <a:solidFill>
                <a:schemeClr val="tx1"/>
              </a:solidFill>
              <a:round/>
              <a:headEnd/>
              <a:tailEnd/>
            </a:ln>
          </p:spPr>
          <p:txBody>
            <a:bodyPr wrap="none" anchor="ctr"/>
            <a:lstStyle/>
            <a:p>
              <a:endParaRPr lang="zh-CN" altLang="en-US"/>
            </a:p>
          </p:txBody>
        </p:sp>
        <p:sp>
          <p:nvSpPr>
            <p:cNvPr id="11" name="Line 9"/>
            <p:cNvSpPr>
              <a:spLocks noChangeShapeType="1"/>
            </p:cNvSpPr>
            <p:nvPr/>
          </p:nvSpPr>
          <p:spPr bwMode="auto">
            <a:xfrm>
              <a:off x="1827" y="0"/>
              <a:ext cx="0" cy="336"/>
            </a:xfrm>
            <a:prstGeom prst="line">
              <a:avLst/>
            </a:prstGeom>
            <a:noFill/>
            <a:ln w="28575">
              <a:solidFill>
                <a:schemeClr val="tx1"/>
              </a:solidFill>
              <a:round/>
              <a:headEnd/>
              <a:tailEnd/>
            </a:ln>
          </p:spPr>
          <p:txBody>
            <a:bodyPr wrap="none" anchor="ctr"/>
            <a:lstStyle/>
            <a:p>
              <a:endParaRPr lang="zh-CN" altLang="en-US"/>
            </a:p>
          </p:txBody>
        </p:sp>
        <p:sp>
          <p:nvSpPr>
            <p:cNvPr id="12" name="Text Box 10"/>
            <p:cNvSpPr txBox="1">
              <a:spLocks noChangeArrowheads="1"/>
            </p:cNvSpPr>
            <p:nvPr/>
          </p:nvSpPr>
          <p:spPr bwMode="auto">
            <a:xfrm>
              <a:off x="0" y="441"/>
              <a:ext cx="203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zh-CN" altLang="en-US" sz="2800">
                  <a:effectLst>
                    <a:outerShdw blurRad="38100" dist="38100" dir="2700000" algn="tl">
                      <a:srgbClr val="C0C0C0"/>
                    </a:outerShdw>
                  </a:effectLst>
                  <a:ea typeface="仿宋_GB2312" pitchFamily="1" charset="-122"/>
                </a:rPr>
                <a:t>交换 </a:t>
              </a:r>
              <a:r>
                <a:rPr lang="en-US" sz="2800">
                  <a:effectLst>
                    <a:outerShdw blurRad="38100" dist="38100" dir="2700000" algn="tl">
                      <a:srgbClr val="C0C0C0"/>
                    </a:outerShdw>
                  </a:effectLst>
                  <a:ea typeface="仿宋_GB2312" pitchFamily="1" charset="-122"/>
                </a:rPr>
                <a:t>1</a:t>
              </a:r>
              <a:r>
                <a:rPr lang="zh-CN" altLang="en-US" sz="2800">
                  <a:effectLst>
                    <a:outerShdw blurRad="38100" dist="38100" dir="2700000" algn="tl">
                      <a:srgbClr val="C0C0C0"/>
                    </a:outerShdw>
                  </a:effectLst>
                  <a:ea typeface="仿宋_GB2312" pitchFamily="1" charset="-122"/>
                </a:rPr>
                <a:t>号与</a:t>
              </a:r>
              <a:r>
                <a:rPr lang="en-US" sz="2800">
                  <a:effectLst>
                    <a:outerShdw blurRad="38100" dist="38100" dir="2700000" algn="tl">
                      <a:srgbClr val="C0C0C0"/>
                    </a:outerShdw>
                  </a:effectLst>
                  <a:ea typeface="仿宋_GB2312" pitchFamily="1" charset="-122"/>
                </a:rPr>
                <a:t>3 </a:t>
              </a:r>
              <a:r>
                <a:rPr lang="zh-CN" altLang="en-US" sz="2800">
                  <a:effectLst>
                    <a:outerShdw blurRad="38100" dist="38100" dir="2700000" algn="tl">
                      <a:srgbClr val="C0C0C0"/>
                    </a:outerShdw>
                  </a:effectLst>
                  <a:ea typeface="仿宋_GB2312" pitchFamily="1" charset="-122"/>
                </a:rPr>
                <a:t>号记录</a:t>
              </a:r>
              <a:endParaRPr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grpSp>
      <p:grpSp>
        <p:nvGrpSpPr>
          <p:cNvPr id="5" name="Group 11"/>
          <p:cNvGrpSpPr>
            <a:grpSpLocks/>
          </p:cNvGrpSpPr>
          <p:nvPr/>
        </p:nvGrpSpPr>
        <p:grpSpPr bwMode="auto">
          <a:xfrm>
            <a:off x="2171672" y="4511694"/>
            <a:ext cx="3529010" cy="533400"/>
            <a:chOff x="0" y="0"/>
            <a:chExt cx="2064" cy="336"/>
          </a:xfrm>
        </p:grpSpPr>
        <p:sp>
          <p:nvSpPr>
            <p:cNvPr id="14" name="Rectangle 12" descr="永恒"/>
            <p:cNvSpPr>
              <a:spLocks noChangeArrowheads="1"/>
            </p:cNvSpPr>
            <p:nvPr/>
          </p:nvSpPr>
          <p:spPr bwMode="auto">
            <a:xfrm>
              <a:off x="0" y="0"/>
              <a:ext cx="2064" cy="336"/>
            </a:xfrm>
            <a:prstGeom prst="rect">
              <a:avLst/>
            </a:prstGeom>
            <a:blipFill dpi="0" rotWithShape="0">
              <a:blip r:embed="rId2" cstate="print"/>
              <a:srcRect/>
              <a:tile tx="0" ty="0" sx="100000" sy="100000" flip="none" algn="tl"/>
            </a:blipFill>
            <a:ln w="28575" cmpd="sng">
              <a:solidFill>
                <a:schemeClr val="tx1"/>
              </a:solidFill>
              <a:miter lim="800000"/>
              <a:headEnd/>
              <a:tailEnd/>
            </a:ln>
            <a:effectLst>
              <a:outerShdw dist="35921" dir="2700000" algn="ctr" rotWithShape="0">
                <a:srgbClr val="808080"/>
              </a:outerShdw>
            </a:effectLst>
          </p:spPr>
          <p:txBody>
            <a:bodyPr wrap="none" anchor="ctr"/>
            <a:lstStyle/>
            <a:p>
              <a:pPr algn="ctr">
                <a:defRPr/>
              </a:pPr>
              <a:r>
                <a:rPr lang="en-US" sz="2800" dirty="0">
                  <a:solidFill>
                    <a:schemeClr val="tx2"/>
                  </a:solidFill>
                  <a:effectLst>
                    <a:outerShdw blurRad="38100" dist="38100" dir="2700000" algn="tl">
                      <a:srgbClr val="C0C0C0"/>
                    </a:outerShdw>
                  </a:effectLst>
                </a:rPr>
                <a:t>21  16  08  </a:t>
              </a:r>
              <a:r>
                <a:rPr lang="en-US" sz="2800" dirty="0">
                  <a:solidFill>
                    <a:srgbClr val="009900"/>
                  </a:solidFill>
                  <a:effectLst>
                    <a:outerShdw blurRad="38100" dist="38100" dir="2700000" algn="tl">
                      <a:srgbClr val="C0C0C0"/>
                    </a:outerShdw>
                  </a:effectLst>
                </a:rPr>
                <a:t>25* 25  49</a:t>
              </a:r>
              <a:endParaRPr lang="en-US" sz="2400"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15" name="Line 13"/>
            <p:cNvSpPr>
              <a:spLocks noChangeShapeType="1"/>
            </p:cNvSpPr>
            <p:nvPr/>
          </p:nvSpPr>
          <p:spPr bwMode="auto">
            <a:xfrm>
              <a:off x="336" y="0"/>
              <a:ext cx="0" cy="336"/>
            </a:xfrm>
            <a:prstGeom prst="line">
              <a:avLst/>
            </a:prstGeom>
            <a:noFill/>
            <a:ln w="28575">
              <a:solidFill>
                <a:schemeClr val="tx1"/>
              </a:solidFill>
              <a:round/>
              <a:headEnd/>
              <a:tailEnd/>
            </a:ln>
          </p:spPr>
          <p:txBody>
            <a:bodyPr wrap="none" anchor="ctr"/>
            <a:lstStyle/>
            <a:p>
              <a:endParaRPr lang="zh-CN" altLang="en-US"/>
            </a:p>
          </p:txBody>
        </p:sp>
        <p:sp>
          <p:nvSpPr>
            <p:cNvPr id="16" name="Line 14"/>
            <p:cNvSpPr>
              <a:spLocks noChangeShapeType="1"/>
            </p:cNvSpPr>
            <p:nvPr/>
          </p:nvSpPr>
          <p:spPr bwMode="auto">
            <a:xfrm>
              <a:off x="672" y="0"/>
              <a:ext cx="0" cy="336"/>
            </a:xfrm>
            <a:prstGeom prst="line">
              <a:avLst/>
            </a:prstGeom>
            <a:noFill/>
            <a:ln w="28575">
              <a:solidFill>
                <a:schemeClr val="tx1"/>
              </a:solidFill>
              <a:round/>
              <a:headEnd/>
              <a:tailEnd/>
            </a:ln>
          </p:spPr>
          <p:txBody>
            <a:bodyPr wrap="none" anchor="ctr"/>
            <a:lstStyle/>
            <a:p>
              <a:endParaRPr lang="zh-CN" altLang="en-US"/>
            </a:p>
          </p:txBody>
        </p:sp>
        <p:sp>
          <p:nvSpPr>
            <p:cNvPr id="17" name="Line 15"/>
            <p:cNvSpPr>
              <a:spLocks noChangeShapeType="1"/>
            </p:cNvSpPr>
            <p:nvPr/>
          </p:nvSpPr>
          <p:spPr bwMode="auto">
            <a:xfrm>
              <a:off x="1008" y="0"/>
              <a:ext cx="0" cy="336"/>
            </a:xfrm>
            <a:prstGeom prst="line">
              <a:avLst/>
            </a:prstGeom>
            <a:noFill/>
            <a:ln w="28575">
              <a:solidFill>
                <a:schemeClr val="tx1"/>
              </a:solidFill>
              <a:round/>
              <a:headEnd/>
              <a:tailEnd/>
            </a:ln>
          </p:spPr>
          <p:txBody>
            <a:bodyPr wrap="none" anchor="ctr"/>
            <a:lstStyle/>
            <a:p>
              <a:endParaRPr lang="zh-CN" altLang="en-US"/>
            </a:p>
          </p:txBody>
        </p:sp>
        <p:sp>
          <p:nvSpPr>
            <p:cNvPr id="18" name="Line 16"/>
            <p:cNvSpPr>
              <a:spLocks noChangeShapeType="1"/>
            </p:cNvSpPr>
            <p:nvPr/>
          </p:nvSpPr>
          <p:spPr bwMode="auto">
            <a:xfrm>
              <a:off x="1392" y="0"/>
              <a:ext cx="0" cy="336"/>
            </a:xfrm>
            <a:prstGeom prst="line">
              <a:avLst/>
            </a:prstGeom>
            <a:noFill/>
            <a:ln w="28575">
              <a:solidFill>
                <a:schemeClr val="tx1"/>
              </a:solidFill>
              <a:round/>
              <a:headEnd/>
              <a:tailEnd/>
            </a:ln>
          </p:spPr>
          <p:txBody>
            <a:bodyPr wrap="none" anchor="ctr"/>
            <a:lstStyle/>
            <a:p>
              <a:endParaRPr lang="zh-CN" altLang="en-US"/>
            </a:p>
          </p:txBody>
        </p:sp>
        <p:sp>
          <p:nvSpPr>
            <p:cNvPr id="19" name="Line 17"/>
            <p:cNvSpPr>
              <a:spLocks noChangeShapeType="1"/>
            </p:cNvSpPr>
            <p:nvPr/>
          </p:nvSpPr>
          <p:spPr bwMode="auto">
            <a:xfrm>
              <a:off x="1728" y="0"/>
              <a:ext cx="0" cy="336"/>
            </a:xfrm>
            <a:prstGeom prst="line">
              <a:avLst/>
            </a:prstGeom>
            <a:noFill/>
            <a:ln w="28575">
              <a:solidFill>
                <a:schemeClr val="tx1"/>
              </a:solidFill>
              <a:round/>
              <a:headEnd/>
              <a:tailEnd/>
            </a:ln>
          </p:spPr>
          <p:txBody>
            <a:bodyPr wrap="none" anchor="ctr"/>
            <a:lstStyle/>
            <a:p>
              <a:endParaRPr lang="zh-CN" altLang="en-US"/>
            </a:p>
          </p:txBody>
        </p:sp>
      </p:grpSp>
      <p:sp>
        <p:nvSpPr>
          <p:cNvPr id="20" name="Text Box 18"/>
          <p:cNvSpPr txBox="1">
            <a:spLocks noChangeArrowheads="1"/>
          </p:cNvSpPr>
          <p:nvPr/>
        </p:nvSpPr>
        <p:spPr bwMode="auto">
          <a:xfrm>
            <a:off x="2324072" y="5197494"/>
            <a:ext cx="3048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zh-CN" altLang="en-US" sz="2800">
                <a:effectLst>
                  <a:outerShdw blurRad="38100" dist="38100" dir="2700000" algn="tl">
                    <a:srgbClr val="C0C0C0"/>
                  </a:outerShdw>
                </a:effectLst>
                <a:ea typeface="仿宋_GB2312" pitchFamily="1" charset="-122"/>
              </a:rPr>
              <a:t>从 </a:t>
            </a:r>
            <a:r>
              <a:rPr lang="en-US" sz="2800">
                <a:effectLst>
                  <a:outerShdw blurRad="38100" dist="38100" dir="2700000" algn="tl">
                    <a:srgbClr val="C0C0C0"/>
                  </a:outerShdw>
                </a:effectLst>
                <a:ea typeface="仿宋_GB2312" pitchFamily="1" charset="-122"/>
              </a:rPr>
              <a:t>1 </a:t>
            </a:r>
            <a:r>
              <a:rPr lang="zh-CN" altLang="en-US" sz="2800">
                <a:effectLst>
                  <a:outerShdw blurRad="38100" dist="38100" dir="2700000" algn="tl">
                    <a:srgbClr val="C0C0C0"/>
                  </a:outerShdw>
                </a:effectLst>
                <a:ea typeface="仿宋_GB2312" pitchFamily="1" charset="-122"/>
              </a:rPr>
              <a:t>号到 </a:t>
            </a:r>
            <a:r>
              <a:rPr lang="en-US" sz="2800">
                <a:effectLst>
                  <a:outerShdw blurRad="38100" dist="38100" dir="2700000" algn="tl">
                    <a:srgbClr val="C0C0C0"/>
                  </a:outerShdw>
                </a:effectLst>
                <a:ea typeface="仿宋_GB2312" pitchFamily="1" charset="-122"/>
              </a:rPr>
              <a:t>3</a:t>
            </a:r>
            <a:r>
              <a:rPr lang="zh-CN" altLang="en-US" sz="2800">
                <a:effectLst>
                  <a:outerShdw blurRad="38100" dist="38100" dir="2700000" algn="tl">
                    <a:srgbClr val="C0C0C0"/>
                  </a:outerShdw>
                </a:effectLst>
                <a:ea typeface="仿宋_GB2312" pitchFamily="1" charset="-122"/>
              </a:rPr>
              <a:t>号 重新</a:t>
            </a:r>
          </a:p>
          <a:p>
            <a:pPr eaLnBrk="1" hangingPunct="1">
              <a:defRPr/>
            </a:pPr>
            <a:r>
              <a:rPr lang="zh-CN" altLang="en-US" sz="2800">
                <a:effectLst>
                  <a:outerShdw blurRad="38100" dist="38100" dir="2700000" algn="tl">
                    <a:srgbClr val="C0C0C0"/>
                  </a:outerShdw>
                </a:effectLst>
                <a:ea typeface="仿宋_GB2312" pitchFamily="1" charset="-122"/>
              </a:rPr>
              <a:t>调整为堆</a:t>
            </a:r>
          </a:p>
        </p:txBody>
      </p:sp>
      <p:sp>
        <p:nvSpPr>
          <p:cNvPr id="22" name="AutoShape 20"/>
          <p:cNvSpPr>
            <a:spLocks noChangeArrowheads="1"/>
          </p:cNvSpPr>
          <p:nvPr/>
        </p:nvSpPr>
        <p:spPr bwMode="auto">
          <a:xfrm>
            <a:off x="9639272" y="2543194"/>
            <a:ext cx="914400" cy="457200"/>
          </a:xfrm>
          <a:prstGeom prst="rightArrow">
            <a:avLst>
              <a:gd name="adj1" fmla="val 50000"/>
              <a:gd name="adj2" fmla="val 50000"/>
            </a:avLst>
          </a:prstGeom>
          <a:gradFill rotWithShape="0">
            <a:gsLst>
              <a:gs pos="0">
                <a:srgbClr val="0000FF"/>
              </a:gs>
              <a:gs pos="100000">
                <a:srgbClr val="000076"/>
              </a:gs>
            </a:gsLst>
            <a:lin ang="18900000" scaled="1"/>
          </a:gradFill>
          <a:ln w="9525" cmpd="sng">
            <a:solidFill>
              <a:schemeClr val="tx1"/>
            </a:solidFill>
            <a:miter lim="800000"/>
            <a:headEnd/>
            <a:tailEnd/>
          </a:ln>
        </p:spPr>
        <p:txBody>
          <a:bodyPr wrap="none" anchor="ctr"/>
          <a:lstStyle/>
          <a:p>
            <a:pPr fontAlgn="t">
              <a:spcBef>
                <a:spcPct val="50000"/>
              </a:spcBef>
              <a:defRPr/>
            </a:pPr>
            <a:endParaRPr lang="zh-CN" altLang="en-US">
              <a:effectLst>
                <a:outerShdw blurRad="38100" dist="38100" dir="2700000" algn="tl">
                  <a:srgbClr val="FFFFFF"/>
                </a:outerShdw>
              </a:effectLst>
            </a:endParaRPr>
          </a:p>
        </p:txBody>
      </p:sp>
      <p:grpSp>
        <p:nvGrpSpPr>
          <p:cNvPr id="13" name="Group 21"/>
          <p:cNvGrpSpPr>
            <a:grpSpLocks/>
          </p:cNvGrpSpPr>
          <p:nvPr/>
        </p:nvGrpSpPr>
        <p:grpSpPr bwMode="auto">
          <a:xfrm>
            <a:off x="2095472" y="1196994"/>
            <a:ext cx="3276600" cy="2705100"/>
            <a:chOff x="0" y="0"/>
            <a:chExt cx="2064" cy="1704"/>
          </a:xfrm>
        </p:grpSpPr>
        <p:sp>
          <p:nvSpPr>
            <p:cNvPr id="24" name="Line 22"/>
            <p:cNvSpPr>
              <a:spLocks noChangeShapeType="1"/>
            </p:cNvSpPr>
            <p:nvPr/>
          </p:nvSpPr>
          <p:spPr bwMode="auto">
            <a:xfrm flipH="1">
              <a:off x="1440" y="1080"/>
              <a:ext cx="144" cy="336"/>
            </a:xfrm>
            <a:prstGeom prst="line">
              <a:avLst/>
            </a:prstGeom>
            <a:noFill/>
            <a:ln w="28575">
              <a:solidFill>
                <a:schemeClr val="tx1"/>
              </a:solidFill>
              <a:round/>
              <a:headEnd/>
              <a:tailEnd/>
            </a:ln>
          </p:spPr>
          <p:txBody>
            <a:bodyPr wrap="none" anchor="ctr"/>
            <a:lstStyle/>
            <a:p>
              <a:endParaRPr lang="zh-CN" altLang="en-US"/>
            </a:p>
          </p:txBody>
        </p:sp>
        <p:sp>
          <p:nvSpPr>
            <p:cNvPr id="25" name="Line 23"/>
            <p:cNvSpPr>
              <a:spLocks noChangeShapeType="1"/>
            </p:cNvSpPr>
            <p:nvPr/>
          </p:nvSpPr>
          <p:spPr bwMode="auto">
            <a:xfrm>
              <a:off x="768" y="1080"/>
              <a:ext cx="96" cy="288"/>
            </a:xfrm>
            <a:prstGeom prst="line">
              <a:avLst/>
            </a:prstGeom>
            <a:noFill/>
            <a:ln w="28575">
              <a:solidFill>
                <a:schemeClr val="tx1"/>
              </a:solidFill>
              <a:round/>
              <a:headEnd/>
              <a:tailEnd/>
            </a:ln>
          </p:spPr>
          <p:txBody>
            <a:bodyPr wrap="none" anchor="ctr"/>
            <a:lstStyle/>
            <a:p>
              <a:endParaRPr lang="zh-CN" altLang="en-US"/>
            </a:p>
          </p:txBody>
        </p:sp>
        <p:sp>
          <p:nvSpPr>
            <p:cNvPr id="26" name="Line 24"/>
            <p:cNvSpPr>
              <a:spLocks noChangeShapeType="1"/>
            </p:cNvSpPr>
            <p:nvPr/>
          </p:nvSpPr>
          <p:spPr bwMode="auto">
            <a:xfrm>
              <a:off x="1296" y="504"/>
              <a:ext cx="384" cy="480"/>
            </a:xfrm>
            <a:prstGeom prst="line">
              <a:avLst/>
            </a:prstGeom>
            <a:noFill/>
            <a:ln w="28575">
              <a:solidFill>
                <a:schemeClr val="tx1"/>
              </a:solidFill>
              <a:round/>
              <a:headEnd/>
              <a:tailEnd/>
            </a:ln>
          </p:spPr>
          <p:txBody>
            <a:bodyPr wrap="none" anchor="ctr"/>
            <a:lstStyle/>
            <a:p>
              <a:endParaRPr lang="zh-CN" altLang="en-US"/>
            </a:p>
          </p:txBody>
        </p:sp>
        <p:sp>
          <p:nvSpPr>
            <p:cNvPr id="27" name="Line 25"/>
            <p:cNvSpPr>
              <a:spLocks noChangeShapeType="1"/>
            </p:cNvSpPr>
            <p:nvPr/>
          </p:nvSpPr>
          <p:spPr bwMode="auto">
            <a:xfrm flipH="1">
              <a:off x="288" y="504"/>
              <a:ext cx="768" cy="960"/>
            </a:xfrm>
            <a:prstGeom prst="line">
              <a:avLst/>
            </a:prstGeom>
            <a:noFill/>
            <a:ln w="28575">
              <a:solidFill>
                <a:schemeClr val="tx1"/>
              </a:solidFill>
              <a:round/>
              <a:headEnd/>
              <a:tailEnd/>
            </a:ln>
          </p:spPr>
          <p:txBody>
            <a:bodyPr wrap="none" anchor="ctr"/>
            <a:lstStyle/>
            <a:p>
              <a:endParaRPr lang="zh-CN" altLang="en-US"/>
            </a:p>
          </p:txBody>
        </p:sp>
        <p:sp>
          <p:nvSpPr>
            <p:cNvPr id="28" name="Oval 26"/>
            <p:cNvSpPr>
              <a:spLocks noChangeArrowheads="1"/>
            </p:cNvSpPr>
            <p:nvPr/>
          </p:nvSpPr>
          <p:spPr bwMode="auto">
            <a:xfrm>
              <a:off x="1008" y="264"/>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21</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29" name="Oval 27"/>
            <p:cNvSpPr>
              <a:spLocks noChangeArrowheads="1"/>
            </p:cNvSpPr>
            <p:nvPr/>
          </p:nvSpPr>
          <p:spPr bwMode="auto">
            <a:xfrm>
              <a:off x="528" y="792"/>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16</a:t>
              </a:r>
              <a:endParaRPr lang="en-US" sz="2400">
                <a:solidFill>
                  <a:schemeClr val="tx2"/>
                </a:solidFill>
                <a:effectLst>
                  <a:outerShdw blurRad="38100" dist="38100" dir="2700000" algn="tl">
                    <a:srgbClr val="000000"/>
                  </a:outerShdw>
                </a:effectLst>
              </a:endParaRPr>
            </a:p>
          </p:txBody>
        </p:sp>
        <p:sp>
          <p:nvSpPr>
            <p:cNvPr id="30" name="Oval 28"/>
            <p:cNvSpPr>
              <a:spLocks noChangeArrowheads="1"/>
            </p:cNvSpPr>
            <p:nvPr/>
          </p:nvSpPr>
          <p:spPr bwMode="auto">
            <a:xfrm>
              <a:off x="48" y="1368"/>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400">
                  <a:solidFill>
                    <a:srgbClr val="009900"/>
                  </a:solidFill>
                  <a:effectLst>
                    <a:outerShdw blurRad="38100" dist="38100" dir="2700000" algn="tl">
                      <a:srgbClr val="000000"/>
                    </a:outerShdw>
                  </a:effectLst>
                </a:rPr>
                <a:t>25*</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31" name="Oval 29"/>
            <p:cNvSpPr>
              <a:spLocks noChangeArrowheads="1"/>
            </p:cNvSpPr>
            <p:nvPr/>
          </p:nvSpPr>
          <p:spPr bwMode="auto">
            <a:xfrm>
              <a:off x="1488" y="792"/>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08</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32" name="Oval 30"/>
            <p:cNvSpPr>
              <a:spLocks noChangeArrowheads="1"/>
            </p:cNvSpPr>
            <p:nvPr/>
          </p:nvSpPr>
          <p:spPr bwMode="auto">
            <a:xfrm>
              <a:off x="720" y="1368"/>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rgbClr val="009900"/>
                  </a:solidFill>
                  <a:effectLst>
                    <a:outerShdw blurRad="38100" dist="38100" dir="2700000" algn="tl">
                      <a:srgbClr val="000000"/>
                    </a:outerShdw>
                  </a:effectLst>
                </a:rPr>
                <a:t>25</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33" name="Oval 31"/>
            <p:cNvSpPr>
              <a:spLocks noChangeArrowheads="1"/>
            </p:cNvSpPr>
            <p:nvPr/>
          </p:nvSpPr>
          <p:spPr bwMode="auto">
            <a:xfrm>
              <a:off x="1248" y="1368"/>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rgbClr val="009900"/>
                  </a:solidFill>
                  <a:effectLst>
                    <a:outerShdw blurRad="38100" dist="38100" dir="2700000" algn="tl">
                      <a:srgbClr val="000000"/>
                    </a:outerShdw>
                  </a:effectLst>
                </a:rPr>
                <a:t>49</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34" name="Text Box 32"/>
            <p:cNvSpPr txBox="1">
              <a:spLocks noChangeArrowheads="1"/>
            </p:cNvSpPr>
            <p:nvPr/>
          </p:nvSpPr>
          <p:spPr bwMode="auto">
            <a:xfrm>
              <a:off x="876" y="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1</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5" name="Text Box 33"/>
            <p:cNvSpPr txBox="1">
              <a:spLocks noChangeArrowheads="1"/>
            </p:cNvSpPr>
            <p:nvPr/>
          </p:nvSpPr>
          <p:spPr bwMode="auto">
            <a:xfrm>
              <a:off x="444" y="5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2</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6" name="Text Box 34"/>
            <p:cNvSpPr txBox="1">
              <a:spLocks noChangeArrowheads="1"/>
            </p:cNvSpPr>
            <p:nvPr/>
          </p:nvSpPr>
          <p:spPr bwMode="auto">
            <a:xfrm>
              <a:off x="1788" y="60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3</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7" name="Text Box 35"/>
            <p:cNvSpPr txBox="1">
              <a:spLocks noChangeArrowheads="1"/>
            </p:cNvSpPr>
            <p:nvPr/>
          </p:nvSpPr>
          <p:spPr bwMode="auto">
            <a:xfrm>
              <a:off x="0" y="10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4</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8" name="Text Box 36"/>
            <p:cNvSpPr txBox="1">
              <a:spLocks noChangeArrowheads="1"/>
            </p:cNvSpPr>
            <p:nvPr/>
          </p:nvSpPr>
          <p:spPr bwMode="auto">
            <a:xfrm>
              <a:off x="864" y="10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5</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9" name="Text Box 37"/>
            <p:cNvSpPr txBox="1">
              <a:spLocks noChangeArrowheads="1"/>
            </p:cNvSpPr>
            <p:nvPr/>
          </p:nvSpPr>
          <p:spPr bwMode="auto">
            <a:xfrm>
              <a:off x="1212" y="10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6</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40" name="Line 38"/>
            <p:cNvSpPr>
              <a:spLocks noChangeShapeType="1"/>
            </p:cNvSpPr>
            <p:nvPr/>
          </p:nvSpPr>
          <p:spPr bwMode="auto">
            <a:xfrm flipH="1" flipV="1">
              <a:off x="1440" y="504"/>
              <a:ext cx="144" cy="192"/>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1" name="Line 39"/>
            <p:cNvSpPr>
              <a:spLocks noChangeShapeType="1"/>
            </p:cNvSpPr>
            <p:nvPr/>
          </p:nvSpPr>
          <p:spPr bwMode="auto">
            <a:xfrm>
              <a:off x="1536" y="456"/>
              <a:ext cx="144" cy="192"/>
            </a:xfrm>
            <a:prstGeom prst="line">
              <a:avLst/>
            </a:prstGeom>
            <a:noFill/>
            <a:ln w="28575">
              <a:solidFill>
                <a:srgbClr val="FF3300"/>
              </a:solidFill>
              <a:round/>
              <a:headEnd/>
              <a:tailEnd type="triangle" w="med" len="med"/>
            </a:ln>
          </p:spPr>
          <p:txBody>
            <a:bodyPr wrap="none" anchor="ctr"/>
            <a:lstStyle/>
            <a:p>
              <a:endParaRPr lang="zh-CN" altLang="en-US"/>
            </a:p>
          </p:txBody>
        </p:sp>
        <p:sp>
          <p:nvSpPr>
            <p:cNvPr id="42" name="Freeform 40"/>
            <p:cNvSpPr>
              <a:spLocks/>
            </p:cNvSpPr>
            <p:nvPr/>
          </p:nvSpPr>
          <p:spPr bwMode="auto">
            <a:xfrm>
              <a:off x="312" y="0"/>
              <a:ext cx="1752" cy="1288"/>
            </a:xfrm>
            <a:custGeom>
              <a:avLst/>
              <a:gdLst>
                <a:gd name="T0" fmla="*/ 496 w 1752"/>
                <a:gd name="T1" fmla="*/ 216 h 1288"/>
                <a:gd name="T2" fmla="*/ 64 w 1752"/>
                <a:gd name="T3" fmla="*/ 744 h 1288"/>
                <a:gd name="T4" fmla="*/ 112 w 1752"/>
                <a:gd name="T5" fmla="*/ 1128 h 1288"/>
                <a:gd name="T6" fmla="*/ 352 w 1752"/>
                <a:gd name="T7" fmla="*/ 1272 h 1288"/>
                <a:gd name="T8" fmla="*/ 1504 w 1752"/>
                <a:gd name="T9" fmla="*/ 1224 h 1288"/>
                <a:gd name="T10" fmla="*/ 1744 w 1752"/>
                <a:gd name="T11" fmla="*/ 936 h 1288"/>
                <a:gd name="T12" fmla="*/ 1456 w 1752"/>
                <a:gd name="T13" fmla="*/ 408 h 1288"/>
                <a:gd name="T14" fmla="*/ 1024 w 1752"/>
                <a:gd name="T15" fmla="*/ 72 h 1288"/>
                <a:gd name="T16" fmla="*/ 736 w 1752"/>
                <a:gd name="T17" fmla="*/ 24 h 1288"/>
                <a:gd name="T18" fmla="*/ 496 w 1752"/>
                <a:gd name="T19" fmla="*/ 216 h 1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2"/>
                <a:gd name="T31" fmla="*/ 0 h 1288"/>
                <a:gd name="T32" fmla="*/ 1752 w 1752"/>
                <a:gd name="T33" fmla="*/ 1288 h 1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cmpd="sng">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t">
                <a:spcBef>
                  <a:spcPct val="50000"/>
                </a:spcBef>
                <a:defRPr/>
              </a:pPr>
              <a:endParaRPr lang="zh-CN" altLang="en-US">
                <a:effectLst>
                  <a:outerShdw blurRad="38100" dist="38100" dir="2700000" algn="tl">
                    <a:srgbClr val="C0C0C0"/>
                  </a:outerShdw>
                </a:effectLst>
              </a:endParaRPr>
            </a:p>
          </p:txBody>
        </p:sp>
      </p:grpSp>
      <p:grpSp>
        <p:nvGrpSpPr>
          <p:cNvPr id="21" name="Group 41"/>
          <p:cNvGrpSpPr>
            <a:grpSpLocks/>
          </p:cNvGrpSpPr>
          <p:nvPr/>
        </p:nvGrpSpPr>
        <p:grpSpPr bwMode="auto">
          <a:xfrm>
            <a:off x="6534122" y="1171594"/>
            <a:ext cx="3181350" cy="2730500"/>
            <a:chOff x="0" y="0"/>
            <a:chExt cx="2004" cy="1720"/>
          </a:xfrm>
        </p:grpSpPr>
        <p:sp>
          <p:nvSpPr>
            <p:cNvPr id="44" name="Line 42"/>
            <p:cNvSpPr>
              <a:spLocks noChangeShapeType="1"/>
            </p:cNvSpPr>
            <p:nvPr/>
          </p:nvSpPr>
          <p:spPr bwMode="auto">
            <a:xfrm flipH="1">
              <a:off x="1476" y="1096"/>
              <a:ext cx="144" cy="336"/>
            </a:xfrm>
            <a:prstGeom prst="line">
              <a:avLst/>
            </a:prstGeom>
            <a:noFill/>
            <a:ln w="28575">
              <a:solidFill>
                <a:schemeClr val="tx1"/>
              </a:solidFill>
              <a:round/>
              <a:headEnd/>
              <a:tailEnd/>
            </a:ln>
          </p:spPr>
          <p:txBody>
            <a:bodyPr wrap="none" anchor="ctr"/>
            <a:lstStyle/>
            <a:p>
              <a:endParaRPr lang="zh-CN" altLang="en-US"/>
            </a:p>
          </p:txBody>
        </p:sp>
        <p:sp>
          <p:nvSpPr>
            <p:cNvPr id="45" name="Line 43"/>
            <p:cNvSpPr>
              <a:spLocks noChangeShapeType="1"/>
            </p:cNvSpPr>
            <p:nvPr/>
          </p:nvSpPr>
          <p:spPr bwMode="auto">
            <a:xfrm>
              <a:off x="1236" y="520"/>
              <a:ext cx="384" cy="480"/>
            </a:xfrm>
            <a:prstGeom prst="line">
              <a:avLst/>
            </a:prstGeom>
            <a:noFill/>
            <a:ln w="28575">
              <a:solidFill>
                <a:schemeClr val="tx1"/>
              </a:solidFill>
              <a:round/>
              <a:headEnd/>
              <a:tailEnd/>
            </a:ln>
          </p:spPr>
          <p:txBody>
            <a:bodyPr wrap="none" anchor="ctr"/>
            <a:lstStyle/>
            <a:p>
              <a:endParaRPr lang="zh-CN" altLang="en-US"/>
            </a:p>
          </p:txBody>
        </p:sp>
        <p:sp>
          <p:nvSpPr>
            <p:cNvPr id="46" name="Line 44"/>
            <p:cNvSpPr>
              <a:spLocks noChangeShapeType="1"/>
            </p:cNvSpPr>
            <p:nvPr/>
          </p:nvSpPr>
          <p:spPr bwMode="auto">
            <a:xfrm>
              <a:off x="804" y="1096"/>
              <a:ext cx="96" cy="288"/>
            </a:xfrm>
            <a:prstGeom prst="line">
              <a:avLst/>
            </a:prstGeom>
            <a:noFill/>
            <a:ln w="28575">
              <a:solidFill>
                <a:schemeClr val="tx1"/>
              </a:solidFill>
              <a:round/>
              <a:headEnd/>
              <a:tailEnd/>
            </a:ln>
          </p:spPr>
          <p:txBody>
            <a:bodyPr wrap="none" anchor="ctr"/>
            <a:lstStyle/>
            <a:p>
              <a:endParaRPr lang="zh-CN" altLang="en-US"/>
            </a:p>
          </p:txBody>
        </p:sp>
        <p:sp>
          <p:nvSpPr>
            <p:cNvPr id="47" name="Line 45"/>
            <p:cNvSpPr>
              <a:spLocks noChangeShapeType="1"/>
            </p:cNvSpPr>
            <p:nvPr/>
          </p:nvSpPr>
          <p:spPr bwMode="auto">
            <a:xfrm flipH="1">
              <a:off x="324" y="520"/>
              <a:ext cx="768" cy="960"/>
            </a:xfrm>
            <a:prstGeom prst="line">
              <a:avLst/>
            </a:prstGeom>
            <a:noFill/>
            <a:ln w="28575">
              <a:solidFill>
                <a:schemeClr val="tx1"/>
              </a:solidFill>
              <a:round/>
              <a:headEnd/>
              <a:tailEnd/>
            </a:ln>
          </p:spPr>
          <p:txBody>
            <a:bodyPr wrap="none" anchor="ctr"/>
            <a:lstStyle/>
            <a:p>
              <a:endParaRPr lang="zh-CN" altLang="en-US"/>
            </a:p>
          </p:txBody>
        </p:sp>
        <p:sp>
          <p:nvSpPr>
            <p:cNvPr id="48" name="Oval 46"/>
            <p:cNvSpPr>
              <a:spLocks noChangeArrowheads="1"/>
            </p:cNvSpPr>
            <p:nvPr/>
          </p:nvSpPr>
          <p:spPr bwMode="auto">
            <a:xfrm>
              <a:off x="996" y="280"/>
              <a:ext cx="336" cy="336"/>
            </a:xfrm>
            <a:prstGeom prst="ellipse">
              <a:avLst/>
            </a:prstGeom>
            <a:solidFill>
              <a:srgbClr val="CCECFF"/>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08</a:t>
              </a:r>
              <a:endParaRPr 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endParaRPr>
            </a:p>
          </p:txBody>
        </p:sp>
        <p:sp>
          <p:nvSpPr>
            <p:cNvPr id="49" name="Oval 47"/>
            <p:cNvSpPr>
              <a:spLocks noChangeArrowheads="1"/>
            </p:cNvSpPr>
            <p:nvPr/>
          </p:nvSpPr>
          <p:spPr bwMode="auto">
            <a:xfrm>
              <a:off x="564" y="808"/>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16</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50" name="Oval 48"/>
            <p:cNvSpPr>
              <a:spLocks noChangeArrowheads="1"/>
            </p:cNvSpPr>
            <p:nvPr/>
          </p:nvSpPr>
          <p:spPr bwMode="auto">
            <a:xfrm>
              <a:off x="84" y="1384"/>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400">
                  <a:solidFill>
                    <a:srgbClr val="009900"/>
                  </a:solidFill>
                  <a:effectLst>
                    <a:outerShdw blurRad="38100" dist="38100" dir="2700000" algn="tl">
                      <a:srgbClr val="000000"/>
                    </a:outerShdw>
                  </a:effectLst>
                </a:rPr>
                <a:t>25*</a:t>
              </a:r>
              <a:endParaRPr lang="en-US" sz="28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51" name="Oval 49"/>
            <p:cNvSpPr>
              <a:spLocks noChangeArrowheads="1"/>
            </p:cNvSpPr>
            <p:nvPr/>
          </p:nvSpPr>
          <p:spPr bwMode="auto">
            <a:xfrm>
              <a:off x="756" y="1384"/>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rgbClr val="009900"/>
                  </a:solidFill>
                  <a:effectLst>
                    <a:outerShdw blurRad="38100" dist="38100" dir="2700000" algn="tl">
                      <a:srgbClr val="000000"/>
                    </a:outerShdw>
                  </a:effectLst>
                </a:rPr>
                <a:t>25</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52" name="Oval 50"/>
            <p:cNvSpPr>
              <a:spLocks noChangeArrowheads="1"/>
            </p:cNvSpPr>
            <p:nvPr/>
          </p:nvSpPr>
          <p:spPr bwMode="auto">
            <a:xfrm>
              <a:off x="1476" y="808"/>
              <a:ext cx="336" cy="336"/>
            </a:xfrm>
            <a:prstGeom prst="ellipse">
              <a:avLst/>
            </a:prstGeom>
            <a:solidFill>
              <a:srgbClr val="CCECFF"/>
            </a:solidFill>
            <a:ln w="28575" cmpd="sng">
              <a:solidFill>
                <a:schemeClr val="tx1"/>
              </a:solidFill>
              <a:round/>
              <a:headEnd/>
              <a:tailEnd/>
            </a:ln>
          </p:spPr>
          <p:txBody>
            <a:bodyPr wrap="none" anchor="ctr"/>
            <a:lstStyle/>
            <a:p>
              <a:pPr algn="ctr">
                <a:defRPr/>
              </a:pPr>
              <a:r>
                <a:rPr lang="en-US" sz="2800">
                  <a:solidFill>
                    <a:srgbClr val="009900"/>
                  </a:solidFill>
                  <a:effectLst>
                    <a:outerShdw blurRad="38100" dist="38100" dir="2700000" algn="tl">
                      <a:srgbClr val="000000"/>
                    </a:outerShdw>
                  </a:effectLst>
                </a:rPr>
                <a:t>21</a:t>
              </a:r>
              <a:endParaRPr 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endParaRPr>
            </a:p>
          </p:txBody>
        </p:sp>
        <p:sp>
          <p:nvSpPr>
            <p:cNvPr id="53" name="Oval 51"/>
            <p:cNvSpPr>
              <a:spLocks noChangeArrowheads="1"/>
            </p:cNvSpPr>
            <p:nvPr/>
          </p:nvSpPr>
          <p:spPr bwMode="auto">
            <a:xfrm>
              <a:off x="1284" y="1384"/>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rgbClr val="009900"/>
                  </a:solidFill>
                  <a:effectLst>
                    <a:outerShdw blurRad="38100" dist="38100" dir="2700000" algn="tl">
                      <a:srgbClr val="000000"/>
                    </a:outerShdw>
                  </a:effectLst>
                </a:rPr>
                <a:t>49</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54" name="Text Box 52"/>
            <p:cNvSpPr txBox="1">
              <a:spLocks noChangeArrowheads="1"/>
            </p:cNvSpPr>
            <p:nvPr/>
          </p:nvSpPr>
          <p:spPr bwMode="auto">
            <a:xfrm>
              <a:off x="912" y="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1</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5" name="Text Box 53"/>
            <p:cNvSpPr txBox="1">
              <a:spLocks noChangeArrowheads="1"/>
            </p:cNvSpPr>
            <p:nvPr/>
          </p:nvSpPr>
          <p:spPr bwMode="auto">
            <a:xfrm>
              <a:off x="1776" y="66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3</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6" name="Text Box 54"/>
            <p:cNvSpPr txBox="1">
              <a:spLocks noChangeArrowheads="1"/>
            </p:cNvSpPr>
            <p:nvPr/>
          </p:nvSpPr>
          <p:spPr bwMode="auto">
            <a:xfrm>
              <a:off x="1200" y="11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6</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7" name="Text Box 55"/>
            <p:cNvSpPr txBox="1">
              <a:spLocks noChangeArrowheads="1"/>
            </p:cNvSpPr>
            <p:nvPr/>
          </p:nvSpPr>
          <p:spPr bwMode="auto">
            <a:xfrm>
              <a:off x="948" y="11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5</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8" name="Text Box 56"/>
            <p:cNvSpPr txBox="1">
              <a:spLocks noChangeArrowheads="1"/>
            </p:cNvSpPr>
            <p:nvPr/>
          </p:nvSpPr>
          <p:spPr bwMode="auto">
            <a:xfrm>
              <a:off x="0" y="11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4</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9" name="Text Box 57"/>
            <p:cNvSpPr txBox="1">
              <a:spLocks noChangeArrowheads="1"/>
            </p:cNvSpPr>
            <p:nvPr/>
          </p:nvSpPr>
          <p:spPr bwMode="auto">
            <a:xfrm>
              <a:off x="420" y="57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2</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60" name="Freeform 58"/>
            <p:cNvSpPr>
              <a:spLocks/>
            </p:cNvSpPr>
            <p:nvPr/>
          </p:nvSpPr>
          <p:spPr bwMode="auto">
            <a:xfrm>
              <a:off x="260" y="0"/>
              <a:ext cx="1248" cy="1400"/>
            </a:xfrm>
            <a:custGeom>
              <a:avLst/>
              <a:gdLst>
                <a:gd name="T0" fmla="*/ 544 w 1248"/>
                <a:gd name="T1" fmla="*/ 280 h 1400"/>
                <a:gd name="T2" fmla="*/ 64 w 1248"/>
                <a:gd name="T3" fmla="*/ 856 h 1400"/>
                <a:gd name="T4" fmla="*/ 160 w 1248"/>
                <a:gd name="T5" fmla="*/ 1192 h 1400"/>
                <a:gd name="T6" fmla="*/ 544 w 1248"/>
                <a:gd name="T7" fmla="*/ 1336 h 1400"/>
                <a:gd name="T8" fmla="*/ 976 w 1248"/>
                <a:gd name="T9" fmla="*/ 808 h 1400"/>
                <a:gd name="T10" fmla="*/ 1216 w 1248"/>
                <a:gd name="T11" fmla="*/ 424 h 1400"/>
                <a:gd name="T12" fmla="*/ 1168 w 1248"/>
                <a:gd name="T13" fmla="*/ 136 h 1400"/>
                <a:gd name="T14" fmla="*/ 976 w 1248"/>
                <a:gd name="T15" fmla="*/ 40 h 1400"/>
                <a:gd name="T16" fmla="*/ 784 w 1248"/>
                <a:gd name="T17" fmla="*/ 40 h 1400"/>
                <a:gd name="T18" fmla="*/ 544 w 1248"/>
                <a:gd name="T19" fmla="*/ 280 h 14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8"/>
                <a:gd name="T31" fmla="*/ 0 h 1400"/>
                <a:gd name="T32" fmla="*/ 1248 w 1248"/>
                <a:gd name="T33" fmla="*/ 1400 h 14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cmpd="sng">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t">
                <a:spcBef>
                  <a:spcPct val="50000"/>
                </a:spcBef>
                <a:defRPr/>
              </a:pPr>
              <a:endParaRPr lang="zh-CN" altLang="en-US">
                <a:effectLst>
                  <a:outerShdw blurRad="38100" dist="38100" dir="2700000" algn="tl">
                    <a:srgbClr val="C0C0C0"/>
                  </a:outerShdw>
                </a:effectLst>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a:t>
            </a:r>
            <a:r>
              <a:rPr lang="en-US" altLang="zh-CN" dirty="0" err="1" smtClean="0"/>
              <a:t>Heapsort</a:t>
            </a:r>
            <a:r>
              <a:rPr lang="en-US" altLang="zh-CN" dirty="0" smtClean="0"/>
              <a:t> Example</a:t>
            </a:r>
            <a:endParaRPr lang="zh-CN" altLang="en-US" dirty="0"/>
          </a:p>
        </p:txBody>
      </p:sp>
      <p:sp>
        <p:nvSpPr>
          <p:cNvPr id="4" name="AutoShape 2"/>
          <p:cNvSpPr>
            <a:spLocks noChangeArrowheads="1"/>
          </p:cNvSpPr>
          <p:nvPr/>
        </p:nvSpPr>
        <p:spPr bwMode="auto">
          <a:xfrm>
            <a:off x="5700682" y="2530494"/>
            <a:ext cx="914400" cy="457200"/>
          </a:xfrm>
          <a:prstGeom prst="rightArrow">
            <a:avLst>
              <a:gd name="adj1" fmla="val 50000"/>
              <a:gd name="adj2" fmla="val 50000"/>
            </a:avLst>
          </a:prstGeom>
          <a:gradFill rotWithShape="0">
            <a:gsLst>
              <a:gs pos="0">
                <a:srgbClr val="0000FF"/>
              </a:gs>
              <a:gs pos="100000">
                <a:srgbClr val="000076"/>
              </a:gs>
            </a:gsLst>
            <a:lin ang="18900000" scaled="1"/>
          </a:gradFill>
          <a:ln w="9525" cmpd="sng">
            <a:solidFill>
              <a:schemeClr val="tx1"/>
            </a:solidFill>
            <a:miter lim="800000"/>
            <a:headEnd/>
            <a:tailEnd/>
          </a:ln>
        </p:spPr>
        <p:txBody>
          <a:bodyPr wrap="none" anchor="ctr"/>
          <a:lstStyle/>
          <a:p>
            <a:pPr fontAlgn="t">
              <a:spcBef>
                <a:spcPct val="50000"/>
              </a:spcBef>
              <a:defRPr/>
            </a:pPr>
            <a:endParaRPr lang="zh-CN" altLang="en-US">
              <a:effectLst>
                <a:outerShdw blurRad="38100" dist="38100" dir="2700000" algn="tl">
                  <a:srgbClr val="FFFFFF"/>
                </a:outerShdw>
              </a:effectLst>
            </a:endParaRPr>
          </a:p>
        </p:txBody>
      </p:sp>
      <p:grpSp>
        <p:nvGrpSpPr>
          <p:cNvPr id="3" name="Group 3"/>
          <p:cNvGrpSpPr>
            <a:grpSpLocks/>
          </p:cNvGrpSpPr>
          <p:nvPr/>
        </p:nvGrpSpPr>
        <p:grpSpPr bwMode="auto">
          <a:xfrm>
            <a:off x="6667469" y="4511694"/>
            <a:ext cx="3500438" cy="1219200"/>
            <a:chOff x="-15" y="0"/>
            <a:chExt cx="2205" cy="768"/>
          </a:xfrm>
        </p:grpSpPr>
        <p:sp>
          <p:nvSpPr>
            <p:cNvPr id="6" name="Rectangle 4" descr="永恒"/>
            <p:cNvSpPr>
              <a:spLocks noChangeArrowheads="1"/>
            </p:cNvSpPr>
            <p:nvPr/>
          </p:nvSpPr>
          <p:spPr bwMode="auto">
            <a:xfrm>
              <a:off x="-15" y="0"/>
              <a:ext cx="2205" cy="336"/>
            </a:xfrm>
            <a:prstGeom prst="rect">
              <a:avLst/>
            </a:prstGeom>
            <a:blipFill dpi="0" rotWithShape="0">
              <a:blip r:embed="rId2" cstate="print"/>
              <a:srcRect/>
              <a:tile tx="0" ty="0" sx="100000" sy="100000" flip="none" algn="tl"/>
            </a:blipFill>
            <a:ln w="28575" cmpd="sng">
              <a:solidFill>
                <a:schemeClr val="tx1"/>
              </a:solidFill>
              <a:miter lim="800000"/>
              <a:headEnd/>
              <a:tailEnd/>
            </a:ln>
            <a:effectLst>
              <a:outerShdw dist="35921" dir="2700000" algn="ctr" rotWithShape="0">
                <a:srgbClr val="808080"/>
              </a:outerShdw>
            </a:effectLst>
          </p:spPr>
          <p:txBody>
            <a:bodyPr wrap="none" anchor="ctr"/>
            <a:lstStyle/>
            <a:p>
              <a:pPr algn="ctr">
                <a:defRPr/>
              </a:pPr>
              <a:r>
                <a:rPr lang="en-US" sz="2800" dirty="0">
                  <a:solidFill>
                    <a:schemeClr val="tx2"/>
                  </a:solidFill>
                  <a:effectLst>
                    <a:outerShdw blurRad="38100" dist="38100" dir="2700000" algn="tl">
                      <a:srgbClr val="C0C0C0"/>
                    </a:outerShdw>
                  </a:effectLst>
                </a:rPr>
                <a:t>08  </a:t>
              </a:r>
              <a:r>
                <a:rPr lang="en-US" sz="2800" dirty="0">
                  <a:solidFill>
                    <a:srgbClr val="009900"/>
                  </a:solidFill>
                  <a:effectLst>
                    <a:outerShdw blurRad="38100" dist="38100" dir="2700000" algn="tl">
                      <a:srgbClr val="C0C0C0"/>
                    </a:outerShdw>
                  </a:effectLst>
                </a:rPr>
                <a:t>16  21  25* 25  49</a:t>
              </a:r>
              <a:endParaRPr lang="en-US" sz="2400"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7" name="Line 5"/>
            <p:cNvSpPr>
              <a:spLocks noChangeShapeType="1"/>
            </p:cNvSpPr>
            <p:nvPr/>
          </p:nvSpPr>
          <p:spPr bwMode="auto">
            <a:xfrm>
              <a:off x="345" y="0"/>
              <a:ext cx="0" cy="336"/>
            </a:xfrm>
            <a:prstGeom prst="line">
              <a:avLst/>
            </a:prstGeom>
            <a:noFill/>
            <a:ln w="28575">
              <a:solidFill>
                <a:schemeClr val="tx1"/>
              </a:solidFill>
              <a:round/>
              <a:headEnd/>
              <a:tailEnd/>
            </a:ln>
          </p:spPr>
          <p:txBody>
            <a:bodyPr wrap="none" anchor="ctr"/>
            <a:lstStyle/>
            <a:p>
              <a:endParaRPr lang="zh-CN" altLang="en-US"/>
            </a:p>
          </p:txBody>
        </p:sp>
        <p:sp>
          <p:nvSpPr>
            <p:cNvPr id="8" name="Line 6"/>
            <p:cNvSpPr>
              <a:spLocks noChangeShapeType="1"/>
            </p:cNvSpPr>
            <p:nvPr/>
          </p:nvSpPr>
          <p:spPr bwMode="auto">
            <a:xfrm>
              <a:off x="720" y="0"/>
              <a:ext cx="0" cy="336"/>
            </a:xfrm>
            <a:prstGeom prst="line">
              <a:avLst/>
            </a:prstGeom>
            <a:noFill/>
            <a:ln w="28575">
              <a:solidFill>
                <a:schemeClr val="tx1"/>
              </a:solidFill>
              <a:round/>
              <a:headEnd/>
              <a:tailEnd/>
            </a:ln>
          </p:spPr>
          <p:txBody>
            <a:bodyPr wrap="none" anchor="ctr"/>
            <a:lstStyle/>
            <a:p>
              <a:endParaRPr lang="zh-CN" altLang="en-US"/>
            </a:p>
          </p:txBody>
        </p:sp>
        <p:sp>
          <p:nvSpPr>
            <p:cNvPr id="9" name="Line 7"/>
            <p:cNvSpPr>
              <a:spLocks noChangeShapeType="1"/>
            </p:cNvSpPr>
            <p:nvPr/>
          </p:nvSpPr>
          <p:spPr bwMode="auto">
            <a:xfrm>
              <a:off x="1056" y="0"/>
              <a:ext cx="0" cy="336"/>
            </a:xfrm>
            <a:prstGeom prst="line">
              <a:avLst/>
            </a:prstGeom>
            <a:noFill/>
            <a:ln w="28575">
              <a:solidFill>
                <a:schemeClr val="tx1"/>
              </a:solidFill>
              <a:round/>
              <a:headEnd/>
              <a:tailEnd/>
            </a:ln>
          </p:spPr>
          <p:txBody>
            <a:bodyPr wrap="none" anchor="ctr"/>
            <a:lstStyle/>
            <a:p>
              <a:endParaRPr lang="zh-CN" altLang="en-US"/>
            </a:p>
          </p:txBody>
        </p:sp>
        <p:sp>
          <p:nvSpPr>
            <p:cNvPr id="10" name="Line 8"/>
            <p:cNvSpPr>
              <a:spLocks noChangeShapeType="1"/>
            </p:cNvSpPr>
            <p:nvPr/>
          </p:nvSpPr>
          <p:spPr bwMode="auto">
            <a:xfrm>
              <a:off x="1470" y="0"/>
              <a:ext cx="0" cy="336"/>
            </a:xfrm>
            <a:prstGeom prst="line">
              <a:avLst/>
            </a:prstGeom>
            <a:noFill/>
            <a:ln w="28575">
              <a:solidFill>
                <a:schemeClr val="tx1"/>
              </a:solidFill>
              <a:round/>
              <a:headEnd/>
              <a:tailEnd/>
            </a:ln>
          </p:spPr>
          <p:txBody>
            <a:bodyPr wrap="none" anchor="ctr"/>
            <a:lstStyle/>
            <a:p>
              <a:endParaRPr lang="zh-CN" altLang="en-US"/>
            </a:p>
          </p:txBody>
        </p:sp>
        <p:sp>
          <p:nvSpPr>
            <p:cNvPr id="11" name="Line 9"/>
            <p:cNvSpPr>
              <a:spLocks noChangeShapeType="1"/>
            </p:cNvSpPr>
            <p:nvPr/>
          </p:nvSpPr>
          <p:spPr bwMode="auto">
            <a:xfrm>
              <a:off x="1830" y="0"/>
              <a:ext cx="0" cy="336"/>
            </a:xfrm>
            <a:prstGeom prst="line">
              <a:avLst/>
            </a:prstGeom>
            <a:noFill/>
            <a:ln w="28575">
              <a:solidFill>
                <a:schemeClr val="tx1"/>
              </a:solidFill>
              <a:round/>
              <a:headEnd/>
              <a:tailEnd/>
            </a:ln>
          </p:spPr>
          <p:txBody>
            <a:bodyPr wrap="none" anchor="ctr"/>
            <a:lstStyle/>
            <a:p>
              <a:endParaRPr lang="zh-CN" altLang="en-US"/>
            </a:p>
          </p:txBody>
        </p:sp>
        <p:sp>
          <p:nvSpPr>
            <p:cNvPr id="12" name="Text Box 10"/>
            <p:cNvSpPr txBox="1">
              <a:spLocks noChangeArrowheads="1"/>
            </p:cNvSpPr>
            <p:nvPr/>
          </p:nvSpPr>
          <p:spPr bwMode="auto">
            <a:xfrm>
              <a:off x="0" y="441"/>
              <a:ext cx="20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zh-CN" altLang="en-US" sz="2800">
                  <a:effectLst>
                    <a:outerShdw blurRad="38100" dist="38100" dir="2700000" algn="tl">
                      <a:srgbClr val="C0C0C0"/>
                    </a:outerShdw>
                  </a:effectLst>
                  <a:ea typeface="仿宋_GB2312" pitchFamily="1" charset="-122"/>
                </a:rPr>
                <a:t>交换 </a:t>
              </a:r>
              <a:r>
                <a:rPr lang="en-US" sz="2800">
                  <a:effectLst>
                    <a:outerShdw blurRad="38100" dist="38100" dir="2700000" algn="tl">
                      <a:srgbClr val="C0C0C0"/>
                    </a:outerShdw>
                  </a:effectLst>
                  <a:ea typeface="仿宋_GB2312" pitchFamily="1" charset="-122"/>
                </a:rPr>
                <a:t>1 </a:t>
              </a:r>
              <a:r>
                <a:rPr lang="zh-CN" altLang="en-US" sz="2800">
                  <a:effectLst>
                    <a:outerShdw blurRad="38100" dist="38100" dir="2700000" algn="tl">
                      <a:srgbClr val="C0C0C0"/>
                    </a:outerShdw>
                  </a:effectLst>
                  <a:ea typeface="仿宋_GB2312" pitchFamily="1" charset="-122"/>
                </a:rPr>
                <a:t>号与</a:t>
              </a:r>
              <a:r>
                <a:rPr lang="en-US" sz="2800">
                  <a:effectLst>
                    <a:outerShdw blurRad="38100" dist="38100" dir="2700000" algn="tl">
                      <a:srgbClr val="C0C0C0"/>
                    </a:outerShdw>
                  </a:effectLst>
                  <a:ea typeface="仿宋_GB2312" pitchFamily="1" charset="-122"/>
                </a:rPr>
                <a:t>2 </a:t>
              </a:r>
              <a:r>
                <a:rPr lang="zh-CN" altLang="en-US" sz="2800">
                  <a:effectLst>
                    <a:outerShdw blurRad="38100" dist="38100" dir="2700000" algn="tl">
                      <a:srgbClr val="C0C0C0"/>
                    </a:outerShdw>
                  </a:effectLst>
                  <a:ea typeface="仿宋_GB2312" pitchFamily="1" charset="-122"/>
                </a:rPr>
                <a:t>号记录</a:t>
              </a:r>
              <a:endParaRPr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grpSp>
      <p:sp>
        <p:nvSpPr>
          <p:cNvPr id="13" name="Rectangle 11" descr="永恒"/>
          <p:cNvSpPr>
            <a:spLocks noChangeArrowheads="1"/>
          </p:cNvSpPr>
          <p:nvPr/>
        </p:nvSpPr>
        <p:spPr bwMode="auto">
          <a:xfrm>
            <a:off x="2166910" y="4511694"/>
            <a:ext cx="3500462" cy="533400"/>
          </a:xfrm>
          <a:prstGeom prst="rect">
            <a:avLst/>
          </a:prstGeom>
          <a:blipFill dpi="0" rotWithShape="0">
            <a:blip r:embed="rId2" cstate="print"/>
            <a:srcRect/>
            <a:tile tx="0" ty="0" sx="100000" sy="100000" flip="none" algn="tl"/>
          </a:blipFill>
          <a:ln w="28575" cmpd="sng">
            <a:solidFill>
              <a:schemeClr val="tx1"/>
            </a:solidFill>
            <a:miter lim="800000"/>
            <a:headEnd/>
            <a:tailEnd/>
          </a:ln>
          <a:effectLst>
            <a:outerShdw dist="35921" dir="2700000" algn="ctr" rotWithShape="0">
              <a:srgbClr val="808080"/>
            </a:outerShdw>
          </a:effectLst>
        </p:spPr>
        <p:txBody>
          <a:bodyPr wrap="none" anchor="ctr"/>
          <a:lstStyle/>
          <a:p>
            <a:pPr algn="ctr">
              <a:defRPr/>
            </a:pPr>
            <a:r>
              <a:rPr lang="en-US" sz="2800" dirty="0">
                <a:solidFill>
                  <a:schemeClr val="tx2"/>
                </a:solidFill>
                <a:effectLst>
                  <a:outerShdw blurRad="38100" dist="38100" dir="2700000" algn="tl">
                    <a:srgbClr val="C0C0C0"/>
                  </a:outerShdw>
                </a:effectLst>
              </a:rPr>
              <a:t>16  08  </a:t>
            </a:r>
            <a:r>
              <a:rPr lang="en-US" sz="2800" dirty="0">
                <a:solidFill>
                  <a:srgbClr val="009900"/>
                </a:solidFill>
                <a:effectLst>
                  <a:outerShdw blurRad="38100" dist="38100" dir="2700000" algn="tl">
                    <a:srgbClr val="C0C0C0"/>
                  </a:outerShdw>
                </a:effectLst>
              </a:rPr>
              <a:t>21</a:t>
            </a:r>
            <a:r>
              <a:rPr lang="en-US" sz="2800" dirty="0">
                <a:solidFill>
                  <a:schemeClr val="tx2"/>
                </a:solidFill>
                <a:effectLst>
                  <a:outerShdw blurRad="38100" dist="38100" dir="2700000" algn="tl">
                    <a:srgbClr val="C0C0C0"/>
                  </a:outerShdw>
                </a:effectLst>
              </a:rPr>
              <a:t>  </a:t>
            </a:r>
            <a:r>
              <a:rPr lang="en-US" sz="2800" dirty="0">
                <a:solidFill>
                  <a:srgbClr val="009900"/>
                </a:solidFill>
                <a:effectLst>
                  <a:outerShdw blurRad="38100" dist="38100" dir="2700000" algn="tl">
                    <a:srgbClr val="C0C0C0"/>
                  </a:outerShdw>
                </a:effectLst>
              </a:rPr>
              <a:t>25* 25  49</a:t>
            </a:r>
            <a:endParaRPr lang="en-US" sz="2400"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14" name="Line 12"/>
          <p:cNvSpPr>
            <a:spLocks noChangeShapeType="1"/>
          </p:cNvSpPr>
          <p:nvPr/>
        </p:nvSpPr>
        <p:spPr bwMode="auto">
          <a:xfrm>
            <a:off x="2738414" y="4511694"/>
            <a:ext cx="0" cy="533400"/>
          </a:xfrm>
          <a:prstGeom prst="line">
            <a:avLst/>
          </a:prstGeom>
          <a:noFill/>
          <a:ln w="28575">
            <a:solidFill>
              <a:schemeClr val="tx1"/>
            </a:solidFill>
            <a:round/>
            <a:headEnd/>
            <a:tailEnd/>
          </a:ln>
        </p:spPr>
        <p:txBody>
          <a:bodyPr wrap="none" anchor="ctr"/>
          <a:lstStyle/>
          <a:p>
            <a:endParaRPr lang="zh-CN" altLang="en-US"/>
          </a:p>
        </p:txBody>
      </p:sp>
      <p:sp>
        <p:nvSpPr>
          <p:cNvPr id="15" name="Line 13"/>
          <p:cNvSpPr>
            <a:spLocks noChangeShapeType="1"/>
          </p:cNvSpPr>
          <p:nvPr/>
        </p:nvSpPr>
        <p:spPr bwMode="auto">
          <a:xfrm>
            <a:off x="3309918" y="4511694"/>
            <a:ext cx="0" cy="533400"/>
          </a:xfrm>
          <a:prstGeom prst="line">
            <a:avLst/>
          </a:prstGeom>
          <a:noFill/>
          <a:ln w="28575">
            <a:solidFill>
              <a:schemeClr val="tx1"/>
            </a:solidFill>
            <a:round/>
            <a:headEnd/>
            <a:tailEnd/>
          </a:ln>
        </p:spPr>
        <p:txBody>
          <a:bodyPr wrap="none" anchor="ctr"/>
          <a:lstStyle/>
          <a:p>
            <a:endParaRPr lang="zh-CN" altLang="en-US"/>
          </a:p>
        </p:txBody>
      </p:sp>
      <p:sp>
        <p:nvSpPr>
          <p:cNvPr id="16" name="Line 14"/>
          <p:cNvSpPr>
            <a:spLocks noChangeShapeType="1"/>
          </p:cNvSpPr>
          <p:nvPr/>
        </p:nvSpPr>
        <p:spPr bwMode="auto">
          <a:xfrm>
            <a:off x="3881422" y="4511694"/>
            <a:ext cx="0" cy="533400"/>
          </a:xfrm>
          <a:prstGeom prst="line">
            <a:avLst/>
          </a:prstGeom>
          <a:noFill/>
          <a:ln w="28575">
            <a:solidFill>
              <a:schemeClr val="tx1"/>
            </a:solidFill>
            <a:round/>
            <a:headEnd/>
            <a:tailEnd/>
          </a:ln>
        </p:spPr>
        <p:txBody>
          <a:bodyPr wrap="none" anchor="ctr"/>
          <a:lstStyle/>
          <a:p>
            <a:endParaRPr lang="zh-CN" altLang="en-US"/>
          </a:p>
        </p:txBody>
      </p:sp>
      <p:sp>
        <p:nvSpPr>
          <p:cNvPr id="17" name="Line 15"/>
          <p:cNvSpPr>
            <a:spLocks noChangeShapeType="1"/>
          </p:cNvSpPr>
          <p:nvPr/>
        </p:nvSpPr>
        <p:spPr bwMode="auto">
          <a:xfrm>
            <a:off x="4557682" y="4511694"/>
            <a:ext cx="0" cy="533400"/>
          </a:xfrm>
          <a:prstGeom prst="line">
            <a:avLst/>
          </a:prstGeom>
          <a:noFill/>
          <a:ln w="28575">
            <a:solidFill>
              <a:schemeClr val="tx1"/>
            </a:solidFill>
            <a:round/>
            <a:headEnd/>
            <a:tailEnd/>
          </a:ln>
        </p:spPr>
        <p:txBody>
          <a:bodyPr wrap="none" anchor="ctr"/>
          <a:lstStyle/>
          <a:p>
            <a:endParaRPr lang="zh-CN" altLang="en-US"/>
          </a:p>
        </p:txBody>
      </p:sp>
      <p:sp>
        <p:nvSpPr>
          <p:cNvPr id="18" name="Line 16"/>
          <p:cNvSpPr>
            <a:spLocks noChangeShapeType="1"/>
          </p:cNvSpPr>
          <p:nvPr/>
        </p:nvSpPr>
        <p:spPr bwMode="auto">
          <a:xfrm>
            <a:off x="5091082" y="4511694"/>
            <a:ext cx="0" cy="533400"/>
          </a:xfrm>
          <a:prstGeom prst="line">
            <a:avLst/>
          </a:prstGeom>
          <a:noFill/>
          <a:ln w="28575">
            <a:solidFill>
              <a:schemeClr val="tx1"/>
            </a:solidFill>
            <a:round/>
            <a:headEnd/>
            <a:tailEnd/>
          </a:ln>
        </p:spPr>
        <p:txBody>
          <a:bodyPr wrap="none" anchor="ctr"/>
          <a:lstStyle/>
          <a:p>
            <a:endParaRPr lang="zh-CN" altLang="en-US"/>
          </a:p>
        </p:txBody>
      </p:sp>
      <p:sp>
        <p:nvSpPr>
          <p:cNvPr id="19" name="Text Box 17"/>
          <p:cNvSpPr txBox="1">
            <a:spLocks noChangeArrowheads="1"/>
          </p:cNvSpPr>
          <p:nvPr/>
        </p:nvSpPr>
        <p:spPr bwMode="auto">
          <a:xfrm>
            <a:off x="2500282" y="5197494"/>
            <a:ext cx="31369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zh-CN" altLang="en-US" sz="2800">
                <a:effectLst>
                  <a:outerShdw blurRad="38100" dist="38100" dir="2700000" algn="tl">
                    <a:srgbClr val="C0C0C0"/>
                  </a:outerShdw>
                </a:effectLst>
                <a:ea typeface="仿宋_GB2312" pitchFamily="1" charset="-122"/>
              </a:rPr>
              <a:t>从 </a:t>
            </a:r>
            <a:r>
              <a:rPr lang="en-US" sz="2800">
                <a:effectLst>
                  <a:outerShdw blurRad="38100" dist="38100" dir="2700000" algn="tl">
                    <a:srgbClr val="C0C0C0"/>
                  </a:outerShdw>
                </a:effectLst>
                <a:ea typeface="仿宋_GB2312" pitchFamily="1" charset="-122"/>
              </a:rPr>
              <a:t>1 </a:t>
            </a:r>
            <a:r>
              <a:rPr lang="zh-CN" altLang="en-US" sz="2800">
                <a:effectLst>
                  <a:outerShdw blurRad="38100" dist="38100" dir="2700000" algn="tl">
                    <a:srgbClr val="C0C0C0"/>
                  </a:outerShdw>
                </a:effectLst>
                <a:ea typeface="仿宋_GB2312" pitchFamily="1" charset="-122"/>
              </a:rPr>
              <a:t>号到 </a:t>
            </a:r>
            <a:r>
              <a:rPr lang="en-US" sz="2800">
                <a:effectLst>
                  <a:outerShdw blurRad="38100" dist="38100" dir="2700000" algn="tl">
                    <a:srgbClr val="C0C0C0"/>
                  </a:outerShdw>
                </a:effectLst>
                <a:ea typeface="仿宋_GB2312" pitchFamily="1" charset="-122"/>
              </a:rPr>
              <a:t>2 </a:t>
            </a:r>
            <a:r>
              <a:rPr lang="zh-CN" altLang="en-US" sz="2800">
                <a:effectLst>
                  <a:outerShdw blurRad="38100" dist="38100" dir="2700000" algn="tl">
                    <a:srgbClr val="C0C0C0"/>
                  </a:outerShdw>
                </a:effectLst>
                <a:ea typeface="仿宋_GB2312" pitchFamily="1" charset="-122"/>
              </a:rPr>
              <a:t>号 重新</a:t>
            </a:r>
          </a:p>
          <a:p>
            <a:pPr eaLnBrk="1" hangingPunct="1">
              <a:defRPr/>
            </a:pPr>
            <a:r>
              <a:rPr lang="zh-CN" altLang="en-US" sz="2800">
                <a:effectLst>
                  <a:outerShdw blurRad="38100" dist="38100" dir="2700000" algn="tl">
                    <a:srgbClr val="C0C0C0"/>
                  </a:outerShdw>
                </a:effectLst>
                <a:ea typeface="仿宋_GB2312" pitchFamily="1" charset="-122"/>
              </a:rPr>
              <a:t>调整为堆</a:t>
            </a:r>
          </a:p>
        </p:txBody>
      </p:sp>
      <p:grpSp>
        <p:nvGrpSpPr>
          <p:cNvPr id="5" name="Group 19"/>
          <p:cNvGrpSpPr>
            <a:grpSpLocks/>
          </p:cNvGrpSpPr>
          <p:nvPr/>
        </p:nvGrpSpPr>
        <p:grpSpPr bwMode="auto">
          <a:xfrm>
            <a:off x="2271682" y="1171594"/>
            <a:ext cx="3200400" cy="2730500"/>
            <a:chOff x="0" y="0"/>
            <a:chExt cx="2016" cy="1720"/>
          </a:xfrm>
        </p:grpSpPr>
        <p:sp>
          <p:nvSpPr>
            <p:cNvPr id="22" name="Line 20"/>
            <p:cNvSpPr>
              <a:spLocks noChangeShapeType="1"/>
            </p:cNvSpPr>
            <p:nvPr/>
          </p:nvSpPr>
          <p:spPr bwMode="auto">
            <a:xfrm flipH="1">
              <a:off x="1440" y="1096"/>
              <a:ext cx="144" cy="336"/>
            </a:xfrm>
            <a:prstGeom prst="line">
              <a:avLst/>
            </a:prstGeom>
            <a:noFill/>
            <a:ln w="28575">
              <a:solidFill>
                <a:schemeClr val="tx1"/>
              </a:solidFill>
              <a:round/>
              <a:headEnd/>
              <a:tailEnd/>
            </a:ln>
          </p:spPr>
          <p:txBody>
            <a:bodyPr wrap="none" anchor="ctr"/>
            <a:lstStyle/>
            <a:p>
              <a:endParaRPr lang="zh-CN" altLang="en-US"/>
            </a:p>
          </p:txBody>
        </p:sp>
        <p:sp>
          <p:nvSpPr>
            <p:cNvPr id="23" name="Line 21"/>
            <p:cNvSpPr>
              <a:spLocks noChangeShapeType="1"/>
            </p:cNvSpPr>
            <p:nvPr/>
          </p:nvSpPr>
          <p:spPr bwMode="auto">
            <a:xfrm>
              <a:off x="768" y="1096"/>
              <a:ext cx="96" cy="288"/>
            </a:xfrm>
            <a:prstGeom prst="line">
              <a:avLst/>
            </a:prstGeom>
            <a:noFill/>
            <a:ln w="28575">
              <a:solidFill>
                <a:schemeClr val="tx1"/>
              </a:solidFill>
              <a:round/>
              <a:headEnd/>
              <a:tailEnd/>
            </a:ln>
          </p:spPr>
          <p:txBody>
            <a:bodyPr wrap="none" anchor="ctr"/>
            <a:lstStyle/>
            <a:p>
              <a:endParaRPr lang="zh-CN" altLang="en-US"/>
            </a:p>
          </p:txBody>
        </p:sp>
        <p:sp>
          <p:nvSpPr>
            <p:cNvPr id="24" name="Line 22"/>
            <p:cNvSpPr>
              <a:spLocks noChangeShapeType="1"/>
            </p:cNvSpPr>
            <p:nvPr/>
          </p:nvSpPr>
          <p:spPr bwMode="auto">
            <a:xfrm>
              <a:off x="1296" y="520"/>
              <a:ext cx="384" cy="480"/>
            </a:xfrm>
            <a:prstGeom prst="line">
              <a:avLst/>
            </a:prstGeom>
            <a:noFill/>
            <a:ln w="28575">
              <a:solidFill>
                <a:schemeClr val="tx1"/>
              </a:solidFill>
              <a:round/>
              <a:headEnd/>
              <a:tailEnd/>
            </a:ln>
          </p:spPr>
          <p:txBody>
            <a:bodyPr wrap="none" anchor="ctr"/>
            <a:lstStyle/>
            <a:p>
              <a:endParaRPr lang="zh-CN" altLang="en-US"/>
            </a:p>
          </p:txBody>
        </p:sp>
        <p:sp>
          <p:nvSpPr>
            <p:cNvPr id="25" name="Line 23"/>
            <p:cNvSpPr>
              <a:spLocks noChangeShapeType="1"/>
            </p:cNvSpPr>
            <p:nvPr/>
          </p:nvSpPr>
          <p:spPr bwMode="auto">
            <a:xfrm flipH="1">
              <a:off x="288" y="520"/>
              <a:ext cx="768" cy="960"/>
            </a:xfrm>
            <a:prstGeom prst="line">
              <a:avLst/>
            </a:prstGeom>
            <a:noFill/>
            <a:ln w="28575">
              <a:solidFill>
                <a:schemeClr val="tx1"/>
              </a:solidFill>
              <a:round/>
              <a:headEnd/>
              <a:tailEnd/>
            </a:ln>
          </p:spPr>
          <p:txBody>
            <a:bodyPr wrap="none" anchor="ctr"/>
            <a:lstStyle/>
            <a:p>
              <a:endParaRPr lang="zh-CN" altLang="en-US"/>
            </a:p>
          </p:txBody>
        </p:sp>
        <p:sp>
          <p:nvSpPr>
            <p:cNvPr id="26" name="Oval 24"/>
            <p:cNvSpPr>
              <a:spLocks noChangeArrowheads="1"/>
            </p:cNvSpPr>
            <p:nvPr/>
          </p:nvSpPr>
          <p:spPr bwMode="auto">
            <a:xfrm>
              <a:off x="1008" y="280"/>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16</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27" name="Oval 25"/>
            <p:cNvSpPr>
              <a:spLocks noChangeArrowheads="1"/>
            </p:cNvSpPr>
            <p:nvPr/>
          </p:nvSpPr>
          <p:spPr bwMode="auto">
            <a:xfrm>
              <a:off x="528" y="808"/>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08</a:t>
              </a:r>
              <a:endParaRPr lang="en-US" sz="2400">
                <a:solidFill>
                  <a:schemeClr val="tx2"/>
                </a:solidFill>
                <a:effectLst>
                  <a:outerShdw blurRad="38100" dist="38100" dir="2700000" algn="tl">
                    <a:srgbClr val="000000"/>
                  </a:outerShdw>
                </a:effectLst>
              </a:endParaRPr>
            </a:p>
          </p:txBody>
        </p:sp>
        <p:sp>
          <p:nvSpPr>
            <p:cNvPr id="28" name="Oval 26"/>
            <p:cNvSpPr>
              <a:spLocks noChangeArrowheads="1"/>
            </p:cNvSpPr>
            <p:nvPr/>
          </p:nvSpPr>
          <p:spPr bwMode="auto">
            <a:xfrm>
              <a:off x="48" y="1384"/>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400">
                  <a:solidFill>
                    <a:srgbClr val="009900"/>
                  </a:solidFill>
                  <a:effectLst>
                    <a:outerShdw blurRad="38100" dist="38100" dir="2700000" algn="tl">
                      <a:srgbClr val="000000"/>
                    </a:outerShdw>
                  </a:effectLst>
                </a:rPr>
                <a:t>25*</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29" name="Oval 27"/>
            <p:cNvSpPr>
              <a:spLocks noChangeArrowheads="1"/>
            </p:cNvSpPr>
            <p:nvPr/>
          </p:nvSpPr>
          <p:spPr bwMode="auto">
            <a:xfrm>
              <a:off x="1488" y="808"/>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rgbClr val="009900"/>
                  </a:solidFill>
                  <a:effectLst>
                    <a:outerShdw blurRad="38100" dist="38100" dir="2700000" algn="tl">
                      <a:srgbClr val="000000"/>
                    </a:outerShdw>
                  </a:effectLst>
                </a:rPr>
                <a:t>21</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30" name="Oval 28"/>
            <p:cNvSpPr>
              <a:spLocks noChangeArrowheads="1"/>
            </p:cNvSpPr>
            <p:nvPr/>
          </p:nvSpPr>
          <p:spPr bwMode="auto">
            <a:xfrm>
              <a:off x="720" y="1384"/>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rgbClr val="009900"/>
                  </a:solidFill>
                  <a:effectLst>
                    <a:outerShdw blurRad="38100" dist="38100" dir="2700000" algn="tl">
                      <a:srgbClr val="000000"/>
                    </a:outerShdw>
                  </a:effectLst>
                </a:rPr>
                <a:t>25</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31" name="Oval 29"/>
            <p:cNvSpPr>
              <a:spLocks noChangeArrowheads="1"/>
            </p:cNvSpPr>
            <p:nvPr/>
          </p:nvSpPr>
          <p:spPr bwMode="auto">
            <a:xfrm>
              <a:off x="1248" y="1384"/>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rgbClr val="009900"/>
                  </a:solidFill>
                  <a:effectLst>
                    <a:outerShdw blurRad="38100" dist="38100" dir="2700000" algn="tl">
                      <a:srgbClr val="000000"/>
                    </a:outerShdw>
                  </a:effectLst>
                </a:rPr>
                <a:t>49</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32" name="Text Box 30"/>
            <p:cNvSpPr txBox="1">
              <a:spLocks noChangeArrowheads="1"/>
            </p:cNvSpPr>
            <p:nvPr/>
          </p:nvSpPr>
          <p:spPr bwMode="auto">
            <a:xfrm>
              <a:off x="876" y="4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1</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3" name="Text Box 31"/>
            <p:cNvSpPr txBox="1">
              <a:spLocks noChangeArrowheads="1"/>
            </p:cNvSpPr>
            <p:nvPr/>
          </p:nvSpPr>
          <p:spPr bwMode="auto">
            <a:xfrm>
              <a:off x="444" y="5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2</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4" name="Text Box 32"/>
            <p:cNvSpPr txBox="1">
              <a:spLocks noChangeArrowheads="1"/>
            </p:cNvSpPr>
            <p:nvPr/>
          </p:nvSpPr>
          <p:spPr bwMode="auto">
            <a:xfrm>
              <a:off x="1788" y="61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3</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5" name="Text Box 33"/>
            <p:cNvSpPr txBox="1">
              <a:spLocks noChangeArrowheads="1"/>
            </p:cNvSpPr>
            <p:nvPr/>
          </p:nvSpPr>
          <p:spPr bwMode="auto">
            <a:xfrm>
              <a:off x="0" y="110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4</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6" name="Text Box 34"/>
            <p:cNvSpPr txBox="1">
              <a:spLocks noChangeArrowheads="1"/>
            </p:cNvSpPr>
            <p:nvPr/>
          </p:nvSpPr>
          <p:spPr bwMode="auto">
            <a:xfrm>
              <a:off x="864" y="110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5</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7" name="Text Box 35"/>
            <p:cNvSpPr txBox="1">
              <a:spLocks noChangeArrowheads="1"/>
            </p:cNvSpPr>
            <p:nvPr/>
          </p:nvSpPr>
          <p:spPr bwMode="auto">
            <a:xfrm>
              <a:off x="1212" y="110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6</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8" name="Line 36"/>
            <p:cNvSpPr>
              <a:spLocks noChangeShapeType="1"/>
            </p:cNvSpPr>
            <p:nvPr/>
          </p:nvSpPr>
          <p:spPr bwMode="auto">
            <a:xfrm flipV="1">
              <a:off x="768" y="520"/>
              <a:ext cx="192" cy="24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39" name="Line 37"/>
            <p:cNvSpPr>
              <a:spLocks noChangeShapeType="1"/>
            </p:cNvSpPr>
            <p:nvPr/>
          </p:nvSpPr>
          <p:spPr bwMode="auto">
            <a:xfrm flipH="1">
              <a:off x="720" y="472"/>
              <a:ext cx="192" cy="240"/>
            </a:xfrm>
            <a:prstGeom prst="line">
              <a:avLst/>
            </a:prstGeom>
            <a:noFill/>
            <a:ln w="28575">
              <a:solidFill>
                <a:srgbClr val="FF3300"/>
              </a:solidFill>
              <a:round/>
              <a:headEnd/>
              <a:tailEnd type="triangle" w="med" len="med"/>
            </a:ln>
          </p:spPr>
          <p:txBody>
            <a:bodyPr wrap="none" anchor="ctr"/>
            <a:lstStyle/>
            <a:p>
              <a:endParaRPr lang="zh-CN" altLang="en-US"/>
            </a:p>
          </p:txBody>
        </p:sp>
        <p:sp>
          <p:nvSpPr>
            <p:cNvPr id="40" name="Freeform 38"/>
            <p:cNvSpPr>
              <a:spLocks/>
            </p:cNvSpPr>
            <p:nvPr/>
          </p:nvSpPr>
          <p:spPr bwMode="auto">
            <a:xfrm>
              <a:off x="240" y="0"/>
              <a:ext cx="1248" cy="1400"/>
            </a:xfrm>
            <a:custGeom>
              <a:avLst/>
              <a:gdLst>
                <a:gd name="T0" fmla="*/ 544 w 1248"/>
                <a:gd name="T1" fmla="*/ 280 h 1400"/>
                <a:gd name="T2" fmla="*/ 64 w 1248"/>
                <a:gd name="T3" fmla="*/ 856 h 1400"/>
                <a:gd name="T4" fmla="*/ 160 w 1248"/>
                <a:gd name="T5" fmla="*/ 1192 h 1400"/>
                <a:gd name="T6" fmla="*/ 544 w 1248"/>
                <a:gd name="T7" fmla="*/ 1336 h 1400"/>
                <a:gd name="T8" fmla="*/ 976 w 1248"/>
                <a:gd name="T9" fmla="*/ 808 h 1400"/>
                <a:gd name="T10" fmla="*/ 1216 w 1248"/>
                <a:gd name="T11" fmla="*/ 424 h 1400"/>
                <a:gd name="T12" fmla="*/ 1168 w 1248"/>
                <a:gd name="T13" fmla="*/ 136 h 1400"/>
                <a:gd name="T14" fmla="*/ 976 w 1248"/>
                <a:gd name="T15" fmla="*/ 40 h 1400"/>
                <a:gd name="T16" fmla="*/ 784 w 1248"/>
                <a:gd name="T17" fmla="*/ 40 h 1400"/>
                <a:gd name="T18" fmla="*/ 544 w 1248"/>
                <a:gd name="T19" fmla="*/ 280 h 14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48"/>
                <a:gd name="T31" fmla="*/ 0 h 1400"/>
                <a:gd name="T32" fmla="*/ 1248 w 1248"/>
                <a:gd name="T33" fmla="*/ 1400 h 14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48" h="1400">
                  <a:moveTo>
                    <a:pt x="544" y="280"/>
                  </a:moveTo>
                  <a:cubicBezTo>
                    <a:pt x="424" y="416"/>
                    <a:pt x="128" y="704"/>
                    <a:pt x="64" y="856"/>
                  </a:cubicBezTo>
                  <a:cubicBezTo>
                    <a:pt x="0" y="1008"/>
                    <a:pt x="80" y="1112"/>
                    <a:pt x="160" y="1192"/>
                  </a:cubicBezTo>
                  <a:cubicBezTo>
                    <a:pt x="240" y="1272"/>
                    <a:pt x="408" y="1400"/>
                    <a:pt x="544" y="1336"/>
                  </a:cubicBezTo>
                  <a:cubicBezTo>
                    <a:pt x="680" y="1272"/>
                    <a:pt x="864" y="960"/>
                    <a:pt x="976" y="808"/>
                  </a:cubicBezTo>
                  <a:cubicBezTo>
                    <a:pt x="1088" y="656"/>
                    <a:pt x="1184" y="536"/>
                    <a:pt x="1216" y="424"/>
                  </a:cubicBezTo>
                  <a:cubicBezTo>
                    <a:pt x="1248" y="312"/>
                    <a:pt x="1208" y="200"/>
                    <a:pt x="1168" y="136"/>
                  </a:cubicBezTo>
                  <a:cubicBezTo>
                    <a:pt x="1128" y="72"/>
                    <a:pt x="1040" y="56"/>
                    <a:pt x="976" y="40"/>
                  </a:cubicBezTo>
                  <a:cubicBezTo>
                    <a:pt x="912" y="24"/>
                    <a:pt x="856" y="0"/>
                    <a:pt x="784" y="40"/>
                  </a:cubicBezTo>
                  <a:cubicBezTo>
                    <a:pt x="712" y="80"/>
                    <a:pt x="664" y="144"/>
                    <a:pt x="544" y="280"/>
                  </a:cubicBezTo>
                  <a:close/>
                </a:path>
              </a:pathLst>
            </a:custGeom>
            <a:noFill/>
            <a:ln w="28575" cap="rnd" cmpd="sng">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t">
                <a:spcBef>
                  <a:spcPct val="50000"/>
                </a:spcBef>
                <a:defRPr/>
              </a:pPr>
              <a:endParaRPr lang="zh-CN" altLang="en-US">
                <a:effectLst>
                  <a:outerShdw blurRad="38100" dist="38100" dir="2700000" algn="tl">
                    <a:srgbClr val="C0C0C0"/>
                  </a:outerShdw>
                </a:effectLst>
              </a:endParaRPr>
            </a:p>
          </p:txBody>
        </p:sp>
      </p:grpSp>
      <p:grpSp>
        <p:nvGrpSpPr>
          <p:cNvPr id="20" name="Group 39"/>
          <p:cNvGrpSpPr>
            <a:grpSpLocks/>
          </p:cNvGrpSpPr>
          <p:nvPr/>
        </p:nvGrpSpPr>
        <p:grpSpPr bwMode="auto">
          <a:xfrm>
            <a:off x="6710332" y="1235094"/>
            <a:ext cx="3181350" cy="2667000"/>
            <a:chOff x="0" y="0"/>
            <a:chExt cx="2004" cy="1680"/>
          </a:xfrm>
        </p:grpSpPr>
        <p:sp>
          <p:nvSpPr>
            <p:cNvPr id="42" name="Line 40"/>
            <p:cNvSpPr>
              <a:spLocks noChangeShapeType="1"/>
            </p:cNvSpPr>
            <p:nvPr/>
          </p:nvSpPr>
          <p:spPr bwMode="auto">
            <a:xfrm flipH="1">
              <a:off x="1476" y="1056"/>
              <a:ext cx="144" cy="336"/>
            </a:xfrm>
            <a:prstGeom prst="line">
              <a:avLst/>
            </a:prstGeom>
            <a:noFill/>
            <a:ln w="28575">
              <a:solidFill>
                <a:schemeClr val="tx1"/>
              </a:solidFill>
              <a:round/>
              <a:headEnd/>
              <a:tailEnd/>
            </a:ln>
          </p:spPr>
          <p:txBody>
            <a:bodyPr wrap="none" anchor="ctr"/>
            <a:lstStyle/>
            <a:p>
              <a:endParaRPr lang="zh-CN" altLang="en-US"/>
            </a:p>
          </p:txBody>
        </p:sp>
        <p:sp>
          <p:nvSpPr>
            <p:cNvPr id="43" name="Line 41"/>
            <p:cNvSpPr>
              <a:spLocks noChangeShapeType="1"/>
            </p:cNvSpPr>
            <p:nvPr/>
          </p:nvSpPr>
          <p:spPr bwMode="auto">
            <a:xfrm>
              <a:off x="1236" y="480"/>
              <a:ext cx="384" cy="480"/>
            </a:xfrm>
            <a:prstGeom prst="line">
              <a:avLst/>
            </a:prstGeom>
            <a:noFill/>
            <a:ln w="28575">
              <a:solidFill>
                <a:schemeClr val="tx1"/>
              </a:solidFill>
              <a:round/>
              <a:headEnd/>
              <a:tailEnd/>
            </a:ln>
          </p:spPr>
          <p:txBody>
            <a:bodyPr wrap="none" anchor="ctr"/>
            <a:lstStyle/>
            <a:p>
              <a:endParaRPr lang="zh-CN" altLang="en-US"/>
            </a:p>
          </p:txBody>
        </p:sp>
        <p:sp>
          <p:nvSpPr>
            <p:cNvPr id="44" name="Line 42"/>
            <p:cNvSpPr>
              <a:spLocks noChangeShapeType="1"/>
            </p:cNvSpPr>
            <p:nvPr/>
          </p:nvSpPr>
          <p:spPr bwMode="auto">
            <a:xfrm>
              <a:off x="804" y="1056"/>
              <a:ext cx="96" cy="288"/>
            </a:xfrm>
            <a:prstGeom prst="line">
              <a:avLst/>
            </a:prstGeom>
            <a:noFill/>
            <a:ln w="28575">
              <a:solidFill>
                <a:schemeClr val="tx1"/>
              </a:solidFill>
              <a:round/>
              <a:headEnd/>
              <a:tailEnd/>
            </a:ln>
          </p:spPr>
          <p:txBody>
            <a:bodyPr wrap="none" anchor="ctr"/>
            <a:lstStyle/>
            <a:p>
              <a:endParaRPr lang="zh-CN" altLang="en-US"/>
            </a:p>
          </p:txBody>
        </p:sp>
        <p:sp>
          <p:nvSpPr>
            <p:cNvPr id="45" name="Line 43"/>
            <p:cNvSpPr>
              <a:spLocks noChangeShapeType="1"/>
            </p:cNvSpPr>
            <p:nvPr/>
          </p:nvSpPr>
          <p:spPr bwMode="auto">
            <a:xfrm flipH="1">
              <a:off x="324" y="480"/>
              <a:ext cx="768" cy="960"/>
            </a:xfrm>
            <a:prstGeom prst="line">
              <a:avLst/>
            </a:prstGeom>
            <a:noFill/>
            <a:ln w="28575">
              <a:solidFill>
                <a:schemeClr val="tx1"/>
              </a:solidFill>
              <a:round/>
              <a:headEnd/>
              <a:tailEnd/>
            </a:ln>
          </p:spPr>
          <p:txBody>
            <a:bodyPr wrap="none" anchor="ctr"/>
            <a:lstStyle/>
            <a:p>
              <a:endParaRPr lang="zh-CN" altLang="en-US"/>
            </a:p>
          </p:txBody>
        </p:sp>
        <p:sp>
          <p:nvSpPr>
            <p:cNvPr id="46" name="Oval 44"/>
            <p:cNvSpPr>
              <a:spLocks noChangeArrowheads="1"/>
            </p:cNvSpPr>
            <p:nvPr/>
          </p:nvSpPr>
          <p:spPr bwMode="auto">
            <a:xfrm>
              <a:off x="996" y="240"/>
              <a:ext cx="336" cy="336"/>
            </a:xfrm>
            <a:prstGeom prst="ellipse">
              <a:avLst/>
            </a:prstGeom>
            <a:solidFill>
              <a:srgbClr val="CCECFF"/>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08</a:t>
              </a:r>
              <a:endParaRPr 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endParaRPr>
            </a:p>
          </p:txBody>
        </p:sp>
        <p:sp>
          <p:nvSpPr>
            <p:cNvPr id="47" name="Oval 45"/>
            <p:cNvSpPr>
              <a:spLocks noChangeArrowheads="1"/>
            </p:cNvSpPr>
            <p:nvPr/>
          </p:nvSpPr>
          <p:spPr bwMode="auto">
            <a:xfrm>
              <a:off x="564" y="768"/>
              <a:ext cx="336" cy="336"/>
            </a:xfrm>
            <a:prstGeom prst="ellipse">
              <a:avLst/>
            </a:prstGeom>
            <a:solidFill>
              <a:srgbClr val="CCECFF"/>
            </a:solidFill>
            <a:ln w="28575" cmpd="sng">
              <a:solidFill>
                <a:schemeClr val="tx1"/>
              </a:solidFill>
              <a:round/>
              <a:headEnd/>
              <a:tailEnd/>
            </a:ln>
          </p:spPr>
          <p:txBody>
            <a:bodyPr wrap="none" anchor="ctr"/>
            <a:lstStyle/>
            <a:p>
              <a:pPr algn="ctr">
                <a:defRPr/>
              </a:pPr>
              <a:r>
                <a:rPr lang="en-US" sz="2800">
                  <a:solidFill>
                    <a:srgbClr val="009900"/>
                  </a:solidFill>
                  <a:effectLst>
                    <a:outerShdw blurRad="38100" dist="38100" dir="2700000" algn="tl">
                      <a:srgbClr val="000000"/>
                    </a:outerShdw>
                  </a:effectLst>
                </a:rPr>
                <a:t>16</a:t>
              </a:r>
              <a:endParaRPr 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endParaRPr>
            </a:p>
          </p:txBody>
        </p:sp>
        <p:sp>
          <p:nvSpPr>
            <p:cNvPr id="48" name="Oval 46"/>
            <p:cNvSpPr>
              <a:spLocks noChangeArrowheads="1"/>
            </p:cNvSpPr>
            <p:nvPr/>
          </p:nvSpPr>
          <p:spPr bwMode="auto">
            <a:xfrm>
              <a:off x="84" y="1344"/>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400">
                  <a:solidFill>
                    <a:srgbClr val="009900"/>
                  </a:solidFill>
                  <a:effectLst>
                    <a:outerShdw blurRad="38100" dist="38100" dir="2700000" algn="tl">
                      <a:srgbClr val="000000"/>
                    </a:outerShdw>
                  </a:effectLst>
                </a:rPr>
                <a:t>25*</a:t>
              </a:r>
              <a:endParaRPr lang="en-US" sz="28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49" name="Oval 47"/>
            <p:cNvSpPr>
              <a:spLocks noChangeArrowheads="1"/>
            </p:cNvSpPr>
            <p:nvPr/>
          </p:nvSpPr>
          <p:spPr bwMode="auto">
            <a:xfrm>
              <a:off x="756" y="1344"/>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rgbClr val="009900"/>
                  </a:solidFill>
                  <a:effectLst>
                    <a:outerShdw blurRad="38100" dist="38100" dir="2700000" algn="tl">
                      <a:srgbClr val="000000"/>
                    </a:outerShdw>
                  </a:effectLst>
                </a:rPr>
                <a:t>25</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50" name="Oval 48"/>
            <p:cNvSpPr>
              <a:spLocks noChangeArrowheads="1"/>
            </p:cNvSpPr>
            <p:nvPr/>
          </p:nvSpPr>
          <p:spPr bwMode="auto">
            <a:xfrm>
              <a:off x="1476" y="768"/>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rgbClr val="009900"/>
                  </a:solidFill>
                  <a:effectLst>
                    <a:outerShdw blurRad="38100" dist="38100" dir="2700000" algn="tl">
                      <a:srgbClr val="000000"/>
                    </a:outerShdw>
                  </a:effectLst>
                </a:rPr>
                <a:t>21</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51" name="Oval 49"/>
            <p:cNvSpPr>
              <a:spLocks noChangeArrowheads="1"/>
            </p:cNvSpPr>
            <p:nvPr/>
          </p:nvSpPr>
          <p:spPr bwMode="auto">
            <a:xfrm>
              <a:off x="1284" y="1344"/>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rgbClr val="009900"/>
                  </a:solidFill>
                  <a:effectLst>
                    <a:outerShdw blurRad="38100" dist="38100" dir="2700000" algn="tl">
                      <a:srgbClr val="000000"/>
                    </a:outerShdw>
                  </a:effectLst>
                </a:rPr>
                <a:t>49</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52" name="Text Box 50"/>
            <p:cNvSpPr txBox="1">
              <a:spLocks noChangeArrowheads="1"/>
            </p:cNvSpPr>
            <p:nvPr/>
          </p:nvSpPr>
          <p:spPr bwMode="auto">
            <a:xfrm>
              <a:off x="912"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1</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3" name="Text Box 51"/>
            <p:cNvSpPr txBox="1">
              <a:spLocks noChangeArrowheads="1"/>
            </p:cNvSpPr>
            <p:nvPr/>
          </p:nvSpPr>
          <p:spPr bwMode="auto">
            <a:xfrm>
              <a:off x="1776" y="62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3</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4" name="Text Box 52"/>
            <p:cNvSpPr txBox="1">
              <a:spLocks noChangeArrowheads="1"/>
            </p:cNvSpPr>
            <p:nvPr/>
          </p:nvSpPr>
          <p:spPr bwMode="auto">
            <a:xfrm>
              <a:off x="1200"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6</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5" name="Text Box 53"/>
            <p:cNvSpPr txBox="1">
              <a:spLocks noChangeArrowheads="1"/>
            </p:cNvSpPr>
            <p:nvPr/>
          </p:nvSpPr>
          <p:spPr bwMode="auto">
            <a:xfrm>
              <a:off x="948"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5</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6" name="Text Box 54"/>
            <p:cNvSpPr txBox="1">
              <a:spLocks noChangeArrowheads="1"/>
            </p:cNvSpPr>
            <p:nvPr/>
          </p:nvSpPr>
          <p:spPr bwMode="auto">
            <a:xfrm>
              <a:off x="0"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4</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7" name="Text Box 55"/>
            <p:cNvSpPr txBox="1">
              <a:spLocks noChangeArrowheads="1"/>
            </p:cNvSpPr>
            <p:nvPr/>
          </p:nvSpPr>
          <p:spPr bwMode="auto">
            <a:xfrm>
              <a:off x="420"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2</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8" name="Freeform 56"/>
            <p:cNvSpPr>
              <a:spLocks/>
            </p:cNvSpPr>
            <p:nvPr/>
          </p:nvSpPr>
          <p:spPr bwMode="auto">
            <a:xfrm>
              <a:off x="796" y="0"/>
              <a:ext cx="736" cy="736"/>
            </a:xfrm>
            <a:custGeom>
              <a:avLst/>
              <a:gdLst>
                <a:gd name="T0" fmla="*/ 56 w 736"/>
                <a:gd name="T1" fmla="*/ 144 h 736"/>
                <a:gd name="T2" fmla="*/ 8 w 736"/>
                <a:gd name="T3" fmla="*/ 288 h 736"/>
                <a:gd name="T4" fmla="*/ 56 w 736"/>
                <a:gd name="T5" fmla="*/ 480 h 736"/>
                <a:gd name="T6" fmla="*/ 296 w 736"/>
                <a:gd name="T7" fmla="*/ 720 h 736"/>
                <a:gd name="T8" fmla="*/ 680 w 736"/>
                <a:gd name="T9" fmla="*/ 576 h 736"/>
                <a:gd name="T10" fmla="*/ 632 w 736"/>
                <a:gd name="T11" fmla="*/ 144 h 736"/>
                <a:gd name="T12" fmla="*/ 344 w 736"/>
                <a:gd name="T13" fmla="*/ 0 h 736"/>
                <a:gd name="T14" fmla="*/ 56 w 736"/>
                <a:gd name="T15" fmla="*/ 144 h 736"/>
                <a:gd name="T16" fmla="*/ 0 60000 65536"/>
                <a:gd name="T17" fmla="*/ 0 60000 65536"/>
                <a:gd name="T18" fmla="*/ 0 60000 65536"/>
                <a:gd name="T19" fmla="*/ 0 60000 65536"/>
                <a:gd name="T20" fmla="*/ 0 60000 65536"/>
                <a:gd name="T21" fmla="*/ 0 60000 65536"/>
                <a:gd name="T22" fmla="*/ 0 60000 65536"/>
                <a:gd name="T23" fmla="*/ 0 60000 65536"/>
                <a:gd name="T24" fmla="*/ 0 w 736"/>
                <a:gd name="T25" fmla="*/ 0 h 736"/>
                <a:gd name="T26" fmla="*/ 736 w 736"/>
                <a:gd name="T27" fmla="*/ 736 h 7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36" h="736">
                  <a:moveTo>
                    <a:pt x="56" y="144"/>
                  </a:moveTo>
                  <a:cubicBezTo>
                    <a:pt x="0" y="192"/>
                    <a:pt x="8" y="232"/>
                    <a:pt x="8" y="288"/>
                  </a:cubicBezTo>
                  <a:cubicBezTo>
                    <a:pt x="8" y="344"/>
                    <a:pt x="8" y="408"/>
                    <a:pt x="56" y="480"/>
                  </a:cubicBezTo>
                  <a:cubicBezTo>
                    <a:pt x="104" y="552"/>
                    <a:pt x="192" y="704"/>
                    <a:pt x="296" y="720"/>
                  </a:cubicBezTo>
                  <a:cubicBezTo>
                    <a:pt x="400" y="736"/>
                    <a:pt x="624" y="672"/>
                    <a:pt x="680" y="576"/>
                  </a:cubicBezTo>
                  <a:cubicBezTo>
                    <a:pt x="736" y="480"/>
                    <a:pt x="688" y="240"/>
                    <a:pt x="632" y="144"/>
                  </a:cubicBezTo>
                  <a:cubicBezTo>
                    <a:pt x="576" y="48"/>
                    <a:pt x="440" y="0"/>
                    <a:pt x="344" y="0"/>
                  </a:cubicBezTo>
                  <a:cubicBezTo>
                    <a:pt x="248" y="0"/>
                    <a:pt x="112" y="96"/>
                    <a:pt x="56" y="144"/>
                  </a:cubicBezTo>
                  <a:close/>
                </a:path>
              </a:pathLst>
            </a:custGeom>
            <a:noFill/>
            <a:ln w="28575" cap="rnd" cmpd="sng">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t">
                <a:spcBef>
                  <a:spcPct val="50000"/>
                </a:spcBef>
                <a:defRPr/>
              </a:pPr>
              <a:endParaRPr lang="zh-CN" altLang="en-US">
                <a:effectLst>
                  <a:outerShdw blurRad="38100" dist="38100" dir="2700000" algn="tl">
                    <a:srgbClr val="C0C0C0"/>
                  </a:outerShdw>
                </a:effectLst>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Building Heap Example</a:t>
            </a:r>
            <a:endParaRPr lang="zh-CN" altLang="en-US" dirty="0"/>
          </a:p>
        </p:txBody>
      </p:sp>
      <p:pic>
        <p:nvPicPr>
          <p:cNvPr id="28674" name="Picture 2"/>
          <p:cNvPicPr>
            <a:picLocks noChangeAspect="1" noChangeArrowheads="1"/>
          </p:cNvPicPr>
          <p:nvPr/>
        </p:nvPicPr>
        <p:blipFill>
          <a:blip r:embed="rId2" cstate="print"/>
          <a:srcRect/>
          <a:stretch>
            <a:fillRect/>
          </a:stretch>
        </p:blipFill>
        <p:spPr bwMode="auto">
          <a:xfrm>
            <a:off x="2166910" y="1071546"/>
            <a:ext cx="7858180" cy="2643206"/>
          </a:xfrm>
          <a:prstGeom prst="rect">
            <a:avLst/>
          </a:prstGeom>
          <a:noFill/>
          <a:ln w="9525">
            <a:noFill/>
            <a:miter lim="800000"/>
            <a:headEnd/>
            <a:tailEnd/>
          </a:ln>
          <a:effectLst/>
        </p:spPr>
      </p:pic>
      <p:pic>
        <p:nvPicPr>
          <p:cNvPr id="28675" name="Picture 3"/>
          <p:cNvPicPr>
            <a:picLocks noChangeAspect="1" noChangeArrowheads="1"/>
          </p:cNvPicPr>
          <p:nvPr/>
        </p:nvPicPr>
        <p:blipFill>
          <a:blip r:embed="rId3" cstate="print"/>
          <a:srcRect/>
          <a:stretch>
            <a:fillRect/>
          </a:stretch>
        </p:blipFill>
        <p:spPr bwMode="auto">
          <a:xfrm>
            <a:off x="2166910" y="3857628"/>
            <a:ext cx="7870984" cy="257176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Heapsort</a:t>
            </a:r>
            <a:r>
              <a:rPr lang="en-US" altLang="zh-CN" dirty="0" smtClean="0"/>
              <a:t> Algorithm</a:t>
            </a:r>
            <a:endParaRPr lang="zh-CN" altLang="en-US" dirty="0"/>
          </a:p>
        </p:txBody>
      </p:sp>
      <p:pic>
        <p:nvPicPr>
          <p:cNvPr id="1027" name="Picture 3"/>
          <p:cNvPicPr>
            <a:picLocks noChangeAspect="1" noChangeArrowheads="1"/>
          </p:cNvPicPr>
          <p:nvPr/>
        </p:nvPicPr>
        <p:blipFill>
          <a:blip r:embed="rId2" cstate="print"/>
          <a:srcRect/>
          <a:stretch>
            <a:fillRect/>
          </a:stretch>
        </p:blipFill>
        <p:spPr bwMode="auto">
          <a:xfrm>
            <a:off x="1881158" y="1071546"/>
            <a:ext cx="8551745" cy="4786346"/>
          </a:xfrm>
          <a:prstGeom prst="rect">
            <a:avLst/>
          </a:prstGeom>
          <a:noFill/>
          <a:ln w="9525">
            <a:noFill/>
            <a:miter lim="800000"/>
            <a:headEnd/>
            <a:tailEnd/>
          </a:ln>
          <a:effectLst/>
        </p:spPr>
      </p:pic>
      <p:sp>
        <p:nvSpPr>
          <p:cNvPr id="7" name="AutoShape 6"/>
          <p:cNvSpPr>
            <a:spLocks noChangeArrowheads="1"/>
          </p:cNvSpPr>
          <p:nvPr/>
        </p:nvSpPr>
        <p:spPr bwMode="auto">
          <a:xfrm>
            <a:off x="6524628" y="928670"/>
            <a:ext cx="1214446" cy="428628"/>
          </a:xfrm>
          <a:prstGeom prst="wedgeRoundRectCallout">
            <a:avLst>
              <a:gd name="adj1" fmla="val -181954"/>
              <a:gd name="adj2" fmla="val 30733"/>
              <a:gd name="adj3" fmla="val 16667"/>
            </a:avLst>
          </a:prstGeom>
          <a:solidFill>
            <a:srgbClr val="FFCC00"/>
          </a:solidFill>
          <a:ln w="9525">
            <a:solidFill>
              <a:schemeClr val="tx1"/>
            </a:solidFill>
            <a:miter lim="800000"/>
            <a:headEnd/>
            <a:tailEnd/>
          </a:ln>
        </p:spPr>
        <p:txBody>
          <a:bodyPr/>
          <a:lstStyle/>
          <a:p>
            <a:pPr algn="ctr"/>
            <a:r>
              <a:rPr lang="zh-CN" altLang="en-US" sz="2000" dirty="0">
                <a:solidFill>
                  <a:srgbClr val="FF0000"/>
                </a:solidFill>
              </a:rPr>
              <a:t>堆排序</a:t>
            </a:r>
            <a:endParaRPr lang="en-US" altLang="zh-CN"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t>Heapsort</a:t>
            </a:r>
            <a:r>
              <a:rPr lang="en-US" altLang="zh-CN" dirty="0" smtClean="0"/>
              <a:t> Algorithm</a:t>
            </a:r>
            <a:endParaRPr lang="zh-CN" altLang="en-US" dirty="0"/>
          </a:p>
        </p:txBody>
      </p:sp>
      <p:pic>
        <p:nvPicPr>
          <p:cNvPr id="27650" name="Picture 2"/>
          <p:cNvPicPr>
            <a:picLocks noChangeAspect="1" noChangeArrowheads="1"/>
          </p:cNvPicPr>
          <p:nvPr/>
        </p:nvPicPr>
        <p:blipFill>
          <a:blip r:embed="rId2" cstate="print"/>
          <a:srcRect/>
          <a:stretch>
            <a:fillRect/>
          </a:stretch>
        </p:blipFill>
        <p:spPr bwMode="auto">
          <a:xfrm>
            <a:off x="2166910" y="3495208"/>
            <a:ext cx="7500990" cy="3148502"/>
          </a:xfrm>
          <a:prstGeom prst="rect">
            <a:avLst/>
          </a:prstGeom>
          <a:noFill/>
          <a:ln w="9525">
            <a:noFill/>
            <a:miter lim="800000"/>
            <a:headEnd/>
            <a:tailEnd/>
          </a:ln>
          <a:effectLst/>
        </p:spPr>
      </p:pic>
      <p:pic>
        <p:nvPicPr>
          <p:cNvPr id="5" name="Picture 4"/>
          <p:cNvPicPr>
            <a:picLocks noChangeAspect="1" noChangeArrowheads="1"/>
          </p:cNvPicPr>
          <p:nvPr/>
        </p:nvPicPr>
        <p:blipFill>
          <a:blip r:embed="rId3" cstate="print"/>
          <a:srcRect/>
          <a:stretch>
            <a:fillRect/>
          </a:stretch>
        </p:blipFill>
        <p:spPr bwMode="auto">
          <a:xfrm>
            <a:off x="2024034" y="881062"/>
            <a:ext cx="7572428" cy="2619377"/>
          </a:xfrm>
          <a:prstGeom prst="rect">
            <a:avLst/>
          </a:prstGeom>
          <a:noFill/>
          <a:ln w="9525">
            <a:noFill/>
            <a:miter lim="800000"/>
            <a:headEnd/>
            <a:tailEnd/>
          </a:ln>
          <a:effectLst/>
        </p:spPr>
      </p:pic>
      <p:sp>
        <p:nvSpPr>
          <p:cNvPr id="6" name="AutoShape 6"/>
          <p:cNvSpPr>
            <a:spLocks noChangeArrowheads="1"/>
          </p:cNvSpPr>
          <p:nvPr/>
        </p:nvSpPr>
        <p:spPr bwMode="auto">
          <a:xfrm>
            <a:off x="6524628" y="928670"/>
            <a:ext cx="1214446" cy="428628"/>
          </a:xfrm>
          <a:prstGeom prst="wedgeRoundRectCallout">
            <a:avLst>
              <a:gd name="adj1" fmla="val -206619"/>
              <a:gd name="adj2" fmla="val 27055"/>
              <a:gd name="adj3" fmla="val 16667"/>
            </a:avLst>
          </a:prstGeom>
          <a:solidFill>
            <a:srgbClr val="FFCC00"/>
          </a:solidFill>
          <a:ln w="9525">
            <a:solidFill>
              <a:schemeClr val="tx1"/>
            </a:solidFill>
            <a:miter lim="800000"/>
            <a:headEnd/>
            <a:tailEnd/>
          </a:ln>
        </p:spPr>
        <p:txBody>
          <a:bodyPr/>
          <a:lstStyle/>
          <a:p>
            <a:pPr algn="ctr"/>
            <a:r>
              <a:rPr lang="zh-CN" altLang="en-US" sz="2000" dirty="0">
                <a:solidFill>
                  <a:srgbClr val="FF0000"/>
                </a:solidFill>
              </a:rPr>
              <a:t>建堆</a:t>
            </a:r>
            <a:endParaRPr lang="en-US" altLang="zh-CN" sz="2000" dirty="0">
              <a:solidFill>
                <a:srgbClr val="FF0000"/>
              </a:solidFill>
            </a:endParaRPr>
          </a:p>
        </p:txBody>
      </p:sp>
      <p:sp>
        <p:nvSpPr>
          <p:cNvPr id="7" name="AutoShape 6"/>
          <p:cNvSpPr>
            <a:spLocks noChangeArrowheads="1"/>
          </p:cNvSpPr>
          <p:nvPr/>
        </p:nvSpPr>
        <p:spPr bwMode="auto">
          <a:xfrm>
            <a:off x="6167438" y="3429000"/>
            <a:ext cx="1500198" cy="428628"/>
          </a:xfrm>
          <a:prstGeom prst="wedgeRoundRectCallout">
            <a:avLst>
              <a:gd name="adj1" fmla="val -107958"/>
              <a:gd name="adj2" fmla="val 1308"/>
              <a:gd name="adj3" fmla="val 16667"/>
            </a:avLst>
          </a:prstGeom>
          <a:solidFill>
            <a:srgbClr val="FFCC00"/>
          </a:solidFill>
          <a:ln w="9525">
            <a:solidFill>
              <a:schemeClr val="tx1"/>
            </a:solidFill>
            <a:miter lim="800000"/>
            <a:headEnd/>
            <a:tailEnd/>
          </a:ln>
        </p:spPr>
        <p:txBody>
          <a:bodyPr/>
          <a:lstStyle/>
          <a:p>
            <a:pPr algn="ctr"/>
            <a:r>
              <a:rPr lang="zh-CN" altLang="en-US" sz="2000" dirty="0">
                <a:solidFill>
                  <a:srgbClr val="FF0000"/>
                </a:solidFill>
              </a:rPr>
              <a:t>向下筛选</a:t>
            </a:r>
            <a:endParaRPr lang="en-US" altLang="zh-CN"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1+#ppt_w/2"/>
                                          </p:val>
                                        </p:tav>
                                        <p:tav tm="100000">
                                          <p:val>
                                            <p:strVal val="#ppt_x"/>
                                          </p:val>
                                        </p:tav>
                                      </p:tavLst>
                                    </p:anim>
                                    <p:anim calcmode="lin" valueType="num">
                                      <p:cBhvr additive="base">
                                        <p:cTn id="14"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autoUpdateAnimBg="0"/>
      <p:bldP spid="7" grpId="0" animBg="1"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Analysis of </a:t>
            </a:r>
            <a:r>
              <a:rPr lang="en-US" altLang="zh-CN" b="1" dirty="0" err="1" smtClean="0"/>
              <a:t>Heapsort</a:t>
            </a:r>
            <a:endParaRPr lang="zh-CN" altLang="en-US" dirty="0"/>
          </a:p>
        </p:txBody>
      </p:sp>
      <p:sp>
        <p:nvSpPr>
          <p:cNvPr id="3" name="内容占位符 2"/>
          <p:cNvSpPr>
            <a:spLocks noGrp="1"/>
          </p:cNvSpPr>
          <p:nvPr>
            <p:ph idx="1"/>
          </p:nvPr>
        </p:nvSpPr>
        <p:spPr/>
        <p:txBody>
          <a:bodyPr/>
          <a:lstStyle/>
          <a:p>
            <a:r>
              <a:rPr lang="en-US" altLang="zh-CN" dirty="0" smtClean="0"/>
              <a:t>The "</a:t>
            </a:r>
            <a:r>
              <a:rPr lang="en-US" altLang="zh-CN" dirty="0" err="1" smtClean="0"/>
              <a:t>siftDown</a:t>
            </a:r>
            <a:r>
              <a:rPr lang="en-US" altLang="zh-CN" dirty="0" smtClean="0"/>
              <a:t>" version of </a:t>
            </a:r>
            <a:r>
              <a:rPr lang="en-US" altLang="zh-CN" dirty="0" err="1" smtClean="0"/>
              <a:t>heapify</a:t>
            </a:r>
            <a:r>
              <a:rPr lang="en-US" altLang="zh-CN" dirty="0" smtClean="0"/>
              <a:t> has </a:t>
            </a:r>
            <a:r>
              <a:rPr lang="en-US" altLang="zh-CN" i="1" dirty="0" smtClean="0"/>
              <a:t>O(n)</a:t>
            </a:r>
            <a:r>
              <a:rPr lang="en-US" altLang="zh-CN" dirty="0" smtClean="0"/>
              <a:t> time complexity.</a:t>
            </a:r>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r>
              <a:rPr lang="en-US" altLang="zh-CN" dirty="0" smtClean="0"/>
              <a:t>Empirical studies show that (as for selection sort) there is relatively little difference between the average and worst cases, and </a:t>
            </a:r>
            <a:r>
              <a:rPr lang="en-US" altLang="zh-CN" dirty="0" err="1" smtClean="0"/>
              <a:t>heapsort</a:t>
            </a:r>
            <a:r>
              <a:rPr lang="en-US" altLang="zh-CN" dirty="0" smtClean="0"/>
              <a:t> usually takes about twice as long as </a:t>
            </a:r>
            <a:r>
              <a:rPr lang="en-US" altLang="zh-CN" dirty="0" err="1" smtClean="0"/>
              <a:t>quicksort</a:t>
            </a:r>
            <a:r>
              <a:rPr lang="en-US" altLang="zh-CN" dirty="0" smtClean="0"/>
              <a:t>.</a:t>
            </a:r>
          </a:p>
        </p:txBody>
      </p:sp>
      <p:pic>
        <p:nvPicPr>
          <p:cNvPr id="29698" name="Picture 2"/>
          <p:cNvPicPr>
            <a:picLocks noChangeAspect="1" noChangeArrowheads="1"/>
          </p:cNvPicPr>
          <p:nvPr/>
        </p:nvPicPr>
        <p:blipFill>
          <a:blip r:embed="rId2" cstate="print"/>
          <a:srcRect/>
          <a:stretch>
            <a:fillRect/>
          </a:stretch>
        </p:blipFill>
        <p:spPr bwMode="auto">
          <a:xfrm>
            <a:off x="2135560" y="1412776"/>
            <a:ext cx="7786710" cy="295626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Another </a:t>
            </a:r>
            <a:r>
              <a:rPr lang="en-US" altLang="zh-CN" b="1" dirty="0" err="1" smtClean="0"/>
              <a:t>Heapify</a:t>
            </a:r>
            <a:r>
              <a:rPr lang="en-US" altLang="zh-CN" b="1" dirty="0" smtClean="0"/>
              <a:t> Method </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2024035" y="928670"/>
            <a:ext cx="7754239" cy="52864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Exercise</a:t>
            </a:r>
            <a:endParaRPr lang="zh-CN" altLang="en-US" dirty="0"/>
          </a:p>
        </p:txBody>
      </p:sp>
      <p:sp>
        <p:nvSpPr>
          <p:cNvPr id="3" name="内容占位符 2"/>
          <p:cNvSpPr>
            <a:spLocks noGrp="1"/>
          </p:cNvSpPr>
          <p:nvPr>
            <p:ph idx="1"/>
          </p:nvPr>
        </p:nvSpPr>
        <p:spPr/>
        <p:txBody>
          <a:bodyPr/>
          <a:lstStyle/>
          <a:p>
            <a:r>
              <a:rPr lang="en-US" altLang="zh-CN" dirty="0" smtClean="0"/>
              <a:t>Consider the following binary tree representation of a max-heap.</a:t>
            </a:r>
          </a:p>
          <a:p>
            <a:pPr>
              <a:buNone/>
            </a:pPr>
            <a:r>
              <a:rPr lang="en-US" altLang="zh-CN" dirty="0" smtClean="0"/>
              <a:t>	(a) Insert the key P into the heap</a:t>
            </a:r>
          </a:p>
          <a:p>
            <a:pPr>
              <a:buNone/>
            </a:pPr>
            <a:r>
              <a:rPr lang="en-US" altLang="zh-CN" dirty="0" smtClean="0"/>
              <a:t>	(b) Remove the largest key from the heap</a:t>
            </a:r>
          </a:p>
          <a:p>
            <a:pPr>
              <a:buNone/>
            </a:pPr>
            <a:r>
              <a:rPr lang="en-US" altLang="zh-CN" dirty="0" smtClean="0"/>
              <a:t>	Write down the resultant heap after each step using array representation.</a:t>
            </a:r>
          </a:p>
          <a:p>
            <a:endParaRPr lang="en-US" altLang="zh-CN" dirty="0" smtClean="0"/>
          </a:p>
        </p:txBody>
      </p:sp>
      <p:pic>
        <p:nvPicPr>
          <p:cNvPr id="4" name="Picture 17"/>
          <p:cNvPicPr>
            <a:picLocks noChangeAspect="1" noChangeArrowheads="1"/>
          </p:cNvPicPr>
          <p:nvPr/>
        </p:nvPicPr>
        <p:blipFill>
          <a:blip r:embed="rId2" cstate="print"/>
          <a:srcRect/>
          <a:stretch>
            <a:fillRect/>
          </a:stretch>
        </p:blipFill>
        <p:spPr bwMode="auto">
          <a:xfrm>
            <a:off x="3071664" y="3140968"/>
            <a:ext cx="5286412" cy="251282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Priority Queues</a:t>
            </a:r>
            <a:endParaRPr lang="zh-CN" altLang="en-US" dirty="0"/>
          </a:p>
        </p:txBody>
      </p:sp>
      <p:pic>
        <p:nvPicPr>
          <p:cNvPr id="30722" name="Picture 2"/>
          <p:cNvPicPr>
            <a:picLocks noChangeAspect="1" noChangeArrowheads="1"/>
          </p:cNvPicPr>
          <p:nvPr/>
        </p:nvPicPr>
        <p:blipFill>
          <a:blip r:embed="rId2" cstate="print"/>
          <a:srcRect/>
          <a:stretch>
            <a:fillRect/>
          </a:stretch>
        </p:blipFill>
        <p:spPr bwMode="auto">
          <a:xfrm>
            <a:off x="1881158" y="1214422"/>
            <a:ext cx="8533348" cy="3500462"/>
          </a:xfrm>
          <a:prstGeom prst="rect">
            <a:avLst/>
          </a:prstGeom>
          <a:noFill/>
          <a:ln w="9525">
            <a:noFill/>
            <a:miter lim="800000"/>
            <a:headEnd/>
            <a:tailEnd/>
          </a:ln>
          <a:effectLst/>
        </p:spPr>
      </p:pic>
      <p:sp>
        <p:nvSpPr>
          <p:cNvPr id="5" name="AutoShape 6"/>
          <p:cNvSpPr>
            <a:spLocks noChangeArrowheads="1"/>
          </p:cNvSpPr>
          <p:nvPr/>
        </p:nvSpPr>
        <p:spPr bwMode="auto">
          <a:xfrm>
            <a:off x="5595934" y="2714620"/>
            <a:ext cx="1214446" cy="428628"/>
          </a:xfrm>
          <a:prstGeom prst="wedgeRoundRectCallout">
            <a:avLst>
              <a:gd name="adj1" fmla="val -101468"/>
              <a:gd name="adj2" fmla="val 27055"/>
              <a:gd name="adj3" fmla="val 16667"/>
            </a:avLst>
          </a:prstGeom>
          <a:solidFill>
            <a:srgbClr val="FFCC00"/>
          </a:solidFill>
          <a:ln w="9525">
            <a:solidFill>
              <a:schemeClr val="tx1"/>
            </a:solidFill>
            <a:miter lim="800000"/>
            <a:headEnd/>
            <a:tailEnd/>
          </a:ln>
        </p:spPr>
        <p:txBody>
          <a:bodyPr/>
          <a:lstStyle/>
          <a:p>
            <a:pPr algn="ctr"/>
            <a:r>
              <a:rPr lang="en-US" altLang="zh-CN" sz="2000" dirty="0">
                <a:solidFill>
                  <a:srgbClr val="FF0000"/>
                </a:solidFill>
              </a:rPr>
              <a:t>Sift-up</a:t>
            </a:r>
          </a:p>
        </p:txBody>
      </p:sp>
      <p:sp>
        <p:nvSpPr>
          <p:cNvPr id="6" name="AutoShape 6"/>
          <p:cNvSpPr>
            <a:spLocks noChangeArrowheads="1"/>
          </p:cNvSpPr>
          <p:nvPr/>
        </p:nvSpPr>
        <p:spPr bwMode="auto">
          <a:xfrm>
            <a:off x="8453454" y="2714620"/>
            <a:ext cx="1500198" cy="428628"/>
          </a:xfrm>
          <a:prstGeom prst="wedgeRoundRectCallout">
            <a:avLst>
              <a:gd name="adj1" fmla="val -80697"/>
              <a:gd name="adj2" fmla="val 74871"/>
              <a:gd name="adj3" fmla="val 16667"/>
            </a:avLst>
          </a:prstGeom>
          <a:solidFill>
            <a:srgbClr val="FFCC00"/>
          </a:solidFill>
          <a:ln w="9525">
            <a:solidFill>
              <a:schemeClr val="tx1"/>
            </a:solidFill>
            <a:miter lim="800000"/>
            <a:headEnd/>
            <a:tailEnd/>
          </a:ln>
        </p:spPr>
        <p:txBody>
          <a:bodyPr/>
          <a:lstStyle/>
          <a:p>
            <a:pPr algn="ctr"/>
            <a:r>
              <a:rPr lang="en-US" altLang="zh-CN" sz="2000" dirty="0">
                <a:solidFill>
                  <a:srgbClr val="FF0000"/>
                </a:solidFill>
              </a:rPr>
              <a:t>Sift-down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6"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1881189" y="1357314"/>
            <a:ext cx="8429625" cy="642937"/>
          </a:xfrm>
          <a:prstGeom prst="rect">
            <a:avLst/>
          </a:prstGeom>
        </p:spPr>
        <p:txBody>
          <a:bodyPr/>
          <a:lstStyle/>
          <a:p>
            <a:pPr algn="ctr">
              <a:defRPr/>
            </a:pPr>
            <a:r>
              <a:rPr lang="en-US" altLang="zh-CN" sz="4400" kern="0" dirty="0">
                <a:solidFill>
                  <a:schemeClr val="tx2"/>
                </a:solidFill>
                <a:latin typeface="+mj-lt"/>
                <a:ea typeface="+mj-ea"/>
                <a:cs typeface="+mj-cs"/>
              </a:rPr>
              <a:t>Thank you!</a:t>
            </a:r>
          </a:p>
        </p:txBody>
      </p:sp>
      <p:pic>
        <p:nvPicPr>
          <p:cNvPr id="5" name="Picture 4"/>
          <p:cNvPicPr>
            <a:picLocks noChangeAspect="1" noChangeArrowheads="1"/>
          </p:cNvPicPr>
          <p:nvPr/>
        </p:nvPicPr>
        <p:blipFill>
          <a:blip r:embed="rId2" cstate="print"/>
          <a:srcRect/>
          <a:stretch>
            <a:fillRect/>
          </a:stretch>
        </p:blipFill>
        <p:spPr bwMode="auto">
          <a:xfrm>
            <a:off x="3738563" y="2714625"/>
            <a:ext cx="4868862" cy="3143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smtClean="0"/>
              <a:t>Trees, Lists, and Heaps</a:t>
            </a:r>
            <a:endParaRPr lang="zh-CN" altLang="en-US" dirty="0"/>
          </a:p>
        </p:txBody>
      </p:sp>
      <p:pic>
        <p:nvPicPr>
          <p:cNvPr id="1026" name="Picture 2"/>
          <p:cNvPicPr>
            <a:picLocks noChangeAspect="1" noChangeArrowheads="1"/>
          </p:cNvPicPr>
          <p:nvPr/>
        </p:nvPicPr>
        <p:blipFill>
          <a:blip r:embed="rId2" cstate="print"/>
          <a:srcRect/>
          <a:stretch>
            <a:fillRect/>
          </a:stretch>
        </p:blipFill>
        <p:spPr bwMode="auto">
          <a:xfrm>
            <a:off x="2095473" y="1000108"/>
            <a:ext cx="8105775" cy="35242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cstate="print"/>
          <a:srcRect/>
          <a:stretch>
            <a:fillRect/>
          </a:stretch>
        </p:blipFill>
        <p:spPr bwMode="auto">
          <a:xfrm>
            <a:off x="2024034" y="4572008"/>
            <a:ext cx="8115300" cy="18859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Heaps</a:t>
            </a:r>
            <a:endParaRPr lang="zh-CN" altLang="en-US" dirty="0"/>
          </a:p>
        </p:txBody>
      </p:sp>
      <p:sp>
        <p:nvSpPr>
          <p:cNvPr id="3" name="内容占位符 2"/>
          <p:cNvSpPr>
            <a:spLocks noGrp="1"/>
          </p:cNvSpPr>
          <p:nvPr>
            <p:ph idx="1"/>
          </p:nvPr>
        </p:nvSpPr>
        <p:spPr/>
        <p:txBody>
          <a:bodyPr/>
          <a:lstStyle/>
          <a:p>
            <a:endParaRPr lang="en-US" altLang="zh-CN" dirty="0" smtClean="0"/>
          </a:p>
          <a:p>
            <a:endParaRPr lang="en-US" altLang="zh-CN" dirty="0" smtClean="0"/>
          </a:p>
          <a:p>
            <a:endParaRPr lang="en-US" altLang="zh-CN" dirty="0" smtClean="0"/>
          </a:p>
          <a:p>
            <a:endParaRPr lang="en-US" altLang="zh-CN" dirty="0" smtClean="0"/>
          </a:p>
          <a:p>
            <a:r>
              <a:rPr lang="en-US" altLang="zh-CN" dirty="0" smtClean="0"/>
              <a:t>A binary heap is a </a:t>
            </a:r>
            <a:r>
              <a:rPr lang="en-US" altLang="zh-CN" dirty="0" smtClean="0">
                <a:solidFill>
                  <a:srgbClr val="FF0000"/>
                </a:solidFill>
              </a:rPr>
              <a:t>complete binary tree</a:t>
            </a:r>
            <a:r>
              <a:rPr lang="en-US" altLang="zh-CN" dirty="0" smtClean="0"/>
              <a:t>; that is, all levels of the tree, except possibly the last one (deepest) are fully filled, and, if the last level of the tree is not complete, the nodes of that level are filled from left to right.</a:t>
            </a:r>
          </a:p>
          <a:p>
            <a:r>
              <a:rPr lang="en-US" altLang="zh-CN" dirty="0" smtClean="0"/>
              <a:t>A heap is not an ordered list, there is no necessary ordering between the keys in locations k and k+1(k&gt;1);</a:t>
            </a:r>
          </a:p>
          <a:p>
            <a:r>
              <a:rPr lang="en-US" altLang="zh-CN" dirty="0" smtClean="0"/>
              <a:t>The first entry must have the largest/smallest key in the max-heap/min-heap;</a:t>
            </a:r>
          </a:p>
          <a:p>
            <a:r>
              <a:rPr lang="en-US" altLang="zh-CN" dirty="0" err="1" smtClean="0"/>
              <a:t>Heapsort</a:t>
            </a:r>
            <a:r>
              <a:rPr lang="en-US" altLang="zh-CN" dirty="0" smtClean="0"/>
              <a:t> is suitable only for contiguous lists.</a:t>
            </a:r>
          </a:p>
          <a:p>
            <a:endParaRPr lang="en-US" altLang="zh-CN" dirty="0" smtClean="0"/>
          </a:p>
        </p:txBody>
      </p:sp>
      <p:pic>
        <p:nvPicPr>
          <p:cNvPr id="2050" name="Picture 2"/>
          <p:cNvPicPr>
            <a:picLocks noChangeAspect="1" noChangeArrowheads="1"/>
          </p:cNvPicPr>
          <p:nvPr/>
        </p:nvPicPr>
        <p:blipFill>
          <a:blip r:embed="rId2" cstate="print"/>
          <a:srcRect/>
          <a:stretch>
            <a:fillRect/>
          </a:stretch>
        </p:blipFill>
        <p:spPr bwMode="auto">
          <a:xfrm>
            <a:off x="2009804" y="1052508"/>
            <a:ext cx="8086725" cy="1590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Heap Example</a:t>
            </a:r>
            <a:endParaRPr lang="zh-CN" altLang="en-US" dirty="0"/>
          </a:p>
        </p:txBody>
      </p:sp>
      <p:pic>
        <p:nvPicPr>
          <p:cNvPr id="3074" name="Picture 2"/>
          <p:cNvPicPr>
            <a:picLocks noChangeAspect="1" noChangeArrowheads="1"/>
          </p:cNvPicPr>
          <p:nvPr/>
        </p:nvPicPr>
        <p:blipFill>
          <a:blip r:embed="rId2" cstate="print"/>
          <a:srcRect/>
          <a:stretch>
            <a:fillRect/>
          </a:stretch>
        </p:blipFill>
        <p:spPr bwMode="auto">
          <a:xfrm>
            <a:off x="3524232" y="980728"/>
            <a:ext cx="4572032" cy="3272380"/>
          </a:xfrm>
          <a:prstGeom prst="rect">
            <a:avLst/>
          </a:prstGeom>
          <a:noFill/>
          <a:ln w="9525">
            <a:noFill/>
            <a:miter lim="800000"/>
            <a:headEnd/>
            <a:tailEnd/>
          </a:ln>
          <a:effectLst/>
        </p:spPr>
      </p:pic>
      <p:sp>
        <p:nvSpPr>
          <p:cNvPr id="5" name="Rectangle 4"/>
          <p:cNvSpPr>
            <a:spLocks noChangeArrowheads="1"/>
          </p:cNvSpPr>
          <p:nvPr/>
        </p:nvSpPr>
        <p:spPr bwMode="auto">
          <a:xfrm>
            <a:off x="2109814" y="4354533"/>
            <a:ext cx="7772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0" hangingPunct="0">
              <a:defRPr/>
            </a:pPr>
            <a:r>
              <a:rPr lang="zh-CN" altLang="en-US" sz="2400" dirty="0">
                <a:effectLst>
                  <a:outerShdw blurRad="38100" dist="38100" dir="2700000" algn="tl">
                    <a:srgbClr val="C0C0C0"/>
                  </a:outerShdw>
                </a:effectLst>
              </a:rPr>
              <a:t>设有</a:t>
            </a:r>
            <a:r>
              <a:rPr lang="en-US" sz="2400" dirty="0">
                <a:effectLst>
                  <a:outerShdw blurRad="38100" dist="38100" dir="2700000" algn="tl">
                    <a:srgbClr val="C0C0C0"/>
                  </a:outerShdw>
                </a:effectLst>
              </a:rPr>
              <a:t>n</a:t>
            </a:r>
            <a:r>
              <a:rPr lang="zh-CN" altLang="en-US" sz="2400" dirty="0">
                <a:effectLst>
                  <a:outerShdw blurRad="38100" dist="38100" dir="2700000" algn="tl">
                    <a:srgbClr val="C0C0C0"/>
                  </a:outerShdw>
                </a:effectLst>
              </a:rPr>
              <a:t>个元素的序列 </a:t>
            </a:r>
            <a:r>
              <a:rPr lang="en-US" sz="2400" dirty="0">
                <a:effectLst>
                  <a:outerShdw blurRad="38100" dist="38100" dir="2700000" algn="tl">
                    <a:srgbClr val="C0C0C0"/>
                  </a:outerShdw>
                </a:effectLst>
              </a:rPr>
              <a:t>k</a:t>
            </a:r>
            <a:r>
              <a:rPr lang="en-US" sz="2400" baseline="-30000" dirty="0">
                <a:effectLst>
                  <a:outerShdw blurRad="38100" dist="38100" dir="2700000" algn="tl">
                    <a:srgbClr val="C0C0C0"/>
                  </a:outerShdw>
                </a:effectLst>
              </a:rPr>
              <a:t>1</a:t>
            </a:r>
            <a:r>
              <a:rPr lang="zh-CN" altLang="en-US" sz="2400" dirty="0">
                <a:effectLst>
                  <a:outerShdw blurRad="38100" dist="38100" dir="2700000" algn="tl">
                    <a:srgbClr val="C0C0C0"/>
                  </a:outerShdw>
                </a:effectLst>
              </a:rPr>
              <a:t>，</a:t>
            </a:r>
            <a:r>
              <a:rPr lang="en-US" sz="2400" dirty="0">
                <a:effectLst>
                  <a:outerShdw blurRad="38100" dist="38100" dir="2700000" algn="tl">
                    <a:srgbClr val="C0C0C0"/>
                  </a:outerShdw>
                </a:effectLst>
              </a:rPr>
              <a:t>k</a:t>
            </a:r>
            <a:r>
              <a:rPr lang="en-US" sz="2400" baseline="-30000" dirty="0">
                <a:effectLst>
                  <a:outerShdw blurRad="38100" dist="38100" dir="2700000" algn="tl">
                    <a:srgbClr val="C0C0C0"/>
                  </a:outerShdw>
                </a:effectLst>
              </a:rPr>
              <a:t>2</a:t>
            </a:r>
            <a:r>
              <a:rPr lang="zh-CN" altLang="en-US" sz="2400" dirty="0">
                <a:effectLst>
                  <a:outerShdw blurRad="38100" dist="38100" dir="2700000" algn="tl">
                    <a:srgbClr val="C0C0C0"/>
                  </a:outerShdw>
                </a:effectLst>
              </a:rPr>
              <a:t>，</a:t>
            </a:r>
            <a:r>
              <a:rPr lang="en-US" sz="2400" dirty="0">
                <a:effectLst>
                  <a:outerShdw blurRad="38100" dist="38100" dir="2700000" algn="tl">
                    <a:srgbClr val="C0C0C0"/>
                  </a:outerShdw>
                </a:effectLst>
              </a:rPr>
              <a:t>…</a:t>
            </a:r>
            <a:r>
              <a:rPr lang="zh-CN" altLang="en-US" sz="2400" dirty="0">
                <a:effectLst>
                  <a:outerShdw blurRad="38100" dist="38100" dir="2700000" algn="tl">
                    <a:srgbClr val="C0C0C0"/>
                  </a:outerShdw>
                </a:effectLst>
              </a:rPr>
              <a:t>，</a:t>
            </a:r>
            <a:r>
              <a:rPr lang="en-US" sz="2400" dirty="0" err="1">
                <a:effectLst>
                  <a:outerShdw blurRad="38100" dist="38100" dir="2700000" algn="tl">
                    <a:srgbClr val="C0C0C0"/>
                  </a:outerShdw>
                </a:effectLst>
              </a:rPr>
              <a:t>k</a:t>
            </a:r>
            <a:r>
              <a:rPr lang="en-US" sz="2400" baseline="-30000" dirty="0" err="1">
                <a:effectLst>
                  <a:outerShdw blurRad="38100" dist="38100" dir="2700000" algn="tl">
                    <a:srgbClr val="C0C0C0"/>
                  </a:outerShdw>
                </a:effectLst>
              </a:rPr>
              <a:t>n</a:t>
            </a:r>
            <a:r>
              <a:rPr lang="zh-CN" altLang="en-US" sz="2400" dirty="0">
                <a:effectLst>
                  <a:outerShdw blurRad="38100" dist="38100" dir="2700000" algn="tl">
                    <a:srgbClr val="C0C0C0"/>
                  </a:outerShdw>
                </a:effectLst>
              </a:rPr>
              <a:t>，当且仅当满足下述关系之一时，称之为堆。 </a:t>
            </a:r>
          </a:p>
        </p:txBody>
      </p:sp>
      <p:grpSp>
        <p:nvGrpSpPr>
          <p:cNvPr id="3" name="Group 3"/>
          <p:cNvGrpSpPr>
            <a:grpSpLocks/>
          </p:cNvGrpSpPr>
          <p:nvPr/>
        </p:nvGrpSpPr>
        <p:grpSpPr bwMode="auto">
          <a:xfrm>
            <a:off x="2262214" y="5119708"/>
            <a:ext cx="2133600" cy="1076325"/>
            <a:chOff x="0" y="0"/>
            <a:chExt cx="1344" cy="1137"/>
          </a:xfrm>
        </p:grpSpPr>
        <p:sp>
          <p:nvSpPr>
            <p:cNvPr id="7" name="AutoShape 6"/>
            <p:cNvSpPr>
              <a:spLocks/>
            </p:cNvSpPr>
            <p:nvPr/>
          </p:nvSpPr>
          <p:spPr bwMode="auto">
            <a:xfrm>
              <a:off x="0" y="148"/>
              <a:ext cx="240" cy="672"/>
            </a:xfrm>
            <a:prstGeom prst="leftBrace">
              <a:avLst>
                <a:gd name="adj1" fmla="val 23333"/>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t">
                <a:spcBef>
                  <a:spcPct val="50000"/>
                </a:spcBef>
                <a:defRPr/>
              </a:pPr>
              <a:endParaRPr lang="zh-CN" altLang="en-US">
                <a:effectLst>
                  <a:outerShdw blurRad="38100" dist="38100" dir="2700000" algn="tl">
                    <a:srgbClr val="C0C0C0"/>
                  </a:outerShdw>
                </a:effectLst>
              </a:endParaRPr>
            </a:p>
          </p:txBody>
        </p:sp>
        <p:sp>
          <p:nvSpPr>
            <p:cNvPr id="8" name="Rectangle 7"/>
            <p:cNvSpPr>
              <a:spLocks noChangeArrowheads="1"/>
            </p:cNvSpPr>
            <p:nvPr/>
          </p:nvSpPr>
          <p:spPr bwMode="auto">
            <a:xfrm>
              <a:off x="288" y="0"/>
              <a:ext cx="1056"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800">
                  <a:effectLst>
                    <a:outerShdw blurRad="38100" dist="38100" dir="2700000" algn="tl">
                      <a:srgbClr val="C0C0C0"/>
                    </a:outerShdw>
                  </a:effectLst>
                </a:rPr>
                <a:t>k</a:t>
              </a:r>
              <a:r>
                <a:rPr lang="en-US" sz="2800" baseline="-30000">
                  <a:effectLst>
                    <a:outerShdw blurRad="38100" dist="38100" dir="2700000" algn="tl">
                      <a:srgbClr val="C0C0C0"/>
                    </a:outerShdw>
                  </a:effectLst>
                </a:rPr>
                <a:t>i </a:t>
              </a:r>
              <a:r>
                <a:rPr lang="en-US" sz="2400">
                  <a:effectLst>
                    <a:outerShdw blurRad="38100" dist="38100" dir="2700000" algn="tl">
                      <a:srgbClr val="C0C0C0"/>
                    </a:outerShdw>
                  </a:effectLst>
                  <a:sym typeface="Symbol" pitchFamily="18" charset="2"/>
                </a:rPr>
                <a:t>≤</a:t>
              </a:r>
              <a:r>
                <a:rPr lang="en-US" sz="2800">
                  <a:effectLst>
                    <a:outerShdw blurRad="38100" dist="38100" dir="2700000" algn="tl">
                      <a:srgbClr val="C0C0C0"/>
                    </a:outerShdw>
                  </a:effectLst>
                  <a:sym typeface="Symbol" pitchFamily="18" charset="2"/>
                </a:rPr>
                <a:t> </a:t>
              </a:r>
              <a:r>
                <a:rPr lang="en-US" sz="2800">
                  <a:effectLst>
                    <a:outerShdw blurRad="38100" dist="38100" dir="2700000" algn="tl">
                      <a:srgbClr val="C0C0C0"/>
                    </a:outerShdw>
                  </a:effectLst>
                </a:rPr>
                <a:t>k</a:t>
              </a:r>
              <a:r>
                <a:rPr lang="en-US" sz="2800" baseline="-30000">
                  <a:effectLst>
                    <a:outerShdw blurRad="38100" dist="38100" dir="2700000" algn="tl">
                      <a:srgbClr val="C0C0C0"/>
                    </a:outerShdw>
                  </a:effectLst>
                </a:rPr>
                <a:t>2i</a:t>
              </a:r>
            </a:p>
          </p:txBody>
        </p:sp>
        <p:sp>
          <p:nvSpPr>
            <p:cNvPr id="9" name="Rectangle 8"/>
            <p:cNvSpPr>
              <a:spLocks noChangeArrowheads="1"/>
            </p:cNvSpPr>
            <p:nvPr/>
          </p:nvSpPr>
          <p:spPr bwMode="auto">
            <a:xfrm>
              <a:off x="288" y="589"/>
              <a:ext cx="1008" cy="5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800" dirty="0" err="1">
                  <a:effectLst>
                    <a:outerShdw blurRad="38100" dist="38100" dir="2700000" algn="tl">
                      <a:srgbClr val="C0C0C0"/>
                    </a:outerShdw>
                  </a:effectLst>
                </a:rPr>
                <a:t>k</a:t>
              </a:r>
              <a:r>
                <a:rPr lang="en-US" sz="2800" baseline="-30000" dirty="0" err="1">
                  <a:effectLst>
                    <a:outerShdw blurRad="38100" dist="38100" dir="2700000" algn="tl">
                      <a:srgbClr val="C0C0C0"/>
                    </a:outerShdw>
                  </a:effectLst>
                </a:rPr>
                <a:t>i</a:t>
              </a:r>
              <a:r>
                <a:rPr lang="en-US" sz="2800" baseline="-30000" dirty="0">
                  <a:effectLst>
                    <a:outerShdw blurRad="38100" dist="38100" dir="2700000" algn="tl">
                      <a:srgbClr val="C0C0C0"/>
                    </a:outerShdw>
                  </a:effectLst>
                </a:rPr>
                <a:t> </a:t>
              </a:r>
              <a:r>
                <a:rPr lang="en-US" sz="2400" dirty="0">
                  <a:effectLst>
                    <a:outerShdw blurRad="38100" dist="38100" dir="2700000" algn="tl">
                      <a:srgbClr val="C0C0C0"/>
                    </a:outerShdw>
                  </a:effectLst>
                  <a:sym typeface="Symbol" pitchFamily="18" charset="2"/>
                </a:rPr>
                <a:t>≤</a:t>
              </a:r>
              <a:r>
                <a:rPr lang="en-US" sz="2800" dirty="0">
                  <a:effectLst>
                    <a:outerShdw blurRad="38100" dist="38100" dir="2700000" algn="tl">
                      <a:srgbClr val="C0C0C0"/>
                    </a:outerShdw>
                  </a:effectLst>
                  <a:sym typeface="Symbol" pitchFamily="18" charset="2"/>
                </a:rPr>
                <a:t> </a:t>
              </a:r>
              <a:r>
                <a:rPr lang="en-US" sz="2800" dirty="0">
                  <a:effectLst>
                    <a:outerShdw blurRad="38100" dist="38100" dir="2700000" algn="tl">
                      <a:srgbClr val="C0C0C0"/>
                    </a:outerShdw>
                  </a:effectLst>
                </a:rPr>
                <a:t>k</a:t>
              </a:r>
              <a:r>
                <a:rPr lang="en-US" sz="2800" baseline="-30000" dirty="0">
                  <a:effectLst>
                    <a:outerShdw blurRad="38100" dist="38100" dir="2700000" algn="tl">
                      <a:srgbClr val="C0C0C0"/>
                    </a:outerShdw>
                  </a:effectLst>
                </a:rPr>
                <a:t>2i+1</a:t>
              </a:r>
            </a:p>
          </p:txBody>
        </p:sp>
      </p:grpSp>
      <p:grpSp>
        <p:nvGrpSpPr>
          <p:cNvPr id="4" name="Group 7"/>
          <p:cNvGrpSpPr>
            <a:grpSpLocks/>
          </p:cNvGrpSpPr>
          <p:nvPr/>
        </p:nvGrpSpPr>
        <p:grpSpPr bwMode="auto">
          <a:xfrm>
            <a:off x="5462614" y="5040332"/>
            <a:ext cx="2438400" cy="1174750"/>
            <a:chOff x="0" y="0"/>
            <a:chExt cx="1536" cy="1056"/>
          </a:xfrm>
        </p:grpSpPr>
        <p:sp>
          <p:nvSpPr>
            <p:cNvPr id="11" name="AutoShape 10"/>
            <p:cNvSpPr>
              <a:spLocks/>
            </p:cNvSpPr>
            <p:nvPr/>
          </p:nvSpPr>
          <p:spPr bwMode="auto">
            <a:xfrm>
              <a:off x="0" y="148"/>
              <a:ext cx="240" cy="672"/>
            </a:xfrm>
            <a:prstGeom prst="leftBrace">
              <a:avLst>
                <a:gd name="adj1" fmla="val 23333"/>
                <a:gd name="adj2" fmla="val 50000"/>
              </a:avLst>
            </a:prstGeom>
            <a:noFill/>
            <a:ln w="9525" cmpd="sng">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fontAlgn="t">
                <a:spcBef>
                  <a:spcPct val="50000"/>
                </a:spcBef>
                <a:defRPr/>
              </a:pPr>
              <a:endParaRPr lang="zh-CN" altLang="en-US">
                <a:effectLst>
                  <a:outerShdw blurRad="38100" dist="38100" dir="2700000" algn="tl">
                    <a:srgbClr val="C0C0C0"/>
                  </a:outerShdw>
                </a:effectLst>
              </a:endParaRPr>
            </a:p>
          </p:txBody>
        </p:sp>
        <p:sp>
          <p:nvSpPr>
            <p:cNvPr id="12" name="Rectangle 11"/>
            <p:cNvSpPr>
              <a:spLocks noChangeArrowheads="1"/>
            </p:cNvSpPr>
            <p:nvPr/>
          </p:nvSpPr>
          <p:spPr bwMode="auto">
            <a:xfrm>
              <a:off x="288" y="0"/>
              <a:ext cx="1056"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800">
                  <a:effectLst>
                    <a:outerShdw blurRad="38100" dist="38100" dir="2700000" algn="tl">
                      <a:srgbClr val="C0C0C0"/>
                    </a:outerShdw>
                  </a:effectLst>
                </a:rPr>
                <a:t>k</a:t>
              </a:r>
              <a:r>
                <a:rPr lang="en-US" sz="2800" baseline="-30000">
                  <a:effectLst>
                    <a:outerShdw blurRad="38100" dist="38100" dir="2700000" algn="tl">
                      <a:srgbClr val="C0C0C0"/>
                    </a:outerShdw>
                  </a:effectLst>
                </a:rPr>
                <a:t>i </a:t>
              </a:r>
              <a:r>
                <a:rPr lang="en-US" sz="2400">
                  <a:effectLst>
                    <a:outerShdw blurRad="38100" dist="38100" dir="2700000" algn="tl">
                      <a:srgbClr val="C0C0C0"/>
                    </a:outerShdw>
                  </a:effectLst>
                  <a:sym typeface="Symbol" pitchFamily="18" charset="2"/>
                </a:rPr>
                <a:t>≥</a:t>
              </a:r>
              <a:r>
                <a:rPr lang="en-US" sz="2800" baseline="-30000">
                  <a:effectLst>
                    <a:outerShdw blurRad="38100" dist="38100" dir="2700000" algn="tl">
                      <a:srgbClr val="C0C0C0"/>
                    </a:outerShdw>
                  </a:effectLst>
                </a:rPr>
                <a:t> </a:t>
              </a:r>
              <a:r>
                <a:rPr lang="en-US" sz="2800">
                  <a:effectLst>
                    <a:outerShdw blurRad="38100" dist="38100" dir="2700000" algn="tl">
                      <a:srgbClr val="C0C0C0"/>
                    </a:outerShdw>
                  </a:effectLst>
                </a:rPr>
                <a:t>k</a:t>
              </a:r>
              <a:r>
                <a:rPr lang="en-US" sz="2800" baseline="-30000">
                  <a:effectLst>
                    <a:outerShdw blurRad="38100" dist="38100" dir="2700000" algn="tl">
                      <a:srgbClr val="C0C0C0"/>
                    </a:outerShdw>
                  </a:effectLst>
                </a:rPr>
                <a:t>2i</a:t>
              </a:r>
            </a:p>
          </p:txBody>
        </p:sp>
        <p:sp>
          <p:nvSpPr>
            <p:cNvPr id="13" name="Rectangle 12"/>
            <p:cNvSpPr>
              <a:spLocks noChangeArrowheads="1"/>
            </p:cNvSpPr>
            <p:nvPr/>
          </p:nvSpPr>
          <p:spPr bwMode="auto">
            <a:xfrm>
              <a:off x="288" y="589"/>
              <a:ext cx="1248" cy="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defRPr/>
              </a:pPr>
              <a:r>
                <a:rPr lang="en-US" sz="2800">
                  <a:effectLst>
                    <a:outerShdw blurRad="38100" dist="38100" dir="2700000" algn="tl">
                      <a:srgbClr val="C0C0C0"/>
                    </a:outerShdw>
                  </a:effectLst>
                </a:rPr>
                <a:t>k</a:t>
              </a:r>
              <a:r>
                <a:rPr lang="en-US" sz="2800" baseline="-30000">
                  <a:effectLst>
                    <a:outerShdw blurRad="38100" dist="38100" dir="2700000" algn="tl">
                      <a:srgbClr val="C0C0C0"/>
                    </a:outerShdw>
                  </a:effectLst>
                </a:rPr>
                <a:t>i  </a:t>
              </a:r>
              <a:r>
                <a:rPr lang="en-US" sz="2400">
                  <a:effectLst>
                    <a:outerShdw blurRad="38100" dist="38100" dir="2700000" algn="tl">
                      <a:srgbClr val="C0C0C0"/>
                    </a:outerShdw>
                  </a:effectLst>
                  <a:sym typeface="Symbol" pitchFamily="18" charset="2"/>
                </a:rPr>
                <a:t>≥</a:t>
              </a:r>
              <a:r>
                <a:rPr lang="en-US" sz="2800">
                  <a:effectLst>
                    <a:outerShdw blurRad="38100" dist="38100" dir="2700000" algn="tl">
                      <a:srgbClr val="C0C0C0"/>
                    </a:outerShdw>
                  </a:effectLst>
                  <a:sym typeface="Symbol" pitchFamily="18" charset="2"/>
                </a:rPr>
                <a:t> </a:t>
              </a:r>
              <a:r>
                <a:rPr lang="en-US" sz="2800">
                  <a:effectLst>
                    <a:outerShdw blurRad="38100" dist="38100" dir="2700000" algn="tl">
                      <a:srgbClr val="C0C0C0"/>
                    </a:outerShdw>
                  </a:effectLst>
                </a:rPr>
                <a:t>k</a:t>
              </a:r>
              <a:r>
                <a:rPr lang="en-US" sz="2800" baseline="-30000">
                  <a:effectLst>
                    <a:outerShdw blurRad="38100" dist="38100" dir="2700000" algn="tl">
                      <a:srgbClr val="C0C0C0"/>
                    </a:outerShdw>
                  </a:effectLst>
                </a:rPr>
                <a:t>2i+1</a:t>
              </a:r>
            </a:p>
          </p:txBody>
        </p:sp>
      </p:grpSp>
      <p:sp>
        <p:nvSpPr>
          <p:cNvPr id="14" name="Rectangle 13"/>
          <p:cNvSpPr>
            <a:spLocks noChangeArrowheads="1"/>
          </p:cNvSpPr>
          <p:nvPr/>
        </p:nvSpPr>
        <p:spPr bwMode="auto">
          <a:xfrm>
            <a:off x="4548214" y="5376883"/>
            <a:ext cx="901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zh-CN" altLang="en-US" sz="2800">
                <a:effectLst>
                  <a:outerShdw blurRad="38100" dist="38100" dir="2700000" algn="tl">
                    <a:srgbClr val="C0C0C0"/>
                  </a:outerShdw>
                </a:effectLst>
              </a:rPr>
              <a:t>或者</a:t>
            </a:r>
          </a:p>
        </p:txBody>
      </p:sp>
      <p:sp>
        <p:nvSpPr>
          <p:cNvPr id="15" name="Rectangle 14"/>
          <p:cNvSpPr>
            <a:spLocks noChangeArrowheads="1"/>
          </p:cNvSpPr>
          <p:nvPr/>
        </p:nvSpPr>
        <p:spPr bwMode="auto">
          <a:xfrm>
            <a:off x="7658137" y="5345132"/>
            <a:ext cx="213231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defRPr/>
            </a:pPr>
            <a:r>
              <a:rPr lang="en-US" sz="2800" dirty="0" err="1">
                <a:effectLst>
                  <a:outerShdw blurRad="38100" dist="38100" dir="2700000" algn="tl">
                    <a:srgbClr val="C0C0C0"/>
                  </a:outerShdw>
                </a:effectLst>
              </a:rPr>
              <a:t>i</a:t>
            </a:r>
            <a:r>
              <a:rPr lang="en-US" sz="2800" dirty="0">
                <a:effectLst>
                  <a:outerShdw blurRad="38100" dist="38100" dir="2700000" algn="tl">
                    <a:srgbClr val="C0C0C0"/>
                  </a:outerShdw>
                </a:effectLst>
              </a:rPr>
              <a:t>=1, 2,… n/2</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Heap Example</a:t>
            </a:r>
            <a:endParaRPr lang="zh-CN" altLang="en-US" dirty="0"/>
          </a:p>
        </p:txBody>
      </p:sp>
      <p:grpSp>
        <p:nvGrpSpPr>
          <p:cNvPr id="3" name="Group 2"/>
          <p:cNvGrpSpPr>
            <a:grpSpLocks/>
          </p:cNvGrpSpPr>
          <p:nvPr/>
        </p:nvGrpSpPr>
        <p:grpSpPr bwMode="auto">
          <a:xfrm>
            <a:off x="2133600" y="2500332"/>
            <a:ext cx="3200400" cy="2576513"/>
            <a:chOff x="0" y="0"/>
            <a:chExt cx="2016" cy="1623"/>
          </a:xfrm>
        </p:grpSpPr>
        <p:grpSp>
          <p:nvGrpSpPr>
            <p:cNvPr id="4" name="Group 3"/>
            <p:cNvGrpSpPr>
              <a:grpSpLocks/>
            </p:cNvGrpSpPr>
            <p:nvPr/>
          </p:nvGrpSpPr>
          <p:grpSpPr bwMode="auto">
            <a:xfrm>
              <a:off x="0" y="183"/>
              <a:ext cx="2016" cy="1440"/>
              <a:chOff x="0" y="0"/>
              <a:chExt cx="2016" cy="1440"/>
            </a:xfrm>
          </p:grpSpPr>
          <p:sp>
            <p:nvSpPr>
              <p:cNvPr id="7" name="Line 4"/>
              <p:cNvSpPr>
                <a:spLocks noChangeShapeType="1"/>
              </p:cNvSpPr>
              <p:nvPr/>
            </p:nvSpPr>
            <p:spPr bwMode="auto">
              <a:xfrm flipH="1">
                <a:off x="1440" y="816"/>
                <a:ext cx="144" cy="336"/>
              </a:xfrm>
              <a:prstGeom prst="line">
                <a:avLst/>
              </a:prstGeom>
              <a:noFill/>
              <a:ln w="28575">
                <a:solidFill>
                  <a:schemeClr val="tx1"/>
                </a:solidFill>
                <a:round/>
                <a:headEnd/>
                <a:tailEnd/>
              </a:ln>
            </p:spPr>
            <p:txBody>
              <a:bodyPr wrap="none" anchor="ctr"/>
              <a:lstStyle/>
              <a:p>
                <a:endParaRPr lang="zh-CN" altLang="en-US"/>
              </a:p>
            </p:txBody>
          </p:sp>
          <p:sp>
            <p:nvSpPr>
              <p:cNvPr id="8" name="Line 5"/>
              <p:cNvSpPr>
                <a:spLocks noChangeShapeType="1"/>
              </p:cNvSpPr>
              <p:nvPr/>
            </p:nvSpPr>
            <p:spPr bwMode="auto">
              <a:xfrm>
                <a:off x="768" y="816"/>
                <a:ext cx="96" cy="288"/>
              </a:xfrm>
              <a:prstGeom prst="line">
                <a:avLst/>
              </a:prstGeom>
              <a:noFill/>
              <a:ln w="28575">
                <a:solidFill>
                  <a:schemeClr val="tx1"/>
                </a:solidFill>
                <a:round/>
                <a:headEnd/>
                <a:tailEnd/>
              </a:ln>
            </p:spPr>
            <p:txBody>
              <a:bodyPr wrap="none" anchor="ctr"/>
              <a:lstStyle/>
              <a:p>
                <a:endParaRPr lang="zh-CN" altLang="en-US"/>
              </a:p>
            </p:txBody>
          </p:sp>
          <p:sp>
            <p:nvSpPr>
              <p:cNvPr id="9" name="Line 6"/>
              <p:cNvSpPr>
                <a:spLocks noChangeShapeType="1"/>
              </p:cNvSpPr>
              <p:nvPr/>
            </p:nvSpPr>
            <p:spPr bwMode="auto">
              <a:xfrm>
                <a:off x="1296" y="240"/>
                <a:ext cx="384" cy="480"/>
              </a:xfrm>
              <a:prstGeom prst="line">
                <a:avLst/>
              </a:prstGeom>
              <a:noFill/>
              <a:ln w="28575">
                <a:solidFill>
                  <a:schemeClr val="tx1"/>
                </a:solidFill>
                <a:round/>
                <a:headEnd/>
                <a:tailEnd/>
              </a:ln>
            </p:spPr>
            <p:txBody>
              <a:bodyPr wrap="none" anchor="ctr"/>
              <a:lstStyle/>
              <a:p>
                <a:endParaRPr lang="zh-CN" altLang="en-US"/>
              </a:p>
            </p:txBody>
          </p:sp>
          <p:sp>
            <p:nvSpPr>
              <p:cNvPr id="10" name="Line 7"/>
              <p:cNvSpPr>
                <a:spLocks noChangeShapeType="1"/>
              </p:cNvSpPr>
              <p:nvPr/>
            </p:nvSpPr>
            <p:spPr bwMode="auto">
              <a:xfrm flipH="1">
                <a:off x="288" y="240"/>
                <a:ext cx="768" cy="960"/>
              </a:xfrm>
              <a:prstGeom prst="line">
                <a:avLst/>
              </a:prstGeom>
              <a:noFill/>
              <a:ln w="28575">
                <a:solidFill>
                  <a:schemeClr val="tx1"/>
                </a:solidFill>
                <a:round/>
                <a:headEnd/>
                <a:tailEnd/>
              </a:ln>
            </p:spPr>
            <p:txBody>
              <a:bodyPr wrap="none" anchor="ctr"/>
              <a:lstStyle/>
              <a:p>
                <a:endParaRPr lang="zh-CN" altLang="en-US"/>
              </a:p>
            </p:txBody>
          </p:sp>
          <p:sp>
            <p:nvSpPr>
              <p:cNvPr id="11" name="Oval 8"/>
              <p:cNvSpPr>
                <a:spLocks noChangeArrowheads="1"/>
              </p:cNvSpPr>
              <p:nvPr/>
            </p:nvSpPr>
            <p:spPr bwMode="auto">
              <a:xfrm>
                <a:off x="1008" y="0"/>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08</a:t>
                </a:r>
              </a:p>
            </p:txBody>
          </p:sp>
          <p:sp>
            <p:nvSpPr>
              <p:cNvPr id="12" name="Oval 9"/>
              <p:cNvSpPr>
                <a:spLocks noChangeArrowheads="1"/>
              </p:cNvSpPr>
              <p:nvPr/>
            </p:nvSpPr>
            <p:spPr bwMode="auto">
              <a:xfrm>
                <a:off x="528" y="528"/>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25</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13" name="Oval 10"/>
              <p:cNvSpPr>
                <a:spLocks noChangeArrowheads="1"/>
              </p:cNvSpPr>
              <p:nvPr/>
            </p:nvSpPr>
            <p:spPr bwMode="auto">
              <a:xfrm>
                <a:off x="48" y="1104"/>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46</a:t>
                </a:r>
                <a:endParaRPr lang="en-US" sz="28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14" name="Oval 11"/>
              <p:cNvSpPr>
                <a:spLocks noChangeArrowheads="1"/>
              </p:cNvSpPr>
              <p:nvPr/>
            </p:nvSpPr>
            <p:spPr bwMode="auto">
              <a:xfrm>
                <a:off x="1488" y="528"/>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dirty="0">
                    <a:solidFill>
                      <a:schemeClr val="tx2"/>
                    </a:solidFill>
                    <a:effectLst>
                      <a:outerShdw blurRad="38100" dist="38100" dir="2700000" algn="tl">
                        <a:srgbClr val="000000"/>
                      </a:outerShdw>
                    </a:effectLst>
                  </a:rPr>
                  <a:t>49</a:t>
                </a:r>
                <a:endParaRPr lang="en-US" sz="2400" dirty="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15" name="Oval 12"/>
              <p:cNvSpPr>
                <a:spLocks noChangeArrowheads="1"/>
              </p:cNvSpPr>
              <p:nvPr/>
            </p:nvSpPr>
            <p:spPr bwMode="auto">
              <a:xfrm>
                <a:off x="720" y="1104"/>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58</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16" name="Oval 13"/>
              <p:cNvSpPr>
                <a:spLocks noChangeArrowheads="1"/>
              </p:cNvSpPr>
              <p:nvPr/>
            </p:nvSpPr>
            <p:spPr bwMode="auto">
              <a:xfrm>
                <a:off x="1248" y="1104"/>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67</a:t>
                </a:r>
              </a:p>
            </p:txBody>
          </p:sp>
          <p:sp>
            <p:nvSpPr>
              <p:cNvPr id="17" name="Text Box 14"/>
              <p:cNvSpPr txBox="1">
                <a:spLocks noChangeArrowheads="1"/>
              </p:cNvSpPr>
              <p:nvPr/>
            </p:nvSpPr>
            <p:spPr bwMode="auto">
              <a:xfrm>
                <a:off x="444" y="2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2</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18" name="Text Box 15"/>
              <p:cNvSpPr txBox="1">
                <a:spLocks noChangeArrowheads="1"/>
              </p:cNvSpPr>
              <p:nvPr/>
            </p:nvSpPr>
            <p:spPr bwMode="auto">
              <a:xfrm>
                <a:off x="1788" y="33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3</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19" name="Text Box 16"/>
              <p:cNvSpPr txBox="1">
                <a:spLocks noChangeArrowheads="1"/>
              </p:cNvSpPr>
              <p:nvPr/>
            </p:nvSpPr>
            <p:spPr bwMode="auto">
              <a:xfrm>
                <a:off x="0" y="82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4</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0" name="Text Box 17"/>
              <p:cNvSpPr txBox="1">
                <a:spLocks noChangeArrowheads="1"/>
              </p:cNvSpPr>
              <p:nvPr/>
            </p:nvSpPr>
            <p:spPr bwMode="auto">
              <a:xfrm>
                <a:off x="864" y="82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5</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1" name="Text Box 18"/>
              <p:cNvSpPr txBox="1">
                <a:spLocks noChangeArrowheads="1"/>
              </p:cNvSpPr>
              <p:nvPr/>
            </p:nvSpPr>
            <p:spPr bwMode="auto">
              <a:xfrm>
                <a:off x="1212" y="82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6</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grpSp>
        <p:sp>
          <p:nvSpPr>
            <p:cNvPr id="6" name="Text Box 19"/>
            <p:cNvSpPr txBox="1">
              <a:spLocks noChangeArrowheads="1"/>
            </p:cNvSpPr>
            <p:nvPr/>
          </p:nvSpPr>
          <p:spPr bwMode="auto">
            <a:xfrm>
              <a:off x="876"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1</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grpSp>
      <p:sp>
        <p:nvSpPr>
          <p:cNvPr id="22" name="Rectangle 20"/>
          <p:cNvSpPr>
            <a:spLocks noChangeArrowheads="1"/>
          </p:cNvSpPr>
          <p:nvPr/>
        </p:nvSpPr>
        <p:spPr bwMode="auto">
          <a:xfrm>
            <a:off x="7696208" y="5500703"/>
            <a:ext cx="2100290" cy="519113"/>
          </a:xfrm>
          <a:prstGeom prst="rect">
            <a:avLst/>
          </a:prstGeom>
          <a:noFill/>
          <a:ln w="9525">
            <a:noFill/>
            <a:miter lim="800000"/>
            <a:headEnd/>
            <a:tailEnd/>
          </a:ln>
        </p:spPr>
        <p:txBody>
          <a:bodyPr wrap="square">
            <a:spAutoFit/>
          </a:bodyPr>
          <a:lstStyle/>
          <a:p>
            <a:r>
              <a:rPr lang="zh-CN" altLang="en-US" sz="2800" dirty="0">
                <a:solidFill>
                  <a:schemeClr val="tx2"/>
                </a:solidFill>
                <a:latin typeface="黑体" pitchFamily="49" charset="-122"/>
                <a:ea typeface="黑体" pitchFamily="49" charset="-122"/>
              </a:rPr>
              <a:t>（大根堆）</a:t>
            </a:r>
          </a:p>
        </p:txBody>
      </p:sp>
      <p:grpSp>
        <p:nvGrpSpPr>
          <p:cNvPr id="5" name="Group 21"/>
          <p:cNvGrpSpPr>
            <a:grpSpLocks/>
          </p:cNvGrpSpPr>
          <p:nvPr/>
        </p:nvGrpSpPr>
        <p:grpSpPr bwMode="auto">
          <a:xfrm>
            <a:off x="6400800" y="2424132"/>
            <a:ext cx="3429000" cy="2652713"/>
            <a:chOff x="0" y="0"/>
            <a:chExt cx="2160" cy="1671"/>
          </a:xfrm>
        </p:grpSpPr>
        <p:sp>
          <p:nvSpPr>
            <p:cNvPr id="24" name="Line 22"/>
            <p:cNvSpPr>
              <a:spLocks noChangeShapeType="1"/>
            </p:cNvSpPr>
            <p:nvPr/>
          </p:nvSpPr>
          <p:spPr bwMode="auto">
            <a:xfrm flipH="1">
              <a:off x="1440" y="1047"/>
              <a:ext cx="144" cy="336"/>
            </a:xfrm>
            <a:prstGeom prst="line">
              <a:avLst/>
            </a:prstGeom>
            <a:noFill/>
            <a:ln w="28575">
              <a:solidFill>
                <a:schemeClr val="tx1"/>
              </a:solidFill>
              <a:round/>
              <a:headEnd/>
              <a:tailEnd/>
            </a:ln>
          </p:spPr>
          <p:txBody>
            <a:bodyPr wrap="none" anchor="ctr"/>
            <a:lstStyle/>
            <a:p>
              <a:endParaRPr lang="zh-CN" altLang="en-US"/>
            </a:p>
          </p:txBody>
        </p:sp>
        <p:sp>
          <p:nvSpPr>
            <p:cNvPr id="25" name="Line 23"/>
            <p:cNvSpPr>
              <a:spLocks noChangeShapeType="1"/>
            </p:cNvSpPr>
            <p:nvPr/>
          </p:nvSpPr>
          <p:spPr bwMode="auto">
            <a:xfrm>
              <a:off x="768" y="1047"/>
              <a:ext cx="96" cy="288"/>
            </a:xfrm>
            <a:prstGeom prst="line">
              <a:avLst/>
            </a:prstGeom>
            <a:noFill/>
            <a:ln w="28575">
              <a:solidFill>
                <a:schemeClr val="tx1"/>
              </a:solidFill>
              <a:round/>
              <a:headEnd/>
              <a:tailEnd/>
            </a:ln>
          </p:spPr>
          <p:txBody>
            <a:bodyPr wrap="none" anchor="ctr"/>
            <a:lstStyle/>
            <a:p>
              <a:endParaRPr lang="zh-CN" altLang="en-US"/>
            </a:p>
          </p:txBody>
        </p:sp>
        <p:sp>
          <p:nvSpPr>
            <p:cNvPr id="26" name="Line 24"/>
            <p:cNvSpPr>
              <a:spLocks noChangeShapeType="1"/>
            </p:cNvSpPr>
            <p:nvPr/>
          </p:nvSpPr>
          <p:spPr bwMode="auto">
            <a:xfrm>
              <a:off x="1296" y="471"/>
              <a:ext cx="384" cy="480"/>
            </a:xfrm>
            <a:prstGeom prst="line">
              <a:avLst/>
            </a:prstGeom>
            <a:noFill/>
            <a:ln w="28575">
              <a:solidFill>
                <a:schemeClr val="tx1"/>
              </a:solidFill>
              <a:round/>
              <a:headEnd/>
              <a:tailEnd/>
            </a:ln>
          </p:spPr>
          <p:txBody>
            <a:bodyPr wrap="none" anchor="ctr"/>
            <a:lstStyle/>
            <a:p>
              <a:endParaRPr lang="zh-CN" altLang="en-US"/>
            </a:p>
          </p:txBody>
        </p:sp>
        <p:sp>
          <p:nvSpPr>
            <p:cNvPr id="27" name="Line 25"/>
            <p:cNvSpPr>
              <a:spLocks noChangeShapeType="1"/>
            </p:cNvSpPr>
            <p:nvPr/>
          </p:nvSpPr>
          <p:spPr bwMode="auto">
            <a:xfrm flipH="1">
              <a:off x="288" y="471"/>
              <a:ext cx="768" cy="960"/>
            </a:xfrm>
            <a:prstGeom prst="line">
              <a:avLst/>
            </a:prstGeom>
            <a:noFill/>
            <a:ln w="28575">
              <a:solidFill>
                <a:schemeClr val="tx1"/>
              </a:solidFill>
              <a:round/>
              <a:headEnd/>
              <a:tailEnd/>
            </a:ln>
          </p:spPr>
          <p:txBody>
            <a:bodyPr wrap="none" anchor="ctr"/>
            <a:lstStyle/>
            <a:p>
              <a:endParaRPr lang="zh-CN" altLang="en-US"/>
            </a:p>
          </p:txBody>
        </p:sp>
        <p:sp>
          <p:nvSpPr>
            <p:cNvPr id="28" name="Oval 26"/>
            <p:cNvSpPr>
              <a:spLocks noChangeArrowheads="1"/>
            </p:cNvSpPr>
            <p:nvPr/>
          </p:nvSpPr>
          <p:spPr bwMode="auto">
            <a:xfrm>
              <a:off x="1008" y="231"/>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91</a:t>
              </a:r>
            </a:p>
          </p:txBody>
        </p:sp>
        <p:sp>
          <p:nvSpPr>
            <p:cNvPr id="29" name="Oval 27"/>
            <p:cNvSpPr>
              <a:spLocks noChangeArrowheads="1"/>
            </p:cNvSpPr>
            <p:nvPr/>
          </p:nvSpPr>
          <p:spPr bwMode="auto">
            <a:xfrm>
              <a:off x="528" y="759"/>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85</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30" name="Oval 28"/>
            <p:cNvSpPr>
              <a:spLocks noChangeArrowheads="1"/>
            </p:cNvSpPr>
            <p:nvPr/>
          </p:nvSpPr>
          <p:spPr bwMode="auto">
            <a:xfrm>
              <a:off x="48" y="1335"/>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66</a:t>
              </a:r>
              <a:endParaRPr lang="en-US" sz="28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31" name="Oval 29"/>
            <p:cNvSpPr>
              <a:spLocks noChangeArrowheads="1"/>
            </p:cNvSpPr>
            <p:nvPr/>
          </p:nvSpPr>
          <p:spPr bwMode="auto">
            <a:xfrm>
              <a:off x="1488" y="759"/>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76</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32" name="Oval 30"/>
            <p:cNvSpPr>
              <a:spLocks noChangeArrowheads="1"/>
            </p:cNvSpPr>
            <p:nvPr/>
          </p:nvSpPr>
          <p:spPr bwMode="auto">
            <a:xfrm>
              <a:off x="720" y="1335"/>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58</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33" name="Oval 31"/>
            <p:cNvSpPr>
              <a:spLocks noChangeArrowheads="1"/>
            </p:cNvSpPr>
            <p:nvPr/>
          </p:nvSpPr>
          <p:spPr bwMode="auto">
            <a:xfrm>
              <a:off x="1248" y="1335"/>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67</a:t>
              </a:r>
            </a:p>
          </p:txBody>
        </p:sp>
        <p:sp>
          <p:nvSpPr>
            <p:cNvPr id="34" name="Text Box 32"/>
            <p:cNvSpPr txBox="1">
              <a:spLocks noChangeArrowheads="1"/>
            </p:cNvSpPr>
            <p:nvPr/>
          </p:nvSpPr>
          <p:spPr bwMode="auto">
            <a:xfrm>
              <a:off x="444" y="47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2</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5" name="Text Box 33"/>
            <p:cNvSpPr txBox="1">
              <a:spLocks noChangeArrowheads="1"/>
            </p:cNvSpPr>
            <p:nvPr/>
          </p:nvSpPr>
          <p:spPr bwMode="auto">
            <a:xfrm>
              <a:off x="1788" y="56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3</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6" name="Text Box 34"/>
            <p:cNvSpPr txBox="1">
              <a:spLocks noChangeArrowheads="1"/>
            </p:cNvSpPr>
            <p:nvPr/>
          </p:nvSpPr>
          <p:spPr bwMode="auto">
            <a:xfrm>
              <a:off x="0" y="10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4</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7" name="Text Box 35"/>
            <p:cNvSpPr txBox="1">
              <a:spLocks noChangeArrowheads="1"/>
            </p:cNvSpPr>
            <p:nvPr/>
          </p:nvSpPr>
          <p:spPr bwMode="auto">
            <a:xfrm>
              <a:off x="864" y="10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5</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8" name="Text Box 36"/>
            <p:cNvSpPr txBox="1">
              <a:spLocks noChangeArrowheads="1"/>
            </p:cNvSpPr>
            <p:nvPr/>
          </p:nvSpPr>
          <p:spPr bwMode="auto">
            <a:xfrm>
              <a:off x="1212" y="10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6</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9" name="Text Box 37"/>
            <p:cNvSpPr txBox="1">
              <a:spLocks noChangeArrowheads="1"/>
            </p:cNvSpPr>
            <p:nvPr/>
          </p:nvSpPr>
          <p:spPr bwMode="auto">
            <a:xfrm>
              <a:off x="876"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1</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40" name="Oval 38"/>
            <p:cNvSpPr>
              <a:spLocks noChangeArrowheads="1"/>
            </p:cNvSpPr>
            <p:nvPr/>
          </p:nvSpPr>
          <p:spPr bwMode="auto">
            <a:xfrm>
              <a:off x="1824" y="1335"/>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55</a:t>
              </a:r>
            </a:p>
          </p:txBody>
        </p:sp>
        <p:sp>
          <p:nvSpPr>
            <p:cNvPr id="41" name="Line 39"/>
            <p:cNvSpPr>
              <a:spLocks noChangeShapeType="1"/>
            </p:cNvSpPr>
            <p:nvPr/>
          </p:nvSpPr>
          <p:spPr bwMode="auto">
            <a:xfrm>
              <a:off x="1776" y="1047"/>
              <a:ext cx="144" cy="288"/>
            </a:xfrm>
            <a:prstGeom prst="line">
              <a:avLst/>
            </a:prstGeom>
            <a:noFill/>
            <a:ln w="28575">
              <a:solidFill>
                <a:schemeClr val="tx1"/>
              </a:solidFill>
              <a:round/>
              <a:headEnd/>
              <a:tailEnd/>
            </a:ln>
          </p:spPr>
          <p:txBody>
            <a:bodyPr wrap="none" anchor="ctr"/>
            <a:lstStyle/>
            <a:p>
              <a:endParaRPr lang="zh-CN" altLang="en-US"/>
            </a:p>
          </p:txBody>
        </p:sp>
        <p:sp>
          <p:nvSpPr>
            <p:cNvPr id="42" name="Text Box 40"/>
            <p:cNvSpPr txBox="1">
              <a:spLocks noChangeArrowheads="1"/>
            </p:cNvSpPr>
            <p:nvPr/>
          </p:nvSpPr>
          <p:spPr bwMode="auto">
            <a:xfrm>
              <a:off x="1884" y="104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7</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grpSp>
      <p:sp>
        <p:nvSpPr>
          <p:cNvPr id="44" name="Rectangle 42"/>
          <p:cNvSpPr>
            <a:spLocks noChangeArrowheads="1"/>
          </p:cNvSpPr>
          <p:nvPr/>
        </p:nvSpPr>
        <p:spPr bwMode="auto">
          <a:xfrm>
            <a:off x="1775520" y="1071547"/>
            <a:ext cx="8640959" cy="954107"/>
          </a:xfrm>
          <a:prstGeom prst="rect">
            <a:avLst/>
          </a:prstGeom>
          <a:noFill/>
          <a:ln w="9525">
            <a:noFill/>
            <a:miter lim="800000"/>
            <a:headEnd/>
            <a:tailEnd/>
          </a:ln>
        </p:spPr>
        <p:txBody>
          <a:bodyPr wrap="square">
            <a:spAutoFit/>
          </a:bodyPr>
          <a:lstStyle/>
          <a:p>
            <a:r>
              <a:rPr lang="zh-CN" altLang="en-US" sz="2800" b="1" dirty="0"/>
              <a:t>有序列</a:t>
            </a:r>
            <a:r>
              <a:rPr lang="en-US" altLang="zh-CN" sz="2800" b="1" dirty="0"/>
              <a:t>T1=</a:t>
            </a:r>
            <a:r>
              <a:rPr lang="zh-CN" altLang="en-US" sz="2800" b="1" dirty="0"/>
              <a:t>（</a:t>
            </a:r>
            <a:r>
              <a:rPr lang="en-US" altLang="zh-CN" sz="2800" b="1" dirty="0"/>
              <a:t>08, 25, 49, 46, 58, 67</a:t>
            </a:r>
            <a:r>
              <a:rPr lang="zh-CN" altLang="en-US" sz="2800" b="1" dirty="0"/>
              <a:t>）和序列</a:t>
            </a:r>
            <a:r>
              <a:rPr lang="en-US" altLang="zh-CN" sz="2800" b="1" dirty="0"/>
              <a:t>T2=</a:t>
            </a:r>
            <a:r>
              <a:rPr lang="zh-CN" altLang="en-US" sz="2800" b="1" dirty="0"/>
              <a:t>（</a:t>
            </a:r>
            <a:r>
              <a:rPr lang="en-US" altLang="zh-CN" sz="2800" b="1" dirty="0"/>
              <a:t>91, 85, 76, 66, 58, 67, 55</a:t>
            </a:r>
            <a:r>
              <a:rPr lang="zh-CN" altLang="en-US" sz="2800" b="1" dirty="0"/>
              <a:t>）</a:t>
            </a:r>
            <a:r>
              <a:rPr lang="en-US" altLang="zh-CN" sz="2800" b="1" dirty="0"/>
              <a:t>, </a:t>
            </a:r>
            <a:r>
              <a:rPr lang="zh-CN" altLang="en-US" sz="2800" b="1" dirty="0"/>
              <a:t>判断它们是否为“堆”？</a:t>
            </a:r>
          </a:p>
        </p:txBody>
      </p:sp>
      <p:sp>
        <p:nvSpPr>
          <p:cNvPr id="45" name="Rectangle 44"/>
          <p:cNvSpPr>
            <a:spLocks noChangeArrowheads="1"/>
          </p:cNvSpPr>
          <p:nvPr/>
        </p:nvSpPr>
        <p:spPr bwMode="auto">
          <a:xfrm>
            <a:off x="2381225" y="5481656"/>
            <a:ext cx="542925" cy="519113"/>
          </a:xfrm>
          <a:prstGeom prst="rect">
            <a:avLst/>
          </a:prstGeom>
          <a:noFill/>
          <a:ln w="9525">
            <a:noFill/>
            <a:miter lim="800000"/>
            <a:headEnd/>
            <a:tailEnd/>
          </a:ln>
        </p:spPr>
        <p:txBody>
          <a:bodyPr wrap="none">
            <a:spAutoFit/>
          </a:bodyPr>
          <a:lstStyle/>
          <a:p>
            <a:r>
              <a:rPr lang="en-US" altLang="zh-CN" sz="2800" dirty="0">
                <a:solidFill>
                  <a:schemeClr val="tx2"/>
                </a:solidFill>
                <a:latin typeface="黑体" pitchFamily="49" charset="-122"/>
                <a:ea typeface="黑体" pitchFamily="49" charset="-122"/>
              </a:rPr>
              <a:t>√</a:t>
            </a:r>
          </a:p>
        </p:txBody>
      </p:sp>
      <p:sp>
        <p:nvSpPr>
          <p:cNvPr id="46" name="Rectangle 45"/>
          <p:cNvSpPr>
            <a:spLocks noChangeArrowheads="1"/>
          </p:cNvSpPr>
          <p:nvPr/>
        </p:nvSpPr>
        <p:spPr bwMode="auto">
          <a:xfrm>
            <a:off x="2990824" y="5481656"/>
            <a:ext cx="1970088" cy="519113"/>
          </a:xfrm>
          <a:prstGeom prst="rect">
            <a:avLst/>
          </a:prstGeom>
          <a:noFill/>
          <a:ln w="9525">
            <a:noFill/>
            <a:miter lim="800000"/>
            <a:headEnd/>
            <a:tailEnd/>
          </a:ln>
        </p:spPr>
        <p:txBody>
          <a:bodyPr wrap="none">
            <a:spAutoFit/>
          </a:bodyPr>
          <a:lstStyle/>
          <a:p>
            <a:r>
              <a:rPr lang="zh-CN" altLang="en-US" sz="2800" dirty="0">
                <a:solidFill>
                  <a:schemeClr val="tx2"/>
                </a:solidFill>
                <a:latin typeface="黑体" pitchFamily="49" charset="-122"/>
                <a:ea typeface="黑体" pitchFamily="49" charset="-122"/>
              </a:rPr>
              <a:t>（小根堆）</a:t>
            </a:r>
          </a:p>
        </p:txBody>
      </p:sp>
      <p:sp>
        <p:nvSpPr>
          <p:cNvPr id="47" name="Rectangle 46"/>
          <p:cNvSpPr>
            <a:spLocks noChangeArrowheads="1"/>
          </p:cNvSpPr>
          <p:nvPr/>
        </p:nvSpPr>
        <p:spPr bwMode="auto">
          <a:xfrm>
            <a:off x="7239009" y="5500703"/>
            <a:ext cx="542925" cy="519113"/>
          </a:xfrm>
          <a:prstGeom prst="rect">
            <a:avLst/>
          </a:prstGeom>
          <a:noFill/>
          <a:ln w="9525">
            <a:noFill/>
            <a:miter lim="800000"/>
            <a:headEnd/>
            <a:tailEnd/>
          </a:ln>
        </p:spPr>
        <p:txBody>
          <a:bodyPr wrap="none">
            <a:spAutoFit/>
          </a:bodyPr>
          <a:lstStyle/>
          <a:p>
            <a:r>
              <a:rPr lang="en-US" altLang="zh-CN" sz="2800">
                <a:solidFill>
                  <a:schemeClr val="tx2"/>
                </a:solidFill>
                <a:latin typeface="黑体" pitchFamily="49" charset="-122"/>
                <a:ea typeface="黑体" pitchFamily="49" charset="-122"/>
              </a:rPr>
              <a:t>√</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Heapsort Method</a:t>
            </a:r>
            <a:endParaRPr lang="zh-CN" altLang="en-US" dirty="0"/>
          </a:p>
        </p:txBody>
      </p:sp>
      <p:sp>
        <p:nvSpPr>
          <p:cNvPr id="3" name="内容占位符 2"/>
          <p:cNvSpPr>
            <a:spLocks noGrp="1"/>
          </p:cNvSpPr>
          <p:nvPr>
            <p:ph idx="1"/>
          </p:nvPr>
        </p:nvSpPr>
        <p:spPr/>
        <p:txBody>
          <a:bodyPr/>
          <a:lstStyle/>
          <a:p>
            <a:r>
              <a:rPr lang="en-US" altLang="zh-CN" dirty="0" err="1" smtClean="0"/>
              <a:t>Heapsort</a:t>
            </a:r>
            <a:r>
              <a:rPr lang="en-US" altLang="zh-CN" dirty="0" smtClean="0"/>
              <a:t> proceeds in two phases:</a:t>
            </a:r>
          </a:p>
          <a:p>
            <a:pPr lvl="1"/>
            <a:r>
              <a:rPr lang="en-US" altLang="zh-CN" sz="2200" dirty="0"/>
              <a:t>Arrange the entries in the list into a heap; (</a:t>
            </a:r>
            <a:r>
              <a:rPr lang="zh-CN" altLang="en-US" sz="2200" dirty="0"/>
              <a:t>建堆</a:t>
            </a:r>
            <a:r>
              <a:rPr lang="en-US" altLang="zh-CN" sz="2200" dirty="0"/>
              <a:t>)</a:t>
            </a:r>
          </a:p>
          <a:p>
            <a:pPr lvl="1"/>
            <a:r>
              <a:rPr lang="en-US" altLang="zh-CN" sz="2200" dirty="0"/>
              <a:t>Repeatedly remove the top of the heap and promote another entry to take its place (restore the heap). (</a:t>
            </a:r>
            <a:r>
              <a:rPr lang="zh-CN" altLang="en-US" sz="2200" dirty="0"/>
              <a:t>调整堆</a:t>
            </a:r>
            <a:r>
              <a:rPr lang="en-US" altLang="zh-CN" sz="2200" dirty="0"/>
              <a:t>)</a:t>
            </a:r>
          </a:p>
          <a:p>
            <a:r>
              <a:rPr lang="en-US" altLang="zh-CN" dirty="0" smtClean="0"/>
              <a:t>In the second phase, we move the top of the heap to the last position.</a:t>
            </a:r>
          </a:p>
          <a:p>
            <a:endParaRPr lang="zh-CN" altLang="en-US" dirty="0"/>
          </a:p>
        </p:txBody>
      </p:sp>
      <p:grpSp>
        <p:nvGrpSpPr>
          <p:cNvPr id="4" name="Group 4"/>
          <p:cNvGrpSpPr>
            <a:grpSpLocks/>
          </p:cNvGrpSpPr>
          <p:nvPr/>
        </p:nvGrpSpPr>
        <p:grpSpPr bwMode="auto">
          <a:xfrm>
            <a:off x="2952728" y="3643314"/>
            <a:ext cx="4929222" cy="1285884"/>
            <a:chOff x="0" y="0"/>
            <a:chExt cx="2812" cy="726"/>
          </a:xfrm>
        </p:grpSpPr>
        <p:pic>
          <p:nvPicPr>
            <p:cNvPr id="5" name="Picture 4"/>
            <p:cNvPicPr>
              <a:picLocks noChangeAspect="1" noChangeArrowheads="1"/>
            </p:cNvPicPr>
            <p:nvPr/>
          </p:nvPicPr>
          <p:blipFill>
            <a:blip r:embed="rId2" cstate="print"/>
            <a:srcRect/>
            <a:stretch>
              <a:fillRect/>
            </a:stretch>
          </p:blipFill>
          <p:spPr bwMode="auto">
            <a:xfrm>
              <a:off x="0" y="0"/>
              <a:ext cx="2812" cy="503"/>
            </a:xfrm>
            <a:prstGeom prst="rect">
              <a:avLst/>
            </a:prstGeom>
            <a:noFill/>
            <a:ln w="9525">
              <a:noFill/>
              <a:miter lim="800000"/>
              <a:headEnd/>
              <a:tailEnd/>
            </a:ln>
          </p:spPr>
        </p:pic>
        <p:sp>
          <p:nvSpPr>
            <p:cNvPr id="6" name="AutoShape 6"/>
            <p:cNvSpPr>
              <a:spLocks noChangeArrowheads="1"/>
            </p:cNvSpPr>
            <p:nvPr/>
          </p:nvSpPr>
          <p:spPr bwMode="auto">
            <a:xfrm>
              <a:off x="272" y="454"/>
              <a:ext cx="2443" cy="272"/>
            </a:xfrm>
            <a:prstGeom prst="curvedUpArrow">
              <a:avLst>
                <a:gd name="adj1" fmla="val 5322"/>
                <a:gd name="adj2" fmla="val 161170"/>
                <a:gd name="adj3" fmla="val 45588"/>
              </a:avLst>
            </a:prstGeom>
            <a:solidFill>
              <a:srgbClr val="FF3300"/>
            </a:solidFill>
            <a:ln w="9525">
              <a:solidFill>
                <a:schemeClr val="tx1"/>
              </a:solidFill>
              <a:miter lim="800000"/>
              <a:headEnd/>
              <a:tailEnd/>
            </a:ln>
          </p:spPr>
          <p:txBody>
            <a:bodyPr wrap="none"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a:t>
            </a:r>
            <a:r>
              <a:rPr lang="en-US" altLang="zh-CN" dirty="0" err="1" smtClean="0"/>
              <a:t>Heapsort</a:t>
            </a:r>
            <a:r>
              <a:rPr lang="en-US" altLang="zh-CN" dirty="0" smtClean="0"/>
              <a:t> Example</a:t>
            </a:r>
            <a:endParaRPr lang="zh-CN" altLang="en-US" dirty="0"/>
          </a:p>
        </p:txBody>
      </p:sp>
      <p:sp>
        <p:nvSpPr>
          <p:cNvPr id="4" name="AutoShape 2"/>
          <p:cNvSpPr>
            <a:spLocks noChangeArrowheads="1"/>
          </p:cNvSpPr>
          <p:nvPr/>
        </p:nvSpPr>
        <p:spPr bwMode="auto">
          <a:xfrm>
            <a:off x="5491134" y="2690798"/>
            <a:ext cx="914400" cy="457200"/>
          </a:xfrm>
          <a:prstGeom prst="rightArrow">
            <a:avLst>
              <a:gd name="adj1" fmla="val 50000"/>
              <a:gd name="adj2" fmla="val 50000"/>
            </a:avLst>
          </a:prstGeom>
          <a:gradFill rotWithShape="0">
            <a:gsLst>
              <a:gs pos="0">
                <a:srgbClr val="0000FF"/>
              </a:gs>
              <a:gs pos="100000">
                <a:srgbClr val="000076"/>
              </a:gs>
            </a:gsLst>
            <a:lin ang="18900000" scaled="1"/>
          </a:gradFill>
          <a:ln w="9525" cmpd="sng">
            <a:solidFill>
              <a:schemeClr val="tx1"/>
            </a:solidFill>
            <a:miter lim="800000"/>
            <a:headEnd/>
            <a:tailEnd/>
          </a:ln>
        </p:spPr>
        <p:txBody>
          <a:bodyPr wrap="none" anchor="ctr"/>
          <a:lstStyle/>
          <a:p>
            <a:pPr fontAlgn="t">
              <a:spcBef>
                <a:spcPct val="50000"/>
              </a:spcBef>
              <a:defRPr/>
            </a:pPr>
            <a:endParaRPr lang="zh-CN" altLang="en-US">
              <a:effectLst>
                <a:outerShdw blurRad="38100" dist="38100" dir="2700000" algn="tl">
                  <a:srgbClr val="FFFFFF"/>
                </a:outerShdw>
              </a:effectLst>
            </a:endParaRPr>
          </a:p>
        </p:txBody>
      </p:sp>
      <p:grpSp>
        <p:nvGrpSpPr>
          <p:cNvPr id="3" name="Group 3"/>
          <p:cNvGrpSpPr>
            <a:grpSpLocks/>
          </p:cNvGrpSpPr>
          <p:nvPr/>
        </p:nvGrpSpPr>
        <p:grpSpPr bwMode="auto">
          <a:xfrm>
            <a:off x="6381721" y="4643424"/>
            <a:ext cx="3643314" cy="561975"/>
            <a:chOff x="-111" y="-18"/>
            <a:chExt cx="2295" cy="354"/>
          </a:xfrm>
        </p:grpSpPr>
        <p:sp>
          <p:nvSpPr>
            <p:cNvPr id="6" name="Rectangle 4" descr="永恒"/>
            <p:cNvSpPr>
              <a:spLocks noChangeArrowheads="1"/>
            </p:cNvSpPr>
            <p:nvPr/>
          </p:nvSpPr>
          <p:spPr bwMode="auto">
            <a:xfrm>
              <a:off x="-111" y="-18"/>
              <a:ext cx="2295" cy="354"/>
            </a:xfrm>
            <a:prstGeom prst="rect">
              <a:avLst/>
            </a:prstGeom>
            <a:blipFill dpi="0" rotWithShape="0">
              <a:blip r:embed="rId2" cstate="print"/>
              <a:srcRect/>
              <a:tile tx="0" ty="0" sx="100000" sy="100000" flip="none" algn="tl"/>
            </a:blipFill>
            <a:ln w="28575" cmpd="sng">
              <a:solidFill>
                <a:schemeClr val="tx1"/>
              </a:solidFill>
              <a:miter lim="800000"/>
              <a:headEnd/>
              <a:tailEnd/>
            </a:ln>
            <a:effectLst>
              <a:outerShdw dist="35921" dir="2700000" algn="ctr" rotWithShape="0">
                <a:srgbClr val="808080"/>
              </a:outerShdw>
            </a:effectLst>
          </p:spPr>
          <p:txBody>
            <a:bodyPr wrap="none" anchor="ctr"/>
            <a:lstStyle/>
            <a:p>
              <a:pPr algn="ctr">
                <a:defRPr/>
              </a:pPr>
              <a:r>
                <a:rPr lang="en-US" sz="2800" dirty="0">
                  <a:solidFill>
                    <a:schemeClr val="tx2"/>
                  </a:solidFill>
                  <a:effectLst>
                    <a:outerShdw blurRad="38100" dist="38100" dir="2700000" algn="tl">
                      <a:srgbClr val="C0C0C0"/>
                    </a:outerShdw>
                  </a:effectLst>
                </a:rPr>
                <a:t>08  25  21  25* 16  </a:t>
              </a:r>
              <a:r>
                <a:rPr lang="en-US" sz="2800" dirty="0">
                  <a:solidFill>
                    <a:srgbClr val="009900"/>
                  </a:solidFill>
                  <a:effectLst>
                    <a:outerShdw blurRad="38100" dist="38100" dir="2700000" algn="tl">
                      <a:srgbClr val="C0C0C0"/>
                    </a:outerShdw>
                  </a:effectLst>
                </a:rPr>
                <a:t>49</a:t>
              </a:r>
              <a:endParaRPr lang="en-US" sz="2400"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7" name="Line 5"/>
            <p:cNvSpPr>
              <a:spLocks noChangeShapeType="1"/>
            </p:cNvSpPr>
            <p:nvPr/>
          </p:nvSpPr>
          <p:spPr bwMode="auto">
            <a:xfrm>
              <a:off x="294" y="0"/>
              <a:ext cx="0" cy="336"/>
            </a:xfrm>
            <a:prstGeom prst="line">
              <a:avLst/>
            </a:prstGeom>
            <a:noFill/>
            <a:ln w="28575">
              <a:solidFill>
                <a:schemeClr val="tx1"/>
              </a:solidFill>
              <a:round/>
              <a:headEnd/>
              <a:tailEnd/>
            </a:ln>
          </p:spPr>
          <p:txBody>
            <a:bodyPr wrap="none" anchor="ctr"/>
            <a:lstStyle/>
            <a:p>
              <a:endParaRPr lang="zh-CN" altLang="en-US"/>
            </a:p>
          </p:txBody>
        </p:sp>
        <p:sp>
          <p:nvSpPr>
            <p:cNvPr id="8" name="Line 6"/>
            <p:cNvSpPr>
              <a:spLocks noChangeShapeType="1"/>
            </p:cNvSpPr>
            <p:nvPr/>
          </p:nvSpPr>
          <p:spPr bwMode="auto">
            <a:xfrm>
              <a:off x="672" y="0"/>
              <a:ext cx="0" cy="336"/>
            </a:xfrm>
            <a:prstGeom prst="line">
              <a:avLst/>
            </a:prstGeom>
            <a:noFill/>
            <a:ln w="28575">
              <a:solidFill>
                <a:schemeClr val="tx1"/>
              </a:solidFill>
              <a:round/>
              <a:headEnd/>
              <a:tailEnd/>
            </a:ln>
          </p:spPr>
          <p:txBody>
            <a:bodyPr wrap="none" anchor="ctr"/>
            <a:lstStyle/>
            <a:p>
              <a:endParaRPr lang="zh-CN" altLang="en-US"/>
            </a:p>
          </p:txBody>
        </p:sp>
        <p:sp>
          <p:nvSpPr>
            <p:cNvPr id="9" name="Line 7"/>
            <p:cNvSpPr>
              <a:spLocks noChangeShapeType="1"/>
            </p:cNvSpPr>
            <p:nvPr/>
          </p:nvSpPr>
          <p:spPr bwMode="auto">
            <a:xfrm>
              <a:off x="1008" y="0"/>
              <a:ext cx="0" cy="336"/>
            </a:xfrm>
            <a:prstGeom prst="line">
              <a:avLst/>
            </a:prstGeom>
            <a:noFill/>
            <a:ln w="28575">
              <a:solidFill>
                <a:schemeClr val="tx1"/>
              </a:solidFill>
              <a:round/>
              <a:headEnd/>
              <a:tailEnd/>
            </a:ln>
          </p:spPr>
          <p:txBody>
            <a:bodyPr wrap="none" anchor="ctr"/>
            <a:lstStyle/>
            <a:p>
              <a:endParaRPr lang="zh-CN" altLang="en-US"/>
            </a:p>
          </p:txBody>
        </p:sp>
        <p:sp>
          <p:nvSpPr>
            <p:cNvPr id="10" name="Line 8"/>
            <p:cNvSpPr>
              <a:spLocks noChangeShapeType="1"/>
            </p:cNvSpPr>
            <p:nvPr/>
          </p:nvSpPr>
          <p:spPr bwMode="auto">
            <a:xfrm>
              <a:off x="1419" y="0"/>
              <a:ext cx="0" cy="336"/>
            </a:xfrm>
            <a:prstGeom prst="line">
              <a:avLst/>
            </a:prstGeom>
            <a:noFill/>
            <a:ln w="28575">
              <a:solidFill>
                <a:schemeClr val="tx1"/>
              </a:solidFill>
              <a:round/>
              <a:headEnd/>
              <a:tailEnd/>
            </a:ln>
          </p:spPr>
          <p:txBody>
            <a:bodyPr wrap="none" anchor="ctr"/>
            <a:lstStyle/>
            <a:p>
              <a:endParaRPr lang="zh-CN" altLang="en-US"/>
            </a:p>
          </p:txBody>
        </p:sp>
        <p:sp>
          <p:nvSpPr>
            <p:cNvPr id="11" name="Line 9"/>
            <p:cNvSpPr>
              <a:spLocks noChangeShapeType="1"/>
            </p:cNvSpPr>
            <p:nvPr/>
          </p:nvSpPr>
          <p:spPr bwMode="auto">
            <a:xfrm>
              <a:off x="1779" y="0"/>
              <a:ext cx="0" cy="336"/>
            </a:xfrm>
            <a:prstGeom prst="line">
              <a:avLst/>
            </a:prstGeom>
            <a:noFill/>
            <a:ln w="28575">
              <a:solidFill>
                <a:schemeClr val="tx1"/>
              </a:solidFill>
              <a:round/>
              <a:headEnd/>
              <a:tailEnd/>
            </a:ln>
          </p:spPr>
          <p:txBody>
            <a:bodyPr wrap="none" anchor="ctr"/>
            <a:lstStyle/>
            <a:p>
              <a:endParaRPr lang="zh-CN" altLang="en-US"/>
            </a:p>
          </p:txBody>
        </p:sp>
      </p:grpSp>
      <p:sp>
        <p:nvSpPr>
          <p:cNvPr id="12" name="Text Box 10"/>
          <p:cNvSpPr txBox="1">
            <a:spLocks noChangeArrowheads="1"/>
          </p:cNvSpPr>
          <p:nvPr/>
        </p:nvSpPr>
        <p:spPr bwMode="auto">
          <a:xfrm>
            <a:off x="6481735" y="5372086"/>
            <a:ext cx="3317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zh-CN" altLang="en-US" sz="2800">
                <a:effectLst>
                  <a:outerShdw blurRad="38100" dist="38100" dir="2700000" algn="tl">
                    <a:srgbClr val="C0C0C0"/>
                  </a:outerShdw>
                </a:effectLst>
                <a:ea typeface="仿宋_GB2312" pitchFamily="1" charset="-122"/>
              </a:rPr>
              <a:t>交换 </a:t>
            </a:r>
            <a:r>
              <a:rPr lang="en-US" sz="2800">
                <a:effectLst>
                  <a:outerShdw blurRad="38100" dist="38100" dir="2700000" algn="tl">
                    <a:srgbClr val="C0C0C0"/>
                  </a:outerShdw>
                </a:effectLst>
                <a:ea typeface="仿宋_GB2312" pitchFamily="1" charset="-122"/>
              </a:rPr>
              <a:t>1</a:t>
            </a:r>
            <a:r>
              <a:rPr lang="zh-CN" altLang="en-US" sz="2800">
                <a:effectLst>
                  <a:outerShdw blurRad="38100" dist="38100" dir="2700000" algn="tl">
                    <a:srgbClr val="C0C0C0"/>
                  </a:outerShdw>
                </a:effectLst>
                <a:ea typeface="仿宋_GB2312" pitchFamily="1" charset="-122"/>
              </a:rPr>
              <a:t>号与 </a:t>
            </a:r>
            <a:r>
              <a:rPr lang="en-US" sz="2800">
                <a:effectLst>
                  <a:outerShdw blurRad="38100" dist="38100" dir="2700000" algn="tl">
                    <a:srgbClr val="C0C0C0"/>
                  </a:outerShdw>
                </a:effectLst>
                <a:ea typeface="仿宋_GB2312" pitchFamily="1" charset="-122"/>
              </a:rPr>
              <a:t>6 </a:t>
            </a:r>
            <a:r>
              <a:rPr lang="zh-CN" altLang="en-US" sz="2800">
                <a:effectLst>
                  <a:outerShdw blurRad="38100" dist="38100" dir="2700000" algn="tl">
                    <a:srgbClr val="C0C0C0"/>
                  </a:outerShdw>
                </a:effectLst>
                <a:ea typeface="仿宋_GB2312" pitchFamily="1" charset="-122"/>
              </a:rPr>
              <a:t>号记录</a:t>
            </a:r>
            <a:endParaRPr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grpSp>
        <p:nvGrpSpPr>
          <p:cNvPr id="5" name="Group 11"/>
          <p:cNvGrpSpPr>
            <a:grpSpLocks/>
          </p:cNvGrpSpPr>
          <p:nvPr/>
        </p:nvGrpSpPr>
        <p:grpSpPr bwMode="auto">
          <a:xfrm>
            <a:off x="2024034" y="1409686"/>
            <a:ext cx="3500438" cy="4449762"/>
            <a:chOff x="-24" y="0"/>
            <a:chExt cx="2205" cy="2803"/>
          </a:xfrm>
        </p:grpSpPr>
        <p:sp>
          <p:nvSpPr>
            <p:cNvPr id="14" name="Line 12"/>
            <p:cNvSpPr>
              <a:spLocks noChangeShapeType="1"/>
            </p:cNvSpPr>
            <p:nvPr/>
          </p:nvSpPr>
          <p:spPr bwMode="auto">
            <a:xfrm flipH="1">
              <a:off x="1440" y="1047"/>
              <a:ext cx="144" cy="336"/>
            </a:xfrm>
            <a:prstGeom prst="line">
              <a:avLst/>
            </a:prstGeom>
            <a:noFill/>
            <a:ln w="28575">
              <a:solidFill>
                <a:schemeClr val="tx1"/>
              </a:solidFill>
              <a:round/>
              <a:headEnd/>
              <a:tailEnd/>
            </a:ln>
          </p:spPr>
          <p:txBody>
            <a:bodyPr wrap="none" anchor="ctr"/>
            <a:lstStyle/>
            <a:p>
              <a:endParaRPr lang="zh-CN" altLang="en-US"/>
            </a:p>
          </p:txBody>
        </p:sp>
        <p:sp>
          <p:nvSpPr>
            <p:cNvPr id="15" name="Line 13"/>
            <p:cNvSpPr>
              <a:spLocks noChangeShapeType="1"/>
            </p:cNvSpPr>
            <p:nvPr/>
          </p:nvSpPr>
          <p:spPr bwMode="auto">
            <a:xfrm>
              <a:off x="768" y="1047"/>
              <a:ext cx="96" cy="288"/>
            </a:xfrm>
            <a:prstGeom prst="line">
              <a:avLst/>
            </a:prstGeom>
            <a:noFill/>
            <a:ln w="28575">
              <a:solidFill>
                <a:schemeClr val="tx1"/>
              </a:solidFill>
              <a:round/>
              <a:headEnd/>
              <a:tailEnd/>
            </a:ln>
          </p:spPr>
          <p:txBody>
            <a:bodyPr wrap="none" anchor="ctr"/>
            <a:lstStyle/>
            <a:p>
              <a:endParaRPr lang="zh-CN" altLang="en-US"/>
            </a:p>
          </p:txBody>
        </p:sp>
        <p:sp>
          <p:nvSpPr>
            <p:cNvPr id="16" name="Line 14"/>
            <p:cNvSpPr>
              <a:spLocks noChangeShapeType="1"/>
            </p:cNvSpPr>
            <p:nvPr/>
          </p:nvSpPr>
          <p:spPr bwMode="auto">
            <a:xfrm>
              <a:off x="1296" y="471"/>
              <a:ext cx="384" cy="480"/>
            </a:xfrm>
            <a:prstGeom prst="line">
              <a:avLst/>
            </a:prstGeom>
            <a:noFill/>
            <a:ln w="28575">
              <a:solidFill>
                <a:schemeClr val="tx1"/>
              </a:solidFill>
              <a:round/>
              <a:headEnd/>
              <a:tailEnd/>
            </a:ln>
          </p:spPr>
          <p:txBody>
            <a:bodyPr wrap="none" anchor="ctr"/>
            <a:lstStyle/>
            <a:p>
              <a:endParaRPr lang="zh-CN" altLang="en-US"/>
            </a:p>
          </p:txBody>
        </p:sp>
        <p:sp>
          <p:nvSpPr>
            <p:cNvPr id="17" name="Line 15"/>
            <p:cNvSpPr>
              <a:spLocks noChangeShapeType="1"/>
            </p:cNvSpPr>
            <p:nvPr/>
          </p:nvSpPr>
          <p:spPr bwMode="auto">
            <a:xfrm flipH="1">
              <a:off x="288" y="471"/>
              <a:ext cx="768" cy="960"/>
            </a:xfrm>
            <a:prstGeom prst="line">
              <a:avLst/>
            </a:prstGeom>
            <a:noFill/>
            <a:ln w="28575">
              <a:solidFill>
                <a:schemeClr val="tx1"/>
              </a:solidFill>
              <a:round/>
              <a:headEnd/>
              <a:tailEnd/>
            </a:ln>
          </p:spPr>
          <p:txBody>
            <a:bodyPr wrap="none" anchor="ctr"/>
            <a:lstStyle/>
            <a:p>
              <a:endParaRPr lang="zh-CN" altLang="en-US"/>
            </a:p>
          </p:txBody>
        </p:sp>
        <p:sp>
          <p:nvSpPr>
            <p:cNvPr id="18" name="Oval 16"/>
            <p:cNvSpPr>
              <a:spLocks noChangeArrowheads="1"/>
            </p:cNvSpPr>
            <p:nvPr/>
          </p:nvSpPr>
          <p:spPr bwMode="auto">
            <a:xfrm>
              <a:off x="1008" y="231"/>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49</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19" name="Oval 17"/>
            <p:cNvSpPr>
              <a:spLocks noChangeArrowheads="1"/>
            </p:cNvSpPr>
            <p:nvPr/>
          </p:nvSpPr>
          <p:spPr bwMode="auto">
            <a:xfrm>
              <a:off x="528" y="759"/>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25</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20" name="Oval 18"/>
            <p:cNvSpPr>
              <a:spLocks noChangeArrowheads="1"/>
            </p:cNvSpPr>
            <p:nvPr/>
          </p:nvSpPr>
          <p:spPr bwMode="auto">
            <a:xfrm>
              <a:off x="48" y="1335"/>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400">
                  <a:solidFill>
                    <a:schemeClr val="tx2"/>
                  </a:solidFill>
                  <a:effectLst>
                    <a:outerShdw blurRad="38100" dist="38100" dir="2700000" algn="tl">
                      <a:srgbClr val="000000"/>
                    </a:outerShdw>
                  </a:effectLst>
                </a:rPr>
                <a:t>25*</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21" name="Oval 19"/>
            <p:cNvSpPr>
              <a:spLocks noChangeArrowheads="1"/>
            </p:cNvSpPr>
            <p:nvPr/>
          </p:nvSpPr>
          <p:spPr bwMode="auto">
            <a:xfrm>
              <a:off x="1488" y="759"/>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21</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22" name="Oval 20"/>
            <p:cNvSpPr>
              <a:spLocks noChangeArrowheads="1"/>
            </p:cNvSpPr>
            <p:nvPr/>
          </p:nvSpPr>
          <p:spPr bwMode="auto">
            <a:xfrm>
              <a:off x="720" y="1335"/>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16</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23" name="Oval 21"/>
            <p:cNvSpPr>
              <a:spLocks noChangeArrowheads="1"/>
            </p:cNvSpPr>
            <p:nvPr/>
          </p:nvSpPr>
          <p:spPr bwMode="auto">
            <a:xfrm>
              <a:off x="1248" y="1335"/>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08</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24" name="Text Box 22"/>
            <p:cNvSpPr txBox="1">
              <a:spLocks noChangeArrowheads="1"/>
            </p:cNvSpPr>
            <p:nvPr/>
          </p:nvSpPr>
          <p:spPr bwMode="auto">
            <a:xfrm>
              <a:off x="876"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1</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5" name="Text Box 23"/>
            <p:cNvSpPr txBox="1">
              <a:spLocks noChangeArrowheads="1"/>
            </p:cNvSpPr>
            <p:nvPr/>
          </p:nvSpPr>
          <p:spPr bwMode="auto">
            <a:xfrm>
              <a:off x="444" y="47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2</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6" name="Text Box 24"/>
            <p:cNvSpPr txBox="1">
              <a:spLocks noChangeArrowheads="1"/>
            </p:cNvSpPr>
            <p:nvPr/>
          </p:nvSpPr>
          <p:spPr bwMode="auto">
            <a:xfrm>
              <a:off x="1788" y="56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3</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7" name="Text Box 25"/>
            <p:cNvSpPr txBox="1">
              <a:spLocks noChangeArrowheads="1"/>
            </p:cNvSpPr>
            <p:nvPr/>
          </p:nvSpPr>
          <p:spPr bwMode="auto">
            <a:xfrm>
              <a:off x="0" y="10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4</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8" name="Text Box 26"/>
            <p:cNvSpPr txBox="1">
              <a:spLocks noChangeArrowheads="1"/>
            </p:cNvSpPr>
            <p:nvPr/>
          </p:nvSpPr>
          <p:spPr bwMode="auto">
            <a:xfrm>
              <a:off x="864" y="10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5</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9" name="Text Box 27"/>
            <p:cNvSpPr txBox="1">
              <a:spLocks noChangeArrowheads="1"/>
            </p:cNvSpPr>
            <p:nvPr/>
          </p:nvSpPr>
          <p:spPr bwMode="auto">
            <a:xfrm>
              <a:off x="1212" y="105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6</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0" name="Rectangle 28" descr="永恒"/>
            <p:cNvSpPr>
              <a:spLocks noChangeArrowheads="1"/>
            </p:cNvSpPr>
            <p:nvPr/>
          </p:nvSpPr>
          <p:spPr bwMode="auto">
            <a:xfrm>
              <a:off x="-24" y="2037"/>
              <a:ext cx="2205" cy="360"/>
            </a:xfrm>
            <a:prstGeom prst="rect">
              <a:avLst/>
            </a:prstGeom>
            <a:blipFill dpi="0" rotWithShape="0">
              <a:blip r:embed="rId2" cstate="print"/>
              <a:srcRect/>
              <a:tile tx="0" ty="0" sx="100000" sy="100000" flip="none" algn="tl"/>
            </a:blipFill>
            <a:ln w="28575" cmpd="sng">
              <a:solidFill>
                <a:schemeClr val="tx1"/>
              </a:solidFill>
              <a:miter lim="800000"/>
              <a:headEnd/>
              <a:tailEnd/>
            </a:ln>
            <a:effectLst>
              <a:outerShdw dist="35921" dir="2700000" algn="ctr" rotWithShape="0">
                <a:srgbClr val="808080"/>
              </a:outerShdw>
            </a:effectLst>
          </p:spPr>
          <p:txBody>
            <a:bodyPr wrap="none" anchor="ctr"/>
            <a:lstStyle/>
            <a:p>
              <a:pPr algn="ctr">
                <a:defRPr/>
              </a:pPr>
              <a:r>
                <a:rPr lang="en-US" sz="2800" dirty="0">
                  <a:solidFill>
                    <a:schemeClr val="tx2"/>
                  </a:solidFill>
                  <a:effectLst>
                    <a:outerShdw blurRad="38100" dist="38100" dir="2700000" algn="tl">
                      <a:srgbClr val="C0C0C0"/>
                    </a:outerShdw>
                  </a:effectLst>
                </a:rPr>
                <a:t>49  25  21  25* 16  08</a:t>
              </a:r>
              <a:endParaRPr lang="en-US" sz="2400"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1" name="Line 29"/>
            <p:cNvSpPr>
              <a:spLocks noChangeShapeType="1"/>
            </p:cNvSpPr>
            <p:nvPr/>
          </p:nvSpPr>
          <p:spPr bwMode="auto">
            <a:xfrm>
              <a:off x="336" y="2055"/>
              <a:ext cx="0" cy="336"/>
            </a:xfrm>
            <a:prstGeom prst="line">
              <a:avLst/>
            </a:prstGeom>
            <a:noFill/>
            <a:ln w="28575">
              <a:solidFill>
                <a:schemeClr val="tx1"/>
              </a:solidFill>
              <a:round/>
              <a:headEnd/>
              <a:tailEnd/>
            </a:ln>
          </p:spPr>
          <p:txBody>
            <a:bodyPr wrap="none" anchor="ctr"/>
            <a:lstStyle/>
            <a:p>
              <a:endParaRPr lang="zh-CN" altLang="en-US"/>
            </a:p>
          </p:txBody>
        </p:sp>
        <p:sp>
          <p:nvSpPr>
            <p:cNvPr id="32" name="Line 30"/>
            <p:cNvSpPr>
              <a:spLocks noChangeShapeType="1"/>
            </p:cNvSpPr>
            <p:nvPr/>
          </p:nvSpPr>
          <p:spPr bwMode="auto">
            <a:xfrm>
              <a:off x="720" y="2055"/>
              <a:ext cx="0" cy="336"/>
            </a:xfrm>
            <a:prstGeom prst="line">
              <a:avLst/>
            </a:prstGeom>
            <a:noFill/>
            <a:ln w="28575">
              <a:solidFill>
                <a:schemeClr val="tx1"/>
              </a:solidFill>
              <a:round/>
              <a:headEnd/>
              <a:tailEnd/>
            </a:ln>
          </p:spPr>
          <p:txBody>
            <a:bodyPr wrap="none" anchor="ctr"/>
            <a:lstStyle/>
            <a:p>
              <a:endParaRPr lang="zh-CN" altLang="en-US"/>
            </a:p>
          </p:txBody>
        </p:sp>
        <p:sp>
          <p:nvSpPr>
            <p:cNvPr id="33" name="Line 31"/>
            <p:cNvSpPr>
              <a:spLocks noChangeShapeType="1"/>
            </p:cNvSpPr>
            <p:nvPr/>
          </p:nvSpPr>
          <p:spPr bwMode="auto">
            <a:xfrm>
              <a:off x="1056" y="2055"/>
              <a:ext cx="0" cy="336"/>
            </a:xfrm>
            <a:prstGeom prst="line">
              <a:avLst/>
            </a:prstGeom>
            <a:noFill/>
            <a:ln w="28575">
              <a:solidFill>
                <a:schemeClr val="tx1"/>
              </a:solidFill>
              <a:round/>
              <a:headEnd/>
              <a:tailEnd/>
            </a:ln>
          </p:spPr>
          <p:txBody>
            <a:bodyPr wrap="none" anchor="ctr"/>
            <a:lstStyle/>
            <a:p>
              <a:endParaRPr lang="zh-CN" altLang="en-US"/>
            </a:p>
          </p:txBody>
        </p:sp>
        <p:sp>
          <p:nvSpPr>
            <p:cNvPr id="34" name="Line 32"/>
            <p:cNvSpPr>
              <a:spLocks noChangeShapeType="1"/>
            </p:cNvSpPr>
            <p:nvPr/>
          </p:nvSpPr>
          <p:spPr bwMode="auto">
            <a:xfrm>
              <a:off x="1461" y="2055"/>
              <a:ext cx="0" cy="336"/>
            </a:xfrm>
            <a:prstGeom prst="line">
              <a:avLst/>
            </a:prstGeom>
            <a:noFill/>
            <a:ln w="28575">
              <a:solidFill>
                <a:schemeClr val="tx1"/>
              </a:solidFill>
              <a:round/>
              <a:headEnd/>
              <a:tailEnd/>
            </a:ln>
          </p:spPr>
          <p:txBody>
            <a:bodyPr wrap="none" anchor="ctr"/>
            <a:lstStyle/>
            <a:p>
              <a:endParaRPr lang="zh-CN" altLang="en-US"/>
            </a:p>
          </p:txBody>
        </p:sp>
        <p:sp>
          <p:nvSpPr>
            <p:cNvPr id="35" name="Line 33"/>
            <p:cNvSpPr>
              <a:spLocks noChangeShapeType="1"/>
            </p:cNvSpPr>
            <p:nvPr/>
          </p:nvSpPr>
          <p:spPr bwMode="auto">
            <a:xfrm>
              <a:off x="1821" y="2055"/>
              <a:ext cx="0" cy="336"/>
            </a:xfrm>
            <a:prstGeom prst="line">
              <a:avLst/>
            </a:prstGeom>
            <a:noFill/>
            <a:ln w="28575">
              <a:solidFill>
                <a:schemeClr val="tx1"/>
              </a:solidFill>
              <a:round/>
              <a:headEnd/>
              <a:tailEnd/>
            </a:ln>
          </p:spPr>
          <p:txBody>
            <a:bodyPr wrap="none" anchor="ctr"/>
            <a:lstStyle/>
            <a:p>
              <a:endParaRPr lang="zh-CN" altLang="en-US"/>
            </a:p>
          </p:txBody>
        </p:sp>
        <p:sp>
          <p:nvSpPr>
            <p:cNvPr id="36" name="Text Box 34"/>
            <p:cNvSpPr txBox="1">
              <a:spLocks noChangeArrowheads="1"/>
            </p:cNvSpPr>
            <p:nvPr/>
          </p:nvSpPr>
          <p:spPr bwMode="auto">
            <a:xfrm>
              <a:off x="144" y="2473"/>
              <a:ext cx="79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zh-CN" altLang="en-US" sz="2800">
                  <a:effectLst>
                    <a:outerShdw blurRad="38100" dist="38100" dir="2700000" algn="tl">
                      <a:srgbClr val="C0C0C0"/>
                    </a:outerShdw>
                  </a:effectLst>
                  <a:latin typeface="宋体" pitchFamily="2" charset="-122"/>
                </a:rPr>
                <a:t>初始堆</a:t>
              </a:r>
            </a:p>
          </p:txBody>
        </p:sp>
      </p:grpSp>
      <p:grpSp>
        <p:nvGrpSpPr>
          <p:cNvPr id="13" name="Group 35"/>
          <p:cNvGrpSpPr>
            <a:grpSpLocks/>
          </p:cNvGrpSpPr>
          <p:nvPr/>
        </p:nvGrpSpPr>
        <p:grpSpPr bwMode="auto">
          <a:xfrm>
            <a:off x="6215034" y="1357298"/>
            <a:ext cx="3619500" cy="3035300"/>
            <a:chOff x="0" y="0"/>
            <a:chExt cx="2280" cy="1912"/>
          </a:xfrm>
        </p:grpSpPr>
        <p:grpSp>
          <p:nvGrpSpPr>
            <p:cNvPr id="37" name="Group 36"/>
            <p:cNvGrpSpPr>
              <a:grpSpLocks/>
            </p:cNvGrpSpPr>
            <p:nvPr/>
          </p:nvGrpSpPr>
          <p:grpSpPr bwMode="auto">
            <a:xfrm>
              <a:off x="180" y="24"/>
              <a:ext cx="2004" cy="1680"/>
              <a:chOff x="0" y="0"/>
              <a:chExt cx="2004" cy="1680"/>
            </a:xfrm>
          </p:grpSpPr>
          <p:sp>
            <p:nvSpPr>
              <p:cNvPr id="43" name="Line 37"/>
              <p:cNvSpPr>
                <a:spLocks noChangeShapeType="1"/>
              </p:cNvSpPr>
              <p:nvPr/>
            </p:nvSpPr>
            <p:spPr bwMode="auto">
              <a:xfrm flipH="1">
                <a:off x="1476" y="1056"/>
                <a:ext cx="144" cy="336"/>
              </a:xfrm>
              <a:prstGeom prst="line">
                <a:avLst/>
              </a:prstGeom>
              <a:noFill/>
              <a:ln w="28575">
                <a:solidFill>
                  <a:schemeClr val="tx1"/>
                </a:solidFill>
                <a:round/>
                <a:headEnd/>
                <a:tailEnd/>
              </a:ln>
            </p:spPr>
            <p:txBody>
              <a:bodyPr wrap="none" anchor="ctr"/>
              <a:lstStyle/>
              <a:p>
                <a:endParaRPr lang="zh-CN" altLang="en-US"/>
              </a:p>
            </p:txBody>
          </p:sp>
          <p:sp>
            <p:nvSpPr>
              <p:cNvPr id="44" name="Line 38"/>
              <p:cNvSpPr>
                <a:spLocks noChangeShapeType="1"/>
              </p:cNvSpPr>
              <p:nvPr/>
            </p:nvSpPr>
            <p:spPr bwMode="auto">
              <a:xfrm>
                <a:off x="1236" y="480"/>
                <a:ext cx="384" cy="480"/>
              </a:xfrm>
              <a:prstGeom prst="line">
                <a:avLst/>
              </a:prstGeom>
              <a:noFill/>
              <a:ln w="28575">
                <a:solidFill>
                  <a:schemeClr val="tx1"/>
                </a:solidFill>
                <a:round/>
                <a:headEnd/>
                <a:tailEnd/>
              </a:ln>
            </p:spPr>
            <p:txBody>
              <a:bodyPr wrap="none" anchor="ctr"/>
              <a:lstStyle/>
              <a:p>
                <a:endParaRPr lang="zh-CN" altLang="en-US"/>
              </a:p>
            </p:txBody>
          </p:sp>
          <p:sp>
            <p:nvSpPr>
              <p:cNvPr id="45" name="Line 39"/>
              <p:cNvSpPr>
                <a:spLocks noChangeShapeType="1"/>
              </p:cNvSpPr>
              <p:nvPr/>
            </p:nvSpPr>
            <p:spPr bwMode="auto">
              <a:xfrm>
                <a:off x="804" y="1056"/>
                <a:ext cx="96" cy="288"/>
              </a:xfrm>
              <a:prstGeom prst="line">
                <a:avLst/>
              </a:prstGeom>
              <a:noFill/>
              <a:ln w="28575">
                <a:solidFill>
                  <a:schemeClr val="tx1"/>
                </a:solidFill>
                <a:round/>
                <a:headEnd/>
                <a:tailEnd/>
              </a:ln>
            </p:spPr>
            <p:txBody>
              <a:bodyPr wrap="none" anchor="ctr"/>
              <a:lstStyle/>
              <a:p>
                <a:endParaRPr lang="zh-CN" altLang="en-US"/>
              </a:p>
            </p:txBody>
          </p:sp>
          <p:sp>
            <p:nvSpPr>
              <p:cNvPr id="46" name="Line 40"/>
              <p:cNvSpPr>
                <a:spLocks noChangeShapeType="1"/>
              </p:cNvSpPr>
              <p:nvPr/>
            </p:nvSpPr>
            <p:spPr bwMode="auto">
              <a:xfrm flipH="1">
                <a:off x="324" y="480"/>
                <a:ext cx="768" cy="960"/>
              </a:xfrm>
              <a:prstGeom prst="line">
                <a:avLst/>
              </a:prstGeom>
              <a:noFill/>
              <a:ln w="28575">
                <a:solidFill>
                  <a:schemeClr val="tx1"/>
                </a:solidFill>
                <a:round/>
                <a:headEnd/>
                <a:tailEnd/>
              </a:ln>
            </p:spPr>
            <p:txBody>
              <a:bodyPr wrap="none" anchor="ctr"/>
              <a:lstStyle/>
              <a:p>
                <a:endParaRPr lang="zh-CN" altLang="en-US"/>
              </a:p>
            </p:txBody>
          </p:sp>
          <p:sp>
            <p:nvSpPr>
              <p:cNvPr id="47" name="Oval 41"/>
              <p:cNvSpPr>
                <a:spLocks noChangeArrowheads="1"/>
              </p:cNvSpPr>
              <p:nvPr/>
            </p:nvSpPr>
            <p:spPr bwMode="auto">
              <a:xfrm>
                <a:off x="564" y="768"/>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25</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48" name="Oval 42"/>
              <p:cNvSpPr>
                <a:spLocks noChangeArrowheads="1"/>
              </p:cNvSpPr>
              <p:nvPr/>
            </p:nvSpPr>
            <p:spPr bwMode="auto">
              <a:xfrm>
                <a:off x="84" y="1344"/>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400">
                    <a:solidFill>
                      <a:schemeClr val="tx2"/>
                    </a:solidFill>
                    <a:effectLst>
                      <a:outerShdw blurRad="38100" dist="38100" dir="2700000" algn="tl">
                        <a:srgbClr val="000000"/>
                      </a:outerShdw>
                    </a:effectLst>
                  </a:rPr>
                  <a:t>25*</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49" name="Oval 43"/>
              <p:cNvSpPr>
                <a:spLocks noChangeArrowheads="1"/>
              </p:cNvSpPr>
              <p:nvPr/>
            </p:nvSpPr>
            <p:spPr bwMode="auto">
              <a:xfrm>
                <a:off x="756" y="1344"/>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16</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50" name="Oval 44"/>
              <p:cNvSpPr>
                <a:spLocks noChangeArrowheads="1"/>
              </p:cNvSpPr>
              <p:nvPr/>
            </p:nvSpPr>
            <p:spPr bwMode="auto">
              <a:xfrm>
                <a:off x="1476" y="768"/>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21</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51" name="Text Box 45"/>
              <p:cNvSpPr txBox="1">
                <a:spLocks noChangeArrowheads="1"/>
              </p:cNvSpPr>
              <p:nvPr/>
            </p:nvSpPr>
            <p:spPr bwMode="auto">
              <a:xfrm>
                <a:off x="912"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1</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2" name="Text Box 46"/>
              <p:cNvSpPr txBox="1">
                <a:spLocks noChangeArrowheads="1"/>
              </p:cNvSpPr>
              <p:nvPr/>
            </p:nvSpPr>
            <p:spPr bwMode="auto">
              <a:xfrm>
                <a:off x="1776" y="62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3</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3" name="Text Box 47"/>
              <p:cNvSpPr txBox="1">
                <a:spLocks noChangeArrowheads="1"/>
              </p:cNvSpPr>
              <p:nvPr/>
            </p:nvSpPr>
            <p:spPr bwMode="auto">
              <a:xfrm>
                <a:off x="1200"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6</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4" name="Text Box 48"/>
              <p:cNvSpPr txBox="1">
                <a:spLocks noChangeArrowheads="1"/>
              </p:cNvSpPr>
              <p:nvPr/>
            </p:nvSpPr>
            <p:spPr bwMode="auto">
              <a:xfrm>
                <a:off x="948"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5</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5" name="Text Box 49"/>
              <p:cNvSpPr txBox="1">
                <a:spLocks noChangeArrowheads="1"/>
              </p:cNvSpPr>
              <p:nvPr/>
            </p:nvSpPr>
            <p:spPr bwMode="auto">
              <a:xfrm>
                <a:off x="0"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4</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6" name="Text Box 50"/>
              <p:cNvSpPr txBox="1">
                <a:spLocks noChangeArrowheads="1"/>
              </p:cNvSpPr>
              <p:nvPr/>
            </p:nvSpPr>
            <p:spPr bwMode="auto">
              <a:xfrm>
                <a:off x="420"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2</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grpSp>
        <p:grpSp>
          <p:nvGrpSpPr>
            <p:cNvPr id="38" name="Group 51"/>
            <p:cNvGrpSpPr>
              <a:grpSpLocks/>
            </p:cNvGrpSpPr>
            <p:nvPr/>
          </p:nvGrpSpPr>
          <p:grpSpPr bwMode="auto">
            <a:xfrm>
              <a:off x="0" y="0"/>
              <a:ext cx="2280" cy="1912"/>
              <a:chOff x="0" y="0"/>
              <a:chExt cx="2280" cy="1912"/>
            </a:xfrm>
          </p:grpSpPr>
          <p:sp>
            <p:nvSpPr>
              <p:cNvPr id="40" name="Oval 52"/>
              <p:cNvSpPr>
                <a:spLocks noChangeArrowheads="1"/>
              </p:cNvSpPr>
              <p:nvPr/>
            </p:nvSpPr>
            <p:spPr bwMode="auto">
              <a:xfrm>
                <a:off x="1176" y="216"/>
                <a:ext cx="336" cy="336"/>
              </a:xfrm>
              <a:prstGeom prst="ellipse">
                <a:avLst/>
              </a:prstGeom>
              <a:solidFill>
                <a:srgbClr val="CCECFF"/>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08</a:t>
                </a:r>
                <a:endParaRPr 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endParaRPr>
              </a:p>
            </p:txBody>
          </p:sp>
          <p:sp>
            <p:nvSpPr>
              <p:cNvPr id="41" name="Oval 53"/>
              <p:cNvSpPr>
                <a:spLocks noChangeArrowheads="1"/>
              </p:cNvSpPr>
              <p:nvPr/>
            </p:nvSpPr>
            <p:spPr bwMode="auto">
              <a:xfrm>
                <a:off x="1464" y="1368"/>
                <a:ext cx="336" cy="336"/>
              </a:xfrm>
              <a:prstGeom prst="ellipse">
                <a:avLst/>
              </a:prstGeom>
              <a:solidFill>
                <a:srgbClr val="CCECFF"/>
              </a:solidFill>
              <a:ln w="28575" cmpd="sng">
                <a:solidFill>
                  <a:schemeClr val="tx1"/>
                </a:solidFill>
                <a:round/>
                <a:headEnd/>
                <a:tailEnd/>
              </a:ln>
            </p:spPr>
            <p:txBody>
              <a:bodyPr wrap="none" anchor="ctr"/>
              <a:lstStyle/>
              <a:p>
                <a:pPr algn="ctr">
                  <a:defRPr/>
                </a:pPr>
                <a:r>
                  <a:rPr lang="en-US" sz="2800">
                    <a:solidFill>
                      <a:srgbClr val="009900"/>
                    </a:solidFill>
                    <a:effectLst>
                      <a:outerShdw blurRad="38100" dist="38100" dir="2700000" algn="tl">
                        <a:srgbClr val="000000"/>
                      </a:outerShdw>
                    </a:effectLst>
                  </a:rPr>
                  <a:t>49</a:t>
                </a:r>
                <a:endParaRPr 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endParaRPr>
              </a:p>
            </p:txBody>
          </p:sp>
          <p:sp>
            <p:nvSpPr>
              <p:cNvPr id="42" name="Freeform 54"/>
              <p:cNvSpPr>
                <a:spLocks/>
              </p:cNvSpPr>
              <p:nvPr/>
            </p:nvSpPr>
            <p:spPr bwMode="auto">
              <a:xfrm>
                <a:off x="0" y="0"/>
                <a:ext cx="2280" cy="1912"/>
              </a:xfrm>
              <a:custGeom>
                <a:avLst/>
                <a:gdLst>
                  <a:gd name="T0" fmla="*/ 936 w 2280"/>
                  <a:gd name="T1" fmla="*/ 216 h 1912"/>
                  <a:gd name="T2" fmla="*/ 168 w 2280"/>
                  <a:gd name="T3" fmla="*/ 1176 h 1912"/>
                  <a:gd name="T4" fmla="*/ 168 w 2280"/>
                  <a:gd name="T5" fmla="*/ 1752 h 1912"/>
                  <a:gd name="T6" fmla="*/ 1176 w 2280"/>
                  <a:gd name="T7" fmla="*/ 1848 h 1912"/>
                  <a:gd name="T8" fmla="*/ 1416 w 2280"/>
                  <a:gd name="T9" fmla="*/ 1368 h 1912"/>
                  <a:gd name="T10" fmla="*/ 1656 w 2280"/>
                  <a:gd name="T11" fmla="*/ 1272 h 1912"/>
                  <a:gd name="T12" fmla="*/ 1992 w 2280"/>
                  <a:gd name="T13" fmla="*/ 1272 h 1912"/>
                  <a:gd name="T14" fmla="*/ 2184 w 2280"/>
                  <a:gd name="T15" fmla="*/ 1032 h 1912"/>
                  <a:gd name="T16" fmla="*/ 2184 w 2280"/>
                  <a:gd name="T17" fmla="*/ 744 h 1912"/>
                  <a:gd name="T18" fmla="*/ 1608 w 2280"/>
                  <a:gd name="T19" fmla="*/ 120 h 1912"/>
                  <a:gd name="T20" fmla="*/ 1224 w 2280"/>
                  <a:gd name="T21" fmla="*/ 24 h 1912"/>
                  <a:gd name="T22" fmla="*/ 936 w 2280"/>
                  <a:gd name="T23" fmla="*/ 216 h 19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80"/>
                  <a:gd name="T37" fmla="*/ 0 h 1912"/>
                  <a:gd name="T38" fmla="*/ 2280 w 2280"/>
                  <a:gd name="T39" fmla="*/ 1912 h 19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cmpd="sng">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t">
                  <a:spcBef>
                    <a:spcPct val="50000"/>
                  </a:spcBef>
                  <a:defRPr/>
                </a:pPr>
                <a:endParaRPr lang="zh-CN" altLang="en-US">
                  <a:effectLst>
                    <a:outerShdw blurRad="38100" dist="38100" dir="2700000" algn="tl">
                      <a:srgbClr val="C0C0C0"/>
                    </a:outerShdw>
                  </a:effectLst>
                </a:endParaRPr>
              </a:p>
            </p:txBody>
          </p:sp>
        </p:grpSp>
      </p:grpSp>
      <p:sp>
        <p:nvSpPr>
          <p:cNvPr id="57" name="AutoShape 55"/>
          <p:cNvSpPr>
            <a:spLocks noChangeArrowheads="1"/>
          </p:cNvSpPr>
          <p:nvPr/>
        </p:nvSpPr>
        <p:spPr bwMode="auto">
          <a:xfrm>
            <a:off x="9605934" y="2690798"/>
            <a:ext cx="914400" cy="457200"/>
          </a:xfrm>
          <a:prstGeom prst="rightArrow">
            <a:avLst>
              <a:gd name="adj1" fmla="val 50000"/>
              <a:gd name="adj2" fmla="val 50000"/>
            </a:avLst>
          </a:prstGeom>
          <a:gradFill rotWithShape="0">
            <a:gsLst>
              <a:gs pos="0">
                <a:srgbClr val="0000FF"/>
              </a:gs>
              <a:gs pos="100000">
                <a:srgbClr val="000076"/>
              </a:gs>
            </a:gsLst>
            <a:lin ang="18900000" scaled="1"/>
          </a:gradFill>
          <a:ln w="9525" cmpd="sng">
            <a:solidFill>
              <a:schemeClr val="tx1"/>
            </a:solidFill>
            <a:miter lim="800000"/>
            <a:headEnd/>
            <a:tailEnd/>
          </a:ln>
        </p:spPr>
        <p:txBody>
          <a:bodyPr wrap="none" anchor="ctr"/>
          <a:lstStyle/>
          <a:p>
            <a:pPr fontAlgn="t">
              <a:spcBef>
                <a:spcPct val="50000"/>
              </a:spcBef>
              <a:defRPr/>
            </a:pPr>
            <a:endParaRPr lang="zh-CN" altLang="en-US">
              <a:effectLst>
                <a:outerShdw blurRad="38100" dist="38100" dir="2700000" algn="tl">
                  <a:srgbClr val="FFFFFF"/>
                </a:outerShdw>
              </a:effectLst>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a:t>
            </a:r>
            <a:r>
              <a:rPr lang="en-US" altLang="zh-CN" dirty="0" err="1" smtClean="0"/>
              <a:t>Heapsort</a:t>
            </a:r>
            <a:r>
              <a:rPr lang="en-US" altLang="zh-CN" dirty="0" smtClean="0"/>
              <a:t> Example</a:t>
            </a:r>
            <a:endParaRPr lang="zh-CN" altLang="en-US" dirty="0"/>
          </a:p>
        </p:txBody>
      </p:sp>
      <p:sp>
        <p:nvSpPr>
          <p:cNvPr id="4" name="AutoShape 2"/>
          <p:cNvSpPr>
            <a:spLocks noChangeArrowheads="1"/>
          </p:cNvSpPr>
          <p:nvPr/>
        </p:nvSpPr>
        <p:spPr bwMode="auto">
          <a:xfrm>
            <a:off x="5581620" y="2220932"/>
            <a:ext cx="914400" cy="457200"/>
          </a:xfrm>
          <a:prstGeom prst="rightArrow">
            <a:avLst>
              <a:gd name="adj1" fmla="val 50000"/>
              <a:gd name="adj2" fmla="val 50000"/>
            </a:avLst>
          </a:prstGeom>
          <a:gradFill rotWithShape="0">
            <a:gsLst>
              <a:gs pos="0">
                <a:srgbClr val="0000FF"/>
              </a:gs>
              <a:gs pos="100000">
                <a:srgbClr val="000076"/>
              </a:gs>
            </a:gsLst>
            <a:lin ang="18900000" scaled="1"/>
          </a:gradFill>
          <a:ln w="9525" cmpd="sng">
            <a:solidFill>
              <a:schemeClr val="tx1"/>
            </a:solidFill>
            <a:miter lim="800000"/>
            <a:headEnd/>
            <a:tailEnd/>
          </a:ln>
        </p:spPr>
        <p:txBody>
          <a:bodyPr wrap="none" anchor="ctr"/>
          <a:lstStyle/>
          <a:p>
            <a:pPr fontAlgn="t">
              <a:spcBef>
                <a:spcPct val="50000"/>
              </a:spcBef>
              <a:defRPr/>
            </a:pPr>
            <a:endParaRPr lang="zh-CN" altLang="en-US">
              <a:effectLst>
                <a:outerShdw blurRad="38100" dist="38100" dir="2700000" algn="tl">
                  <a:srgbClr val="FFFFFF"/>
                </a:outerShdw>
              </a:effectLst>
            </a:endParaRPr>
          </a:p>
        </p:txBody>
      </p:sp>
      <p:grpSp>
        <p:nvGrpSpPr>
          <p:cNvPr id="3" name="Group 3"/>
          <p:cNvGrpSpPr>
            <a:grpSpLocks/>
          </p:cNvGrpSpPr>
          <p:nvPr/>
        </p:nvGrpSpPr>
        <p:grpSpPr bwMode="auto">
          <a:xfrm>
            <a:off x="6253132" y="4583132"/>
            <a:ext cx="3500438" cy="1219200"/>
            <a:chOff x="-9" y="0"/>
            <a:chExt cx="2205" cy="768"/>
          </a:xfrm>
        </p:grpSpPr>
        <p:sp>
          <p:nvSpPr>
            <p:cNvPr id="6" name="Rectangle 4" descr="永恒"/>
            <p:cNvSpPr>
              <a:spLocks noChangeArrowheads="1"/>
            </p:cNvSpPr>
            <p:nvPr/>
          </p:nvSpPr>
          <p:spPr bwMode="auto">
            <a:xfrm>
              <a:off x="-9" y="0"/>
              <a:ext cx="2205" cy="336"/>
            </a:xfrm>
            <a:prstGeom prst="rect">
              <a:avLst/>
            </a:prstGeom>
            <a:blipFill dpi="0" rotWithShape="0">
              <a:blip r:embed="rId2" cstate="print"/>
              <a:srcRect/>
              <a:tile tx="0" ty="0" sx="100000" sy="100000" flip="none" algn="tl"/>
            </a:blipFill>
            <a:ln w="28575" cmpd="sng">
              <a:solidFill>
                <a:schemeClr val="tx1"/>
              </a:solidFill>
              <a:miter lim="800000"/>
              <a:headEnd/>
              <a:tailEnd/>
            </a:ln>
            <a:effectLst>
              <a:outerShdw dist="35921" dir="2700000" algn="ctr" rotWithShape="0">
                <a:srgbClr val="808080"/>
              </a:outerShdw>
            </a:effectLst>
          </p:spPr>
          <p:txBody>
            <a:bodyPr wrap="none" anchor="ctr"/>
            <a:lstStyle/>
            <a:p>
              <a:pPr algn="ctr">
                <a:defRPr/>
              </a:pPr>
              <a:r>
                <a:rPr lang="en-US" sz="2800" dirty="0">
                  <a:solidFill>
                    <a:schemeClr val="tx2"/>
                  </a:solidFill>
                  <a:effectLst>
                    <a:outerShdw blurRad="38100" dist="38100" dir="2700000" algn="tl">
                      <a:srgbClr val="C0C0C0"/>
                    </a:outerShdw>
                  </a:effectLst>
                </a:rPr>
                <a:t>16  25* 21  08  </a:t>
              </a:r>
              <a:r>
                <a:rPr lang="en-US" sz="2800" dirty="0">
                  <a:solidFill>
                    <a:srgbClr val="009900"/>
                  </a:solidFill>
                  <a:effectLst>
                    <a:outerShdw blurRad="38100" dist="38100" dir="2700000" algn="tl">
                      <a:srgbClr val="C0C0C0"/>
                    </a:outerShdw>
                  </a:effectLst>
                </a:rPr>
                <a:t>25  49</a:t>
              </a:r>
              <a:endParaRPr lang="en-US" sz="2400"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7" name="Line 5"/>
            <p:cNvSpPr>
              <a:spLocks noChangeShapeType="1"/>
            </p:cNvSpPr>
            <p:nvPr/>
          </p:nvSpPr>
          <p:spPr bwMode="auto">
            <a:xfrm>
              <a:off x="351" y="0"/>
              <a:ext cx="0" cy="336"/>
            </a:xfrm>
            <a:prstGeom prst="line">
              <a:avLst/>
            </a:prstGeom>
            <a:noFill/>
            <a:ln w="28575">
              <a:solidFill>
                <a:schemeClr val="tx1"/>
              </a:solidFill>
              <a:round/>
              <a:headEnd/>
              <a:tailEnd/>
            </a:ln>
          </p:spPr>
          <p:txBody>
            <a:bodyPr wrap="none" anchor="ctr"/>
            <a:lstStyle/>
            <a:p>
              <a:endParaRPr lang="zh-CN" altLang="en-US"/>
            </a:p>
          </p:txBody>
        </p:sp>
        <p:sp>
          <p:nvSpPr>
            <p:cNvPr id="8" name="Line 6"/>
            <p:cNvSpPr>
              <a:spLocks noChangeShapeType="1"/>
            </p:cNvSpPr>
            <p:nvPr/>
          </p:nvSpPr>
          <p:spPr bwMode="auto">
            <a:xfrm>
              <a:off x="768" y="0"/>
              <a:ext cx="0" cy="336"/>
            </a:xfrm>
            <a:prstGeom prst="line">
              <a:avLst/>
            </a:prstGeom>
            <a:noFill/>
            <a:ln w="28575">
              <a:solidFill>
                <a:schemeClr val="tx1"/>
              </a:solidFill>
              <a:round/>
              <a:headEnd/>
              <a:tailEnd/>
            </a:ln>
          </p:spPr>
          <p:txBody>
            <a:bodyPr wrap="none" anchor="ctr"/>
            <a:lstStyle/>
            <a:p>
              <a:endParaRPr lang="zh-CN" altLang="en-US"/>
            </a:p>
          </p:txBody>
        </p:sp>
        <p:sp>
          <p:nvSpPr>
            <p:cNvPr id="9" name="Line 7"/>
            <p:cNvSpPr>
              <a:spLocks noChangeShapeType="1"/>
            </p:cNvSpPr>
            <p:nvPr/>
          </p:nvSpPr>
          <p:spPr bwMode="auto">
            <a:xfrm>
              <a:off x="1104" y="0"/>
              <a:ext cx="0" cy="336"/>
            </a:xfrm>
            <a:prstGeom prst="line">
              <a:avLst/>
            </a:prstGeom>
            <a:noFill/>
            <a:ln w="28575">
              <a:solidFill>
                <a:schemeClr val="tx1"/>
              </a:solidFill>
              <a:round/>
              <a:headEnd/>
              <a:tailEnd/>
            </a:ln>
          </p:spPr>
          <p:txBody>
            <a:bodyPr wrap="none" anchor="ctr"/>
            <a:lstStyle/>
            <a:p>
              <a:endParaRPr lang="zh-CN" altLang="en-US"/>
            </a:p>
          </p:txBody>
        </p:sp>
        <p:sp>
          <p:nvSpPr>
            <p:cNvPr id="10" name="Line 8"/>
            <p:cNvSpPr>
              <a:spLocks noChangeShapeType="1"/>
            </p:cNvSpPr>
            <p:nvPr/>
          </p:nvSpPr>
          <p:spPr bwMode="auto">
            <a:xfrm>
              <a:off x="1440" y="0"/>
              <a:ext cx="0" cy="336"/>
            </a:xfrm>
            <a:prstGeom prst="line">
              <a:avLst/>
            </a:prstGeom>
            <a:noFill/>
            <a:ln w="28575">
              <a:solidFill>
                <a:schemeClr val="tx1"/>
              </a:solidFill>
              <a:round/>
              <a:headEnd/>
              <a:tailEnd/>
            </a:ln>
          </p:spPr>
          <p:txBody>
            <a:bodyPr wrap="none" anchor="ctr"/>
            <a:lstStyle/>
            <a:p>
              <a:endParaRPr lang="zh-CN" altLang="en-US"/>
            </a:p>
          </p:txBody>
        </p:sp>
        <p:sp>
          <p:nvSpPr>
            <p:cNvPr id="11" name="Line 9"/>
            <p:cNvSpPr>
              <a:spLocks noChangeShapeType="1"/>
            </p:cNvSpPr>
            <p:nvPr/>
          </p:nvSpPr>
          <p:spPr bwMode="auto">
            <a:xfrm>
              <a:off x="1836" y="0"/>
              <a:ext cx="0" cy="336"/>
            </a:xfrm>
            <a:prstGeom prst="line">
              <a:avLst/>
            </a:prstGeom>
            <a:noFill/>
            <a:ln w="28575">
              <a:solidFill>
                <a:schemeClr val="tx1"/>
              </a:solidFill>
              <a:round/>
              <a:headEnd/>
              <a:tailEnd/>
            </a:ln>
          </p:spPr>
          <p:txBody>
            <a:bodyPr wrap="none" anchor="ctr"/>
            <a:lstStyle/>
            <a:p>
              <a:endParaRPr lang="zh-CN" altLang="en-US"/>
            </a:p>
          </p:txBody>
        </p:sp>
        <p:sp>
          <p:nvSpPr>
            <p:cNvPr id="12" name="Text Box 10"/>
            <p:cNvSpPr txBox="1">
              <a:spLocks noChangeArrowheads="1"/>
            </p:cNvSpPr>
            <p:nvPr/>
          </p:nvSpPr>
          <p:spPr bwMode="auto">
            <a:xfrm>
              <a:off x="0" y="441"/>
              <a:ext cx="20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zh-CN" altLang="en-US" sz="2800">
                  <a:effectLst>
                    <a:outerShdw blurRad="38100" dist="38100" dir="2700000" algn="tl">
                      <a:srgbClr val="C0C0C0"/>
                    </a:outerShdw>
                  </a:effectLst>
                  <a:ea typeface="仿宋_GB2312" pitchFamily="1" charset="-122"/>
                </a:rPr>
                <a:t>交换 </a:t>
              </a:r>
              <a:r>
                <a:rPr lang="en-US" sz="2800">
                  <a:effectLst>
                    <a:outerShdw blurRad="38100" dist="38100" dir="2700000" algn="tl">
                      <a:srgbClr val="C0C0C0"/>
                    </a:outerShdw>
                  </a:effectLst>
                  <a:ea typeface="仿宋_GB2312" pitchFamily="1" charset="-122"/>
                </a:rPr>
                <a:t>1</a:t>
              </a:r>
              <a:r>
                <a:rPr lang="zh-CN" altLang="en-US" sz="2800">
                  <a:effectLst>
                    <a:outerShdw blurRad="38100" dist="38100" dir="2700000" algn="tl">
                      <a:srgbClr val="C0C0C0"/>
                    </a:outerShdw>
                  </a:effectLst>
                  <a:ea typeface="仿宋_GB2312" pitchFamily="1" charset="-122"/>
                </a:rPr>
                <a:t>号与 </a:t>
              </a:r>
              <a:r>
                <a:rPr lang="en-US" sz="2800">
                  <a:effectLst>
                    <a:outerShdw blurRad="38100" dist="38100" dir="2700000" algn="tl">
                      <a:srgbClr val="C0C0C0"/>
                    </a:outerShdw>
                  </a:effectLst>
                  <a:ea typeface="仿宋_GB2312" pitchFamily="1" charset="-122"/>
                </a:rPr>
                <a:t>5 </a:t>
              </a:r>
              <a:r>
                <a:rPr lang="zh-CN" altLang="en-US" sz="2800">
                  <a:effectLst>
                    <a:outerShdw blurRad="38100" dist="38100" dir="2700000" algn="tl">
                      <a:srgbClr val="C0C0C0"/>
                    </a:outerShdw>
                  </a:effectLst>
                  <a:ea typeface="仿宋_GB2312" pitchFamily="1" charset="-122"/>
                </a:rPr>
                <a:t>号记录</a:t>
              </a:r>
              <a:endParaRPr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grpSp>
      <p:sp>
        <p:nvSpPr>
          <p:cNvPr id="13" name="Rectangle 11" descr="永恒"/>
          <p:cNvSpPr>
            <a:spLocks noChangeArrowheads="1"/>
          </p:cNvSpPr>
          <p:nvPr/>
        </p:nvSpPr>
        <p:spPr bwMode="auto">
          <a:xfrm>
            <a:off x="1924020" y="4583132"/>
            <a:ext cx="3276600" cy="533400"/>
          </a:xfrm>
          <a:prstGeom prst="rect">
            <a:avLst/>
          </a:prstGeom>
          <a:blipFill dpi="0" rotWithShape="0">
            <a:blip r:embed="rId2" cstate="print"/>
            <a:srcRect/>
            <a:tile tx="0" ty="0" sx="100000" sy="100000" flip="none" algn="tl"/>
          </a:blipFill>
          <a:ln w="28575" cmpd="sng">
            <a:solidFill>
              <a:schemeClr val="tx1"/>
            </a:solidFill>
            <a:miter lim="800000"/>
            <a:headEnd/>
            <a:tailEnd/>
          </a:ln>
          <a:effectLst>
            <a:outerShdw dist="35921" dir="2700000" algn="ctr" rotWithShape="0">
              <a:srgbClr val="808080"/>
            </a:outerShdw>
          </a:effectLst>
        </p:spPr>
        <p:txBody>
          <a:bodyPr wrap="none" anchor="ctr"/>
          <a:lstStyle/>
          <a:p>
            <a:pPr>
              <a:defRPr/>
            </a:pPr>
            <a:r>
              <a:rPr lang="en-US" sz="2800">
                <a:solidFill>
                  <a:srgbClr val="FF00FF"/>
                </a:solidFill>
                <a:effectLst>
                  <a:outerShdw blurRad="38100" dist="38100" dir="2700000" algn="tl">
                    <a:srgbClr val="C0C0C0"/>
                  </a:outerShdw>
                </a:effectLst>
              </a:rPr>
              <a:t>08</a:t>
            </a:r>
            <a:r>
              <a:rPr lang="en-US" sz="2800">
                <a:solidFill>
                  <a:schemeClr val="tx2"/>
                </a:solidFill>
                <a:effectLst>
                  <a:outerShdw blurRad="38100" dist="38100" dir="2700000" algn="tl">
                    <a:srgbClr val="C0C0C0"/>
                  </a:outerShdw>
                </a:effectLst>
              </a:rPr>
              <a:t>  </a:t>
            </a:r>
            <a:r>
              <a:rPr lang="en-US" sz="2800">
                <a:effectLst>
                  <a:outerShdw blurRad="38100" dist="38100" dir="2700000" algn="tl">
                    <a:srgbClr val="C0C0C0"/>
                  </a:outerShdw>
                </a:effectLst>
              </a:rPr>
              <a:t>25  21</a:t>
            </a:r>
            <a:r>
              <a:rPr lang="en-US" sz="2800">
                <a:solidFill>
                  <a:schemeClr val="tx2"/>
                </a:solidFill>
                <a:effectLst>
                  <a:outerShdw blurRad="38100" dist="38100" dir="2700000" algn="tl">
                    <a:srgbClr val="C0C0C0"/>
                  </a:outerShdw>
                </a:effectLst>
              </a:rPr>
              <a:t>  25* 16  </a:t>
            </a:r>
            <a:r>
              <a:rPr lang="en-US" sz="2800">
                <a:solidFill>
                  <a:srgbClr val="009900"/>
                </a:solidFill>
                <a:effectLst>
                  <a:outerShdw blurRad="38100" dist="38100" dir="2700000" algn="tl">
                    <a:srgbClr val="C0C0C0"/>
                  </a:outerShdw>
                </a:effectLst>
              </a:rPr>
              <a:t>49</a:t>
            </a:r>
          </a:p>
        </p:txBody>
      </p:sp>
      <p:sp>
        <p:nvSpPr>
          <p:cNvPr id="14" name="Text Box 12"/>
          <p:cNvSpPr txBox="1">
            <a:spLocks noChangeArrowheads="1"/>
          </p:cNvSpPr>
          <p:nvPr/>
        </p:nvSpPr>
        <p:spPr bwMode="auto">
          <a:xfrm>
            <a:off x="2076420" y="5268932"/>
            <a:ext cx="31369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zh-CN" altLang="en-US" sz="2800">
                <a:effectLst>
                  <a:outerShdw blurRad="38100" dist="38100" dir="2700000" algn="tl">
                    <a:srgbClr val="C0C0C0"/>
                  </a:outerShdw>
                </a:effectLst>
                <a:ea typeface="仿宋_GB2312" pitchFamily="1" charset="-122"/>
              </a:rPr>
              <a:t>从 </a:t>
            </a:r>
            <a:r>
              <a:rPr lang="en-US" sz="2800">
                <a:effectLst>
                  <a:outerShdw blurRad="38100" dist="38100" dir="2700000" algn="tl">
                    <a:srgbClr val="C0C0C0"/>
                  </a:outerShdw>
                </a:effectLst>
                <a:ea typeface="仿宋_GB2312" pitchFamily="1" charset="-122"/>
              </a:rPr>
              <a:t>1 </a:t>
            </a:r>
            <a:r>
              <a:rPr lang="zh-CN" altLang="en-US" sz="2800">
                <a:effectLst>
                  <a:outerShdw blurRad="38100" dist="38100" dir="2700000" algn="tl">
                    <a:srgbClr val="C0C0C0"/>
                  </a:outerShdw>
                </a:effectLst>
                <a:ea typeface="仿宋_GB2312" pitchFamily="1" charset="-122"/>
              </a:rPr>
              <a:t>号到 </a:t>
            </a:r>
            <a:r>
              <a:rPr lang="en-US" sz="2800">
                <a:effectLst>
                  <a:outerShdw blurRad="38100" dist="38100" dir="2700000" algn="tl">
                    <a:srgbClr val="C0C0C0"/>
                  </a:outerShdw>
                </a:effectLst>
                <a:ea typeface="仿宋_GB2312" pitchFamily="1" charset="-122"/>
              </a:rPr>
              <a:t>5 </a:t>
            </a:r>
            <a:r>
              <a:rPr lang="zh-CN" altLang="en-US" sz="2800">
                <a:effectLst>
                  <a:outerShdw blurRad="38100" dist="38100" dir="2700000" algn="tl">
                    <a:srgbClr val="C0C0C0"/>
                  </a:outerShdw>
                </a:effectLst>
                <a:ea typeface="仿宋_GB2312" pitchFamily="1" charset="-122"/>
              </a:rPr>
              <a:t>号 重新</a:t>
            </a:r>
          </a:p>
          <a:p>
            <a:pPr eaLnBrk="1" hangingPunct="1">
              <a:defRPr/>
            </a:pPr>
            <a:r>
              <a:rPr lang="zh-CN" altLang="en-US" sz="2800">
                <a:effectLst>
                  <a:outerShdw blurRad="38100" dist="38100" dir="2700000" algn="tl">
                    <a:srgbClr val="C0C0C0"/>
                  </a:outerShdw>
                </a:effectLst>
                <a:ea typeface="仿宋_GB2312" pitchFamily="1" charset="-122"/>
              </a:rPr>
              <a:t>调整为堆</a:t>
            </a:r>
          </a:p>
        </p:txBody>
      </p:sp>
      <p:grpSp>
        <p:nvGrpSpPr>
          <p:cNvPr id="5" name="Group 14"/>
          <p:cNvGrpSpPr>
            <a:grpSpLocks/>
          </p:cNvGrpSpPr>
          <p:nvPr/>
        </p:nvGrpSpPr>
        <p:grpSpPr bwMode="auto">
          <a:xfrm>
            <a:off x="1809720" y="1154132"/>
            <a:ext cx="3619500" cy="3035300"/>
            <a:chOff x="0" y="0"/>
            <a:chExt cx="2280" cy="1912"/>
          </a:xfrm>
        </p:grpSpPr>
        <p:sp>
          <p:nvSpPr>
            <p:cNvPr id="17" name="Line 15"/>
            <p:cNvSpPr>
              <a:spLocks noChangeShapeType="1"/>
            </p:cNvSpPr>
            <p:nvPr/>
          </p:nvSpPr>
          <p:spPr bwMode="auto">
            <a:xfrm flipH="1">
              <a:off x="1656" y="1080"/>
              <a:ext cx="144" cy="336"/>
            </a:xfrm>
            <a:prstGeom prst="line">
              <a:avLst/>
            </a:prstGeom>
            <a:noFill/>
            <a:ln w="28575">
              <a:solidFill>
                <a:schemeClr val="tx1"/>
              </a:solidFill>
              <a:round/>
              <a:headEnd/>
              <a:tailEnd/>
            </a:ln>
          </p:spPr>
          <p:txBody>
            <a:bodyPr wrap="none" anchor="ctr"/>
            <a:lstStyle/>
            <a:p>
              <a:endParaRPr lang="zh-CN" altLang="en-US"/>
            </a:p>
          </p:txBody>
        </p:sp>
        <p:sp>
          <p:nvSpPr>
            <p:cNvPr id="18" name="Line 16"/>
            <p:cNvSpPr>
              <a:spLocks noChangeShapeType="1"/>
            </p:cNvSpPr>
            <p:nvPr/>
          </p:nvSpPr>
          <p:spPr bwMode="auto">
            <a:xfrm>
              <a:off x="984" y="1080"/>
              <a:ext cx="96" cy="288"/>
            </a:xfrm>
            <a:prstGeom prst="line">
              <a:avLst/>
            </a:prstGeom>
            <a:noFill/>
            <a:ln w="28575">
              <a:solidFill>
                <a:schemeClr val="tx1"/>
              </a:solidFill>
              <a:round/>
              <a:headEnd/>
              <a:tailEnd/>
            </a:ln>
          </p:spPr>
          <p:txBody>
            <a:bodyPr wrap="none" anchor="ctr"/>
            <a:lstStyle/>
            <a:p>
              <a:endParaRPr lang="zh-CN" altLang="en-US"/>
            </a:p>
          </p:txBody>
        </p:sp>
        <p:sp>
          <p:nvSpPr>
            <p:cNvPr id="19" name="Line 17"/>
            <p:cNvSpPr>
              <a:spLocks noChangeShapeType="1"/>
            </p:cNvSpPr>
            <p:nvPr/>
          </p:nvSpPr>
          <p:spPr bwMode="auto">
            <a:xfrm>
              <a:off x="1512" y="504"/>
              <a:ext cx="384" cy="480"/>
            </a:xfrm>
            <a:prstGeom prst="line">
              <a:avLst/>
            </a:prstGeom>
            <a:noFill/>
            <a:ln w="28575">
              <a:solidFill>
                <a:schemeClr val="tx1"/>
              </a:solidFill>
              <a:round/>
              <a:headEnd/>
              <a:tailEnd/>
            </a:ln>
          </p:spPr>
          <p:txBody>
            <a:bodyPr wrap="none" anchor="ctr"/>
            <a:lstStyle/>
            <a:p>
              <a:endParaRPr lang="zh-CN" altLang="en-US"/>
            </a:p>
          </p:txBody>
        </p:sp>
        <p:sp>
          <p:nvSpPr>
            <p:cNvPr id="20" name="Line 18"/>
            <p:cNvSpPr>
              <a:spLocks noChangeShapeType="1"/>
            </p:cNvSpPr>
            <p:nvPr/>
          </p:nvSpPr>
          <p:spPr bwMode="auto">
            <a:xfrm flipH="1">
              <a:off x="504" y="504"/>
              <a:ext cx="768" cy="960"/>
            </a:xfrm>
            <a:prstGeom prst="line">
              <a:avLst/>
            </a:prstGeom>
            <a:noFill/>
            <a:ln w="28575">
              <a:solidFill>
                <a:schemeClr val="tx1"/>
              </a:solidFill>
              <a:round/>
              <a:headEnd/>
              <a:tailEnd/>
            </a:ln>
          </p:spPr>
          <p:txBody>
            <a:bodyPr wrap="none" anchor="ctr"/>
            <a:lstStyle/>
            <a:p>
              <a:endParaRPr lang="zh-CN" altLang="en-US"/>
            </a:p>
          </p:txBody>
        </p:sp>
        <p:sp>
          <p:nvSpPr>
            <p:cNvPr id="21" name="Oval 19"/>
            <p:cNvSpPr>
              <a:spLocks noChangeArrowheads="1"/>
            </p:cNvSpPr>
            <p:nvPr/>
          </p:nvSpPr>
          <p:spPr bwMode="auto">
            <a:xfrm>
              <a:off x="1224" y="264"/>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08</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22" name="Oval 20"/>
            <p:cNvSpPr>
              <a:spLocks noChangeArrowheads="1"/>
            </p:cNvSpPr>
            <p:nvPr/>
          </p:nvSpPr>
          <p:spPr bwMode="auto">
            <a:xfrm>
              <a:off x="696" y="792"/>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25</a:t>
              </a:r>
            </a:p>
          </p:txBody>
        </p:sp>
        <p:sp>
          <p:nvSpPr>
            <p:cNvPr id="23" name="Oval 21"/>
            <p:cNvSpPr>
              <a:spLocks noChangeArrowheads="1"/>
            </p:cNvSpPr>
            <p:nvPr/>
          </p:nvSpPr>
          <p:spPr bwMode="auto">
            <a:xfrm>
              <a:off x="312" y="1440"/>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400">
                  <a:solidFill>
                    <a:schemeClr val="tx2"/>
                  </a:solidFill>
                  <a:effectLst>
                    <a:outerShdw blurRad="38100" dist="38100" dir="2700000" algn="tl">
                      <a:srgbClr val="000000"/>
                    </a:outerShdw>
                  </a:effectLst>
                </a:rPr>
                <a:t>25*</a:t>
              </a:r>
            </a:p>
          </p:txBody>
        </p:sp>
        <p:sp>
          <p:nvSpPr>
            <p:cNvPr id="24" name="Oval 22"/>
            <p:cNvSpPr>
              <a:spLocks noChangeArrowheads="1"/>
            </p:cNvSpPr>
            <p:nvPr/>
          </p:nvSpPr>
          <p:spPr bwMode="auto">
            <a:xfrm>
              <a:off x="1704" y="792"/>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21</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25" name="Oval 23"/>
            <p:cNvSpPr>
              <a:spLocks noChangeArrowheads="1"/>
            </p:cNvSpPr>
            <p:nvPr/>
          </p:nvSpPr>
          <p:spPr bwMode="auto">
            <a:xfrm>
              <a:off x="936" y="1368"/>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16</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26" name="Oval 24"/>
            <p:cNvSpPr>
              <a:spLocks noChangeArrowheads="1"/>
            </p:cNvSpPr>
            <p:nvPr/>
          </p:nvSpPr>
          <p:spPr bwMode="auto">
            <a:xfrm>
              <a:off x="1464" y="1368"/>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rgbClr val="009900"/>
                  </a:solidFill>
                  <a:effectLst>
                    <a:outerShdw blurRad="38100" dist="38100" dir="2700000" algn="tl">
                      <a:srgbClr val="000000"/>
                    </a:outerShdw>
                  </a:effectLst>
                </a:rPr>
                <a:t>49</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27" name="Text Box 25"/>
            <p:cNvSpPr txBox="1">
              <a:spLocks noChangeArrowheads="1"/>
            </p:cNvSpPr>
            <p:nvPr/>
          </p:nvSpPr>
          <p:spPr bwMode="auto">
            <a:xfrm>
              <a:off x="1092" y="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1</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8" name="Text Box 26"/>
            <p:cNvSpPr txBox="1">
              <a:spLocks noChangeArrowheads="1"/>
            </p:cNvSpPr>
            <p:nvPr/>
          </p:nvSpPr>
          <p:spPr bwMode="auto">
            <a:xfrm>
              <a:off x="660" y="5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2</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29" name="Text Box 27"/>
            <p:cNvSpPr txBox="1">
              <a:spLocks noChangeArrowheads="1"/>
            </p:cNvSpPr>
            <p:nvPr/>
          </p:nvSpPr>
          <p:spPr bwMode="auto">
            <a:xfrm>
              <a:off x="2004" y="60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3</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0" name="Text Box 28"/>
            <p:cNvSpPr txBox="1">
              <a:spLocks noChangeArrowheads="1"/>
            </p:cNvSpPr>
            <p:nvPr/>
          </p:nvSpPr>
          <p:spPr bwMode="auto">
            <a:xfrm>
              <a:off x="216" y="10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4</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1" name="Text Box 29"/>
            <p:cNvSpPr txBox="1">
              <a:spLocks noChangeArrowheads="1"/>
            </p:cNvSpPr>
            <p:nvPr/>
          </p:nvSpPr>
          <p:spPr bwMode="auto">
            <a:xfrm>
              <a:off x="1080" y="10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5</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2" name="Text Box 30"/>
            <p:cNvSpPr txBox="1">
              <a:spLocks noChangeArrowheads="1"/>
            </p:cNvSpPr>
            <p:nvPr/>
          </p:nvSpPr>
          <p:spPr bwMode="auto">
            <a:xfrm>
              <a:off x="1428" y="108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6</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3" name="Freeform 31"/>
            <p:cNvSpPr>
              <a:spLocks/>
            </p:cNvSpPr>
            <p:nvPr/>
          </p:nvSpPr>
          <p:spPr bwMode="auto">
            <a:xfrm>
              <a:off x="0" y="0"/>
              <a:ext cx="2280" cy="1912"/>
            </a:xfrm>
            <a:custGeom>
              <a:avLst/>
              <a:gdLst>
                <a:gd name="T0" fmla="*/ 936 w 2280"/>
                <a:gd name="T1" fmla="*/ 216 h 1912"/>
                <a:gd name="T2" fmla="*/ 168 w 2280"/>
                <a:gd name="T3" fmla="*/ 1176 h 1912"/>
                <a:gd name="T4" fmla="*/ 168 w 2280"/>
                <a:gd name="T5" fmla="*/ 1752 h 1912"/>
                <a:gd name="T6" fmla="*/ 1176 w 2280"/>
                <a:gd name="T7" fmla="*/ 1848 h 1912"/>
                <a:gd name="T8" fmla="*/ 1416 w 2280"/>
                <a:gd name="T9" fmla="*/ 1368 h 1912"/>
                <a:gd name="T10" fmla="*/ 1656 w 2280"/>
                <a:gd name="T11" fmla="*/ 1272 h 1912"/>
                <a:gd name="T12" fmla="*/ 1992 w 2280"/>
                <a:gd name="T13" fmla="*/ 1272 h 1912"/>
                <a:gd name="T14" fmla="*/ 2184 w 2280"/>
                <a:gd name="T15" fmla="*/ 1032 h 1912"/>
                <a:gd name="T16" fmla="*/ 2184 w 2280"/>
                <a:gd name="T17" fmla="*/ 744 h 1912"/>
                <a:gd name="T18" fmla="*/ 1608 w 2280"/>
                <a:gd name="T19" fmla="*/ 120 h 1912"/>
                <a:gd name="T20" fmla="*/ 1224 w 2280"/>
                <a:gd name="T21" fmla="*/ 24 h 1912"/>
                <a:gd name="T22" fmla="*/ 936 w 2280"/>
                <a:gd name="T23" fmla="*/ 216 h 191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80"/>
                <a:gd name="T37" fmla="*/ 0 h 1912"/>
                <a:gd name="T38" fmla="*/ 2280 w 2280"/>
                <a:gd name="T39" fmla="*/ 1912 h 191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80" h="1912">
                  <a:moveTo>
                    <a:pt x="936" y="216"/>
                  </a:moveTo>
                  <a:cubicBezTo>
                    <a:pt x="760" y="408"/>
                    <a:pt x="296" y="920"/>
                    <a:pt x="168" y="1176"/>
                  </a:cubicBezTo>
                  <a:cubicBezTo>
                    <a:pt x="40" y="1432"/>
                    <a:pt x="0" y="1640"/>
                    <a:pt x="168" y="1752"/>
                  </a:cubicBezTo>
                  <a:cubicBezTo>
                    <a:pt x="336" y="1864"/>
                    <a:pt x="968" y="1912"/>
                    <a:pt x="1176" y="1848"/>
                  </a:cubicBezTo>
                  <a:cubicBezTo>
                    <a:pt x="1384" y="1784"/>
                    <a:pt x="1336" y="1464"/>
                    <a:pt x="1416" y="1368"/>
                  </a:cubicBezTo>
                  <a:cubicBezTo>
                    <a:pt x="1496" y="1272"/>
                    <a:pt x="1560" y="1288"/>
                    <a:pt x="1656" y="1272"/>
                  </a:cubicBezTo>
                  <a:cubicBezTo>
                    <a:pt x="1752" y="1256"/>
                    <a:pt x="1904" y="1312"/>
                    <a:pt x="1992" y="1272"/>
                  </a:cubicBezTo>
                  <a:cubicBezTo>
                    <a:pt x="2080" y="1232"/>
                    <a:pt x="2152" y="1120"/>
                    <a:pt x="2184" y="1032"/>
                  </a:cubicBezTo>
                  <a:cubicBezTo>
                    <a:pt x="2216" y="944"/>
                    <a:pt x="2280" y="896"/>
                    <a:pt x="2184" y="744"/>
                  </a:cubicBezTo>
                  <a:cubicBezTo>
                    <a:pt x="2088" y="592"/>
                    <a:pt x="1768" y="240"/>
                    <a:pt x="1608" y="120"/>
                  </a:cubicBezTo>
                  <a:cubicBezTo>
                    <a:pt x="1448" y="0"/>
                    <a:pt x="1336" y="8"/>
                    <a:pt x="1224" y="24"/>
                  </a:cubicBezTo>
                  <a:cubicBezTo>
                    <a:pt x="1112" y="40"/>
                    <a:pt x="1112" y="24"/>
                    <a:pt x="936" y="216"/>
                  </a:cubicBezTo>
                  <a:close/>
                </a:path>
              </a:pathLst>
            </a:custGeom>
            <a:noFill/>
            <a:ln w="28575" cap="rnd" cmpd="sng">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t">
                <a:spcBef>
                  <a:spcPct val="50000"/>
                </a:spcBef>
                <a:defRPr/>
              </a:pPr>
              <a:endParaRPr lang="zh-CN" altLang="en-US">
                <a:effectLst>
                  <a:outerShdw blurRad="38100" dist="38100" dir="2700000" algn="tl">
                    <a:srgbClr val="C0C0C0"/>
                  </a:outerShdw>
                </a:effectLst>
              </a:endParaRPr>
            </a:p>
          </p:txBody>
        </p:sp>
      </p:grpSp>
      <p:grpSp>
        <p:nvGrpSpPr>
          <p:cNvPr id="15" name="Group 32"/>
          <p:cNvGrpSpPr>
            <a:grpSpLocks/>
          </p:cNvGrpSpPr>
          <p:nvPr/>
        </p:nvGrpSpPr>
        <p:grpSpPr bwMode="auto">
          <a:xfrm>
            <a:off x="6292820" y="1192232"/>
            <a:ext cx="3403600" cy="2933700"/>
            <a:chOff x="0" y="0"/>
            <a:chExt cx="2144" cy="1848"/>
          </a:xfrm>
        </p:grpSpPr>
        <p:sp>
          <p:nvSpPr>
            <p:cNvPr id="35" name="Line 33"/>
            <p:cNvSpPr>
              <a:spLocks noChangeShapeType="1"/>
            </p:cNvSpPr>
            <p:nvPr/>
          </p:nvSpPr>
          <p:spPr bwMode="auto">
            <a:xfrm flipH="1">
              <a:off x="1616" y="1056"/>
              <a:ext cx="144" cy="336"/>
            </a:xfrm>
            <a:prstGeom prst="line">
              <a:avLst/>
            </a:prstGeom>
            <a:noFill/>
            <a:ln w="28575">
              <a:solidFill>
                <a:schemeClr val="tx1"/>
              </a:solidFill>
              <a:round/>
              <a:headEnd/>
              <a:tailEnd/>
            </a:ln>
          </p:spPr>
          <p:txBody>
            <a:bodyPr wrap="none" anchor="ctr"/>
            <a:lstStyle/>
            <a:p>
              <a:endParaRPr lang="zh-CN" altLang="en-US"/>
            </a:p>
          </p:txBody>
        </p:sp>
        <p:sp>
          <p:nvSpPr>
            <p:cNvPr id="36" name="Line 34"/>
            <p:cNvSpPr>
              <a:spLocks noChangeShapeType="1"/>
            </p:cNvSpPr>
            <p:nvPr/>
          </p:nvSpPr>
          <p:spPr bwMode="auto">
            <a:xfrm>
              <a:off x="1376" y="480"/>
              <a:ext cx="384" cy="480"/>
            </a:xfrm>
            <a:prstGeom prst="line">
              <a:avLst/>
            </a:prstGeom>
            <a:noFill/>
            <a:ln w="28575">
              <a:solidFill>
                <a:schemeClr val="tx1"/>
              </a:solidFill>
              <a:round/>
              <a:headEnd/>
              <a:tailEnd/>
            </a:ln>
          </p:spPr>
          <p:txBody>
            <a:bodyPr wrap="none" anchor="ctr"/>
            <a:lstStyle/>
            <a:p>
              <a:endParaRPr lang="zh-CN" altLang="en-US"/>
            </a:p>
          </p:txBody>
        </p:sp>
        <p:sp>
          <p:nvSpPr>
            <p:cNvPr id="37" name="Line 35"/>
            <p:cNvSpPr>
              <a:spLocks noChangeShapeType="1"/>
            </p:cNvSpPr>
            <p:nvPr/>
          </p:nvSpPr>
          <p:spPr bwMode="auto">
            <a:xfrm>
              <a:off x="944" y="1056"/>
              <a:ext cx="96" cy="288"/>
            </a:xfrm>
            <a:prstGeom prst="line">
              <a:avLst/>
            </a:prstGeom>
            <a:noFill/>
            <a:ln w="28575">
              <a:solidFill>
                <a:schemeClr val="tx1"/>
              </a:solidFill>
              <a:round/>
              <a:headEnd/>
              <a:tailEnd/>
            </a:ln>
          </p:spPr>
          <p:txBody>
            <a:bodyPr wrap="none" anchor="ctr"/>
            <a:lstStyle/>
            <a:p>
              <a:endParaRPr lang="zh-CN" altLang="en-US"/>
            </a:p>
          </p:txBody>
        </p:sp>
        <p:sp>
          <p:nvSpPr>
            <p:cNvPr id="38" name="Line 36"/>
            <p:cNvSpPr>
              <a:spLocks noChangeShapeType="1"/>
            </p:cNvSpPr>
            <p:nvPr/>
          </p:nvSpPr>
          <p:spPr bwMode="auto">
            <a:xfrm flipH="1">
              <a:off x="464" y="480"/>
              <a:ext cx="768" cy="960"/>
            </a:xfrm>
            <a:prstGeom prst="line">
              <a:avLst/>
            </a:prstGeom>
            <a:noFill/>
            <a:ln w="28575">
              <a:solidFill>
                <a:schemeClr val="tx1"/>
              </a:solidFill>
              <a:round/>
              <a:headEnd/>
              <a:tailEnd/>
            </a:ln>
          </p:spPr>
          <p:txBody>
            <a:bodyPr wrap="none" anchor="ctr"/>
            <a:lstStyle/>
            <a:p>
              <a:endParaRPr lang="zh-CN" altLang="en-US"/>
            </a:p>
          </p:txBody>
        </p:sp>
        <p:sp>
          <p:nvSpPr>
            <p:cNvPr id="39" name="Oval 37"/>
            <p:cNvSpPr>
              <a:spLocks noChangeArrowheads="1"/>
            </p:cNvSpPr>
            <p:nvPr/>
          </p:nvSpPr>
          <p:spPr bwMode="auto">
            <a:xfrm>
              <a:off x="1136" y="240"/>
              <a:ext cx="336" cy="336"/>
            </a:xfrm>
            <a:prstGeom prst="ellipse">
              <a:avLst/>
            </a:prstGeom>
            <a:solidFill>
              <a:srgbClr val="CCECFF"/>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16</a:t>
              </a:r>
              <a:endParaRPr 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endParaRPr>
            </a:p>
          </p:txBody>
        </p:sp>
        <p:sp>
          <p:nvSpPr>
            <p:cNvPr id="40" name="Oval 38"/>
            <p:cNvSpPr>
              <a:spLocks noChangeArrowheads="1"/>
            </p:cNvSpPr>
            <p:nvPr/>
          </p:nvSpPr>
          <p:spPr bwMode="auto">
            <a:xfrm>
              <a:off x="704" y="768"/>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400">
                  <a:solidFill>
                    <a:schemeClr val="tx2"/>
                  </a:solidFill>
                  <a:effectLst>
                    <a:outerShdw blurRad="38100" dist="38100" dir="2700000" algn="tl">
                      <a:srgbClr val="000000"/>
                    </a:outerShdw>
                  </a:effectLst>
                </a:rPr>
                <a:t>25*</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41" name="Oval 39"/>
            <p:cNvSpPr>
              <a:spLocks noChangeArrowheads="1"/>
            </p:cNvSpPr>
            <p:nvPr/>
          </p:nvSpPr>
          <p:spPr bwMode="auto">
            <a:xfrm>
              <a:off x="224" y="1344"/>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08</a:t>
              </a:r>
              <a:endParaRPr lang="en-US" sz="28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42" name="Oval 40"/>
            <p:cNvSpPr>
              <a:spLocks noChangeArrowheads="1"/>
            </p:cNvSpPr>
            <p:nvPr/>
          </p:nvSpPr>
          <p:spPr bwMode="auto">
            <a:xfrm>
              <a:off x="896" y="1344"/>
              <a:ext cx="336" cy="336"/>
            </a:xfrm>
            <a:prstGeom prst="ellipse">
              <a:avLst/>
            </a:prstGeom>
            <a:solidFill>
              <a:srgbClr val="CCECFF"/>
            </a:solidFill>
            <a:ln w="28575" cmpd="sng">
              <a:solidFill>
                <a:schemeClr val="tx1"/>
              </a:solidFill>
              <a:round/>
              <a:headEnd/>
              <a:tailEnd/>
            </a:ln>
          </p:spPr>
          <p:txBody>
            <a:bodyPr wrap="none" anchor="ctr"/>
            <a:lstStyle/>
            <a:p>
              <a:pPr algn="ctr">
                <a:defRPr/>
              </a:pPr>
              <a:r>
                <a:rPr lang="en-US" sz="2800">
                  <a:solidFill>
                    <a:srgbClr val="009900"/>
                  </a:solidFill>
                  <a:effectLst>
                    <a:outerShdw blurRad="38100" dist="38100" dir="2700000" algn="tl">
                      <a:srgbClr val="000000"/>
                    </a:outerShdw>
                  </a:effectLst>
                </a:rPr>
                <a:t>25</a:t>
              </a:r>
              <a:endParaRPr 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endParaRPr>
            </a:p>
          </p:txBody>
        </p:sp>
        <p:sp>
          <p:nvSpPr>
            <p:cNvPr id="43" name="Oval 41"/>
            <p:cNvSpPr>
              <a:spLocks noChangeArrowheads="1"/>
            </p:cNvSpPr>
            <p:nvPr/>
          </p:nvSpPr>
          <p:spPr bwMode="auto">
            <a:xfrm>
              <a:off x="1616" y="768"/>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21</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44" name="Oval 42"/>
            <p:cNvSpPr>
              <a:spLocks noChangeArrowheads="1"/>
            </p:cNvSpPr>
            <p:nvPr/>
          </p:nvSpPr>
          <p:spPr bwMode="auto">
            <a:xfrm>
              <a:off x="1424" y="1344"/>
              <a:ext cx="336" cy="336"/>
            </a:xfrm>
            <a:prstGeom prst="ellipse">
              <a:avLst/>
            </a:prstGeom>
            <a:solidFill>
              <a:srgbClr val="CCFFFF"/>
            </a:solidFill>
            <a:ln w="28575" cmpd="sng">
              <a:solidFill>
                <a:schemeClr val="tx1"/>
              </a:solidFill>
              <a:round/>
              <a:headEnd/>
              <a:tailEnd/>
            </a:ln>
          </p:spPr>
          <p:txBody>
            <a:bodyPr wrap="none" anchor="ctr"/>
            <a:lstStyle/>
            <a:p>
              <a:pPr algn="ctr">
                <a:defRPr/>
              </a:pPr>
              <a:r>
                <a:rPr lang="en-US" sz="2800">
                  <a:solidFill>
                    <a:srgbClr val="009900"/>
                  </a:solidFill>
                  <a:effectLst>
                    <a:outerShdw blurRad="38100" dist="38100" dir="2700000" algn="tl">
                      <a:srgbClr val="000000"/>
                    </a:outerShdw>
                  </a:effectLst>
                </a:rPr>
                <a:t>49</a:t>
              </a:r>
              <a:endParaRPr lang="en-US" sz="2400">
                <a:solidFill>
                  <a:srgbClr val="CCFFFF"/>
                </a:solidFill>
                <a:effectDag name="">
                  <a:cont type="tree" name="">
                    <a:effect ref="fillLine"/>
                    <a:outerShdw dist="38100" dir="13500000" algn="br">
                      <a:srgbClr val="DDFFFF"/>
                    </a:outerShdw>
                  </a:cont>
                  <a:cont type="tree" name="">
                    <a:effect ref="fillLine"/>
                    <a:outerShdw dist="38100" dir="2700000" algn="tl">
                      <a:srgbClr val="7A9999"/>
                    </a:outerShdw>
                  </a:cont>
                  <a:effect ref="fillLine"/>
                </a:effectDag>
              </a:endParaRPr>
            </a:p>
          </p:txBody>
        </p:sp>
        <p:sp>
          <p:nvSpPr>
            <p:cNvPr id="45" name="Text Box 43"/>
            <p:cNvSpPr txBox="1">
              <a:spLocks noChangeArrowheads="1"/>
            </p:cNvSpPr>
            <p:nvPr/>
          </p:nvSpPr>
          <p:spPr bwMode="auto">
            <a:xfrm>
              <a:off x="1052" y="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1</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46" name="Text Box 44"/>
            <p:cNvSpPr txBox="1">
              <a:spLocks noChangeArrowheads="1"/>
            </p:cNvSpPr>
            <p:nvPr/>
          </p:nvSpPr>
          <p:spPr bwMode="auto">
            <a:xfrm>
              <a:off x="1916" y="62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3</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47" name="Text Box 45"/>
            <p:cNvSpPr txBox="1">
              <a:spLocks noChangeArrowheads="1"/>
            </p:cNvSpPr>
            <p:nvPr/>
          </p:nvSpPr>
          <p:spPr bwMode="auto">
            <a:xfrm>
              <a:off x="1340"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6</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48" name="Text Box 46"/>
            <p:cNvSpPr txBox="1">
              <a:spLocks noChangeArrowheads="1"/>
            </p:cNvSpPr>
            <p:nvPr/>
          </p:nvSpPr>
          <p:spPr bwMode="auto">
            <a:xfrm>
              <a:off x="1088"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5</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49" name="Text Box 47"/>
            <p:cNvSpPr txBox="1">
              <a:spLocks noChangeArrowheads="1"/>
            </p:cNvSpPr>
            <p:nvPr/>
          </p:nvSpPr>
          <p:spPr bwMode="auto">
            <a:xfrm>
              <a:off x="140" y="110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4</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0" name="Text Box 48"/>
            <p:cNvSpPr txBox="1">
              <a:spLocks noChangeArrowheads="1"/>
            </p:cNvSpPr>
            <p:nvPr/>
          </p:nvSpPr>
          <p:spPr bwMode="auto">
            <a:xfrm>
              <a:off x="560" y="53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2</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1" name="Freeform 49"/>
            <p:cNvSpPr>
              <a:spLocks/>
            </p:cNvSpPr>
            <p:nvPr/>
          </p:nvSpPr>
          <p:spPr bwMode="auto">
            <a:xfrm>
              <a:off x="0" y="0"/>
              <a:ext cx="2144" cy="1848"/>
            </a:xfrm>
            <a:custGeom>
              <a:avLst/>
              <a:gdLst>
                <a:gd name="T0" fmla="*/ 896 w 2144"/>
                <a:gd name="T1" fmla="*/ 192 h 1848"/>
                <a:gd name="T2" fmla="*/ 128 w 2144"/>
                <a:gd name="T3" fmla="*/ 1200 h 1848"/>
                <a:gd name="T4" fmla="*/ 128 w 2144"/>
                <a:gd name="T5" fmla="*/ 1680 h 1848"/>
                <a:gd name="T6" fmla="*/ 464 w 2144"/>
                <a:gd name="T7" fmla="*/ 1824 h 1848"/>
                <a:gd name="T8" fmla="*/ 704 w 2144"/>
                <a:gd name="T9" fmla="*/ 1536 h 1848"/>
                <a:gd name="T10" fmla="*/ 800 w 2144"/>
                <a:gd name="T11" fmla="*/ 1344 h 1848"/>
                <a:gd name="T12" fmla="*/ 848 w 2144"/>
                <a:gd name="T13" fmla="*/ 1296 h 1848"/>
                <a:gd name="T14" fmla="*/ 896 w 2144"/>
                <a:gd name="T15" fmla="*/ 1248 h 1848"/>
                <a:gd name="T16" fmla="*/ 992 w 2144"/>
                <a:gd name="T17" fmla="*/ 1200 h 1848"/>
                <a:gd name="T18" fmla="*/ 1280 w 2144"/>
                <a:gd name="T19" fmla="*/ 1152 h 1848"/>
                <a:gd name="T20" fmla="*/ 1712 w 2144"/>
                <a:gd name="T21" fmla="*/ 1248 h 1848"/>
                <a:gd name="T22" fmla="*/ 2000 w 2144"/>
                <a:gd name="T23" fmla="*/ 1200 h 1848"/>
                <a:gd name="T24" fmla="*/ 2144 w 2144"/>
                <a:gd name="T25" fmla="*/ 864 h 1848"/>
                <a:gd name="T26" fmla="*/ 2000 w 2144"/>
                <a:gd name="T27" fmla="*/ 480 h 1848"/>
                <a:gd name="T28" fmla="*/ 1472 w 2144"/>
                <a:gd name="T29" fmla="*/ 96 h 1848"/>
                <a:gd name="T30" fmla="*/ 1088 w 2144"/>
                <a:gd name="T31" fmla="*/ 48 h 1848"/>
                <a:gd name="T32" fmla="*/ 896 w 2144"/>
                <a:gd name="T33" fmla="*/ 192 h 18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44"/>
                <a:gd name="T52" fmla="*/ 0 h 1848"/>
                <a:gd name="T53" fmla="*/ 2144 w 2144"/>
                <a:gd name="T54" fmla="*/ 1848 h 18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cmpd="sng">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t">
                <a:spcBef>
                  <a:spcPct val="50000"/>
                </a:spcBef>
                <a:defRPr/>
              </a:pPr>
              <a:endParaRPr lang="zh-CN" altLang="en-US">
                <a:effectLst>
                  <a:outerShdw blurRad="38100" dist="38100" dir="2700000" algn="tl">
                    <a:srgbClr val="C0C0C0"/>
                  </a:outerShdw>
                </a:effectLst>
              </a:endParaRPr>
            </a:p>
          </p:txBody>
        </p:sp>
      </p:grpSp>
      <p:sp>
        <p:nvSpPr>
          <p:cNvPr id="52" name="AutoShape 50"/>
          <p:cNvSpPr>
            <a:spLocks noChangeArrowheads="1"/>
          </p:cNvSpPr>
          <p:nvPr/>
        </p:nvSpPr>
        <p:spPr bwMode="auto">
          <a:xfrm>
            <a:off x="9620220" y="2220932"/>
            <a:ext cx="914400" cy="457200"/>
          </a:xfrm>
          <a:prstGeom prst="rightArrow">
            <a:avLst>
              <a:gd name="adj1" fmla="val 50000"/>
              <a:gd name="adj2" fmla="val 50000"/>
            </a:avLst>
          </a:prstGeom>
          <a:gradFill rotWithShape="0">
            <a:gsLst>
              <a:gs pos="0">
                <a:srgbClr val="0000FF"/>
              </a:gs>
              <a:gs pos="100000">
                <a:srgbClr val="000076"/>
              </a:gs>
            </a:gsLst>
            <a:lin ang="18900000" scaled="1"/>
          </a:gradFill>
          <a:ln w="9525" cmpd="sng">
            <a:solidFill>
              <a:schemeClr val="tx1"/>
            </a:solidFill>
            <a:miter lim="800000"/>
            <a:headEnd/>
            <a:tailEnd/>
          </a:ln>
        </p:spPr>
        <p:txBody>
          <a:bodyPr wrap="none" anchor="ctr"/>
          <a:lstStyle/>
          <a:p>
            <a:pPr fontAlgn="t">
              <a:spcBef>
                <a:spcPct val="50000"/>
              </a:spcBef>
              <a:defRPr/>
            </a:pPr>
            <a:endParaRPr lang="zh-CN" altLang="en-US">
              <a:effectLst>
                <a:outerShdw blurRad="38100" dist="38100" dir="2700000" algn="tl">
                  <a:srgbClr val="FFFFFF"/>
                </a:outerShdw>
              </a:effectLst>
            </a:endParaRPr>
          </a:p>
        </p:txBody>
      </p:sp>
      <p:sp>
        <p:nvSpPr>
          <p:cNvPr id="53" name="Oval 52"/>
          <p:cNvSpPr>
            <a:spLocks noChangeArrowheads="1"/>
          </p:cNvSpPr>
          <p:nvPr/>
        </p:nvSpPr>
        <p:spPr bwMode="auto">
          <a:xfrm>
            <a:off x="2914620" y="2373332"/>
            <a:ext cx="533400" cy="609600"/>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effectLst>
                  <a:outerShdw blurRad="38100" dist="38100" dir="2700000" algn="tl">
                    <a:srgbClr val="FFFFFF"/>
                  </a:outerShdw>
                </a:effectLst>
              </a:rPr>
              <a:t>08</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54" name="Oval 53"/>
          <p:cNvSpPr>
            <a:spLocks noChangeArrowheads="1"/>
          </p:cNvSpPr>
          <p:nvPr/>
        </p:nvSpPr>
        <p:spPr bwMode="auto">
          <a:xfrm>
            <a:off x="3752820" y="1535132"/>
            <a:ext cx="533400" cy="609600"/>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effectLst>
                  <a:outerShdw blurRad="38100" dist="38100" dir="2700000" algn="tl">
                    <a:srgbClr val="FFFFFF"/>
                  </a:outerShdw>
                </a:effectLst>
              </a:rPr>
              <a:t>25</a:t>
            </a:r>
          </a:p>
        </p:txBody>
      </p:sp>
      <p:sp>
        <p:nvSpPr>
          <p:cNvPr id="55" name="Oval 54"/>
          <p:cNvSpPr>
            <a:spLocks noChangeArrowheads="1"/>
          </p:cNvSpPr>
          <p:nvPr/>
        </p:nvSpPr>
        <p:spPr bwMode="auto">
          <a:xfrm>
            <a:off x="2914620" y="2373332"/>
            <a:ext cx="533400" cy="609600"/>
          </a:xfrm>
          <a:prstGeom prst="ellipse">
            <a:avLst/>
          </a:prstGeom>
          <a:solidFill>
            <a:schemeClr val="accent1"/>
          </a:solidFill>
          <a:ln w="28575" cmpd="sng">
            <a:solidFill>
              <a:schemeClr val="tx1"/>
            </a:solidFill>
            <a:round/>
            <a:headEnd/>
            <a:tailEnd/>
          </a:ln>
        </p:spPr>
        <p:txBody>
          <a:bodyPr wrap="none" anchor="ctr"/>
          <a:lstStyle/>
          <a:p>
            <a:pPr algn="ctr">
              <a:defRPr/>
            </a:pPr>
            <a:r>
              <a:rPr lang="en-US" sz="2400">
                <a:effectLst>
                  <a:outerShdw blurRad="38100" dist="38100" dir="2700000" algn="tl">
                    <a:srgbClr val="FFFFFF"/>
                  </a:outerShdw>
                </a:effectLst>
              </a:rPr>
              <a:t>25*</a:t>
            </a:r>
          </a:p>
        </p:txBody>
      </p:sp>
      <p:sp>
        <p:nvSpPr>
          <p:cNvPr id="56" name="Line 55"/>
          <p:cNvSpPr>
            <a:spLocks noChangeShapeType="1"/>
          </p:cNvSpPr>
          <p:nvPr/>
        </p:nvSpPr>
        <p:spPr bwMode="auto">
          <a:xfrm flipH="1">
            <a:off x="3295620" y="1916132"/>
            <a:ext cx="304800" cy="381000"/>
          </a:xfrm>
          <a:prstGeom prst="line">
            <a:avLst/>
          </a:prstGeom>
          <a:noFill/>
          <a:ln w="28575">
            <a:solidFill>
              <a:srgbClr val="FF00FF"/>
            </a:solidFill>
            <a:round/>
            <a:headEnd type="triangle" w="med" len="med"/>
            <a:tailEnd type="triangle" w="med" len="med"/>
          </a:ln>
        </p:spPr>
        <p:txBody>
          <a:bodyPr wrap="none" anchor="ctr"/>
          <a:lstStyle/>
          <a:p>
            <a:endParaRPr lang="zh-CN" altLang="en-US"/>
          </a:p>
        </p:txBody>
      </p:sp>
      <p:sp>
        <p:nvSpPr>
          <p:cNvPr id="57" name="Rectangle 56" descr="永恒"/>
          <p:cNvSpPr>
            <a:spLocks noChangeArrowheads="1"/>
          </p:cNvSpPr>
          <p:nvPr/>
        </p:nvSpPr>
        <p:spPr bwMode="auto">
          <a:xfrm>
            <a:off x="1924020" y="4583132"/>
            <a:ext cx="3429000" cy="533400"/>
          </a:xfrm>
          <a:prstGeom prst="rect">
            <a:avLst/>
          </a:prstGeom>
          <a:blipFill dpi="0" rotWithShape="0">
            <a:blip r:embed="rId2" cstate="print"/>
            <a:srcRect/>
            <a:tile tx="0" ty="0" sx="100000" sy="100000" flip="none" algn="tl"/>
          </a:blipFill>
          <a:ln w="28575" cmpd="sng">
            <a:solidFill>
              <a:schemeClr val="tx1"/>
            </a:solidFill>
            <a:miter lim="800000"/>
            <a:headEnd/>
            <a:tailEnd/>
          </a:ln>
          <a:effectLst>
            <a:outerShdw dist="35921" dir="2700000" algn="ctr" rotWithShape="0">
              <a:srgbClr val="808080"/>
            </a:outerShdw>
          </a:effectLst>
        </p:spPr>
        <p:txBody>
          <a:bodyPr wrap="none" anchor="ctr"/>
          <a:lstStyle/>
          <a:p>
            <a:pPr>
              <a:defRPr/>
            </a:pPr>
            <a:r>
              <a:rPr lang="en-US" sz="2800">
                <a:effectLst>
                  <a:outerShdw blurRad="38100" dist="38100" dir="2700000" algn="tl">
                    <a:srgbClr val="C0C0C0"/>
                  </a:outerShdw>
                </a:effectLst>
              </a:rPr>
              <a:t>25 </a:t>
            </a:r>
            <a:r>
              <a:rPr lang="en-US" sz="2800">
                <a:solidFill>
                  <a:srgbClr val="FF00FF"/>
                </a:solidFill>
                <a:effectLst>
                  <a:outerShdw blurRad="38100" dist="38100" dir="2700000" algn="tl">
                    <a:srgbClr val="C0C0C0"/>
                  </a:outerShdw>
                </a:effectLst>
              </a:rPr>
              <a:t>08</a:t>
            </a:r>
            <a:r>
              <a:rPr lang="en-US" sz="2800">
                <a:solidFill>
                  <a:schemeClr val="tx2"/>
                </a:solidFill>
                <a:effectLst>
                  <a:outerShdw blurRad="38100" dist="38100" dir="2700000" algn="tl">
                    <a:srgbClr val="C0C0C0"/>
                  </a:outerShdw>
                </a:effectLst>
              </a:rPr>
              <a:t> </a:t>
            </a:r>
            <a:r>
              <a:rPr lang="en-US" sz="2800">
                <a:effectLst>
                  <a:outerShdw blurRad="38100" dist="38100" dir="2700000" algn="tl">
                    <a:srgbClr val="C0C0C0"/>
                  </a:outerShdw>
                </a:effectLst>
              </a:rPr>
              <a:t>  21</a:t>
            </a:r>
            <a:r>
              <a:rPr lang="en-US" sz="2800">
                <a:solidFill>
                  <a:schemeClr val="tx2"/>
                </a:solidFill>
                <a:effectLst>
                  <a:outerShdw blurRad="38100" dist="38100" dir="2700000" algn="tl">
                    <a:srgbClr val="C0C0C0"/>
                  </a:outerShdw>
                </a:effectLst>
              </a:rPr>
              <a:t>  25* 16  </a:t>
            </a:r>
            <a:r>
              <a:rPr lang="en-US" sz="2800">
                <a:solidFill>
                  <a:srgbClr val="009900"/>
                </a:solidFill>
                <a:effectLst>
                  <a:outerShdw blurRad="38100" dist="38100" dir="2700000" algn="tl">
                    <a:srgbClr val="C0C0C0"/>
                  </a:outerShdw>
                </a:effectLst>
              </a:rPr>
              <a:t>49</a:t>
            </a:r>
          </a:p>
        </p:txBody>
      </p:sp>
      <p:sp>
        <p:nvSpPr>
          <p:cNvPr id="58" name="Line 57"/>
          <p:cNvSpPr>
            <a:spLocks noChangeShapeType="1"/>
          </p:cNvSpPr>
          <p:nvPr/>
        </p:nvSpPr>
        <p:spPr bwMode="auto">
          <a:xfrm flipH="1">
            <a:off x="2533620" y="2830532"/>
            <a:ext cx="304800" cy="381000"/>
          </a:xfrm>
          <a:prstGeom prst="line">
            <a:avLst/>
          </a:prstGeom>
          <a:noFill/>
          <a:ln w="28575">
            <a:solidFill>
              <a:srgbClr val="FF00FF"/>
            </a:solidFill>
            <a:round/>
            <a:headEnd type="triangle" w="med" len="med"/>
            <a:tailEnd type="triangle" w="med" len="med"/>
          </a:ln>
        </p:spPr>
        <p:txBody>
          <a:bodyPr wrap="none" anchor="ctr"/>
          <a:lstStyle/>
          <a:p>
            <a:endParaRPr lang="zh-CN" altLang="en-US"/>
          </a:p>
        </p:txBody>
      </p:sp>
      <p:sp>
        <p:nvSpPr>
          <p:cNvPr id="59" name="Oval 58"/>
          <p:cNvSpPr>
            <a:spLocks noChangeArrowheads="1"/>
          </p:cNvSpPr>
          <p:nvPr/>
        </p:nvSpPr>
        <p:spPr bwMode="auto">
          <a:xfrm>
            <a:off x="2305020" y="3363932"/>
            <a:ext cx="533400" cy="609600"/>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effectLst>
                  <a:outerShdw blurRad="38100" dist="38100" dir="2700000" algn="tl">
                    <a:srgbClr val="FFFFFF"/>
                  </a:outerShdw>
                </a:effectLst>
              </a:rPr>
              <a:t>08</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60" name="Rectangle 59" descr="永恒"/>
          <p:cNvSpPr>
            <a:spLocks noChangeArrowheads="1"/>
          </p:cNvSpPr>
          <p:nvPr/>
        </p:nvSpPr>
        <p:spPr bwMode="auto">
          <a:xfrm>
            <a:off x="1924020" y="4583132"/>
            <a:ext cx="3505200" cy="533400"/>
          </a:xfrm>
          <a:prstGeom prst="rect">
            <a:avLst/>
          </a:prstGeom>
          <a:blipFill dpi="0" rotWithShape="0">
            <a:blip r:embed="rId2" cstate="print"/>
            <a:srcRect/>
            <a:tile tx="0" ty="0" sx="100000" sy="100000" flip="none" algn="tl"/>
          </a:blipFill>
          <a:ln w="28575" cmpd="sng">
            <a:solidFill>
              <a:schemeClr val="tx1"/>
            </a:solidFill>
            <a:miter lim="800000"/>
            <a:headEnd/>
            <a:tailEnd/>
          </a:ln>
          <a:effectLst>
            <a:outerShdw dist="35921" dir="2700000" algn="ctr" rotWithShape="0">
              <a:srgbClr val="808080"/>
            </a:outerShdw>
          </a:effectLst>
        </p:spPr>
        <p:txBody>
          <a:bodyPr wrap="none" anchor="ctr"/>
          <a:lstStyle/>
          <a:p>
            <a:pPr>
              <a:defRPr/>
            </a:pPr>
            <a:r>
              <a:rPr lang="en-US" sz="2800" dirty="0">
                <a:effectLst>
                  <a:outerShdw blurRad="38100" dist="38100" dir="2700000" algn="tl">
                    <a:srgbClr val="C0C0C0"/>
                  </a:outerShdw>
                </a:effectLst>
              </a:rPr>
              <a:t>25 </a:t>
            </a:r>
            <a:r>
              <a:rPr lang="en-US" sz="2800" dirty="0">
                <a:solidFill>
                  <a:schemeClr val="tx2"/>
                </a:solidFill>
                <a:effectLst>
                  <a:outerShdw blurRad="38100" dist="38100" dir="2700000" algn="tl">
                    <a:srgbClr val="C0C0C0"/>
                  </a:outerShdw>
                </a:effectLst>
              </a:rPr>
              <a:t>25* </a:t>
            </a:r>
            <a:r>
              <a:rPr lang="en-US" sz="2800" dirty="0">
                <a:effectLst>
                  <a:outerShdw blurRad="38100" dist="38100" dir="2700000" algn="tl">
                    <a:srgbClr val="C0C0C0"/>
                  </a:outerShdw>
                </a:effectLst>
              </a:rPr>
              <a:t>21</a:t>
            </a:r>
            <a:r>
              <a:rPr lang="en-US" sz="2800" dirty="0">
                <a:solidFill>
                  <a:schemeClr val="tx2"/>
                </a:solidFill>
                <a:effectLst>
                  <a:outerShdw blurRad="38100" dist="38100" dir="2700000" algn="tl">
                    <a:srgbClr val="C0C0C0"/>
                  </a:outerShdw>
                </a:effectLst>
              </a:rPr>
              <a:t>  </a:t>
            </a:r>
            <a:r>
              <a:rPr lang="en-US" sz="2800" dirty="0">
                <a:solidFill>
                  <a:srgbClr val="FF00FF"/>
                </a:solidFill>
                <a:effectLst>
                  <a:outerShdw blurRad="38100" dist="38100" dir="2700000" algn="tl">
                    <a:srgbClr val="C0C0C0"/>
                  </a:outerShdw>
                </a:effectLst>
              </a:rPr>
              <a:t>08 </a:t>
            </a:r>
            <a:r>
              <a:rPr lang="en-US" sz="2800" dirty="0">
                <a:solidFill>
                  <a:schemeClr val="tx2"/>
                </a:solidFill>
                <a:effectLst>
                  <a:outerShdw blurRad="38100" dist="38100" dir="2700000" algn="tl">
                    <a:srgbClr val="C0C0C0"/>
                  </a:outerShdw>
                </a:effectLst>
              </a:rPr>
              <a:t> 16   </a:t>
            </a:r>
            <a:r>
              <a:rPr lang="en-US" sz="2800" dirty="0">
                <a:solidFill>
                  <a:srgbClr val="009900"/>
                </a:solidFill>
                <a:effectLst>
                  <a:outerShdw blurRad="38100" dist="38100" dir="2700000" algn="tl">
                    <a:srgbClr val="C0C0C0"/>
                  </a:outerShdw>
                </a:effectLst>
              </a:rPr>
              <a:t>49</a:t>
            </a:r>
          </a:p>
        </p:txBody>
      </p:sp>
      <p:grpSp>
        <p:nvGrpSpPr>
          <p:cNvPr id="16" name="Group 59"/>
          <p:cNvGrpSpPr>
            <a:grpSpLocks/>
          </p:cNvGrpSpPr>
          <p:nvPr/>
        </p:nvGrpSpPr>
        <p:grpSpPr bwMode="auto">
          <a:xfrm>
            <a:off x="2457421" y="4583132"/>
            <a:ext cx="2366963" cy="533400"/>
            <a:chOff x="0" y="0"/>
            <a:chExt cx="1491" cy="336"/>
          </a:xfrm>
        </p:grpSpPr>
        <p:sp>
          <p:nvSpPr>
            <p:cNvPr id="62" name="Line 61"/>
            <p:cNvSpPr>
              <a:spLocks noChangeShapeType="1"/>
            </p:cNvSpPr>
            <p:nvPr/>
          </p:nvSpPr>
          <p:spPr bwMode="auto">
            <a:xfrm>
              <a:off x="0" y="0"/>
              <a:ext cx="0" cy="336"/>
            </a:xfrm>
            <a:prstGeom prst="line">
              <a:avLst/>
            </a:prstGeom>
            <a:noFill/>
            <a:ln w="28575">
              <a:solidFill>
                <a:schemeClr val="tx1"/>
              </a:solidFill>
              <a:round/>
              <a:headEnd/>
              <a:tailEnd/>
            </a:ln>
          </p:spPr>
          <p:txBody>
            <a:bodyPr wrap="none" anchor="ctr"/>
            <a:lstStyle/>
            <a:p>
              <a:endParaRPr lang="zh-CN" altLang="en-US"/>
            </a:p>
          </p:txBody>
        </p:sp>
        <p:sp>
          <p:nvSpPr>
            <p:cNvPr id="63" name="Line 62"/>
            <p:cNvSpPr>
              <a:spLocks noChangeShapeType="1"/>
            </p:cNvSpPr>
            <p:nvPr/>
          </p:nvSpPr>
          <p:spPr bwMode="auto">
            <a:xfrm>
              <a:off x="384" y="0"/>
              <a:ext cx="0" cy="336"/>
            </a:xfrm>
            <a:prstGeom prst="line">
              <a:avLst/>
            </a:prstGeom>
            <a:noFill/>
            <a:ln w="28575">
              <a:solidFill>
                <a:schemeClr val="tx1"/>
              </a:solidFill>
              <a:round/>
              <a:headEnd/>
              <a:tailEnd/>
            </a:ln>
          </p:spPr>
          <p:txBody>
            <a:bodyPr wrap="none" anchor="ctr"/>
            <a:lstStyle/>
            <a:p>
              <a:endParaRPr lang="zh-CN" altLang="en-US"/>
            </a:p>
          </p:txBody>
        </p:sp>
        <p:sp>
          <p:nvSpPr>
            <p:cNvPr id="64" name="Line 63"/>
            <p:cNvSpPr>
              <a:spLocks noChangeShapeType="1"/>
            </p:cNvSpPr>
            <p:nvPr/>
          </p:nvSpPr>
          <p:spPr bwMode="auto">
            <a:xfrm>
              <a:off x="720" y="0"/>
              <a:ext cx="0" cy="336"/>
            </a:xfrm>
            <a:prstGeom prst="line">
              <a:avLst/>
            </a:prstGeom>
            <a:noFill/>
            <a:ln w="28575">
              <a:solidFill>
                <a:schemeClr val="tx1"/>
              </a:solidFill>
              <a:round/>
              <a:headEnd/>
              <a:tailEnd/>
            </a:ln>
          </p:spPr>
          <p:txBody>
            <a:bodyPr wrap="none" anchor="ctr"/>
            <a:lstStyle/>
            <a:p>
              <a:endParaRPr lang="zh-CN" altLang="en-US"/>
            </a:p>
          </p:txBody>
        </p:sp>
        <p:sp>
          <p:nvSpPr>
            <p:cNvPr id="65" name="Line 64"/>
            <p:cNvSpPr>
              <a:spLocks noChangeShapeType="1"/>
            </p:cNvSpPr>
            <p:nvPr/>
          </p:nvSpPr>
          <p:spPr bwMode="auto">
            <a:xfrm>
              <a:off x="1131" y="0"/>
              <a:ext cx="0" cy="336"/>
            </a:xfrm>
            <a:prstGeom prst="line">
              <a:avLst/>
            </a:prstGeom>
            <a:noFill/>
            <a:ln w="28575">
              <a:solidFill>
                <a:schemeClr val="tx1"/>
              </a:solidFill>
              <a:round/>
              <a:headEnd/>
              <a:tailEnd/>
            </a:ln>
          </p:spPr>
          <p:txBody>
            <a:bodyPr wrap="none" anchor="ctr"/>
            <a:lstStyle/>
            <a:p>
              <a:endParaRPr lang="zh-CN" altLang="en-US"/>
            </a:p>
          </p:txBody>
        </p:sp>
        <p:sp>
          <p:nvSpPr>
            <p:cNvPr id="66" name="Line 65"/>
            <p:cNvSpPr>
              <a:spLocks noChangeShapeType="1"/>
            </p:cNvSpPr>
            <p:nvPr/>
          </p:nvSpPr>
          <p:spPr bwMode="auto">
            <a:xfrm>
              <a:off x="1491" y="0"/>
              <a:ext cx="0" cy="336"/>
            </a:xfrm>
            <a:prstGeom prst="line">
              <a:avLst/>
            </a:prstGeom>
            <a:noFill/>
            <a:ln w="28575">
              <a:solidFill>
                <a:schemeClr val="tx1"/>
              </a:solidFill>
              <a:round/>
              <a:headEnd/>
              <a:tailEnd/>
            </a:ln>
          </p:spPr>
          <p:txBody>
            <a:bodyPr wrap="none" anchor="ctr"/>
            <a:lstStyle/>
            <a:p>
              <a:endParaRPr lang="zh-CN" altLang="en-US"/>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 </a:t>
            </a:r>
            <a:r>
              <a:rPr lang="en-US" altLang="zh-CN" dirty="0" err="1" smtClean="0"/>
              <a:t>Heapsort</a:t>
            </a:r>
            <a:r>
              <a:rPr lang="en-US" altLang="zh-CN" dirty="0" smtClean="0"/>
              <a:t> Example</a:t>
            </a:r>
            <a:endParaRPr lang="zh-CN" altLang="en-US" dirty="0"/>
          </a:p>
        </p:txBody>
      </p:sp>
      <p:sp>
        <p:nvSpPr>
          <p:cNvPr id="4" name="AutoShape 2"/>
          <p:cNvSpPr>
            <a:spLocks noChangeArrowheads="1"/>
          </p:cNvSpPr>
          <p:nvPr/>
        </p:nvSpPr>
        <p:spPr bwMode="auto">
          <a:xfrm>
            <a:off x="5538758" y="2568594"/>
            <a:ext cx="914400" cy="457200"/>
          </a:xfrm>
          <a:prstGeom prst="rightArrow">
            <a:avLst>
              <a:gd name="adj1" fmla="val 50000"/>
              <a:gd name="adj2" fmla="val 50000"/>
            </a:avLst>
          </a:prstGeom>
          <a:gradFill rotWithShape="0">
            <a:gsLst>
              <a:gs pos="0">
                <a:srgbClr val="0000FF"/>
              </a:gs>
              <a:gs pos="100000">
                <a:srgbClr val="000076"/>
              </a:gs>
            </a:gsLst>
            <a:lin ang="18900000" scaled="1"/>
          </a:gradFill>
          <a:ln w="9525" cmpd="sng">
            <a:solidFill>
              <a:schemeClr val="tx1"/>
            </a:solidFill>
            <a:miter lim="800000"/>
            <a:headEnd/>
            <a:tailEnd/>
          </a:ln>
        </p:spPr>
        <p:txBody>
          <a:bodyPr wrap="none" anchor="ctr"/>
          <a:lstStyle/>
          <a:p>
            <a:pPr fontAlgn="t">
              <a:spcBef>
                <a:spcPct val="50000"/>
              </a:spcBef>
              <a:defRPr/>
            </a:pPr>
            <a:endParaRPr lang="zh-CN" altLang="en-US">
              <a:effectLst>
                <a:outerShdw blurRad="38100" dist="38100" dir="2700000" algn="tl">
                  <a:srgbClr val="FFFFFF"/>
                </a:outerShdw>
              </a:effectLst>
            </a:endParaRPr>
          </a:p>
        </p:txBody>
      </p:sp>
      <p:grpSp>
        <p:nvGrpSpPr>
          <p:cNvPr id="3" name="Group 3"/>
          <p:cNvGrpSpPr>
            <a:grpSpLocks/>
          </p:cNvGrpSpPr>
          <p:nvPr/>
        </p:nvGrpSpPr>
        <p:grpSpPr bwMode="auto">
          <a:xfrm>
            <a:off x="6429345" y="4511694"/>
            <a:ext cx="3506788" cy="1219200"/>
            <a:chOff x="-63" y="0"/>
            <a:chExt cx="2209" cy="768"/>
          </a:xfrm>
        </p:grpSpPr>
        <p:sp>
          <p:nvSpPr>
            <p:cNvPr id="6" name="Rectangle 4" descr="永恒"/>
            <p:cNvSpPr>
              <a:spLocks noChangeArrowheads="1"/>
            </p:cNvSpPr>
            <p:nvPr/>
          </p:nvSpPr>
          <p:spPr bwMode="auto">
            <a:xfrm>
              <a:off x="-63" y="0"/>
              <a:ext cx="2175" cy="336"/>
            </a:xfrm>
            <a:prstGeom prst="rect">
              <a:avLst/>
            </a:prstGeom>
            <a:blipFill dpi="0" rotWithShape="0">
              <a:blip r:embed="rId2" cstate="print"/>
              <a:srcRect/>
              <a:tile tx="0" ty="0" sx="100000" sy="100000" flip="none" algn="tl"/>
            </a:blipFill>
            <a:ln w="28575" cmpd="sng">
              <a:solidFill>
                <a:schemeClr val="tx1"/>
              </a:solidFill>
              <a:miter lim="800000"/>
              <a:headEnd/>
              <a:tailEnd/>
            </a:ln>
            <a:effectLst>
              <a:outerShdw dist="35921" dir="2700000" algn="ctr" rotWithShape="0">
                <a:srgbClr val="808080"/>
              </a:outerShdw>
            </a:effectLst>
          </p:spPr>
          <p:txBody>
            <a:bodyPr wrap="none" anchor="ctr"/>
            <a:lstStyle/>
            <a:p>
              <a:pPr algn="ctr">
                <a:defRPr/>
              </a:pPr>
              <a:r>
                <a:rPr lang="en-US" sz="2800" dirty="0">
                  <a:solidFill>
                    <a:schemeClr val="tx2"/>
                  </a:solidFill>
                  <a:effectLst>
                    <a:outerShdw blurRad="38100" dist="38100" dir="2700000" algn="tl">
                      <a:srgbClr val="C0C0C0"/>
                    </a:outerShdw>
                  </a:effectLst>
                </a:rPr>
                <a:t>08  16  21  </a:t>
              </a:r>
              <a:r>
                <a:rPr lang="en-US" sz="2800" dirty="0">
                  <a:solidFill>
                    <a:srgbClr val="009900"/>
                  </a:solidFill>
                  <a:effectLst>
                    <a:outerShdw blurRad="38100" dist="38100" dir="2700000" algn="tl">
                      <a:srgbClr val="C0C0C0"/>
                    </a:outerShdw>
                  </a:effectLst>
                </a:rPr>
                <a:t>25* 25  49</a:t>
              </a:r>
              <a:endParaRPr lang="en-US" sz="2400"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7" name="Line 5"/>
            <p:cNvSpPr>
              <a:spLocks noChangeShapeType="1"/>
            </p:cNvSpPr>
            <p:nvPr/>
          </p:nvSpPr>
          <p:spPr bwMode="auto">
            <a:xfrm>
              <a:off x="297" y="0"/>
              <a:ext cx="0" cy="336"/>
            </a:xfrm>
            <a:prstGeom prst="line">
              <a:avLst/>
            </a:prstGeom>
            <a:noFill/>
            <a:ln w="28575">
              <a:solidFill>
                <a:schemeClr val="tx1"/>
              </a:solidFill>
              <a:round/>
              <a:headEnd/>
              <a:tailEnd/>
            </a:ln>
          </p:spPr>
          <p:txBody>
            <a:bodyPr wrap="none" anchor="ctr"/>
            <a:lstStyle/>
            <a:p>
              <a:endParaRPr lang="zh-CN" altLang="en-US"/>
            </a:p>
          </p:txBody>
        </p:sp>
        <p:sp>
          <p:nvSpPr>
            <p:cNvPr id="8" name="Line 6"/>
            <p:cNvSpPr>
              <a:spLocks noChangeShapeType="1"/>
            </p:cNvSpPr>
            <p:nvPr/>
          </p:nvSpPr>
          <p:spPr bwMode="auto">
            <a:xfrm>
              <a:off x="657" y="0"/>
              <a:ext cx="0" cy="336"/>
            </a:xfrm>
            <a:prstGeom prst="line">
              <a:avLst/>
            </a:prstGeom>
            <a:noFill/>
            <a:ln w="28575">
              <a:solidFill>
                <a:schemeClr val="tx1"/>
              </a:solidFill>
              <a:round/>
              <a:headEnd/>
              <a:tailEnd/>
            </a:ln>
          </p:spPr>
          <p:txBody>
            <a:bodyPr wrap="none" anchor="ctr"/>
            <a:lstStyle/>
            <a:p>
              <a:endParaRPr lang="zh-CN" altLang="en-US"/>
            </a:p>
          </p:txBody>
        </p:sp>
        <p:sp>
          <p:nvSpPr>
            <p:cNvPr id="9" name="Line 7"/>
            <p:cNvSpPr>
              <a:spLocks noChangeShapeType="1"/>
            </p:cNvSpPr>
            <p:nvPr/>
          </p:nvSpPr>
          <p:spPr bwMode="auto">
            <a:xfrm>
              <a:off x="1017" y="0"/>
              <a:ext cx="0" cy="336"/>
            </a:xfrm>
            <a:prstGeom prst="line">
              <a:avLst/>
            </a:prstGeom>
            <a:noFill/>
            <a:ln w="28575">
              <a:solidFill>
                <a:schemeClr val="tx1"/>
              </a:solidFill>
              <a:round/>
              <a:headEnd/>
              <a:tailEnd/>
            </a:ln>
          </p:spPr>
          <p:txBody>
            <a:bodyPr wrap="none" anchor="ctr"/>
            <a:lstStyle/>
            <a:p>
              <a:endParaRPr lang="zh-CN" altLang="en-US"/>
            </a:p>
          </p:txBody>
        </p:sp>
        <p:sp>
          <p:nvSpPr>
            <p:cNvPr id="10" name="Line 8"/>
            <p:cNvSpPr>
              <a:spLocks noChangeShapeType="1"/>
            </p:cNvSpPr>
            <p:nvPr/>
          </p:nvSpPr>
          <p:spPr bwMode="auto">
            <a:xfrm>
              <a:off x="1440" y="0"/>
              <a:ext cx="0" cy="336"/>
            </a:xfrm>
            <a:prstGeom prst="line">
              <a:avLst/>
            </a:prstGeom>
            <a:noFill/>
            <a:ln w="28575">
              <a:solidFill>
                <a:schemeClr val="tx1"/>
              </a:solidFill>
              <a:round/>
              <a:headEnd/>
              <a:tailEnd/>
            </a:ln>
          </p:spPr>
          <p:txBody>
            <a:bodyPr wrap="none" anchor="ctr"/>
            <a:lstStyle/>
            <a:p>
              <a:endParaRPr lang="zh-CN" altLang="en-US"/>
            </a:p>
          </p:txBody>
        </p:sp>
        <p:sp>
          <p:nvSpPr>
            <p:cNvPr id="11" name="Line 9"/>
            <p:cNvSpPr>
              <a:spLocks noChangeShapeType="1"/>
            </p:cNvSpPr>
            <p:nvPr/>
          </p:nvSpPr>
          <p:spPr bwMode="auto">
            <a:xfrm>
              <a:off x="1776" y="0"/>
              <a:ext cx="0" cy="336"/>
            </a:xfrm>
            <a:prstGeom prst="line">
              <a:avLst/>
            </a:prstGeom>
            <a:noFill/>
            <a:ln w="28575">
              <a:solidFill>
                <a:schemeClr val="tx1"/>
              </a:solidFill>
              <a:round/>
              <a:headEnd/>
              <a:tailEnd/>
            </a:ln>
          </p:spPr>
          <p:txBody>
            <a:bodyPr wrap="none" anchor="ctr"/>
            <a:lstStyle/>
            <a:p>
              <a:endParaRPr lang="zh-CN" altLang="en-US"/>
            </a:p>
          </p:txBody>
        </p:sp>
        <p:sp>
          <p:nvSpPr>
            <p:cNvPr id="12" name="Text Box 10"/>
            <p:cNvSpPr txBox="1">
              <a:spLocks noChangeArrowheads="1"/>
            </p:cNvSpPr>
            <p:nvPr/>
          </p:nvSpPr>
          <p:spPr bwMode="auto">
            <a:xfrm>
              <a:off x="0" y="441"/>
              <a:ext cx="214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zh-CN" altLang="en-US" sz="2800">
                  <a:effectLst>
                    <a:outerShdw blurRad="38100" dist="38100" dir="2700000" algn="tl">
                      <a:srgbClr val="C0C0C0"/>
                    </a:outerShdw>
                  </a:effectLst>
                  <a:ea typeface="仿宋_GB2312" pitchFamily="1" charset="-122"/>
                </a:rPr>
                <a:t>交换 </a:t>
              </a:r>
              <a:r>
                <a:rPr lang="en-US" sz="2800">
                  <a:effectLst>
                    <a:outerShdw blurRad="38100" dist="38100" dir="2700000" algn="tl">
                      <a:srgbClr val="C0C0C0"/>
                    </a:outerShdw>
                  </a:effectLst>
                  <a:ea typeface="仿宋_GB2312" pitchFamily="1" charset="-122"/>
                </a:rPr>
                <a:t>1 </a:t>
              </a:r>
              <a:r>
                <a:rPr lang="zh-CN" altLang="en-US" sz="2800">
                  <a:effectLst>
                    <a:outerShdw blurRad="38100" dist="38100" dir="2700000" algn="tl">
                      <a:srgbClr val="C0C0C0"/>
                    </a:outerShdw>
                  </a:effectLst>
                  <a:ea typeface="仿宋_GB2312" pitchFamily="1" charset="-122"/>
                </a:rPr>
                <a:t>号与 </a:t>
              </a:r>
              <a:r>
                <a:rPr lang="en-US" sz="2800">
                  <a:effectLst>
                    <a:outerShdw blurRad="38100" dist="38100" dir="2700000" algn="tl">
                      <a:srgbClr val="C0C0C0"/>
                    </a:outerShdw>
                  </a:effectLst>
                  <a:ea typeface="仿宋_GB2312" pitchFamily="1" charset="-122"/>
                </a:rPr>
                <a:t>4 </a:t>
              </a:r>
              <a:r>
                <a:rPr lang="zh-CN" altLang="en-US" sz="2800">
                  <a:effectLst>
                    <a:outerShdw blurRad="38100" dist="38100" dir="2700000" algn="tl">
                      <a:srgbClr val="C0C0C0"/>
                    </a:outerShdw>
                  </a:effectLst>
                  <a:ea typeface="仿宋_GB2312" pitchFamily="1" charset="-122"/>
                </a:rPr>
                <a:t>号记录</a:t>
              </a:r>
              <a:endParaRPr lang="zh-CN" alt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grpSp>
      <p:grpSp>
        <p:nvGrpSpPr>
          <p:cNvPr id="5" name="Group 11"/>
          <p:cNvGrpSpPr>
            <a:grpSpLocks/>
          </p:cNvGrpSpPr>
          <p:nvPr/>
        </p:nvGrpSpPr>
        <p:grpSpPr bwMode="auto">
          <a:xfrm>
            <a:off x="2185958" y="4511694"/>
            <a:ext cx="3529010" cy="533400"/>
            <a:chOff x="0" y="0"/>
            <a:chExt cx="2064" cy="336"/>
          </a:xfrm>
        </p:grpSpPr>
        <p:sp>
          <p:nvSpPr>
            <p:cNvPr id="14" name="Rectangle 12" descr="永恒"/>
            <p:cNvSpPr>
              <a:spLocks noChangeArrowheads="1"/>
            </p:cNvSpPr>
            <p:nvPr/>
          </p:nvSpPr>
          <p:spPr bwMode="auto">
            <a:xfrm>
              <a:off x="0" y="0"/>
              <a:ext cx="2064" cy="336"/>
            </a:xfrm>
            <a:prstGeom prst="rect">
              <a:avLst/>
            </a:prstGeom>
            <a:blipFill dpi="0" rotWithShape="0">
              <a:blip r:embed="rId2" cstate="print"/>
              <a:srcRect/>
              <a:tile tx="0" ty="0" sx="100000" sy="100000" flip="none" algn="tl"/>
            </a:blipFill>
            <a:ln w="28575" cmpd="sng">
              <a:solidFill>
                <a:schemeClr val="tx1"/>
              </a:solidFill>
              <a:miter lim="800000"/>
              <a:headEnd/>
              <a:tailEnd/>
            </a:ln>
            <a:effectLst>
              <a:outerShdw dist="35921" dir="2700000" algn="ctr" rotWithShape="0">
                <a:srgbClr val="808080"/>
              </a:outerShdw>
            </a:effectLst>
          </p:spPr>
          <p:txBody>
            <a:bodyPr wrap="none" anchor="ctr"/>
            <a:lstStyle/>
            <a:p>
              <a:pPr algn="ctr">
                <a:defRPr/>
              </a:pPr>
              <a:r>
                <a:rPr lang="en-US" sz="2800" dirty="0">
                  <a:solidFill>
                    <a:schemeClr val="tx2"/>
                  </a:solidFill>
                  <a:effectLst>
                    <a:outerShdw blurRad="38100" dist="38100" dir="2700000" algn="tl">
                      <a:srgbClr val="C0C0C0"/>
                    </a:outerShdw>
                  </a:effectLst>
                </a:rPr>
                <a:t>25* 16  21  08  </a:t>
              </a:r>
              <a:r>
                <a:rPr lang="en-US" sz="2800" dirty="0">
                  <a:solidFill>
                    <a:srgbClr val="009900"/>
                  </a:solidFill>
                  <a:effectLst>
                    <a:outerShdw blurRad="38100" dist="38100" dir="2700000" algn="tl">
                      <a:srgbClr val="C0C0C0"/>
                    </a:outerShdw>
                  </a:effectLst>
                </a:rPr>
                <a:t>25  49</a:t>
              </a:r>
              <a:endParaRPr lang="en-US" sz="2400" dirty="0">
                <a:solidFill>
                  <a:srgbClr val="FFFFFF"/>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15" name="Line 13"/>
            <p:cNvSpPr>
              <a:spLocks noChangeShapeType="1"/>
            </p:cNvSpPr>
            <p:nvPr/>
          </p:nvSpPr>
          <p:spPr bwMode="auto">
            <a:xfrm>
              <a:off x="384" y="0"/>
              <a:ext cx="0" cy="336"/>
            </a:xfrm>
            <a:prstGeom prst="line">
              <a:avLst/>
            </a:prstGeom>
            <a:noFill/>
            <a:ln w="28575">
              <a:solidFill>
                <a:schemeClr val="tx1"/>
              </a:solidFill>
              <a:round/>
              <a:headEnd/>
              <a:tailEnd/>
            </a:ln>
          </p:spPr>
          <p:txBody>
            <a:bodyPr wrap="none" anchor="ctr"/>
            <a:lstStyle/>
            <a:p>
              <a:endParaRPr lang="zh-CN" altLang="en-US"/>
            </a:p>
          </p:txBody>
        </p:sp>
        <p:sp>
          <p:nvSpPr>
            <p:cNvPr id="16" name="Line 14"/>
            <p:cNvSpPr>
              <a:spLocks noChangeShapeType="1"/>
            </p:cNvSpPr>
            <p:nvPr/>
          </p:nvSpPr>
          <p:spPr bwMode="auto">
            <a:xfrm>
              <a:off x="720" y="0"/>
              <a:ext cx="0" cy="336"/>
            </a:xfrm>
            <a:prstGeom prst="line">
              <a:avLst/>
            </a:prstGeom>
            <a:noFill/>
            <a:ln w="28575">
              <a:solidFill>
                <a:schemeClr val="tx1"/>
              </a:solidFill>
              <a:round/>
              <a:headEnd/>
              <a:tailEnd/>
            </a:ln>
          </p:spPr>
          <p:txBody>
            <a:bodyPr wrap="none" anchor="ctr"/>
            <a:lstStyle/>
            <a:p>
              <a:endParaRPr lang="zh-CN" altLang="en-US"/>
            </a:p>
          </p:txBody>
        </p:sp>
        <p:sp>
          <p:nvSpPr>
            <p:cNvPr id="17" name="Line 15"/>
            <p:cNvSpPr>
              <a:spLocks noChangeShapeType="1"/>
            </p:cNvSpPr>
            <p:nvPr/>
          </p:nvSpPr>
          <p:spPr bwMode="auto">
            <a:xfrm>
              <a:off x="1056" y="0"/>
              <a:ext cx="0" cy="336"/>
            </a:xfrm>
            <a:prstGeom prst="line">
              <a:avLst/>
            </a:prstGeom>
            <a:noFill/>
            <a:ln w="28575">
              <a:solidFill>
                <a:schemeClr val="tx1"/>
              </a:solidFill>
              <a:round/>
              <a:headEnd/>
              <a:tailEnd/>
            </a:ln>
          </p:spPr>
          <p:txBody>
            <a:bodyPr wrap="none" anchor="ctr"/>
            <a:lstStyle/>
            <a:p>
              <a:endParaRPr lang="zh-CN" altLang="en-US"/>
            </a:p>
          </p:txBody>
        </p:sp>
        <p:sp>
          <p:nvSpPr>
            <p:cNvPr id="18" name="Line 16"/>
            <p:cNvSpPr>
              <a:spLocks noChangeShapeType="1"/>
            </p:cNvSpPr>
            <p:nvPr/>
          </p:nvSpPr>
          <p:spPr bwMode="auto">
            <a:xfrm>
              <a:off x="1392" y="0"/>
              <a:ext cx="0" cy="336"/>
            </a:xfrm>
            <a:prstGeom prst="line">
              <a:avLst/>
            </a:prstGeom>
            <a:noFill/>
            <a:ln w="28575">
              <a:solidFill>
                <a:schemeClr val="tx1"/>
              </a:solidFill>
              <a:round/>
              <a:headEnd/>
              <a:tailEnd/>
            </a:ln>
          </p:spPr>
          <p:txBody>
            <a:bodyPr wrap="none" anchor="ctr"/>
            <a:lstStyle/>
            <a:p>
              <a:endParaRPr lang="zh-CN" altLang="en-US"/>
            </a:p>
          </p:txBody>
        </p:sp>
        <p:sp>
          <p:nvSpPr>
            <p:cNvPr id="19" name="Line 17"/>
            <p:cNvSpPr>
              <a:spLocks noChangeShapeType="1"/>
            </p:cNvSpPr>
            <p:nvPr/>
          </p:nvSpPr>
          <p:spPr bwMode="auto">
            <a:xfrm>
              <a:off x="1728" y="0"/>
              <a:ext cx="0" cy="336"/>
            </a:xfrm>
            <a:prstGeom prst="line">
              <a:avLst/>
            </a:prstGeom>
            <a:noFill/>
            <a:ln w="28575">
              <a:solidFill>
                <a:schemeClr val="tx1"/>
              </a:solidFill>
              <a:round/>
              <a:headEnd/>
              <a:tailEnd/>
            </a:ln>
          </p:spPr>
          <p:txBody>
            <a:bodyPr wrap="none" anchor="ctr"/>
            <a:lstStyle/>
            <a:p>
              <a:endParaRPr lang="zh-CN" altLang="en-US"/>
            </a:p>
          </p:txBody>
        </p:sp>
      </p:grpSp>
      <p:sp>
        <p:nvSpPr>
          <p:cNvPr id="20" name="Text Box 18"/>
          <p:cNvSpPr txBox="1">
            <a:spLocks noChangeArrowheads="1"/>
          </p:cNvSpPr>
          <p:nvPr/>
        </p:nvSpPr>
        <p:spPr bwMode="auto">
          <a:xfrm>
            <a:off x="2338358" y="5197494"/>
            <a:ext cx="29591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zh-CN" altLang="en-US" sz="2800">
                <a:effectLst>
                  <a:outerShdw blurRad="38100" dist="38100" dir="2700000" algn="tl">
                    <a:srgbClr val="C0C0C0"/>
                  </a:outerShdw>
                </a:effectLst>
                <a:ea typeface="仿宋_GB2312" pitchFamily="1" charset="-122"/>
              </a:rPr>
              <a:t>从 </a:t>
            </a:r>
            <a:r>
              <a:rPr lang="en-US" sz="2800">
                <a:effectLst>
                  <a:outerShdw blurRad="38100" dist="38100" dir="2700000" algn="tl">
                    <a:srgbClr val="C0C0C0"/>
                  </a:outerShdw>
                </a:effectLst>
                <a:ea typeface="仿宋_GB2312" pitchFamily="1" charset="-122"/>
              </a:rPr>
              <a:t>1</a:t>
            </a:r>
            <a:r>
              <a:rPr lang="zh-CN" altLang="en-US" sz="2800">
                <a:effectLst>
                  <a:outerShdw blurRad="38100" dist="38100" dir="2700000" algn="tl">
                    <a:srgbClr val="C0C0C0"/>
                  </a:outerShdw>
                </a:effectLst>
                <a:ea typeface="仿宋_GB2312" pitchFamily="1" charset="-122"/>
              </a:rPr>
              <a:t>号到 </a:t>
            </a:r>
            <a:r>
              <a:rPr lang="en-US" sz="2800">
                <a:effectLst>
                  <a:outerShdw blurRad="38100" dist="38100" dir="2700000" algn="tl">
                    <a:srgbClr val="C0C0C0"/>
                  </a:outerShdw>
                </a:effectLst>
                <a:ea typeface="仿宋_GB2312" pitchFamily="1" charset="-122"/>
              </a:rPr>
              <a:t>4</a:t>
            </a:r>
            <a:r>
              <a:rPr lang="zh-CN" altLang="en-US" sz="2800">
                <a:effectLst>
                  <a:outerShdw blurRad="38100" dist="38100" dir="2700000" algn="tl">
                    <a:srgbClr val="C0C0C0"/>
                  </a:outerShdw>
                </a:effectLst>
                <a:ea typeface="仿宋_GB2312" pitchFamily="1" charset="-122"/>
              </a:rPr>
              <a:t>号 重新</a:t>
            </a:r>
          </a:p>
          <a:p>
            <a:pPr eaLnBrk="1" hangingPunct="1">
              <a:defRPr/>
            </a:pPr>
            <a:r>
              <a:rPr lang="zh-CN" altLang="en-US" sz="2800">
                <a:effectLst>
                  <a:outerShdw blurRad="38100" dist="38100" dir="2700000" algn="tl">
                    <a:srgbClr val="C0C0C0"/>
                  </a:outerShdw>
                </a:effectLst>
                <a:ea typeface="仿宋_GB2312" pitchFamily="1" charset="-122"/>
              </a:rPr>
              <a:t>调整为堆</a:t>
            </a:r>
          </a:p>
        </p:txBody>
      </p:sp>
      <p:grpSp>
        <p:nvGrpSpPr>
          <p:cNvPr id="13" name="Group 20"/>
          <p:cNvGrpSpPr>
            <a:grpSpLocks/>
          </p:cNvGrpSpPr>
          <p:nvPr/>
        </p:nvGrpSpPr>
        <p:grpSpPr bwMode="auto">
          <a:xfrm>
            <a:off x="1881158" y="1273194"/>
            <a:ext cx="3429000" cy="2933700"/>
            <a:chOff x="0" y="0"/>
            <a:chExt cx="2160" cy="1848"/>
          </a:xfrm>
        </p:grpSpPr>
        <p:sp>
          <p:nvSpPr>
            <p:cNvPr id="23" name="Line 21"/>
            <p:cNvSpPr>
              <a:spLocks noChangeShapeType="1"/>
            </p:cNvSpPr>
            <p:nvPr/>
          </p:nvSpPr>
          <p:spPr bwMode="auto">
            <a:xfrm flipH="1">
              <a:off x="1584" y="1056"/>
              <a:ext cx="144" cy="336"/>
            </a:xfrm>
            <a:prstGeom prst="line">
              <a:avLst/>
            </a:prstGeom>
            <a:noFill/>
            <a:ln w="28575">
              <a:solidFill>
                <a:schemeClr val="tx1"/>
              </a:solidFill>
              <a:round/>
              <a:headEnd/>
              <a:tailEnd/>
            </a:ln>
          </p:spPr>
          <p:txBody>
            <a:bodyPr wrap="none" anchor="ctr"/>
            <a:lstStyle/>
            <a:p>
              <a:endParaRPr lang="zh-CN" altLang="en-US"/>
            </a:p>
          </p:txBody>
        </p:sp>
        <p:sp>
          <p:nvSpPr>
            <p:cNvPr id="24" name="Line 22"/>
            <p:cNvSpPr>
              <a:spLocks noChangeShapeType="1"/>
            </p:cNvSpPr>
            <p:nvPr/>
          </p:nvSpPr>
          <p:spPr bwMode="auto">
            <a:xfrm>
              <a:off x="912" y="1056"/>
              <a:ext cx="96" cy="288"/>
            </a:xfrm>
            <a:prstGeom prst="line">
              <a:avLst/>
            </a:prstGeom>
            <a:noFill/>
            <a:ln w="28575">
              <a:solidFill>
                <a:schemeClr val="tx1"/>
              </a:solidFill>
              <a:round/>
              <a:headEnd/>
              <a:tailEnd/>
            </a:ln>
          </p:spPr>
          <p:txBody>
            <a:bodyPr wrap="none" anchor="ctr"/>
            <a:lstStyle/>
            <a:p>
              <a:endParaRPr lang="zh-CN" altLang="en-US"/>
            </a:p>
          </p:txBody>
        </p:sp>
        <p:sp>
          <p:nvSpPr>
            <p:cNvPr id="25" name="Line 23"/>
            <p:cNvSpPr>
              <a:spLocks noChangeShapeType="1"/>
            </p:cNvSpPr>
            <p:nvPr/>
          </p:nvSpPr>
          <p:spPr bwMode="auto">
            <a:xfrm>
              <a:off x="1440" y="480"/>
              <a:ext cx="384" cy="480"/>
            </a:xfrm>
            <a:prstGeom prst="line">
              <a:avLst/>
            </a:prstGeom>
            <a:noFill/>
            <a:ln w="28575">
              <a:solidFill>
                <a:schemeClr val="tx1"/>
              </a:solidFill>
              <a:round/>
              <a:headEnd/>
              <a:tailEnd/>
            </a:ln>
          </p:spPr>
          <p:txBody>
            <a:bodyPr wrap="none" anchor="ctr"/>
            <a:lstStyle/>
            <a:p>
              <a:endParaRPr lang="zh-CN" altLang="en-US"/>
            </a:p>
          </p:txBody>
        </p:sp>
        <p:sp>
          <p:nvSpPr>
            <p:cNvPr id="26" name="Line 24"/>
            <p:cNvSpPr>
              <a:spLocks noChangeShapeType="1"/>
            </p:cNvSpPr>
            <p:nvPr/>
          </p:nvSpPr>
          <p:spPr bwMode="auto">
            <a:xfrm flipH="1">
              <a:off x="432" y="480"/>
              <a:ext cx="768" cy="960"/>
            </a:xfrm>
            <a:prstGeom prst="line">
              <a:avLst/>
            </a:prstGeom>
            <a:noFill/>
            <a:ln w="28575">
              <a:solidFill>
                <a:schemeClr val="tx1"/>
              </a:solidFill>
              <a:round/>
              <a:headEnd/>
              <a:tailEnd/>
            </a:ln>
          </p:spPr>
          <p:txBody>
            <a:bodyPr wrap="none" anchor="ctr"/>
            <a:lstStyle/>
            <a:p>
              <a:endParaRPr lang="zh-CN" altLang="en-US"/>
            </a:p>
          </p:txBody>
        </p:sp>
        <p:sp>
          <p:nvSpPr>
            <p:cNvPr id="27" name="Oval 25"/>
            <p:cNvSpPr>
              <a:spLocks noChangeArrowheads="1"/>
            </p:cNvSpPr>
            <p:nvPr/>
          </p:nvSpPr>
          <p:spPr bwMode="auto">
            <a:xfrm>
              <a:off x="1152" y="240"/>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400">
                  <a:solidFill>
                    <a:schemeClr val="tx2"/>
                  </a:solidFill>
                  <a:effectLst>
                    <a:outerShdw blurRad="38100" dist="38100" dir="2700000" algn="tl">
                      <a:srgbClr val="000000"/>
                    </a:outerShdw>
                  </a:effectLst>
                </a:rPr>
                <a:t>25*</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28" name="Oval 26"/>
            <p:cNvSpPr>
              <a:spLocks noChangeArrowheads="1"/>
            </p:cNvSpPr>
            <p:nvPr/>
          </p:nvSpPr>
          <p:spPr bwMode="auto">
            <a:xfrm>
              <a:off x="672" y="768"/>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16</a:t>
              </a:r>
              <a:endParaRPr lang="en-US" sz="2400">
                <a:solidFill>
                  <a:schemeClr val="tx2"/>
                </a:solidFill>
                <a:effectLst>
                  <a:outerShdw blurRad="38100" dist="38100" dir="2700000" algn="tl">
                    <a:srgbClr val="000000"/>
                  </a:outerShdw>
                </a:effectLst>
              </a:endParaRPr>
            </a:p>
          </p:txBody>
        </p:sp>
        <p:sp>
          <p:nvSpPr>
            <p:cNvPr id="29" name="Oval 27"/>
            <p:cNvSpPr>
              <a:spLocks noChangeArrowheads="1"/>
            </p:cNvSpPr>
            <p:nvPr/>
          </p:nvSpPr>
          <p:spPr bwMode="auto">
            <a:xfrm>
              <a:off x="192" y="1344"/>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08</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30" name="Oval 28"/>
            <p:cNvSpPr>
              <a:spLocks noChangeArrowheads="1"/>
            </p:cNvSpPr>
            <p:nvPr/>
          </p:nvSpPr>
          <p:spPr bwMode="auto">
            <a:xfrm>
              <a:off x="1632" y="768"/>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21</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31" name="Oval 29"/>
            <p:cNvSpPr>
              <a:spLocks noChangeArrowheads="1"/>
            </p:cNvSpPr>
            <p:nvPr/>
          </p:nvSpPr>
          <p:spPr bwMode="auto">
            <a:xfrm>
              <a:off x="864" y="1344"/>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rgbClr val="009900"/>
                  </a:solidFill>
                  <a:effectLst>
                    <a:outerShdw blurRad="38100" dist="38100" dir="2700000" algn="tl">
                      <a:srgbClr val="000000"/>
                    </a:outerShdw>
                  </a:effectLst>
                </a:rPr>
                <a:t>25</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32" name="Oval 30"/>
            <p:cNvSpPr>
              <a:spLocks noChangeArrowheads="1"/>
            </p:cNvSpPr>
            <p:nvPr/>
          </p:nvSpPr>
          <p:spPr bwMode="auto">
            <a:xfrm>
              <a:off x="1392" y="1344"/>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rgbClr val="009900"/>
                  </a:solidFill>
                  <a:effectLst>
                    <a:outerShdw blurRad="38100" dist="38100" dir="2700000" algn="tl">
                      <a:srgbClr val="000000"/>
                    </a:outerShdw>
                  </a:effectLst>
                </a:rPr>
                <a:t>49</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33" name="Text Box 31"/>
            <p:cNvSpPr txBox="1">
              <a:spLocks noChangeArrowheads="1"/>
            </p:cNvSpPr>
            <p:nvPr/>
          </p:nvSpPr>
          <p:spPr bwMode="auto">
            <a:xfrm>
              <a:off x="1020" y="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1</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4" name="Text Box 32"/>
            <p:cNvSpPr txBox="1">
              <a:spLocks noChangeArrowheads="1"/>
            </p:cNvSpPr>
            <p:nvPr/>
          </p:nvSpPr>
          <p:spPr bwMode="auto">
            <a:xfrm>
              <a:off x="588" y="48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2</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5" name="Text Box 33"/>
            <p:cNvSpPr txBox="1">
              <a:spLocks noChangeArrowheads="1"/>
            </p:cNvSpPr>
            <p:nvPr/>
          </p:nvSpPr>
          <p:spPr bwMode="auto">
            <a:xfrm>
              <a:off x="1932" y="5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3</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6" name="Text Box 34"/>
            <p:cNvSpPr txBox="1">
              <a:spLocks noChangeArrowheads="1"/>
            </p:cNvSpPr>
            <p:nvPr/>
          </p:nvSpPr>
          <p:spPr bwMode="auto">
            <a:xfrm>
              <a:off x="144" y="106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4</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7" name="Text Box 35"/>
            <p:cNvSpPr txBox="1">
              <a:spLocks noChangeArrowheads="1"/>
            </p:cNvSpPr>
            <p:nvPr/>
          </p:nvSpPr>
          <p:spPr bwMode="auto">
            <a:xfrm>
              <a:off x="1008" y="106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5</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8" name="Text Box 36"/>
            <p:cNvSpPr txBox="1">
              <a:spLocks noChangeArrowheads="1"/>
            </p:cNvSpPr>
            <p:nvPr/>
          </p:nvSpPr>
          <p:spPr bwMode="auto">
            <a:xfrm>
              <a:off x="1356" y="1065"/>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6</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39" name="Line 37"/>
            <p:cNvSpPr>
              <a:spLocks noChangeShapeType="1"/>
            </p:cNvSpPr>
            <p:nvPr/>
          </p:nvSpPr>
          <p:spPr bwMode="auto">
            <a:xfrm flipV="1">
              <a:off x="912" y="480"/>
              <a:ext cx="192" cy="240"/>
            </a:xfrm>
            <a:prstGeom prst="line">
              <a:avLst/>
            </a:prstGeom>
            <a:noFill/>
            <a:ln w="28575">
              <a:solidFill>
                <a:schemeClr val="tx1"/>
              </a:solidFill>
              <a:round/>
              <a:headEnd/>
              <a:tailEnd type="triangle" w="med" len="med"/>
            </a:ln>
          </p:spPr>
          <p:txBody>
            <a:bodyPr wrap="none" anchor="ctr"/>
            <a:lstStyle/>
            <a:p>
              <a:endParaRPr lang="zh-CN" altLang="en-US"/>
            </a:p>
          </p:txBody>
        </p:sp>
        <p:sp>
          <p:nvSpPr>
            <p:cNvPr id="40" name="Line 38"/>
            <p:cNvSpPr>
              <a:spLocks noChangeShapeType="1"/>
            </p:cNvSpPr>
            <p:nvPr/>
          </p:nvSpPr>
          <p:spPr bwMode="auto">
            <a:xfrm flipH="1">
              <a:off x="816" y="432"/>
              <a:ext cx="192" cy="240"/>
            </a:xfrm>
            <a:prstGeom prst="line">
              <a:avLst/>
            </a:prstGeom>
            <a:noFill/>
            <a:ln w="28575">
              <a:solidFill>
                <a:srgbClr val="FF3300"/>
              </a:solidFill>
              <a:round/>
              <a:headEnd/>
              <a:tailEnd type="triangle" w="med" len="med"/>
            </a:ln>
          </p:spPr>
          <p:txBody>
            <a:bodyPr wrap="none" anchor="ctr"/>
            <a:lstStyle/>
            <a:p>
              <a:endParaRPr lang="zh-CN" altLang="en-US"/>
            </a:p>
          </p:txBody>
        </p:sp>
        <p:sp>
          <p:nvSpPr>
            <p:cNvPr id="41" name="Freeform 39"/>
            <p:cNvSpPr>
              <a:spLocks/>
            </p:cNvSpPr>
            <p:nvPr/>
          </p:nvSpPr>
          <p:spPr bwMode="auto">
            <a:xfrm>
              <a:off x="0" y="0"/>
              <a:ext cx="2144" cy="1848"/>
            </a:xfrm>
            <a:custGeom>
              <a:avLst/>
              <a:gdLst>
                <a:gd name="T0" fmla="*/ 896 w 2144"/>
                <a:gd name="T1" fmla="*/ 192 h 1848"/>
                <a:gd name="T2" fmla="*/ 128 w 2144"/>
                <a:gd name="T3" fmla="*/ 1200 h 1848"/>
                <a:gd name="T4" fmla="*/ 128 w 2144"/>
                <a:gd name="T5" fmla="*/ 1680 h 1848"/>
                <a:gd name="T6" fmla="*/ 464 w 2144"/>
                <a:gd name="T7" fmla="*/ 1824 h 1848"/>
                <a:gd name="T8" fmla="*/ 704 w 2144"/>
                <a:gd name="T9" fmla="*/ 1536 h 1848"/>
                <a:gd name="T10" fmla="*/ 800 w 2144"/>
                <a:gd name="T11" fmla="*/ 1344 h 1848"/>
                <a:gd name="T12" fmla="*/ 848 w 2144"/>
                <a:gd name="T13" fmla="*/ 1296 h 1848"/>
                <a:gd name="T14" fmla="*/ 896 w 2144"/>
                <a:gd name="T15" fmla="*/ 1248 h 1848"/>
                <a:gd name="T16" fmla="*/ 992 w 2144"/>
                <a:gd name="T17" fmla="*/ 1200 h 1848"/>
                <a:gd name="T18" fmla="*/ 1280 w 2144"/>
                <a:gd name="T19" fmla="*/ 1152 h 1848"/>
                <a:gd name="T20" fmla="*/ 1712 w 2144"/>
                <a:gd name="T21" fmla="*/ 1248 h 1848"/>
                <a:gd name="T22" fmla="*/ 2000 w 2144"/>
                <a:gd name="T23" fmla="*/ 1200 h 1848"/>
                <a:gd name="T24" fmla="*/ 2144 w 2144"/>
                <a:gd name="T25" fmla="*/ 864 h 1848"/>
                <a:gd name="T26" fmla="*/ 2000 w 2144"/>
                <a:gd name="T27" fmla="*/ 480 h 1848"/>
                <a:gd name="T28" fmla="*/ 1472 w 2144"/>
                <a:gd name="T29" fmla="*/ 96 h 1848"/>
                <a:gd name="T30" fmla="*/ 1088 w 2144"/>
                <a:gd name="T31" fmla="*/ 48 h 1848"/>
                <a:gd name="T32" fmla="*/ 896 w 2144"/>
                <a:gd name="T33" fmla="*/ 192 h 18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144"/>
                <a:gd name="T52" fmla="*/ 0 h 1848"/>
                <a:gd name="T53" fmla="*/ 2144 w 2144"/>
                <a:gd name="T54" fmla="*/ 1848 h 184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144" h="1848">
                  <a:moveTo>
                    <a:pt x="896" y="192"/>
                  </a:moveTo>
                  <a:cubicBezTo>
                    <a:pt x="736" y="384"/>
                    <a:pt x="256" y="952"/>
                    <a:pt x="128" y="1200"/>
                  </a:cubicBezTo>
                  <a:cubicBezTo>
                    <a:pt x="0" y="1448"/>
                    <a:pt x="72" y="1576"/>
                    <a:pt x="128" y="1680"/>
                  </a:cubicBezTo>
                  <a:cubicBezTo>
                    <a:pt x="184" y="1784"/>
                    <a:pt x="368" y="1848"/>
                    <a:pt x="464" y="1824"/>
                  </a:cubicBezTo>
                  <a:cubicBezTo>
                    <a:pt x="560" y="1800"/>
                    <a:pt x="648" y="1616"/>
                    <a:pt x="704" y="1536"/>
                  </a:cubicBezTo>
                  <a:cubicBezTo>
                    <a:pt x="760" y="1456"/>
                    <a:pt x="776" y="1384"/>
                    <a:pt x="800" y="1344"/>
                  </a:cubicBezTo>
                  <a:cubicBezTo>
                    <a:pt x="824" y="1304"/>
                    <a:pt x="832" y="1312"/>
                    <a:pt x="848" y="1296"/>
                  </a:cubicBezTo>
                  <a:cubicBezTo>
                    <a:pt x="864" y="1280"/>
                    <a:pt x="872" y="1264"/>
                    <a:pt x="896" y="1248"/>
                  </a:cubicBezTo>
                  <a:cubicBezTo>
                    <a:pt x="920" y="1232"/>
                    <a:pt x="928" y="1216"/>
                    <a:pt x="992" y="1200"/>
                  </a:cubicBezTo>
                  <a:cubicBezTo>
                    <a:pt x="1056" y="1184"/>
                    <a:pt x="1160" y="1144"/>
                    <a:pt x="1280" y="1152"/>
                  </a:cubicBezTo>
                  <a:cubicBezTo>
                    <a:pt x="1400" y="1160"/>
                    <a:pt x="1592" y="1240"/>
                    <a:pt x="1712" y="1248"/>
                  </a:cubicBezTo>
                  <a:cubicBezTo>
                    <a:pt x="1832" y="1256"/>
                    <a:pt x="1928" y="1264"/>
                    <a:pt x="2000" y="1200"/>
                  </a:cubicBezTo>
                  <a:cubicBezTo>
                    <a:pt x="2072" y="1136"/>
                    <a:pt x="2144" y="984"/>
                    <a:pt x="2144" y="864"/>
                  </a:cubicBezTo>
                  <a:cubicBezTo>
                    <a:pt x="2144" y="744"/>
                    <a:pt x="2112" y="608"/>
                    <a:pt x="2000" y="480"/>
                  </a:cubicBezTo>
                  <a:cubicBezTo>
                    <a:pt x="1888" y="352"/>
                    <a:pt x="1624" y="168"/>
                    <a:pt x="1472" y="96"/>
                  </a:cubicBezTo>
                  <a:cubicBezTo>
                    <a:pt x="1320" y="24"/>
                    <a:pt x="1184" y="32"/>
                    <a:pt x="1088" y="48"/>
                  </a:cubicBezTo>
                  <a:cubicBezTo>
                    <a:pt x="992" y="64"/>
                    <a:pt x="1056" y="0"/>
                    <a:pt x="896" y="192"/>
                  </a:cubicBezTo>
                  <a:close/>
                </a:path>
              </a:pathLst>
            </a:custGeom>
            <a:noFill/>
            <a:ln w="28575" cap="rnd" cmpd="sng">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t">
                <a:spcBef>
                  <a:spcPct val="50000"/>
                </a:spcBef>
                <a:defRPr/>
              </a:pPr>
              <a:endParaRPr lang="zh-CN" altLang="en-US">
                <a:effectLst>
                  <a:outerShdw blurRad="38100" dist="38100" dir="2700000" algn="tl">
                    <a:srgbClr val="C0C0C0"/>
                  </a:outerShdw>
                </a:effectLst>
              </a:endParaRPr>
            </a:p>
          </p:txBody>
        </p:sp>
      </p:grpSp>
      <p:sp>
        <p:nvSpPr>
          <p:cNvPr id="42" name="AutoShape 40"/>
          <p:cNvSpPr>
            <a:spLocks noChangeArrowheads="1"/>
          </p:cNvSpPr>
          <p:nvPr/>
        </p:nvSpPr>
        <p:spPr bwMode="auto">
          <a:xfrm>
            <a:off x="9653558" y="2568594"/>
            <a:ext cx="914400" cy="457200"/>
          </a:xfrm>
          <a:prstGeom prst="rightArrow">
            <a:avLst>
              <a:gd name="adj1" fmla="val 50000"/>
              <a:gd name="adj2" fmla="val 50000"/>
            </a:avLst>
          </a:prstGeom>
          <a:gradFill rotWithShape="0">
            <a:gsLst>
              <a:gs pos="0">
                <a:srgbClr val="0000FF"/>
              </a:gs>
              <a:gs pos="100000">
                <a:srgbClr val="000076"/>
              </a:gs>
            </a:gsLst>
            <a:lin ang="18900000" scaled="1"/>
          </a:gradFill>
          <a:ln w="9525" cmpd="sng">
            <a:solidFill>
              <a:schemeClr val="tx1"/>
            </a:solidFill>
            <a:miter lim="800000"/>
            <a:headEnd/>
            <a:tailEnd/>
          </a:ln>
        </p:spPr>
        <p:txBody>
          <a:bodyPr wrap="none" anchor="ctr"/>
          <a:lstStyle/>
          <a:p>
            <a:pPr fontAlgn="t">
              <a:spcBef>
                <a:spcPct val="50000"/>
              </a:spcBef>
              <a:defRPr/>
            </a:pPr>
            <a:endParaRPr lang="zh-CN" altLang="en-US">
              <a:effectLst>
                <a:outerShdw blurRad="38100" dist="38100" dir="2700000" algn="tl">
                  <a:srgbClr val="FFFFFF"/>
                </a:outerShdw>
              </a:effectLst>
            </a:endParaRPr>
          </a:p>
        </p:txBody>
      </p:sp>
      <p:grpSp>
        <p:nvGrpSpPr>
          <p:cNvPr id="21" name="Group 41"/>
          <p:cNvGrpSpPr>
            <a:grpSpLocks/>
          </p:cNvGrpSpPr>
          <p:nvPr/>
        </p:nvGrpSpPr>
        <p:grpSpPr bwMode="auto">
          <a:xfrm>
            <a:off x="6548408" y="1235094"/>
            <a:ext cx="3295650" cy="2705100"/>
            <a:chOff x="0" y="0"/>
            <a:chExt cx="2076" cy="1704"/>
          </a:xfrm>
        </p:grpSpPr>
        <p:sp>
          <p:nvSpPr>
            <p:cNvPr id="44" name="Line 42"/>
            <p:cNvSpPr>
              <a:spLocks noChangeShapeType="1"/>
            </p:cNvSpPr>
            <p:nvPr/>
          </p:nvSpPr>
          <p:spPr bwMode="auto">
            <a:xfrm flipH="1">
              <a:off x="1476" y="1080"/>
              <a:ext cx="144" cy="336"/>
            </a:xfrm>
            <a:prstGeom prst="line">
              <a:avLst/>
            </a:prstGeom>
            <a:noFill/>
            <a:ln w="28575">
              <a:solidFill>
                <a:schemeClr val="tx1"/>
              </a:solidFill>
              <a:round/>
              <a:headEnd/>
              <a:tailEnd/>
            </a:ln>
          </p:spPr>
          <p:txBody>
            <a:bodyPr wrap="none" anchor="ctr"/>
            <a:lstStyle/>
            <a:p>
              <a:endParaRPr lang="zh-CN" altLang="en-US"/>
            </a:p>
          </p:txBody>
        </p:sp>
        <p:sp>
          <p:nvSpPr>
            <p:cNvPr id="45" name="Line 43"/>
            <p:cNvSpPr>
              <a:spLocks noChangeShapeType="1"/>
            </p:cNvSpPr>
            <p:nvPr/>
          </p:nvSpPr>
          <p:spPr bwMode="auto">
            <a:xfrm>
              <a:off x="1236" y="504"/>
              <a:ext cx="384" cy="480"/>
            </a:xfrm>
            <a:prstGeom prst="line">
              <a:avLst/>
            </a:prstGeom>
            <a:noFill/>
            <a:ln w="28575">
              <a:solidFill>
                <a:schemeClr val="tx1"/>
              </a:solidFill>
              <a:round/>
              <a:headEnd/>
              <a:tailEnd/>
            </a:ln>
          </p:spPr>
          <p:txBody>
            <a:bodyPr wrap="none" anchor="ctr"/>
            <a:lstStyle/>
            <a:p>
              <a:endParaRPr lang="zh-CN" altLang="en-US"/>
            </a:p>
          </p:txBody>
        </p:sp>
        <p:sp>
          <p:nvSpPr>
            <p:cNvPr id="46" name="Line 44"/>
            <p:cNvSpPr>
              <a:spLocks noChangeShapeType="1"/>
            </p:cNvSpPr>
            <p:nvPr/>
          </p:nvSpPr>
          <p:spPr bwMode="auto">
            <a:xfrm>
              <a:off x="804" y="1080"/>
              <a:ext cx="96" cy="288"/>
            </a:xfrm>
            <a:prstGeom prst="line">
              <a:avLst/>
            </a:prstGeom>
            <a:noFill/>
            <a:ln w="28575">
              <a:solidFill>
                <a:schemeClr val="tx1"/>
              </a:solidFill>
              <a:round/>
              <a:headEnd/>
              <a:tailEnd/>
            </a:ln>
          </p:spPr>
          <p:txBody>
            <a:bodyPr wrap="none" anchor="ctr"/>
            <a:lstStyle/>
            <a:p>
              <a:endParaRPr lang="zh-CN" altLang="en-US"/>
            </a:p>
          </p:txBody>
        </p:sp>
        <p:sp>
          <p:nvSpPr>
            <p:cNvPr id="47" name="Line 45"/>
            <p:cNvSpPr>
              <a:spLocks noChangeShapeType="1"/>
            </p:cNvSpPr>
            <p:nvPr/>
          </p:nvSpPr>
          <p:spPr bwMode="auto">
            <a:xfrm flipH="1">
              <a:off x="324" y="504"/>
              <a:ext cx="768" cy="960"/>
            </a:xfrm>
            <a:prstGeom prst="line">
              <a:avLst/>
            </a:prstGeom>
            <a:noFill/>
            <a:ln w="28575">
              <a:solidFill>
                <a:schemeClr val="tx1"/>
              </a:solidFill>
              <a:round/>
              <a:headEnd/>
              <a:tailEnd/>
            </a:ln>
          </p:spPr>
          <p:txBody>
            <a:bodyPr wrap="none" anchor="ctr"/>
            <a:lstStyle/>
            <a:p>
              <a:endParaRPr lang="zh-CN" altLang="en-US"/>
            </a:p>
          </p:txBody>
        </p:sp>
        <p:sp>
          <p:nvSpPr>
            <p:cNvPr id="48" name="Oval 46"/>
            <p:cNvSpPr>
              <a:spLocks noChangeArrowheads="1"/>
            </p:cNvSpPr>
            <p:nvPr/>
          </p:nvSpPr>
          <p:spPr bwMode="auto">
            <a:xfrm>
              <a:off x="996" y="264"/>
              <a:ext cx="336" cy="336"/>
            </a:xfrm>
            <a:prstGeom prst="ellipse">
              <a:avLst/>
            </a:prstGeom>
            <a:solidFill>
              <a:srgbClr val="CCECFF"/>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08</a:t>
              </a:r>
              <a:endParaRPr lang="en-US" sz="24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endParaRPr>
            </a:p>
          </p:txBody>
        </p:sp>
        <p:sp>
          <p:nvSpPr>
            <p:cNvPr id="49" name="Oval 47"/>
            <p:cNvSpPr>
              <a:spLocks noChangeArrowheads="1"/>
            </p:cNvSpPr>
            <p:nvPr/>
          </p:nvSpPr>
          <p:spPr bwMode="auto">
            <a:xfrm>
              <a:off x="564" y="792"/>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16</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50" name="Oval 48"/>
            <p:cNvSpPr>
              <a:spLocks noChangeArrowheads="1"/>
            </p:cNvSpPr>
            <p:nvPr/>
          </p:nvSpPr>
          <p:spPr bwMode="auto">
            <a:xfrm>
              <a:off x="84" y="1368"/>
              <a:ext cx="336" cy="336"/>
            </a:xfrm>
            <a:prstGeom prst="ellipse">
              <a:avLst/>
            </a:prstGeom>
            <a:solidFill>
              <a:srgbClr val="CCECFF"/>
            </a:solidFill>
            <a:ln w="28575" cmpd="sng">
              <a:solidFill>
                <a:schemeClr val="tx1"/>
              </a:solidFill>
              <a:round/>
              <a:headEnd/>
              <a:tailEnd/>
            </a:ln>
          </p:spPr>
          <p:txBody>
            <a:bodyPr wrap="none" anchor="ctr"/>
            <a:lstStyle/>
            <a:p>
              <a:pPr algn="ctr">
                <a:defRPr/>
              </a:pPr>
              <a:r>
                <a:rPr lang="en-US" sz="2400">
                  <a:solidFill>
                    <a:srgbClr val="009900"/>
                  </a:solidFill>
                  <a:effectLst>
                    <a:outerShdw blurRad="38100" dist="38100" dir="2700000" algn="tl">
                      <a:srgbClr val="000000"/>
                    </a:outerShdw>
                  </a:effectLst>
                </a:rPr>
                <a:t>25*</a:t>
              </a:r>
              <a:endParaRPr lang="en-US" sz="2800">
                <a:solidFill>
                  <a:srgbClr val="CCECFF"/>
                </a:solidFill>
                <a:effectDag name="">
                  <a:cont type="tree" name="">
                    <a:effect ref="fillLine"/>
                    <a:outerShdw dist="38100" dir="13500000" algn="br">
                      <a:srgbClr val="DDF3FF"/>
                    </a:outerShdw>
                  </a:cont>
                  <a:cont type="tree" name="">
                    <a:effect ref="fillLine"/>
                    <a:outerShdw dist="38100" dir="2700000" algn="tl">
                      <a:srgbClr val="7A8D99"/>
                    </a:outerShdw>
                  </a:cont>
                  <a:effect ref="fillLine"/>
                </a:effectDag>
              </a:endParaRPr>
            </a:p>
          </p:txBody>
        </p:sp>
        <p:sp>
          <p:nvSpPr>
            <p:cNvPr id="51" name="Oval 49"/>
            <p:cNvSpPr>
              <a:spLocks noChangeArrowheads="1"/>
            </p:cNvSpPr>
            <p:nvPr/>
          </p:nvSpPr>
          <p:spPr bwMode="auto">
            <a:xfrm>
              <a:off x="756" y="1368"/>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rgbClr val="009900"/>
                  </a:solidFill>
                  <a:effectLst>
                    <a:outerShdw blurRad="38100" dist="38100" dir="2700000" algn="tl">
                      <a:srgbClr val="000000"/>
                    </a:outerShdw>
                  </a:effectLst>
                </a:rPr>
                <a:t>25</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52" name="Oval 50"/>
            <p:cNvSpPr>
              <a:spLocks noChangeArrowheads="1"/>
            </p:cNvSpPr>
            <p:nvPr/>
          </p:nvSpPr>
          <p:spPr bwMode="auto">
            <a:xfrm>
              <a:off x="1476" y="792"/>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chemeClr val="tx2"/>
                  </a:solidFill>
                  <a:effectLst>
                    <a:outerShdw blurRad="38100" dist="38100" dir="2700000" algn="tl">
                      <a:srgbClr val="000000"/>
                    </a:outerShdw>
                  </a:effectLst>
                </a:rPr>
                <a:t>21</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53" name="Oval 51"/>
            <p:cNvSpPr>
              <a:spLocks noChangeArrowheads="1"/>
            </p:cNvSpPr>
            <p:nvPr/>
          </p:nvSpPr>
          <p:spPr bwMode="auto">
            <a:xfrm>
              <a:off x="1284" y="1368"/>
              <a:ext cx="336" cy="336"/>
            </a:xfrm>
            <a:prstGeom prst="ellipse">
              <a:avLst/>
            </a:prstGeom>
            <a:solidFill>
              <a:schemeClr val="accent1"/>
            </a:solidFill>
            <a:ln w="28575" cmpd="sng">
              <a:solidFill>
                <a:schemeClr val="tx1"/>
              </a:solidFill>
              <a:round/>
              <a:headEnd/>
              <a:tailEnd/>
            </a:ln>
          </p:spPr>
          <p:txBody>
            <a:bodyPr wrap="none" anchor="ctr"/>
            <a:lstStyle/>
            <a:p>
              <a:pPr algn="ctr">
                <a:defRPr/>
              </a:pPr>
              <a:r>
                <a:rPr lang="en-US" sz="2800">
                  <a:solidFill>
                    <a:srgbClr val="009900"/>
                  </a:solidFill>
                  <a:effectLst>
                    <a:outerShdw blurRad="38100" dist="38100" dir="2700000" algn="tl">
                      <a:srgbClr val="000000"/>
                    </a:outerShdw>
                  </a:effectLst>
                </a:rPr>
                <a:t>49</a:t>
              </a:r>
              <a:endParaRPr lang="en-US" sz="2400">
                <a:solidFill>
                  <a:schemeClr val="accent1"/>
                </a:solidFill>
                <a:effectDag name="">
                  <a:cont type="tree" name="">
                    <a:effect ref="fillLine"/>
                    <a:outerShdw dist="38100" dir="13500000" algn="br">
                      <a:srgbClr val="D5FF55"/>
                    </a:outerShdw>
                  </a:cont>
                  <a:cont type="tree" name="">
                    <a:effect ref="fillLine"/>
                    <a:outerShdw dist="38100" dir="2700000" algn="tl">
                      <a:srgbClr val="5B7A00"/>
                    </a:outerShdw>
                  </a:cont>
                  <a:effect ref="fillLine"/>
                </a:effectDag>
              </a:endParaRPr>
            </a:p>
          </p:txBody>
        </p:sp>
        <p:sp>
          <p:nvSpPr>
            <p:cNvPr id="54" name="Text Box 52"/>
            <p:cNvSpPr txBox="1">
              <a:spLocks noChangeArrowheads="1"/>
            </p:cNvSpPr>
            <p:nvPr/>
          </p:nvSpPr>
          <p:spPr bwMode="auto">
            <a:xfrm>
              <a:off x="912" y="2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1</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5" name="Text Box 53"/>
            <p:cNvSpPr txBox="1">
              <a:spLocks noChangeArrowheads="1"/>
            </p:cNvSpPr>
            <p:nvPr/>
          </p:nvSpPr>
          <p:spPr bwMode="auto">
            <a:xfrm>
              <a:off x="1776" y="64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3</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6" name="Text Box 54"/>
            <p:cNvSpPr txBox="1">
              <a:spLocks noChangeArrowheads="1"/>
            </p:cNvSpPr>
            <p:nvPr/>
          </p:nvSpPr>
          <p:spPr bwMode="auto">
            <a:xfrm>
              <a:off x="1200" y="112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6</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7" name="Text Box 55"/>
            <p:cNvSpPr txBox="1">
              <a:spLocks noChangeArrowheads="1"/>
            </p:cNvSpPr>
            <p:nvPr/>
          </p:nvSpPr>
          <p:spPr bwMode="auto">
            <a:xfrm>
              <a:off x="948" y="112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5</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8" name="Text Box 56"/>
            <p:cNvSpPr txBox="1">
              <a:spLocks noChangeArrowheads="1"/>
            </p:cNvSpPr>
            <p:nvPr/>
          </p:nvSpPr>
          <p:spPr bwMode="auto">
            <a:xfrm>
              <a:off x="0" y="112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4</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59" name="Text Box 57"/>
            <p:cNvSpPr txBox="1">
              <a:spLocks noChangeArrowheads="1"/>
            </p:cNvSpPr>
            <p:nvPr/>
          </p:nvSpPr>
          <p:spPr bwMode="auto">
            <a:xfrm>
              <a:off x="420" y="56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a:solidFill>
                    <a:schemeClr val="tx1"/>
                  </a:solidFill>
                  <a:latin typeface="Times New Roman" pitchFamily="18" charset="0"/>
                  <a:ea typeface="宋体" pitchFamily="2" charset="-122"/>
                </a:defRPr>
              </a:lvl9pPr>
            </a:lstStyle>
            <a:p>
              <a:pPr eaLnBrk="1" hangingPunct="1">
                <a:defRPr/>
              </a:pPr>
              <a:r>
                <a:rPr lang="en-US" sz="2800"/>
                <a:t>2</a:t>
              </a:r>
              <a:endParaRPr lang="en-US" sz="2400">
                <a:solidFill>
                  <a:schemeClr val="bg1"/>
                </a:solidFill>
                <a:effectDag name="">
                  <a:cont type="tree" name="">
                    <a:effect ref="fillLine"/>
                    <a:outerShdw dist="38100" dir="13500000" algn="br">
                      <a:srgbClr val="FFFFFF"/>
                    </a:outerShdw>
                  </a:cont>
                  <a:cont type="tree" name="">
                    <a:effect ref="fillLine"/>
                    <a:outerShdw dist="38100" dir="2700000" algn="tl">
                      <a:srgbClr val="999999"/>
                    </a:outerShdw>
                  </a:cont>
                  <a:effect ref="fillLine"/>
                </a:effectDag>
              </a:endParaRPr>
            </a:p>
          </p:txBody>
        </p:sp>
        <p:sp>
          <p:nvSpPr>
            <p:cNvPr id="60" name="Freeform 58"/>
            <p:cNvSpPr>
              <a:spLocks/>
            </p:cNvSpPr>
            <p:nvPr/>
          </p:nvSpPr>
          <p:spPr bwMode="auto">
            <a:xfrm>
              <a:off x="324" y="0"/>
              <a:ext cx="1752" cy="1288"/>
            </a:xfrm>
            <a:custGeom>
              <a:avLst/>
              <a:gdLst>
                <a:gd name="T0" fmla="*/ 496 w 1752"/>
                <a:gd name="T1" fmla="*/ 216 h 1288"/>
                <a:gd name="T2" fmla="*/ 64 w 1752"/>
                <a:gd name="T3" fmla="*/ 744 h 1288"/>
                <a:gd name="T4" fmla="*/ 112 w 1752"/>
                <a:gd name="T5" fmla="*/ 1128 h 1288"/>
                <a:gd name="T6" fmla="*/ 352 w 1752"/>
                <a:gd name="T7" fmla="*/ 1272 h 1288"/>
                <a:gd name="T8" fmla="*/ 1504 w 1752"/>
                <a:gd name="T9" fmla="*/ 1224 h 1288"/>
                <a:gd name="T10" fmla="*/ 1744 w 1752"/>
                <a:gd name="T11" fmla="*/ 936 h 1288"/>
                <a:gd name="T12" fmla="*/ 1456 w 1752"/>
                <a:gd name="T13" fmla="*/ 408 h 1288"/>
                <a:gd name="T14" fmla="*/ 1024 w 1752"/>
                <a:gd name="T15" fmla="*/ 72 h 1288"/>
                <a:gd name="T16" fmla="*/ 736 w 1752"/>
                <a:gd name="T17" fmla="*/ 24 h 1288"/>
                <a:gd name="T18" fmla="*/ 496 w 1752"/>
                <a:gd name="T19" fmla="*/ 216 h 1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52"/>
                <a:gd name="T31" fmla="*/ 0 h 1288"/>
                <a:gd name="T32" fmla="*/ 1752 w 1752"/>
                <a:gd name="T33" fmla="*/ 1288 h 1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52" h="1288">
                  <a:moveTo>
                    <a:pt x="496" y="216"/>
                  </a:moveTo>
                  <a:cubicBezTo>
                    <a:pt x="384" y="336"/>
                    <a:pt x="128" y="592"/>
                    <a:pt x="64" y="744"/>
                  </a:cubicBezTo>
                  <a:cubicBezTo>
                    <a:pt x="0" y="896"/>
                    <a:pt x="64" y="1040"/>
                    <a:pt x="112" y="1128"/>
                  </a:cubicBezTo>
                  <a:cubicBezTo>
                    <a:pt x="160" y="1216"/>
                    <a:pt x="120" y="1256"/>
                    <a:pt x="352" y="1272"/>
                  </a:cubicBezTo>
                  <a:cubicBezTo>
                    <a:pt x="584" y="1288"/>
                    <a:pt x="1272" y="1280"/>
                    <a:pt x="1504" y="1224"/>
                  </a:cubicBezTo>
                  <a:cubicBezTo>
                    <a:pt x="1736" y="1168"/>
                    <a:pt x="1752" y="1072"/>
                    <a:pt x="1744" y="936"/>
                  </a:cubicBezTo>
                  <a:cubicBezTo>
                    <a:pt x="1736" y="800"/>
                    <a:pt x="1576" y="552"/>
                    <a:pt x="1456" y="408"/>
                  </a:cubicBezTo>
                  <a:cubicBezTo>
                    <a:pt x="1336" y="264"/>
                    <a:pt x="1144" y="136"/>
                    <a:pt x="1024" y="72"/>
                  </a:cubicBezTo>
                  <a:cubicBezTo>
                    <a:pt x="904" y="8"/>
                    <a:pt x="824" y="0"/>
                    <a:pt x="736" y="24"/>
                  </a:cubicBezTo>
                  <a:cubicBezTo>
                    <a:pt x="648" y="48"/>
                    <a:pt x="608" y="96"/>
                    <a:pt x="496" y="216"/>
                  </a:cubicBezTo>
                  <a:close/>
                </a:path>
              </a:pathLst>
            </a:custGeom>
            <a:noFill/>
            <a:ln w="28575" cap="rnd" cmpd="sng">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t">
                <a:spcBef>
                  <a:spcPct val="50000"/>
                </a:spcBef>
                <a:defRPr/>
              </a:pPr>
              <a:endParaRPr lang="zh-CN" altLang="en-US">
                <a:effectLst>
                  <a:outerShdw blurRad="38100" dist="38100" dir="2700000" algn="tl">
                    <a:srgbClr val="C0C0C0"/>
                  </a:outerShdw>
                </a:effectLst>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2_Studio">
  <a:themeElements>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fontScheme name="Studio">
      <a:majorFont>
        <a:latin typeface="Arial Black"/>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udio 1">
        <a:dk1>
          <a:srgbClr val="000000"/>
        </a:dk1>
        <a:lt1>
          <a:srgbClr val="FFFFFF"/>
        </a:lt1>
        <a:dk2>
          <a:srgbClr val="336666"/>
        </a:dk2>
        <a:lt2>
          <a:srgbClr val="CCCC99"/>
        </a:lt2>
        <a:accent1>
          <a:srgbClr val="97CDCC"/>
        </a:accent1>
        <a:accent2>
          <a:srgbClr val="D6E0E0"/>
        </a:accent2>
        <a:accent3>
          <a:srgbClr val="FFFFFF"/>
        </a:accent3>
        <a:accent4>
          <a:srgbClr val="000000"/>
        </a:accent4>
        <a:accent5>
          <a:srgbClr val="C9E3E2"/>
        </a:accent5>
        <a:accent6>
          <a:srgbClr val="C2CBCB"/>
        </a:accent6>
        <a:hlink>
          <a:srgbClr val="99CC00"/>
        </a:hlink>
        <a:folHlink>
          <a:srgbClr val="336666"/>
        </a:folHlink>
      </a:clrScheme>
      <a:clrMap bg1="lt1" tx1="dk1" bg2="lt2" tx2="dk2" accent1="accent1" accent2="accent2" accent3="accent3" accent4="accent4" accent5="accent5" accent6="accent6" hlink="hlink" folHlink="folHlink"/>
    </a:extraClrScheme>
    <a:extraClrScheme>
      <a:clrScheme name="Studio 2">
        <a:dk1>
          <a:srgbClr val="000000"/>
        </a:dk1>
        <a:lt1>
          <a:srgbClr val="FFFFFF"/>
        </a:lt1>
        <a:dk2>
          <a:srgbClr val="3732A0"/>
        </a:dk2>
        <a:lt2>
          <a:srgbClr val="666699"/>
        </a:lt2>
        <a:accent1>
          <a:srgbClr val="CCCCFF"/>
        </a:accent1>
        <a:accent2>
          <a:srgbClr val="009999"/>
        </a:accent2>
        <a:accent3>
          <a:srgbClr val="FFFFFF"/>
        </a:accent3>
        <a:accent4>
          <a:srgbClr val="000000"/>
        </a:accent4>
        <a:accent5>
          <a:srgbClr val="E2E2FF"/>
        </a:accent5>
        <a:accent6>
          <a:srgbClr val="008A8A"/>
        </a:accent6>
        <a:hlink>
          <a:srgbClr val="3366CC"/>
        </a:hlink>
        <a:folHlink>
          <a:srgbClr val="9094B8"/>
        </a:folHlink>
      </a:clrScheme>
      <a:clrMap bg1="lt1" tx1="dk1" bg2="lt2" tx2="dk2" accent1="accent1" accent2="accent2" accent3="accent3" accent4="accent4" accent5="accent5" accent6="accent6" hlink="hlink" folHlink="folHlink"/>
    </a:extraClrScheme>
    <a:extraClrScheme>
      <a:clrScheme name="Studio 3">
        <a:dk1>
          <a:srgbClr val="000000"/>
        </a:dk1>
        <a:lt1>
          <a:srgbClr val="FFFFFF"/>
        </a:lt1>
        <a:dk2>
          <a:srgbClr val="CD0505"/>
        </a:dk2>
        <a:lt2>
          <a:srgbClr val="5F5F5F"/>
        </a:lt2>
        <a:accent1>
          <a:srgbClr val="D2D5DE"/>
        </a:accent1>
        <a:accent2>
          <a:srgbClr val="D55757"/>
        </a:accent2>
        <a:accent3>
          <a:srgbClr val="FFFFFF"/>
        </a:accent3>
        <a:accent4>
          <a:srgbClr val="000000"/>
        </a:accent4>
        <a:accent5>
          <a:srgbClr val="E5E7EC"/>
        </a:accent5>
        <a:accent6>
          <a:srgbClr val="C14E4E"/>
        </a:accent6>
        <a:hlink>
          <a:srgbClr val="F42D1E"/>
        </a:hlink>
        <a:folHlink>
          <a:srgbClr val="7C849E"/>
        </a:folHlink>
      </a:clrScheme>
      <a:clrMap bg1="lt1" tx1="dk1" bg2="lt2" tx2="dk2" accent1="accent1" accent2="accent2" accent3="accent3" accent4="accent4" accent5="accent5" accent6="accent6" hlink="hlink" folHlink="folHlink"/>
    </a:extraClrScheme>
    <a:extraClrScheme>
      <a:clrScheme name="Studio 4">
        <a:dk1>
          <a:srgbClr val="000000"/>
        </a:dk1>
        <a:lt1>
          <a:srgbClr val="FFFFFF"/>
        </a:lt1>
        <a:dk2>
          <a:srgbClr val="551A07"/>
        </a:dk2>
        <a:lt2>
          <a:srgbClr val="CC3300"/>
        </a:lt2>
        <a:accent1>
          <a:srgbClr val="F4B400"/>
        </a:accent1>
        <a:accent2>
          <a:srgbClr val="993300"/>
        </a:accent2>
        <a:accent3>
          <a:srgbClr val="FFFFFF"/>
        </a:accent3>
        <a:accent4>
          <a:srgbClr val="000000"/>
        </a:accent4>
        <a:accent5>
          <a:srgbClr val="F8D6AA"/>
        </a:accent5>
        <a:accent6>
          <a:srgbClr val="8A2D00"/>
        </a:accent6>
        <a:hlink>
          <a:srgbClr val="FF3300"/>
        </a:hlink>
        <a:folHlink>
          <a:srgbClr val="666699"/>
        </a:folHlink>
      </a:clrScheme>
      <a:clrMap bg1="lt1" tx1="dk1" bg2="lt2" tx2="dk2" accent1="accent1" accent2="accent2" accent3="accent3" accent4="accent4" accent5="accent5" accent6="accent6" hlink="hlink" folHlink="folHlink"/>
    </a:extraClrScheme>
    <a:extraClrScheme>
      <a:clrScheme name="Studio 5">
        <a:dk1>
          <a:srgbClr val="000000"/>
        </a:dk1>
        <a:lt1>
          <a:srgbClr val="FFFFFF"/>
        </a:lt1>
        <a:dk2>
          <a:srgbClr val="FF0000"/>
        </a:dk2>
        <a:lt2>
          <a:srgbClr val="FFCC00"/>
        </a:lt2>
        <a:accent1>
          <a:srgbClr val="66CCFF"/>
        </a:accent1>
        <a:accent2>
          <a:srgbClr val="009900"/>
        </a:accent2>
        <a:accent3>
          <a:srgbClr val="FFFFFF"/>
        </a:accent3>
        <a:accent4>
          <a:srgbClr val="000000"/>
        </a:accent4>
        <a:accent5>
          <a:srgbClr val="B8E2FF"/>
        </a:accent5>
        <a:accent6>
          <a:srgbClr val="008A00"/>
        </a:accent6>
        <a:hlink>
          <a:srgbClr val="FF3300"/>
        </a:hlink>
        <a:folHlink>
          <a:srgbClr val="6600FF"/>
        </a:folHlink>
      </a:clrScheme>
      <a:clrMap bg1="lt1" tx1="dk1" bg2="lt2" tx2="dk2" accent1="accent1" accent2="accent2" accent3="accent3" accent4="accent4" accent5="accent5" accent6="accent6" hlink="hlink" folHlink="folHlink"/>
    </a:extraClrScheme>
    <a:extraClrScheme>
      <a:clrScheme name="Studio 6">
        <a:dk1>
          <a:srgbClr val="666633"/>
        </a:dk1>
        <a:lt1>
          <a:srgbClr val="FFFFFF"/>
        </a:lt1>
        <a:dk2>
          <a:srgbClr val="000000"/>
        </a:dk2>
        <a:lt2>
          <a:srgbClr val="CC3300"/>
        </a:lt2>
        <a:accent1>
          <a:srgbClr val="808000"/>
        </a:accent1>
        <a:accent2>
          <a:srgbClr val="FF9900"/>
        </a:accent2>
        <a:accent3>
          <a:srgbClr val="AAAAAA"/>
        </a:accent3>
        <a:accent4>
          <a:srgbClr val="DADADA"/>
        </a:accent4>
        <a:accent5>
          <a:srgbClr val="C0C0AA"/>
        </a:accent5>
        <a:accent6>
          <a:srgbClr val="E78A00"/>
        </a:accent6>
        <a:hlink>
          <a:srgbClr val="CC6600"/>
        </a:hlink>
        <a:folHlink>
          <a:srgbClr val="434B1F"/>
        </a:folHlink>
      </a:clrScheme>
      <a:clrMap bg1="dk2" tx1="lt1" bg2="dk1" tx2="lt2" accent1="accent1" accent2="accent2" accent3="accent3" accent4="accent4" accent5="accent5" accent6="accent6" hlink="hlink" folHlink="folHlink"/>
    </a:extraClrScheme>
    <a:extraClrScheme>
      <a:clrScheme name="Studio 7">
        <a:dk1>
          <a:srgbClr val="766997"/>
        </a:dk1>
        <a:lt1>
          <a:srgbClr val="FFFFFF"/>
        </a:lt1>
        <a:dk2>
          <a:srgbClr val="530901"/>
        </a:dk2>
        <a:lt2>
          <a:srgbClr val="FFFFFF"/>
        </a:lt2>
        <a:accent1>
          <a:srgbClr val="FF3300"/>
        </a:accent1>
        <a:accent2>
          <a:srgbClr val="CC6600"/>
        </a:accent2>
        <a:accent3>
          <a:srgbClr val="B3AAAA"/>
        </a:accent3>
        <a:accent4>
          <a:srgbClr val="DADADA"/>
        </a:accent4>
        <a:accent5>
          <a:srgbClr val="FFADAA"/>
        </a:accent5>
        <a:accent6>
          <a:srgbClr val="B95C00"/>
        </a:accent6>
        <a:hlink>
          <a:srgbClr val="FF9900"/>
        </a:hlink>
        <a:folHlink>
          <a:srgbClr val="993300"/>
        </a:folHlink>
      </a:clrScheme>
      <a:clrMap bg1="dk2" tx1="lt1" bg2="dk1" tx2="lt2" accent1="accent1" accent2="accent2" accent3="accent3" accent4="accent4" accent5="accent5" accent6="accent6" hlink="hlink" folHlink="folHlink"/>
    </a:extraClrScheme>
    <a:extraClrScheme>
      <a:clrScheme name="Studio 8">
        <a:dk1>
          <a:srgbClr val="666699"/>
        </a:dk1>
        <a:lt1>
          <a:srgbClr val="FFFFFF"/>
        </a:lt1>
        <a:dk2>
          <a:srgbClr val="4C004C"/>
        </a:dk2>
        <a:lt2>
          <a:srgbClr val="FFFFFF"/>
        </a:lt2>
        <a:accent1>
          <a:srgbClr val="0099CC"/>
        </a:accent1>
        <a:accent2>
          <a:srgbClr val="993366"/>
        </a:accent2>
        <a:accent3>
          <a:srgbClr val="B2AAB2"/>
        </a:accent3>
        <a:accent4>
          <a:srgbClr val="DADADA"/>
        </a:accent4>
        <a:accent5>
          <a:srgbClr val="AACAE2"/>
        </a:accent5>
        <a:accent6>
          <a:srgbClr val="8A2D5C"/>
        </a:accent6>
        <a:hlink>
          <a:srgbClr val="99CC00"/>
        </a:hlink>
        <a:folHlink>
          <a:srgbClr val="006699"/>
        </a:folHlink>
      </a:clrScheme>
      <a:clrMap bg1="dk2" tx1="lt1" bg2="dk1" tx2="lt2" accent1="accent1" accent2="accent2" accent3="accent3" accent4="accent4" accent5="accent5" accent6="accent6" hlink="hlink" folHlink="folHlink"/>
    </a:extraClrScheme>
    <a:extraClrScheme>
      <a:clrScheme name="Studio 9">
        <a:dk1>
          <a:srgbClr val="565682"/>
        </a:dk1>
        <a:lt1>
          <a:srgbClr val="FFFFFF"/>
        </a:lt1>
        <a:dk2>
          <a:srgbClr val="1E1551"/>
        </a:dk2>
        <a:lt2>
          <a:srgbClr val="CCFFFF"/>
        </a:lt2>
        <a:accent1>
          <a:srgbClr val="33CCCC"/>
        </a:accent1>
        <a:accent2>
          <a:srgbClr val="009999"/>
        </a:accent2>
        <a:accent3>
          <a:srgbClr val="ABAAB3"/>
        </a:accent3>
        <a:accent4>
          <a:srgbClr val="DADADA"/>
        </a:accent4>
        <a:accent5>
          <a:srgbClr val="ADE2E2"/>
        </a:accent5>
        <a:accent6>
          <a:srgbClr val="008A8A"/>
        </a:accent6>
        <a:hlink>
          <a:srgbClr val="FF9900"/>
        </a:hlink>
        <a:folHlink>
          <a:srgbClr val="005986"/>
        </a:folHlink>
      </a:clrScheme>
      <a:clrMap bg1="dk2" tx1="lt1" bg2="dk1" tx2="lt2" accent1="accent1" accent2="accent2" accent3="accent3" accent4="accent4" accent5="accent5" accent6="accent6" hlink="hlink" folHlink="folHlink"/>
    </a:extraClrScheme>
    <a:extraClrScheme>
      <a:clrScheme name="Studio 10">
        <a:dk1>
          <a:srgbClr val="CCCC99"/>
        </a:dk1>
        <a:lt1>
          <a:srgbClr val="FFFFFF"/>
        </a:lt1>
        <a:dk2>
          <a:srgbClr val="2E5D5C"/>
        </a:dk2>
        <a:lt2>
          <a:srgbClr val="FFFFFF"/>
        </a:lt2>
        <a:accent1>
          <a:srgbClr val="0099CC"/>
        </a:accent1>
        <a:accent2>
          <a:srgbClr val="D6E0E0"/>
        </a:accent2>
        <a:accent3>
          <a:srgbClr val="ADB6B5"/>
        </a:accent3>
        <a:accent4>
          <a:srgbClr val="DADADA"/>
        </a:accent4>
        <a:accent5>
          <a:srgbClr val="AACAE2"/>
        </a:accent5>
        <a:accent6>
          <a:srgbClr val="C2CBCB"/>
        </a:accent6>
        <a:hlink>
          <a:srgbClr val="CCCC99"/>
        </a:hlink>
        <a:folHlink>
          <a:srgbClr val="428A8C"/>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5071</TotalTime>
  <Words>733</Words>
  <Application>Microsoft Office PowerPoint</Application>
  <PresentationFormat>宽屏</PresentationFormat>
  <Paragraphs>238</Paragraphs>
  <Slides>19</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仿宋_GB2312</vt:lpstr>
      <vt:lpstr>黑体</vt:lpstr>
      <vt:lpstr>宋体</vt:lpstr>
      <vt:lpstr>Arial</vt:lpstr>
      <vt:lpstr>Arial Black</vt:lpstr>
      <vt:lpstr>Calibri</vt:lpstr>
      <vt:lpstr>Symbol</vt:lpstr>
      <vt:lpstr>Times New Roman</vt:lpstr>
      <vt:lpstr>Wingdings</vt:lpstr>
      <vt:lpstr>2_Studio</vt:lpstr>
      <vt:lpstr>Lecture 11 Heaps</vt:lpstr>
      <vt:lpstr>Trees, Lists, and Heaps</vt:lpstr>
      <vt:lpstr>Heaps</vt:lpstr>
      <vt:lpstr>A Heap Example</vt:lpstr>
      <vt:lpstr>A Heap Example</vt:lpstr>
      <vt:lpstr>Heapsort Method</vt:lpstr>
      <vt:lpstr>A Heapsort Example</vt:lpstr>
      <vt:lpstr>A Heapsort Example</vt:lpstr>
      <vt:lpstr>A Heapsort Example</vt:lpstr>
      <vt:lpstr>A Heapsort Example</vt:lpstr>
      <vt:lpstr>A Heapsort Example</vt:lpstr>
      <vt:lpstr>Building Heap Example</vt:lpstr>
      <vt:lpstr>Heapsort Algorithm</vt:lpstr>
      <vt:lpstr>Heapsort Algorithm</vt:lpstr>
      <vt:lpstr>Analysis of Heapsort</vt:lpstr>
      <vt:lpstr>Another Heapify Method </vt:lpstr>
      <vt:lpstr>Exercise</vt:lpstr>
      <vt:lpstr>Priority Queues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ZZZ</dc:creator>
  <cp:lastModifiedBy>zzz</cp:lastModifiedBy>
  <cp:revision>733</cp:revision>
  <dcterms:created xsi:type="dcterms:W3CDTF">2014-09-15T06:27:30Z</dcterms:created>
  <dcterms:modified xsi:type="dcterms:W3CDTF">2025-10-21T12:44:43Z</dcterms:modified>
</cp:coreProperties>
</file>