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2" r:id="rId17"/>
    <p:sldId id="278" r:id="rId18"/>
    <p:sldId id="279" r:id="rId19"/>
    <p:sldId id="280" r:id="rId20"/>
    <p:sldId id="281" r:id="rId21"/>
    <p:sldId id="263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699" autoAdjust="0"/>
  </p:normalViewPr>
  <p:slideViewPr>
    <p:cSldViewPr>
      <p:cViewPr varScale="1">
        <p:scale>
          <a:sx n="87" d="100"/>
          <a:sy n="87" d="100"/>
        </p:scale>
        <p:origin x="399" y="45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2928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1D4C8-AD22-4880-9484-3393AAEA21B4}" type="datetimeFigureOut">
              <a:rPr lang="zh-CN" altLang="en-US" smtClean="0"/>
              <a:pPr/>
              <a:t>2025/10/24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85F2AC-91B5-4045-8919-6468876986A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EC3C-C740-4938-B957-964D0E0312A7}" type="datetimeFigureOut">
              <a:rPr lang="zh-CN" altLang="en-US" smtClean="0"/>
              <a:pPr/>
              <a:t>2025/10/24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F86499-B8C4-4393-BB2B-FE4804D7EC6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9459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kumimoji="0" lang="zh-CN" altLang="en-US" smtClean="0"/>
          </a:p>
        </p:txBody>
      </p:sp>
      <p:sp>
        <p:nvSpPr>
          <p:cNvPr id="19460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CA728A-43F0-49BF-8B8D-B1697E3B1699}" type="slidenum">
              <a:rPr lang="en-US" altLang="zh-CN" smtClean="0">
                <a:latin typeface="Arial" charset="0"/>
              </a:rPr>
              <a:pPr/>
              <a:t>1</a:t>
            </a:fld>
            <a:endParaRPr lang="en-US" altLang="zh-CN" smtClean="0">
              <a:latin typeface="Arial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/>
              <a:t>goto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2F86499-B8C4-4393-BB2B-FE4804D7EC61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mailto:zhangzizhen@gmail.com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utoShape 2"/>
          <p:cNvSpPr>
            <a:spLocks noChangeArrowheads="1"/>
          </p:cNvSpPr>
          <p:nvPr userDrawn="1"/>
        </p:nvSpPr>
        <p:spPr bwMode="auto">
          <a:xfrm>
            <a:off x="304800" y="381001"/>
            <a:ext cx="115824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4" name="AutoShape 3"/>
          <p:cNvSpPr>
            <a:spLocks noChangeArrowheads="1"/>
          </p:cNvSpPr>
          <p:nvPr/>
        </p:nvSpPr>
        <p:spPr bwMode="white">
          <a:xfrm>
            <a:off x="436034" y="488950"/>
            <a:ext cx="11247967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2400">
              <a:latin typeface="Times New Roman" pitchFamily="18" charset="0"/>
            </a:endParaRPr>
          </a:p>
        </p:txBody>
      </p:sp>
      <p:sp>
        <p:nvSpPr>
          <p:cNvPr id="5" name="AutoShape 4"/>
          <p:cNvSpPr>
            <a:spLocks noChangeArrowheads="1"/>
          </p:cNvSpPr>
          <p:nvPr/>
        </p:nvSpPr>
        <p:spPr bwMode="blackWhite">
          <a:xfrm>
            <a:off x="1828800" y="4500563"/>
            <a:ext cx="8534400" cy="1357312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defRPr/>
            </a:pPr>
            <a:endParaRPr lang="zh-CN" altLang="en-US" sz="1800">
              <a:latin typeface="Arial" pitchFamily="34" charset="0"/>
            </a:endParaRPr>
          </a:p>
        </p:txBody>
      </p:sp>
      <p:pic>
        <p:nvPicPr>
          <p:cNvPr id="6" name="Picture 11" descr="sysu_logo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30300" y="76261"/>
            <a:ext cx="2445420" cy="688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2095530" y="4500570"/>
            <a:ext cx="8191500" cy="1027974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itchFamily="48" charset="2"/>
              <a:buNone/>
              <a:defRPr/>
            </a:pPr>
            <a:r>
              <a:rPr lang="en-US" altLang="zh-CN" sz="1800" b="1" dirty="0" smtClean="0">
                <a:solidFill>
                  <a:srgbClr val="3A7877"/>
                </a:solidFill>
              </a:rPr>
              <a:t>Data Structures and Algorithms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itchFamily="4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Zizhen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Zhang, School of Computer Science and Engineering, Sun </a:t>
            </a:r>
            <a:r>
              <a:rPr kumimoji="0" lang="en-US" altLang="zh-CN" sz="14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Yat-sen</a:t>
            </a: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 University</a:t>
            </a:r>
            <a:endParaRPr kumimoji="0" lang="en-US" altLang="zh-CN" sz="1800" b="1" i="0" u="none" strike="noStrike" kern="1200" cap="none" spc="0" normalizeH="0" baseline="0" noProof="0" dirty="0" smtClean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CCCC99"/>
              </a:buClr>
              <a:buSzPct val="70000"/>
              <a:buFont typeface="Wingdings" pitchFamily="48" charset="2"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/>
                <a:ea typeface="宋体"/>
                <a:cs typeface="+mn-cs"/>
                <a:hlinkClick r:id="rId3"/>
              </a:rPr>
              <a:t>zhangzizhen@gmail.com</a:t>
            </a:r>
            <a:endParaRPr kumimoji="0" lang="en-US" altLang="zh-CN" sz="1400" b="1" i="0" u="none" strike="noStrike" kern="1200" cap="none" spc="0" normalizeH="0" baseline="0" noProof="0" dirty="0" smtClean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914400" y="1519240"/>
            <a:ext cx="103632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76251" y="214314"/>
            <a:ext cx="11239500" cy="64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76251" y="928688"/>
            <a:ext cx="11239500" cy="5572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</a:p>
        </p:txBody>
      </p:sp>
      <p:pic>
        <p:nvPicPr>
          <p:cNvPr id="1028" name="Picture 15" descr="C:\Documents and Settings\Administrator\桌面\Briefcase\Web程序设计与AJAX 课程\gif图片下载\英文校名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03751" y="6581776"/>
            <a:ext cx="33020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1" name="直接连接符 20"/>
          <p:cNvCxnSpPr/>
          <p:nvPr/>
        </p:nvCxnSpPr>
        <p:spPr>
          <a:xfrm>
            <a:off x="476251" y="855664"/>
            <a:ext cx="11239500" cy="1587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0" name="TextBox 26"/>
          <p:cNvSpPr txBox="1">
            <a:spLocks noChangeArrowheads="1"/>
          </p:cNvSpPr>
          <p:nvPr/>
        </p:nvSpPr>
        <p:spPr bwMode="auto">
          <a:xfrm>
            <a:off x="5143501" y="71439"/>
            <a:ext cx="66675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>
            <a:spAutoFit/>
          </a:bodyPr>
          <a:lstStyle/>
          <a:p>
            <a:pPr algn="r">
              <a:defRPr/>
            </a:pPr>
            <a:r>
              <a:rPr lang="en-US" altLang="zh-CN" sz="1100" i="1" dirty="0" smtClean="0">
                <a:solidFill>
                  <a:srgbClr val="3A7877"/>
                </a:solidFill>
                <a:latin typeface="Arial" pitchFamily="34" charset="0"/>
              </a:rPr>
              <a:t>Data structures</a:t>
            </a:r>
            <a:r>
              <a:rPr lang="en-US" altLang="zh-CN" sz="1100" i="1" baseline="0" dirty="0" smtClean="0">
                <a:solidFill>
                  <a:srgbClr val="3A7877"/>
                </a:solidFill>
                <a:latin typeface="Arial" pitchFamily="34" charset="0"/>
              </a:rPr>
              <a:t> and algorithms</a:t>
            </a:r>
            <a:endParaRPr lang="zh-CN" altLang="en-US" sz="1100" i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9" name="Rectangle 4"/>
          <p:cNvSpPr txBox="1">
            <a:spLocks noChangeArrowheads="1"/>
          </p:cNvSpPr>
          <p:nvPr userDrawn="1"/>
        </p:nvSpPr>
        <p:spPr bwMode="auto">
          <a:xfrm>
            <a:off x="86868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FED218EC-7653-412D-96B2-7145C570315F}" type="slidenum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‹#›</a:t>
            </a:fld>
            <a:r>
              <a:rPr lang="en-US" altLang="zh-CN" sz="1000" b="1" dirty="0">
                <a:solidFill>
                  <a:srgbClr val="3A7877"/>
                </a:solidFill>
                <a:latin typeface="Arial" pitchFamily="34" charset="0"/>
              </a:rPr>
              <a:t> </a:t>
            </a:r>
            <a:r>
              <a:rPr lang="en-US" altLang="zh-CN" sz="1000" b="1" dirty="0" smtClean="0">
                <a:solidFill>
                  <a:srgbClr val="3A7877"/>
                </a:solidFill>
                <a:latin typeface="Arial" pitchFamily="34" charset="0"/>
              </a:rPr>
              <a:t>/</a:t>
            </a:r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952500" y="6615113"/>
            <a:ext cx="2743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28F2FBAF-9894-4EB8-8AC6-3F534D888B82}" type="datetime4">
              <a:rPr lang="en-US" altLang="zh-CN" sz="1000" b="1">
                <a:solidFill>
                  <a:srgbClr val="3A7877"/>
                </a:solidFill>
                <a:latin typeface="Arial" pitchFamily="34" charset="0"/>
              </a:rPr>
              <a:pPr algn="ctr">
                <a:defRPr/>
              </a:pPr>
              <a:t>October 24, 2025</a:t>
            </a:fld>
            <a:endParaRPr lang="en-US" altLang="zh-CN" sz="1000" b="1" dirty="0">
              <a:solidFill>
                <a:srgbClr val="3A7877"/>
              </a:solidFill>
              <a:latin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</p:sldLayoutIdLst>
  <p:transition spd="slow"/>
  <p:timing>
    <p:tnLst>
      <p:par>
        <p:cTn id="1" dur="indefinite" restart="never" nodeType="tmRoot"/>
      </p:par>
    </p:tnLst>
  </p:timing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宋体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Arial Black" pitchFamily="34" charset="0"/>
          <a:ea typeface="宋体" pitchFamily="2" charset="-122"/>
          <a:cs typeface="宋体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kumimoji="1" sz="2400">
          <a:solidFill>
            <a:schemeClr val="tx1"/>
          </a:solidFill>
          <a:latin typeface="+mn-lt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kumimoji="1"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0" lang="en-US" altLang="zh-CN" i="0" dirty="0" smtClean="0"/>
              <a:t>Lecture </a:t>
            </a:r>
            <a:r>
              <a:rPr kumimoji="0" lang="en-US" altLang="zh-CN" i="0" dirty="0" smtClean="0"/>
              <a:t>12</a:t>
            </a:r>
            <a:r>
              <a:rPr kumimoji="0" lang="en-US" altLang="zh-CN" i="0" dirty="0" smtClean="0"/>
              <a:t/>
            </a:r>
            <a:br>
              <a:rPr kumimoji="0" lang="en-US" altLang="zh-CN" i="0" dirty="0" smtClean="0"/>
            </a:br>
            <a:r>
              <a:rPr kumimoji="0" lang="en-US" altLang="zh-CN" i="0" dirty="0" smtClean="0"/>
              <a:t>Recursion</a:t>
            </a:r>
            <a:endParaRPr kumimoji="0" lang="zh-CN" altLang="en-US" i="0" dirty="0" smtClean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Tree of Function Calls (</a:t>
            </a:r>
            <a:r>
              <a:rPr lang="zh-CN" altLang="en-US" b="1" dirty="0" smtClean="0"/>
              <a:t>函数调用树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/>
              <a:t>Tree of function calls is a tool to analyzing the process of function calls.  </a:t>
            </a:r>
          </a:p>
          <a:p>
            <a:pPr eaLnBrk="1" hangingPunct="1"/>
            <a:r>
              <a:rPr lang="en-US" altLang="zh-CN" dirty="0" smtClean="0"/>
              <a:t>A node denotes a function call with the function name;</a:t>
            </a:r>
          </a:p>
          <a:p>
            <a:pPr eaLnBrk="1" hangingPunct="1"/>
            <a:r>
              <a:rPr lang="en-US" altLang="zh-CN" dirty="0" smtClean="0"/>
              <a:t>A function may invokes other functions, which are denoted as children;</a:t>
            </a:r>
          </a:p>
          <a:p>
            <a:pPr eaLnBrk="1" hangingPunct="1"/>
            <a:r>
              <a:rPr lang="en-US" altLang="zh-CN" dirty="0" smtClean="0"/>
              <a:t>Different </a:t>
            </a:r>
            <a:r>
              <a:rPr lang="en-US" altLang="zh-CN" dirty="0" smtClean="0">
                <a:solidFill>
                  <a:srgbClr val="FF0000"/>
                </a:solidFill>
              </a:rPr>
              <a:t>recursive</a:t>
            </a:r>
            <a:r>
              <a:rPr lang="en-US" altLang="zh-CN" dirty="0" smtClean="0"/>
              <a:t> calls appear as different vertices with the same name;</a:t>
            </a:r>
          </a:p>
          <a:p>
            <a:pPr eaLnBrk="1" hangingPunct="1"/>
            <a:r>
              <a:rPr lang="en-US" altLang="zh-CN" dirty="0" smtClean="0"/>
              <a:t>Recursion tree: the recursive part of the tree of function calls.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b="1" dirty="0"/>
              <a:t>Tree of Function Calls and </a:t>
            </a:r>
            <a:r>
              <a:rPr lang="en-US" altLang="zh-CN" sz="2400" dirty="0"/>
              <a:t>Execution Order</a:t>
            </a:r>
            <a:endParaRPr lang="zh-CN" alt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81356" y="3429000"/>
            <a:ext cx="4186876" cy="3000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AutoShape 4"/>
          <p:cNvSpPr>
            <a:spLocks noChangeArrowheads="1"/>
          </p:cNvSpPr>
          <p:nvPr/>
        </p:nvSpPr>
        <p:spPr bwMode="auto">
          <a:xfrm>
            <a:off x="7810512" y="5214950"/>
            <a:ext cx="2214578" cy="556086"/>
          </a:xfrm>
          <a:prstGeom prst="wedgeRoundRectCallout">
            <a:avLst>
              <a:gd name="adj1" fmla="val -84449"/>
              <a:gd name="adj2" fmla="val -52315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dirty="0"/>
              <a:t>Recursive call</a:t>
            </a: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1881158" y="5786454"/>
            <a:ext cx="2571768" cy="571504"/>
          </a:xfrm>
          <a:prstGeom prst="wedgeRoundRectCallout">
            <a:avLst>
              <a:gd name="adj1" fmla="val 31660"/>
              <a:gd name="adj2" fmla="val -89286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400" dirty="0"/>
              <a:t>Execution order</a:t>
            </a:r>
          </a:p>
        </p:txBody>
      </p:sp>
      <p:grpSp>
        <p:nvGrpSpPr>
          <p:cNvPr id="3" name="组合 10"/>
          <p:cNvGrpSpPr/>
          <p:nvPr/>
        </p:nvGrpSpPr>
        <p:grpSpPr>
          <a:xfrm>
            <a:off x="2666976" y="910034"/>
            <a:ext cx="5143536" cy="2370499"/>
            <a:chOff x="1142976" y="910033"/>
            <a:chExt cx="5143536" cy="2370499"/>
          </a:xfrm>
        </p:grpSpPr>
        <p:pic>
          <p:nvPicPr>
            <p:cNvPr id="8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142976" y="910033"/>
              <a:ext cx="5143536" cy="23704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9" name="Line 15"/>
            <p:cNvSpPr>
              <a:spLocks noChangeShapeType="1"/>
            </p:cNvSpPr>
            <p:nvPr/>
          </p:nvSpPr>
          <p:spPr bwMode="auto">
            <a:xfrm flipH="1">
              <a:off x="5000628" y="2428868"/>
              <a:ext cx="288924" cy="5000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6"/>
            <p:cNvSpPr>
              <a:spLocks noChangeShapeType="1"/>
            </p:cNvSpPr>
            <p:nvPr/>
          </p:nvSpPr>
          <p:spPr bwMode="auto">
            <a:xfrm flipV="1">
              <a:off x="5360990" y="2714620"/>
              <a:ext cx="214314" cy="428628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Recursion Tree for Hanoi Tower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spcBef>
                <a:spcPct val="50000"/>
              </a:spcBef>
            </a:pPr>
            <a:r>
              <a:rPr lang="en-US" altLang="zh-CN" dirty="0" smtClean="0"/>
              <a:t>From the recursion tree above we can get the number of moves (the number of inner vertices) to solve Hanoi for 64 disks: 1+2+2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 … +2</a:t>
            </a:r>
            <a:r>
              <a:rPr lang="en-US" altLang="zh-CN" baseline="30000" dirty="0" smtClean="0"/>
              <a:t>63 </a:t>
            </a:r>
            <a:r>
              <a:rPr lang="en-US" altLang="zh-CN" dirty="0" smtClean="0"/>
              <a:t>= 2</a:t>
            </a:r>
            <a:r>
              <a:rPr lang="en-US" altLang="zh-CN" baseline="30000" dirty="0" smtClean="0"/>
              <a:t>64 </a:t>
            </a:r>
            <a:r>
              <a:rPr lang="en-US" altLang="zh-CN" dirty="0" smtClean="0"/>
              <a:t>– 1 </a:t>
            </a:r>
            <a:r>
              <a:rPr lang="en-US" altLang="zh-CN" dirty="0" smtClean="0">
                <a:cs typeface="Times New Roman" pitchFamily="18" charset="0"/>
              </a:rPr>
              <a:t>≈ 1.6 × 10</a:t>
            </a:r>
            <a:r>
              <a:rPr lang="en-US" altLang="zh-CN" baseline="30000" dirty="0" smtClean="0">
                <a:cs typeface="Times New Roman" pitchFamily="18" charset="0"/>
              </a:rPr>
              <a:t>19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62188" y="1471622"/>
            <a:ext cx="7534275" cy="3171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AutoShape 2052"/>
          <p:cNvSpPr>
            <a:spLocks noChangeArrowheads="1"/>
          </p:cNvSpPr>
          <p:nvPr/>
        </p:nvSpPr>
        <p:spPr bwMode="auto">
          <a:xfrm>
            <a:off x="7453323" y="1000109"/>
            <a:ext cx="2786063" cy="1152525"/>
          </a:xfrm>
          <a:prstGeom prst="wedgeRoundRectCallout">
            <a:avLst>
              <a:gd name="adj1" fmla="val -65185"/>
              <a:gd name="adj2" fmla="val 28386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r>
              <a:rPr lang="en-US" altLang="zh-CN" sz="2000" dirty="0"/>
              <a:t>Number of nodes is the number of disk movements.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Stack Frames (</a:t>
            </a:r>
            <a:r>
              <a:rPr lang="zh-CN" altLang="en-US" b="1" dirty="0" smtClean="0"/>
              <a:t>栈帧</a:t>
            </a:r>
            <a:r>
              <a:rPr lang="en-US" altLang="zh-CN" b="1" dirty="0" smtClean="0"/>
              <a:t>)</a:t>
            </a:r>
            <a:endParaRPr lang="zh-CN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48" y="2343380"/>
            <a:ext cx="7572428" cy="23715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38348" y="4786323"/>
            <a:ext cx="7552596" cy="17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内容占位符 2"/>
          <p:cNvSpPr>
            <a:spLocks noGrp="1"/>
          </p:cNvSpPr>
          <p:nvPr>
            <p:ph idx="1"/>
          </p:nvPr>
        </p:nvSpPr>
        <p:spPr>
          <a:xfrm>
            <a:off x="476251" y="928689"/>
            <a:ext cx="11239500" cy="5572125"/>
          </a:xfrm>
        </p:spPr>
        <p:txBody>
          <a:bodyPr/>
          <a:lstStyle/>
          <a:p>
            <a:r>
              <a:rPr lang="zh-CN" altLang="en-US" sz="2000" b="1" dirty="0"/>
              <a:t>栈帧</a:t>
            </a:r>
            <a:r>
              <a:rPr lang="en-US" altLang="zh-CN" sz="2000" b="1" dirty="0"/>
              <a:t>(stack frame) / </a:t>
            </a:r>
            <a:r>
              <a:rPr lang="zh-CN" altLang="en-US" sz="2000" b="1" dirty="0"/>
              <a:t>活动记录</a:t>
            </a:r>
            <a:r>
              <a:rPr lang="en-US" altLang="zh-CN" sz="2000" b="1" dirty="0"/>
              <a:t>(activation record)</a:t>
            </a:r>
            <a:r>
              <a:rPr lang="en-US" altLang="zh-CN" sz="2000" dirty="0"/>
              <a:t>——</a:t>
            </a:r>
            <a:r>
              <a:rPr lang="zh-CN" altLang="en-US" sz="2000" dirty="0"/>
              <a:t>为每个调用函数分配的临时存储区域，包括返回地址、调用参数、局部变量等。</a:t>
            </a:r>
          </a:p>
          <a:p>
            <a:r>
              <a:rPr lang="zh-CN" altLang="en-US" sz="2000" b="1" dirty="0"/>
              <a:t>函数嵌套调用</a:t>
            </a:r>
            <a:r>
              <a:rPr lang="en-US" altLang="zh-CN" sz="2000" dirty="0"/>
              <a:t>——</a:t>
            </a:r>
            <a:r>
              <a:rPr lang="zh-CN" altLang="en-US" sz="2000" dirty="0"/>
              <a:t>函数按“后进先出”次序；执行函数所使用的临时存储区域也具有“后进先出”的特性；于是调用记录必须用“</a:t>
            </a:r>
            <a:r>
              <a:rPr lang="zh-CN" altLang="en-US" sz="2000" b="1" dirty="0"/>
              <a:t>堆栈”</a:t>
            </a:r>
            <a:r>
              <a:rPr lang="zh-CN" altLang="en-US" sz="2000" dirty="0"/>
              <a:t>保存。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Stack Frames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When a program calls a subprogram, the system:</a:t>
            </a:r>
          </a:p>
          <a:p>
            <a:pPr lvl="1"/>
            <a:r>
              <a:rPr lang="en-US" altLang="zh-CN" dirty="0" smtClean="0"/>
              <a:t>Store returning location and parameters;</a:t>
            </a:r>
          </a:p>
          <a:p>
            <a:pPr lvl="1"/>
            <a:r>
              <a:rPr lang="en-US" altLang="zh-CN" dirty="0" smtClean="0"/>
              <a:t>Allocate storage for all the local variables.</a:t>
            </a:r>
          </a:p>
          <a:p>
            <a:pPr lvl="1"/>
            <a:r>
              <a:rPr lang="en-US" altLang="zh-CN" dirty="0" smtClean="0"/>
              <a:t>Then the control is passed to the subprogram.</a:t>
            </a:r>
          </a:p>
          <a:p>
            <a:pPr lvl="1"/>
            <a:r>
              <a:rPr lang="en-US" altLang="zh-CN" dirty="0" smtClean="0"/>
              <a:t>(i.e., The activation record is pushed into the stack)</a:t>
            </a:r>
          </a:p>
          <a:p>
            <a:r>
              <a:rPr lang="en-US" altLang="zh-CN" dirty="0" smtClean="0"/>
              <a:t>When the subprogram is finished, the system:</a:t>
            </a:r>
          </a:p>
          <a:p>
            <a:pPr lvl="1"/>
            <a:r>
              <a:rPr lang="en-US" altLang="zh-CN" dirty="0" smtClean="0"/>
              <a:t>Return the result of the subprogram;</a:t>
            </a:r>
          </a:p>
          <a:p>
            <a:pPr lvl="1"/>
            <a:r>
              <a:rPr lang="en-US" altLang="zh-CN" dirty="0" smtClean="0"/>
              <a:t>Release the storage allocated for the subprogram; </a:t>
            </a:r>
          </a:p>
          <a:p>
            <a:pPr lvl="1"/>
            <a:r>
              <a:rPr lang="en-US" altLang="zh-CN" dirty="0" smtClean="0"/>
              <a:t>The control is passed to the caller and execution starts at the returning address.</a:t>
            </a:r>
          </a:p>
          <a:p>
            <a:pPr lvl="1"/>
            <a:r>
              <a:rPr lang="en-US" altLang="zh-CN" dirty="0" smtClean="0"/>
              <a:t>(i.e., The activation record for the function is popped out)</a:t>
            </a:r>
          </a:p>
          <a:p>
            <a:r>
              <a:rPr lang="en-US" altLang="zh-CN" dirty="0" smtClean="0"/>
              <a:t>A function may call itself. There is no difference between this recursive call and other function calls.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When to Use 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If time and space is not an issue, then recursive version is much easier to understand and preferred.</a:t>
            </a:r>
          </a:p>
          <a:p>
            <a:r>
              <a:rPr lang="en-US" altLang="zh-CN" dirty="0" smtClean="0"/>
              <a:t>If duplicate tasks are involved, then data structure other than stacks will be appropriate.</a:t>
            </a:r>
          </a:p>
          <a:p>
            <a:r>
              <a:rPr lang="en-US" altLang="zh-CN" dirty="0" smtClean="0"/>
              <a:t>Recursion can always be replaced by iteration and stacks.  But no point to do it if not necessary.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8"/>
          <p:cNvSpPr txBox="1">
            <a:spLocks noChangeArrowheads="1"/>
          </p:cNvSpPr>
          <p:nvPr/>
        </p:nvSpPr>
        <p:spPr bwMode="auto">
          <a:xfrm>
            <a:off x="7087159" y="3429000"/>
            <a:ext cx="3636963" cy="31400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楷体_GB2312" pitchFamily="49" charset="-122"/>
              </a:rPr>
              <a:t>void </a:t>
            </a:r>
            <a:r>
              <a:rPr lang="en-US" altLang="zh-CN" sz="2000" b="1" dirty="0">
                <a:ea typeface="楷体_GB2312" pitchFamily="49" charset="-122"/>
              </a:rPr>
              <a:t>backtrack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t)</a:t>
            </a:r>
          </a:p>
          <a:p>
            <a:r>
              <a:rPr lang="en-US" altLang="zh-CN" sz="2000" dirty="0">
                <a:ea typeface="楷体_GB2312" pitchFamily="49" charset="-122"/>
              </a:rPr>
              <a:t>{</a:t>
            </a:r>
          </a:p>
          <a:p>
            <a:r>
              <a:rPr lang="en-US" altLang="zh-CN" sz="2000" dirty="0">
                <a:ea typeface="楷体_GB2312" pitchFamily="49" charset="-122"/>
              </a:rPr>
              <a:t>  if (t&gt;n) output(x);</a:t>
            </a:r>
          </a:p>
          <a:p>
            <a:r>
              <a:rPr lang="en-US" altLang="zh-CN" sz="2000" dirty="0">
                <a:ea typeface="楷体_GB2312" pitchFamily="49" charset="-122"/>
              </a:rPr>
              <a:t>    else</a:t>
            </a:r>
          </a:p>
          <a:p>
            <a:r>
              <a:rPr lang="en-US" altLang="zh-CN" sz="2000" dirty="0">
                <a:ea typeface="楷体_GB2312" pitchFamily="49" charset="-122"/>
              </a:rPr>
              <a:t>      for (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=</a:t>
            </a:r>
            <a:r>
              <a:rPr lang="en-US" altLang="zh-CN" sz="2000" dirty="0" err="1">
                <a:ea typeface="楷体_GB2312" pitchFamily="49" charset="-122"/>
              </a:rPr>
              <a:t>t;i</a:t>
            </a:r>
            <a:r>
              <a:rPr lang="en-US" altLang="zh-CN" sz="2000" dirty="0">
                <a:ea typeface="楷体_GB2312" pitchFamily="49" charset="-122"/>
              </a:rPr>
              <a:t>&lt;=</a:t>
            </a:r>
            <a:r>
              <a:rPr lang="en-US" altLang="zh-CN" sz="2000" dirty="0" err="1">
                <a:ea typeface="楷体_GB2312" pitchFamily="49" charset="-122"/>
              </a:rPr>
              <a:t>n;i</a:t>
            </a:r>
            <a:r>
              <a:rPr lang="en-US" altLang="zh-CN" sz="2000" dirty="0">
                <a:ea typeface="楷体_GB2312" pitchFamily="49" charset="-122"/>
              </a:rPr>
              <a:t>++) {</a:t>
            </a:r>
          </a:p>
          <a:p>
            <a:r>
              <a:rPr lang="en-US" altLang="zh-CN" sz="2000" dirty="0">
                <a:ea typeface="楷体_GB2312" pitchFamily="49" charset="-122"/>
              </a:rPr>
              <a:t>        swap(x[t], x[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]);</a:t>
            </a:r>
          </a:p>
          <a:p>
            <a:r>
              <a:rPr lang="en-US" altLang="zh-CN" sz="2000" dirty="0">
                <a:ea typeface="楷体_GB2312" pitchFamily="49" charset="-122"/>
              </a:rPr>
              <a:t>        if (legal(t)) backtrack(t+1);</a:t>
            </a:r>
          </a:p>
          <a:p>
            <a:r>
              <a:rPr lang="en-US" altLang="zh-CN" sz="2000" dirty="0">
                <a:ea typeface="楷体_GB2312" pitchFamily="49" charset="-122"/>
              </a:rPr>
              <a:t>        swap(x[t], x[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]);</a:t>
            </a:r>
          </a:p>
          <a:p>
            <a:r>
              <a:rPr lang="en-US" altLang="zh-CN" sz="2000" dirty="0">
                <a:ea typeface="楷体_GB2312" pitchFamily="49" charset="-122"/>
              </a:rPr>
              <a:t>      }</a:t>
            </a:r>
          </a:p>
          <a:p>
            <a:r>
              <a:rPr lang="en-US" altLang="zh-CN" sz="2000" dirty="0">
                <a:ea typeface="楷体_GB2312" pitchFamily="49" charset="-122"/>
              </a:rPr>
              <a:t>} 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Generating Subsets and Permutations</a:t>
            </a:r>
            <a:endParaRPr lang="zh-CN" altLang="en-US" sz="2800" dirty="0"/>
          </a:p>
        </p:txBody>
      </p:sp>
      <p:pic>
        <p:nvPicPr>
          <p:cNvPr id="5" name="Picture 3" descr="t5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41774" y="1124745"/>
            <a:ext cx="3671888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t5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27580" y="1124744"/>
            <a:ext cx="3168650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127448" y="3010650"/>
            <a:ext cx="4152098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ea typeface="楷体_GB2312" pitchFamily="49" charset="-122"/>
              </a:rPr>
              <a:t>Enumerating all subsets take</a:t>
            </a:r>
            <a:r>
              <a:rPr lang="zh-CN" altLang="en-US" sz="2000" dirty="0">
                <a:ea typeface="楷体_GB2312" pitchFamily="49" charset="-122"/>
              </a:rPr>
              <a:t> </a:t>
            </a:r>
            <a:r>
              <a:rPr lang="en-US" altLang="zh-CN" sz="2000" dirty="0">
                <a:ea typeface="楷体_GB2312" pitchFamily="49" charset="-122"/>
              </a:rPr>
              <a:t>O(2</a:t>
            </a:r>
            <a:r>
              <a:rPr lang="en-US" altLang="zh-CN" sz="2000" baseline="30000" dirty="0">
                <a:ea typeface="楷体_GB2312" pitchFamily="49" charset="-122"/>
              </a:rPr>
              <a:t>n</a:t>
            </a:r>
            <a:r>
              <a:rPr lang="en-US" altLang="zh-CN" sz="2000" dirty="0">
                <a:ea typeface="楷体_GB2312" pitchFamily="49" charset="-122"/>
              </a:rPr>
              <a:t>)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482594" y="3010650"/>
            <a:ext cx="4725974" cy="400110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altLang="zh-CN" sz="2000" dirty="0">
                <a:ea typeface="楷体_GB2312" pitchFamily="49" charset="-122"/>
              </a:rPr>
              <a:t>Enumerating all permutations take O(n!)</a:t>
            </a:r>
            <a:endParaRPr lang="zh-CN" altLang="en-US" sz="2000" dirty="0">
              <a:ea typeface="楷体_GB2312" pitchFamily="49" charset="-122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271216" y="3644901"/>
            <a:ext cx="3636962" cy="2835275"/>
          </a:xfrm>
          <a:prstGeom prst="rect">
            <a:avLst/>
          </a:prstGeom>
          <a:noFill/>
          <a:ln w="635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000" dirty="0">
                <a:ea typeface="楷体_GB2312" pitchFamily="49" charset="-122"/>
              </a:rPr>
              <a:t>void </a:t>
            </a:r>
            <a:r>
              <a:rPr lang="en-US" altLang="zh-CN" sz="2000" b="1" dirty="0">
                <a:ea typeface="楷体_GB2312" pitchFamily="49" charset="-122"/>
              </a:rPr>
              <a:t>backtrack</a:t>
            </a:r>
            <a:r>
              <a:rPr lang="en-US" altLang="zh-CN" sz="2000" dirty="0">
                <a:ea typeface="楷体_GB2312" pitchFamily="49" charset="-122"/>
              </a:rPr>
              <a:t>(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t)</a:t>
            </a:r>
          </a:p>
          <a:p>
            <a:r>
              <a:rPr lang="en-US" altLang="zh-CN" sz="2000" dirty="0">
                <a:ea typeface="楷体_GB2312" pitchFamily="49" charset="-122"/>
              </a:rPr>
              <a:t>{</a:t>
            </a:r>
          </a:p>
          <a:p>
            <a:r>
              <a:rPr lang="en-US" altLang="zh-CN" sz="2000" dirty="0">
                <a:ea typeface="楷体_GB2312" pitchFamily="49" charset="-122"/>
              </a:rPr>
              <a:t>  if (t&gt;n) output(x);</a:t>
            </a:r>
          </a:p>
          <a:p>
            <a:r>
              <a:rPr lang="en-US" altLang="zh-CN" sz="2000" dirty="0">
                <a:ea typeface="楷体_GB2312" pitchFamily="49" charset="-122"/>
              </a:rPr>
              <a:t>  else</a:t>
            </a:r>
          </a:p>
          <a:p>
            <a:r>
              <a:rPr lang="en-US" altLang="zh-CN" sz="2000" dirty="0">
                <a:ea typeface="楷体_GB2312" pitchFamily="49" charset="-122"/>
              </a:rPr>
              <a:t>      for (</a:t>
            </a:r>
            <a:r>
              <a:rPr lang="en-US" altLang="zh-CN" sz="2000" dirty="0" err="1">
                <a:ea typeface="楷体_GB2312" pitchFamily="49" charset="-122"/>
              </a:rPr>
              <a:t>int</a:t>
            </a:r>
            <a:r>
              <a:rPr lang="en-US" altLang="zh-CN" sz="2000" dirty="0">
                <a:ea typeface="楷体_GB2312" pitchFamily="49" charset="-122"/>
              </a:rPr>
              <a:t> 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=0;i&lt;=1;i++) {</a:t>
            </a:r>
          </a:p>
          <a:p>
            <a:r>
              <a:rPr lang="en-US" altLang="zh-CN" sz="2000" dirty="0">
                <a:ea typeface="楷体_GB2312" pitchFamily="49" charset="-122"/>
              </a:rPr>
              <a:t>        x[t]=</a:t>
            </a:r>
            <a:r>
              <a:rPr lang="en-US" altLang="zh-CN" sz="2000" dirty="0" err="1">
                <a:ea typeface="楷体_GB2312" pitchFamily="49" charset="-122"/>
              </a:rPr>
              <a:t>i</a:t>
            </a:r>
            <a:r>
              <a:rPr lang="en-US" altLang="zh-CN" sz="2000" dirty="0">
                <a:ea typeface="楷体_GB2312" pitchFamily="49" charset="-122"/>
              </a:rPr>
              <a:t>;</a:t>
            </a:r>
          </a:p>
          <a:p>
            <a:r>
              <a:rPr lang="en-US" altLang="zh-CN" sz="2000" dirty="0">
                <a:ea typeface="楷体_GB2312" pitchFamily="49" charset="-122"/>
              </a:rPr>
              <a:t>        if (legal(t)) backtrack(t+1);</a:t>
            </a:r>
          </a:p>
          <a:p>
            <a:r>
              <a:rPr lang="en-US" altLang="zh-CN" sz="2000" dirty="0">
                <a:ea typeface="楷体_GB2312" pitchFamily="49" charset="-122"/>
              </a:rPr>
              <a:t>      }</a:t>
            </a:r>
          </a:p>
          <a:p>
            <a:r>
              <a:rPr lang="en-US" altLang="zh-CN" sz="2000" dirty="0">
                <a:ea typeface="楷体_GB2312" pitchFamily="49" charset="-122"/>
              </a:rPr>
              <a:t>}</a:t>
            </a:r>
            <a:endParaRPr lang="zh-CN" altLang="en-US" sz="2000" dirty="0"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Tail Recursion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09786" y="1000108"/>
            <a:ext cx="7572428" cy="842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09787" y="2000240"/>
            <a:ext cx="7567665" cy="1492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74583" y="3834219"/>
            <a:ext cx="2714644" cy="25951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732104" y="3857628"/>
            <a:ext cx="2792657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024694" y="4500570"/>
            <a:ext cx="3323158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Hanoi Without Tail Recursion</a:t>
            </a:r>
            <a:endParaRPr lang="zh-CN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1" y="984561"/>
            <a:ext cx="5115693" cy="2180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" name="组合 6"/>
          <p:cNvGrpSpPr/>
          <p:nvPr/>
        </p:nvGrpSpPr>
        <p:grpSpPr>
          <a:xfrm>
            <a:off x="5087888" y="2780928"/>
            <a:ext cx="6408712" cy="3749471"/>
            <a:chOff x="704863" y="1285860"/>
            <a:chExt cx="5786398" cy="3714776"/>
          </a:xfrm>
        </p:grpSpPr>
        <p:pic>
          <p:nvPicPr>
            <p:cNvPr id="2051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85786" y="1285860"/>
              <a:ext cx="5705475" cy="10096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052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704863" y="2200286"/>
              <a:ext cx="5724525" cy="2800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1271464" y="3097289"/>
            <a:ext cx="1857388" cy="500066"/>
          </a:xfrm>
          <a:prstGeom prst="wedgeRoundRectCallout">
            <a:avLst>
              <a:gd name="adj1" fmla="val -1486"/>
              <a:gd name="adj2" fmla="val -116526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/>
              <a:t>tail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/>
              <a:t>Binary Search With/Without Tail Recursion</a:t>
            </a:r>
            <a:endParaRPr lang="zh-CN" altLang="en-US" sz="2800" dirty="0"/>
          </a:p>
        </p:txBody>
      </p:sp>
      <p:grpSp>
        <p:nvGrpSpPr>
          <p:cNvPr id="3" name="组合 5"/>
          <p:cNvGrpSpPr/>
          <p:nvPr/>
        </p:nvGrpSpPr>
        <p:grpSpPr>
          <a:xfrm>
            <a:off x="1019912" y="1223976"/>
            <a:ext cx="4572032" cy="4562478"/>
            <a:chOff x="428596" y="1857364"/>
            <a:chExt cx="4772025" cy="4562478"/>
          </a:xfrm>
        </p:grpSpPr>
        <p:pic>
          <p:nvPicPr>
            <p:cNvPr id="26626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28596" y="2285992"/>
              <a:ext cx="4619625" cy="41338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627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28596" y="1857364"/>
              <a:ext cx="477202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grpSp>
        <p:nvGrpSpPr>
          <p:cNvPr id="4" name="组合 8"/>
          <p:cNvGrpSpPr/>
          <p:nvPr/>
        </p:nvGrpSpPr>
        <p:grpSpPr>
          <a:xfrm>
            <a:off x="6744072" y="1652604"/>
            <a:ext cx="4680520" cy="3240360"/>
            <a:chOff x="4929190" y="1928802"/>
            <a:chExt cx="4638675" cy="3171828"/>
          </a:xfrm>
        </p:grpSpPr>
        <p:pic>
          <p:nvPicPr>
            <p:cNvPr id="26628" name="Picture 4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000628" y="2357430"/>
              <a:ext cx="3438525" cy="2743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26629" name="Picture 5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4929190" y="1928802"/>
              <a:ext cx="4638675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</p:grp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3448804" y="3071810"/>
            <a:ext cx="1857388" cy="500066"/>
          </a:xfrm>
          <a:prstGeom prst="wedgeRoundRectCallout">
            <a:avLst>
              <a:gd name="adj1" fmla="val -54549"/>
              <a:gd name="adj2" fmla="val 117791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/>
              <a:t>tail recursion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3448804" y="5429264"/>
            <a:ext cx="1857388" cy="500066"/>
          </a:xfrm>
          <a:prstGeom prst="wedgeRoundRectCallout">
            <a:avLst>
              <a:gd name="adj1" fmla="val -46910"/>
              <a:gd name="adj2" fmla="val -109202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/>
              <a:t>tail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Introduction to Recursion</a:t>
            </a:r>
          </a:p>
          <a:p>
            <a:r>
              <a:rPr lang="en-US" altLang="zh-CN" dirty="0" smtClean="0"/>
              <a:t>Principles of Recursion</a:t>
            </a:r>
          </a:p>
          <a:p>
            <a:r>
              <a:rPr lang="en-US" altLang="zh-CN" dirty="0" smtClean="0"/>
              <a:t>Tail Recursion</a:t>
            </a: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 dirty="0" err="1"/>
              <a:t>Quicksort</a:t>
            </a:r>
            <a:r>
              <a:rPr lang="en-US" altLang="zh-CN" sz="2800" dirty="0"/>
              <a:t> With/Without Tail Recursion</a:t>
            </a:r>
            <a:endParaRPr lang="zh-CN" altLang="en-US" sz="2800" dirty="0"/>
          </a:p>
        </p:txBody>
      </p:sp>
      <p:pic>
        <p:nvPicPr>
          <p:cNvPr id="6146" name="Picture 2" descr="http://my.csdn.net/uploads/201205/24/1337856298_133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24034" y="1000108"/>
            <a:ext cx="6111538" cy="2143140"/>
          </a:xfrm>
          <a:prstGeom prst="rect">
            <a:avLst/>
          </a:prstGeom>
          <a:noFill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381224" y="3857629"/>
            <a:ext cx="5214974" cy="2466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7536160" y="3356992"/>
            <a:ext cx="1739592" cy="428629"/>
          </a:xfrm>
          <a:prstGeom prst="wedgeRoundRectCallout">
            <a:avLst>
              <a:gd name="adj1" fmla="val -57612"/>
              <a:gd name="adj2" fmla="val -123752"/>
              <a:gd name="adj3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altLang="zh-CN" sz="2000" dirty="0"/>
              <a:t>tail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1881189" y="1357314"/>
            <a:ext cx="8429625" cy="642937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lang="en-US" altLang="zh-CN" sz="4400" kern="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38563" y="2714625"/>
            <a:ext cx="4868862" cy="314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An algorithm is </a:t>
            </a:r>
            <a:r>
              <a:rPr lang="en-US" altLang="zh-CN" b="1" dirty="0" smtClean="0">
                <a:solidFill>
                  <a:srgbClr val="FF0000"/>
                </a:solidFill>
              </a:rPr>
              <a:t>recursive </a:t>
            </a:r>
            <a:r>
              <a:rPr lang="en-US" altLang="zh-CN" dirty="0" smtClean="0"/>
              <a:t>if it calls itself (directly or indirectly) to do part of its work. </a:t>
            </a:r>
          </a:p>
          <a:p>
            <a:r>
              <a:rPr lang="zh-CN" altLang="en-US" dirty="0" smtClean="0"/>
              <a:t>递归是一种描述和解决问题的基本方法，用来解决可归纳描述的问题，或说可分解为结构自相似的问题。所谓结构自相似，是指构成问题的部分与问题本身在结构上相似。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1027" name="Picture 3" descr="C:\Users\ZZZ\AppData\Roaming\Tencent\Users\46458853\QQ\WinTemp\RichOle\VH3}%_UJ`]CQ8`87K]K2Z5X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24166" y="2928935"/>
            <a:ext cx="5500726" cy="35432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Factorials: A Recursive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The factorial function of a positive integer </a:t>
            </a:r>
            <a:r>
              <a:rPr lang="en-US" altLang="zh-CN" i="1" dirty="0" smtClean="0"/>
              <a:t>n</a:t>
            </a:r>
            <a:r>
              <a:rPr lang="en-US" altLang="zh-CN" dirty="0" smtClean="0"/>
              <a:t> is</a:t>
            </a:r>
          </a:p>
          <a:p>
            <a:endParaRPr lang="en-US" altLang="zh-CN" dirty="0" smtClean="0"/>
          </a:p>
          <a:p>
            <a:r>
              <a:rPr lang="en-US" altLang="zh-CN" dirty="0" smtClean="0"/>
              <a:t>Recursive definition:</a:t>
            </a:r>
          </a:p>
          <a:p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5605" y="1371590"/>
            <a:ext cx="4143375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473" y="3286125"/>
            <a:ext cx="8039815" cy="3009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8481" y="2214554"/>
            <a:ext cx="46005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Factorials: A Recursive Definition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Advantage: the recursive definition and recursive solution of a problem can be both concise and elegant</a:t>
            </a:r>
          </a:p>
          <a:p>
            <a:r>
              <a:rPr lang="en-US" altLang="zh-CN" dirty="0" smtClean="0"/>
              <a:t>Disadvantage: the computational details can require keeping track of many partial computations before the process is complete.</a:t>
            </a:r>
            <a:endParaRPr lang="zh-CN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63713" y="1196752"/>
            <a:ext cx="6124575" cy="2943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Example: Towers of Hanoi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b="1" dirty="0" smtClean="0"/>
          </a:p>
          <a:p>
            <a:r>
              <a:rPr lang="en-US" altLang="zh-CN" b="1" dirty="0" smtClean="0"/>
              <a:t>Task</a:t>
            </a:r>
            <a:r>
              <a:rPr lang="en-US" altLang="zh-CN" dirty="0" smtClean="0"/>
              <a:t>: Move the disks from Tower 1 to Tower 3 using Tower 2 as temporary storage.</a:t>
            </a:r>
          </a:p>
          <a:p>
            <a:r>
              <a:rPr lang="en-US" altLang="zh-CN" b="1" dirty="0" smtClean="0"/>
              <a:t>Rules:</a:t>
            </a:r>
          </a:p>
          <a:p>
            <a:pPr lvl="1"/>
            <a:r>
              <a:rPr lang="en-US" altLang="zh-CN" sz="2200" dirty="0"/>
              <a:t>Move only one disk at a time.</a:t>
            </a:r>
          </a:p>
          <a:p>
            <a:pPr lvl="1"/>
            <a:r>
              <a:rPr lang="en-US" altLang="zh-CN" sz="2200" dirty="0"/>
              <a:t>No larger disk can be on top of a smaller disk.</a:t>
            </a:r>
            <a:endParaRPr lang="zh-CN" altLang="en-US" sz="22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38349" y="928670"/>
            <a:ext cx="7072362" cy="3143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Example: Towers of Hanoi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We have to get to this state and then move the bottom disk from Tower 1 to Tower 3.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en-US" altLang="zh-CN" dirty="0" smtClean="0"/>
              <a:t>Movement of disks in Tower 2 form a similar problem with smaller problem size.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52662" y="1857365"/>
            <a:ext cx="7239000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Program for Hanoi</a:t>
            </a:r>
            <a:endParaRPr lang="zh-CN" altLang="en-US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95472" y="1000108"/>
            <a:ext cx="6500858" cy="2612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95473" y="3857628"/>
            <a:ext cx="5712999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/>
              <a:t>Designing Recursive Algorithms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Find the key steps</a:t>
            </a:r>
          </a:p>
          <a:p>
            <a:r>
              <a:rPr lang="en-US" altLang="zh-CN" dirty="0" smtClean="0"/>
              <a:t>Find a stopping rule</a:t>
            </a:r>
          </a:p>
          <a:p>
            <a:r>
              <a:rPr lang="en-US" altLang="zh-CN" dirty="0" smtClean="0"/>
              <a:t>Outline your algorithm</a:t>
            </a:r>
          </a:p>
          <a:p>
            <a:r>
              <a:rPr lang="en-US" altLang="zh-CN" dirty="0" smtClean="0"/>
              <a:t>Check termination</a:t>
            </a:r>
          </a:p>
          <a:p>
            <a:r>
              <a:rPr lang="en-US" altLang="zh-CN" dirty="0" smtClean="0"/>
              <a:t>Draw a recursion tree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5162</TotalTime>
  <Words>759</Words>
  <Application>Microsoft Office PowerPoint</Application>
  <PresentationFormat>宽屏</PresentationFormat>
  <Paragraphs>128</Paragraphs>
  <Slides>21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楷体_GB2312</vt:lpstr>
      <vt:lpstr>宋体</vt:lpstr>
      <vt:lpstr>Arial</vt:lpstr>
      <vt:lpstr>Arial Black</vt:lpstr>
      <vt:lpstr>Calibri</vt:lpstr>
      <vt:lpstr>Times New Roman</vt:lpstr>
      <vt:lpstr>Wingdings</vt:lpstr>
      <vt:lpstr>2_Studio</vt:lpstr>
      <vt:lpstr>Lecture 12 Recursion</vt:lpstr>
      <vt:lpstr>Outline</vt:lpstr>
      <vt:lpstr>Definition</vt:lpstr>
      <vt:lpstr>Factorials: A Recursive Definition</vt:lpstr>
      <vt:lpstr>Factorials: A Recursive Definition</vt:lpstr>
      <vt:lpstr>Example: Towers of Hanoi</vt:lpstr>
      <vt:lpstr>Example: Towers of Hanoi</vt:lpstr>
      <vt:lpstr>Program for Hanoi</vt:lpstr>
      <vt:lpstr>Designing Recursive Algorithms</vt:lpstr>
      <vt:lpstr>Tree of Function Calls (函数调用树)</vt:lpstr>
      <vt:lpstr>Tree of Function Calls and Execution Order</vt:lpstr>
      <vt:lpstr>Recursion Tree for Hanoi Tower</vt:lpstr>
      <vt:lpstr>Stack Frames (栈帧)</vt:lpstr>
      <vt:lpstr>Stack Frames</vt:lpstr>
      <vt:lpstr>When to Use Recursion</vt:lpstr>
      <vt:lpstr>Generating Subsets and Permutations</vt:lpstr>
      <vt:lpstr>Tail Recursion</vt:lpstr>
      <vt:lpstr>Hanoi Without Tail Recursion</vt:lpstr>
      <vt:lpstr>Binary Search With/Without Tail Recursion</vt:lpstr>
      <vt:lpstr>Quicksort With/Without Tail Recursion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 Introduction</dc:title>
  <dc:creator>ZZZ</dc:creator>
  <cp:lastModifiedBy>zzz</cp:lastModifiedBy>
  <cp:revision>737</cp:revision>
  <dcterms:created xsi:type="dcterms:W3CDTF">2014-09-15T06:27:30Z</dcterms:created>
  <dcterms:modified xsi:type="dcterms:W3CDTF">2025-10-24T02:23:36Z</dcterms:modified>
</cp:coreProperties>
</file>