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7"/>
  </p:notesMasterIdLst>
  <p:handoutMasterIdLst>
    <p:handoutMasterId r:id="rId38"/>
  </p:handoutMasterIdLst>
  <p:sldIdLst>
    <p:sldId id="256" r:id="rId2"/>
    <p:sldId id="264" r:id="rId3"/>
    <p:sldId id="265" r:id="rId4"/>
    <p:sldId id="266" r:id="rId5"/>
    <p:sldId id="302" r:id="rId6"/>
    <p:sldId id="303" r:id="rId7"/>
    <p:sldId id="304" r:id="rId8"/>
    <p:sldId id="306" r:id="rId9"/>
    <p:sldId id="305" r:id="rId10"/>
    <p:sldId id="273" r:id="rId11"/>
    <p:sldId id="274" r:id="rId12"/>
    <p:sldId id="276" r:id="rId13"/>
    <p:sldId id="277" r:id="rId14"/>
    <p:sldId id="278" r:id="rId15"/>
    <p:sldId id="279" r:id="rId16"/>
    <p:sldId id="280" r:id="rId17"/>
    <p:sldId id="283" r:id="rId18"/>
    <p:sldId id="284" r:id="rId19"/>
    <p:sldId id="281" r:id="rId20"/>
    <p:sldId id="282" r:id="rId21"/>
    <p:sldId id="285" r:id="rId22"/>
    <p:sldId id="286" r:id="rId23"/>
    <p:sldId id="287" r:id="rId24"/>
    <p:sldId id="288" r:id="rId25"/>
    <p:sldId id="289" r:id="rId26"/>
    <p:sldId id="290" r:id="rId27"/>
    <p:sldId id="291" r:id="rId28"/>
    <p:sldId id="296" r:id="rId29"/>
    <p:sldId id="293" r:id="rId30"/>
    <p:sldId id="298" r:id="rId31"/>
    <p:sldId id="297" r:id="rId32"/>
    <p:sldId id="299" r:id="rId33"/>
    <p:sldId id="300" r:id="rId34"/>
    <p:sldId id="301" r:id="rId35"/>
    <p:sldId id="263"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699" autoAdjust="0"/>
  </p:normalViewPr>
  <p:slideViewPr>
    <p:cSldViewPr>
      <p:cViewPr varScale="1">
        <p:scale>
          <a:sx n="87" d="100"/>
          <a:sy n="87" d="100"/>
        </p:scale>
        <p:origin x="399" y="45"/>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2025/10/24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2025/10/24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pPr marL="457200" indent="-457200">
              <a:spcBef>
                <a:spcPct val="20000"/>
              </a:spcBef>
              <a:buClr>
                <a:schemeClr val="accent3"/>
              </a:buClr>
              <a:buFont typeface="Wingdings" pitchFamily="2" charset="2"/>
              <a:buChar char="p"/>
              <a:defRPr/>
            </a:pPr>
            <a:r>
              <a:rPr lang="zh-CN" altLang="en-US" sz="1200" b="1" dirty="0" smtClean="0">
                <a:solidFill>
                  <a:schemeClr val="accent1"/>
                </a:solidFill>
                <a:latin typeface="+mn-ea"/>
                <a:ea typeface="+mn-ea"/>
              </a:rPr>
              <a:t>要求一：</a:t>
            </a:r>
            <a:r>
              <a:rPr lang="en-US" altLang="zh-CN" sz="1200" b="1" dirty="0" smtClean="0">
                <a:latin typeface="+mn-ea"/>
                <a:ea typeface="+mn-ea"/>
              </a:rPr>
              <a:t>n</a:t>
            </a:r>
            <a:r>
              <a:rPr lang="zh-CN" altLang="en-US" sz="1200" b="1" dirty="0" smtClean="0">
                <a:latin typeface="+mn-ea"/>
                <a:ea typeface="+mn-ea"/>
              </a:rPr>
              <a:t>个数据原仅占用</a:t>
            </a:r>
            <a:r>
              <a:rPr lang="en-US" altLang="zh-CN" sz="1200" b="1" dirty="0" smtClean="0">
                <a:latin typeface="+mn-ea"/>
                <a:ea typeface="+mn-ea"/>
              </a:rPr>
              <a:t>n</a:t>
            </a:r>
            <a:r>
              <a:rPr lang="zh-CN" altLang="en-US" sz="1200" b="1" dirty="0" smtClean="0">
                <a:latin typeface="+mn-ea"/>
                <a:ea typeface="+mn-ea"/>
              </a:rPr>
              <a:t>个地址，虽然散列查找是以空间换时间，但仍希望散列的地址空间尽量小。</a:t>
            </a:r>
            <a:endParaRPr lang="en-US" altLang="zh-CN" sz="1200" b="1" dirty="0" smtClean="0">
              <a:latin typeface="+mn-ea"/>
              <a:ea typeface="+mn-ea"/>
            </a:endParaRPr>
          </a:p>
          <a:p>
            <a:pPr marL="457200" indent="-457200">
              <a:spcBef>
                <a:spcPct val="50000"/>
              </a:spcBef>
              <a:buClr>
                <a:schemeClr val="accent3"/>
              </a:buClr>
              <a:buFont typeface="Wingdings" pitchFamily="2" charset="2"/>
              <a:buChar char="p"/>
              <a:defRPr/>
            </a:pPr>
            <a:r>
              <a:rPr lang="zh-CN" altLang="en-US" sz="1200" b="1" kern="1200" dirty="0" smtClean="0">
                <a:solidFill>
                  <a:schemeClr val="accent1"/>
                </a:solidFill>
                <a:latin typeface="+mj-ea"/>
                <a:ea typeface="+mn-ea"/>
                <a:cs typeface="+mn-cs"/>
              </a:rPr>
              <a:t>要求二：</a:t>
            </a:r>
            <a:r>
              <a:rPr lang="zh-CN" altLang="en-US" sz="1200" b="1" kern="1200" dirty="0" smtClean="0">
                <a:solidFill>
                  <a:schemeClr val="tx1"/>
                </a:solidFill>
                <a:latin typeface="+mj-ea"/>
                <a:ea typeface="+mn-ea"/>
                <a:cs typeface="+mn-cs"/>
              </a:rPr>
              <a:t>无论用什么方法存储，目的都是尽量均匀地存放元素，以避免</a:t>
            </a:r>
            <a:r>
              <a:rPr lang="zh-CN" altLang="en-US" sz="1200" b="1" dirty="0" smtClean="0">
                <a:latin typeface="楷体_GB2312" pitchFamily="49" charset="-122"/>
                <a:ea typeface="楷体_GB2312" pitchFamily="49" charset="-122"/>
              </a:rPr>
              <a:t>冲突。</a:t>
            </a:r>
          </a:p>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14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dirty="0"/>
          </a:p>
        </p:txBody>
      </p:sp>
      <p:sp>
        <p:nvSpPr>
          <p:cNvPr id="4" name="页脚占位符 3"/>
          <p:cNvSpPr>
            <a:spLocks noGrp="1"/>
          </p:cNvSpPr>
          <p:nvPr>
            <p:ph type="ftr" sz="quarter" idx="10"/>
          </p:nvPr>
        </p:nvSpPr>
        <p:spPr/>
        <p:txBody>
          <a:bodyPr/>
          <a:lstStyle/>
          <a:p>
            <a:endParaRPr lang="zh-CN" altLang="en-US"/>
          </a:p>
        </p:txBody>
      </p:sp>
      <p:sp>
        <p:nvSpPr>
          <p:cNvPr id="5" name="灯片编号占位符 4"/>
          <p:cNvSpPr>
            <a:spLocks noGrp="1"/>
          </p:cNvSpPr>
          <p:nvPr>
            <p:ph type="sldNum" sz="quarter" idx="11"/>
          </p:nvPr>
        </p:nvSpPr>
        <p:spPr/>
        <p:txBody>
          <a:bodyPr/>
          <a:lstStyle/>
          <a:p>
            <a:fld id="{72F86499-B8C4-4393-BB2B-FE4804D7EC61}" type="slidenum">
              <a:rPr lang="zh-CN" altLang="en-US" smtClean="0"/>
              <a:pPr/>
              <a:t>21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304800" y="381001"/>
            <a:ext cx="115824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436034" y="488950"/>
            <a:ext cx="11247967"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828800" y="4500563"/>
            <a:ext cx="85344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sz="1800">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1130300" y="22225"/>
            <a:ext cx="2870200" cy="742950"/>
          </a:xfrm>
          <a:prstGeom prst="rect">
            <a:avLst/>
          </a:prstGeom>
          <a:noFill/>
          <a:ln w="9525">
            <a:noFill/>
            <a:miter lim="800000"/>
            <a:headEnd/>
            <a:tailEnd/>
          </a:ln>
        </p:spPr>
      </p:pic>
      <p:sp>
        <p:nvSpPr>
          <p:cNvPr id="7" name="TextBox 6"/>
          <p:cNvSpPr txBox="1">
            <a:spLocks noChangeArrowheads="1"/>
          </p:cNvSpPr>
          <p:nvPr userDrawn="1"/>
        </p:nvSpPr>
        <p:spPr bwMode="auto">
          <a:xfrm>
            <a:off x="2095530" y="4500570"/>
            <a:ext cx="8191500" cy="1027974"/>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1800" b="1" dirty="0" smtClean="0">
                <a:solidFill>
                  <a:srgbClr val="3A7877"/>
                </a:solidFill>
              </a:rPr>
              <a:t>Data Structures and Algorithms</a:t>
            </a: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Zizhen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Zhang, School of Computer Science and Engineering, Sun </a:t>
            </a: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Yat-sen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University</a:t>
            </a:r>
            <a:endParaRPr kumimoji="0" lang="en-US" altLang="zh-CN" sz="1800" b="1" i="0" u="none" strike="noStrike" kern="1200" cap="none" spc="0" normalizeH="0" baseline="0" noProof="0" dirty="0" smtClean="0">
              <a:ln>
                <a:noFill/>
              </a:ln>
              <a:solidFill>
                <a:srgbClr val="3A7877"/>
              </a:solidFill>
              <a:effectLst/>
              <a:uLnTx/>
              <a:uFillTx/>
              <a:latin typeface="Arial"/>
              <a:ea typeface="宋体"/>
              <a:cs typeface="+mn-cs"/>
            </a:endParaRP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hlinkClick r:id="rId3"/>
              </a:rPr>
              <a:t>zhangzizhen@gmail.com</a:t>
            </a:r>
            <a:endPar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endParaRPr>
          </a:p>
        </p:txBody>
      </p:sp>
      <p:sp>
        <p:nvSpPr>
          <p:cNvPr id="95237" name="Rectangle 5"/>
          <p:cNvSpPr>
            <a:spLocks noGrp="1" noChangeArrowheads="1"/>
          </p:cNvSpPr>
          <p:nvPr>
            <p:ph type="ctrTitle"/>
          </p:nvPr>
        </p:nvSpPr>
        <p:spPr>
          <a:xfrm>
            <a:off x="914400" y="1519240"/>
            <a:ext cx="103632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6251" y="214314"/>
            <a:ext cx="11239500" cy="6429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76251" y="928688"/>
            <a:ext cx="11239500" cy="557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4603751" y="6581776"/>
            <a:ext cx="3302000" cy="276225"/>
          </a:xfrm>
          <a:prstGeom prst="rect">
            <a:avLst/>
          </a:prstGeom>
          <a:noFill/>
          <a:ln w="9525">
            <a:noFill/>
            <a:miter lim="800000"/>
            <a:headEnd/>
            <a:tailEnd/>
          </a:ln>
        </p:spPr>
      </p:pic>
      <p:cxnSp>
        <p:nvCxnSpPr>
          <p:cNvPr id="21" name="直接连接符 20"/>
          <p:cNvCxnSpPr/>
          <p:nvPr/>
        </p:nvCxnSpPr>
        <p:spPr>
          <a:xfrm>
            <a:off x="476251" y="855664"/>
            <a:ext cx="11239500"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5143501" y="71439"/>
            <a:ext cx="6667500"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dirty="0" smtClean="0">
                <a:solidFill>
                  <a:srgbClr val="3A7877"/>
                </a:solidFill>
                <a:latin typeface="Arial" pitchFamily="34" charset="0"/>
              </a:rPr>
              <a:t>Data structures</a:t>
            </a:r>
            <a:r>
              <a:rPr lang="en-US" altLang="zh-CN" sz="1100" i="1" baseline="0" dirty="0" smtClean="0">
                <a:solidFill>
                  <a:srgbClr val="3A7877"/>
                </a:solidFill>
                <a:latin typeface="Arial" pitchFamily="34" charset="0"/>
              </a:rPr>
              <a:t> and algorithms</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8686800" y="6615113"/>
            <a:ext cx="27432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952500" y="6615113"/>
            <a:ext cx="27432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October 24, 2025</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aike.baidu.com/view/437641.ht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a:t>
            </a:r>
            <a:r>
              <a:rPr kumimoji="0" lang="en-US" altLang="zh-CN" i="0" dirty="0" smtClean="0"/>
              <a:t>13</a:t>
            </a:r>
            <a:r>
              <a:rPr kumimoji="0" lang="en-US" altLang="zh-CN" i="0" dirty="0" smtClean="0"/>
              <a:t/>
            </a:r>
            <a:br>
              <a:rPr kumimoji="0" lang="en-US" altLang="zh-CN" i="0" dirty="0" smtClean="0"/>
            </a:br>
            <a:r>
              <a:rPr kumimoji="0" lang="en-US" altLang="zh-CN" i="0" dirty="0" smtClean="0"/>
              <a:t>Tables and Hashing</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 Tables</a:t>
            </a:r>
            <a:r>
              <a:rPr lang="zh-CN" altLang="en-US" dirty="0" smtClean="0"/>
              <a:t>（哈希表</a:t>
            </a:r>
            <a:r>
              <a:rPr lang="en-US" altLang="zh-CN" dirty="0" smtClean="0"/>
              <a:t>/</a:t>
            </a:r>
            <a:r>
              <a:rPr lang="zh-CN" altLang="en-US" dirty="0" smtClean="0"/>
              <a:t>散列表）</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Idea of Hashing:</a:t>
            </a:r>
          </a:p>
          <a:p>
            <a:pPr lvl="1"/>
            <a:r>
              <a:rPr lang="en-US" altLang="zh-CN" dirty="0" smtClean="0"/>
              <a:t>A table can be indexed by a key.</a:t>
            </a:r>
          </a:p>
          <a:p>
            <a:pPr lvl="1"/>
            <a:r>
              <a:rPr lang="en-US" altLang="zh-CN" dirty="0" smtClean="0"/>
              <a:t>If there is a function </a:t>
            </a:r>
            <a:r>
              <a:rPr lang="en-US" altLang="zh-CN" b="1" i="1" dirty="0" smtClean="0"/>
              <a:t>f</a:t>
            </a:r>
            <a:r>
              <a:rPr lang="en-US" altLang="zh-CN" b="1" dirty="0" smtClean="0"/>
              <a:t>: </a:t>
            </a:r>
            <a:r>
              <a:rPr lang="en-US" altLang="zh-CN" b="1" i="1" dirty="0" smtClean="0"/>
              <a:t>K</a:t>
            </a:r>
            <a:r>
              <a:rPr lang="en-US" altLang="zh-CN" b="1" dirty="0" smtClean="0"/>
              <a:t> </a:t>
            </a:r>
            <a:r>
              <a:rPr lang="en-US" altLang="zh-CN" dirty="0" smtClean="0"/>
              <a:t>→ </a:t>
            </a:r>
            <a:r>
              <a:rPr lang="en-US" altLang="zh-CN" b="1" i="1" dirty="0" smtClean="0"/>
              <a:t>N</a:t>
            </a:r>
            <a:r>
              <a:rPr lang="en-US" altLang="zh-CN" dirty="0" smtClean="0"/>
              <a:t>, where </a:t>
            </a:r>
            <a:r>
              <a:rPr lang="en-US" altLang="zh-CN" i="1" dirty="0" smtClean="0"/>
              <a:t>K</a:t>
            </a:r>
            <a:r>
              <a:rPr lang="en-US" altLang="zh-CN" dirty="0" smtClean="0"/>
              <a:t> is the set of  possible keys and </a:t>
            </a:r>
            <a:r>
              <a:rPr lang="en-US" altLang="zh-CN" i="1" dirty="0" smtClean="0"/>
              <a:t>N</a:t>
            </a:r>
            <a:r>
              <a:rPr lang="en-US" altLang="zh-CN" dirty="0" smtClean="0"/>
              <a:t> is the set of indices of an array, then we can store an entry with key </a:t>
            </a:r>
            <a:r>
              <a:rPr lang="en-US" altLang="zh-CN" i="1" dirty="0" smtClean="0"/>
              <a:t>K</a:t>
            </a:r>
            <a:r>
              <a:rPr lang="en-US" altLang="zh-CN" dirty="0" smtClean="0"/>
              <a:t> at the location</a:t>
            </a:r>
            <a:r>
              <a:rPr lang="en-US" altLang="zh-CN" i="1" dirty="0" smtClean="0"/>
              <a:t> f(K) </a:t>
            </a:r>
            <a:r>
              <a:rPr lang="en-US" altLang="zh-CN" dirty="0" smtClean="0"/>
              <a:t>and hence access a table entry becomes easy.</a:t>
            </a:r>
          </a:p>
        </p:txBody>
      </p:sp>
      <p:pic>
        <p:nvPicPr>
          <p:cNvPr id="6146" name="Picture 2"/>
          <p:cNvPicPr>
            <a:picLocks noChangeAspect="1" noChangeArrowheads="1"/>
          </p:cNvPicPr>
          <p:nvPr/>
        </p:nvPicPr>
        <p:blipFill>
          <a:blip r:embed="rId2" cstate="print"/>
          <a:srcRect/>
          <a:stretch>
            <a:fillRect/>
          </a:stretch>
        </p:blipFill>
        <p:spPr bwMode="auto">
          <a:xfrm>
            <a:off x="2238348" y="928671"/>
            <a:ext cx="7786742" cy="3464743"/>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 Tables</a:t>
            </a:r>
            <a:endParaRPr lang="zh-CN" altLang="en-US" dirty="0"/>
          </a:p>
        </p:txBody>
      </p:sp>
      <p:sp>
        <p:nvSpPr>
          <p:cNvPr id="3" name="内容占位符 2"/>
          <p:cNvSpPr>
            <a:spLocks noGrp="1"/>
          </p:cNvSpPr>
          <p:nvPr>
            <p:ph idx="1"/>
          </p:nvPr>
        </p:nvSpPr>
        <p:spPr/>
        <p:txBody>
          <a:bodyPr/>
          <a:lstStyle/>
          <a:p>
            <a:r>
              <a:rPr lang="en-US" altLang="zh-CN" dirty="0" smtClean="0"/>
              <a:t>The function </a:t>
            </a:r>
            <a:r>
              <a:rPr lang="en-US" altLang="zh-CN" i="1" dirty="0" smtClean="0"/>
              <a:t>f</a:t>
            </a:r>
            <a:r>
              <a:rPr lang="en-US" altLang="zh-CN" dirty="0" smtClean="0"/>
              <a:t> is called </a:t>
            </a:r>
            <a:r>
              <a:rPr lang="en-US" altLang="zh-CN" b="1" i="1" dirty="0" smtClean="0">
                <a:solidFill>
                  <a:srgbClr val="FF0000"/>
                </a:solidFill>
              </a:rPr>
              <a:t>hash function</a:t>
            </a:r>
            <a:r>
              <a:rPr lang="en-US" altLang="zh-CN" dirty="0" smtClean="0"/>
              <a:t>(</a:t>
            </a:r>
            <a:r>
              <a:rPr lang="zh-CN" altLang="en-US" dirty="0" smtClean="0"/>
              <a:t>散列函数</a:t>
            </a:r>
            <a:r>
              <a:rPr lang="en-US" altLang="zh-CN" dirty="0" smtClean="0"/>
              <a:t>).</a:t>
            </a:r>
          </a:p>
          <a:p>
            <a:r>
              <a:rPr lang="en-US" altLang="zh-CN" dirty="0" smtClean="0"/>
              <a:t>Hash tables (</a:t>
            </a:r>
            <a:r>
              <a:rPr lang="zh-CN" altLang="en-US" dirty="0" smtClean="0"/>
              <a:t>散列表</a:t>
            </a:r>
            <a:r>
              <a:rPr lang="en-US" altLang="zh-CN" dirty="0" smtClean="0"/>
              <a:t>): a table that is stored using hashing, a structure that can map </a:t>
            </a:r>
            <a:r>
              <a:rPr lang="en-US" altLang="zh-CN" b="1" i="1" dirty="0" smtClean="0">
                <a:solidFill>
                  <a:srgbClr val="FF0000"/>
                </a:solidFill>
              </a:rPr>
              <a:t>keys</a:t>
            </a:r>
            <a:r>
              <a:rPr lang="en-US" altLang="zh-CN" dirty="0" smtClean="0"/>
              <a:t> to </a:t>
            </a:r>
            <a:r>
              <a:rPr lang="en-US" altLang="zh-CN" b="1" i="1" dirty="0" smtClean="0">
                <a:solidFill>
                  <a:srgbClr val="FF0000"/>
                </a:solidFill>
              </a:rPr>
              <a:t>values</a:t>
            </a:r>
            <a:r>
              <a:rPr lang="en-US" altLang="zh-CN" dirty="0" smtClean="0"/>
              <a:t>.</a:t>
            </a:r>
          </a:p>
          <a:p>
            <a:r>
              <a:rPr lang="en-US" altLang="zh-CN" dirty="0" smtClean="0"/>
              <a:t>We start with an </a:t>
            </a:r>
            <a:r>
              <a:rPr lang="en-US" altLang="zh-CN" i="1" dirty="0" smtClean="0"/>
              <a:t>array</a:t>
            </a:r>
            <a:r>
              <a:rPr lang="en-US" altLang="zh-CN" dirty="0" smtClean="0"/>
              <a:t> that holds the hash table.</a:t>
            </a:r>
          </a:p>
          <a:p>
            <a:r>
              <a:rPr lang="en-US" altLang="zh-CN" dirty="0" smtClean="0"/>
              <a:t>Use a </a:t>
            </a:r>
            <a:r>
              <a:rPr lang="en-US" altLang="zh-CN" i="1" dirty="0" smtClean="0"/>
              <a:t>hash function</a:t>
            </a:r>
            <a:r>
              <a:rPr lang="en-US" altLang="zh-CN" dirty="0" smtClean="0"/>
              <a:t> to take a key and map it to some index in the array. This function will generally map several different keys to the same index.</a:t>
            </a:r>
          </a:p>
          <a:p>
            <a:r>
              <a:rPr lang="en-US" altLang="zh-CN" dirty="0" smtClean="0"/>
              <a:t>If the desired record is in the location given by the index, then we are finished; otherwise we must use some method to resolve the </a:t>
            </a:r>
            <a:r>
              <a:rPr lang="en-US" altLang="zh-CN" b="1" i="1" dirty="0" smtClean="0">
                <a:solidFill>
                  <a:srgbClr val="FF0000"/>
                </a:solidFill>
              </a:rPr>
              <a:t>collision</a:t>
            </a:r>
            <a:r>
              <a:rPr lang="en-US" altLang="zh-CN" dirty="0" smtClean="0"/>
              <a:t> that may have occurred between two records wanting to go to the same location.</a:t>
            </a:r>
          </a:p>
          <a:p>
            <a:r>
              <a:rPr lang="en-US" altLang="zh-CN" dirty="0" smtClean="0"/>
              <a:t>To use hashing we must</a:t>
            </a:r>
          </a:p>
          <a:p>
            <a:pPr marL="457200" lvl="1" indent="0">
              <a:buNone/>
            </a:pPr>
            <a:r>
              <a:rPr lang="en-US" altLang="zh-CN" dirty="0" smtClean="0"/>
              <a:t>(a) find good hash functions</a:t>
            </a:r>
          </a:p>
          <a:p>
            <a:pPr marL="457200" lvl="1" indent="0">
              <a:buNone/>
            </a:pPr>
            <a:r>
              <a:rPr lang="en-US" altLang="zh-CN" dirty="0" smtClean="0"/>
              <a:t>(b) determine how to resolve collisions.</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Constructing a Hash table</a:t>
            </a:r>
            <a:endParaRPr lang="zh-CN" altLang="en-US" dirty="0"/>
          </a:p>
        </p:txBody>
      </p:sp>
      <p:sp>
        <p:nvSpPr>
          <p:cNvPr id="3" name="内容占位符 2"/>
          <p:cNvSpPr>
            <a:spLocks noGrp="1"/>
          </p:cNvSpPr>
          <p:nvPr>
            <p:ph idx="1"/>
          </p:nvPr>
        </p:nvSpPr>
        <p:spPr/>
        <p:txBody>
          <a:bodyPr/>
          <a:lstStyle/>
          <a:p>
            <a:r>
              <a:rPr lang="en-US" altLang="zh-CN" dirty="0" smtClean="0">
                <a:solidFill>
                  <a:srgbClr val="FF0000"/>
                </a:solidFill>
              </a:rPr>
              <a:t>Initialization</a:t>
            </a:r>
            <a:r>
              <a:rPr lang="en-US" altLang="zh-CN" dirty="0" smtClean="0"/>
              <a:t>: declare an array that will hold the hash table. </a:t>
            </a:r>
          </a:p>
          <a:p>
            <a:r>
              <a:rPr lang="en-US" altLang="zh-CN" dirty="0" smtClean="0">
                <a:solidFill>
                  <a:srgbClr val="FF0000"/>
                </a:solidFill>
              </a:rPr>
              <a:t>Insertion</a:t>
            </a:r>
            <a:r>
              <a:rPr lang="en-US" altLang="zh-CN" dirty="0" smtClean="0"/>
              <a:t>: insert a record with key </a:t>
            </a:r>
            <a:r>
              <a:rPr lang="en-US" altLang="zh-CN" i="1" dirty="0" smtClean="0"/>
              <a:t>k</a:t>
            </a:r>
            <a:r>
              <a:rPr lang="en-US" altLang="zh-CN" dirty="0" smtClean="0"/>
              <a:t> into the hash table using hash function </a:t>
            </a:r>
            <a:r>
              <a:rPr lang="en-US" altLang="zh-CN" i="1" dirty="0" smtClean="0"/>
              <a:t>h</a:t>
            </a:r>
            <a:r>
              <a:rPr lang="en-US" altLang="zh-CN" dirty="0" smtClean="0"/>
              <a:t>,</a:t>
            </a:r>
          </a:p>
          <a:p>
            <a:pPr lvl="1"/>
            <a:r>
              <a:rPr lang="en-US" altLang="zh-CN" dirty="0" smtClean="0"/>
              <a:t>The hash function for the key </a:t>
            </a:r>
            <a:r>
              <a:rPr lang="en-US" altLang="zh-CN" i="1" dirty="0" smtClean="0"/>
              <a:t>h</a:t>
            </a:r>
            <a:r>
              <a:rPr lang="en-US" altLang="zh-CN" dirty="0" smtClean="0"/>
              <a:t>(</a:t>
            </a:r>
            <a:r>
              <a:rPr lang="en-US" altLang="zh-CN" i="1" dirty="0" smtClean="0"/>
              <a:t>k</a:t>
            </a:r>
            <a:r>
              <a:rPr lang="en-US" altLang="zh-CN" dirty="0" smtClean="0"/>
              <a:t>) is computed. </a:t>
            </a:r>
          </a:p>
          <a:p>
            <a:pPr lvl="1"/>
            <a:r>
              <a:rPr lang="en-US" altLang="zh-CN" dirty="0" smtClean="0"/>
              <a:t>If </a:t>
            </a:r>
            <a:r>
              <a:rPr lang="en-US" altLang="zh-CN" i="1" dirty="0" smtClean="0"/>
              <a:t>h</a:t>
            </a:r>
            <a:r>
              <a:rPr lang="en-US" altLang="zh-CN" dirty="0" smtClean="0"/>
              <a:t>(</a:t>
            </a:r>
            <a:r>
              <a:rPr lang="en-US" altLang="zh-CN" i="1" dirty="0" smtClean="0"/>
              <a:t>k</a:t>
            </a:r>
            <a:r>
              <a:rPr lang="en-US" altLang="zh-CN" dirty="0" smtClean="0"/>
              <a:t>) is empty, then the record is inserted; Otherwise,</a:t>
            </a:r>
          </a:p>
          <a:p>
            <a:pPr lvl="1"/>
            <a:r>
              <a:rPr lang="en-US" altLang="zh-CN" dirty="0" smtClean="0"/>
              <a:t>If </a:t>
            </a:r>
            <a:r>
              <a:rPr lang="en-US" altLang="zh-CN" i="1" dirty="0" smtClean="0"/>
              <a:t>h</a:t>
            </a:r>
            <a:r>
              <a:rPr lang="en-US" altLang="zh-CN" dirty="0" smtClean="0"/>
              <a:t>(</a:t>
            </a:r>
            <a:r>
              <a:rPr lang="en-US" altLang="zh-CN" i="1" dirty="0" smtClean="0"/>
              <a:t>k</a:t>
            </a:r>
            <a:r>
              <a:rPr lang="en-US" altLang="zh-CN" dirty="0" smtClean="0"/>
              <a:t>) is not empty and the keys are different (a collision encountered), then find a new location for the record using the </a:t>
            </a:r>
            <a:r>
              <a:rPr lang="en-US" altLang="zh-CN" dirty="0" smtClean="0">
                <a:solidFill>
                  <a:srgbClr val="FF0000"/>
                </a:solidFill>
              </a:rPr>
              <a:t>collision resolving method</a:t>
            </a:r>
            <a:r>
              <a:rPr lang="en-US" altLang="zh-CN" sz="2200" dirty="0"/>
              <a:t>.</a:t>
            </a:r>
          </a:p>
          <a:p>
            <a:r>
              <a:rPr lang="en-US" altLang="zh-CN" dirty="0" smtClean="0">
                <a:solidFill>
                  <a:srgbClr val="FF0000"/>
                </a:solidFill>
              </a:rPr>
              <a:t>Retrieval</a:t>
            </a:r>
            <a:r>
              <a:rPr lang="en-US" altLang="zh-CN" dirty="0" smtClean="0"/>
              <a:t>:</a:t>
            </a:r>
          </a:p>
          <a:p>
            <a:pPr lvl="1"/>
            <a:r>
              <a:rPr lang="en-US" altLang="zh-CN" dirty="0" smtClean="0"/>
              <a:t>The hash function for the key </a:t>
            </a:r>
            <a:r>
              <a:rPr lang="en-US" altLang="zh-CN" i="1" dirty="0" smtClean="0"/>
              <a:t>h</a:t>
            </a:r>
            <a:r>
              <a:rPr lang="en-US" altLang="zh-CN" dirty="0" smtClean="0"/>
              <a:t>(</a:t>
            </a:r>
            <a:r>
              <a:rPr lang="en-US" altLang="zh-CN" i="1" dirty="0" smtClean="0"/>
              <a:t>k</a:t>
            </a:r>
            <a:r>
              <a:rPr lang="en-US" altLang="zh-CN" dirty="0" smtClean="0"/>
              <a:t>) is computed. </a:t>
            </a:r>
          </a:p>
          <a:p>
            <a:pPr lvl="1"/>
            <a:r>
              <a:rPr lang="en-US" altLang="zh-CN" dirty="0" smtClean="0"/>
              <a:t>If the location </a:t>
            </a:r>
            <a:r>
              <a:rPr lang="en-US" altLang="zh-CN" i="1" dirty="0" smtClean="0"/>
              <a:t>h</a:t>
            </a:r>
            <a:r>
              <a:rPr lang="en-US" altLang="zh-CN" dirty="0" smtClean="0"/>
              <a:t>(</a:t>
            </a:r>
            <a:r>
              <a:rPr lang="en-US" altLang="zh-CN" i="1" dirty="0" smtClean="0"/>
              <a:t>k</a:t>
            </a:r>
            <a:r>
              <a:rPr lang="en-US" altLang="zh-CN" dirty="0" smtClean="0"/>
              <a:t>) is empty, then the retrieval is </a:t>
            </a:r>
            <a:r>
              <a:rPr lang="en-US" altLang="zh-CN" dirty="0" smtClean="0">
                <a:solidFill>
                  <a:srgbClr val="FF0000"/>
                </a:solidFill>
              </a:rPr>
              <a:t>unsuccessful</a:t>
            </a:r>
            <a:r>
              <a:rPr lang="en-US" altLang="zh-CN" dirty="0" smtClean="0"/>
              <a:t>;</a:t>
            </a:r>
          </a:p>
          <a:p>
            <a:pPr lvl="1"/>
            <a:r>
              <a:rPr lang="en-US" altLang="zh-CN" dirty="0" smtClean="0"/>
              <a:t>If the corresponding location has the </a:t>
            </a:r>
            <a:r>
              <a:rPr lang="en-US" altLang="zh-CN" dirty="0" smtClean="0">
                <a:solidFill>
                  <a:srgbClr val="FF0000"/>
                </a:solidFill>
              </a:rPr>
              <a:t>desired</a:t>
            </a:r>
            <a:r>
              <a:rPr lang="en-US" altLang="zh-CN" dirty="0" smtClean="0"/>
              <a:t> key, then the retrieval is </a:t>
            </a:r>
            <a:r>
              <a:rPr lang="en-US" altLang="zh-CN" dirty="0" smtClean="0">
                <a:solidFill>
                  <a:srgbClr val="FF0000"/>
                </a:solidFill>
              </a:rPr>
              <a:t>successful</a:t>
            </a:r>
            <a:r>
              <a:rPr lang="en-US" altLang="zh-CN" dirty="0" smtClean="0"/>
              <a:t>, otherwise,</a:t>
            </a:r>
          </a:p>
          <a:p>
            <a:pPr lvl="1"/>
            <a:r>
              <a:rPr lang="en-US" altLang="zh-CN" dirty="0" smtClean="0"/>
              <a:t>Follow the </a:t>
            </a:r>
            <a:r>
              <a:rPr lang="en-US" altLang="zh-CN" dirty="0" smtClean="0">
                <a:solidFill>
                  <a:srgbClr val="FF0000"/>
                </a:solidFill>
              </a:rPr>
              <a:t>collision resolving method</a:t>
            </a:r>
            <a:r>
              <a:rPr lang="en-US" altLang="zh-CN" dirty="0" smtClean="0"/>
              <a:t> until an empty location is reached or the location has the desired key.  </a:t>
            </a: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Hash Table Specifications</a:t>
            </a:r>
            <a:endParaRPr lang="zh-CN" altLang="en-US" dirty="0"/>
          </a:p>
        </p:txBody>
      </p:sp>
      <p:pic>
        <p:nvPicPr>
          <p:cNvPr id="8194" name="Picture 2"/>
          <p:cNvPicPr>
            <a:picLocks noChangeAspect="1" noChangeArrowheads="1"/>
          </p:cNvPicPr>
          <p:nvPr/>
        </p:nvPicPr>
        <p:blipFill>
          <a:blip r:embed="rId2" cstate="print"/>
          <a:srcRect/>
          <a:stretch>
            <a:fillRect/>
          </a:stretch>
        </p:blipFill>
        <p:spPr bwMode="auto">
          <a:xfrm>
            <a:off x="2376498" y="928670"/>
            <a:ext cx="6362709" cy="22479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cstate="print"/>
          <a:srcRect/>
          <a:stretch>
            <a:fillRect/>
          </a:stretch>
        </p:blipFill>
        <p:spPr bwMode="auto">
          <a:xfrm>
            <a:off x="2238348" y="3286124"/>
            <a:ext cx="6357982" cy="971550"/>
          </a:xfrm>
          <a:prstGeom prst="rect">
            <a:avLst/>
          </a:prstGeom>
          <a:noFill/>
          <a:ln w="9525">
            <a:noFill/>
            <a:miter lim="800000"/>
            <a:headEnd/>
            <a:tailEnd/>
          </a:ln>
          <a:effectLst/>
        </p:spPr>
      </p:pic>
      <p:pic>
        <p:nvPicPr>
          <p:cNvPr id="8196" name="Picture 4"/>
          <p:cNvPicPr>
            <a:picLocks noChangeAspect="1" noChangeArrowheads="1"/>
          </p:cNvPicPr>
          <p:nvPr/>
        </p:nvPicPr>
        <p:blipFill>
          <a:blip r:embed="rId4" cstate="print"/>
          <a:srcRect/>
          <a:stretch>
            <a:fillRect/>
          </a:stretch>
        </p:blipFill>
        <p:spPr bwMode="auto">
          <a:xfrm>
            <a:off x="2238348" y="4286256"/>
            <a:ext cx="6357982" cy="762000"/>
          </a:xfrm>
          <a:prstGeom prst="rect">
            <a:avLst/>
          </a:prstGeom>
          <a:noFill/>
          <a:ln w="9525">
            <a:noFill/>
            <a:miter lim="800000"/>
            <a:headEnd/>
            <a:tailEnd/>
          </a:ln>
          <a:effectLst/>
        </p:spPr>
      </p:pic>
      <p:pic>
        <p:nvPicPr>
          <p:cNvPr id="8197" name="Picture 5"/>
          <p:cNvPicPr>
            <a:picLocks noChangeAspect="1" noChangeArrowheads="1"/>
          </p:cNvPicPr>
          <p:nvPr/>
        </p:nvPicPr>
        <p:blipFill>
          <a:blip r:embed="rId5" cstate="print"/>
          <a:srcRect/>
          <a:stretch>
            <a:fillRect/>
          </a:stretch>
        </p:blipFill>
        <p:spPr bwMode="auto">
          <a:xfrm>
            <a:off x="2238348" y="5072074"/>
            <a:ext cx="6357982" cy="14097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Choosing a Hash Function</a:t>
            </a:r>
            <a:endParaRPr lang="zh-CN" altLang="en-US" dirty="0"/>
          </a:p>
        </p:txBody>
      </p:sp>
      <p:sp>
        <p:nvSpPr>
          <p:cNvPr id="3" name="内容占位符 2"/>
          <p:cNvSpPr>
            <a:spLocks noGrp="1"/>
          </p:cNvSpPr>
          <p:nvPr>
            <p:ph idx="1"/>
          </p:nvPr>
        </p:nvSpPr>
        <p:spPr/>
        <p:txBody>
          <a:bodyPr/>
          <a:lstStyle/>
          <a:p>
            <a:r>
              <a:rPr lang="en-US" altLang="zh-CN" dirty="0" smtClean="0"/>
              <a:t>A hash function should be easy and quick to compute.</a:t>
            </a:r>
          </a:p>
          <a:p>
            <a:r>
              <a:rPr lang="en-US" altLang="zh-CN" dirty="0" smtClean="0"/>
              <a:t>A hash function should achieve an </a:t>
            </a:r>
            <a:r>
              <a:rPr lang="en-US" altLang="zh-CN" dirty="0" smtClean="0">
                <a:solidFill>
                  <a:srgbClr val="FF0000"/>
                </a:solidFill>
              </a:rPr>
              <a:t>even distribution </a:t>
            </a:r>
            <a:r>
              <a:rPr lang="en-US" altLang="zh-CN" dirty="0" smtClean="0"/>
              <a:t>of the keys that actually occur across the range of indices.</a:t>
            </a:r>
          </a:p>
          <a:p>
            <a:r>
              <a:rPr lang="en-US" altLang="zh-CN" dirty="0" smtClean="0"/>
              <a:t>The usual way to make a hash function is to take the key, chop it up, mix the pieces together in various ways, and thereby obtain an index that will be </a:t>
            </a:r>
            <a:r>
              <a:rPr lang="en-US" altLang="zh-CN" dirty="0" smtClean="0">
                <a:solidFill>
                  <a:srgbClr val="FF0000"/>
                </a:solidFill>
              </a:rPr>
              <a:t>uniformly distributed </a:t>
            </a:r>
            <a:r>
              <a:rPr lang="en-US" altLang="zh-CN" dirty="0" smtClean="0"/>
              <a:t>over the range of indices.</a:t>
            </a:r>
          </a:p>
          <a:p>
            <a:r>
              <a:rPr lang="en-US" altLang="zh-CN" dirty="0" smtClean="0"/>
              <a:t>Note that there is nothing random about a hash function. If the function is evaluated more than once on the same key, then it must give the same result every time, so the key can be retrieved without fail.</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 Function Construction </a:t>
            </a:r>
            <a:endParaRPr lang="zh-CN" altLang="en-US" dirty="0"/>
          </a:p>
        </p:txBody>
      </p:sp>
      <p:sp>
        <p:nvSpPr>
          <p:cNvPr id="3" name="内容占位符 2"/>
          <p:cNvSpPr>
            <a:spLocks noGrp="1"/>
          </p:cNvSpPr>
          <p:nvPr>
            <p:ph idx="1"/>
          </p:nvPr>
        </p:nvSpPr>
        <p:spPr/>
        <p:txBody>
          <a:bodyPr/>
          <a:lstStyle/>
          <a:p>
            <a:pPr marL="457200" indent="-457200">
              <a:spcBef>
                <a:spcPct val="40000"/>
              </a:spcBef>
              <a:buNone/>
              <a:defRPr/>
            </a:pPr>
            <a:r>
              <a:rPr lang="zh-CN" altLang="en-US" b="1" dirty="0" smtClean="0">
                <a:effectLst>
                  <a:outerShdw blurRad="38100" dist="38100" dir="2700000" algn="tl">
                    <a:srgbClr val="000000"/>
                  </a:outerShdw>
                </a:effectLst>
                <a:latin typeface="仿宋_GB2312" pitchFamily="49" charset="-122"/>
                <a:ea typeface="仿宋_GB2312" pitchFamily="49" charset="-122"/>
              </a:rPr>
              <a:t>常用的构造哈希函数的方法：</a:t>
            </a:r>
            <a:endParaRPr lang="en-US" altLang="zh-CN" b="1" dirty="0" smtClean="0">
              <a:effectLst>
                <a:outerShdw blurRad="38100" dist="38100" dir="2700000" algn="tl">
                  <a:srgbClr val="000000"/>
                </a:outerShdw>
              </a:effectLst>
              <a:latin typeface="仿宋_GB2312" pitchFamily="49" charset="-122"/>
              <a:ea typeface="仿宋_GB2312" pitchFamily="49" charset="-122"/>
            </a:endParaRP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直接定址法 </a:t>
            </a: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除留余数法 </a:t>
            </a:r>
            <a:r>
              <a:rPr lang="en-US" altLang="zh-CN" dirty="0" smtClean="0">
                <a:effectLst>
                  <a:outerShdw blurRad="38100" dist="38100" dir="2700000" algn="tl">
                    <a:srgbClr val="000000"/>
                  </a:outerShdw>
                </a:effectLst>
                <a:latin typeface="仿宋_GB2312" pitchFamily="49" charset="-122"/>
                <a:ea typeface="仿宋_GB2312" pitchFamily="49" charset="-122"/>
              </a:rPr>
              <a:t>(Modular arithmetic)</a:t>
            </a:r>
            <a:r>
              <a:rPr lang="zh-CN" altLang="en-US" dirty="0" smtClean="0">
                <a:effectLst>
                  <a:outerShdw blurRad="38100" dist="38100" dir="2700000" algn="tl">
                    <a:srgbClr val="000000"/>
                  </a:outerShdw>
                </a:effectLst>
                <a:latin typeface="仿宋_GB2312" pitchFamily="49" charset="-122"/>
                <a:ea typeface="仿宋_GB2312" pitchFamily="49" charset="-122"/>
              </a:rPr>
              <a:t> </a:t>
            </a:r>
            <a:endParaRPr lang="zh-CN" altLang="en-US" b="1" dirty="0" smtClean="0">
              <a:solidFill>
                <a:srgbClr val="FF0000"/>
              </a:solidFill>
              <a:effectLst>
                <a:outerShdw blurRad="38100" dist="38100" dir="2700000" algn="tl">
                  <a:srgbClr val="000000"/>
                </a:outerShdw>
              </a:effectLst>
              <a:latin typeface="仿宋_GB2312" pitchFamily="49" charset="-122"/>
              <a:ea typeface="仿宋_GB2312" pitchFamily="49" charset="-122"/>
            </a:endParaRP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平方取中法 </a:t>
            </a: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折叠法 </a:t>
            </a:r>
            <a:r>
              <a:rPr lang="en-US" altLang="zh-CN" dirty="0" smtClean="0">
                <a:effectLst>
                  <a:outerShdw blurRad="38100" dist="38100" dir="2700000" algn="tl">
                    <a:srgbClr val="000000"/>
                  </a:outerShdw>
                </a:effectLst>
                <a:latin typeface="仿宋_GB2312" pitchFamily="49" charset="-122"/>
                <a:ea typeface="仿宋_GB2312" pitchFamily="49" charset="-122"/>
              </a:rPr>
              <a:t>(Folding)</a:t>
            </a:r>
            <a:endParaRPr lang="zh-CN" altLang="en-US" dirty="0" smtClean="0">
              <a:effectLst>
                <a:outerShdw blurRad="38100" dist="38100" dir="2700000" algn="tl">
                  <a:srgbClr val="000000"/>
                </a:outerShdw>
              </a:effectLst>
              <a:latin typeface="仿宋_GB2312" pitchFamily="49" charset="-122"/>
              <a:ea typeface="仿宋_GB2312" pitchFamily="49" charset="-122"/>
            </a:endParaRP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数字分析法 </a:t>
            </a:r>
          </a:p>
          <a:p>
            <a:pPr marL="457200" indent="-457200">
              <a:spcBef>
                <a:spcPct val="40000"/>
              </a:spcBef>
              <a:buFontTx/>
              <a:buAutoNum type="arabicPeriod"/>
              <a:defRPr/>
            </a:pPr>
            <a:r>
              <a:rPr lang="zh-CN" altLang="en-US" dirty="0" smtClean="0">
                <a:effectLst>
                  <a:outerShdw blurRad="38100" dist="38100" dir="2700000" algn="tl">
                    <a:srgbClr val="000000"/>
                  </a:outerShdw>
                </a:effectLst>
                <a:latin typeface="仿宋_GB2312" pitchFamily="49" charset="-122"/>
                <a:ea typeface="仿宋_GB2312" pitchFamily="49" charset="-122"/>
              </a:rPr>
              <a:t>随机数法 </a:t>
            </a:r>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Modular Arithmetic Method</a:t>
            </a:r>
            <a:endParaRPr lang="zh-CN" altLang="en-US" dirty="0"/>
          </a:p>
        </p:txBody>
      </p:sp>
      <p:sp>
        <p:nvSpPr>
          <p:cNvPr id="3" name="内容占位符 2"/>
          <p:cNvSpPr>
            <a:spLocks noGrp="1"/>
          </p:cNvSpPr>
          <p:nvPr>
            <p:ph idx="1"/>
          </p:nvPr>
        </p:nvSpPr>
        <p:spPr/>
        <p:txBody>
          <a:bodyPr/>
          <a:lstStyle/>
          <a:p>
            <a:r>
              <a:rPr lang="en-US" altLang="zh-CN" dirty="0" smtClean="0"/>
              <a:t>Assume all keys are integers, and define</a:t>
            </a:r>
          </a:p>
          <a:p>
            <a:pPr algn="ctr">
              <a:buNone/>
            </a:pPr>
            <a:r>
              <a:rPr lang="en-US" altLang="zh-CN" dirty="0" smtClean="0"/>
              <a:t>	</a:t>
            </a:r>
            <a:r>
              <a:rPr lang="en-US" altLang="zh-CN" i="1" dirty="0" smtClean="0"/>
              <a:t>h(k) = k mod m</a:t>
            </a:r>
            <a:r>
              <a:rPr lang="en-US" altLang="zh-CN" dirty="0" smtClean="0"/>
              <a:t>.</a:t>
            </a:r>
          </a:p>
          <a:p>
            <a:r>
              <a:rPr lang="en-US" altLang="zh-CN" dirty="0" smtClean="0"/>
              <a:t>Warning:  Don’t pick an </a:t>
            </a:r>
            <a:r>
              <a:rPr lang="en-US" altLang="zh-CN" i="1" dirty="0" smtClean="0"/>
              <a:t>m</a:t>
            </a:r>
            <a:r>
              <a:rPr lang="en-US" altLang="zh-CN" dirty="0" smtClean="0"/>
              <a:t> that has a small divisor </a:t>
            </a:r>
            <a:r>
              <a:rPr lang="en-US" altLang="zh-CN" i="1" dirty="0" smtClean="0"/>
              <a:t>d</a:t>
            </a:r>
            <a:r>
              <a:rPr lang="en-US" altLang="zh-CN" dirty="0" smtClean="0"/>
              <a:t>.  A preponderance(</a:t>
            </a:r>
            <a:r>
              <a:rPr lang="zh-CN" altLang="en-US" dirty="0" smtClean="0"/>
              <a:t>多数</a:t>
            </a:r>
            <a:r>
              <a:rPr lang="en-US" altLang="zh-CN" dirty="0" smtClean="0"/>
              <a:t>) of keys that are congruent(</a:t>
            </a:r>
            <a:r>
              <a:rPr lang="zh-CN" altLang="en-US" dirty="0" smtClean="0"/>
              <a:t>重叠</a:t>
            </a:r>
            <a:r>
              <a:rPr lang="en-US" altLang="zh-CN" dirty="0" smtClean="0"/>
              <a:t>) modulo </a:t>
            </a:r>
            <a:r>
              <a:rPr lang="en-US" altLang="zh-CN" i="1" dirty="0" smtClean="0"/>
              <a:t>d</a:t>
            </a:r>
            <a:r>
              <a:rPr lang="en-US" altLang="zh-CN" dirty="0" smtClean="0"/>
              <a:t> can adversely affect uniformity.</a:t>
            </a:r>
          </a:p>
          <a:p>
            <a:pPr>
              <a:defRPr/>
            </a:pPr>
            <a:r>
              <a:rPr lang="en-US" altLang="zh-CN" b="1" dirty="0" smtClean="0">
                <a:solidFill>
                  <a:srgbClr val="FF0000"/>
                </a:solidFill>
                <a:latin typeface="宋体" pitchFamily="2" charset="-122"/>
                <a:ea typeface="宋体" pitchFamily="2" charset="-122"/>
              </a:rPr>
              <a:t>Example 1</a:t>
            </a:r>
            <a:r>
              <a:rPr lang="zh-CN" altLang="en-US" dirty="0" smtClean="0">
                <a:solidFill>
                  <a:srgbClr val="FF0000"/>
                </a:solidFill>
                <a:latin typeface="宋体" pitchFamily="2" charset="-122"/>
                <a:ea typeface="宋体" pitchFamily="2" charset="-122"/>
              </a:rPr>
              <a:t>：</a:t>
            </a:r>
            <a:r>
              <a:rPr lang="zh-CN" altLang="en-US" dirty="0" smtClean="0">
                <a:latin typeface="宋体" pitchFamily="2" charset="-122"/>
                <a:ea typeface="宋体" pitchFamily="2" charset="-122"/>
              </a:rPr>
              <a:t>给定一组关键字为</a:t>
            </a:r>
            <a:r>
              <a:rPr lang="en-US" altLang="zh-CN" dirty="0" smtClean="0">
                <a:latin typeface="宋体" pitchFamily="2" charset="-122"/>
                <a:ea typeface="宋体" pitchFamily="2" charset="-122"/>
              </a:rPr>
              <a:t>:12,39,18,24,33,21</a:t>
            </a:r>
            <a:r>
              <a:rPr lang="zh-CN" altLang="en-US" dirty="0" smtClean="0">
                <a:latin typeface="宋体" pitchFamily="2" charset="-122"/>
                <a:ea typeface="宋体" pitchFamily="2" charset="-122"/>
              </a:rPr>
              <a:t>，若取 </a:t>
            </a:r>
            <a:r>
              <a:rPr lang="en-US" altLang="zh-CN" i="1" dirty="0" smtClean="0">
                <a:latin typeface="宋体" pitchFamily="2" charset="-122"/>
                <a:ea typeface="宋体" pitchFamily="2" charset="-122"/>
              </a:rPr>
              <a:t>m </a:t>
            </a:r>
            <a:r>
              <a:rPr lang="en-US" altLang="zh-CN" dirty="0" smtClean="0">
                <a:latin typeface="宋体" pitchFamily="2" charset="-122"/>
                <a:ea typeface="宋体" pitchFamily="2" charset="-122"/>
              </a:rPr>
              <a:t>= 9,</a:t>
            </a:r>
            <a:r>
              <a:rPr lang="zh-CN" altLang="en-US" dirty="0" smtClean="0">
                <a:latin typeface="宋体" pitchFamily="2" charset="-122"/>
                <a:ea typeface="宋体" pitchFamily="2" charset="-122"/>
              </a:rPr>
              <a:t>则他们对应的哈希函数值将为</a:t>
            </a:r>
            <a:r>
              <a:rPr lang="en-US" altLang="zh-CN" dirty="0" smtClean="0">
                <a:latin typeface="宋体" pitchFamily="2" charset="-122"/>
                <a:ea typeface="宋体" pitchFamily="2" charset="-122"/>
              </a:rPr>
              <a:t>:3,3,0,6,6,3</a:t>
            </a:r>
            <a:r>
              <a:rPr lang="zh-CN" altLang="en-US" dirty="0" smtClean="0">
                <a:latin typeface="宋体" pitchFamily="2" charset="-122"/>
                <a:ea typeface="宋体" pitchFamily="2" charset="-122"/>
              </a:rPr>
              <a:t>。可见，若</a:t>
            </a:r>
            <a:r>
              <a:rPr lang="en-US" altLang="zh-CN" dirty="0" smtClean="0">
                <a:latin typeface="宋体" pitchFamily="2" charset="-122"/>
                <a:ea typeface="宋体" pitchFamily="2" charset="-122"/>
              </a:rPr>
              <a:t>p</a:t>
            </a:r>
            <a:r>
              <a:rPr lang="zh-CN" altLang="en-US" dirty="0" smtClean="0">
                <a:latin typeface="宋体" pitchFamily="2" charset="-122"/>
                <a:ea typeface="宋体" pitchFamily="2" charset="-122"/>
              </a:rPr>
              <a:t>中含质因子</a:t>
            </a:r>
            <a:r>
              <a:rPr lang="en-US" altLang="zh-CN" dirty="0" smtClean="0">
                <a:latin typeface="宋体" pitchFamily="2" charset="-122"/>
                <a:ea typeface="宋体" pitchFamily="2" charset="-122"/>
              </a:rPr>
              <a:t>3, </a:t>
            </a:r>
            <a:r>
              <a:rPr lang="zh-CN" altLang="en-US" dirty="0" smtClean="0">
                <a:latin typeface="宋体" pitchFamily="2" charset="-122"/>
                <a:ea typeface="宋体" pitchFamily="2" charset="-122"/>
              </a:rPr>
              <a:t>则所有含质因子 </a:t>
            </a:r>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的关键字均映射到“</a:t>
            </a:r>
            <a:r>
              <a:rPr lang="en-US" altLang="zh-CN" dirty="0" smtClean="0">
                <a:latin typeface="宋体" pitchFamily="2" charset="-122"/>
                <a:ea typeface="宋体" pitchFamily="2" charset="-122"/>
              </a:rPr>
              <a:t>3</a:t>
            </a:r>
            <a:r>
              <a:rPr lang="zh-CN" altLang="en-US" dirty="0" smtClean="0">
                <a:latin typeface="宋体" pitchFamily="2" charset="-122"/>
                <a:ea typeface="宋体" pitchFamily="2" charset="-122"/>
              </a:rPr>
              <a:t>的倍数”的地址上，从而增加了“冲突”的可能。</a:t>
            </a:r>
            <a:endParaRPr lang="en-US" altLang="zh-CN" dirty="0" smtClean="0">
              <a:latin typeface="宋体" pitchFamily="2" charset="-122"/>
              <a:ea typeface="宋体" pitchFamily="2" charset="-122"/>
            </a:endParaRPr>
          </a:p>
          <a:p>
            <a:pPr>
              <a:defRPr/>
            </a:pPr>
            <a:r>
              <a:rPr lang="en-US" altLang="zh-CN" b="1" dirty="0" smtClean="0">
                <a:solidFill>
                  <a:srgbClr val="FF0000"/>
                </a:solidFill>
                <a:latin typeface="宋体" pitchFamily="2" charset="-122"/>
                <a:ea typeface="宋体" pitchFamily="2" charset="-122"/>
              </a:rPr>
              <a:t>E</a:t>
            </a:r>
            <a:r>
              <a:rPr lang="en-US" altLang="zh-CN" dirty="0" smtClean="0">
                <a:solidFill>
                  <a:srgbClr val="FF0000"/>
                </a:solidFill>
              </a:rPr>
              <a:t>xample 2</a:t>
            </a:r>
            <a:r>
              <a:rPr lang="en-US" altLang="zh-CN" dirty="0" smtClean="0"/>
              <a:t>: If </a:t>
            </a:r>
            <a:r>
              <a:rPr lang="en-US" altLang="zh-CN" i="1" dirty="0" smtClean="0"/>
              <a:t>m</a:t>
            </a:r>
            <a:r>
              <a:rPr lang="en-US" altLang="zh-CN" dirty="0" smtClean="0"/>
              <a:t> = 2</a:t>
            </a:r>
            <a:r>
              <a:rPr lang="en-US" altLang="zh-CN" i="1" baseline="30000" dirty="0" smtClean="0"/>
              <a:t>r</a:t>
            </a:r>
            <a:r>
              <a:rPr lang="en-US" altLang="zh-CN" dirty="0" smtClean="0"/>
              <a:t>, then the hash doesn’t even depend on all the bits of </a:t>
            </a:r>
            <a:r>
              <a:rPr lang="en-US" altLang="zh-CN" i="1" dirty="0" smtClean="0"/>
              <a:t>k</a:t>
            </a:r>
            <a:r>
              <a:rPr lang="en-US" altLang="zh-CN" dirty="0" smtClean="0"/>
              <a:t>:</a:t>
            </a:r>
          </a:p>
          <a:p>
            <a:endParaRPr lang="zh-CN" altLang="en-US" dirty="0"/>
          </a:p>
        </p:txBody>
      </p:sp>
      <p:pic>
        <p:nvPicPr>
          <p:cNvPr id="4" name="Picture 2"/>
          <p:cNvPicPr>
            <a:picLocks noChangeAspect="1" noChangeArrowheads="1"/>
          </p:cNvPicPr>
          <p:nvPr/>
        </p:nvPicPr>
        <p:blipFill>
          <a:blip r:embed="rId2" cstate="print"/>
          <a:srcRect/>
          <a:stretch>
            <a:fillRect/>
          </a:stretch>
        </p:blipFill>
        <p:spPr bwMode="auto">
          <a:xfrm>
            <a:off x="2423592" y="4581128"/>
            <a:ext cx="7095067" cy="1008112"/>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Modular Arithmetic Method</a:t>
            </a:r>
            <a:endParaRPr lang="zh-CN" altLang="en-US" dirty="0"/>
          </a:p>
        </p:txBody>
      </p:sp>
      <p:sp>
        <p:nvSpPr>
          <p:cNvPr id="3" name="内容占位符 2"/>
          <p:cNvSpPr>
            <a:spLocks noGrp="1"/>
          </p:cNvSpPr>
          <p:nvPr>
            <p:ph idx="1"/>
          </p:nvPr>
        </p:nvSpPr>
        <p:spPr/>
        <p:txBody>
          <a:bodyPr/>
          <a:lstStyle/>
          <a:p>
            <a:r>
              <a:rPr lang="en-US" altLang="zh-CN" dirty="0" smtClean="0"/>
              <a:t>Hash Function: </a:t>
            </a:r>
            <a:r>
              <a:rPr lang="en-US" altLang="zh-CN" i="1" dirty="0" smtClean="0"/>
              <a:t>h(k) = k mod m</a:t>
            </a:r>
            <a:r>
              <a:rPr lang="en-US" altLang="zh-CN" dirty="0" smtClean="0"/>
              <a:t>.</a:t>
            </a:r>
          </a:p>
          <a:p>
            <a:r>
              <a:rPr lang="en-US" altLang="zh-CN" dirty="0" smtClean="0"/>
              <a:t>Pick </a:t>
            </a:r>
            <a:r>
              <a:rPr lang="en-US" altLang="zh-CN" i="1" dirty="0" smtClean="0"/>
              <a:t>m</a:t>
            </a:r>
            <a:r>
              <a:rPr lang="en-US" altLang="zh-CN" dirty="0" smtClean="0"/>
              <a:t> to be a prime not too close to a power of 2 or 10.</a:t>
            </a:r>
          </a:p>
          <a:p>
            <a:r>
              <a:rPr lang="en-US" altLang="zh-CN" dirty="0" smtClean="0"/>
              <a:t>Sometimes, when keys are not integers, try to convert them to integers. For example, how to convert the permutation (2,4,1,3) to a number? </a:t>
            </a:r>
            <a:r>
              <a:rPr lang="zh-CN" altLang="en-US" dirty="0" smtClean="0"/>
              <a:t>（康托展开，参见</a:t>
            </a:r>
            <a:r>
              <a:rPr lang="en-US" altLang="zh-CN" dirty="0" smtClean="0"/>
              <a:t> </a:t>
            </a:r>
            <a:r>
              <a:rPr lang="en-US" altLang="zh-CN" i="1" dirty="0" smtClean="0">
                <a:hlinkClick r:id="rId2"/>
              </a:rPr>
              <a:t>http://baike.baidu.com/view/437641.htm</a:t>
            </a:r>
            <a:r>
              <a:rPr lang="en-US" altLang="zh-CN" dirty="0" smtClean="0"/>
              <a:t> </a:t>
            </a:r>
            <a:r>
              <a:rPr lang="zh-CN" altLang="en-US" dirty="0" smtClean="0"/>
              <a:t>）</a:t>
            </a:r>
            <a:endParaRPr lang="zh-CN" altLang="en-US" dirty="0"/>
          </a:p>
        </p:txBody>
      </p:sp>
      <p:sp>
        <p:nvSpPr>
          <p:cNvPr id="1025" name="Rectangle 1"/>
          <p:cNvSpPr>
            <a:spLocks noChangeArrowheads="1"/>
          </p:cNvSpPr>
          <p:nvPr/>
        </p:nvSpPr>
        <p:spPr bwMode="auto">
          <a:xfrm>
            <a:off x="2326176" y="3068960"/>
            <a:ext cx="5939959" cy="3416320"/>
          </a:xfrm>
          <a:prstGeom prst="rect">
            <a:avLst/>
          </a:prstGeom>
          <a:solidFill>
            <a:srgbClr val="F8F8F8"/>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en-US" altLang="zh-CN" b="1" dirty="0" err="1">
                <a:solidFill>
                  <a:srgbClr val="464646"/>
                </a:solidFill>
                <a:latin typeface="Arial" pitchFamily="34" charset="0"/>
                <a:ea typeface="simsun"/>
                <a:cs typeface="宋体" pitchFamily="2" charset="-122"/>
              </a:rPr>
              <a:t>int</a:t>
            </a:r>
            <a:r>
              <a:rPr lang="zh-CN" altLang="zh-CN" b="1" dirty="0">
                <a:solidFill>
                  <a:srgbClr val="464646"/>
                </a:solidFill>
                <a:latin typeface="Arial" pitchFamily="34" charset="0"/>
                <a:ea typeface="simsun"/>
                <a:cs typeface="宋体" pitchFamily="2" charset="-122"/>
              </a:rPr>
              <a:t> PermutationToNumber(</a:t>
            </a:r>
            <a:r>
              <a:rPr lang="en-US" altLang="zh-CN" b="1" dirty="0" err="1">
                <a:solidFill>
                  <a:srgbClr val="464646"/>
                </a:solidFill>
                <a:latin typeface="Arial" pitchFamily="34" charset="0"/>
                <a:ea typeface="simsun"/>
                <a:cs typeface="宋体" pitchFamily="2" charset="-122"/>
              </a:rPr>
              <a:t>int</a:t>
            </a:r>
            <a:r>
              <a:rPr lang="zh-CN" altLang="zh-CN" b="1" dirty="0">
                <a:solidFill>
                  <a:srgbClr val="464646"/>
                </a:solidFill>
                <a:latin typeface="Arial" pitchFamily="34" charset="0"/>
                <a:ea typeface="simsun"/>
                <a:cs typeface="宋体" pitchFamily="2" charset="-122"/>
              </a:rPr>
              <a:t> permutation[]</a:t>
            </a:r>
            <a:r>
              <a:rPr lang="zh-CN" altLang="en-US" b="1" dirty="0">
                <a:solidFill>
                  <a:srgbClr val="464646"/>
                </a:solidFill>
                <a:latin typeface="Arial" pitchFamily="34" charset="0"/>
                <a:ea typeface="simsun"/>
                <a:cs typeface="宋体" pitchFamily="2" charset="-122"/>
              </a:rPr>
              <a:t>， </a:t>
            </a:r>
            <a:r>
              <a:rPr lang="zh-CN" altLang="zh-CN" b="1" dirty="0">
                <a:solidFill>
                  <a:srgbClr val="464646"/>
                </a:solidFill>
                <a:latin typeface="Arial" pitchFamily="34" charset="0"/>
                <a:ea typeface="simsun"/>
                <a:cs typeface="宋体" pitchFamily="2" charset="-122"/>
              </a:rPr>
              <a:t>int n)</a:t>
            </a:r>
            <a:r>
              <a:rPr lang="en-US" altLang="zh-CN" b="1" dirty="0">
                <a:solidFill>
                  <a:srgbClr val="464646"/>
                </a:solidFill>
                <a:latin typeface="Arial" pitchFamily="34" charset="0"/>
                <a:ea typeface="simsun"/>
                <a:cs typeface="宋体" pitchFamily="2" charset="-122"/>
              </a:rPr>
              <a:t> </a:t>
            </a:r>
            <a:r>
              <a:rPr lang="zh-CN" altLang="zh-CN" b="1" dirty="0">
                <a:solidFill>
                  <a:srgbClr val="464646"/>
                </a:solidFill>
                <a:latin typeface="Arial" pitchFamily="34" charset="0"/>
                <a:ea typeface="simsun"/>
                <a:cs typeface="宋体" pitchFamily="2" charset="-122"/>
              </a:rPr>
              <a:t>{</a:t>
            </a:r>
            <a:br>
              <a:rPr lang="zh-CN" altLang="zh-CN" b="1" dirty="0">
                <a:solidFill>
                  <a:srgbClr val="464646"/>
                </a:solidFill>
                <a:latin typeface="Arial" pitchFamily="34" charset="0"/>
                <a:ea typeface="simsun"/>
                <a:cs typeface="宋体" pitchFamily="2" charset="-122"/>
              </a:rPr>
            </a:br>
            <a:r>
              <a:rPr lang="zh-CN" altLang="en-US" b="1" dirty="0">
                <a:solidFill>
                  <a:srgbClr val="464646"/>
                </a:solidFill>
                <a:latin typeface="Arial" pitchFamily="34" charset="0"/>
                <a:ea typeface="simsun"/>
                <a:cs typeface="宋体" pitchFamily="2" charset="-122"/>
              </a:rPr>
              <a:t>    </a:t>
            </a:r>
            <a:r>
              <a:rPr lang="en-US" altLang="zh-CN" b="1" dirty="0" err="1">
                <a:solidFill>
                  <a:srgbClr val="464646"/>
                </a:solidFill>
                <a:latin typeface="Arial" pitchFamily="34" charset="0"/>
                <a:ea typeface="simsun"/>
                <a:cs typeface="宋体" pitchFamily="2" charset="-122"/>
              </a:rPr>
              <a:t>int</a:t>
            </a:r>
            <a:r>
              <a:rPr lang="zh-CN" altLang="zh-CN" b="1" dirty="0">
                <a:solidFill>
                  <a:srgbClr val="464646"/>
                </a:solidFill>
                <a:latin typeface="Arial" pitchFamily="34" charset="0"/>
                <a:ea typeface="simsun"/>
                <a:cs typeface="宋体" pitchFamily="2" charset="-122"/>
              </a:rPr>
              <a:t> result = 0;</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for (int </a:t>
            </a:r>
            <a:r>
              <a:rPr lang="en-US" altLang="zh-CN" b="1" dirty="0" err="1">
                <a:solidFill>
                  <a:srgbClr val="464646"/>
                </a:solidFill>
                <a:latin typeface="Arial" pitchFamily="34" charset="0"/>
                <a:ea typeface="simsun"/>
                <a:cs typeface="宋体" pitchFamily="2" charset="-122"/>
              </a:rPr>
              <a:t>i</a:t>
            </a:r>
            <a:r>
              <a:rPr lang="zh-CN" altLang="zh-CN" b="1" dirty="0">
                <a:solidFill>
                  <a:srgbClr val="464646"/>
                </a:solidFill>
                <a:latin typeface="Arial" pitchFamily="34" charset="0"/>
                <a:ea typeface="simsun"/>
                <a:cs typeface="宋体" pitchFamily="2" charset="-122"/>
              </a:rPr>
              <a:t> = </a:t>
            </a:r>
            <a:r>
              <a:rPr lang="en-US" altLang="zh-CN" b="1" dirty="0">
                <a:solidFill>
                  <a:srgbClr val="464646"/>
                </a:solidFill>
                <a:latin typeface="Arial" pitchFamily="34" charset="0"/>
                <a:ea typeface="simsun"/>
                <a:cs typeface="宋体" pitchFamily="2" charset="-122"/>
              </a:rPr>
              <a:t>0</a:t>
            </a:r>
            <a:r>
              <a:rPr lang="zh-CN" altLang="zh-CN" b="1" dirty="0">
                <a:solidFill>
                  <a:srgbClr val="464646"/>
                </a:solidFill>
                <a:latin typeface="Arial" pitchFamily="34" charset="0"/>
                <a:ea typeface="simsun"/>
                <a:cs typeface="宋体" pitchFamily="2" charset="-122"/>
              </a:rPr>
              <a:t>; </a:t>
            </a:r>
            <a:r>
              <a:rPr lang="en-US" altLang="zh-CN" b="1" dirty="0" err="1">
                <a:solidFill>
                  <a:srgbClr val="464646"/>
                </a:solidFill>
                <a:latin typeface="Arial" pitchFamily="34" charset="0"/>
                <a:ea typeface="simsun"/>
                <a:cs typeface="宋体" pitchFamily="2" charset="-122"/>
              </a:rPr>
              <a:t>i</a:t>
            </a:r>
            <a:r>
              <a:rPr lang="zh-CN" altLang="zh-CN" b="1" dirty="0">
                <a:solidFill>
                  <a:srgbClr val="464646"/>
                </a:solidFill>
                <a:latin typeface="Arial" pitchFamily="34" charset="0"/>
                <a:ea typeface="simsun"/>
                <a:cs typeface="宋体" pitchFamily="2" charset="-122"/>
              </a:rPr>
              <a:t> &lt; n; </a:t>
            </a:r>
            <a:r>
              <a:rPr lang="en-US" altLang="zh-CN" b="1" dirty="0" err="1">
                <a:solidFill>
                  <a:srgbClr val="464646"/>
                </a:solidFill>
                <a:latin typeface="Arial" pitchFamily="34" charset="0"/>
                <a:ea typeface="simsun"/>
                <a:cs typeface="宋体" pitchFamily="2" charset="-122"/>
              </a:rPr>
              <a:t>i</a:t>
            </a:r>
            <a:r>
              <a:rPr lang="zh-CN" altLang="zh-CN" b="1" dirty="0">
                <a:solidFill>
                  <a:srgbClr val="464646"/>
                </a:solidFill>
                <a:latin typeface="Arial" pitchFamily="34" charset="0"/>
                <a:ea typeface="simsun"/>
                <a:cs typeface="宋体" pitchFamily="2" charset="-122"/>
              </a:rPr>
              <a:t>++) {</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int count = 0;</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for (int </a:t>
            </a:r>
            <a:r>
              <a:rPr lang="en-US" altLang="zh-CN" b="1" dirty="0">
                <a:solidFill>
                  <a:srgbClr val="464646"/>
                </a:solidFill>
                <a:latin typeface="Arial" pitchFamily="34" charset="0"/>
                <a:ea typeface="simsun"/>
                <a:cs typeface="宋体" pitchFamily="2" charset="-122"/>
              </a:rPr>
              <a:t>j</a:t>
            </a:r>
            <a:r>
              <a:rPr lang="zh-CN" altLang="zh-CN" b="1" dirty="0">
                <a:solidFill>
                  <a:srgbClr val="464646"/>
                </a:solidFill>
                <a:latin typeface="Arial" pitchFamily="34" charset="0"/>
                <a:ea typeface="simsun"/>
                <a:cs typeface="宋体" pitchFamily="2" charset="-122"/>
              </a:rPr>
              <a:t> = </a:t>
            </a:r>
            <a:r>
              <a:rPr lang="en-US" altLang="zh-CN" b="1" dirty="0" err="1">
                <a:solidFill>
                  <a:srgbClr val="464646"/>
                </a:solidFill>
                <a:latin typeface="Arial" pitchFamily="34" charset="0"/>
                <a:ea typeface="simsun"/>
                <a:cs typeface="宋体" pitchFamily="2" charset="-122"/>
              </a:rPr>
              <a:t>i</a:t>
            </a:r>
            <a:r>
              <a:rPr lang="en-US" altLang="zh-CN" b="1" dirty="0">
                <a:solidFill>
                  <a:srgbClr val="464646"/>
                </a:solidFill>
                <a:latin typeface="Arial" pitchFamily="34" charset="0"/>
                <a:ea typeface="simsun"/>
                <a:cs typeface="宋体" pitchFamily="2" charset="-122"/>
              </a:rPr>
              <a:t> + 1</a:t>
            </a:r>
            <a:r>
              <a:rPr lang="zh-CN" altLang="zh-CN" b="1" dirty="0">
                <a:solidFill>
                  <a:srgbClr val="464646"/>
                </a:solidFill>
                <a:latin typeface="Arial" pitchFamily="34" charset="0"/>
                <a:ea typeface="simsun"/>
                <a:cs typeface="宋体" pitchFamily="2" charset="-122"/>
              </a:rPr>
              <a:t>; </a:t>
            </a:r>
            <a:r>
              <a:rPr lang="en-US" altLang="zh-CN" b="1" dirty="0">
                <a:solidFill>
                  <a:srgbClr val="464646"/>
                </a:solidFill>
                <a:latin typeface="Arial" pitchFamily="34" charset="0"/>
                <a:ea typeface="simsun"/>
                <a:cs typeface="宋体" pitchFamily="2" charset="-122"/>
              </a:rPr>
              <a:t>j</a:t>
            </a:r>
            <a:r>
              <a:rPr lang="zh-CN" altLang="zh-CN" b="1" dirty="0">
                <a:solidFill>
                  <a:srgbClr val="464646"/>
                </a:solidFill>
                <a:latin typeface="Arial" pitchFamily="34" charset="0"/>
                <a:ea typeface="simsun"/>
                <a:cs typeface="宋体" pitchFamily="2" charset="-122"/>
              </a:rPr>
              <a:t> &lt; </a:t>
            </a:r>
            <a:r>
              <a:rPr lang="en-US" altLang="zh-CN" b="1" dirty="0">
                <a:solidFill>
                  <a:srgbClr val="464646"/>
                </a:solidFill>
                <a:latin typeface="Arial" pitchFamily="34" charset="0"/>
                <a:ea typeface="simsun"/>
                <a:cs typeface="宋体" pitchFamily="2" charset="-122"/>
              </a:rPr>
              <a:t>n</a:t>
            </a:r>
            <a:r>
              <a:rPr lang="zh-CN" altLang="zh-CN" b="1" dirty="0">
                <a:solidFill>
                  <a:srgbClr val="464646"/>
                </a:solidFill>
                <a:latin typeface="Arial" pitchFamily="34" charset="0"/>
                <a:ea typeface="simsun"/>
                <a:cs typeface="宋体" pitchFamily="2" charset="-122"/>
              </a:rPr>
              <a:t>; </a:t>
            </a:r>
            <a:r>
              <a:rPr lang="en-US" altLang="zh-CN" b="1" dirty="0">
                <a:solidFill>
                  <a:srgbClr val="464646"/>
                </a:solidFill>
                <a:latin typeface="Arial" pitchFamily="34" charset="0"/>
                <a:ea typeface="simsun"/>
                <a:cs typeface="宋体" pitchFamily="2" charset="-122"/>
              </a:rPr>
              <a:t>j</a:t>
            </a:r>
            <a:r>
              <a:rPr lang="zh-CN" altLang="zh-CN" b="1" dirty="0">
                <a:solidFill>
                  <a:srgbClr val="464646"/>
                </a:solidFill>
                <a:latin typeface="Arial" pitchFamily="34" charset="0"/>
                <a:ea typeface="simsun"/>
                <a:cs typeface="宋体" pitchFamily="2" charset="-122"/>
              </a:rPr>
              <a:t>++) {</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if (permutation[</a:t>
            </a:r>
            <a:r>
              <a:rPr lang="en-US" altLang="zh-CN" b="1" dirty="0">
                <a:solidFill>
                  <a:srgbClr val="464646"/>
                </a:solidFill>
                <a:latin typeface="Arial" pitchFamily="34" charset="0"/>
                <a:ea typeface="simsun"/>
                <a:cs typeface="宋体" pitchFamily="2" charset="-122"/>
              </a:rPr>
              <a:t>j</a:t>
            </a:r>
            <a:r>
              <a:rPr lang="zh-CN" altLang="zh-CN" b="1" dirty="0">
                <a:solidFill>
                  <a:srgbClr val="464646"/>
                </a:solidFill>
                <a:latin typeface="Arial" pitchFamily="34" charset="0"/>
                <a:ea typeface="simsun"/>
                <a:cs typeface="宋体" pitchFamily="2" charset="-122"/>
              </a:rPr>
              <a:t>] </a:t>
            </a:r>
            <a:r>
              <a:rPr lang="en-US" altLang="zh-CN" b="1" dirty="0">
                <a:solidFill>
                  <a:srgbClr val="464646"/>
                </a:solidFill>
                <a:latin typeface="Arial" pitchFamily="34" charset="0"/>
                <a:ea typeface="simsun"/>
                <a:cs typeface="宋体" pitchFamily="2" charset="-122"/>
              </a:rPr>
              <a:t>&lt;</a:t>
            </a:r>
            <a:r>
              <a:rPr lang="zh-CN" altLang="zh-CN" b="1" dirty="0">
                <a:solidFill>
                  <a:srgbClr val="464646"/>
                </a:solidFill>
                <a:latin typeface="Arial" pitchFamily="34" charset="0"/>
                <a:ea typeface="simsun"/>
                <a:cs typeface="宋体" pitchFamily="2" charset="-122"/>
              </a:rPr>
              <a:t> permutation[</a:t>
            </a:r>
            <a:r>
              <a:rPr lang="en-US" altLang="zh-CN" b="1" dirty="0" err="1">
                <a:solidFill>
                  <a:srgbClr val="464646"/>
                </a:solidFill>
                <a:latin typeface="Arial" pitchFamily="34" charset="0"/>
                <a:ea typeface="simsun"/>
                <a:cs typeface="宋体" pitchFamily="2" charset="-122"/>
              </a:rPr>
              <a:t>i</a:t>
            </a:r>
            <a:r>
              <a:rPr lang="zh-CN" altLang="zh-CN" b="1" dirty="0">
                <a:solidFill>
                  <a:srgbClr val="464646"/>
                </a:solidFill>
                <a:latin typeface="Arial" pitchFamily="34" charset="0"/>
                <a:ea typeface="simsun"/>
                <a:cs typeface="宋体" pitchFamily="2" charset="-122"/>
              </a:rPr>
              <a:t>])</a:t>
            </a:r>
            <a:r>
              <a:rPr lang="en-US" altLang="zh-CN" b="1" dirty="0">
                <a:solidFill>
                  <a:srgbClr val="464646"/>
                </a:solidFill>
                <a:latin typeface="Arial" pitchFamily="34" charset="0"/>
                <a:ea typeface="simsun"/>
                <a:cs typeface="宋体" pitchFamily="2" charset="-122"/>
              </a:rPr>
              <a:t> </a:t>
            </a:r>
            <a:r>
              <a:rPr lang="zh-CN" altLang="zh-CN" b="1" dirty="0">
                <a:solidFill>
                  <a:srgbClr val="464646"/>
                </a:solidFill>
                <a:latin typeface="Arial" pitchFamily="34" charset="0"/>
                <a:ea typeface="simsun"/>
                <a:cs typeface="宋体" pitchFamily="2" charset="-122"/>
              </a:rPr>
              <a:t> count</a:t>
            </a:r>
            <a:r>
              <a:rPr lang="en-US" altLang="zh-CN" b="1" dirty="0">
                <a:solidFill>
                  <a:srgbClr val="464646"/>
                </a:solidFill>
                <a:latin typeface="Arial" pitchFamily="34" charset="0"/>
                <a:ea typeface="simsun"/>
                <a:cs typeface="宋体" pitchFamily="2" charset="-122"/>
              </a:rPr>
              <a:t>++</a:t>
            </a:r>
            <a:r>
              <a:rPr lang="zh-CN" altLang="zh-CN" b="1" dirty="0">
                <a:solidFill>
                  <a:srgbClr val="464646"/>
                </a:solidFill>
                <a:latin typeface="Arial" pitchFamily="34" charset="0"/>
                <a:ea typeface="simsun"/>
                <a:cs typeface="宋体" pitchFamily="2" charset="-122"/>
              </a:rPr>
              <a:t>;</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 factorials[j]</a:t>
            </a:r>
            <a:r>
              <a:rPr lang="zh-CN" altLang="en-US" b="1" dirty="0">
                <a:solidFill>
                  <a:srgbClr val="464646"/>
                </a:solidFill>
                <a:latin typeface="Arial" pitchFamily="34" charset="0"/>
                <a:ea typeface="simsun"/>
                <a:cs typeface="宋体" pitchFamily="2" charset="-122"/>
              </a:rPr>
              <a:t>保存着</a:t>
            </a:r>
            <a:r>
              <a:rPr lang="zh-CN" altLang="zh-CN" b="1" dirty="0">
                <a:solidFill>
                  <a:srgbClr val="464646"/>
                </a:solidFill>
                <a:latin typeface="Arial" pitchFamily="34" charset="0"/>
                <a:ea typeface="simsun"/>
                <a:cs typeface="宋体" pitchFamily="2" charset="-122"/>
              </a:rPr>
              <a:t>j</a:t>
            </a:r>
            <a:r>
              <a:rPr lang="zh-CN" altLang="en-US" b="1" dirty="0">
                <a:solidFill>
                  <a:srgbClr val="464646"/>
                </a:solidFill>
                <a:latin typeface="Arial" pitchFamily="34" charset="0"/>
                <a:ea typeface="simsun"/>
                <a:cs typeface="宋体" pitchFamily="2" charset="-122"/>
              </a:rPr>
              <a:t>！</a:t>
            </a:r>
            <a:br>
              <a:rPr lang="zh-CN" altLang="en-US" b="1" dirty="0">
                <a:solidFill>
                  <a:srgbClr val="464646"/>
                </a:solidFill>
                <a:latin typeface="Arial" pitchFamily="34" charset="0"/>
                <a:ea typeface="simsun"/>
                <a:cs typeface="宋体" pitchFamily="2" charset="-122"/>
              </a:rPr>
            </a:br>
            <a:r>
              <a:rPr lang="zh-CN" altLang="en-US" b="1" dirty="0">
                <a:solidFill>
                  <a:srgbClr val="464646"/>
                </a:solidFill>
                <a:latin typeface="Arial" pitchFamily="34" charset="0"/>
                <a:ea typeface="simsun"/>
                <a:cs typeface="宋体" pitchFamily="2" charset="-122"/>
              </a:rPr>
              <a:t>        </a:t>
            </a:r>
            <a:r>
              <a:rPr lang="zh-CN" altLang="zh-CN" b="1" dirty="0">
                <a:solidFill>
                  <a:srgbClr val="464646"/>
                </a:solidFill>
                <a:latin typeface="Arial" pitchFamily="34" charset="0"/>
                <a:ea typeface="simsun"/>
                <a:cs typeface="宋体" pitchFamily="2" charset="-122"/>
              </a:rPr>
              <a:t>result += count * factorials[</a:t>
            </a:r>
            <a:r>
              <a:rPr lang="en-US" altLang="zh-CN" b="1" dirty="0">
                <a:solidFill>
                  <a:srgbClr val="464646"/>
                </a:solidFill>
                <a:latin typeface="Arial" pitchFamily="34" charset="0"/>
                <a:ea typeface="simsun"/>
                <a:cs typeface="宋体" pitchFamily="2" charset="-122"/>
              </a:rPr>
              <a:t>n - </a:t>
            </a:r>
            <a:r>
              <a:rPr lang="en-US" altLang="zh-CN" b="1" dirty="0" err="1">
                <a:solidFill>
                  <a:srgbClr val="464646"/>
                </a:solidFill>
                <a:latin typeface="Arial" pitchFamily="34" charset="0"/>
                <a:ea typeface="simsun"/>
                <a:cs typeface="宋体" pitchFamily="2" charset="-122"/>
              </a:rPr>
              <a:t>i</a:t>
            </a:r>
            <a:r>
              <a:rPr lang="en-US" altLang="zh-CN" b="1" dirty="0">
                <a:solidFill>
                  <a:srgbClr val="464646"/>
                </a:solidFill>
                <a:latin typeface="Arial" pitchFamily="34" charset="0"/>
                <a:ea typeface="simsun"/>
                <a:cs typeface="宋体" pitchFamily="2" charset="-122"/>
              </a:rPr>
              <a:t> - 1</a:t>
            </a:r>
            <a:r>
              <a:rPr lang="zh-CN" altLang="zh-CN" b="1" dirty="0">
                <a:solidFill>
                  <a:srgbClr val="464646"/>
                </a:solidFill>
                <a:latin typeface="Arial" pitchFamily="34" charset="0"/>
                <a:ea typeface="simsun"/>
                <a:cs typeface="宋体" pitchFamily="2" charset="-122"/>
              </a:rPr>
              <a:t>];</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    }</a:t>
            </a:r>
            <a:endParaRPr lang="zh-CN" altLang="zh-CN" sz="1400" b="1" dirty="0">
              <a:latin typeface="Arial" pitchFamily="34" charset="0"/>
              <a:ea typeface="宋体" pitchFamily="2" charset="-122"/>
              <a:cs typeface="宋体" pitchFamily="2" charset="-122"/>
            </a:endParaRPr>
          </a:p>
          <a:p>
            <a:pPr eaLnBrk="0" fontAlgn="base" hangingPunct="0">
              <a:spcBef>
                <a:spcPct val="0"/>
              </a:spcBef>
              <a:spcAft>
                <a:spcPct val="0"/>
              </a:spcAft>
            </a:pPr>
            <a:r>
              <a:rPr lang="zh-CN" altLang="zh-CN" b="1" dirty="0">
                <a:solidFill>
                  <a:srgbClr val="464646"/>
                </a:solidFill>
                <a:latin typeface="Arial" pitchFamily="34" charset="0"/>
                <a:ea typeface="simsun"/>
                <a:cs typeface="宋体" pitchFamily="2" charset="-122"/>
              </a:rPr>
              <a:t>    return result;</a:t>
            </a:r>
            <a:br>
              <a:rPr lang="zh-CN" altLang="zh-CN" b="1" dirty="0">
                <a:solidFill>
                  <a:srgbClr val="464646"/>
                </a:solidFill>
                <a:latin typeface="Arial" pitchFamily="34" charset="0"/>
                <a:ea typeface="simsun"/>
                <a:cs typeface="宋体" pitchFamily="2" charset="-122"/>
              </a:rPr>
            </a:br>
            <a:r>
              <a:rPr lang="zh-CN" altLang="zh-CN" b="1" dirty="0">
                <a:solidFill>
                  <a:srgbClr val="464646"/>
                </a:solidFill>
                <a:latin typeface="Arial" pitchFamily="34" charset="0"/>
                <a:ea typeface="simsun"/>
                <a:cs typeface="宋体" pitchFamily="2" charset="-122"/>
              </a:rPr>
              <a:t>}</a:t>
            </a:r>
            <a:endParaRPr lang="zh-CN" altLang="zh-CN" sz="4000" b="1" dirty="0">
              <a:latin typeface="Arial" pitchFamily="34" charset="0"/>
              <a:ea typeface="宋体" pitchFamily="2" charset="-122"/>
              <a:cs typeface="宋体"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Folding Method</a:t>
            </a:r>
            <a:endParaRPr lang="zh-CN" altLang="en-US" dirty="0"/>
          </a:p>
        </p:txBody>
      </p:sp>
      <p:sp>
        <p:nvSpPr>
          <p:cNvPr id="3" name="内容占位符 2"/>
          <p:cNvSpPr>
            <a:spLocks noGrp="1"/>
          </p:cNvSpPr>
          <p:nvPr>
            <p:ph idx="1"/>
          </p:nvPr>
        </p:nvSpPr>
        <p:spPr/>
        <p:txBody>
          <a:bodyPr/>
          <a:lstStyle/>
          <a:p>
            <a:r>
              <a:rPr lang="en-US" altLang="zh-CN" dirty="0" smtClean="0"/>
              <a:t>We may partition the key into several parts and combine the parts in a convenient way.</a:t>
            </a:r>
          </a:p>
          <a:p>
            <a:endParaRPr lang="en-US" altLang="zh-CN" b="1" dirty="0" smtClean="0"/>
          </a:p>
          <a:p>
            <a:r>
              <a:rPr lang="zh-CN" altLang="en-US" b="1" dirty="0" smtClean="0"/>
              <a:t>例</a:t>
            </a:r>
            <a:r>
              <a:rPr lang="zh-CN" altLang="en-US" dirty="0" smtClean="0"/>
              <a:t>：关键码为 </a:t>
            </a:r>
            <a:r>
              <a:rPr lang="en-US" altLang="zh-CN" dirty="0" smtClean="0"/>
              <a:t>key=25346358705</a:t>
            </a:r>
            <a:r>
              <a:rPr lang="zh-CN" altLang="en-US" dirty="0" smtClean="0"/>
              <a:t>，设哈希表长为三位数，则可对关键码每三位一部分来分割。</a:t>
            </a:r>
          </a:p>
          <a:p>
            <a:endParaRPr lang="en-US" altLang="zh-CN" dirty="0" smtClean="0"/>
          </a:p>
          <a:p>
            <a:r>
              <a:rPr lang="zh-CN" altLang="en-US" dirty="0" smtClean="0"/>
              <a:t>对于位数很多的关键码，且每一位</a:t>
            </a:r>
            <a:endParaRPr lang="en-US" altLang="zh-CN" dirty="0" smtClean="0"/>
          </a:p>
          <a:p>
            <a:pPr>
              <a:buNone/>
            </a:pPr>
            <a:r>
              <a:rPr lang="en-US" altLang="zh-CN" dirty="0" smtClean="0"/>
              <a:t>	</a:t>
            </a:r>
            <a:r>
              <a:rPr lang="zh-CN" altLang="en-US" dirty="0" smtClean="0"/>
              <a:t>上符号分布较均匀时，可采用此方</a:t>
            </a:r>
            <a:endParaRPr lang="en-US" altLang="zh-CN" dirty="0" smtClean="0"/>
          </a:p>
          <a:p>
            <a:pPr>
              <a:buNone/>
            </a:pPr>
            <a:r>
              <a:rPr lang="en-US" altLang="zh-CN" dirty="0" smtClean="0"/>
              <a:t>	</a:t>
            </a:r>
            <a:r>
              <a:rPr lang="zh-CN" altLang="en-US" dirty="0" smtClean="0"/>
              <a:t>法求得哈希地址 。</a:t>
            </a:r>
            <a:endParaRPr lang="zh-CN" altLang="en-US" dirty="0"/>
          </a:p>
        </p:txBody>
      </p:sp>
      <p:grpSp>
        <p:nvGrpSpPr>
          <p:cNvPr id="5" name="Group 3"/>
          <p:cNvGrpSpPr>
            <a:grpSpLocks/>
          </p:cNvGrpSpPr>
          <p:nvPr/>
        </p:nvGrpSpPr>
        <p:grpSpPr bwMode="auto">
          <a:xfrm>
            <a:off x="6810380" y="2643182"/>
            <a:ext cx="3352800" cy="3617912"/>
            <a:chOff x="384" y="1392"/>
            <a:chExt cx="2112" cy="2279"/>
          </a:xfrm>
        </p:grpSpPr>
        <p:sp>
          <p:nvSpPr>
            <p:cNvPr id="6" name="Text Box 4"/>
            <p:cNvSpPr txBox="1">
              <a:spLocks noChangeArrowheads="1"/>
            </p:cNvSpPr>
            <p:nvPr/>
          </p:nvSpPr>
          <p:spPr bwMode="auto">
            <a:xfrm>
              <a:off x="1008" y="1392"/>
              <a:ext cx="768" cy="404"/>
            </a:xfrm>
            <a:prstGeom prst="rect">
              <a:avLst/>
            </a:prstGeom>
            <a:noFill/>
            <a:ln w="19050" cap="sq">
              <a:noFill/>
              <a:miter lim="800000"/>
              <a:headEnd/>
              <a:tailEnd/>
            </a:ln>
            <a:effectLst/>
          </p:spPr>
          <p:txBody>
            <a:bodyPr>
              <a:spAutoFit/>
            </a:bodyPr>
            <a:lstStyle/>
            <a:p>
              <a:pPr algn="ctr">
                <a:spcBef>
                  <a:spcPct val="50000"/>
                </a:spcBef>
                <a:defRPr/>
              </a:pPr>
              <a:r>
                <a:rPr lang="en-US" altLang="zh-CN" sz="3600" b="1" dirty="0">
                  <a:effectLst>
                    <a:outerShdw blurRad="38100" dist="38100" dir="2700000" algn="tl">
                      <a:srgbClr val="C0C0C0"/>
                    </a:outerShdw>
                  </a:effectLst>
                  <a:latin typeface="Times New Roman" charset="0"/>
                  <a:ea typeface="宋体" pitchFamily="2" charset="-122"/>
                </a:rPr>
                <a:t>253</a:t>
              </a:r>
            </a:p>
          </p:txBody>
        </p:sp>
        <p:sp>
          <p:nvSpPr>
            <p:cNvPr id="7" name="Text Box 5"/>
            <p:cNvSpPr txBox="1">
              <a:spLocks noChangeArrowheads="1"/>
            </p:cNvSpPr>
            <p:nvPr/>
          </p:nvSpPr>
          <p:spPr bwMode="auto">
            <a:xfrm>
              <a:off x="1008" y="1728"/>
              <a:ext cx="768" cy="404"/>
            </a:xfrm>
            <a:prstGeom prst="rect">
              <a:avLst/>
            </a:prstGeom>
            <a:noFill/>
            <a:ln w="19050" cap="sq">
              <a:noFill/>
              <a:miter lim="800000"/>
              <a:headEnd/>
              <a:tailEnd/>
            </a:ln>
            <a:effectLst/>
          </p:spPr>
          <p:txBody>
            <a:bodyPr>
              <a:spAutoFit/>
            </a:bodyPr>
            <a:lstStyle/>
            <a:p>
              <a:pPr algn="ctr">
                <a:spcBef>
                  <a:spcPct val="50000"/>
                </a:spcBef>
                <a:defRPr/>
              </a:pPr>
              <a:r>
                <a:rPr lang="en-US" altLang="zh-CN" sz="3600" b="1">
                  <a:effectLst>
                    <a:outerShdw blurRad="38100" dist="38100" dir="2700000" algn="tl">
                      <a:srgbClr val="C0C0C0"/>
                    </a:outerShdw>
                  </a:effectLst>
                  <a:latin typeface="Times New Roman" charset="0"/>
                  <a:ea typeface="宋体" pitchFamily="2" charset="-122"/>
                </a:rPr>
                <a:t>463</a:t>
              </a:r>
            </a:p>
          </p:txBody>
        </p:sp>
        <p:sp>
          <p:nvSpPr>
            <p:cNvPr id="8" name="Text Box 6"/>
            <p:cNvSpPr txBox="1">
              <a:spLocks noChangeArrowheads="1"/>
            </p:cNvSpPr>
            <p:nvPr/>
          </p:nvSpPr>
          <p:spPr bwMode="auto">
            <a:xfrm>
              <a:off x="1008" y="2064"/>
              <a:ext cx="768" cy="404"/>
            </a:xfrm>
            <a:prstGeom prst="rect">
              <a:avLst/>
            </a:prstGeom>
            <a:noFill/>
            <a:ln w="19050" cap="sq">
              <a:noFill/>
              <a:miter lim="800000"/>
              <a:headEnd/>
              <a:tailEnd/>
            </a:ln>
            <a:effectLst/>
          </p:spPr>
          <p:txBody>
            <a:bodyPr>
              <a:spAutoFit/>
            </a:bodyPr>
            <a:lstStyle/>
            <a:p>
              <a:pPr algn="ctr">
                <a:spcBef>
                  <a:spcPct val="50000"/>
                </a:spcBef>
                <a:defRPr/>
              </a:pPr>
              <a:r>
                <a:rPr lang="en-US" altLang="zh-CN" sz="3600" b="1" dirty="0">
                  <a:effectLst>
                    <a:outerShdw blurRad="38100" dist="38100" dir="2700000" algn="tl">
                      <a:srgbClr val="C0C0C0"/>
                    </a:outerShdw>
                  </a:effectLst>
                  <a:latin typeface="Times New Roman" charset="0"/>
                  <a:ea typeface="宋体" pitchFamily="2" charset="-122"/>
                </a:rPr>
                <a:t>587</a:t>
              </a:r>
            </a:p>
          </p:txBody>
        </p:sp>
        <p:sp>
          <p:nvSpPr>
            <p:cNvPr id="9" name="Text Box 7"/>
            <p:cNvSpPr txBox="1">
              <a:spLocks noChangeArrowheads="1"/>
            </p:cNvSpPr>
            <p:nvPr/>
          </p:nvSpPr>
          <p:spPr bwMode="auto">
            <a:xfrm>
              <a:off x="720" y="2380"/>
              <a:ext cx="960" cy="404"/>
            </a:xfrm>
            <a:prstGeom prst="rect">
              <a:avLst/>
            </a:prstGeom>
            <a:noFill/>
            <a:ln w="19050" cap="sq">
              <a:noFill/>
              <a:miter lim="800000"/>
              <a:headEnd/>
              <a:tailEnd/>
            </a:ln>
            <a:effectLst/>
          </p:spPr>
          <p:txBody>
            <a:bodyPr>
              <a:spAutoFit/>
            </a:bodyPr>
            <a:lstStyle/>
            <a:p>
              <a:pPr algn="r">
                <a:spcBef>
                  <a:spcPct val="50000"/>
                </a:spcBef>
                <a:defRPr/>
              </a:pPr>
              <a:r>
                <a:rPr lang="zh-CN" altLang="en-US" sz="3600" b="1">
                  <a:effectLst>
                    <a:outerShdw blurRad="38100" dist="38100" dir="2700000" algn="tl">
                      <a:srgbClr val="C0C0C0"/>
                    </a:outerShdw>
                  </a:effectLst>
                  <a:latin typeface="Times New Roman" charset="0"/>
                  <a:ea typeface="宋体" pitchFamily="2" charset="-122"/>
                </a:rPr>
                <a:t>＋   </a:t>
              </a:r>
              <a:r>
                <a:rPr lang="en-US" altLang="zh-CN" sz="3600" b="1">
                  <a:effectLst>
                    <a:outerShdw blurRad="38100" dist="38100" dir="2700000" algn="tl">
                      <a:srgbClr val="C0C0C0"/>
                    </a:outerShdw>
                  </a:effectLst>
                  <a:latin typeface="Times New Roman" charset="0"/>
                  <a:ea typeface="宋体" pitchFamily="2" charset="-122"/>
                </a:rPr>
                <a:t>05</a:t>
              </a:r>
            </a:p>
          </p:txBody>
        </p:sp>
        <p:sp>
          <p:nvSpPr>
            <p:cNvPr id="10" name="Line 8"/>
            <p:cNvSpPr>
              <a:spLocks noChangeShapeType="1"/>
            </p:cNvSpPr>
            <p:nvPr/>
          </p:nvSpPr>
          <p:spPr bwMode="auto">
            <a:xfrm>
              <a:off x="720" y="2784"/>
              <a:ext cx="1296" cy="0"/>
            </a:xfrm>
            <a:prstGeom prst="line">
              <a:avLst/>
            </a:prstGeom>
            <a:noFill/>
            <a:ln w="19050" cap="sq">
              <a:solidFill>
                <a:schemeClr val="tx1"/>
              </a:solidFill>
              <a:round/>
              <a:headEnd/>
              <a:tailEnd/>
            </a:ln>
          </p:spPr>
          <p:txBody>
            <a:bodyPr wrap="none" anchor="ctr"/>
            <a:lstStyle/>
            <a:p>
              <a:endParaRPr lang="zh-CN" altLang="en-US"/>
            </a:p>
          </p:txBody>
        </p:sp>
        <p:sp>
          <p:nvSpPr>
            <p:cNvPr id="11" name="Text Box 9"/>
            <p:cNvSpPr txBox="1">
              <a:spLocks noChangeArrowheads="1"/>
            </p:cNvSpPr>
            <p:nvPr/>
          </p:nvSpPr>
          <p:spPr bwMode="auto">
            <a:xfrm>
              <a:off x="720" y="2860"/>
              <a:ext cx="960" cy="404"/>
            </a:xfrm>
            <a:prstGeom prst="rect">
              <a:avLst/>
            </a:prstGeom>
            <a:noFill/>
            <a:ln w="19050" cap="sq">
              <a:noFill/>
              <a:miter lim="800000"/>
              <a:headEnd/>
              <a:tailEnd/>
            </a:ln>
            <a:effectLst/>
          </p:spPr>
          <p:txBody>
            <a:bodyPr>
              <a:spAutoFit/>
            </a:bodyPr>
            <a:lstStyle/>
            <a:p>
              <a:pPr algn="r">
                <a:spcBef>
                  <a:spcPct val="50000"/>
                </a:spcBef>
                <a:defRPr/>
              </a:pPr>
              <a:r>
                <a:rPr lang="en-US" altLang="zh-CN" sz="3600" b="1" dirty="0">
                  <a:effectLst>
                    <a:outerShdw blurRad="38100" dist="38100" dir="2700000" algn="tl">
                      <a:srgbClr val="C0C0C0"/>
                    </a:outerShdw>
                  </a:effectLst>
                  <a:latin typeface="Times New Roman" charset="0"/>
                  <a:ea typeface="宋体" pitchFamily="2" charset="-122"/>
                </a:rPr>
                <a:t>1308</a:t>
              </a:r>
            </a:p>
          </p:txBody>
        </p:sp>
        <p:sp>
          <p:nvSpPr>
            <p:cNvPr id="12" name="Text Box 10"/>
            <p:cNvSpPr txBox="1">
              <a:spLocks noChangeArrowheads="1"/>
            </p:cNvSpPr>
            <p:nvPr/>
          </p:nvSpPr>
          <p:spPr bwMode="auto">
            <a:xfrm>
              <a:off x="384" y="3264"/>
              <a:ext cx="2112" cy="407"/>
            </a:xfrm>
            <a:prstGeom prst="rect">
              <a:avLst/>
            </a:prstGeom>
            <a:noFill/>
            <a:ln w="19050" cap="sq">
              <a:noFill/>
              <a:miter lim="800000"/>
              <a:headEnd/>
              <a:tailEnd/>
            </a:ln>
          </p:spPr>
          <p:txBody>
            <a:bodyPr>
              <a:spAutoFit/>
            </a:bodyPr>
            <a:lstStyle/>
            <a:p>
              <a:pPr algn="ctr">
                <a:spcBef>
                  <a:spcPct val="50000"/>
                </a:spcBef>
              </a:pPr>
              <a:r>
                <a:rPr lang="en-US" altLang="zh-CN" sz="3600" dirty="0"/>
                <a:t>Hash(key)=308</a:t>
              </a:r>
              <a:endParaRPr lang="zh-CN" altLang="en-US" sz="2800" b="1" dirty="0"/>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Hash Functions for Strings</a:t>
            </a:r>
            <a:endParaRPr lang="zh-CN" altLang="en-US" dirty="0"/>
          </a:p>
        </p:txBody>
      </p:sp>
      <p:sp>
        <p:nvSpPr>
          <p:cNvPr id="3" name="内容占位符 2"/>
          <p:cNvSpPr>
            <a:spLocks noGrp="1"/>
          </p:cNvSpPr>
          <p:nvPr>
            <p:ph idx="1"/>
          </p:nvPr>
        </p:nvSpPr>
        <p:spPr/>
        <p:txBody>
          <a:bodyPr/>
          <a:lstStyle/>
          <a:p>
            <a:r>
              <a:rPr lang="zh-CN" altLang="en-US" dirty="0" smtClean="0"/>
              <a:t>关键字为字符串时常用的</a:t>
            </a:r>
            <a:r>
              <a:rPr lang="en-US" altLang="zh-CN" dirty="0" smtClean="0"/>
              <a:t>hash</a:t>
            </a:r>
            <a:r>
              <a:rPr lang="zh-CN" altLang="en-US" dirty="0" smtClean="0"/>
              <a:t>函数</a:t>
            </a:r>
            <a:endParaRPr lang="en-US" altLang="zh-CN" dirty="0" smtClean="0"/>
          </a:p>
          <a:p>
            <a:pPr>
              <a:buNone/>
            </a:pPr>
            <a:r>
              <a:rPr lang="en-US" altLang="zh-CN" dirty="0" smtClean="0"/>
              <a:t>(1) </a:t>
            </a:r>
            <a:r>
              <a:rPr lang="zh-CN" altLang="en-US" dirty="0" smtClean="0"/>
              <a:t>折叠法</a:t>
            </a:r>
            <a:r>
              <a:rPr lang="en-US" altLang="zh-CN" dirty="0" smtClean="0"/>
              <a:t>: </a:t>
            </a:r>
            <a:r>
              <a:rPr lang="zh-CN" altLang="en-US" dirty="0" smtClean="0"/>
              <a:t>把所有字符的</a:t>
            </a:r>
            <a:r>
              <a:rPr lang="en-US" altLang="zh-CN" dirty="0" smtClean="0"/>
              <a:t>ASCII</a:t>
            </a:r>
            <a:r>
              <a:rPr lang="zh-CN" altLang="en-US" dirty="0" smtClean="0"/>
              <a:t>码相加</a:t>
            </a:r>
          </a:p>
          <a:p>
            <a:pPr>
              <a:buNone/>
            </a:pPr>
            <a:r>
              <a:rPr lang="en-US" altLang="zh-CN" dirty="0" smtClean="0"/>
              <a:t>(2) </a:t>
            </a:r>
            <a:r>
              <a:rPr lang="zh-CN" altLang="en-US" dirty="0" smtClean="0"/>
              <a:t>采用</a:t>
            </a:r>
            <a:r>
              <a:rPr lang="en-US" altLang="zh-CN" dirty="0" err="1" smtClean="0"/>
              <a:t>ELFhash</a:t>
            </a:r>
            <a:r>
              <a:rPr lang="zh-CN" altLang="en-US" dirty="0" smtClean="0"/>
              <a:t>函数</a:t>
            </a:r>
            <a:endParaRPr lang="en-US" altLang="zh-CN" dirty="0" smtClean="0"/>
          </a:p>
        </p:txBody>
      </p:sp>
      <p:sp>
        <p:nvSpPr>
          <p:cNvPr id="4" name="矩形 3"/>
          <p:cNvSpPr/>
          <p:nvPr/>
        </p:nvSpPr>
        <p:spPr>
          <a:xfrm>
            <a:off x="1952596" y="2308580"/>
            <a:ext cx="7000924" cy="3477875"/>
          </a:xfrm>
          <a:prstGeom prst="rect">
            <a:avLst/>
          </a:prstGeom>
        </p:spPr>
        <p:txBody>
          <a:bodyPr wrap="square">
            <a:spAutoFit/>
          </a:bodyPr>
          <a:lstStyle/>
          <a:p>
            <a:pPr marL="1212850" lvl="1" indent="-812800"/>
            <a:r>
              <a:rPr lang="en-US" altLang="zh-CN" sz="2000" b="1" dirty="0" err="1">
                <a:latin typeface="Courier New" pitchFamily="49" charset="0"/>
              </a:rPr>
              <a:t>int</a:t>
            </a:r>
            <a:r>
              <a:rPr lang="en-US" altLang="zh-CN" sz="2000" b="1" dirty="0">
                <a:latin typeface="Courier New" pitchFamily="49" charset="0"/>
              </a:rPr>
              <a:t> </a:t>
            </a:r>
            <a:r>
              <a:rPr lang="en-US" altLang="zh-CN" sz="2000" b="1" dirty="0" err="1">
                <a:latin typeface="Courier New" pitchFamily="49" charset="0"/>
              </a:rPr>
              <a:t>ELFhash</a:t>
            </a:r>
            <a:r>
              <a:rPr lang="en-US" altLang="zh-CN" sz="2000" b="1" dirty="0">
                <a:latin typeface="Courier New" pitchFamily="49" charset="0"/>
              </a:rPr>
              <a:t>(char *key)</a:t>
            </a:r>
          </a:p>
          <a:p>
            <a:pPr marL="1212850" lvl="1" indent="-812800"/>
            <a:r>
              <a:rPr lang="en-US" altLang="zh-CN" sz="2000" b="1" dirty="0">
                <a:latin typeface="Courier New" pitchFamily="49" charset="0"/>
              </a:rPr>
              <a:t>{</a:t>
            </a:r>
          </a:p>
          <a:p>
            <a:pPr marL="1212850" lvl="1" indent="-812800"/>
            <a:r>
              <a:rPr lang="en-US" altLang="zh-CN" sz="2000" b="1" dirty="0">
                <a:latin typeface="Courier New" pitchFamily="49" charset="0"/>
              </a:rPr>
              <a:t>  unsigned long h = 0;</a:t>
            </a:r>
          </a:p>
          <a:p>
            <a:pPr marL="1212850" lvl="1" indent="-812800"/>
            <a:r>
              <a:rPr lang="en-US" altLang="zh-CN" sz="2000" b="1" dirty="0">
                <a:latin typeface="Courier New" pitchFamily="49" charset="0"/>
              </a:rPr>
              <a:t>  while(*key){</a:t>
            </a:r>
          </a:p>
          <a:p>
            <a:pPr marL="1212850" lvl="1" indent="-812800"/>
            <a:r>
              <a:rPr lang="en-US" altLang="zh-CN" sz="2000" b="1" dirty="0">
                <a:latin typeface="Courier New" pitchFamily="49" charset="0"/>
              </a:rPr>
              <a:t>	h=(h&lt;&lt;4) + *key++;</a:t>
            </a:r>
          </a:p>
          <a:p>
            <a:pPr marL="1212850" lvl="1" indent="-812800"/>
            <a:r>
              <a:rPr lang="en-US" altLang="zh-CN" sz="2000" b="1" dirty="0">
                <a:latin typeface="Courier New" pitchFamily="49" charset="0"/>
              </a:rPr>
              <a:t>	unsigned long g = h </a:t>
            </a:r>
            <a:r>
              <a:rPr lang="en-US" altLang="zh-CN" sz="2000" b="1">
                <a:latin typeface="Courier New" pitchFamily="49" charset="0"/>
              </a:rPr>
              <a:t>&amp; 0xf0000000L</a:t>
            </a:r>
            <a:r>
              <a:rPr lang="en-US" altLang="zh-CN" sz="2000" b="1" dirty="0">
                <a:latin typeface="Courier New" pitchFamily="49" charset="0"/>
              </a:rPr>
              <a:t>;</a:t>
            </a:r>
          </a:p>
          <a:p>
            <a:pPr marL="1212850" lvl="1" indent="-812800"/>
            <a:r>
              <a:rPr lang="en-US" altLang="zh-CN" sz="2000" b="1" dirty="0">
                <a:latin typeface="Courier New" pitchFamily="49" charset="0"/>
              </a:rPr>
              <a:t>	if (g) h^= g &gt;&gt; 24;</a:t>
            </a:r>
          </a:p>
          <a:p>
            <a:pPr marL="1212850" lvl="1" indent="-812800"/>
            <a:r>
              <a:rPr lang="en-US" altLang="zh-CN" sz="2000" b="1" dirty="0">
                <a:latin typeface="Courier New" pitchFamily="49" charset="0"/>
              </a:rPr>
              <a:t>	h &amp;= ~g;</a:t>
            </a:r>
          </a:p>
          <a:p>
            <a:pPr marL="1212850" lvl="1" indent="-812800"/>
            <a:r>
              <a:rPr lang="en-US" altLang="zh-CN" sz="2000" b="1" dirty="0">
                <a:latin typeface="Courier New" pitchFamily="49" charset="0"/>
              </a:rPr>
              <a:t>  }</a:t>
            </a:r>
          </a:p>
          <a:p>
            <a:pPr marL="1212850" lvl="1" indent="-812800"/>
            <a:r>
              <a:rPr lang="en-US" altLang="zh-CN" sz="2000" b="1" dirty="0">
                <a:latin typeface="Courier New" pitchFamily="49" charset="0"/>
              </a:rPr>
              <a:t>  return h % m;</a:t>
            </a:r>
          </a:p>
          <a:p>
            <a:pPr marL="1212850" lvl="1" indent="-812800"/>
            <a:r>
              <a:rPr lang="en-US" altLang="zh-CN" sz="2000" b="1" dirty="0">
                <a:latin typeface="Courier New" pitchFamily="49" charset="0"/>
              </a:rPr>
              <a:t>}</a:t>
            </a:r>
            <a:endParaRPr lang="zh-CN" alt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Introduction</a:t>
            </a:r>
          </a:p>
          <a:p>
            <a:r>
              <a:rPr lang="en-US" altLang="zh-CN" dirty="0" smtClean="0"/>
              <a:t>Rectangular Tables</a:t>
            </a:r>
          </a:p>
          <a:p>
            <a:r>
              <a:rPr lang="en-US" altLang="zh-CN" dirty="0" smtClean="0"/>
              <a:t>Hash Tables</a:t>
            </a:r>
          </a:p>
          <a:p>
            <a:r>
              <a:rPr lang="en-US" altLang="zh-CN" dirty="0" smtClean="0"/>
              <a:t>Analysis of Hashing</a:t>
            </a:r>
          </a:p>
          <a:p>
            <a:r>
              <a:rPr lang="en-US" altLang="zh-CN" dirty="0" smtClean="0"/>
              <a:t>Comparison of Methods</a:t>
            </a:r>
          </a:p>
          <a:p>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Choosing a Proper Hash Function </a:t>
            </a:r>
            <a:endParaRPr lang="zh-CN" altLang="en-US" dirty="0"/>
          </a:p>
        </p:txBody>
      </p:sp>
      <p:sp>
        <p:nvSpPr>
          <p:cNvPr id="3" name="内容占位符 2"/>
          <p:cNvSpPr>
            <a:spLocks noGrp="1"/>
          </p:cNvSpPr>
          <p:nvPr>
            <p:ph idx="1"/>
          </p:nvPr>
        </p:nvSpPr>
        <p:spPr/>
        <p:txBody>
          <a:bodyPr/>
          <a:lstStyle/>
          <a:p>
            <a:r>
              <a:rPr lang="zh-CN" altLang="en-US" dirty="0" smtClean="0"/>
              <a:t>在实际应用中，应根据具体情况，灵活采用不同的方法，并用实际数据测试它的性能，以便做出正确判定。 通常应考虑以下五个因素：</a:t>
            </a:r>
          </a:p>
          <a:p>
            <a:pPr lvl="1"/>
            <a:r>
              <a:rPr lang="zh-CN" altLang="en-US" sz="2400" dirty="0"/>
              <a:t>计算哈希函数所需时间</a:t>
            </a:r>
          </a:p>
          <a:p>
            <a:pPr lvl="1"/>
            <a:r>
              <a:rPr lang="zh-CN" altLang="en-US" sz="2400" dirty="0"/>
              <a:t>关键字长度</a:t>
            </a:r>
          </a:p>
          <a:p>
            <a:pPr lvl="1"/>
            <a:r>
              <a:rPr lang="zh-CN" altLang="en-US" sz="2400" dirty="0"/>
              <a:t>哈希表长度（哈希地址范围）</a:t>
            </a:r>
          </a:p>
          <a:p>
            <a:pPr lvl="1"/>
            <a:r>
              <a:rPr lang="zh-CN" altLang="en-US" sz="2400" dirty="0"/>
              <a:t>关键字分布情况</a:t>
            </a:r>
          </a:p>
          <a:p>
            <a:pPr lvl="1"/>
            <a:r>
              <a:rPr lang="zh-CN" altLang="en-US" sz="2400" dirty="0"/>
              <a:t>记录的查找频率</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Collision Resolution</a:t>
            </a:r>
            <a:endParaRPr lang="zh-CN" altLang="en-US" dirty="0"/>
          </a:p>
        </p:txBody>
      </p:sp>
      <p:sp>
        <p:nvSpPr>
          <p:cNvPr id="3" name="内容占位符 2"/>
          <p:cNvSpPr>
            <a:spLocks noGrp="1"/>
          </p:cNvSpPr>
          <p:nvPr>
            <p:ph idx="1"/>
          </p:nvPr>
        </p:nvSpPr>
        <p:spPr/>
        <p:txBody>
          <a:bodyPr/>
          <a:lstStyle/>
          <a:p>
            <a:r>
              <a:rPr lang="en-US" altLang="zh-CN" dirty="0" smtClean="0"/>
              <a:t>Different keys may be mapped to the same index according to the hash function, incurring hash </a:t>
            </a:r>
            <a:r>
              <a:rPr lang="en-US" altLang="zh-CN" dirty="0" smtClean="0">
                <a:solidFill>
                  <a:srgbClr val="FF0000"/>
                </a:solidFill>
              </a:rPr>
              <a:t>collisions</a:t>
            </a:r>
            <a:r>
              <a:rPr lang="en-US" altLang="zh-CN" dirty="0" smtClean="0"/>
              <a:t>.</a:t>
            </a:r>
          </a:p>
          <a:p>
            <a:r>
              <a:rPr lang="en-US" altLang="zh-CN" dirty="0" smtClean="0"/>
              <a:t>To deal with collisions, there are generally two solutions:</a:t>
            </a:r>
          </a:p>
          <a:p>
            <a:pPr>
              <a:buNone/>
            </a:pPr>
            <a:r>
              <a:rPr lang="en-US" altLang="zh-CN" dirty="0" smtClean="0"/>
              <a:t>	(1) Open addressing</a:t>
            </a:r>
            <a:r>
              <a:rPr lang="zh-CN" altLang="en-US" dirty="0" smtClean="0"/>
              <a:t>（开发地址）</a:t>
            </a:r>
            <a:endParaRPr lang="en-US" altLang="zh-CN" dirty="0" smtClean="0"/>
          </a:p>
          <a:p>
            <a:pPr lvl="1"/>
            <a:r>
              <a:rPr lang="en-US" altLang="zh-CN" dirty="0" smtClean="0"/>
              <a:t>Linear Probing (</a:t>
            </a:r>
            <a:r>
              <a:rPr lang="zh-CN" altLang="en-US" dirty="0" smtClean="0"/>
              <a:t>线性探查</a:t>
            </a:r>
            <a:r>
              <a:rPr lang="en-US" altLang="zh-CN" dirty="0" smtClean="0"/>
              <a:t>)</a:t>
            </a:r>
          </a:p>
          <a:p>
            <a:pPr lvl="1"/>
            <a:r>
              <a:rPr lang="en-US" altLang="zh-CN" dirty="0" smtClean="0"/>
              <a:t>Quadratic probing (</a:t>
            </a:r>
            <a:r>
              <a:rPr lang="zh-CN" altLang="en-US" dirty="0" smtClean="0"/>
              <a:t>二次探查</a:t>
            </a:r>
            <a:r>
              <a:rPr lang="en-US" altLang="zh-CN" dirty="0" smtClean="0"/>
              <a:t>) </a:t>
            </a:r>
          </a:p>
          <a:p>
            <a:pPr>
              <a:buNone/>
            </a:pPr>
            <a:r>
              <a:rPr lang="en-US" altLang="zh-CN" dirty="0" smtClean="0"/>
              <a:t>	(2) Chaining</a:t>
            </a:r>
            <a:r>
              <a:rPr lang="zh-CN" altLang="en-US" dirty="0" smtClean="0"/>
              <a:t> （链地址法或拉链法）</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400" dirty="0"/>
              <a:t>Collision Resolution with Open Addressing</a:t>
            </a:r>
            <a:endParaRPr lang="zh-CN" altLang="en-US" sz="2400" dirty="0"/>
          </a:p>
        </p:txBody>
      </p:sp>
      <p:sp>
        <p:nvSpPr>
          <p:cNvPr id="3" name="内容占位符 2"/>
          <p:cNvSpPr>
            <a:spLocks noGrp="1"/>
          </p:cNvSpPr>
          <p:nvPr>
            <p:ph idx="1"/>
          </p:nvPr>
        </p:nvSpPr>
        <p:spPr/>
        <p:txBody>
          <a:bodyPr/>
          <a:lstStyle/>
          <a:p>
            <a:r>
              <a:rPr lang="en-US" altLang="zh-CN" dirty="0" smtClean="0"/>
              <a:t>When a collision occurs, form a sequence of addresses (</a:t>
            </a:r>
            <a:r>
              <a:rPr lang="zh-CN" altLang="en-US" dirty="0" smtClean="0"/>
              <a:t>探查序列</a:t>
            </a:r>
            <a:r>
              <a:rPr lang="en-US" altLang="zh-CN" dirty="0" smtClean="0"/>
              <a:t>) d</a:t>
            </a:r>
            <a:r>
              <a:rPr lang="en-US" altLang="zh-CN" baseline="-25000" dirty="0" smtClean="0"/>
              <a:t>1</a:t>
            </a:r>
            <a:r>
              <a:rPr lang="en-US" altLang="zh-CN" dirty="0" smtClean="0"/>
              <a:t>, d</a:t>
            </a:r>
            <a:r>
              <a:rPr lang="en-US" altLang="zh-CN" baseline="-25000" dirty="0" smtClean="0"/>
              <a:t>2</a:t>
            </a:r>
            <a:r>
              <a:rPr lang="en-US" altLang="zh-CN" dirty="0" smtClean="0"/>
              <a:t>, … using some method:</a:t>
            </a:r>
          </a:p>
          <a:p>
            <a:pPr lvl="1"/>
            <a:r>
              <a:rPr lang="en-US" altLang="zh-CN" sz="2400" dirty="0">
                <a:solidFill>
                  <a:srgbClr val="FF0000"/>
                </a:solidFill>
              </a:rPr>
              <a:t>Insertion</a:t>
            </a:r>
            <a:r>
              <a:rPr lang="en-US" altLang="zh-CN" sz="2400" dirty="0"/>
              <a:t>: search d1, d2, … one by one until  an open address (empty unit) is found, the entry is inserted in the open address;</a:t>
            </a:r>
          </a:p>
          <a:p>
            <a:pPr lvl="1"/>
            <a:r>
              <a:rPr lang="en-US" altLang="zh-CN" sz="2400" dirty="0">
                <a:solidFill>
                  <a:srgbClr val="FF0000"/>
                </a:solidFill>
              </a:rPr>
              <a:t>Retrieval</a:t>
            </a:r>
            <a:r>
              <a:rPr lang="en-US" altLang="zh-CN" sz="2400" dirty="0"/>
              <a:t>: search d1, d2, … one by one until  the desired record is found or an open address  is found, the search is unsuccessful.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Probing</a:t>
            </a:r>
            <a:endParaRPr lang="zh-CN" altLang="en-US" dirty="0"/>
          </a:p>
        </p:txBody>
      </p:sp>
      <p:sp>
        <p:nvSpPr>
          <p:cNvPr id="3" name="内容占位符 2"/>
          <p:cNvSpPr>
            <a:spLocks noGrp="1"/>
          </p:cNvSpPr>
          <p:nvPr>
            <p:ph idx="1"/>
          </p:nvPr>
        </p:nvSpPr>
        <p:spPr/>
        <p:txBody>
          <a:bodyPr/>
          <a:lstStyle/>
          <a:p>
            <a:r>
              <a:rPr lang="en-US" altLang="zh-CN" b="1" i="1" dirty="0" smtClean="0"/>
              <a:t>Linear probing </a:t>
            </a:r>
            <a:r>
              <a:rPr lang="en-US" altLang="zh-CN" dirty="0" smtClean="0"/>
              <a:t>starts with the hash address and searches sequentially for the target key or an empty position. </a:t>
            </a:r>
          </a:p>
          <a:p>
            <a:r>
              <a:rPr lang="en-US" altLang="zh-CN" dirty="0" smtClean="0"/>
              <a:t>Let h(key) = d, then the sequence of probing (</a:t>
            </a:r>
            <a:r>
              <a:rPr lang="zh-CN" altLang="en-US" dirty="0" smtClean="0"/>
              <a:t>探查</a:t>
            </a:r>
            <a:r>
              <a:rPr lang="en-US" altLang="zh-CN" dirty="0" smtClean="0"/>
              <a:t>) is d+1, d+2, …</a:t>
            </a:r>
          </a:p>
          <a:p>
            <a:r>
              <a:rPr lang="en-US" altLang="zh-CN" dirty="0" smtClean="0"/>
              <a:t>The array should be considered as circular, so that when the last location is reached, the search proceeds to the first location of the array.</a:t>
            </a:r>
          </a:p>
          <a:p>
            <a:r>
              <a:rPr lang="en-US" altLang="zh-CN" dirty="0" smtClean="0"/>
              <a:t>Drawback: may cause </a:t>
            </a:r>
            <a:r>
              <a:rPr lang="en-US" altLang="zh-CN" dirty="0" smtClean="0">
                <a:solidFill>
                  <a:srgbClr val="FF0000"/>
                </a:solidFill>
              </a:rPr>
              <a:t>clustering</a:t>
            </a:r>
            <a:r>
              <a:rPr lang="en-US" altLang="zh-CN" dirty="0" smtClean="0"/>
              <a:t>(</a:t>
            </a:r>
            <a:r>
              <a:rPr lang="zh-CN" altLang="en-US" dirty="0" smtClean="0"/>
              <a:t>堆积</a:t>
            </a:r>
            <a:r>
              <a:rPr lang="en-US" altLang="zh-CN" dirty="0" smtClean="0"/>
              <a:t>), that is, two probing sequences for two different keys becomes one long probing sequence. Thus the sequential searches to find an empty position become longer and longer.</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Probing Example</a:t>
            </a:r>
            <a:endParaRPr lang="zh-CN" altLang="en-US" dirty="0"/>
          </a:p>
        </p:txBody>
      </p:sp>
      <p:sp>
        <p:nvSpPr>
          <p:cNvPr id="3" name="内容占位符 2"/>
          <p:cNvSpPr>
            <a:spLocks noGrp="1"/>
          </p:cNvSpPr>
          <p:nvPr>
            <p:ph idx="1"/>
          </p:nvPr>
        </p:nvSpPr>
        <p:spPr/>
        <p:txBody>
          <a:bodyPr/>
          <a:lstStyle/>
          <a:p>
            <a:r>
              <a:rPr lang="en-US" altLang="zh-CN" i="1" dirty="0" smtClean="0"/>
              <a:t>h(k) = k mod 11</a:t>
            </a:r>
            <a:endParaRPr lang="zh-CN" altLang="en-US" dirty="0"/>
          </a:p>
        </p:txBody>
      </p:sp>
      <p:graphicFrame>
        <p:nvGraphicFramePr>
          <p:cNvPr id="30722" name="Object 2"/>
          <p:cNvGraphicFramePr>
            <a:graphicFrameLocks noChangeAspect="1"/>
          </p:cNvGraphicFramePr>
          <p:nvPr/>
        </p:nvGraphicFramePr>
        <p:xfrm>
          <a:off x="2309786" y="1428737"/>
          <a:ext cx="7129462" cy="5138737"/>
        </p:xfrm>
        <a:graphic>
          <a:graphicData uri="http://schemas.openxmlformats.org/presentationml/2006/ole">
            <mc:AlternateContent xmlns:mc="http://schemas.openxmlformats.org/markup-compatibility/2006">
              <mc:Choice xmlns:v="urn:schemas-microsoft-com:vml" Requires="v">
                <p:oleObj spid="_x0000_s30747" r:id="rId3" imgW="4130040" imgH="2976372" progId="SmartDraw.2">
                  <p:embed/>
                </p:oleObj>
              </mc:Choice>
              <mc:Fallback>
                <p:oleObj r:id="rId3" imgW="4130040" imgH="2976372" progId="SmartDraw.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786" y="1428737"/>
                        <a:ext cx="7129462" cy="5138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Quadratic Probing</a:t>
            </a:r>
            <a:endParaRPr lang="zh-CN" altLang="en-US" dirty="0"/>
          </a:p>
        </p:txBody>
      </p:sp>
      <p:sp>
        <p:nvSpPr>
          <p:cNvPr id="3" name="内容占位符 2"/>
          <p:cNvSpPr>
            <a:spLocks noGrp="1"/>
          </p:cNvSpPr>
          <p:nvPr>
            <p:ph idx="1"/>
          </p:nvPr>
        </p:nvSpPr>
        <p:spPr/>
        <p:txBody>
          <a:bodyPr/>
          <a:lstStyle/>
          <a:p>
            <a:r>
              <a:rPr lang="en-US" altLang="zh-CN" dirty="0" smtClean="0"/>
              <a:t>Quadratic probing: if there is a collision at hash address </a:t>
            </a:r>
            <a:r>
              <a:rPr lang="en-US" altLang="zh-CN" i="1" dirty="0" smtClean="0"/>
              <a:t>h</a:t>
            </a:r>
            <a:r>
              <a:rPr lang="en-US" altLang="zh-CN" dirty="0" smtClean="0"/>
              <a:t>, probes the table at locations </a:t>
            </a:r>
            <a:r>
              <a:rPr lang="en-US" altLang="zh-CN" i="1" dirty="0" smtClean="0"/>
              <a:t>h </a:t>
            </a:r>
            <a:r>
              <a:rPr lang="en-US" altLang="zh-CN" dirty="0" smtClean="0"/>
              <a:t>+ 1, </a:t>
            </a:r>
            <a:r>
              <a:rPr lang="en-US" altLang="zh-CN" i="1" dirty="0" smtClean="0"/>
              <a:t>h </a:t>
            </a:r>
            <a:r>
              <a:rPr lang="en-US" altLang="zh-CN" dirty="0" smtClean="0"/>
              <a:t>+ 2</a:t>
            </a:r>
            <a:r>
              <a:rPr lang="en-US" altLang="zh-CN" baseline="30000" dirty="0" smtClean="0"/>
              <a:t>2</a:t>
            </a:r>
            <a:r>
              <a:rPr lang="en-US" altLang="zh-CN" dirty="0" smtClean="0"/>
              <a:t>, </a:t>
            </a:r>
            <a:r>
              <a:rPr lang="en-US" altLang="zh-CN" i="1" dirty="0" smtClean="0"/>
              <a:t>h </a:t>
            </a:r>
            <a:r>
              <a:rPr lang="en-US" altLang="zh-CN" dirty="0" smtClean="0"/>
              <a:t>+ 3</a:t>
            </a:r>
            <a:r>
              <a:rPr lang="en-US" altLang="zh-CN" baseline="30000" dirty="0" smtClean="0"/>
              <a:t>2</a:t>
            </a:r>
            <a:r>
              <a:rPr lang="en-US" altLang="zh-CN" dirty="0" smtClean="0"/>
              <a:t>, …, that is, at locations </a:t>
            </a:r>
            <a:r>
              <a:rPr lang="en-US" altLang="zh-CN" i="1" dirty="0" smtClean="0"/>
              <a:t>h </a:t>
            </a:r>
            <a:r>
              <a:rPr lang="en-US" altLang="zh-CN" dirty="0" smtClean="0"/>
              <a:t>+ </a:t>
            </a:r>
            <a:r>
              <a:rPr lang="en-US" altLang="zh-CN" i="1" dirty="0" smtClean="0"/>
              <a:t>i</a:t>
            </a:r>
            <a:r>
              <a:rPr lang="en-US" altLang="zh-CN" baseline="30000" dirty="0" smtClean="0"/>
              <a:t>2</a:t>
            </a:r>
            <a:r>
              <a:rPr lang="en-US" altLang="zh-CN" dirty="0" smtClean="0"/>
              <a:t> (mod </a:t>
            </a:r>
            <a:r>
              <a:rPr lang="en-US" altLang="zh-CN" dirty="0" err="1" smtClean="0"/>
              <a:t>hashsize</a:t>
            </a:r>
            <a:r>
              <a:rPr lang="en-US" altLang="zh-CN" dirty="0" smtClean="0"/>
              <a:t>) for </a:t>
            </a:r>
            <a:r>
              <a:rPr lang="en-US" altLang="zh-CN" i="1" dirty="0" err="1" smtClean="0"/>
              <a:t>i</a:t>
            </a:r>
            <a:r>
              <a:rPr lang="en-US" altLang="zh-CN" i="1" dirty="0" smtClean="0"/>
              <a:t> </a:t>
            </a:r>
            <a:r>
              <a:rPr lang="en-US" altLang="zh-CN" dirty="0" smtClean="0"/>
              <a:t>= 1,2,…</a:t>
            </a:r>
          </a:p>
          <a:p>
            <a:r>
              <a:rPr lang="en-US" altLang="zh-CN" dirty="0" smtClean="0"/>
              <a:t>The array should be considered circular.</a:t>
            </a:r>
          </a:p>
          <a:p>
            <a:r>
              <a:rPr lang="en-US" altLang="zh-CN" dirty="0" smtClean="0"/>
              <a:t>Example: Inserting keys {89, 18, 49, 58, 69}, hash function </a:t>
            </a:r>
            <a:r>
              <a:rPr lang="en-US" altLang="zh-CN" i="1" dirty="0" smtClean="0"/>
              <a:t>h</a:t>
            </a:r>
            <a:r>
              <a:rPr lang="en-US" altLang="zh-CN" dirty="0" smtClean="0"/>
              <a:t>(</a:t>
            </a:r>
            <a:r>
              <a:rPr lang="en-US" altLang="zh-CN" i="1" dirty="0" smtClean="0"/>
              <a:t>k</a:t>
            </a:r>
            <a:r>
              <a:rPr lang="en-US" altLang="zh-CN" dirty="0" smtClean="0"/>
              <a:t>) = </a:t>
            </a:r>
            <a:r>
              <a:rPr lang="en-US" altLang="zh-CN" i="1" dirty="0" smtClean="0"/>
              <a:t>k</a:t>
            </a:r>
            <a:r>
              <a:rPr lang="en-US" altLang="zh-CN" dirty="0" smtClean="0"/>
              <a:t> mod 10.</a:t>
            </a:r>
            <a:endParaRPr lang="zh-CN" altLang="en-US" dirty="0"/>
          </a:p>
        </p:txBody>
      </p:sp>
      <p:pic>
        <p:nvPicPr>
          <p:cNvPr id="4" name="Picture 5"/>
          <p:cNvPicPr>
            <a:picLocks noChangeAspect="1" noChangeArrowheads="1"/>
          </p:cNvPicPr>
          <p:nvPr/>
        </p:nvPicPr>
        <p:blipFill>
          <a:blip r:embed="rId2" cstate="print"/>
          <a:srcRect/>
          <a:stretch>
            <a:fillRect/>
          </a:stretch>
        </p:blipFill>
        <p:spPr bwMode="auto">
          <a:xfrm>
            <a:off x="2881290" y="3212976"/>
            <a:ext cx="6143668" cy="3205856"/>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Deletion</a:t>
            </a:r>
            <a:endParaRPr lang="zh-CN" altLang="en-US" dirty="0"/>
          </a:p>
        </p:txBody>
      </p:sp>
      <p:sp>
        <p:nvSpPr>
          <p:cNvPr id="3" name="内容占位符 2"/>
          <p:cNvSpPr>
            <a:spLocks noGrp="1"/>
          </p:cNvSpPr>
          <p:nvPr>
            <p:ph idx="1"/>
          </p:nvPr>
        </p:nvSpPr>
        <p:spPr/>
        <p:txBody>
          <a:bodyPr/>
          <a:lstStyle/>
          <a:p>
            <a:r>
              <a:rPr lang="en-US" altLang="zh-CN" dirty="0" smtClean="0"/>
              <a:t>How to delete entries from a hash table? Just making the deleted location empty? </a:t>
            </a:r>
          </a:p>
          <a:p>
            <a:r>
              <a:rPr lang="en-US" altLang="zh-CN" dirty="0" smtClean="0"/>
              <a:t>Suppose we want to retrieve a key, we will look at the hash address and the probe sequence until the key is found or an empty location is reached. In the later case, the retrieval is unsuccessful. </a:t>
            </a:r>
          </a:p>
          <a:p>
            <a:r>
              <a:rPr lang="en-US" altLang="zh-CN" dirty="0" smtClean="0"/>
              <a:t> So just mark a deleted location empty will not work. </a:t>
            </a:r>
          </a:p>
          <a:p>
            <a:r>
              <a:rPr lang="en-US" altLang="zh-CN" dirty="0" smtClean="0"/>
              <a:t>One solution is to invent another </a:t>
            </a:r>
            <a:r>
              <a:rPr lang="en-US" altLang="zh-CN" dirty="0" smtClean="0">
                <a:solidFill>
                  <a:srgbClr val="FF0000"/>
                </a:solidFill>
              </a:rPr>
              <a:t>special key </a:t>
            </a:r>
            <a:r>
              <a:rPr lang="en-US" altLang="zh-CN" dirty="0" smtClean="0"/>
              <a:t>that signals a deleted position, and </a:t>
            </a:r>
            <a:r>
              <a:rPr lang="en-US" altLang="zh-CN" u="sng" dirty="0" smtClean="0"/>
              <a:t>this is empty for insertion but “not empty” for retrieval</a:t>
            </a:r>
            <a:r>
              <a:rPr lang="en-US" altLang="zh-CN" dirty="0" smtClean="0"/>
              <a:t>.</a:t>
            </a:r>
          </a:p>
          <a:p>
            <a:endParaRPr lang="zh-CN" alt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Chaining</a:t>
            </a:r>
            <a:endParaRPr lang="zh-CN" altLang="en-US" b="1" dirty="0"/>
          </a:p>
        </p:txBody>
      </p:sp>
      <p:sp>
        <p:nvSpPr>
          <p:cNvPr id="3" name="内容占位符 2"/>
          <p:cNvSpPr>
            <a:spLocks noGrp="1"/>
          </p:cNvSpPr>
          <p:nvPr>
            <p:ph idx="1"/>
          </p:nvPr>
        </p:nvSpPr>
        <p:spPr/>
        <p:txBody>
          <a:bodyPr/>
          <a:lstStyle/>
          <a:p>
            <a:r>
              <a:rPr lang="en-US" altLang="zh-CN" dirty="0" smtClean="0"/>
              <a:t>Idea: When there is a collision, the </a:t>
            </a:r>
            <a:r>
              <a:rPr lang="en-US" altLang="zh-CN" dirty="0" smtClean="0">
                <a:solidFill>
                  <a:srgbClr val="FF0000"/>
                </a:solidFill>
              </a:rPr>
              <a:t>synonym</a:t>
            </a:r>
            <a:r>
              <a:rPr lang="en-US" altLang="zh-CN" dirty="0" smtClean="0"/>
              <a:t> (</a:t>
            </a:r>
            <a:r>
              <a:rPr lang="zh-CN" altLang="en-US" dirty="0" smtClean="0"/>
              <a:t>同义</a:t>
            </a:r>
            <a:r>
              <a:rPr lang="en-US" altLang="zh-CN" dirty="0" smtClean="0"/>
              <a:t>) is put into a linked list of synonyms.</a:t>
            </a:r>
          </a:p>
          <a:p>
            <a:endParaRPr lang="zh-CN" altLang="en-US" dirty="0"/>
          </a:p>
        </p:txBody>
      </p:sp>
      <p:pic>
        <p:nvPicPr>
          <p:cNvPr id="32770" name="Picture 2"/>
          <p:cNvPicPr>
            <a:picLocks noChangeAspect="1" noChangeArrowheads="1"/>
          </p:cNvPicPr>
          <p:nvPr/>
        </p:nvPicPr>
        <p:blipFill>
          <a:blip r:embed="rId2" cstate="print"/>
          <a:srcRect/>
          <a:stretch>
            <a:fillRect/>
          </a:stretch>
        </p:blipFill>
        <p:spPr bwMode="auto">
          <a:xfrm>
            <a:off x="2524100" y="1857365"/>
            <a:ext cx="6500858" cy="4401779"/>
          </a:xfrm>
          <a:prstGeom prst="rect">
            <a:avLst/>
          </a:prstGeom>
          <a:noFill/>
          <a:ln w="9525">
            <a:noFill/>
            <a:miter lim="800000"/>
            <a:headEnd/>
            <a:tailEnd/>
          </a:ln>
          <a:effectLst/>
        </p:spPr>
      </p:pic>
      <p:sp>
        <p:nvSpPr>
          <p:cNvPr id="5" name="AutoShape 6"/>
          <p:cNvSpPr>
            <a:spLocks noChangeArrowheads="1"/>
          </p:cNvSpPr>
          <p:nvPr/>
        </p:nvSpPr>
        <p:spPr bwMode="auto">
          <a:xfrm>
            <a:off x="7453322" y="3071810"/>
            <a:ext cx="2362200" cy="914400"/>
          </a:xfrm>
          <a:prstGeom prst="wedgeRoundRectCallout">
            <a:avLst>
              <a:gd name="adj1" fmla="val -47124"/>
              <a:gd name="adj2" fmla="val -76220"/>
              <a:gd name="adj3" fmla="val 16667"/>
            </a:avLst>
          </a:prstGeom>
          <a:solidFill>
            <a:srgbClr val="FFFF00"/>
          </a:solidFill>
          <a:ln w="9525">
            <a:solidFill>
              <a:schemeClr val="tx1"/>
            </a:solidFill>
            <a:miter lim="800000"/>
            <a:headEnd/>
            <a:tailEnd/>
          </a:ln>
        </p:spPr>
        <p:txBody>
          <a:bodyPr/>
          <a:lstStyle/>
          <a:p>
            <a:pPr algn="ctr"/>
            <a:r>
              <a:rPr lang="en-US" altLang="zh-CN" sz="2400" dirty="0"/>
              <a:t>A linked list of synonyms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Chaining Example</a:t>
            </a:r>
            <a:endParaRPr lang="zh-CN" altLang="en-US" dirty="0"/>
          </a:p>
        </p:txBody>
      </p:sp>
      <p:sp>
        <p:nvSpPr>
          <p:cNvPr id="3" name="内容占位符 2"/>
          <p:cNvSpPr>
            <a:spLocks noGrp="1"/>
          </p:cNvSpPr>
          <p:nvPr>
            <p:ph idx="1"/>
          </p:nvPr>
        </p:nvSpPr>
        <p:spPr/>
        <p:txBody>
          <a:bodyPr/>
          <a:lstStyle/>
          <a:p>
            <a:pPr>
              <a:defRPr/>
            </a:pPr>
            <a:r>
              <a:rPr lang="zh-CN" altLang="en-US" b="1" dirty="0" smtClean="0">
                <a:latin typeface="+mn-ea"/>
              </a:rPr>
              <a:t>基本思想：将具有相同哈希地址的记录链成一个单链表，</a:t>
            </a:r>
            <a:r>
              <a:rPr lang="en-US" altLang="zh-CN" b="1" dirty="0" smtClean="0">
                <a:latin typeface="+mn-ea"/>
              </a:rPr>
              <a:t>m</a:t>
            </a:r>
            <a:r>
              <a:rPr lang="zh-CN" altLang="en-US" b="1" dirty="0" smtClean="0">
                <a:latin typeface="+mn-ea"/>
              </a:rPr>
              <a:t>个哈希地址就设</a:t>
            </a:r>
            <a:r>
              <a:rPr lang="en-US" altLang="zh-CN" b="1" dirty="0" smtClean="0">
                <a:latin typeface="+mn-ea"/>
              </a:rPr>
              <a:t>m</a:t>
            </a:r>
            <a:r>
              <a:rPr lang="zh-CN" altLang="en-US" b="1" dirty="0" smtClean="0">
                <a:latin typeface="+mn-ea"/>
              </a:rPr>
              <a:t>个单链表，然后用一个数组将</a:t>
            </a:r>
            <a:r>
              <a:rPr lang="en-US" altLang="zh-CN" b="1" dirty="0" smtClean="0">
                <a:latin typeface="+mn-ea"/>
              </a:rPr>
              <a:t>m</a:t>
            </a:r>
            <a:r>
              <a:rPr lang="zh-CN" altLang="en-US" b="1" dirty="0" smtClean="0">
                <a:latin typeface="+mn-ea"/>
              </a:rPr>
              <a:t>个单链表的表头指针存储起来，形成一个动态的结构。</a:t>
            </a:r>
          </a:p>
          <a:p>
            <a:pPr>
              <a:defRPr/>
            </a:pPr>
            <a:r>
              <a:rPr lang="zh-CN" altLang="en-US" b="1" dirty="0" smtClean="0">
                <a:solidFill>
                  <a:srgbClr val="FF00FF"/>
                </a:solidFill>
                <a:latin typeface="+mn-ea"/>
              </a:rPr>
              <a:t>例：</a:t>
            </a:r>
            <a:r>
              <a:rPr lang="zh-CN" altLang="en-US" b="1" dirty="0" smtClean="0">
                <a:latin typeface="+mn-ea"/>
              </a:rPr>
              <a:t>设</a:t>
            </a:r>
            <a:r>
              <a:rPr lang="en-US" altLang="zh-CN" b="1" dirty="0" smtClean="0">
                <a:latin typeface="+mn-ea"/>
              </a:rPr>
              <a:t>{ </a:t>
            </a:r>
            <a:r>
              <a:rPr lang="en-US" altLang="zh-CN" b="1" dirty="0" smtClean="0">
                <a:solidFill>
                  <a:srgbClr val="0000CC"/>
                </a:solidFill>
                <a:latin typeface="+mn-ea"/>
              </a:rPr>
              <a:t>47, 7, 29, 11, 16, 92, 22, 8, 3, 50, 37, 89</a:t>
            </a:r>
            <a:r>
              <a:rPr lang="zh-CN" altLang="en-US" b="1" dirty="0" smtClean="0">
                <a:solidFill>
                  <a:srgbClr val="0000CC"/>
                </a:solidFill>
                <a:latin typeface="+mn-ea"/>
              </a:rPr>
              <a:t>，</a:t>
            </a:r>
            <a:r>
              <a:rPr lang="en-US" altLang="zh-CN" b="1" dirty="0" smtClean="0">
                <a:solidFill>
                  <a:srgbClr val="0000CC"/>
                </a:solidFill>
                <a:latin typeface="+mn-ea"/>
              </a:rPr>
              <a:t>10 </a:t>
            </a:r>
            <a:r>
              <a:rPr lang="en-US" altLang="zh-CN" b="1" dirty="0" smtClean="0">
                <a:latin typeface="+mn-ea"/>
              </a:rPr>
              <a:t>}</a:t>
            </a:r>
            <a:r>
              <a:rPr lang="zh-CN" altLang="en-US" b="1" dirty="0" smtClean="0">
                <a:latin typeface="+mn-ea"/>
              </a:rPr>
              <a:t>的哈希函数为：</a:t>
            </a:r>
          </a:p>
          <a:p>
            <a:pPr>
              <a:defRPr/>
            </a:pPr>
            <a:r>
              <a:rPr lang="en-US" altLang="zh-CN" b="1" dirty="0" smtClean="0">
                <a:solidFill>
                  <a:srgbClr val="FF0000"/>
                </a:solidFill>
                <a:latin typeface="+mn-ea"/>
              </a:rPr>
              <a:t>Hash(key)= key mod 11</a:t>
            </a:r>
            <a:r>
              <a:rPr lang="zh-CN" altLang="en-US" b="1" dirty="0" smtClean="0">
                <a:solidFill>
                  <a:schemeClr val="tx2"/>
                </a:solidFill>
                <a:latin typeface="+mn-ea"/>
              </a:rPr>
              <a:t>，</a:t>
            </a:r>
          </a:p>
          <a:p>
            <a:r>
              <a:rPr lang="zh-CN" altLang="en-US" b="1" dirty="0" smtClean="0">
                <a:latin typeface="+mn-ea"/>
              </a:rPr>
              <a:t>注：有冲突的元素可以插</a:t>
            </a:r>
            <a:endParaRPr lang="en-US" altLang="zh-CN" b="1" dirty="0" smtClean="0">
              <a:latin typeface="+mn-ea"/>
            </a:endParaRPr>
          </a:p>
          <a:p>
            <a:pPr>
              <a:buNone/>
            </a:pPr>
            <a:r>
              <a:rPr lang="en-US" altLang="zh-CN" b="1" dirty="0" smtClean="0">
                <a:latin typeface="+mn-ea"/>
              </a:rPr>
              <a:t>	</a:t>
            </a:r>
            <a:r>
              <a:rPr lang="zh-CN" altLang="en-US" b="1" dirty="0" smtClean="0">
                <a:latin typeface="+mn-ea"/>
              </a:rPr>
              <a:t>在表尾</a:t>
            </a:r>
            <a:r>
              <a:rPr lang="en-US" altLang="zh-CN" b="1" dirty="0" smtClean="0">
                <a:latin typeface="+mn-ea"/>
              </a:rPr>
              <a:t>,</a:t>
            </a:r>
            <a:r>
              <a:rPr lang="zh-CN" altLang="en-US" b="1" dirty="0" smtClean="0">
                <a:latin typeface="+mn-ea"/>
              </a:rPr>
              <a:t>也可以插在表头。</a:t>
            </a:r>
          </a:p>
          <a:p>
            <a:endParaRPr lang="zh-CN" altLang="en-US" dirty="0"/>
          </a:p>
        </p:txBody>
      </p:sp>
      <p:grpSp>
        <p:nvGrpSpPr>
          <p:cNvPr id="4" name="Group 6"/>
          <p:cNvGrpSpPr>
            <a:grpSpLocks/>
          </p:cNvGrpSpPr>
          <p:nvPr/>
        </p:nvGrpSpPr>
        <p:grpSpPr bwMode="auto">
          <a:xfrm>
            <a:off x="6310313" y="2643183"/>
            <a:ext cx="3715152" cy="3951287"/>
            <a:chOff x="3456" y="1632"/>
            <a:chExt cx="2161" cy="2489"/>
          </a:xfrm>
        </p:grpSpPr>
        <p:grpSp>
          <p:nvGrpSpPr>
            <p:cNvPr id="5" name="Group 7"/>
            <p:cNvGrpSpPr>
              <a:grpSpLocks/>
            </p:cNvGrpSpPr>
            <p:nvPr/>
          </p:nvGrpSpPr>
          <p:grpSpPr bwMode="auto">
            <a:xfrm>
              <a:off x="3456" y="1632"/>
              <a:ext cx="2160" cy="2489"/>
              <a:chOff x="3456" y="1632"/>
              <a:chExt cx="2160" cy="2489"/>
            </a:xfrm>
          </p:grpSpPr>
          <p:sp>
            <p:nvSpPr>
              <p:cNvPr id="17" name="Rectangle 8"/>
              <p:cNvSpPr>
                <a:spLocks noChangeArrowheads="1"/>
              </p:cNvSpPr>
              <p:nvPr/>
            </p:nvSpPr>
            <p:spPr bwMode="auto">
              <a:xfrm>
                <a:off x="3744" y="386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18" name="Rectangle 9"/>
              <p:cNvSpPr>
                <a:spLocks noChangeArrowheads="1"/>
              </p:cNvSpPr>
              <p:nvPr/>
            </p:nvSpPr>
            <p:spPr bwMode="auto">
              <a:xfrm>
                <a:off x="3744" y="364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19" name="Rectangle 10"/>
              <p:cNvSpPr>
                <a:spLocks noChangeArrowheads="1"/>
              </p:cNvSpPr>
              <p:nvPr/>
            </p:nvSpPr>
            <p:spPr bwMode="auto">
              <a:xfrm>
                <a:off x="3744" y="342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0" name="Rectangle 11"/>
              <p:cNvSpPr>
                <a:spLocks noChangeArrowheads="1"/>
              </p:cNvSpPr>
              <p:nvPr/>
            </p:nvSpPr>
            <p:spPr bwMode="auto">
              <a:xfrm>
                <a:off x="3744" y="320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1" name="Rectangle 12"/>
              <p:cNvSpPr>
                <a:spLocks noChangeArrowheads="1"/>
              </p:cNvSpPr>
              <p:nvPr/>
            </p:nvSpPr>
            <p:spPr bwMode="auto">
              <a:xfrm>
                <a:off x="3744" y="298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2" name="Rectangle 13"/>
              <p:cNvSpPr>
                <a:spLocks noChangeArrowheads="1"/>
              </p:cNvSpPr>
              <p:nvPr/>
            </p:nvSpPr>
            <p:spPr bwMode="auto">
              <a:xfrm>
                <a:off x="3744" y="276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3" name="Rectangle 14"/>
              <p:cNvSpPr>
                <a:spLocks noChangeArrowheads="1"/>
              </p:cNvSpPr>
              <p:nvPr/>
            </p:nvSpPr>
            <p:spPr bwMode="auto">
              <a:xfrm>
                <a:off x="3744" y="254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4" name="Rectangle 15"/>
              <p:cNvSpPr>
                <a:spLocks noChangeArrowheads="1"/>
              </p:cNvSpPr>
              <p:nvPr/>
            </p:nvSpPr>
            <p:spPr bwMode="auto">
              <a:xfrm>
                <a:off x="3744" y="232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5" name="Rectangle 16"/>
              <p:cNvSpPr>
                <a:spLocks noChangeArrowheads="1"/>
              </p:cNvSpPr>
              <p:nvPr/>
            </p:nvSpPr>
            <p:spPr bwMode="auto">
              <a:xfrm>
                <a:off x="3744" y="210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6" name="Rectangle 17"/>
              <p:cNvSpPr>
                <a:spLocks noChangeArrowheads="1"/>
              </p:cNvSpPr>
              <p:nvPr/>
            </p:nvSpPr>
            <p:spPr bwMode="auto">
              <a:xfrm>
                <a:off x="3744" y="188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7" name="Rectangle 18"/>
              <p:cNvSpPr>
                <a:spLocks noChangeArrowheads="1"/>
              </p:cNvSpPr>
              <p:nvPr/>
            </p:nvSpPr>
            <p:spPr bwMode="auto">
              <a:xfrm>
                <a:off x="3744" y="1660"/>
                <a:ext cx="336" cy="220"/>
              </a:xfrm>
              <a:prstGeom prst="rect">
                <a:avLst/>
              </a:prstGeom>
              <a:noFill/>
              <a:ln w="38100">
                <a:noFill/>
                <a:miter lim="800000"/>
                <a:headEnd/>
                <a:tailEnd/>
              </a:ln>
            </p:spPr>
            <p:txBody>
              <a:bodyPr/>
              <a:lstStyle/>
              <a:p>
                <a:pPr>
                  <a:spcBef>
                    <a:spcPct val="20000"/>
                  </a:spcBef>
                </a:pPr>
                <a:endParaRPr lang="zh-CN" altLang="zh-CN" sz="1700">
                  <a:solidFill>
                    <a:schemeClr val="tx2"/>
                  </a:solidFill>
                </a:endParaRPr>
              </a:p>
            </p:txBody>
          </p:sp>
          <p:sp>
            <p:nvSpPr>
              <p:cNvPr id="28" name="Line 19"/>
              <p:cNvSpPr>
                <a:spLocks noChangeShapeType="1"/>
              </p:cNvSpPr>
              <p:nvPr/>
            </p:nvSpPr>
            <p:spPr bwMode="auto">
              <a:xfrm>
                <a:off x="3744" y="1660"/>
                <a:ext cx="336" cy="0"/>
              </a:xfrm>
              <a:prstGeom prst="line">
                <a:avLst/>
              </a:prstGeom>
              <a:noFill/>
              <a:ln w="28575" cap="sq">
                <a:solidFill>
                  <a:schemeClr val="tx1"/>
                </a:solidFill>
                <a:round/>
                <a:headEnd/>
                <a:tailEnd/>
              </a:ln>
            </p:spPr>
            <p:txBody>
              <a:bodyPr wrap="none"/>
              <a:lstStyle/>
              <a:p>
                <a:endParaRPr lang="zh-CN" altLang="en-US"/>
              </a:p>
            </p:txBody>
          </p:sp>
          <p:sp>
            <p:nvSpPr>
              <p:cNvPr id="29" name="Line 20"/>
              <p:cNvSpPr>
                <a:spLocks noChangeShapeType="1"/>
              </p:cNvSpPr>
              <p:nvPr/>
            </p:nvSpPr>
            <p:spPr bwMode="auto">
              <a:xfrm>
                <a:off x="3744" y="1880"/>
                <a:ext cx="336" cy="0"/>
              </a:xfrm>
              <a:prstGeom prst="line">
                <a:avLst/>
              </a:prstGeom>
              <a:noFill/>
              <a:ln w="12700">
                <a:solidFill>
                  <a:schemeClr val="tx1"/>
                </a:solidFill>
                <a:round/>
                <a:headEnd/>
                <a:tailEnd/>
              </a:ln>
            </p:spPr>
            <p:txBody>
              <a:bodyPr wrap="none"/>
              <a:lstStyle/>
              <a:p>
                <a:endParaRPr lang="zh-CN" altLang="en-US"/>
              </a:p>
            </p:txBody>
          </p:sp>
          <p:sp>
            <p:nvSpPr>
              <p:cNvPr id="30" name="Line 21"/>
              <p:cNvSpPr>
                <a:spLocks noChangeShapeType="1"/>
              </p:cNvSpPr>
              <p:nvPr/>
            </p:nvSpPr>
            <p:spPr bwMode="auto">
              <a:xfrm>
                <a:off x="3744" y="2100"/>
                <a:ext cx="336" cy="0"/>
              </a:xfrm>
              <a:prstGeom prst="line">
                <a:avLst/>
              </a:prstGeom>
              <a:noFill/>
              <a:ln w="12700">
                <a:solidFill>
                  <a:schemeClr val="tx1"/>
                </a:solidFill>
                <a:round/>
                <a:headEnd/>
                <a:tailEnd/>
              </a:ln>
            </p:spPr>
            <p:txBody>
              <a:bodyPr wrap="none"/>
              <a:lstStyle/>
              <a:p>
                <a:endParaRPr lang="zh-CN" altLang="en-US"/>
              </a:p>
            </p:txBody>
          </p:sp>
          <p:sp>
            <p:nvSpPr>
              <p:cNvPr id="31" name="Line 22"/>
              <p:cNvSpPr>
                <a:spLocks noChangeShapeType="1"/>
              </p:cNvSpPr>
              <p:nvPr/>
            </p:nvSpPr>
            <p:spPr bwMode="auto">
              <a:xfrm>
                <a:off x="3744" y="2320"/>
                <a:ext cx="336" cy="0"/>
              </a:xfrm>
              <a:prstGeom prst="line">
                <a:avLst/>
              </a:prstGeom>
              <a:noFill/>
              <a:ln w="12700">
                <a:solidFill>
                  <a:schemeClr val="tx1"/>
                </a:solidFill>
                <a:round/>
                <a:headEnd/>
                <a:tailEnd/>
              </a:ln>
            </p:spPr>
            <p:txBody>
              <a:bodyPr wrap="none"/>
              <a:lstStyle/>
              <a:p>
                <a:endParaRPr lang="zh-CN" altLang="en-US"/>
              </a:p>
            </p:txBody>
          </p:sp>
          <p:sp>
            <p:nvSpPr>
              <p:cNvPr id="32" name="Line 23"/>
              <p:cNvSpPr>
                <a:spLocks noChangeShapeType="1"/>
              </p:cNvSpPr>
              <p:nvPr/>
            </p:nvSpPr>
            <p:spPr bwMode="auto">
              <a:xfrm>
                <a:off x="3744" y="2540"/>
                <a:ext cx="336" cy="0"/>
              </a:xfrm>
              <a:prstGeom prst="line">
                <a:avLst/>
              </a:prstGeom>
              <a:noFill/>
              <a:ln w="12700">
                <a:solidFill>
                  <a:schemeClr val="tx1"/>
                </a:solidFill>
                <a:round/>
                <a:headEnd/>
                <a:tailEnd/>
              </a:ln>
            </p:spPr>
            <p:txBody>
              <a:bodyPr wrap="none"/>
              <a:lstStyle/>
              <a:p>
                <a:endParaRPr lang="zh-CN" altLang="en-US"/>
              </a:p>
            </p:txBody>
          </p:sp>
          <p:sp>
            <p:nvSpPr>
              <p:cNvPr id="33" name="Line 24"/>
              <p:cNvSpPr>
                <a:spLocks noChangeShapeType="1"/>
              </p:cNvSpPr>
              <p:nvPr/>
            </p:nvSpPr>
            <p:spPr bwMode="auto">
              <a:xfrm>
                <a:off x="3744" y="2760"/>
                <a:ext cx="336" cy="0"/>
              </a:xfrm>
              <a:prstGeom prst="line">
                <a:avLst/>
              </a:prstGeom>
              <a:noFill/>
              <a:ln w="12700">
                <a:solidFill>
                  <a:schemeClr val="tx1"/>
                </a:solidFill>
                <a:round/>
                <a:headEnd/>
                <a:tailEnd/>
              </a:ln>
            </p:spPr>
            <p:txBody>
              <a:bodyPr wrap="none"/>
              <a:lstStyle/>
              <a:p>
                <a:endParaRPr lang="zh-CN" altLang="en-US"/>
              </a:p>
            </p:txBody>
          </p:sp>
          <p:sp>
            <p:nvSpPr>
              <p:cNvPr id="34" name="Line 25"/>
              <p:cNvSpPr>
                <a:spLocks noChangeShapeType="1"/>
              </p:cNvSpPr>
              <p:nvPr/>
            </p:nvSpPr>
            <p:spPr bwMode="auto">
              <a:xfrm>
                <a:off x="3744" y="2980"/>
                <a:ext cx="336" cy="0"/>
              </a:xfrm>
              <a:prstGeom prst="line">
                <a:avLst/>
              </a:prstGeom>
              <a:noFill/>
              <a:ln w="12700">
                <a:solidFill>
                  <a:schemeClr val="tx1"/>
                </a:solidFill>
                <a:round/>
                <a:headEnd/>
                <a:tailEnd/>
              </a:ln>
            </p:spPr>
            <p:txBody>
              <a:bodyPr wrap="none"/>
              <a:lstStyle/>
              <a:p>
                <a:endParaRPr lang="zh-CN" altLang="en-US"/>
              </a:p>
            </p:txBody>
          </p:sp>
          <p:sp>
            <p:nvSpPr>
              <p:cNvPr id="35" name="Line 26"/>
              <p:cNvSpPr>
                <a:spLocks noChangeShapeType="1"/>
              </p:cNvSpPr>
              <p:nvPr/>
            </p:nvSpPr>
            <p:spPr bwMode="auto">
              <a:xfrm>
                <a:off x="3744" y="3200"/>
                <a:ext cx="336" cy="0"/>
              </a:xfrm>
              <a:prstGeom prst="line">
                <a:avLst/>
              </a:prstGeom>
              <a:noFill/>
              <a:ln w="12700">
                <a:solidFill>
                  <a:schemeClr val="tx1"/>
                </a:solidFill>
                <a:round/>
                <a:headEnd/>
                <a:tailEnd/>
              </a:ln>
            </p:spPr>
            <p:txBody>
              <a:bodyPr wrap="none"/>
              <a:lstStyle/>
              <a:p>
                <a:endParaRPr lang="zh-CN" altLang="en-US"/>
              </a:p>
            </p:txBody>
          </p:sp>
          <p:sp>
            <p:nvSpPr>
              <p:cNvPr id="36" name="Line 27"/>
              <p:cNvSpPr>
                <a:spLocks noChangeShapeType="1"/>
              </p:cNvSpPr>
              <p:nvPr/>
            </p:nvSpPr>
            <p:spPr bwMode="auto">
              <a:xfrm>
                <a:off x="3744" y="3420"/>
                <a:ext cx="336" cy="0"/>
              </a:xfrm>
              <a:prstGeom prst="line">
                <a:avLst/>
              </a:prstGeom>
              <a:noFill/>
              <a:ln w="12700">
                <a:solidFill>
                  <a:schemeClr val="tx1"/>
                </a:solidFill>
                <a:round/>
                <a:headEnd/>
                <a:tailEnd/>
              </a:ln>
            </p:spPr>
            <p:txBody>
              <a:bodyPr wrap="none"/>
              <a:lstStyle/>
              <a:p>
                <a:endParaRPr lang="zh-CN" altLang="en-US"/>
              </a:p>
            </p:txBody>
          </p:sp>
          <p:sp>
            <p:nvSpPr>
              <p:cNvPr id="37" name="Line 28"/>
              <p:cNvSpPr>
                <a:spLocks noChangeShapeType="1"/>
              </p:cNvSpPr>
              <p:nvPr/>
            </p:nvSpPr>
            <p:spPr bwMode="auto">
              <a:xfrm>
                <a:off x="3744" y="3640"/>
                <a:ext cx="336" cy="0"/>
              </a:xfrm>
              <a:prstGeom prst="line">
                <a:avLst/>
              </a:prstGeom>
              <a:noFill/>
              <a:ln w="12700">
                <a:solidFill>
                  <a:schemeClr val="tx1"/>
                </a:solidFill>
                <a:round/>
                <a:headEnd/>
                <a:tailEnd/>
              </a:ln>
            </p:spPr>
            <p:txBody>
              <a:bodyPr wrap="none"/>
              <a:lstStyle/>
              <a:p>
                <a:endParaRPr lang="zh-CN" altLang="en-US"/>
              </a:p>
            </p:txBody>
          </p:sp>
          <p:sp>
            <p:nvSpPr>
              <p:cNvPr id="38" name="Line 29"/>
              <p:cNvSpPr>
                <a:spLocks noChangeShapeType="1"/>
              </p:cNvSpPr>
              <p:nvPr/>
            </p:nvSpPr>
            <p:spPr bwMode="auto">
              <a:xfrm>
                <a:off x="3744" y="3860"/>
                <a:ext cx="336" cy="0"/>
              </a:xfrm>
              <a:prstGeom prst="line">
                <a:avLst/>
              </a:prstGeom>
              <a:noFill/>
              <a:ln w="12700">
                <a:solidFill>
                  <a:schemeClr val="tx1"/>
                </a:solidFill>
                <a:round/>
                <a:headEnd/>
                <a:tailEnd/>
              </a:ln>
            </p:spPr>
            <p:txBody>
              <a:bodyPr wrap="none"/>
              <a:lstStyle/>
              <a:p>
                <a:endParaRPr lang="zh-CN" altLang="en-US"/>
              </a:p>
            </p:txBody>
          </p:sp>
          <p:sp>
            <p:nvSpPr>
              <p:cNvPr id="39" name="Line 30"/>
              <p:cNvSpPr>
                <a:spLocks noChangeShapeType="1"/>
              </p:cNvSpPr>
              <p:nvPr/>
            </p:nvSpPr>
            <p:spPr bwMode="auto">
              <a:xfrm>
                <a:off x="3744" y="4080"/>
                <a:ext cx="336" cy="0"/>
              </a:xfrm>
              <a:prstGeom prst="line">
                <a:avLst/>
              </a:prstGeom>
              <a:noFill/>
              <a:ln w="28575" cap="sq">
                <a:solidFill>
                  <a:schemeClr val="tx1"/>
                </a:solidFill>
                <a:round/>
                <a:headEnd/>
                <a:tailEnd/>
              </a:ln>
            </p:spPr>
            <p:txBody>
              <a:bodyPr wrap="none"/>
              <a:lstStyle/>
              <a:p>
                <a:endParaRPr lang="zh-CN" altLang="en-US"/>
              </a:p>
            </p:txBody>
          </p:sp>
          <p:sp>
            <p:nvSpPr>
              <p:cNvPr id="40" name="Line 31"/>
              <p:cNvSpPr>
                <a:spLocks noChangeShapeType="1"/>
              </p:cNvSpPr>
              <p:nvPr/>
            </p:nvSpPr>
            <p:spPr bwMode="auto">
              <a:xfrm>
                <a:off x="3744" y="1660"/>
                <a:ext cx="0" cy="2420"/>
              </a:xfrm>
              <a:prstGeom prst="line">
                <a:avLst/>
              </a:prstGeom>
              <a:noFill/>
              <a:ln w="28575" cap="sq">
                <a:solidFill>
                  <a:schemeClr val="tx1"/>
                </a:solidFill>
                <a:round/>
                <a:headEnd/>
                <a:tailEnd/>
              </a:ln>
            </p:spPr>
            <p:txBody>
              <a:bodyPr wrap="none"/>
              <a:lstStyle/>
              <a:p>
                <a:endParaRPr lang="zh-CN" altLang="en-US"/>
              </a:p>
            </p:txBody>
          </p:sp>
          <p:sp>
            <p:nvSpPr>
              <p:cNvPr id="41" name="Line 32"/>
              <p:cNvSpPr>
                <a:spLocks noChangeShapeType="1"/>
              </p:cNvSpPr>
              <p:nvPr/>
            </p:nvSpPr>
            <p:spPr bwMode="auto">
              <a:xfrm>
                <a:off x="4080" y="1660"/>
                <a:ext cx="0" cy="2420"/>
              </a:xfrm>
              <a:prstGeom prst="line">
                <a:avLst/>
              </a:prstGeom>
              <a:noFill/>
              <a:ln w="28575" cap="sq">
                <a:solidFill>
                  <a:schemeClr val="tx1"/>
                </a:solidFill>
                <a:round/>
                <a:headEnd/>
                <a:tailEnd/>
              </a:ln>
            </p:spPr>
            <p:txBody>
              <a:bodyPr wrap="none"/>
              <a:lstStyle/>
              <a:p>
                <a:endParaRPr lang="zh-CN" altLang="en-US"/>
              </a:p>
            </p:txBody>
          </p:sp>
          <p:sp>
            <p:nvSpPr>
              <p:cNvPr id="42" name="Rectangle 33"/>
              <p:cNvSpPr>
                <a:spLocks noChangeArrowheads="1"/>
              </p:cNvSpPr>
              <p:nvPr/>
            </p:nvSpPr>
            <p:spPr bwMode="auto">
              <a:xfrm>
                <a:off x="3456" y="1632"/>
                <a:ext cx="384" cy="2489"/>
              </a:xfrm>
              <a:prstGeom prst="rect">
                <a:avLst/>
              </a:prstGeom>
              <a:noFill/>
              <a:ln w="38100">
                <a:noFill/>
                <a:miter lim="800000"/>
                <a:headEnd/>
                <a:tailEnd/>
              </a:ln>
              <a:effectLst/>
            </p:spPr>
            <p:txBody>
              <a:bodyPr>
                <a:spAutoFit/>
              </a:bodyPr>
              <a:lstStyle/>
              <a:p>
                <a:pPr algn="just">
                  <a:defRPr/>
                </a:pPr>
                <a:r>
                  <a:rPr lang="en-US" altLang="zh-CN" sz="2300" b="1" dirty="0">
                    <a:solidFill>
                      <a:schemeClr val="tx2"/>
                    </a:solidFill>
                    <a:effectLst>
                      <a:outerShdw blurRad="38100" dist="38100" dir="2700000" algn="tl">
                        <a:srgbClr val="000000"/>
                      </a:outerShdw>
                    </a:effectLst>
                    <a:ea typeface="宋体" pitchFamily="2" charset="-122"/>
                  </a:rPr>
                  <a:t> </a:t>
                </a:r>
                <a:r>
                  <a:rPr lang="en-US" altLang="zh-CN" sz="2300" b="1" dirty="0">
                    <a:ea typeface="宋体" pitchFamily="2" charset="-122"/>
                  </a:rPr>
                  <a:t>0</a:t>
                </a:r>
              </a:p>
              <a:p>
                <a:pPr algn="just" eaLnBrk="0" hangingPunct="0">
                  <a:defRPr/>
                </a:pPr>
                <a:r>
                  <a:rPr lang="en-US" altLang="zh-CN" sz="2300" b="1" dirty="0">
                    <a:ea typeface="宋体" pitchFamily="2" charset="-122"/>
                  </a:rPr>
                  <a:t> 1</a:t>
                </a:r>
              </a:p>
              <a:p>
                <a:pPr algn="just" eaLnBrk="0" hangingPunct="0">
                  <a:defRPr/>
                </a:pPr>
                <a:r>
                  <a:rPr lang="en-US" altLang="zh-CN" sz="2300" b="1" dirty="0">
                    <a:ea typeface="宋体" pitchFamily="2" charset="-122"/>
                  </a:rPr>
                  <a:t> 2</a:t>
                </a:r>
              </a:p>
              <a:p>
                <a:pPr algn="just" eaLnBrk="0" hangingPunct="0">
                  <a:defRPr/>
                </a:pPr>
                <a:r>
                  <a:rPr lang="en-US" altLang="zh-CN" sz="2300" b="1" dirty="0">
                    <a:ea typeface="宋体" pitchFamily="2" charset="-122"/>
                  </a:rPr>
                  <a:t> 3</a:t>
                </a:r>
              </a:p>
              <a:p>
                <a:pPr algn="just" eaLnBrk="0" hangingPunct="0">
                  <a:defRPr/>
                </a:pPr>
                <a:r>
                  <a:rPr lang="en-US" altLang="zh-CN" sz="2300" b="1" dirty="0">
                    <a:ea typeface="宋体" pitchFamily="2" charset="-122"/>
                  </a:rPr>
                  <a:t> 4</a:t>
                </a:r>
              </a:p>
              <a:p>
                <a:pPr algn="just" eaLnBrk="0" hangingPunct="0">
                  <a:defRPr/>
                </a:pPr>
                <a:r>
                  <a:rPr lang="en-US" altLang="zh-CN" sz="2300" b="1" dirty="0">
                    <a:ea typeface="宋体" pitchFamily="2" charset="-122"/>
                  </a:rPr>
                  <a:t> 5</a:t>
                </a:r>
              </a:p>
              <a:p>
                <a:pPr algn="just" eaLnBrk="0" hangingPunct="0">
                  <a:defRPr/>
                </a:pPr>
                <a:r>
                  <a:rPr lang="en-US" altLang="zh-CN" sz="2300" b="1" dirty="0">
                    <a:ea typeface="宋体" pitchFamily="2" charset="-122"/>
                  </a:rPr>
                  <a:t> 6</a:t>
                </a:r>
              </a:p>
              <a:p>
                <a:pPr algn="just" eaLnBrk="0" hangingPunct="0">
                  <a:defRPr/>
                </a:pPr>
                <a:r>
                  <a:rPr lang="en-US" altLang="zh-CN" sz="2300" b="1" dirty="0">
                    <a:ea typeface="宋体" pitchFamily="2" charset="-122"/>
                  </a:rPr>
                  <a:t> 7</a:t>
                </a:r>
              </a:p>
              <a:p>
                <a:pPr algn="just" eaLnBrk="0" hangingPunct="0">
                  <a:defRPr/>
                </a:pPr>
                <a:r>
                  <a:rPr lang="en-US" altLang="zh-CN" sz="2300" b="1" dirty="0">
                    <a:ea typeface="宋体" pitchFamily="2" charset="-122"/>
                  </a:rPr>
                  <a:t> 8</a:t>
                </a:r>
              </a:p>
              <a:p>
                <a:pPr algn="just" eaLnBrk="0" hangingPunct="0">
                  <a:defRPr/>
                </a:pPr>
                <a:r>
                  <a:rPr lang="en-US" altLang="zh-CN" sz="2300" b="1" dirty="0">
                    <a:ea typeface="宋体" pitchFamily="2" charset="-122"/>
                  </a:rPr>
                  <a:t> 9</a:t>
                </a:r>
              </a:p>
              <a:p>
                <a:pPr algn="just" eaLnBrk="0" hangingPunct="0">
                  <a:defRPr/>
                </a:pPr>
                <a:r>
                  <a:rPr lang="en-US" altLang="zh-CN" sz="2300" b="1" dirty="0">
                    <a:ea typeface="宋体" pitchFamily="2" charset="-122"/>
                  </a:rPr>
                  <a:t>10</a:t>
                </a:r>
              </a:p>
            </p:txBody>
          </p:sp>
          <p:sp>
            <p:nvSpPr>
              <p:cNvPr id="43" name="Rectangle 34"/>
              <p:cNvSpPr>
                <a:spLocks noChangeArrowheads="1"/>
              </p:cNvSpPr>
              <p:nvPr/>
            </p:nvSpPr>
            <p:spPr bwMode="auto">
              <a:xfrm>
                <a:off x="4584" y="1680"/>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44" name="Rectangle 35"/>
              <p:cNvSpPr>
                <a:spLocks noChangeArrowheads="1"/>
              </p:cNvSpPr>
              <p:nvPr/>
            </p:nvSpPr>
            <p:spPr bwMode="auto">
              <a:xfrm>
                <a:off x="4320" y="1680"/>
                <a:ext cx="264" cy="172"/>
              </a:xfrm>
              <a:prstGeom prst="rect">
                <a:avLst/>
              </a:prstGeom>
              <a:noFill/>
              <a:ln w="38100">
                <a:noFill/>
                <a:miter lim="800000"/>
                <a:headEnd/>
                <a:tailEnd/>
              </a:ln>
            </p:spPr>
            <p:txBody>
              <a:bodyPr/>
              <a:lstStyle/>
              <a:p>
                <a:pPr>
                  <a:spcBef>
                    <a:spcPct val="20000"/>
                  </a:spcBef>
                </a:pPr>
                <a:r>
                  <a:rPr lang="en-US" altLang="zh-CN" sz="1600" b="1"/>
                  <a:t>22</a:t>
                </a:r>
              </a:p>
            </p:txBody>
          </p:sp>
          <p:sp>
            <p:nvSpPr>
              <p:cNvPr id="45" name="Line 36"/>
              <p:cNvSpPr>
                <a:spLocks noChangeShapeType="1"/>
              </p:cNvSpPr>
              <p:nvPr/>
            </p:nvSpPr>
            <p:spPr bwMode="auto">
              <a:xfrm>
                <a:off x="4320" y="1680"/>
                <a:ext cx="528" cy="0"/>
              </a:xfrm>
              <a:prstGeom prst="line">
                <a:avLst/>
              </a:prstGeom>
              <a:noFill/>
              <a:ln w="28575" cap="sq">
                <a:solidFill>
                  <a:schemeClr val="tx1"/>
                </a:solidFill>
                <a:round/>
                <a:headEnd/>
                <a:tailEnd/>
              </a:ln>
            </p:spPr>
            <p:txBody>
              <a:bodyPr wrap="none"/>
              <a:lstStyle/>
              <a:p>
                <a:endParaRPr lang="zh-CN" altLang="en-US"/>
              </a:p>
            </p:txBody>
          </p:sp>
          <p:sp>
            <p:nvSpPr>
              <p:cNvPr id="46" name="Line 37"/>
              <p:cNvSpPr>
                <a:spLocks noChangeShapeType="1"/>
              </p:cNvSpPr>
              <p:nvPr/>
            </p:nvSpPr>
            <p:spPr bwMode="auto">
              <a:xfrm>
                <a:off x="4320" y="1852"/>
                <a:ext cx="528" cy="0"/>
              </a:xfrm>
              <a:prstGeom prst="line">
                <a:avLst/>
              </a:prstGeom>
              <a:noFill/>
              <a:ln w="28575" cap="sq">
                <a:solidFill>
                  <a:schemeClr val="tx1"/>
                </a:solidFill>
                <a:round/>
                <a:headEnd/>
                <a:tailEnd/>
              </a:ln>
            </p:spPr>
            <p:txBody>
              <a:bodyPr wrap="none"/>
              <a:lstStyle/>
              <a:p>
                <a:endParaRPr lang="zh-CN" altLang="en-US"/>
              </a:p>
            </p:txBody>
          </p:sp>
          <p:sp>
            <p:nvSpPr>
              <p:cNvPr id="47" name="Line 38"/>
              <p:cNvSpPr>
                <a:spLocks noChangeShapeType="1"/>
              </p:cNvSpPr>
              <p:nvPr/>
            </p:nvSpPr>
            <p:spPr bwMode="auto">
              <a:xfrm>
                <a:off x="4320" y="1680"/>
                <a:ext cx="0" cy="172"/>
              </a:xfrm>
              <a:prstGeom prst="line">
                <a:avLst/>
              </a:prstGeom>
              <a:noFill/>
              <a:ln w="28575" cap="sq">
                <a:solidFill>
                  <a:schemeClr val="tx1"/>
                </a:solidFill>
                <a:round/>
                <a:headEnd/>
                <a:tailEnd/>
              </a:ln>
            </p:spPr>
            <p:txBody>
              <a:bodyPr wrap="none"/>
              <a:lstStyle/>
              <a:p>
                <a:endParaRPr lang="zh-CN" altLang="en-US"/>
              </a:p>
            </p:txBody>
          </p:sp>
          <p:sp>
            <p:nvSpPr>
              <p:cNvPr id="48" name="Line 39"/>
              <p:cNvSpPr>
                <a:spLocks noChangeShapeType="1"/>
              </p:cNvSpPr>
              <p:nvPr/>
            </p:nvSpPr>
            <p:spPr bwMode="auto">
              <a:xfrm>
                <a:off x="4584" y="1680"/>
                <a:ext cx="0" cy="172"/>
              </a:xfrm>
              <a:prstGeom prst="line">
                <a:avLst/>
              </a:prstGeom>
              <a:noFill/>
              <a:ln w="12700">
                <a:solidFill>
                  <a:schemeClr val="tx1"/>
                </a:solidFill>
                <a:round/>
                <a:headEnd/>
                <a:tailEnd/>
              </a:ln>
            </p:spPr>
            <p:txBody>
              <a:bodyPr wrap="none"/>
              <a:lstStyle/>
              <a:p>
                <a:endParaRPr lang="zh-CN" altLang="en-US"/>
              </a:p>
            </p:txBody>
          </p:sp>
          <p:sp>
            <p:nvSpPr>
              <p:cNvPr id="49" name="Line 40"/>
              <p:cNvSpPr>
                <a:spLocks noChangeShapeType="1"/>
              </p:cNvSpPr>
              <p:nvPr/>
            </p:nvSpPr>
            <p:spPr bwMode="auto">
              <a:xfrm>
                <a:off x="4848" y="1680"/>
                <a:ext cx="0" cy="172"/>
              </a:xfrm>
              <a:prstGeom prst="line">
                <a:avLst/>
              </a:prstGeom>
              <a:noFill/>
              <a:ln w="28575" cap="sq">
                <a:solidFill>
                  <a:schemeClr val="tx1"/>
                </a:solidFill>
                <a:round/>
                <a:headEnd/>
                <a:tailEnd/>
              </a:ln>
            </p:spPr>
            <p:txBody>
              <a:bodyPr wrap="none"/>
              <a:lstStyle/>
              <a:p>
                <a:endParaRPr lang="zh-CN" altLang="en-US"/>
              </a:p>
            </p:txBody>
          </p:sp>
          <p:sp>
            <p:nvSpPr>
              <p:cNvPr id="50" name="Rectangle 41"/>
              <p:cNvSpPr>
                <a:spLocks noChangeArrowheads="1"/>
              </p:cNvSpPr>
              <p:nvPr/>
            </p:nvSpPr>
            <p:spPr bwMode="auto">
              <a:xfrm>
                <a:off x="5352" y="1681"/>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51" name="Rectangle 42"/>
              <p:cNvSpPr>
                <a:spLocks noChangeArrowheads="1"/>
              </p:cNvSpPr>
              <p:nvPr/>
            </p:nvSpPr>
            <p:spPr bwMode="auto">
              <a:xfrm>
                <a:off x="5088" y="1681"/>
                <a:ext cx="264" cy="172"/>
              </a:xfrm>
              <a:prstGeom prst="rect">
                <a:avLst/>
              </a:prstGeom>
              <a:noFill/>
              <a:ln w="38100">
                <a:noFill/>
                <a:miter lim="800000"/>
                <a:headEnd/>
                <a:tailEnd/>
              </a:ln>
            </p:spPr>
            <p:txBody>
              <a:bodyPr/>
              <a:lstStyle/>
              <a:p>
                <a:pPr>
                  <a:spcBef>
                    <a:spcPct val="20000"/>
                  </a:spcBef>
                </a:pPr>
                <a:r>
                  <a:rPr lang="en-US" altLang="zh-CN" sz="1600" b="1">
                    <a:solidFill>
                      <a:schemeClr val="tx2"/>
                    </a:solidFill>
                  </a:rPr>
                  <a:t>11</a:t>
                </a:r>
              </a:p>
            </p:txBody>
          </p:sp>
          <p:sp>
            <p:nvSpPr>
              <p:cNvPr id="52" name="Line 43"/>
              <p:cNvSpPr>
                <a:spLocks noChangeShapeType="1"/>
              </p:cNvSpPr>
              <p:nvPr/>
            </p:nvSpPr>
            <p:spPr bwMode="auto">
              <a:xfrm>
                <a:off x="5088" y="1681"/>
                <a:ext cx="528" cy="0"/>
              </a:xfrm>
              <a:prstGeom prst="line">
                <a:avLst/>
              </a:prstGeom>
              <a:noFill/>
              <a:ln w="28575" cap="sq">
                <a:solidFill>
                  <a:schemeClr val="tx1"/>
                </a:solidFill>
                <a:round/>
                <a:headEnd/>
                <a:tailEnd/>
              </a:ln>
            </p:spPr>
            <p:txBody>
              <a:bodyPr wrap="none"/>
              <a:lstStyle/>
              <a:p>
                <a:endParaRPr lang="zh-CN" altLang="en-US"/>
              </a:p>
            </p:txBody>
          </p:sp>
          <p:sp>
            <p:nvSpPr>
              <p:cNvPr id="53" name="Line 44"/>
              <p:cNvSpPr>
                <a:spLocks noChangeShapeType="1"/>
              </p:cNvSpPr>
              <p:nvPr/>
            </p:nvSpPr>
            <p:spPr bwMode="auto">
              <a:xfrm>
                <a:off x="5088" y="1853"/>
                <a:ext cx="528" cy="0"/>
              </a:xfrm>
              <a:prstGeom prst="line">
                <a:avLst/>
              </a:prstGeom>
              <a:noFill/>
              <a:ln w="28575" cap="sq">
                <a:solidFill>
                  <a:schemeClr val="tx1"/>
                </a:solidFill>
                <a:round/>
                <a:headEnd/>
                <a:tailEnd/>
              </a:ln>
            </p:spPr>
            <p:txBody>
              <a:bodyPr wrap="none"/>
              <a:lstStyle/>
              <a:p>
                <a:endParaRPr lang="zh-CN" altLang="en-US"/>
              </a:p>
            </p:txBody>
          </p:sp>
          <p:sp>
            <p:nvSpPr>
              <p:cNvPr id="54" name="Line 45"/>
              <p:cNvSpPr>
                <a:spLocks noChangeShapeType="1"/>
              </p:cNvSpPr>
              <p:nvPr/>
            </p:nvSpPr>
            <p:spPr bwMode="auto">
              <a:xfrm>
                <a:off x="5088" y="1681"/>
                <a:ext cx="0" cy="172"/>
              </a:xfrm>
              <a:prstGeom prst="line">
                <a:avLst/>
              </a:prstGeom>
              <a:noFill/>
              <a:ln w="28575" cap="sq">
                <a:solidFill>
                  <a:schemeClr val="tx1"/>
                </a:solidFill>
                <a:round/>
                <a:headEnd/>
                <a:tailEnd/>
              </a:ln>
            </p:spPr>
            <p:txBody>
              <a:bodyPr wrap="none"/>
              <a:lstStyle/>
              <a:p>
                <a:endParaRPr lang="zh-CN" altLang="en-US"/>
              </a:p>
            </p:txBody>
          </p:sp>
          <p:sp>
            <p:nvSpPr>
              <p:cNvPr id="55" name="Line 46"/>
              <p:cNvSpPr>
                <a:spLocks noChangeShapeType="1"/>
              </p:cNvSpPr>
              <p:nvPr/>
            </p:nvSpPr>
            <p:spPr bwMode="auto">
              <a:xfrm>
                <a:off x="5352" y="1681"/>
                <a:ext cx="0" cy="172"/>
              </a:xfrm>
              <a:prstGeom prst="line">
                <a:avLst/>
              </a:prstGeom>
              <a:noFill/>
              <a:ln w="12700">
                <a:solidFill>
                  <a:schemeClr val="tx1"/>
                </a:solidFill>
                <a:round/>
                <a:headEnd/>
                <a:tailEnd/>
              </a:ln>
            </p:spPr>
            <p:txBody>
              <a:bodyPr wrap="none"/>
              <a:lstStyle/>
              <a:p>
                <a:endParaRPr lang="zh-CN" altLang="en-US"/>
              </a:p>
            </p:txBody>
          </p:sp>
          <p:sp>
            <p:nvSpPr>
              <p:cNvPr id="56" name="Line 47"/>
              <p:cNvSpPr>
                <a:spLocks noChangeShapeType="1"/>
              </p:cNvSpPr>
              <p:nvPr/>
            </p:nvSpPr>
            <p:spPr bwMode="auto">
              <a:xfrm>
                <a:off x="5616" y="1681"/>
                <a:ext cx="0" cy="172"/>
              </a:xfrm>
              <a:prstGeom prst="line">
                <a:avLst/>
              </a:prstGeom>
              <a:noFill/>
              <a:ln w="28575" cap="sq">
                <a:solidFill>
                  <a:schemeClr val="tx1"/>
                </a:solidFill>
                <a:round/>
                <a:headEnd/>
                <a:tailEnd/>
              </a:ln>
            </p:spPr>
            <p:txBody>
              <a:bodyPr wrap="none"/>
              <a:lstStyle/>
              <a:p>
                <a:endParaRPr lang="zh-CN" altLang="en-US"/>
              </a:p>
            </p:txBody>
          </p:sp>
          <p:sp>
            <p:nvSpPr>
              <p:cNvPr id="57" name="Line 48"/>
              <p:cNvSpPr>
                <a:spLocks noChangeShapeType="1"/>
              </p:cNvSpPr>
              <p:nvPr/>
            </p:nvSpPr>
            <p:spPr bwMode="auto">
              <a:xfrm>
                <a:off x="3936" y="1776"/>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58" name="Line 49"/>
              <p:cNvSpPr>
                <a:spLocks noChangeShapeType="1"/>
              </p:cNvSpPr>
              <p:nvPr/>
            </p:nvSpPr>
            <p:spPr bwMode="auto">
              <a:xfrm>
                <a:off x="4704" y="1776"/>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59" name="Rectangle 50"/>
              <p:cNvSpPr>
                <a:spLocks noChangeArrowheads="1"/>
              </p:cNvSpPr>
              <p:nvPr/>
            </p:nvSpPr>
            <p:spPr bwMode="auto">
              <a:xfrm>
                <a:off x="4584" y="2093"/>
                <a:ext cx="264" cy="176"/>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60" name="Rectangle 51"/>
              <p:cNvSpPr>
                <a:spLocks noChangeArrowheads="1"/>
              </p:cNvSpPr>
              <p:nvPr/>
            </p:nvSpPr>
            <p:spPr bwMode="auto">
              <a:xfrm>
                <a:off x="4320" y="1888"/>
                <a:ext cx="264" cy="176"/>
              </a:xfrm>
              <a:prstGeom prst="rect">
                <a:avLst/>
              </a:prstGeom>
              <a:noFill/>
              <a:ln w="38100">
                <a:noFill/>
                <a:miter lim="800000"/>
                <a:headEnd/>
                <a:tailEnd/>
              </a:ln>
            </p:spPr>
            <p:txBody>
              <a:bodyPr/>
              <a:lstStyle/>
              <a:p>
                <a:pPr>
                  <a:spcBef>
                    <a:spcPct val="20000"/>
                  </a:spcBef>
                </a:pPr>
                <a:r>
                  <a:rPr lang="en-US" altLang="zh-CN" sz="1600" b="1"/>
                  <a:t>89</a:t>
                </a:r>
              </a:p>
            </p:txBody>
          </p:sp>
          <p:sp>
            <p:nvSpPr>
              <p:cNvPr id="61" name="Line 52"/>
              <p:cNvSpPr>
                <a:spLocks noChangeShapeType="1"/>
              </p:cNvSpPr>
              <p:nvPr/>
            </p:nvSpPr>
            <p:spPr bwMode="auto">
              <a:xfrm>
                <a:off x="4320" y="1888"/>
                <a:ext cx="528" cy="0"/>
              </a:xfrm>
              <a:prstGeom prst="line">
                <a:avLst/>
              </a:prstGeom>
              <a:noFill/>
              <a:ln w="28575" cap="sq">
                <a:solidFill>
                  <a:schemeClr val="tx1"/>
                </a:solidFill>
                <a:round/>
                <a:headEnd/>
                <a:tailEnd/>
              </a:ln>
            </p:spPr>
            <p:txBody>
              <a:bodyPr wrap="none"/>
              <a:lstStyle/>
              <a:p>
                <a:endParaRPr lang="zh-CN" altLang="en-US"/>
              </a:p>
            </p:txBody>
          </p:sp>
          <p:sp>
            <p:nvSpPr>
              <p:cNvPr id="62" name="Line 53"/>
              <p:cNvSpPr>
                <a:spLocks noChangeShapeType="1"/>
              </p:cNvSpPr>
              <p:nvPr/>
            </p:nvSpPr>
            <p:spPr bwMode="auto">
              <a:xfrm>
                <a:off x="4320" y="2064"/>
                <a:ext cx="528" cy="0"/>
              </a:xfrm>
              <a:prstGeom prst="line">
                <a:avLst/>
              </a:prstGeom>
              <a:noFill/>
              <a:ln w="28575" cap="sq">
                <a:solidFill>
                  <a:schemeClr val="tx1"/>
                </a:solidFill>
                <a:round/>
                <a:headEnd/>
                <a:tailEnd/>
              </a:ln>
            </p:spPr>
            <p:txBody>
              <a:bodyPr wrap="none"/>
              <a:lstStyle/>
              <a:p>
                <a:endParaRPr lang="zh-CN" altLang="en-US"/>
              </a:p>
            </p:txBody>
          </p:sp>
          <p:sp>
            <p:nvSpPr>
              <p:cNvPr id="63" name="Line 54"/>
              <p:cNvSpPr>
                <a:spLocks noChangeShapeType="1"/>
              </p:cNvSpPr>
              <p:nvPr/>
            </p:nvSpPr>
            <p:spPr bwMode="auto">
              <a:xfrm>
                <a:off x="4320" y="1872"/>
                <a:ext cx="0" cy="176"/>
              </a:xfrm>
              <a:prstGeom prst="line">
                <a:avLst/>
              </a:prstGeom>
              <a:noFill/>
              <a:ln w="28575" cap="sq">
                <a:solidFill>
                  <a:schemeClr val="tx1"/>
                </a:solidFill>
                <a:round/>
                <a:headEnd/>
                <a:tailEnd/>
              </a:ln>
            </p:spPr>
            <p:txBody>
              <a:bodyPr wrap="none"/>
              <a:lstStyle/>
              <a:p>
                <a:endParaRPr lang="zh-CN" altLang="en-US"/>
              </a:p>
            </p:txBody>
          </p:sp>
          <p:sp>
            <p:nvSpPr>
              <p:cNvPr id="64" name="Line 55"/>
              <p:cNvSpPr>
                <a:spLocks noChangeShapeType="1"/>
              </p:cNvSpPr>
              <p:nvPr/>
            </p:nvSpPr>
            <p:spPr bwMode="auto">
              <a:xfrm>
                <a:off x="4584" y="1888"/>
                <a:ext cx="0" cy="176"/>
              </a:xfrm>
              <a:prstGeom prst="line">
                <a:avLst/>
              </a:prstGeom>
              <a:noFill/>
              <a:ln w="12700">
                <a:solidFill>
                  <a:schemeClr val="tx1"/>
                </a:solidFill>
                <a:round/>
                <a:headEnd/>
                <a:tailEnd/>
              </a:ln>
            </p:spPr>
            <p:txBody>
              <a:bodyPr wrap="none"/>
              <a:lstStyle/>
              <a:p>
                <a:endParaRPr lang="zh-CN" altLang="en-US"/>
              </a:p>
            </p:txBody>
          </p:sp>
          <p:sp>
            <p:nvSpPr>
              <p:cNvPr id="65" name="Line 56"/>
              <p:cNvSpPr>
                <a:spLocks noChangeShapeType="1"/>
              </p:cNvSpPr>
              <p:nvPr/>
            </p:nvSpPr>
            <p:spPr bwMode="auto">
              <a:xfrm>
                <a:off x="4848" y="1888"/>
                <a:ext cx="0" cy="176"/>
              </a:xfrm>
              <a:prstGeom prst="line">
                <a:avLst/>
              </a:prstGeom>
              <a:noFill/>
              <a:ln w="28575" cap="sq">
                <a:solidFill>
                  <a:schemeClr val="tx1"/>
                </a:solidFill>
                <a:round/>
                <a:headEnd/>
                <a:tailEnd/>
              </a:ln>
            </p:spPr>
            <p:txBody>
              <a:bodyPr wrap="none"/>
              <a:lstStyle/>
              <a:p>
                <a:endParaRPr lang="zh-CN" altLang="en-US"/>
              </a:p>
            </p:txBody>
          </p:sp>
          <p:sp>
            <p:nvSpPr>
              <p:cNvPr id="66" name="Line 57"/>
              <p:cNvSpPr>
                <a:spLocks noChangeShapeType="1"/>
              </p:cNvSpPr>
              <p:nvPr/>
            </p:nvSpPr>
            <p:spPr bwMode="auto">
              <a:xfrm>
                <a:off x="3936" y="1968"/>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67" name="Line 58"/>
              <p:cNvSpPr>
                <a:spLocks noChangeShapeType="1"/>
              </p:cNvSpPr>
              <p:nvPr/>
            </p:nvSpPr>
            <p:spPr bwMode="auto">
              <a:xfrm>
                <a:off x="3936" y="2400"/>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68" name="Rectangle 59"/>
              <p:cNvSpPr>
                <a:spLocks noChangeArrowheads="1"/>
              </p:cNvSpPr>
              <p:nvPr/>
            </p:nvSpPr>
            <p:spPr bwMode="auto">
              <a:xfrm>
                <a:off x="4584" y="2324"/>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69" name="Rectangle 60"/>
              <p:cNvSpPr>
                <a:spLocks noChangeArrowheads="1"/>
              </p:cNvSpPr>
              <p:nvPr/>
            </p:nvSpPr>
            <p:spPr bwMode="auto">
              <a:xfrm>
                <a:off x="4320" y="2324"/>
                <a:ext cx="264" cy="172"/>
              </a:xfrm>
              <a:prstGeom prst="rect">
                <a:avLst/>
              </a:prstGeom>
              <a:noFill/>
              <a:ln w="38100">
                <a:noFill/>
                <a:miter lim="800000"/>
                <a:headEnd/>
                <a:tailEnd/>
              </a:ln>
            </p:spPr>
            <p:txBody>
              <a:bodyPr/>
              <a:lstStyle/>
              <a:p>
                <a:pPr>
                  <a:spcBef>
                    <a:spcPct val="20000"/>
                  </a:spcBef>
                </a:pPr>
                <a:r>
                  <a:rPr lang="en-US" altLang="zh-CN" sz="1600" b="1"/>
                  <a:t>3</a:t>
                </a:r>
              </a:p>
            </p:txBody>
          </p:sp>
          <p:sp>
            <p:nvSpPr>
              <p:cNvPr id="70" name="Line 61"/>
              <p:cNvSpPr>
                <a:spLocks noChangeShapeType="1"/>
              </p:cNvSpPr>
              <p:nvPr/>
            </p:nvSpPr>
            <p:spPr bwMode="auto">
              <a:xfrm>
                <a:off x="4320" y="2324"/>
                <a:ext cx="528" cy="0"/>
              </a:xfrm>
              <a:prstGeom prst="line">
                <a:avLst/>
              </a:prstGeom>
              <a:noFill/>
              <a:ln w="28575" cap="sq">
                <a:solidFill>
                  <a:schemeClr val="tx1"/>
                </a:solidFill>
                <a:round/>
                <a:headEnd/>
                <a:tailEnd/>
              </a:ln>
            </p:spPr>
            <p:txBody>
              <a:bodyPr wrap="none"/>
              <a:lstStyle/>
              <a:p>
                <a:endParaRPr lang="zh-CN" altLang="en-US"/>
              </a:p>
            </p:txBody>
          </p:sp>
          <p:sp>
            <p:nvSpPr>
              <p:cNvPr id="71" name="Line 62"/>
              <p:cNvSpPr>
                <a:spLocks noChangeShapeType="1"/>
              </p:cNvSpPr>
              <p:nvPr/>
            </p:nvSpPr>
            <p:spPr bwMode="auto">
              <a:xfrm>
                <a:off x="4320" y="2496"/>
                <a:ext cx="528" cy="0"/>
              </a:xfrm>
              <a:prstGeom prst="line">
                <a:avLst/>
              </a:prstGeom>
              <a:noFill/>
              <a:ln w="28575" cap="sq">
                <a:solidFill>
                  <a:schemeClr val="tx1"/>
                </a:solidFill>
                <a:round/>
                <a:headEnd/>
                <a:tailEnd/>
              </a:ln>
            </p:spPr>
            <p:txBody>
              <a:bodyPr wrap="none"/>
              <a:lstStyle/>
              <a:p>
                <a:endParaRPr lang="zh-CN" altLang="en-US"/>
              </a:p>
            </p:txBody>
          </p:sp>
          <p:sp>
            <p:nvSpPr>
              <p:cNvPr id="72" name="Line 63"/>
              <p:cNvSpPr>
                <a:spLocks noChangeShapeType="1"/>
              </p:cNvSpPr>
              <p:nvPr/>
            </p:nvSpPr>
            <p:spPr bwMode="auto">
              <a:xfrm>
                <a:off x="4320" y="2324"/>
                <a:ext cx="0" cy="172"/>
              </a:xfrm>
              <a:prstGeom prst="line">
                <a:avLst/>
              </a:prstGeom>
              <a:noFill/>
              <a:ln w="28575" cap="sq">
                <a:solidFill>
                  <a:schemeClr val="tx1"/>
                </a:solidFill>
                <a:round/>
                <a:headEnd/>
                <a:tailEnd/>
              </a:ln>
            </p:spPr>
            <p:txBody>
              <a:bodyPr wrap="none"/>
              <a:lstStyle/>
              <a:p>
                <a:endParaRPr lang="zh-CN" altLang="en-US"/>
              </a:p>
            </p:txBody>
          </p:sp>
          <p:sp>
            <p:nvSpPr>
              <p:cNvPr id="73" name="Line 64"/>
              <p:cNvSpPr>
                <a:spLocks noChangeShapeType="1"/>
              </p:cNvSpPr>
              <p:nvPr/>
            </p:nvSpPr>
            <p:spPr bwMode="auto">
              <a:xfrm>
                <a:off x="4584" y="2324"/>
                <a:ext cx="0" cy="172"/>
              </a:xfrm>
              <a:prstGeom prst="line">
                <a:avLst/>
              </a:prstGeom>
              <a:noFill/>
              <a:ln w="12700">
                <a:solidFill>
                  <a:schemeClr val="tx1"/>
                </a:solidFill>
                <a:round/>
                <a:headEnd/>
                <a:tailEnd/>
              </a:ln>
            </p:spPr>
            <p:txBody>
              <a:bodyPr wrap="none"/>
              <a:lstStyle/>
              <a:p>
                <a:endParaRPr lang="zh-CN" altLang="en-US"/>
              </a:p>
            </p:txBody>
          </p:sp>
          <p:sp>
            <p:nvSpPr>
              <p:cNvPr id="74" name="Line 65"/>
              <p:cNvSpPr>
                <a:spLocks noChangeShapeType="1"/>
              </p:cNvSpPr>
              <p:nvPr/>
            </p:nvSpPr>
            <p:spPr bwMode="auto">
              <a:xfrm>
                <a:off x="4848" y="2324"/>
                <a:ext cx="0" cy="172"/>
              </a:xfrm>
              <a:prstGeom prst="line">
                <a:avLst/>
              </a:prstGeom>
              <a:noFill/>
              <a:ln w="28575" cap="sq">
                <a:solidFill>
                  <a:schemeClr val="tx1"/>
                </a:solidFill>
                <a:round/>
                <a:headEnd/>
                <a:tailEnd/>
              </a:ln>
            </p:spPr>
            <p:txBody>
              <a:bodyPr wrap="none"/>
              <a:lstStyle/>
              <a:p>
                <a:endParaRPr lang="zh-CN" altLang="en-US"/>
              </a:p>
            </p:txBody>
          </p:sp>
          <p:sp>
            <p:nvSpPr>
              <p:cNvPr id="75" name="Rectangle 66"/>
              <p:cNvSpPr>
                <a:spLocks noChangeArrowheads="1"/>
              </p:cNvSpPr>
              <p:nvPr/>
            </p:nvSpPr>
            <p:spPr bwMode="auto">
              <a:xfrm>
                <a:off x="5352" y="2324"/>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76" name="Rectangle 67"/>
              <p:cNvSpPr>
                <a:spLocks noChangeArrowheads="1"/>
              </p:cNvSpPr>
              <p:nvPr/>
            </p:nvSpPr>
            <p:spPr bwMode="auto">
              <a:xfrm>
                <a:off x="5088" y="2324"/>
                <a:ext cx="264" cy="172"/>
              </a:xfrm>
              <a:prstGeom prst="rect">
                <a:avLst/>
              </a:prstGeom>
              <a:noFill/>
              <a:ln w="38100">
                <a:noFill/>
                <a:miter lim="800000"/>
                <a:headEnd/>
                <a:tailEnd/>
              </a:ln>
            </p:spPr>
            <p:txBody>
              <a:bodyPr/>
              <a:lstStyle/>
              <a:p>
                <a:pPr>
                  <a:spcBef>
                    <a:spcPct val="20000"/>
                  </a:spcBef>
                </a:pPr>
                <a:r>
                  <a:rPr lang="en-US" altLang="zh-CN" sz="1600" b="1">
                    <a:solidFill>
                      <a:schemeClr val="tx2"/>
                    </a:solidFill>
                  </a:rPr>
                  <a:t>47</a:t>
                </a:r>
              </a:p>
            </p:txBody>
          </p:sp>
          <p:sp>
            <p:nvSpPr>
              <p:cNvPr id="77" name="Line 68"/>
              <p:cNvSpPr>
                <a:spLocks noChangeShapeType="1"/>
              </p:cNvSpPr>
              <p:nvPr/>
            </p:nvSpPr>
            <p:spPr bwMode="auto">
              <a:xfrm>
                <a:off x="5088" y="2324"/>
                <a:ext cx="528" cy="0"/>
              </a:xfrm>
              <a:prstGeom prst="line">
                <a:avLst/>
              </a:prstGeom>
              <a:noFill/>
              <a:ln w="28575" cap="sq">
                <a:solidFill>
                  <a:schemeClr val="tx1"/>
                </a:solidFill>
                <a:round/>
                <a:headEnd/>
                <a:tailEnd/>
              </a:ln>
            </p:spPr>
            <p:txBody>
              <a:bodyPr wrap="none"/>
              <a:lstStyle/>
              <a:p>
                <a:endParaRPr lang="zh-CN" altLang="en-US"/>
              </a:p>
            </p:txBody>
          </p:sp>
          <p:sp>
            <p:nvSpPr>
              <p:cNvPr id="78" name="Line 69"/>
              <p:cNvSpPr>
                <a:spLocks noChangeShapeType="1"/>
              </p:cNvSpPr>
              <p:nvPr/>
            </p:nvSpPr>
            <p:spPr bwMode="auto">
              <a:xfrm>
                <a:off x="5088" y="2496"/>
                <a:ext cx="528" cy="0"/>
              </a:xfrm>
              <a:prstGeom prst="line">
                <a:avLst/>
              </a:prstGeom>
              <a:noFill/>
              <a:ln w="28575" cap="sq">
                <a:solidFill>
                  <a:schemeClr val="tx1"/>
                </a:solidFill>
                <a:round/>
                <a:headEnd/>
                <a:tailEnd/>
              </a:ln>
            </p:spPr>
            <p:txBody>
              <a:bodyPr wrap="none"/>
              <a:lstStyle/>
              <a:p>
                <a:endParaRPr lang="zh-CN" altLang="en-US"/>
              </a:p>
            </p:txBody>
          </p:sp>
          <p:sp>
            <p:nvSpPr>
              <p:cNvPr id="79" name="Line 70"/>
              <p:cNvSpPr>
                <a:spLocks noChangeShapeType="1"/>
              </p:cNvSpPr>
              <p:nvPr/>
            </p:nvSpPr>
            <p:spPr bwMode="auto">
              <a:xfrm>
                <a:off x="5088" y="2324"/>
                <a:ext cx="0" cy="172"/>
              </a:xfrm>
              <a:prstGeom prst="line">
                <a:avLst/>
              </a:prstGeom>
              <a:noFill/>
              <a:ln w="28575" cap="sq">
                <a:solidFill>
                  <a:schemeClr val="tx1"/>
                </a:solidFill>
                <a:round/>
                <a:headEnd/>
                <a:tailEnd/>
              </a:ln>
            </p:spPr>
            <p:txBody>
              <a:bodyPr wrap="none"/>
              <a:lstStyle/>
              <a:p>
                <a:endParaRPr lang="zh-CN" altLang="en-US"/>
              </a:p>
            </p:txBody>
          </p:sp>
          <p:sp>
            <p:nvSpPr>
              <p:cNvPr id="80" name="Line 71"/>
              <p:cNvSpPr>
                <a:spLocks noChangeShapeType="1"/>
              </p:cNvSpPr>
              <p:nvPr/>
            </p:nvSpPr>
            <p:spPr bwMode="auto">
              <a:xfrm>
                <a:off x="5352" y="2324"/>
                <a:ext cx="0" cy="172"/>
              </a:xfrm>
              <a:prstGeom prst="line">
                <a:avLst/>
              </a:prstGeom>
              <a:noFill/>
              <a:ln w="12700">
                <a:solidFill>
                  <a:schemeClr val="tx1"/>
                </a:solidFill>
                <a:round/>
                <a:headEnd/>
                <a:tailEnd/>
              </a:ln>
            </p:spPr>
            <p:txBody>
              <a:bodyPr wrap="none"/>
              <a:lstStyle/>
              <a:p>
                <a:endParaRPr lang="zh-CN" altLang="en-US"/>
              </a:p>
            </p:txBody>
          </p:sp>
          <p:sp>
            <p:nvSpPr>
              <p:cNvPr id="81" name="Line 72"/>
              <p:cNvSpPr>
                <a:spLocks noChangeShapeType="1"/>
              </p:cNvSpPr>
              <p:nvPr/>
            </p:nvSpPr>
            <p:spPr bwMode="auto">
              <a:xfrm>
                <a:off x="5616" y="2324"/>
                <a:ext cx="0" cy="172"/>
              </a:xfrm>
              <a:prstGeom prst="line">
                <a:avLst/>
              </a:prstGeom>
              <a:noFill/>
              <a:ln w="28575" cap="sq">
                <a:solidFill>
                  <a:schemeClr val="tx1"/>
                </a:solidFill>
                <a:round/>
                <a:headEnd/>
                <a:tailEnd/>
              </a:ln>
            </p:spPr>
            <p:txBody>
              <a:bodyPr wrap="none"/>
              <a:lstStyle/>
              <a:p>
                <a:endParaRPr lang="zh-CN" altLang="en-US"/>
              </a:p>
            </p:txBody>
          </p:sp>
          <p:sp>
            <p:nvSpPr>
              <p:cNvPr id="82" name="Line 73"/>
              <p:cNvSpPr>
                <a:spLocks noChangeShapeType="1"/>
              </p:cNvSpPr>
              <p:nvPr/>
            </p:nvSpPr>
            <p:spPr bwMode="auto">
              <a:xfrm>
                <a:off x="4704" y="2400"/>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83" name="Line 74"/>
              <p:cNvSpPr>
                <a:spLocks noChangeShapeType="1"/>
              </p:cNvSpPr>
              <p:nvPr/>
            </p:nvSpPr>
            <p:spPr bwMode="auto">
              <a:xfrm>
                <a:off x="3936" y="2640"/>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84" name="Rectangle 75"/>
              <p:cNvSpPr>
                <a:spLocks noChangeArrowheads="1"/>
              </p:cNvSpPr>
              <p:nvPr/>
            </p:nvSpPr>
            <p:spPr bwMode="auto">
              <a:xfrm>
                <a:off x="4584" y="2544"/>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85" name="Rectangle 76"/>
              <p:cNvSpPr>
                <a:spLocks noChangeArrowheads="1"/>
              </p:cNvSpPr>
              <p:nvPr/>
            </p:nvSpPr>
            <p:spPr bwMode="auto">
              <a:xfrm>
                <a:off x="4320" y="2544"/>
                <a:ext cx="264" cy="172"/>
              </a:xfrm>
              <a:prstGeom prst="rect">
                <a:avLst/>
              </a:prstGeom>
              <a:noFill/>
              <a:ln w="38100">
                <a:noFill/>
                <a:miter lim="800000"/>
                <a:headEnd/>
                <a:tailEnd/>
              </a:ln>
            </p:spPr>
            <p:txBody>
              <a:bodyPr/>
              <a:lstStyle/>
              <a:p>
                <a:pPr>
                  <a:spcBef>
                    <a:spcPct val="20000"/>
                  </a:spcBef>
                </a:pPr>
                <a:r>
                  <a:rPr lang="en-US" altLang="zh-CN" sz="1600" b="1"/>
                  <a:t>37</a:t>
                </a:r>
              </a:p>
            </p:txBody>
          </p:sp>
          <p:sp>
            <p:nvSpPr>
              <p:cNvPr id="86" name="Line 77"/>
              <p:cNvSpPr>
                <a:spLocks noChangeShapeType="1"/>
              </p:cNvSpPr>
              <p:nvPr/>
            </p:nvSpPr>
            <p:spPr bwMode="auto">
              <a:xfrm>
                <a:off x="4320" y="2544"/>
                <a:ext cx="528" cy="0"/>
              </a:xfrm>
              <a:prstGeom prst="line">
                <a:avLst/>
              </a:prstGeom>
              <a:noFill/>
              <a:ln w="28575" cap="sq">
                <a:solidFill>
                  <a:schemeClr val="tx1"/>
                </a:solidFill>
                <a:round/>
                <a:headEnd/>
                <a:tailEnd/>
              </a:ln>
            </p:spPr>
            <p:txBody>
              <a:bodyPr wrap="none"/>
              <a:lstStyle/>
              <a:p>
                <a:endParaRPr lang="zh-CN" altLang="en-US"/>
              </a:p>
            </p:txBody>
          </p:sp>
          <p:sp>
            <p:nvSpPr>
              <p:cNvPr id="87" name="Line 78"/>
              <p:cNvSpPr>
                <a:spLocks noChangeShapeType="1"/>
              </p:cNvSpPr>
              <p:nvPr/>
            </p:nvSpPr>
            <p:spPr bwMode="auto">
              <a:xfrm>
                <a:off x="4320" y="2716"/>
                <a:ext cx="528" cy="0"/>
              </a:xfrm>
              <a:prstGeom prst="line">
                <a:avLst/>
              </a:prstGeom>
              <a:noFill/>
              <a:ln w="28575" cap="sq">
                <a:solidFill>
                  <a:schemeClr val="tx1"/>
                </a:solidFill>
                <a:round/>
                <a:headEnd/>
                <a:tailEnd/>
              </a:ln>
            </p:spPr>
            <p:txBody>
              <a:bodyPr wrap="none"/>
              <a:lstStyle/>
              <a:p>
                <a:endParaRPr lang="zh-CN" altLang="en-US"/>
              </a:p>
            </p:txBody>
          </p:sp>
          <p:sp>
            <p:nvSpPr>
              <p:cNvPr id="88" name="Line 79"/>
              <p:cNvSpPr>
                <a:spLocks noChangeShapeType="1"/>
              </p:cNvSpPr>
              <p:nvPr/>
            </p:nvSpPr>
            <p:spPr bwMode="auto">
              <a:xfrm>
                <a:off x="4320" y="2544"/>
                <a:ext cx="0" cy="172"/>
              </a:xfrm>
              <a:prstGeom prst="line">
                <a:avLst/>
              </a:prstGeom>
              <a:noFill/>
              <a:ln w="28575" cap="sq">
                <a:solidFill>
                  <a:schemeClr val="tx1"/>
                </a:solidFill>
                <a:round/>
                <a:headEnd/>
                <a:tailEnd/>
              </a:ln>
            </p:spPr>
            <p:txBody>
              <a:bodyPr wrap="none"/>
              <a:lstStyle/>
              <a:p>
                <a:endParaRPr lang="zh-CN" altLang="en-US"/>
              </a:p>
            </p:txBody>
          </p:sp>
          <p:sp>
            <p:nvSpPr>
              <p:cNvPr id="89" name="Line 80"/>
              <p:cNvSpPr>
                <a:spLocks noChangeShapeType="1"/>
              </p:cNvSpPr>
              <p:nvPr/>
            </p:nvSpPr>
            <p:spPr bwMode="auto">
              <a:xfrm>
                <a:off x="4584" y="2544"/>
                <a:ext cx="0" cy="172"/>
              </a:xfrm>
              <a:prstGeom prst="line">
                <a:avLst/>
              </a:prstGeom>
              <a:noFill/>
              <a:ln w="12700">
                <a:solidFill>
                  <a:schemeClr val="tx1"/>
                </a:solidFill>
                <a:round/>
                <a:headEnd/>
                <a:tailEnd/>
              </a:ln>
            </p:spPr>
            <p:txBody>
              <a:bodyPr wrap="none"/>
              <a:lstStyle/>
              <a:p>
                <a:endParaRPr lang="zh-CN" altLang="en-US"/>
              </a:p>
            </p:txBody>
          </p:sp>
          <p:sp>
            <p:nvSpPr>
              <p:cNvPr id="90" name="Line 81"/>
              <p:cNvSpPr>
                <a:spLocks noChangeShapeType="1"/>
              </p:cNvSpPr>
              <p:nvPr/>
            </p:nvSpPr>
            <p:spPr bwMode="auto">
              <a:xfrm>
                <a:off x="4848" y="2544"/>
                <a:ext cx="0" cy="172"/>
              </a:xfrm>
              <a:prstGeom prst="line">
                <a:avLst/>
              </a:prstGeom>
              <a:noFill/>
              <a:ln w="28575" cap="sq">
                <a:solidFill>
                  <a:schemeClr val="tx1"/>
                </a:solidFill>
                <a:round/>
                <a:headEnd/>
                <a:tailEnd/>
              </a:ln>
            </p:spPr>
            <p:txBody>
              <a:bodyPr wrap="none"/>
              <a:lstStyle/>
              <a:p>
                <a:endParaRPr lang="zh-CN" altLang="en-US"/>
              </a:p>
            </p:txBody>
          </p:sp>
          <p:sp>
            <p:nvSpPr>
              <p:cNvPr id="91" name="Rectangle 82"/>
              <p:cNvSpPr>
                <a:spLocks noChangeArrowheads="1"/>
              </p:cNvSpPr>
              <p:nvPr/>
            </p:nvSpPr>
            <p:spPr bwMode="auto">
              <a:xfrm>
                <a:off x="5352" y="2544"/>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92" name="Rectangle 83"/>
              <p:cNvSpPr>
                <a:spLocks noChangeArrowheads="1"/>
              </p:cNvSpPr>
              <p:nvPr/>
            </p:nvSpPr>
            <p:spPr bwMode="auto">
              <a:xfrm>
                <a:off x="5088" y="2544"/>
                <a:ext cx="264" cy="172"/>
              </a:xfrm>
              <a:prstGeom prst="rect">
                <a:avLst/>
              </a:prstGeom>
              <a:noFill/>
              <a:ln w="38100">
                <a:noFill/>
                <a:miter lim="800000"/>
                <a:headEnd/>
                <a:tailEnd/>
              </a:ln>
            </p:spPr>
            <p:txBody>
              <a:bodyPr/>
              <a:lstStyle/>
              <a:p>
                <a:pPr>
                  <a:spcBef>
                    <a:spcPct val="20000"/>
                  </a:spcBef>
                </a:pPr>
                <a:r>
                  <a:rPr lang="en-US" altLang="zh-CN" sz="1600" b="1">
                    <a:solidFill>
                      <a:schemeClr val="tx2"/>
                    </a:solidFill>
                  </a:rPr>
                  <a:t>92</a:t>
                </a:r>
              </a:p>
            </p:txBody>
          </p:sp>
          <p:sp>
            <p:nvSpPr>
              <p:cNvPr id="93" name="Line 84"/>
              <p:cNvSpPr>
                <a:spLocks noChangeShapeType="1"/>
              </p:cNvSpPr>
              <p:nvPr/>
            </p:nvSpPr>
            <p:spPr bwMode="auto">
              <a:xfrm>
                <a:off x="5088" y="2544"/>
                <a:ext cx="528" cy="0"/>
              </a:xfrm>
              <a:prstGeom prst="line">
                <a:avLst/>
              </a:prstGeom>
              <a:noFill/>
              <a:ln w="28575" cap="sq">
                <a:solidFill>
                  <a:schemeClr val="tx1"/>
                </a:solidFill>
                <a:round/>
                <a:headEnd/>
                <a:tailEnd/>
              </a:ln>
            </p:spPr>
            <p:txBody>
              <a:bodyPr wrap="none"/>
              <a:lstStyle/>
              <a:p>
                <a:endParaRPr lang="zh-CN" altLang="en-US"/>
              </a:p>
            </p:txBody>
          </p:sp>
          <p:sp>
            <p:nvSpPr>
              <p:cNvPr id="94" name="Line 85"/>
              <p:cNvSpPr>
                <a:spLocks noChangeShapeType="1"/>
              </p:cNvSpPr>
              <p:nvPr/>
            </p:nvSpPr>
            <p:spPr bwMode="auto">
              <a:xfrm>
                <a:off x="5088" y="2716"/>
                <a:ext cx="528" cy="0"/>
              </a:xfrm>
              <a:prstGeom prst="line">
                <a:avLst/>
              </a:prstGeom>
              <a:noFill/>
              <a:ln w="28575" cap="sq">
                <a:solidFill>
                  <a:schemeClr val="tx1"/>
                </a:solidFill>
                <a:round/>
                <a:headEnd/>
                <a:tailEnd/>
              </a:ln>
            </p:spPr>
            <p:txBody>
              <a:bodyPr wrap="none"/>
              <a:lstStyle/>
              <a:p>
                <a:endParaRPr lang="zh-CN" altLang="en-US"/>
              </a:p>
            </p:txBody>
          </p:sp>
          <p:sp>
            <p:nvSpPr>
              <p:cNvPr id="95" name="Line 86"/>
              <p:cNvSpPr>
                <a:spLocks noChangeShapeType="1"/>
              </p:cNvSpPr>
              <p:nvPr/>
            </p:nvSpPr>
            <p:spPr bwMode="auto">
              <a:xfrm>
                <a:off x="5088" y="2544"/>
                <a:ext cx="0" cy="172"/>
              </a:xfrm>
              <a:prstGeom prst="line">
                <a:avLst/>
              </a:prstGeom>
              <a:noFill/>
              <a:ln w="28575" cap="sq">
                <a:solidFill>
                  <a:schemeClr val="tx1"/>
                </a:solidFill>
                <a:round/>
                <a:headEnd/>
                <a:tailEnd/>
              </a:ln>
            </p:spPr>
            <p:txBody>
              <a:bodyPr wrap="none"/>
              <a:lstStyle/>
              <a:p>
                <a:endParaRPr lang="zh-CN" altLang="en-US"/>
              </a:p>
            </p:txBody>
          </p:sp>
          <p:sp>
            <p:nvSpPr>
              <p:cNvPr id="96" name="Line 87"/>
              <p:cNvSpPr>
                <a:spLocks noChangeShapeType="1"/>
              </p:cNvSpPr>
              <p:nvPr/>
            </p:nvSpPr>
            <p:spPr bwMode="auto">
              <a:xfrm>
                <a:off x="5352" y="2544"/>
                <a:ext cx="0" cy="172"/>
              </a:xfrm>
              <a:prstGeom prst="line">
                <a:avLst/>
              </a:prstGeom>
              <a:noFill/>
              <a:ln w="12700">
                <a:solidFill>
                  <a:schemeClr val="tx1"/>
                </a:solidFill>
                <a:round/>
                <a:headEnd/>
                <a:tailEnd/>
              </a:ln>
            </p:spPr>
            <p:txBody>
              <a:bodyPr wrap="none"/>
              <a:lstStyle/>
              <a:p>
                <a:endParaRPr lang="zh-CN" altLang="en-US"/>
              </a:p>
            </p:txBody>
          </p:sp>
          <p:sp>
            <p:nvSpPr>
              <p:cNvPr id="97" name="Line 88"/>
              <p:cNvSpPr>
                <a:spLocks noChangeShapeType="1"/>
              </p:cNvSpPr>
              <p:nvPr/>
            </p:nvSpPr>
            <p:spPr bwMode="auto">
              <a:xfrm>
                <a:off x="5616" y="2544"/>
                <a:ext cx="0" cy="172"/>
              </a:xfrm>
              <a:prstGeom prst="line">
                <a:avLst/>
              </a:prstGeom>
              <a:noFill/>
              <a:ln w="28575" cap="sq">
                <a:solidFill>
                  <a:schemeClr val="tx1"/>
                </a:solidFill>
                <a:round/>
                <a:headEnd/>
                <a:tailEnd/>
              </a:ln>
            </p:spPr>
            <p:txBody>
              <a:bodyPr wrap="none"/>
              <a:lstStyle/>
              <a:p>
                <a:endParaRPr lang="zh-CN" altLang="en-US"/>
              </a:p>
            </p:txBody>
          </p:sp>
          <p:sp>
            <p:nvSpPr>
              <p:cNvPr id="98" name="Line 89"/>
              <p:cNvSpPr>
                <a:spLocks noChangeShapeType="1"/>
              </p:cNvSpPr>
              <p:nvPr/>
            </p:nvSpPr>
            <p:spPr bwMode="auto">
              <a:xfrm>
                <a:off x="4704" y="2640"/>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99" name="Line 90"/>
              <p:cNvSpPr>
                <a:spLocks noChangeShapeType="1"/>
              </p:cNvSpPr>
              <p:nvPr/>
            </p:nvSpPr>
            <p:spPr bwMode="auto">
              <a:xfrm>
                <a:off x="3936" y="3292"/>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100" name="Rectangle 91"/>
              <p:cNvSpPr>
                <a:spLocks noChangeArrowheads="1"/>
              </p:cNvSpPr>
              <p:nvPr/>
            </p:nvSpPr>
            <p:spPr bwMode="auto">
              <a:xfrm>
                <a:off x="4560" y="3216"/>
                <a:ext cx="288"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01" name="Rectangle 92"/>
              <p:cNvSpPr>
                <a:spLocks noChangeArrowheads="1"/>
              </p:cNvSpPr>
              <p:nvPr/>
            </p:nvSpPr>
            <p:spPr bwMode="auto">
              <a:xfrm>
                <a:off x="4320" y="3216"/>
                <a:ext cx="240" cy="172"/>
              </a:xfrm>
              <a:prstGeom prst="rect">
                <a:avLst/>
              </a:prstGeom>
              <a:noFill/>
              <a:ln w="38100">
                <a:noFill/>
                <a:miter lim="800000"/>
                <a:headEnd/>
                <a:tailEnd/>
              </a:ln>
            </p:spPr>
            <p:txBody>
              <a:bodyPr/>
              <a:lstStyle/>
              <a:p>
                <a:pPr>
                  <a:spcBef>
                    <a:spcPct val="20000"/>
                  </a:spcBef>
                </a:pPr>
                <a:r>
                  <a:rPr lang="en-US" altLang="zh-CN" sz="1400" b="1"/>
                  <a:t>29</a:t>
                </a:r>
              </a:p>
            </p:txBody>
          </p:sp>
          <p:sp>
            <p:nvSpPr>
              <p:cNvPr id="102" name="Line 93"/>
              <p:cNvSpPr>
                <a:spLocks noChangeShapeType="1"/>
              </p:cNvSpPr>
              <p:nvPr/>
            </p:nvSpPr>
            <p:spPr bwMode="auto">
              <a:xfrm>
                <a:off x="4320" y="3216"/>
                <a:ext cx="528" cy="0"/>
              </a:xfrm>
              <a:prstGeom prst="line">
                <a:avLst/>
              </a:prstGeom>
              <a:noFill/>
              <a:ln w="28575" cap="sq">
                <a:solidFill>
                  <a:schemeClr val="tx1"/>
                </a:solidFill>
                <a:round/>
                <a:headEnd/>
                <a:tailEnd/>
              </a:ln>
            </p:spPr>
            <p:txBody>
              <a:bodyPr wrap="none"/>
              <a:lstStyle/>
              <a:p>
                <a:endParaRPr lang="zh-CN" altLang="en-US"/>
              </a:p>
            </p:txBody>
          </p:sp>
          <p:sp>
            <p:nvSpPr>
              <p:cNvPr id="103" name="Line 94"/>
              <p:cNvSpPr>
                <a:spLocks noChangeShapeType="1"/>
              </p:cNvSpPr>
              <p:nvPr/>
            </p:nvSpPr>
            <p:spPr bwMode="auto">
              <a:xfrm>
                <a:off x="4320" y="3388"/>
                <a:ext cx="528" cy="0"/>
              </a:xfrm>
              <a:prstGeom prst="line">
                <a:avLst/>
              </a:prstGeom>
              <a:noFill/>
              <a:ln w="28575" cap="sq">
                <a:solidFill>
                  <a:schemeClr val="tx1"/>
                </a:solidFill>
                <a:round/>
                <a:headEnd/>
                <a:tailEnd/>
              </a:ln>
            </p:spPr>
            <p:txBody>
              <a:bodyPr wrap="none"/>
              <a:lstStyle/>
              <a:p>
                <a:endParaRPr lang="zh-CN" altLang="en-US"/>
              </a:p>
            </p:txBody>
          </p:sp>
          <p:sp>
            <p:nvSpPr>
              <p:cNvPr id="104" name="Line 95"/>
              <p:cNvSpPr>
                <a:spLocks noChangeShapeType="1"/>
              </p:cNvSpPr>
              <p:nvPr/>
            </p:nvSpPr>
            <p:spPr bwMode="auto">
              <a:xfrm>
                <a:off x="4320" y="3216"/>
                <a:ext cx="0" cy="172"/>
              </a:xfrm>
              <a:prstGeom prst="line">
                <a:avLst/>
              </a:prstGeom>
              <a:noFill/>
              <a:ln w="28575" cap="sq">
                <a:solidFill>
                  <a:schemeClr val="tx1"/>
                </a:solidFill>
                <a:round/>
                <a:headEnd/>
                <a:tailEnd/>
              </a:ln>
            </p:spPr>
            <p:txBody>
              <a:bodyPr wrap="none"/>
              <a:lstStyle/>
              <a:p>
                <a:endParaRPr lang="zh-CN" altLang="en-US"/>
              </a:p>
            </p:txBody>
          </p:sp>
          <p:sp>
            <p:nvSpPr>
              <p:cNvPr id="105" name="Line 96"/>
              <p:cNvSpPr>
                <a:spLocks noChangeShapeType="1"/>
              </p:cNvSpPr>
              <p:nvPr/>
            </p:nvSpPr>
            <p:spPr bwMode="auto">
              <a:xfrm>
                <a:off x="4560" y="3216"/>
                <a:ext cx="0" cy="172"/>
              </a:xfrm>
              <a:prstGeom prst="line">
                <a:avLst/>
              </a:prstGeom>
              <a:noFill/>
              <a:ln w="12700">
                <a:solidFill>
                  <a:schemeClr val="tx1"/>
                </a:solidFill>
                <a:round/>
                <a:headEnd/>
                <a:tailEnd/>
              </a:ln>
            </p:spPr>
            <p:txBody>
              <a:bodyPr wrap="none"/>
              <a:lstStyle/>
              <a:p>
                <a:endParaRPr lang="zh-CN" altLang="en-US"/>
              </a:p>
            </p:txBody>
          </p:sp>
          <p:sp>
            <p:nvSpPr>
              <p:cNvPr id="106" name="Line 97"/>
              <p:cNvSpPr>
                <a:spLocks noChangeShapeType="1"/>
              </p:cNvSpPr>
              <p:nvPr/>
            </p:nvSpPr>
            <p:spPr bwMode="auto">
              <a:xfrm>
                <a:off x="4848" y="3216"/>
                <a:ext cx="0" cy="172"/>
              </a:xfrm>
              <a:prstGeom prst="line">
                <a:avLst/>
              </a:prstGeom>
              <a:noFill/>
              <a:ln w="28575" cap="sq">
                <a:solidFill>
                  <a:schemeClr val="tx1"/>
                </a:solidFill>
                <a:round/>
                <a:headEnd/>
                <a:tailEnd/>
              </a:ln>
            </p:spPr>
            <p:txBody>
              <a:bodyPr wrap="none"/>
              <a:lstStyle/>
              <a:p>
                <a:endParaRPr lang="zh-CN" altLang="en-US"/>
              </a:p>
            </p:txBody>
          </p:sp>
          <p:sp>
            <p:nvSpPr>
              <p:cNvPr id="107" name="Rectangle 98"/>
              <p:cNvSpPr>
                <a:spLocks noChangeArrowheads="1"/>
              </p:cNvSpPr>
              <p:nvPr/>
            </p:nvSpPr>
            <p:spPr bwMode="auto">
              <a:xfrm>
                <a:off x="5352" y="3216"/>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08" name="Rectangle 99"/>
              <p:cNvSpPr>
                <a:spLocks noChangeArrowheads="1"/>
              </p:cNvSpPr>
              <p:nvPr/>
            </p:nvSpPr>
            <p:spPr bwMode="auto">
              <a:xfrm>
                <a:off x="5088" y="3216"/>
                <a:ext cx="264" cy="172"/>
              </a:xfrm>
              <a:prstGeom prst="rect">
                <a:avLst/>
              </a:prstGeom>
              <a:noFill/>
              <a:ln w="38100">
                <a:noFill/>
                <a:miter lim="800000"/>
                <a:headEnd/>
                <a:tailEnd/>
              </a:ln>
            </p:spPr>
            <p:txBody>
              <a:bodyPr/>
              <a:lstStyle/>
              <a:p>
                <a:pPr>
                  <a:spcBef>
                    <a:spcPct val="20000"/>
                  </a:spcBef>
                </a:pPr>
                <a:r>
                  <a:rPr lang="en-US" altLang="zh-CN" sz="1600" b="1">
                    <a:solidFill>
                      <a:schemeClr val="tx2"/>
                    </a:solidFill>
                  </a:rPr>
                  <a:t>7</a:t>
                </a:r>
              </a:p>
            </p:txBody>
          </p:sp>
          <p:sp>
            <p:nvSpPr>
              <p:cNvPr id="109" name="Line 100"/>
              <p:cNvSpPr>
                <a:spLocks noChangeShapeType="1"/>
              </p:cNvSpPr>
              <p:nvPr/>
            </p:nvSpPr>
            <p:spPr bwMode="auto">
              <a:xfrm>
                <a:off x="5088" y="3216"/>
                <a:ext cx="528" cy="0"/>
              </a:xfrm>
              <a:prstGeom prst="line">
                <a:avLst/>
              </a:prstGeom>
              <a:noFill/>
              <a:ln w="28575" cap="sq">
                <a:solidFill>
                  <a:schemeClr val="tx1"/>
                </a:solidFill>
                <a:round/>
                <a:headEnd/>
                <a:tailEnd/>
              </a:ln>
            </p:spPr>
            <p:txBody>
              <a:bodyPr wrap="none"/>
              <a:lstStyle/>
              <a:p>
                <a:endParaRPr lang="zh-CN" altLang="en-US"/>
              </a:p>
            </p:txBody>
          </p:sp>
          <p:sp>
            <p:nvSpPr>
              <p:cNvPr id="110" name="Line 101"/>
              <p:cNvSpPr>
                <a:spLocks noChangeShapeType="1"/>
              </p:cNvSpPr>
              <p:nvPr/>
            </p:nvSpPr>
            <p:spPr bwMode="auto">
              <a:xfrm>
                <a:off x="5088" y="3388"/>
                <a:ext cx="528" cy="0"/>
              </a:xfrm>
              <a:prstGeom prst="line">
                <a:avLst/>
              </a:prstGeom>
              <a:noFill/>
              <a:ln w="28575" cap="sq">
                <a:solidFill>
                  <a:schemeClr val="tx1"/>
                </a:solidFill>
                <a:round/>
                <a:headEnd/>
                <a:tailEnd/>
              </a:ln>
            </p:spPr>
            <p:txBody>
              <a:bodyPr wrap="none"/>
              <a:lstStyle/>
              <a:p>
                <a:endParaRPr lang="zh-CN" altLang="en-US"/>
              </a:p>
            </p:txBody>
          </p:sp>
          <p:sp>
            <p:nvSpPr>
              <p:cNvPr id="111" name="Line 102"/>
              <p:cNvSpPr>
                <a:spLocks noChangeShapeType="1"/>
              </p:cNvSpPr>
              <p:nvPr/>
            </p:nvSpPr>
            <p:spPr bwMode="auto">
              <a:xfrm>
                <a:off x="5088" y="3216"/>
                <a:ext cx="0" cy="172"/>
              </a:xfrm>
              <a:prstGeom prst="line">
                <a:avLst/>
              </a:prstGeom>
              <a:noFill/>
              <a:ln w="28575" cap="sq">
                <a:solidFill>
                  <a:schemeClr val="tx1"/>
                </a:solidFill>
                <a:round/>
                <a:headEnd/>
                <a:tailEnd/>
              </a:ln>
            </p:spPr>
            <p:txBody>
              <a:bodyPr wrap="none"/>
              <a:lstStyle/>
              <a:p>
                <a:endParaRPr lang="zh-CN" altLang="en-US"/>
              </a:p>
            </p:txBody>
          </p:sp>
          <p:sp>
            <p:nvSpPr>
              <p:cNvPr id="112" name="Line 103"/>
              <p:cNvSpPr>
                <a:spLocks noChangeShapeType="1"/>
              </p:cNvSpPr>
              <p:nvPr/>
            </p:nvSpPr>
            <p:spPr bwMode="auto">
              <a:xfrm>
                <a:off x="5352" y="3216"/>
                <a:ext cx="0" cy="172"/>
              </a:xfrm>
              <a:prstGeom prst="line">
                <a:avLst/>
              </a:prstGeom>
              <a:noFill/>
              <a:ln w="12700">
                <a:solidFill>
                  <a:schemeClr val="tx1"/>
                </a:solidFill>
                <a:round/>
                <a:headEnd/>
                <a:tailEnd/>
              </a:ln>
            </p:spPr>
            <p:txBody>
              <a:bodyPr wrap="none"/>
              <a:lstStyle/>
              <a:p>
                <a:endParaRPr lang="zh-CN" altLang="en-US"/>
              </a:p>
            </p:txBody>
          </p:sp>
          <p:sp>
            <p:nvSpPr>
              <p:cNvPr id="113" name="Line 104"/>
              <p:cNvSpPr>
                <a:spLocks noChangeShapeType="1"/>
              </p:cNvSpPr>
              <p:nvPr/>
            </p:nvSpPr>
            <p:spPr bwMode="auto">
              <a:xfrm>
                <a:off x="5616" y="3216"/>
                <a:ext cx="0" cy="172"/>
              </a:xfrm>
              <a:prstGeom prst="line">
                <a:avLst/>
              </a:prstGeom>
              <a:noFill/>
              <a:ln w="28575" cap="sq">
                <a:solidFill>
                  <a:schemeClr val="tx1"/>
                </a:solidFill>
                <a:round/>
                <a:headEnd/>
                <a:tailEnd/>
              </a:ln>
            </p:spPr>
            <p:txBody>
              <a:bodyPr wrap="none"/>
              <a:lstStyle/>
              <a:p>
                <a:endParaRPr lang="zh-CN" altLang="en-US"/>
              </a:p>
            </p:txBody>
          </p:sp>
          <p:sp>
            <p:nvSpPr>
              <p:cNvPr id="114" name="Line 105"/>
              <p:cNvSpPr>
                <a:spLocks noChangeShapeType="1"/>
              </p:cNvSpPr>
              <p:nvPr/>
            </p:nvSpPr>
            <p:spPr bwMode="auto">
              <a:xfrm>
                <a:off x="4704" y="3292"/>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115" name="Rectangle 106"/>
              <p:cNvSpPr>
                <a:spLocks noChangeArrowheads="1"/>
              </p:cNvSpPr>
              <p:nvPr/>
            </p:nvSpPr>
            <p:spPr bwMode="auto">
              <a:xfrm>
                <a:off x="4584" y="2756"/>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16" name="Rectangle 107"/>
              <p:cNvSpPr>
                <a:spLocks noChangeArrowheads="1"/>
              </p:cNvSpPr>
              <p:nvPr/>
            </p:nvSpPr>
            <p:spPr bwMode="auto">
              <a:xfrm>
                <a:off x="4320" y="2756"/>
                <a:ext cx="264" cy="172"/>
              </a:xfrm>
              <a:prstGeom prst="rect">
                <a:avLst/>
              </a:prstGeom>
              <a:noFill/>
              <a:ln w="38100">
                <a:noFill/>
                <a:miter lim="800000"/>
                <a:headEnd/>
                <a:tailEnd/>
              </a:ln>
            </p:spPr>
            <p:txBody>
              <a:bodyPr/>
              <a:lstStyle/>
              <a:p>
                <a:pPr>
                  <a:spcBef>
                    <a:spcPct val="20000"/>
                  </a:spcBef>
                </a:pPr>
                <a:r>
                  <a:rPr lang="en-US" altLang="zh-CN" sz="1600" b="1" dirty="0"/>
                  <a:t>16</a:t>
                </a:r>
              </a:p>
            </p:txBody>
          </p:sp>
          <p:sp>
            <p:nvSpPr>
              <p:cNvPr id="117" name="Line 108"/>
              <p:cNvSpPr>
                <a:spLocks noChangeShapeType="1"/>
              </p:cNvSpPr>
              <p:nvPr/>
            </p:nvSpPr>
            <p:spPr bwMode="auto">
              <a:xfrm>
                <a:off x="4320" y="2756"/>
                <a:ext cx="528" cy="0"/>
              </a:xfrm>
              <a:prstGeom prst="line">
                <a:avLst/>
              </a:prstGeom>
              <a:noFill/>
              <a:ln w="28575" cap="sq">
                <a:solidFill>
                  <a:schemeClr val="tx1"/>
                </a:solidFill>
                <a:round/>
                <a:headEnd/>
                <a:tailEnd/>
              </a:ln>
            </p:spPr>
            <p:txBody>
              <a:bodyPr wrap="none"/>
              <a:lstStyle/>
              <a:p>
                <a:endParaRPr lang="zh-CN" altLang="en-US"/>
              </a:p>
            </p:txBody>
          </p:sp>
          <p:sp>
            <p:nvSpPr>
              <p:cNvPr id="118" name="Line 109"/>
              <p:cNvSpPr>
                <a:spLocks noChangeShapeType="1"/>
              </p:cNvSpPr>
              <p:nvPr/>
            </p:nvSpPr>
            <p:spPr bwMode="auto">
              <a:xfrm>
                <a:off x="4320" y="2928"/>
                <a:ext cx="528" cy="0"/>
              </a:xfrm>
              <a:prstGeom prst="line">
                <a:avLst/>
              </a:prstGeom>
              <a:noFill/>
              <a:ln w="28575" cap="sq">
                <a:solidFill>
                  <a:schemeClr val="tx1"/>
                </a:solidFill>
                <a:round/>
                <a:headEnd/>
                <a:tailEnd/>
              </a:ln>
            </p:spPr>
            <p:txBody>
              <a:bodyPr wrap="none"/>
              <a:lstStyle/>
              <a:p>
                <a:endParaRPr lang="zh-CN" altLang="en-US"/>
              </a:p>
            </p:txBody>
          </p:sp>
          <p:sp>
            <p:nvSpPr>
              <p:cNvPr id="119" name="Line 110"/>
              <p:cNvSpPr>
                <a:spLocks noChangeShapeType="1"/>
              </p:cNvSpPr>
              <p:nvPr/>
            </p:nvSpPr>
            <p:spPr bwMode="auto">
              <a:xfrm>
                <a:off x="4320" y="2756"/>
                <a:ext cx="0" cy="172"/>
              </a:xfrm>
              <a:prstGeom prst="line">
                <a:avLst/>
              </a:prstGeom>
              <a:noFill/>
              <a:ln w="28575" cap="sq">
                <a:solidFill>
                  <a:schemeClr val="tx1"/>
                </a:solidFill>
                <a:round/>
                <a:headEnd/>
                <a:tailEnd/>
              </a:ln>
            </p:spPr>
            <p:txBody>
              <a:bodyPr wrap="none"/>
              <a:lstStyle/>
              <a:p>
                <a:endParaRPr lang="zh-CN" altLang="en-US"/>
              </a:p>
            </p:txBody>
          </p:sp>
          <p:sp>
            <p:nvSpPr>
              <p:cNvPr id="120" name="Line 111"/>
              <p:cNvSpPr>
                <a:spLocks noChangeShapeType="1"/>
              </p:cNvSpPr>
              <p:nvPr/>
            </p:nvSpPr>
            <p:spPr bwMode="auto">
              <a:xfrm>
                <a:off x="4584" y="2756"/>
                <a:ext cx="0" cy="172"/>
              </a:xfrm>
              <a:prstGeom prst="line">
                <a:avLst/>
              </a:prstGeom>
              <a:noFill/>
              <a:ln w="12700">
                <a:solidFill>
                  <a:schemeClr val="tx1"/>
                </a:solidFill>
                <a:round/>
                <a:headEnd/>
                <a:tailEnd/>
              </a:ln>
            </p:spPr>
            <p:txBody>
              <a:bodyPr wrap="none"/>
              <a:lstStyle/>
              <a:p>
                <a:endParaRPr lang="zh-CN" altLang="en-US"/>
              </a:p>
            </p:txBody>
          </p:sp>
          <p:sp>
            <p:nvSpPr>
              <p:cNvPr id="121" name="Line 112"/>
              <p:cNvSpPr>
                <a:spLocks noChangeShapeType="1"/>
              </p:cNvSpPr>
              <p:nvPr/>
            </p:nvSpPr>
            <p:spPr bwMode="auto">
              <a:xfrm>
                <a:off x="4848" y="2756"/>
                <a:ext cx="0" cy="172"/>
              </a:xfrm>
              <a:prstGeom prst="line">
                <a:avLst/>
              </a:prstGeom>
              <a:noFill/>
              <a:ln w="28575" cap="sq">
                <a:solidFill>
                  <a:schemeClr val="tx1"/>
                </a:solidFill>
                <a:round/>
                <a:headEnd/>
                <a:tailEnd/>
              </a:ln>
            </p:spPr>
            <p:txBody>
              <a:bodyPr wrap="none"/>
              <a:lstStyle/>
              <a:p>
                <a:endParaRPr lang="zh-CN" altLang="en-US"/>
              </a:p>
            </p:txBody>
          </p:sp>
          <p:sp>
            <p:nvSpPr>
              <p:cNvPr id="122" name="Line 113"/>
              <p:cNvSpPr>
                <a:spLocks noChangeShapeType="1"/>
              </p:cNvSpPr>
              <p:nvPr/>
            </p:nvSpPr>
            <p:spPr bwMode="auto">
              <a:xfrm>
                <a:off x="3936" y="2851"/>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123" name="Rectangle 114"/>
              <p:cNvSpPr>
                <a:spLocks noChangeArrowheads="1"/>
              </p:cNvSpPr>
              <p:nvPr/>
            </p:nvSpPr>
            <p:spPr bwMode="auto">
              <a:xfrm>
                <a:off x="4584" y="2996"/>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24" name="Rectangle 115"/>
              <p:cNvSpPr>
                <a:spLocks noChangeArrowheads="1"/>
              </p:cNvSpPr>
              <p:nvPr/>
            </p:nvSpPr>
            <p:spPr bwMode="auto">
              <a:xfrm>
                <a:off x="4320" y="2996"/>
                <a:ext cx="264" cy="172"/>
              </a:xfrm>
              <a:prstGeom prst="rect">
                <a:avLst/>
              </a:prstGeom>
              <a:noFill/>
              <a:ln w="38100">
                <a:noFill/>
                <a:miter lim="800000"/>
                <a:headEnd/>
                <a:tailEnd/>
              </a:ln>
            </p:spPr>
            <p:txBody>
              <a:bodyPr/>
              <a:lstStyle/>
              <a:p>
                <a:pPr>
                  <a:spcBef>
                    <a:spcPct val="20000"/>
                  </a:spcBef>
                </a:pPr>
                <a:r>
                  <a:rPr lang="en-US" altLang="zh-CN" sz="1600" b="1"/>
                  <a:t>50</a:t>
                </a:r>
              </a:p>
            </p:txBody>
          </p:sp>
          <p:sp>
            <p:nvSpPr>
              <p:cNvPr id="125" name="Line 116"/>
              <p:cNvSpPr>
                <a:spLocks noChangeShapeType="1"/>
              </p:cNvSpPr>
              <p:nvPr/>
            </p:nvSpPr>
            <p:spPr bwMode="auto">
              <a:xfrm>
                <a:off x="4320" y="2996"/>
                <a:ext cx="528" cy="0"/>
              </a:xfrm>
              <a:prstGeom prst="line">
                <a:avLst/>
              </a:prstGeom>
              <a:noFill/>
              <a:ln w="28575" cap="sq">
                <a:solidFill>
                  <a:schemeClr val="tx1"/>
                </a:solidFill>
                <a:round/>
                <a:headEnd/>
                <a:tailEnd/>
              </a:ln>
            </p:spPr>
            <p:txBody>
              <a:bodyPr wrap="none"/>
              <a:lstStyle/>
              <a:p>
                <a:endParaRPr lang="zh-CN" altLang="en-US"/>
              </a:p>
            </p:txBody>
          </p:sp>
          <p:sp>
            <p:nvSpPr>
              <p:cNvPr id="126" name="Line 117"/>
              <p:cNvSpPr>
                <a:spLocks noChangeShapeType="1"/>
              </p:cNvSpPr>
              <p:nvPr/>
            </p:nvSpPr>
            <p:spPr bwMode="auto">
              <a:xfrm>
                <a:off x="4320" y="3168"/>
                <a:ext cx="528" cy="0"/>
              </a:xfrm>
              <a:prstGeom prst="line">
                <a:avLst/>
              </a:prstGeom>
              <a:noFill/>
              <a:ln w="28575" cap="sq">
                <a:solidFill>
                  <a:schemeClr val="tx1"/>
                </a:solidFill>
                <a:round/>
                <a:headEnd/>
                <a:tailEnd/>
              </a:ln>
            </p:spPr>
            <p:txBody>
              <a:bodyPr wrap="none"/>
              <a:lstStyle/>
              <a:p>
                <a:endParaRPr lang="zh-CN" altLang="en-US"/>
              </a:p>
            </p:txBody>
          </p:sp>
          <p:sp>
            <p:nvSpPr>
              <p:cNvPr id="127" name="Line 118"/>
              <p:cNvSpPr>
                <a:spLocks noChangeShapeType="1"/>
              </p:cNvSpPr>
              <p:nvPr/>
            </p:nvSpPr>
            <p:spPr bwMode="auto">
              <a:xfrm>
                <a:off x="4320" y="2996"/>
                <a:ext cx="0" cy="172"/>
              </a:xfrm>
              <a:prstGeom prst="line">
                <a:avLst/>
              </a:prstGeom>
              <a:noFill/>
              <a:ln w="28575" cap="sq">
                <a:solidFill>
                  <a:schemeClr val="tx1"/>
                </a:solidFill>
                <a:round/>
                <a:headEnd/>
                <a:tailEnd/>
              </a:ln>
            </p:spPr>
            <p:txBody>
              <a:bodyPr wrap="none"/>
              <a:lstStyle/>
              <a:p>
                <a:endParaRPr lang="zh-CN" altLang="en-US"/>
              </a:p>
            </p:txBody>
          </p:sp>
          <p:sp>
            <p:nvSpPr>
              <p:cNvPr id="128" name="Line 119"/>
              <p:cNvSpPr>
                <a:spLocks noChangeShapeType="1"/>
              </p:cNvSpPr>
              <p:nvPr/>
            </p:nvSpPr>
            <p:spPr bwMode="auto">
              <a:xfrm>
                <a:off x="4584" y="2996"/>
                <a:ext cx="0" cy="172"/>
              </a:xfrm>
              <a:prstGeom prst="line">
                <a:avLst/>
              </a:prstGeom>
              <a:noFill/>
              <a:ln w="12700">
                <a:solidFill>
                  <a:schemeClr val="tx1"/>
                </a:solidFill>
                <a:round/>
                <a:headEnd/>
                <a:tailEnd/>
              </a:ln>
            </p:spPr>
            <p:txBody>
              <a:bodyPr wrap="none"/>
              <a:lstStyle/>
              <a:p>
                <a:endParaRPr lang="zh-CN" altLang="en-US"/>
              </a:p>
            </p:txBody>
          </p:sp>
          <p:sp>
            <p:nvSpPr>
              <p:cNvPr id="129" name="Line 120"/>
              <p:cNvSpPr>
                <a:spLocks noChangeShapeType="1"/>
              </p:cNvSpPr>
              <p:nvPr/>
            </p:nvSpPr>
            <p:spPr bwMode="auto">
              <a:xfrm>
                <a:off x="4848" y="2996"/>
                <a:ext cx="0" cy="172"/>
              </a:xfrm>
              <a:prstGeom prst="line">
                <a:avLst/>
              </a:prstGeom>
              <a:noFill/>
              <a:ln w="28575" cap="sq">
                <a:solidFill>
                  <a:schemeClr val="tx1"/>
                </a:solidFill>
                <a:round/>
                <a:headEnd/>
                <a:tailEnd/>
              </a:ln>
            </p:spPr>
            <p:txBody>
              <a:bodyPr wrap="none"/>
              <a:lstStyle/>
              <a:p>
                <a:endParaRPr lang="zh-CN" altLang="en-US"/>
              </a:p>
            </p:txBody>
          </p:sp>
          <p:sp>
            <p:nvSpPr>
              <p:cNvPr id="130" name="Line 121"/>
              <p:cNvSpPr>
                <a:spLocks noChangeShapeType="1"/>
              </p:cNvSpPr>
              <p:nvPr/>
            </p:nvSpPr>
            <p:spPr bwMode="auto">
              <a:xfrm>
                <a:off x="3936" y="3091"/>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131" name="Rectangle 122"/>
              <p:cNvSpPr>
                <a:spLocks noChangeArrowheads="1"/>
              </p:cNvSpPr>
              <p:nvPr/>
            </p:nvSpPr>
            <p:spPr bwMode="auto">
              <a:xfrm>
                <a:off x="4584" y="3428"/>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32" name="Rectangle 123"/>
              <p:cNvSpPr>
                <a:spLocks noChangeArrowheads="1"/>
              </p:cNvSpPr>
              <p:nvPr/>
            </p:nvSpPr>
            <p:spPr bwMode="auto">
              <a:xfrm>
                <a:off x="4320" y="3428"/>
                <a:ext cx="264" cy="172"/>
              </a:xfrm>
              <a:prstGeom prst="rect">
                <a:avLst/>
              </a:prstGeom>
              <a:noFill/>
              <a:ln w="38100">
                <a:noFill/>
                <a:miter lim="800000"/>
                <a:headEnd/>
                <a:tailEnd/>
              </a:ln>
            </p:spPr>
            <p:txBody>
              <a:bodyPr/>
              <a:lstStyle/>
              <a:p>
                <a:pPr>
                  <a:spcBef>
                    <a:spcPct val="20000"/>
                  </a:spcBef>
                </a:pPr>
                <a:r>
                  <a:rPr lang="en-US" altLang="zh-CN" sz="1600" b="1"/>
                  <a:t>8</a:t>
                </a:r>
              </a:p>
            </p:txBody>
          </p:sp>
          <p:sp>
            <p:nvSpPr>
              <p:cNvPr id="133" name="Line 124"/>
              <p:cNvSpPr>
                <a:spLocks noChangeShapeType="1"/>
              </p:cNvSpPr>
              <p:nvPr/>
            </p:nvSpPr>
            <p:spPr bwMode="auto">
              <a:xfrm>
                <a:off x="4320" y="3428"/>
                <a:ext cx="528" cy="0"/>
              </a:xfrm>
              <a:prstGeom prst="line">
                <a:avLst/>
              </a:prstGeom>
              <a:noFill/>
              <a:ln w="28575" cap="sq">
                <a:solidFill>
                  <a:schemeClr val="tx1"/>
                </a:solidFill>
                <a:round/>
                <a:headEnd/>
                <a:tailEnd/>
              </a:ln>
            </p:spPr>
            <p:txBody>
              <a:bodyPr wrap="none"/>
              <a:lstStyle/>
              <a:p>
                <a:endParaRPr lang="zh-CN" altLang="en-US"/>
              </a:p>
            </p:txBody>
          </p:sp>
          <p:sp>
            <p:nvSpPr>
              <p:cNvPr id="134" name="Line 125"/>
              <p:cNvSpPr>
                <a:spLocks noChangeShapeType="1"/>
              </p:cNvSpPr>
              <p:nvPr/>
            </p:nvSpPr>
            <p:spPr bwMode="auto">
              <a:xfrm>
                <a:off x="4320" y="3600"/>
                <a:ext cx="528" cy="0"/>
              </a:xfrm>
              <a:prstGeom prst="line">
                <a:avLst/>
              </a:prstGeom>
              <a:noFill/>
              <a:ln w="28575" cap="sq">
                <a:solidFill>
                  <a:schemeClr val="tx1"/>
                </a:solidFill>
                <a:round/>
                <a:headEnd/>
                <a:tailEnd/>
              </a:ln>
            </p:spPr>
            <p:txBody>
              <a:bodyPr wrap="none"/>
              <a:lstStyle/>
              <a:p>
                <a:endParaRPr lang="zh-CN" altLang="en-US"/>
              </a:p>
            </p:txBody>
          </p:sp>
          <p:sp>
            <p:nvSpPr>
              <p:cNvPr id="135" name="Line 126"/>
              <p:cNvSpPr>
                <a:spLocks noChangeShapeType="1"/>
              </p:cNvSpPr>
              <p:nvPr/>
            </p:nvSpPr>
            <p:spPr bwMode="auto">
              <a:xfrm>
                <a:off x="4320" y="3428"/>
                <a:ext cx="0" cy="172"/>
              </a:xfrm>
              <a:prstGeom prst="line">
                <a:avLst/>
              </a:prstGeom>
              <a:noFill/>
              <a:ln w="28575" cap="sq">
                <a:solidFill>
                  <a:schemeClr val="tx1"/>
                </a:solidFill>
                <a:round/>
                <a:headEnd/>
                <a:tailEnd/>
              </a:ln>
            </p:spPr>
            <p:txBody>
              <a:bodyPr wrap="none"/>
              <a:lstStyle/>
              <a:p>
                <a:endParaRPr lang="zh-CN" altLang="en-US"/>
              </a:p>
            </p:txBody>
          </p:sp>
          <p:sp>
            <p:nvSpPr>
              <p:cNvPr id="136" name="Line 127"/>
              <p:cNvSpPr>
                <a:spLocks noChangeShapeType="1"/>
              </p:cNvSpPr>
              <p:nvPr/>
            </p:nvSpPr>
            <p:spPr bwMode="auto">
              <a:xfrm>
                <a:off x="4584" y="3428"/>
                <a:ext cx="0" cy="172"/>
              </a:xfrm>
              <a:prstGeom prst="line">
                <a:avLst/>
              </a:prstGeom>
              <a:noFill/>
              <a:ln w="12700">
                <a:solidFill>
                  <a:schemeClr val="tx1"/>
                </a:solidFill>
                <a:round/>
                <a:headEnd/>
                <a:tailEnd/>
              </a:ln>
            </p:spPr>
            <p:txBody>
              <a:bodyPr wrap="none"/>
              <a:lstStyle/>
              <a:p>
                <a:endParaRPr lang="zh-CN" altLang="en-US"/>
              </a:p>
            </p:txBody>
          </p:sp>
          <p:sp>
            <p:nvSpPr>
              <p:cNvPr id="137" name="Line 128"/>
              <p:cNvSpPr>
                <a:spLocks noChangeShapeType="1"/>
              </p:cNvSpPr>
              <p:nvPr/>
            </p:nvSpPr>
            <p:spPr bwMode="auto">
              <a:xfrm>
                <a:off x="4848" y="3428"/>
                <a:ext cx="0" cy="172"/>
              </a:xfrm>
              <a:prstGeom prst="line">
                <a:avLst/>
              </a:prstGeom>
              <a:noFill/>
              <a:ln w="28575" cap="sq">
                <a:solidFill>
                  <a:schemeClr val="tx1"/>
                </a:solidFill>
                <a:round/>
                <a:headEnd/>
                <a:tailEnd/>
              </a:ln>
            </p:spPr>
            <p:txBody>
              <a:bodyPr wrap="none"/>
              <a:lstStyle/>
              <a:p>
                <a:endParaRPr lang="zh-CN" altLang="en-US"/>
              </a:p>
            </p:txBody>
          </p:sp>
          <p:sp>
            <p:nvSpPr>
              <p:cNvPr id="138" name="Line 129"/>
              <p:cNvSpPr>
                <a:spLocks noChangeShapeType="1"/>
              </p:cNvSpPr>
              <p:nvPr/>
            </p:nvSpPr>
            <p:spPr bwMode="auto">
              <a:xfrm>
                <a:off x="3936" y="3523"/>
                <a:ext cx="384" cy="0"/>
              </a:xfrm>
              <a:prstGeom prst="line">
                <a:avLst/>
              </a:prstGeom>
              <a:noFill/>
              <a:ln w="28575">
                <a:solidFill>
                  <a:schemeClr val="tx1"/>
                </a:solidFill>
                <a:round/>
                <a:headEnd/>
                <a:tailEnd type="triangle" w="med" len="med"/>
              </a:ln>
            </p:spPr>
            <p:txBody>
              <a:bodyPr wrap="none"/>
              <a:lstStyle/>
              <a:p>
                <a:endParaRPr lang="zh-CN" altLang="en-US"/>
              </a:p>
            </p:txBody>
          </p:sp>
          <p:sp>
            <p:nvSpPr>
              <p:cNvPr id="139" name="Rectangle 130"/>
              <p:cNvSpPr>
                <a:spLocks noChangeArrowheads="1"/>
              </p:cNvSpPr>
              <p:nvPr/>
            </p:nvSpPr>
            <p:spPr bwMode="auto">
              <a:xfrm>
                <a:off x="4584" y="3860"/>
                <a:ext cx="264" cy="172"/>
              </a:xfrm>
              <a:prstGeom prst="rect">
                <a:avLst/>
              </a:prstGeom>
              <a:noFill/>
              <a:ln w="38100">
                <a:noFill/>
                <a:miter lim="800000"/>
                <a:headEnd/>
                <a:tailEnd/>
              </a:ln>
            </p:spPr>
            <p:txBody>
              <a:bodyPr/>
              <a:lstStyle/>
              <a:p>
                <a:pPr>
                  <a:spcBef>
                    <a:spcPct val="20000"/>
                  </a:spcBef>
                </a:pPr>
                <a:endParaRPr lang="zh-CN" altLang="zh-CN" sz="1200">
                  <a:solidFill>
                    <a:schemeClr val="tx2"/>
                  </a:solidFill>
                </a:endParaRPr>
              </a:p>
            </p:txBody>
          </p:sp>
          <p:sp>
            <p:nvSpPr>
              <p:cNvPr id="140" name="Rectangle 131"/>
              <p:cNvSpPr>
                <a:spLocks noChangeArrowheads="1"/>
              </p:cNvSpPr>
              <p:nvPr/>
            </p:nvSpPr>
            <p:spPr bwMode="auto">
              <a:xfrm>
                <a:off x="4320" y="3860"/>
                <a:ext cx="264" cy="172"/>
              </a:xfrm>
              <a:prstGeom prst="rect">
                <a:avLst/>
              </a:prstGeom>
              <a:noFill/>
              <a:ln w="38100">
                <a:noFill/>
                <a:miter lim="800000"/>
                <a:headEnd/>
                <a:tailEnd/>
              </a:ln>
            </p:spPr>
            <p:txBody>
              <a:bodyPr/>
              <a:lstStyle/>
              <a:p>
                <a:pPr>
                  <a:spcBef>
                    <a:spcPct val="20000"/>
                  </a:spcBef>
                </a:pPr>
                <a:r>
                  <a:rPr lang="en-US" altLang="zh-CN" sz="1600" b="1" dirty="0"/>
                  <a:t>10</a:t>
                </a:r>
              </a:p>
            </p:txBody>
          </p:sp>
          <p:sp>
            <p:nvSpPr>
              <p:cNvPr id="141" name="Line 132"/>
              <p:cNvSpPr>
                <a:spLocks noChangeShapeType="1"/>
              </p:cNvSpPr>
              <p:nvPr/>
            </p:nvSpPr>
            <p:spPr bwMode="auto">
              <a:xfrm>
                <a:off x="4320" y="3860"/>
                <a:ext cx="528" cy="0"/>
              </a:xfrm>
              <a:prstGeom prst="line">
                <a:avLst/>
              </a:prstGeom>
              <a:noFill/>
              <a:ln w="28575" cap="sq">
                <a:solidFill>
                  <a:schemeClr val="tx1"/>
                </a:solidFill>
                <a:round/>
                <a:headEnd/>
                <a:tailEnd/>
              </a:ln>
            </p:spPr>
            <p:txBody>
              <a:bodyPr wrap="none"/>
              <a:lstStyle/>
              <a:p>
                <a:endParaRPr lang="zh-CN" altLang="en-US"/>
              </a:p>
            </p:txBody>
          </p:sp>
          <p:sp>
            <p:nvSpPr>
              <p:cNvPr id="142" name="Line 133"/>
              <p:cNvSpPr>
                <a:spLocks noChangeShapeType="1"/>
              </p:cNvSpPr>
              <p:nvPr/>
            </p:nvSpPr>
            <p:spPr bwMode="auto">
              <a:xfrm>
                <a:off x="4320" y="4032"/>
                <a:ext cx="528" cy="0"/>
              </a:xfrm>
              <a:prstGeom prst="line">
                <a:avLst/>
              </a:prstGeom>
              <a:noFill/>
              <a:ln w="28575" cap="sq">
                <a:solidFill>
                  <a:schemeClr val="tx1"/>
                </a:solidFill>
                <a:round/>
                <a:headEnd/>
                <a:tailEnd/>
              </a:ln>
            </p:spPr>
            <p:txBody>
              <a:bodyPr wrap="none"/>
              <a:lstStyle/>
              <a:p>
                <a:endParaRPr lang="zh-CN" altLang="en-US"/>
              </a:p>
            </p:txBody>
          </p:sp>
          <p:sp>
            <p:nvSpPr>
              <p:cNvPr id="143" name="Line 134"/>
              <p:cNvSpPr>
                <a:spLocks noChangeShapeType="1"/>
              </p:cNvSpPr>
              <p:nvPr/>
            </p:nvSpPr>
            <p:spPr bwMode="auto">
              <a:xfrm>
                <a:off x="4320" y="3860"/>
                <a:ext cx="0" cy="172"/>
              </a:xfrm>
              <a:prstGeom prst="line">
                <a:avLst/>
              </a:prstGeom>
              <a:noFill/>
              <a:ln w="28575" cap="sq">
                <a:solidFill>
                  <a:schemeClr val="tx1"/>
                </a:solidFill>
                <a:round/>
                <a:headEnd/>
                <a:tailEnd/>
              </a:ln>
            </p:spPr>
            <p:txBody>
              <a:bodyPr wrap="none"/>
              <a:lstStyle/>
              <a:p>
                <a:endParaRPr lang="zh-CN" altLang="en-US"/>
              </a:p>
            </p:txBody>
          </p:sp>
          <p:sp>
            <p:nvSpPr>
              <p:cNvPr id="144" name="Line 135"/>
              <p:cNvSpPr>
                <a:spLocks noChangeShapeType="1"/>
              </p:cNvSpPr>
              <p:nvPr/>
            </p:nvSpPr>
            <p:spPr bwMode="auto">
              <a:xfrm>
                <a:off x="4584" y="3860"/>
                <a:ext cx="0" cy="172"/>
              </a:xfrm>
              <a:prstGeom prst="line">
                <a:avLst/>
              </a:prstGeom>
              <a:noFill/>
              <a:ln w="12700">
                <a:solidFill>
                  <a:schemeClr val="tx1"/>
                </a:solidFill>
                <a:round/>
                <a:headEnd/>
                <a:tailEnd/>
              </a:ln>
            </p:spPr>
            <p:txBody>
              <a:bodyPr wrap="none"/>
              <a:lstStyle/>
              <a:p>
                <a:endParaRPr lang="zh-CN" altLang="en-US"/>
              </a:p>
            </p:txBody>
          </p:sp>
          <p:sp>
            <p:nvSpPr>
              <p:cNvPr id="145" name="Line 136"/>
              <p:cNvSpPr>
                <a:spLocks noChangeShapeType="1"/>
              </p:cNvSpPr>
              <p:nvPr/>
            </p:nvSpPr>
            <p:spPr bwMode="auto">
              <a:xfrm>
                <a:off x="4848" y="3860"/>
                <a:ext cx="0" cy="172"/>
              </a:xfrm>
              <a:prstGeom prst="line">
                <a:avLst/>
              </a:prstGeom>
              <a:noFill/>
              <a:ln w="28575" cap="sq">
                <a:solidFill>
                  <a:schemeClr val="tx1"/>
                </a:solidFill>
                <a:round/>
                <a:headEnd/>
                <a:tailEnd/>
              </a:ln>
            </p:spPr>
            <p:txBody>
              <a:bodyPr wrap="none"/>
              <a:lstStyle/>
              <a:p>
                <a:endParaRPr lang="zh-CN" altLang="en-US"/>
              </a:p>
            </p:txBody>
          </p:sp>
          <p:sp>
            <p:nvSpPr>
              <p:cNvPr id="146" name="Line 137"/>
              <p:cNvSpPr>
                <a:spLocks noChangeShapeType="1"/>
              </p:cNvSpPr>
              <p:nvPr/>
            </p:nvSpPr>
            <p:spPr bwMode="auto">
              <a:xfrm>
                <a:off x="3936" y="3955"/>
                <a:ext cx="384" cy="0"/>
              </a:xfrm>
              <a:prstGeom prst="line">
                <a:avLst/>
              </a:prstGeom>
              <a:noFill/>
              <a:ln w="28575">
                <a:solidFill>
                  <a:schemeClr val="tx1"/>
                </a:solidFill>
                <a:round/>
                <a:headEnd/>
                <a:tailEnd type="triangle" w="med" len="med"/>
              </a:ln>
            </p:spPr>
            <p:txBody>
              <a:bodyPr wrap="none"/>
              <a:lstStyle/>
              <a:p>
                <a:endParaRPr lang="zh-CN" altLang="en-US"/>
              </a:p>
            </p:txBody>
          </p:sp>
        </p:grpSp>
        <p:sp>
          <p:nvSpPr>
            <p:cNvPr id="6" name="Rectangle 138"/>
            <p:cNvSpPr>
              <a:spLocks noChangeArrowheads="1"/>
            </p:cNvSpPr>
            <p:nvPr/>
          </p:nvSpPr>
          <p:spPr bwMode="auto">
            <a:xfrm rot="5429751">
              <a:off x="3827" y="2060"/>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7" name="Rectangle 139"/>
            <p:cNvSpPr>
              <a:spLocks noChangeArrowheads="1"/>
            </p:cNvSpPr>
            <p:nvPr/>
          </p:nvSpPr>
          <p:spPr bwMode="auto">
            <a:xfrm rot="5429751">
              <a:off x="5411" y="1644"/>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8" name="Rectangle 140"/>
            <p:cNvSpPr>
              <a:spLocks noChangeArrowheads="1"/>
            </p:cNvSpPr>
            <p:nvPr/>
          </p:nvSpPr>
          <p:spPr bwMode="auto">
            <a:xfrm rot="5429751">
              <a:off x="4642" y="1845"/>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9" name="Rectangle 141"/>
            <p:cNvSpPr>
              <a:spLocks noChangeArrowheads="1"/>
            </p:cNvSpPr>
            <p:nvPr/>
          </p:nvSpPr>
          <p:spPr bwMode="auto">
            <a:xfrm rot="5429751">
              <a:off x="5421" y="2252"/>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0" name="Rectangle 142"/>
            <p:cNvSpPr>
              <a:spLocks noChangeArrowheads="1"/>
            </p:cNvSpPr>
            <p:nvPr/>
          </p:nvSpPr>
          <p:spPr bwMode="auto">
            <a:xfrm rot="5429751">
              <a:off x="5421" y="2492"/>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1" name="Rectangle 143"/>
            <p:cNvSpPr>
              <a:spLocks noChangeArrowheads="1"/>
            </p:cNvSpPr>
            <p:nvPr/>
          </p:nvSpPr>
          <p:spPr bwMode="auto">
            <a:xfrm rot="5429751">
              <a:off x="4653" y="2709"/>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2" name="Rectangle 144"/>
            <p:cNvSpPr>
              <a:spLocks noChangeArrowheads="1"/>
            </p:cNvSpPr>
            <p:nvPr/>
          </p:nvSpPr>
          <p:spPr bwMode="auto">
            <a:xfrm rot="5429751">
              <a:off x="4642" y="2933"/>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3" name="Rectangle 145"/>
            <p:cNvSpPr>
              <a:spLocks noChangeArrowheads="1"/>
            </p:cNvSpPr>
            <p:nvPr/>
          </p:nvSpPr>
          <p:spPr bwMode="auto">
            <a:xfrm rot="5429751">
              <a:off x="5411" y="3164"/>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4" name="Rectangle 146"/>
            <p:cNvSpPr>
              <a:spLocks noChangeArrowheads="1"/>
            </p:cNvSpPr>
            <p:nvPr/>
          </p:nvSpPr>
          <p:spPr bwMode="auto">
            <a:xfrm rot="5429751">
              <a:off x="4642" y="3365"/>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5" name="Rectangle 147"/>
            <p:cNvSpPr>
              <a:spLocks noChangeArrowheads="1"/>
            </p:cNvSpPr>
            <p:nvPr/>
          </p:nvSpPr>
          <p:spPr bwMode="auto">
            <a:xfrm rot="5429751">
              <a:off x="4642" y="3797"/>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sp>
          <p:nvSpPr>
            <p:cNvPr id="16" name="Rectangle 148"/>
            <p:cNvSpPr>
              <a:spLocks noChangeArrowheads="1"/>
            </p:cNvSpPr>
            <p:nvPr/>
          </p:nvSpPr>
          <p:spPr bwMode="auto">
            <a:xfrm rot="5429751">
              <a:off x="3827" y="3596"/>
              <a:ext cx="160" cy="233"/>
            </a:xfrm>
            <a:prstGeom prst="rect">
              <a:avLst/>
            </a:prstGeom>
            <a:noFill/>
            <a:ln w="38100">
              <a:noFill/>
              <a:miter lim="800000"/>
              <a:headEnd/>
              <a:tailEnd/>
            </a:ln>
            <a:effectLst/>
          </p:spPr>
          <p:txBody>
            <a:bodyPr>
              <a:spAutoFit/>
            </a:bodyPr>
            <a:lstStyle/>
            <a:p>
              <a:pPr>
                <a:defRPr/>
              </a:pPr>
              <a:r>
                <a:rPr lang="en-US" altLang="zh-CN" sz="2000" b="1">
                  <a:solidFill>
                    <a:schemeClr val="tx2"/>
                  </a:solidFill>
                  <a:effectLst>
                    <a:outerShdw blurRad="38100" dist="38100" dir="2700000" algn="tl">
                      <a:srgbClr val="000000"/>
                    </a:outerShdw>
                  </a:effectLst>
                  <a:latin typeface="楷体_GB2312" pitchFamily="49" charset="-122"/>
                  <a:ea typeface="楷体_GB2312" pitchFamily="49" charset="-122"/>
                  <a:sym typeface="Symbol" pitchFamily="18" charset="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Performance of Chaining</a:t>
            </a:r>
            <a:endParaRPr lang="zh-CN" altLang="en-US" dirty="0"/>
          </a:p>
        </p:txBody>
      </p:sp>
      <p:sp>
        <p:nvSpPr>
          <p:cNvPr id="3" name="内容占位符 2"/>
          <p:cNvSpPr>
            <a:spLocks noGrp="1"/>
          </p:cNvSpPr>
          <p:nvPr>
            <p:ph idx="1"/>
          </p:nvPr>
        </p:nvSpPr>
        <p:spPr/>
        <p:txBody>
          <a:bodyPr/>
          <a:lstStyle/>
          <a:p>
            <a:r>
              <a:rPr lang="en-US" altLang="zh-CN" sz="2200" dirty="0"/>
              <a:t>If the records are large, a chained hash table can save space.</a:t>
            </a:r>
          </a:p>
          <a:p>
            <a:r>
              <a:rPr lang="en-US" altLang="zh-CN" sz="2200" dirty="0"/>
              <a:t>Collision resolution with chaining is simple; clustering is no problem.</a:t>
            </a:r>
          </a:p>
          <a:p>
            <a:r>
              <a:rPr lang="en-US" altLang="zh-CN" sz="2200" dirty="0"/>
              <a:t>The hash table itself can be smaller than the number of records; overflow is no problem.</a:t>
            </a:r>
          </a:p>
          <a:p>
            <a:r>
              <a:rPr lang="en-US" altLang="zh-CN" sz="2200" dirty="0"/>
              <a:t>Deletion is quick and easy in a chained hash table.</a:t>
            </a:r>
          </a:p>
          <a:p>
            <a:r>
              <a:rPr lang="en-US" altLang="zh-CN" sz="2200" dirty="0"/>
              <a:t>If the records are very small and the table nearly full, chaining may take more space.</a:t>
            </a:r>
            <a:endParaRPr lang="zh-CN" altLang="en-US" sz="2200" dirty="0"/>
          </a:p>
        </p:txBody>
      </p:sp>
      <p:pic>
        <p:nvPicPr>
          <p:cNvPr id="4" name="Picture 2"/>
          <p:cNvPicPr>
            <a:picLocks noChangeAspect="1" noChangeArrowheads="1"/>
          </p:cNvPicPr>
          <p:nvPr/>
        </p:nvPicPr>
        <p:blipFill>
          <a:blip r:embed="rId2" cstate="print"/>
          <a:srcRect/>
          <a:stretch>
            <a:fillRect/>
          </a:stretch>
        </p:blipFill>
        <p:spPr bwMode="auto">
          <a:xfrm>
            <a:off x="2452663" y="3717032"/>
            <a:ext cx="4401585" cy="2147889"/>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Introduction: Breaking the </a:t>
            </a:r>
            <a:r>
              <a:rPr lang="en-US" altLang="zh-CN" sz="2800" dirty="0" err="1"/>
              <a:t>lg</a:t>
            </a:r>
            <a:r>
              <a:rPr lang="en-US" altLang="zh-CN" sz="2800" dirty="0"/>
              <a:t> </a:t>
            </a:r>
            <a:r>
              <a:rPr lang="en-US" altLang="zh-CN" sz="2800" i="1" dirty="0"/>
              <a:t>n </a:t>
            </a:r>
            <a:r>
              <a:rPr lang="en-US" altLang="zh-CN" sz="2800" dirty="0"/>
              <a:t>Barrier</a:t>
            </a:r>
            <a:endParaRPr lang="zh-CN" altLang="en-US" sz="2800" dirty="0"/>
          </a:p>
        </p:txBody>
      </p:sp>
      <p:sp>
        <p:nvSpPr>
          <p:cNvPr id="3" name="内容占位符 2"/>
          <p:cNvSpPr>
            <a:spLocks noGrp="1"/>
          </p:cNvSpPr>
          <p:nvPr>
            <p:ph idx="1"/>
          </p:nvPr>
        </p:nvSpPr>
        <p:spPr/>
        <p:txBody>
          <a:bodyPr/>
          <a:lstStyle/>
          <a:p>
            <a:r>
              <a:rPr lang="en-US" altLang="zh-CN" dirty="0" smtClean="0"/>
              <a:t>By use of key comparisons alone, it is impossible to complete a search of </a:t>
            </a:r>
            <a:r>
              <a:rPr lang="en-US" altLang="zh-CN" i="1" dirty="0" smtClean="0"/>
              <a:t>n</a:t>
            </a:r>
            <a:r>
              <a:rPr lang="en-US" altLang="zh-CN" dirty="0" smtClean="0"/>
              <a:t> items in </a:t>
            </a:r>
            <a:r>
              <a:rPr lang="en-US" altLang="zh-CN" dirty="0" smtClean="0">
                <a:solidFill>
                  <a:srgbClr val="FF0000"/>
                </a:solidFill>
              </a:rPr>
              <a:t>fewer</a:t>
            </a:r>
            <a:r>
              <a:rPr lang="en-US" altLang="zh-CN" dirty="0" smtClean="0"/>
              <a:t> than </a:t>
            </a:r>
            <a:r>
              <a:rPr lang="en-US" altLang="zh-CN" dirty="0" err="1" smtClean="0"/>
              <a:t>lg</a:t>
            </a:r>
            <a:r>
              <a:rPr lang="en-US" altLang="zh-CN" i="1" dirty="0" smtClean="0"/>
              <a:t> n </a:t>
            </a:r>
            <a:r>
              <a:rPr lang="en-US" altLang="zh-CN" dirty="0" smtClean="0"/>
              <a:t>comparisons, on average</a:t>
            </a:r>
            <a:r>
              <a:rPr lang="en-US" altLang="zh-CN" i="1" dirty="0" smtClean="0"/>
              <a:t>.</a:t>
            </a:r>
          </a:p>
          <a:p>
            <a:r>
              <a:rPr lang="en-US" altLang="zh-CN" dirty="0" smtClean="0"/>
              <a:t>Ordinary table lookup or array access requires only constant time </a:t>
            </a:r>
            <a:r>
              <a:rPr lang="en-US" altLang="zh-CN" i="1" dirty="0" smtClean="0"/>
              <a:t>O(1).</a:t>
            </a:r>
          </a:p>
          <a:p>
            <a:r>
              <a:rPr lang="en-US" altLang="zh-CN" dirty="0" smtClean="0"/>
              <a:t>Both table lookup and searching share the same essential purpose, that of </a:t>
            </a:r>
            <a:r>
              <a:rPr lang="en-US" altLang="zh-CN" b="1" i="1" dirty="0" smtClean="0"/>
              <a:t>information retrieval</a:t>
            </a:r>
            <a:r>
              <a:rPr lang="en-US" altLang="zh-CN" i="1" dirty="0" smtClean="0"/>
              <a:t>. The </a:t>
            </a:r>
            <a:r>
              <a:rPr lang="en-US" altLang="zh-CN" i="1" dirty="0" smtClean="0">
                <a:solidFill>
                  <a:srgbClr val="FF0000"/>
                </a:solidFill>
              </a:rPr>
              <a:t>key</a:t>
            </a:r>
            <a:r>
              <a:rPr lang="en-US" altLang="zh-CN" dirty="0" smtClean="0"/>
              <a:t> used for searching and the </a:t>
            </a:r>
            <a:r>
              <a:rPr lang="en-US" altLang="zh-CN" i="1" dirty="0" smtClean="0">
                <a:solidFill>
                  <a:srgbClr val="FF0000"/>
                </a:solidFill>
              </a:rPr>
              <a:t>index</a:t>
            </a:r>
            <a:r>
              <a:rPr lang="en-US" altLang="zh-CN" dirty="0" smtClean="0"/>
              <a:t> used for table lookup have the same essential purpose: one piece of information that is used to locate further information.</a:t>
            </a:r>
          </a:p>
          <a:p>
            <a:r>
              <a:rPr lang="en-US" altLang="zh-CN" dirty="0" smtClean="0"/>
              <a:t>Both table lookup and searching algorithms provide </a:t>
            </a:r>
            <a:r>
              <a:rPr lang="en-US" altLang="zh-CN" b="1" i="1" dirty="0" smtClean="0"/>
              <a:t>functions</a:t>
            </a:r>
            <a:r>
              <a:rPr lang="en-US" altLang="zh-CN" i="1" dirty="0" smtClean="0"/>
              <a:t> </a:t>
            </a:r>
            <a:r>
              <a:rPr lang="en-US" altLang="zh-CN" dirty="0" smtClean="0"/>
              <a:t>from a set of keys or indices to locations in a list or array.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The Birthday Surprise</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en-US" altLang="zh-CN" dirty="0" smtClean="0"/>
              <a:t>The probability that </a:t>
            </a:r>
            <a:r>
              <a:rPr lang="en-US" altLang="zh-CN" i="1" dirty="0" smtClean="0"/>
              <a:t>m</a:t>
            </a:r>
            <a:r>
              <a:rPr lang="en-US" altLang="zh-CN" dirty="0" smtClean="0"/>
              <a:t> people all have different birthdays is</a:t>
            </a:r>
          </a:p>
          <a:p>
            <a:endParaRPr lang="en-US" altLang="zh-CN" dirty="0" smtClean="0"/>
          </a:p>
          <a:p>
            <a:endParaRPr lang="en-US" altLang="zh-CN" dirty="0" smtClean="0"/>
          </a:p>
          <a:p>
            <a:r>
              <a:rPr lang="en-US" altLang="zh-CN" dirty="0" smtClean="0"/>
              <a:t>This expression becomes less than 0.5 whenever </a:t>
            </a:r>
            <a:r>
              <a:rPr lang="en-US" altLang="zh-CN" i="1" dirty="0" smtClean="0"/>
              <a:t>m&gt;=</a:t>
            </a:r>
            <a:r>
              <a:rPr lang="en-US" altLang="zh-CN" dirty="0" smtClean="0"/>
              <a:t>23</a:t>
            </a:r>
            <a:r>
              <a:rPr lang="en-US" altLang="zh-CN" i="1" dirty="0" smtClean="0"/>
              <a:t>.</a:t>
            </a:r>
          </a:p>
          <a:p>
            <a:r>
              <a:rPr lang="en-US" altLang="zh-CN" dirty="0" smtClean="0"/>
              <a:t>For hashing, the birthday surprise says that for any problem of reasonable size, collisions will almost certainly occur.</a:t>
            </a:r>
            <a:endParaRPr lang="zh-CN" altLang="en-US" dirty="0"/>
          </a:p>
        </p:txBody>
      </p:sp>
      <p:pic>
        <p:nvPicPr>
          <p:cNvPr id="33794" name="Picture 2"/>
          <p:cNvPicPr>
            <a:picLocks noChangeAspect="1" noChangeArrowheads="1"/>
          </p:cNvPicPr>
          <p:nvPr/>
        </p:nvPicPr>
        <p:blipFill>
          <a:blip r:embed="rId2" cstate="print"/>
          <a:srcRect/>
          <a:stretch>
            <a:fillRect/>
          </a:stretch>
        </p:blipFill>
        <p:spPr bwMode="auto">
          <a:xfrm>
            <a:off x="1952596" y="1000108"/>
            <a:ext cx="8501123" cy="1571636"/>
          </a:xfrm>
          <a:prstGeom prst="rect">
            <a:avLst/>
          </a:prstGeom>
          <a:noFill/>
          <a:ln w="9525">
            <a:noFill/>
            <a:miter lim="800000"/>
            <a:headEnd/>
            <a:tailEnd/>
          </a:ln>
          <a:effectLst/>
        </p:spPr>
      </p:pic>
      <p:pic>
        <p:nvPicPr>
          <p:cNvPr id="33796" name="Picture 4"/>
          <p:cNvPicPr>
            <a:picLocks noChangeAspect="1" noChangeArrowheads="1"/>
          </p:cNvPicPr>
          <p:nvPr/>
        </p:nvPicPr>
        <p:blipFill>
          <a:blip r:embed="rId3" cstate="print"/>
          <a:srcRect/>
          <a:stretch>
            <a:fillRect/>
          </a:stretch>
        </p:blipFill>
        <p:spPr bwMode="auto">
          <a:xfrm>
            <a:off x="3024166" y="3214686"/>
            <a:ext cx="4553942" cy="781054"/>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Hashing</a:t>
            </a:r>
            <a:endParaRPr lang="zh-CN" altLang="en-US" dirty="0"/>
          </a:p>
        </p:txBody>
      </p:sp>
      <p:sp>
        <p:nvSpPr>
          <p:cNvPr id="3" name="内容占位符 2"/>
          <p:cNvSpPr>
            <a:spLocks noGrp="1"/>
          </p:cNvSpPr>
          <p:nvPr>
            <p:ph idx="1"/>
          </p:nvPr>
        </p:nvSpPr>
        <p:spPr/>
        <p:txBody>
          <a:bodyPr/>
          <a:lstStyle/>
          <a:p>
            <a:pPr eaLnBrk="1" hangingPunct="1"/>
            <a:r>
              <a:rPr lang="en-US" altLang="zh-CN" dirty="0" smtClean="0"/>
              <a:t>We count the number of probes(</a:t>
            </a:r>
            <a:r>
              <a:rPr lang="zh-CN" altLang="en-US" dirty="0" smtClean="0"/>
              <a:t>探查</a:t>
            </a:r>
            <a:r>
              <a:rPr lang="en-US" altLang="zh-CN" dirty="0" smtClean="0"/>
              <a:t>): one comparison of a  key with the target.</a:t>
            </a:r>
          </a:p>
          <a:p>
            <a:pPr eaLnBrk="1" hangingPunct="1">
              <a:buSzPct val="80000"/>
            </a:pPr>
            <a:r>
              <a:rPr lang="en-US" altLang="zh-CN" dirty="0" smtClean="0"/>
              <a:t>This number will depends on how full the table is, the </a:t>
            </a:r>
            <a:r>
              <a:rPr lang="en-US" altLang="zh-CN" dirty="0" smtClean="0">
                <a:solidFill>
                  <a:srgbClr val="FF0000"/>
                </a:solidFill>
              </a:rPr>
              <a:t>load factor </a:t>
            </a:r>
            <a:r>
              <a:rPr lang="en-US" altLang="zh-CN" i="1" dirty="0" smtClean="0">
                <a:sym typeface="Symbol" pitchFamily="18" charset="2"/>
              </a:rPr>
              <a:t></a:t>
            </a:r>
            <a:r>
              <a:rPr lang="en-US" altLang="zh-CN" dirty="0" smtClean="0">
                <a:solidFill>
                  <a:srgbClr val="FF0000"/>
                </a:solidFill>
              </a:rPr>
              <a:t> </a:t>
            </a:r>
            <a:r>
              <a:rPr lang="en-US" altLang="zh-CN" dirty="0" smtClean="0"/>
              <a:t>(</a:t>
            </a:r>
            <a:r>
              <a:rPr lang="zh-CN" altLang="en-US" dirty="0" smtClean="0"/>
              <a:t>负载因子</a:t>
            </a:r>
            <a:r>
              <a:rPr lang="en-US" altLang="zh-CN" dirty="0" smtClean="0"/>
              <a:t>).</a:t>
            </a:r>
          </a:p>
          <a:p>
            <a:pPr eaLnBrk="1" hangingPunct="1">
              <a:buSzPct val="80000"/>
            </a:pPr>
            <a:r>
              <a:rPr lang="en-US" altLang="zh-CN" dirty="0" smtClean="0"/>
              <a:t>The load factor of a table is </a:t>
            </a:r>
            <a:r>
              <a:rPr lang="en-US" altLang="zh-CN" i="1" dirty="0" smtClean="0">
                <a:sym typeface="Symbol" pitchFamily="18" charset="2"/>
              </a:rPr>
              <a:t></a:t>
            </a:r>
            <a:r>
              <a:rPr lang="en-US" altLang="zh-CN" dirty="0" smtClean="0">
                <a:sym typeface="Symbol" pitchFamily="18" charset="2"/>
              </a:rPr>
              <a:t> = </a:t>
            </a:r>
            <a:r>
              <a:rPr lang="en-US" altLang="zh-CN" i="1" dirty="0" smtClean="0">
                <a:sym typeface="Symbol" pitchFamily="18" charset="2"/>
              </a:rPr>
              <a:t>n</a:t>
            </a:r>
            <a:r>
              <a:rPr lang="en-US" altLang="zh-CN" dirty="0" smtClean="0">
                <a:sym typeface="Symbol" pitchFamily="18" charset="2"/>
              </a:rPr>
              <a:t>/</a:t>
            </a:r>
            <a:r>
              <a:rPr lang="en-US" altLang="zh-CN" i="1" dirty="0" smtClean="0">
                <a:sym typeface="Symbol" pitchFamily="18" charset="2"/>
              </a:rPr>
              <a:t>t</a:t>
            </a:r>
            <a:r>
              <a:rPr lang="en-US" altLang="zh-CN" dirty="0" smtClean="0">
                <a:sym typeface="Symbol" pitchFamily="18" charset="2"/>
              </a:rPr>
              <a:t>, </a:t>
            </a:r>
            <a:r>
              <a:rPr lang="en-US" altLang="zh-CN" i="1" dirty="0" smtClean="0">
                <a:sym typeface="Symbol" pitchFamily="18" charset="2"/>
              </a:rPr>
              <a:t>n</a:t>
            </a:r>
            <a:r>
              <a:rPr lang="en-US" altLang="zh-CN" dirty="0" smtClean="0">
                <a:sym typeface="Symbol" pitchFamily="18" charset="2"/>
              </a:rPr>
              <a:t> is the number of entries in the table and t the size of the array.</a:t>
            </a:r>
          </a:p>
          <a:p>
            <a:pPr eaLnBrk="1" hangingPunct="1"/>
            <a:r>
              <a:rPr lang="en-US" altLang="zh-CN" dirty="0" smtClean="0">
                <a:sym typeface="Symbol" pitchFamily="18" charset="2"/>
              </a:rPr>
              <a:t>  can be seen as t</a:t>
            </a:r>
            <a:r>
              <a:rPr lang="en-US" altLang="zh-CN" dirty="0" smtClean="0"/>
              <a:t>he </a:t>
            </a:r>
            <a:r>
              <a:rPr lang="en-US" altLang="zh-CN" dirty="0" smtClean="0">
                <a:solidFill>
                  <a:srgbClr val="FF0000"/>
                </a:solidFill>
              </a:rPr>
              <a:t>average length of the chains</a:t>
            </a:r>
            <a:r>
              <a:rPr lang="en-US" altLang="zh-CN" dirty="0" smtClean="0"/>
              <a:t>.</a:t>
            </a:r>
          </a:p>
          <a:p>
            <a:pPr eaLnBrk="1" hangingPunct="1"/>
            <a:r>
              <a:rPr lang="en-US" altLang="zh-CN" dirty="0" smtClean="0">
                <a:sym typeface="Symbol" pitchFamily="18" charset="2"/>
              </a:rPr>
              <a:t>Open addressing: </a:t>
            </a:r>
            <a:r>
              <a:rPr lang="en-US" altLang="zh-CN" i="1" dirty="0" smtClean="0">
                <a:sym typeface="Symbol" pitchFamily="18" charset="2"/>
              </a:rPr>
              <a:t></a:t>
            </a:r>
            <a:r>
              <a:rPr lang="en-US" altLang="zh-CN" dirty="0" smtClean="0">
                <a:sym typeface="Symbol" pitchFamily="18" charset="2"/>
              </a:rPr>
              <a:t>  1</a:t>
            </a:r>
          </a:p>
          <a:p>
            <a:pPr eaLnBrk="1" hangingPunct="1"/>
            <a:r>
              <a:rPr lang="en-US" altLang="zh-CN" dirty="0" smtClean="0">
                <a:sym typeface="Symbol" pitchFamily="18" charset="2"/>
              </a:rPr>
              <a:t>Chaining: there is no limit for </a:t>
            </a:r>
            <a:r>
              <a:rPr lang="en-US" altLang="zh-CN" i="1" dirty="0" smtClean="0">
                <a:sym typeface="Symbol" pitchFamily="18" charset="2"/>
              </a:rPr>
              <a:t></a:t>
            </a:r>
            <a:r>
              <a:rPr lang="en-US" altLang="zh-CN" dirty="0" smtClean="0">
                <a:sym typeface="Symbol" pitchFamily="18" charset="2"/>
              </a:rPr>
              <a:t>.</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Hashing</a:t>
            </a:r>
            <a:endParaRPr lang="zh-CN" altLang="en-US" dirty="0"/>
          </a:p>
        </p:txBody>
      </p:sp>
      <p:pic>
        <p:nvPicPr>
          <p:cNvPr id="34818" name="Picture 2"/>
          <p:cNvPicPr>
            <a:picLocks noChangeAspect="1" noChangeArrowheads="1"/>
          </p:cNvPicPr>
          <p:nvPr/>
        </p:nvPicPr>
        <p:blipFill>
          <a:blip r:embed="rId2" cstate="print"/>
          <a:srcRect/>
          <a:stretch>
            <a:fillRect/>
          </a:stretch>
        </p:blipFill>
        <p:spPr bwMode="auto">
          <a:xfrm>
            <a:off x="1952597" y="1142984"/>
            <a:ext cx="8358246" cy="1357322"/>
          </a:xfrm>
          <a:prstGeom prst="rect">
            <a:avLst/>
          </a:prstGeom>
          <a:noFill/>
          <a:ln w="9525">
            <a:noFill/>
            <a:miter lim="800000"/>
            <a:headEnd/>
            <a:tailEnd/>
          </a:ln>
          <a:effectLst/>
        </p:spPr>
      </p:pic>
      <p:pic>
        <p:nvPicPr>
          <p:cNvPr id="34819" name="Picture 3"/>
          <p:cNvPicPr>
            <a:picLocks noChangeAspect="1" noChangeArrowheads="1"/>
          </p:cNvPicPr>
          <p:nvPr/>
        </p:nvPicPr>
        <p:blipFill>
          <a:blip r:embed="rId3" cstate="print"/>
          <a:srcRect/>
          <a:stretch>
            <a:fillRect/>
          </a:stretch>
        </p:blipFill>
        <p:spPr bwMode="auto">
          <a:xfrm>
            <a:off x="1952596" y="2837685"/>
            <a:ext cx="8358246" cy="3020207"/>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Analysis of Hashing</a:t>
            </a:r>
            <a:endParaRPr lang="zh-CN" altLang="en-US" dirty="0"/>
          </a:p>
        </p:txBody>
      </p:sp>
      <p:sp>
        <p:nvSpPr>
          <p:cNvPr id="3" name="内容占位符 2"/>
          <p:cNvSpPr>
            <a:spLocks noGrp="1"/>
          </p:cNvSpPr>
          <p:nvPr>
            <p:ph idx="1"/>
          </p:nvPr>
        </p:nvSpPr>
        <p:spPr/>
        <p:txBody>
          <a:bodyPr/>
          <a:lstStyle/>
          <a:p>
            <a:r>
              <a:rPr lang="en-US" altLang="zh-CN" sz="2000" dirty="0"/>
              <a:t>Theoretical comparisons:</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3200" dirty="0"/>
          </a:p>
          <a:p>
            <a:r>
              <a:rPr lang="en-US" altLang="zh-CN" sz="2000" dirty="0"/>
              <a:t>Empirical comparisons:</a:t>
            </a:r>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zh-CN" altLang="en-US" sz="2000" dirty="0"/>
          </a:p>
        </p:txBody>
      </p:sp>
      <p:pic>
        <p:nvPicPr>
          <p:cNvPr id="35842" name="Picture 2"/>
          <p:cNvPicPr>
            <a:picLocks noChangeAspect="1" noChangeArrowheads="1"/>
          </p:cNvPicPr>
          <p:nvPr/>
        </p:nvPicPr>
        <p:blipFill>
          <a:blip r:embed="rId2" cstate="print"/>
          <a:srcRect/>
          <a:stretch>
            <a:fillRect/>
          </a:stretch>
        </p:blipFill>
        <p:spPr bwMode="auto">
          <a:xfrm>
            <a:off x="2238348" y="1285860"/>
            <a:ext cx="7215238" cy="2452704"/>
          </a:xfrm>
          <a:prstGeom prst="rect">
            <a:avLst/>
          </a:prstGeom>
          <a:noFill/>
          <a:ln w="9525">
            <a:noFill/>
            <a:miter lim="800000"/>
            <a:headEnd/>
            <a:tailEnd/>
          </a:ln>
          <a:effectLst/>
        </p:spPr>
      </p:pic>
      <p:pic>
        <p:nvPicPr>
          <p:cNvPr id="35844" name="Picture 4"/>
          <p:cNvPicPr>
            <a:picLocks noChangeAspect="1" noChangeArrowheads="1"/>
          </p:cNvPicPr>
          <p:nvPr/>
        </p:nvPicPr>
        <p:blipFill>
          <a:blip r:embed="rId3" cstate="print"/>
          <a:srcRect/>
          <a:stretch>
            <a:fillRect/>
          </a:stretch>
        </p:blipFill>
        <p:spPr bwMode="auto">
          <a:xfrm>
            <a:off x="2238348" y="4071942"/>
            <a:ext cx="7215238" cy="2443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dirty="0"/>
              <a:t>Conclusions: Comparison of Methods</a:t>
            </a:r>
            <a:endParaRPr lang="zh-CN" altLang="en-US" sz="3200" dirty="0"/>
          </a:p>
        </p:txBody>
      </p:sp>
      <p:sp>
        <p:nvSpPr>
          <p:cNvPr id="3" name="内容占位符 2"/>
          <p:cNvSpPr>
            <a:spLocks noGrp="1"/>
          </p:cNvSpPr>
          <p:nvPr>
            <p:ph idx="1"/>
          </p:nvPr>
        </p:nvSpPr>
        <p:spPr/>
        <p:txBody>
          <a:bodyPr/>
          <a:lstStyle/>
          <a:p>
            <a:r>
              <a:rPr lang="en-US" altLang="zh-CN" dirty="0" smtClean="0"/>
              <a:t>Sequential search is </a:t>
            </a:r>
            <a:r>
              <a:rPr lang="en-US" altLang="zh-CN" i="1" dirty="0" smtClean="0"/>
              <a:t>O(n)</a:t>
            </a:r>
          </a:p>
          <a:p>
            <a:pPr>
              <a:buNone/>
            </a:pPr>
            <a:r>
              <a:rPr lang="en-US" altLang="zh-CN" dirty="0" smtClean="0"/>
              <a:t>	Sequential search is the most flexible method. The data may be stored in any order, with either contiguous or linked representation.</a:t>
            </a:r>
          </a:p>
          <a:p>
            <a:r>
              <a:rPr lang="en-US" altLang="zh-CN" dirty="0" smtClean="0"/>
              <a:t>Binary search is </a:t>
            </a:r>
            <a:r>
              <a:rPr lang="en-US" altLang="zh-CN" i="1" dirty="0" smtClean="0"/>
              <a:t>O(log n)</a:t>
            </a:r>
          </a:p>
          <a:p>
            <a:pPr>
              <a:buNone/>
            </a:pPr>
            <a:r>
              <a:rPr lang="en-US" altLang="zh-CN" dirty="0" smtClean="0"/>
              <a:t>	Binary search demands more, but is faster: The keys must be in order, and the data must be in random-access representation (contiguous storage).</a:t>
            </a:r>
          </a:p>
          <a:p>
            <a:r>
              <a:rPr lang="en-US" altLang="zh-CN" dirty="0" smtClean="0"/>
              <a:t>Hash-table retrieval is O(</a:t>
            </a:r>
            <a:r>
              <a:rPr lang="en-US" altLang="zh-CN" i="1" dirty="0" smtClean="0">
                <a:sym typeface="Symbol" pitchFamily="18" charset="2"/>
              </a:rPr>
              <a:t></a:t>
            </a:r>
            <a:r>
              <a:rPr lang="en-US" altLang="zh-CN" dirty="0" smtClean="0"/>
              <a:t>)=</a:t>
            </a:r>
            <a:r>
              <a:rPr lang="en-US" altLang="zh-CN" i="1" dirty="0" smtClean="0"/>
              <a:t>O(1).</a:t>
            </a:r>
          </a:p>
          <a:p>
            <a:pPr>
              <a:buNone/>
            </a:pPr>
            <a:r>
              <a:rPr lang="en-US" altLang="zh-CN" dirty="0" smtClean="0"/>
              <a:t>	Hashing requires the most structure, a peculiar ordering of the keys well suited to retrieval from the hash table, but generally useless for any other purpose. </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81189" y="1357314"/>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3738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Introduction: Breaking the </a:t>
            </a:r>
            <a:r>
              <a:rPr lang="en-US" altLang="zh-CN" sz="2800" dirty="0" err="1"/>
              <a:t>lg</a:t>
            </a:r>
            <a:r>
              <a:rPr lang="en-US" altLang="zh-CN" sz="2800" dirty="0"/>
              <a:t> </a:t>
            </a:r>
            <a:r>
              <a:rPr lang="en-US" altLang="zh-CN" sz="2800" i="1" dirty="0"/>
              <a:t>n </a:t>
            </a:r>
            <a:r>
              <a:rPr lang="en-US" altLang="zh-CN" sz="2800" dirty="0"/>
              <a:t>Barrier</a:t>
            </a:r>
            <a:endParaRPr lang="zh-CN" altLang="en-US" sz="2800" dirty="0"/>
          </a:p>
        </p:txBody>
      </p:sp>
      <p:sp>
        <p:nvSpPr>
          <p:cNvPr id="3" name="内容占位符 2"/>
          <p:cNvSpPr>
            <a:spLocks noGrp="1"/>
          </p:cNvSpPr>
          <p:nvPr>
            <p:ph idx="1"/>
          </p:nvPr>
        </p:nvSpPr>
        <p:spPr/>
        <p:txBody>
          <a:bodyPr/>
          <a:lstStyle/>
          <a:p>
            <a:r>
              <a:rPr lang="en-US" altLang="zh-CN" dirty="0" smtClean="0"/>
              <a:t>We study ways to implement and access various kinds of tables in contiguous storage.</a:t>
            </a:r>
            <a:endParaRPr lang="zh-CN" altLang="en-US" dirty="0" smtClean="0"/>
          </a:p>
          <a:p>
            <a:r>
              <a:rPr lang="en-US" altLang="zh-CN" dirty="0" smtClean="0"/>
              <a:t>Several steps may be needed to retrieve an entry from some kinds of tables, but the time required remains </a:t>
            </a:r>
            <a:r>
              <a:rPr lang="en-US" altLang="zh-CN" i="1" dirty="0" smtClean="0"/>
              <a:t>O(1). </a:t>
            </a:r>
            <a:r>
              <a:rPr lang="en-US" altLang="zh-CN" dirty="0" smtClean="0"/>
              <a:t>It is bounded by a constant that does not depend on the size of the table. Thus table lookup can be more efficient than any searching method.</a:t>
            </a:r>
          </a:p>
          <a:p>
            <a:r>
              <a:rPr lang="en-US" altLang="zh-CN" dirty="0" smtClean="0"/>
              <a:t>We look at methods for information retrieval using various tables, from </a:t>
            </a:r>
            <a:r>
              <a:rPr lang="en-US" altLang="zh-CN" dirty="0" smtClean="0">
                <a:solidFill>
                  <a:srgbClr val="FF0000"/>
                </a:solidFill>
              </a:rPr>
              <a:t>rectangular tables </a:t>
            </a:r>
            <a:r>
              <a:rPr lang="en-US" altLang="zh-CN" dirty="0" smtClean="0"/>
              <a:t>to </a:t>
            </a:r>
            <a:r>
              <a:rPr lang="en-US" altLang="zh-CN" dirty="0" smtClean="0">
                <a:solidFill>
                  <a:srgbClr val="FF0000"/>
                </a:solidFill>
              </a:rPr>
              <a:t>hash tables</a:t>
            </a:r>
            <a:r>
              <a:rPr lang="en-US" altLang="zh-CN" dirty="0" smtClean="0"/>
              <a:t>.</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Rectangular Arrays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a:p>
          <a:p>
            <a:endParaRPr lang="en-US" altLang="zh-CN" dirty="0" smtClean="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sz="2000" dirty="0" smtClean="0"/>
          </a:p>
          <a:p>
            <a:r>
              <a:rPr lang="en-US" altLang="zh-CN" dirty="0" smtClean="0"/>
              <a:t>Suppose that </a:t>
            </a:r>
            <a:r>
              <a:rPr lang="en-US" altLang="zh-CN" dirty="0"/>
              <a:t>the </a:t>
            </a:r>
            <a:r>
              <a:rPr lang="en-US" altLang="zh-CN" dirty="0" smtClean="0"/>
              <a:t>rectangular array has </a:t>
            </a:r>
            <a:r>
              <a:rPr lang="en-US" altLang="zh-CN" i="1" dirty="0" smtClean="0"/>
              <a:t>m</a:t>
            </a:r>
            <a:r>
              <a:rPr lang="en-US" altLang="zh-CN" dirty="0" smtClean="0"/>
              <a:t> rows </a:t>
            </a:r>
            <a:r>
              <a:rPr lang="en-US" altLang="zh-CN" i="1" dirty="0" smtClean="0"/>
              <a:t>n</a:t>
            </a:r>
            <a:r>
              <a:rPr lang="en-US" altLang="zh-CN" dirty="0" smtClean="0"/>
              <a:t> columns.</a:t>
            </a:r>
            <a:endParaRPr lang="en-US" altLang="zh-CN" sz="1400" dirty="0"/>
          </a:p>
          <a:p>
            <a:r>
              <a:rPr lang="en-US" altLang="zh-CN" dirty="0"/>
              <a:t>In row-major ordering, entry </a:t>
            </a:r>
            <a:r>
              <a:rPr lang="en-US" altLang="zh-CN" dirty="0" smtClean="0"/>
              <a:t>[</a:t>
            </a:r>
            <a:r>
              <a:rPr lang="en-US" altLang="zh-CN" i="1" dirty="0" err="1" smtClean="0"/>
              <a:t>i</a:t>
            </a:r>
            <a:r>
              <a:rPr lang="en-US" altLang="zh-CN" i="1" dirty="0" smtClean="0"/>
              <a:t>, j</a:t>
            </a:r>
            <a:r>
              <a:rPr lang="en-US" altLang="zh-CN" dirty="0" smtClean="0"/>
              <a:t>] </a:t>
            </a:r>
            <a:r>
              <a:rPr lang="en-US" altLang="zh-CN" dirty="0"/>
              <a:t>goes to position </a:t>
            </a:r>
            <a:r>
              <a:rPr lang="en-US" altLang="zh-CN" i="1" dirty="0" err="1"/>
              <a:t>ni</a:t>
            </a:r>
            <a:r>
              <a:rPr lang="en-US" altLang="zh-CN" i="1" dirty="0"/>
              <a:t> </a:t>
            </a:r>
            <a:r>
              <a:rPr lang="en-US" altLang="zh-CN" dirty="0" smtClean="0"/>
              <a:t>+ </a:t>
            </a:r>
            <a:r>
              <a:rPr lang="en-US" altLang="zh-CN" i="1" dirty="0" smtClean="0"/>
              <a:t>j</a:t>
            </a:r>
            <a:r>
              <a:rPr lang="en-US" altLang="zh-CN" dirty="0" smtClean="0"/>
              <a:t>.</a:t>
            </a:r>
          </a:p>
          <a:p>
            <a:r>
              <a:rPr lang="en-US" altLang="zh-CN" dirty="0"/>
              <a:t>In </a:t>
            </a:r>
            <a:r>
              <a:rPr lang="en-US" altLang="zh-CN" dirty="0" smtClean="0"/>
              <a:t>column-major </a:t>
            </a:r>
            <a:r>
              <a:rPr lang="en-US" altLang="zh-CN" dirty="0"/>
              <a:t>ordering, entry [</a:t>
            </a:r>
            <a:r>
              <a:rPr lang="en-US" altLang="zh-CN" i="1" dirty="0" err="1"/>
              <a:t>i</a:t>
            </a:r>
            <a:r>
              <a:rPr lang="en-US" altLang="zh-CN" i="1" dirty="0"/>
              <a:t>, j</a:t>
            </a:r>
            <a:r>
              <a:rPr lang="en-US" altLang="zh-CN" dirty="0"/>
              <a:t>] goes to position </a:t>
            </a:r>
            <a:r>
              <a:rPr lang="en-US" altLang="zh-CN" i="1" dirty="0" err="1" smtClean="0"/>
              <a:t>i</a:t>
            </a:r>
            <a:r>
              <a:rPr lang="en-US" altLang="zh-CN" i="1" dirty="0" smtClean="0"/>
              <a:t> </a:t>
            </a:r>
            <a:r>
              <a:rPr lang="en-US" altLang="zh-CN" dirty="0"/>
              <a:t>+ </a:t>
            </a:r>
            <a:r>
              <a:rPr lang="en-US" altLang="zh-CN" i="1" dirty="0" err="1" smtClean="0"/>
              <a:t>mj</a:t>
            </a:r>
            <a:r>
              <a:rPr lang="en-US" altLang="zh-CN" dirty="0" smtClean="0"/>
              <a:t>.</a:t>
            </a:r>
            <a:endParaRPr lang="zh-CN" altLang="en-US" dirty="0"/>
          </a:p>
          <a:p>
            <a:endParaRPr lang="zh-CN" altLang="en-US" dirty="0"/>
          </a:p>
        </p:txBody>
      </p:sp>
      <p:pic>
        <p:nvPicPr>
          <p:cNvPr id="4" name="图片 3"/>
          <p:cNvPicPr>
            <a:picLocks noChangeAspect="1"/>
          </p:cNvPicPr>
          <p:nvPr/>
        </p:nvPicPr>
        <p:blipFill>
          <a:blip r:embed="rId2"/>
          <a:stretch>
            <a:fillRect/>
          </a:stretch>
        </p:blipFill>
        <p:spPr>
          <a:xfrm>
            <a:off x="551384" y="1199519"/>
            <a:ext cx="3357587" cy="1647837"/>
          </a:xfrm>
          <a:prstGeom prst="rect">
            <a:avLst/>
          </a:prstGeom>
        </p:spPr>
      </p:pic>
      <p:pic>
        <p:nvPicPr>
          <p:cNvPr id="6" name="图片 5"/>
          <p:cNvPicPr>
            <a:picLocks noChangeAspect="1"/>
          </p:cNvPicPr>
          <p:nvPr/>
        </p:nvPicPr>
        <p:blipFill>
          <a:blip r:embed="rId3"/>
          <a:stretch>
            <a:fillRect/>
          </a:stretch>
        </p:blipFill>
        <p:spPr>
          <a:xfrm>
            <a:off x="1127448" y="3068960"/>
            <a:ext cx="6624736" cy="2139457"/>
          </a:xfrm>
          <a:prstGeom prst="rect">
            <a:avLst/>
          </a:prstGeom>
        </p:spPr>
      </p:pic>
      <p:pic>
        <p:nvPicPr>
          <p:cNvPr id="7" name="图片 6"/>
          <p:cNvPicPr>
            <a:picLocks noChangeAspect="1"/>
          </p:cNvPicPr>
          <p:nvPr/>
        </p:nvPicPr>
        <p:blipFill>
          <a:blip r:embed="rId4"/>
          <a:stretch>
            <a:fillRect/>
          </a:stretch>
        </p:blipFill>
        <p:spPr>
          <a:xfrm>
            <a:off x="8184232" y="997073"/>
            <a:ext cx="3325640" cy="2315927"/>
          </a:xfrm>
          <a:prstGeom prst="rect">
            <a:avLst/>
          </a:prstGeom>
        </p:spPr>
      </p:pic>
      <p:pic>
        <p:nvPicPr>
          <p:cNvPr id="5" name="图片 4"/>
          <p:cNvPicPr>
            <a:picLocks noChangeAspect="1"/>
          </p:cNvPicPr>
          <p:nvPr/>
        </p:nvPicPr>
        <p:blipFill>
          <a:blip r:embed="rId5"/>
          <a:stretch>
            <a:fillRect/>
          </a:stretch>
        </p:blipFill>
        <p:spPr>
          <a:xfrm>
            <a:off x="4727848" y="927753"/>
            <a:ext cx="2251059" cy="2285224"/>
          </a:xfrm>
          <a:prstGeom prst="rect">
            <a:avLst/>
          </a:prstGeom>
        </p:spPr>
      </p:pic>
    </p:spTree>
    <p:extLst>
      <p:ext uri="{BB962C8B-B14F-4D97-AF65-F5344CB8AC3E}">
        <p14:creationId xmlns:p14="http://schemas.microsoft.com/office/powerpoint/2010/main" val="2861452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Matrices of Various Shapes</a:t>
            </a:r>
            <a:endParaRPr lang="zh-CN" altLang="en-US" dirty="0"/>
          </a:p>
        </p:txBody>
      </p:sp>
      <p:sp>
        <p:nvSpPr>
          <p:cNvPr id="3" name="内容占位符 2"/>
          <p:cNvSpPr>
            <a:spLocks noGrp="1"/>
          </p:cNvSpPr>
          <p:nvPr>
            <p:ph idx="1"/>
          </p:nvPr>
        </p:nvSpPr>
        <p:spPr/>
        <p:txBody>
          <a:bodyPr/>
          <a:lstStyle/>
          <a:p>
            <a:r>
              <a:rPr lang="zh-CN" altLang="en-US" dirty="0" smtClean="0"/>
              <a:t>对角矩阵：三对角矩阵、块状对角矩阵</a:t>
            </a:r>
            <a:endParaRPr lang="en-US" altLang="zh-CN" dirty="0" smtClean="0"/>
          </a:p>
          <a:p>
            <a:r>
              <a:rPr lang="zh-CN" altLang="en-US" dirty="0" smtClean="0"/>
              <a:t>三角矩阵：上</a:t>
            </a:r>
            <a:r>
              <a:rPr lang="en-US" altLang="zh-CN" dirty="0" smtClean="0"/>
              <a:t>/</a:t>
            </a:r>
            <a:r>
              <a:rPr lang="zh-CN" altLang="en-US" dirty="0" smtClean="0"/>
              <a:t>下三角矩阵、严格上</a:t>
            </a:r>
            <a:r>
              <a:rPr lang="en-US" altLang="zh-CN" dirty="0" smtClean="0"/>
              <a:t>/</a:t>
            </a:r>
            <a:r>
              <a:rPr lang="zh-CN" altLang="en-US" dirty="0" smtClean="0"/>
              <a:t>下三角矩阵</a:t>
            </a:r>
            <a:endParaRPr lang="en-US" altLang="zh-CN" dirty="0" smtClean="0"/>
          </a:p>
          <a:p>
            <a:r>
              <a:rPr lang="zh-CN" altLang="en-US" dirty="0" smtClean="0"/>
              <a:t>对称矩阵</a:t>
            </a:r>
            <a:endParaRPr lang="zh-CN" altLang="en-US" dirty="0"/>
          </a:p>
        </p:txBody>
      </p:sp>
      <p:pic>
        <p:nvPicPr>
          <p:cNvPr id="4" name="图片 3"/>
          <p:cNvPicPr>
            <a:picLocks noChangeAspect="1"/>
          </p:cNvPicPr>
          <p:nvPr/>
        </p:nvPicPr>
        <p:blipFill>
          <a:blip r:embed="rId2"/>
          <a:stretch>
            <a:fillRect/>
          </a:stretch>
        </p:blipFill>
        <p:spPr>
          <a:xfrm>
            <a:off x="754111" y="2660635"/>
            <a:ext cx="2592917" cy="2878301"/>
          </a:xfrm>
          <a:prstGeom prst="rect">
            <a:avLst/>
          </a:prstGeom>
        </p:spPr>
      </p:pic>
      <p:pic>
        <p:nvPicPr>
          <p:cNvPr id="5" name="图片 4"/>
          <p:cNvPicPr>
            <a:picLocks noChangeAspect="1"/>
          </p:cNvPicPr>
          <p:nvPr/>
        </p:nvPicPr>
        <p:blipFill>
          <a:blip r:embed="rId3"/>
          <a:stretch>
            <a:fillRect/>
          </a:stretch>
        </p:blipFill>
        <p:spPr>
          <a:xfrm>
            <a:off x="3465653" y="2708920"/>
            <a:ext cx="2597979" cy="2830016"/>
          </a:xfrm>
          <a:prstGeom prst="rect">
            <a:avLst/>
          </a:prstGeom>
        </p:spPr>
      </p:pic>
      <p:pic>
        <p:nvPicPr>
          <p:cNvPr id="6" name="图片 5"/>
          <p:cNvPicPr>
            <a:picLocks noChangeAspect="1"/>
          </p:cNvPicPr>
          <p:nvPr/>
        </p:nvPicPr>
        <p:blipFill>
          <a:blip r:embed="rId4"/>
          <a:stretch>
            <a:fillRect/>
          </a:stretch>
        </p:blipFill>
        <p:spPr>
          <a:xfrm>
            <a:off x="6199291" y="2710910"/>
            <a:ext cx="2583372" cy="2828026"/>
          </a:xfrm>
          <a:prstGeom prst="rect">
            <a:avLst/>
          </a:prstGeom>
        </p:spPr>
      </p:pic>
      <p:pic>
        <p:nvPicPr>
          <p:cNvPr id="7" name="图片 6"/>
          <p:cNvPicPr>
            <a:picLocks noChangeAspect="1"/>
          </p:cNvPicPr>
          <p:nvPr/>
        </p:nvPicPr>
        <p:blipFill>
          <a:blip r:embed="rId5"/>
          <a:stretch>
            <a:fillRect/>
          </a:stretch>
        </p:blipFill>
        <p:spPr>
          <a:xfrm>
            <a:off x="8904312" y="2708920"/>
            <a:ext cx="2628166" cy="2830016"/>
          </a:xfrm>
          <a:prstGeom prst="rect">
            <a:avLst/>
          </a:prstGeom>
        </p:spPr>
      </p:pic>
    </p:spTree>
    <p:extLst>
      <p:ext uri="{BB962C8B-B14F-4D97-AF65-F5344CB8AC3E}">
        <p14:creationId xmlns:p14="http://schemas.microsoft.com/office/powerpoint/2010/main" val="1332761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t>Contiguous </a:t>
            </a:r>
            <a:r>
              <a:rPr lang="en-US" altLang="zh-CN" sz="2800" b="1" dirty="0" smtClean="0"/>
              <a:t>Implementation </a:t>
            </a:r>
            <a:r>
              <a:rPr lang="en-US" altLang="zh-CN" sz="2800" b="1" dirty="0"/>
              <a:t>of </a:t>
            </a:r>
            <a:r>
              <a:rPr lang="en-US" altLang="zh-CN" sz="2800" b="1" dirty="0" smtClean="0"/>
              <a:t>Rectangular Tables</a:t>
            </a:r>
            <a:endParaRPr lang="zh-CN" altLang="en-US" sz="2800" dirty="0"/>
          </a:p>
        </p:txBody>
      </p:sp>
      <p:pic>
        <p:nvPicPr>
          <p:cNvPr id="4" name="图片 3"/>
          <p:cNvPicPr>
            <a:picLocks noChangeAspect="1"/>
          </p:cNvPicPr>
          <p:nvPr/>
        </p:nvPicPr>
        <p:blipFill>
          <a:blip r:embed="rId2"/>
          <a:stretch>
            <a:fillRect/>
          </a:stretch>
        </p:blipFill>
        <p:spPr>
          <a:xfrm>
            <a:off x="551384" y="908719"/>
            <a:ext cx="7203069" cy="3987823"/>
          </a:xfrm>
          <a:prstGeom prst="rect">
            <a:avLst/>
          </a:prstGeom>
        </p:spPr>
      </p:pic>
      <p:pic>
        <p:nvPicPr>
          <p:cNvPr id="5" name="图片 4"/>
          <p:cNvPicPr>
            <a:picLocks noChangeAspect="1"/>
          </p:cNvPicPr>
          <p:nvPr/>
        </p:nvPicPr>
        <p:blipFill>
          <a:blip r:embed="rId3"/>
          <a:stretch>
            <a:fillRect/>
          </a:stretch>
        </p:blipFill>
        <p:spPr>
          <a:xfrm>
            <a:off x="6537070" y="3933056"/>
            <a:ext cx="5186845" cy="2536759"/>
          </a:xfrm>
          <a:prstGeom prst="rect">
            <a:avLst/>
          </a:prstGeom>
        </p:spPr>
      </p:pic>
    </p:spTree>
    <p:extLst>
      <p:ext uri="{BB962C8B-B14F-4D97-AF65-F5344CB8AC3E}">
        <p14:creationId xmlns:p14="http://schemas.microsoft.com/office/powerpoint/2010/main" val="280485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Sparse Matrices</a:t>
            </a:r>
            <a:endParaRPr lang="zh-CN" altLang="en-US" dirty="0"/>
          </a:p>
        </p:txBody>
      </p:sp>
      <p:sp>
        <p:nvSpPr>
          <p:cNvPr id="3" name="内容占位符 2"/>
          <p:cNvSpPr>
            <a:spLocks noGrp="1"/>
          </p:cNvSpPr>
          <p:nvPr>
            <p:ph idx="1"/>
          </p:nvPr>
        </p:nvSpPr>
        <p:spPr/>
        <p:txBody>
          <a:bodyPr/>
          <a:lstStyle/>
          <a:p>
            <a:r>
              <a:rPr lang="en-US" altLang="zh-CN" dirty="0"/>
              <a:t>Sparse matrix is the type of </a:t>
            </a:r>
            <a:r>
              <a:rPr lang="en-US" altLang="zh-CN" dirty="0" smtClean="0"/>
              <a:t>2-D </a:t>
            </a:r>
            <a:r>
              <a:rPr lang="en-US" altLang="zh-CN" dirty="0"/>
              <a:t>matrix where a number of zero elements are large as compared to non-zero elements</a:t>
            </a:r>
            <a:r>
              <a:rPr lang="en-US" altLang="zh-CN" dirty="0" smtClean="0"/>
              <a:t>.</a:t>
            </a:r>
          </a:p>
          <a:p>
            <a:r>
              <a:rPr lang="en-US" altLang="zh-CN" dirty="0" smtClean="0"/>
              <a:t>Use a triplet list to define the sparse matrix. </a:t>
            </a:r>
            <a:endParaRPr lang="zh-CN" altLang="en-US" dirty="0"/>
          </a:p>
        </p:txBody>
      </p:sp>
      <p:grpSp>
        <p:nvGrpSpPr>
          <p:cNvPr id="4" name="Group 4"/>
          <p:cNvGrpSpPr>
            <a:grpSpLocks/>
          </p:cNvGrpSpPr>
          <p:nvPr/>
        </p:nvGrpSpPr>
        <p:grpSpPr bwMode="auto">
          <a:xfrm>
            <a:off x="1023740" y="2684066"/>
            <a:ext cx="4495800" cy="3529012"/>
            <a:chOff x="0" y="0"/>
            <a:chExt cx="2832" cy="2223"/>
          </a:xfrm>
        </p:grpSpPr>
        <p:grpSp>
          <p:nvGrpSpPr>
            <p:cNvPr id="5" name="Group 5"/>
            <p:cNvGrpSpPr>
              <a:grpSpLocks/>
            </p:cNvGrpSpPr>
            <p:nvPr/>
          </p:nvGrpSpPr>
          <p:grpSpPr bwMode="auto">
            <a:xfrm>
              <a:off x="0" y="0"/>
              <a:ext cx="2832" cy="1920"/>
              <a:chOff x="0" y="0"/>
              <a:chExt cx="2832" cy="1920"/>
            </a:xfrm>
          </p:grpSpPr>
          <p:sp>
            <p:nvSpPr>
              <p:cNvPr id="7" name="Rectangle 6"/>
              <p:cNvSpPr>
                <a:spLocks noChangeArrowheads="1"/>
              </p:cNvSpPr>
              <p:nvPr/>
            </p:nvSpPr>
            <p:spPr bwMode="auto">
              <a:xfrm>
                <a:off x="427" y="0"/>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latin typeface="楷体_GB2312" pitchFamily="49" charset="-122"/>
                    <a:ea typeface="楷体_GB2312" pitchFamily="49" charset="-122"/>
                  </a:rPr>
                  <a:t>0  12  9  0  0  0  0  0</a:t>
                </a:r>
              </a:p>
            </p:txBody>
          </p:sp>
          <p:sp>
            <p:nvSpPr>
              <p:cNvPr id="8" name="Rectangle 7"/>
              <p:cNvSpPr>
                <a:spLocks noChangeArrowheads="1"/>
              </p:cNvSpPr>
              <p:nvPr/>
            </p:nvSpPr>
            <p:spPr bwMode="auto">
              <a:xfrm>
                <a:off x="433" y="259"/>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楷体_GB2312" pitchFamily="49" charset="-122"/>
                    <a:ea typeface="楷体_GB2312" pitchFamily="49" charset="-122"/>
                  </a:rPr>
                  <a:t>0  0   0  0  0  0  0  0</a:t>
                </a:r>
              </a:p>
            </p:txBody>
          </p:sp>
          <p:sp>
            <p:nvSpPr>
              <p:cNvPr id="9" name="Rectangle 8"/>
              <p:cNvSpPr>
                <a:spLocks noChangeArrowheads="1"/>
              </p:cNvSpPr>
              <p:nvPr/>
            </p:nvSpPr>
            <p:spPr bwMode="auto">
              <a:xfrm>
                <a:off x="433" y="568"/>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latin typeface="楷体_GB2312" pitchFamily="49" charset="-122"/>
                    <a:ea typeface="楷体_GB2312" pitchFamily="49" charset="-122"/>
                  </a:rPr>
                  <a:t>-3 0   0  0  0  0  0  4</a:t>
                </a:r>
              </a:p>
            </p:txBody>
          </p:sp>
          <p:sp>
            <p:nvSpPr>
              <p:cNvPr id="10" name="Rectangle 9"/>
              <p:cNvSpPr>
                <a:spLocks noChangeArrowheads="1"/>
              </p:cNvSpPr>
              <p:nvPr/>
            </p:nvSpPr>
            <p:spPr bwMode="auto">
              <a:xfrm>
                <a:off x="433" y="877"/>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楷体_GB2312" pitchFamily="49" charset="-122"/>
                    <a:ea typeface="楷体_GB2312" pitchFamily="49" charset="-122"/>
                  </a:rPr>
                  <a:t>0  0  24  0  0  2  0  0</a:t>
                </a:r>
              </a:p>
            </p:txBody>
          </p:sp>
          <p:sp>
            <p:nvSpPr>
              <p:cNvPr id="11" name="Rectangle 10"/>
              <p:cNvSpPr>
                <a:spLocks noChangeArrowheads="1"/>
              </p:cNvSpPr>
              <p:nvPr/>
            </p:nvSpPr>
            <p:spPr bwMode="auto">
              <a:xfrm>
                <a:off x="433" y="1165"/>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dirty="0">
                    <a:latin typeface="楷体_GB2312" pitchFamily="49" charset="-122"/>
                    <a:ea typeface="楷体_GB2312" pitchFamily="49" charset="-122"/>
                  </a:rPr>
                  <a:t>0 18  0   0  0  0  0  0</a:t>
                </a:r>
              </a:p>
            </p:txBody>
          </p:sp>
          <p:sp>
            <p:nvSpPr>
              <p:cNvPr id="12" name="Rectangle 11"/>
              <p:cNvSpPr>
                <a:spLocks noChangeArrowheads="1"/>
              </p:cNvSpPr>
              <p:nvPr/>
            </p:nvSpPr>
            <p:spPr bwMode="auto">
              <a:xfrm>
                <a:off x="433" y="145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楷体_GB2312" pitchFamily="49" charset="-122"/>
                    <a:ea typeface="楷体_GB2312" pitchFamily="49" charset="-122"/>
                  </a:rPr>
                  <a:t>0  0  0   0  0  0 -7  0</a:t>
                </a:r>
              </a:p>
            </p:txBody>
          </p:sp>
          <p:sp>
            <p:nvSpPr>
              <p:cNvPr id="13" name="AutoShape 12"/>
              <p:cNvSpPr>
                <a:spLocks/>
              </p:cNvSpPr>
              <p:nvPr/>
            </p:nvSpPr>
            <p:spPr bwMode="auto">
              <a:xfrm>
                <a:off x="384" y="16"/>
                <a:ext cx="68" cy="1904"/>
              </a:xfrm>
              <a:prstGeom prst="leftBracket">
                <a:avLst>
                  <a:gd name="adj" fmla="val 233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AutoShape 13"/>
              <p:cNvSpPr>
                <a:spLocks/>
              </p:cNvSpPr>
              <p:nvPr/>
            </p:nvSpPr>
            <p:spPr bwMode="auto">
              <a:xfrm>
                <a:off x="2764" y="0"/>
                <a:ext cx="68" cy="1904"/>
              </a:xfrm>
              <a:prstGeom prst="rightBracket">
                <a:avLst>
                  <a:gd name="adj" fmla="val 233333"/>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Rectangle 14"/>
              <p:cNvSpPr>
                <a:spLocks noChangeArrowheads="1"/>
              </p:cNvSpPr>
              <p:nvPr/>
            </p:nvSpPr>
            <p:spPr bwMode="auto">
              <a:xfrm>
                <a:off x="0" y="903"/>
                <a:ext cx="38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dirty="0"/>
                  <a:t>A=</a:t>
                </a:r>
              </a:p>
            </p:txBody>
          </p:sp>
          <p:sp>
            <p:nvSpPr>
              <p:cNvPr id="16" name="Rectangle 15"/>
              <p:cNvSpPr>
                <a:spLocks noChangeArrowheads="1"/>
              </p:cNvSpPr>
              <p:nvPr/>
            </p:nvSpPr>
            <p:spPr bwMode="auto">
              <a:xfrm>
                <a:off x="432" y="1693"/>
                <a:ext cx="226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400">
                    <a:latin typeface="楷体_GB2312" pitchFamily="49" charset="-122"/>
                    <a:ea typeface="楷体_GB2312" pitchFamily="49" charset="-122"/>
                  </a:rPr>
                  <a:t>0  0  0  -6  0  0  0  0</a:t>
                </a:r>
              </a:p>
            </p:txBody>
          </p:sp>
        </p:grpSp>
        <p:sp>
          <p:nvSpPr>
            <p:cNvPr id="6" name="Rectangle 16"/>
            <p:cNvSpPr>
              <a:spLocks noChangeArrowheads="1"/>
            </p:cNvSpPr>
            <p:nvPr/>
          </p:nvSpPr>
          <p:spPr bwMode="auto">
            <a:xfrm>
              <a:off x="635" y="1983"/>
              <a:ext cx="1920"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r>
                <a:rPr lang="en-US" altLang="zh-CN" sz="2000" b="1" dirty="0" smtClean="0">
                  <a:latin typeface="Arial" panose="020B0604020202020204" pitchFamily="34" charset="0"/>
                </a:rPr>
                <a:t>Sparse matrix</a:t>
              </a:r>
              <a:endParaRPr lang="zh-CN" altLang="en-US" sz="2000" b="1" dirty="0"/>
            </a:p>
          </p:txBody>
        </p:sp>
      </p:grpSp>
      <p:grpSp>
        <p:nvGrpSpPr>
          <p:cNvPr id="38" name="组合 37"/>
          <p:cNvGrpSpPr/>
          <p:nvPr/>
        </p:nvGrpSpPr>
        <p:grpSpPr>
          <a:xfrm>
            <a:off x="8256240" y="1589261"/>
            <a:ext cx="2255640" cy="4911552"/>
            <a:chOff x="8317135" y="1110059"/>
            <a:chExt cx="2255640" cy="4911552"/>
          </a:xfrm>
        </p:grpSpPr>
        <p:sp>
          <p:nvSpPr>
            <p:cNvPr id="17" name="Rectangle 7"/>
            <p:cNvSpPr>
              <a:spLocks noChangeArrowheads="1"/>
            </p:cNvSpPr>
            <p:nvPr/>
          </p:nvSpPr>
          <p:spPr bwMode="auto">
            <a:xfrm>
              <a:off x="8317135" y="1122586"/>
              <a:ext cx="503238"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t>7</a:t>
              </a:r>
            </a:p>
          </p:txBody>
        </p:sp>
        <p:sp>
          <p:nvSpPr>
            <p:cNvPr id="18" name="Rectangle 8"/>
            <p:cNvSpPr>
              <a:spLocks noChangeArrowheads="1"/>
            </p:cNvSpPr>
            <p:nvPr/>
          </p:nvSpPr>
          <p:spPr bwMode="auto">
            <a:xfrm>
              <a:off x="8317135" y="1833786"/>
              <a:ext cx="503238"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9</a:t>
              </a:r>
            </a:p>
          </p:txBody>
        </p:sp>
        <p:sp>
          <p:nvSpPr>
            <p:cNvPr id="19" name="Rectangle 9"/>
            <p:cNvSpPr>
              <a:spLocks noChangeArrowheads="1"/>
            </p:cNvSpPr>
            <p:nvPr/>
          </p:nvSpPr>
          <p:spPr bwMode="auto">
            <a:xfrm>
              <a:off x="8317135" y="1475011"/>
              <a:ext cx="503238"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8</a:t>
              </a:r>
            </a:p>
          </p:txBody>
        </p:sp>
        <p:sp>
          <p:nvSpPr>
            <p:cNvPr id="20" name="Rectangle 14"/>
            <p:cNvSpPr>
              <a:spLocks noChangeArrowheads="1"/>
            </p:cNvSpPr>
            <p:nvPr/>
          </p:nvSpPr>
          <p:spPr bwMode="auto">
            <a:xfrm>
              <a:off x="8328248" y="5661248"/>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row</a:t>
              </a:r>
            </a:p>
          </p:txBody>
        </p:sp>
        <p:sp>
          <p:nvSpPr>
            <p:cNvPr id="21" name="Line 15"/>
            <p:cNvSpPr>
              <a:spLocks noChangeShapeType="1"/>
            </p:cNvSpPr>
            <p:nvPr/>
          </p:nvSpPr>
          <p:spPr bwMode="auto">
            <a:xfrm flipV="1">
              <a:off x="8481963" y="5445918"/>
              <a:ext cx="0" cy="287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 name="Rectangle 17"/>
            <p:cNvSpPr>
              <a:spLocks noChangeArrowheads="1"/>
            </p:cNvSpPr>
            <p:nvPr/>
          </p:nvSpPr>
          <p:spPr bwMode="auto">
            <a:xfrm>
              <a:off x="8880698" y="5660925"/>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t>col</a:t>
              </a:r>
            </a:p>
          </p:txBody>
        </p:sp>
        <p:sp>
          <p:nvSpPr>
            <p:cNvPr id="23" name="Line 18"/>
            <p:cNvSpPr>
              <a:spLocks noChangeShapeType="1"/>
            </p:cNvSpPr>
            <p:nvPr/>
          </p:nvSpPr>
          <p:spPr bwMode="auto">
            <a:xfrm flipV="1">
              <a:off x="9034413" y="5426868"/>
              <a:ext cx="0" cy="287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4" name="Rectangle 20"/>
            <p:cNvSpPr>
              <a:spLocks noChangeArrowheads="1"/>
            </p:cNvSpPr>
            <p:nvPr/>
          </p:nvSpPr>
          <p:spPr bwMode="auto">
            <a:xfrm>
              <a:off x="9542685" y="5660925"/>
              <a:ext cx="3603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t>value</a:t>
              </a:r>
            </a:p>
          </p:txBody>
        </p:sp>
        <p:sp>
          <p:nvSpPr>
            <p:cNvPr id="25" name="Line 21"/>
            <p:cNvSpPr>
              <a:spLocks noChangeShapeType="1"/>
            </p:cNvSpPr>
            <p:nvPr/>
          </p:nvSpPr>
          <p:spPr bwMode="auto">
            <a:xfrm flipV="1">
              <a:off x="9624392" y="5412581"/>
              <a:ext cx="0" cy="28733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6" name="Rectangle 24"/>
            <p:cNvSpPr>
              <a:spLocks noChangeArrowheads="1"/>
            </p:cNvSpPr>
            <p:nvPr/>
          </p:nvSpPr>
          <p:spPr bwMode="auto">
            <a:xfrm>
              <a:off x="8317135" y="2213199"/>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1    2    12</a:t>
              </a:r>
            </a:p>
          </p:txBody>
        </p:sp>
        <p:sp>
          <p:nvSpPr>
            <p:cNvPr id="27" name="Rectangle 28"/>
            <p:cNvSpPr>
              <a:spLocks noChangeArrowheads="1"/>
            </p:cNvSpPr>
            <p:nvPr/>
          </p:nvSpPr>
          <p:spPr bwMode="auto">
            <a:xfrm>
              <a:off x="8317135" y="2565624"/>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1    3     9</a:t>
              </a:r>
            </a:p>
          </p:txBody>
        </p:sp>
        <p:sp>
          <p:nvSpPr>
            <p:cNvPr id="28" name="Rectangle 32"/>
            <p:cNvSpPr>
              <a:spLocks noChangeArrowheads="1"/>
            </p:cNvSpPr>
            <p:nvPr/>
          </p:nvSpPr>
          <p:spPr bwMode="auto">
            <a:xfrm>
              <a:off x="8317135" y="2919637"/>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3    1    -3</a:t>
              </a:r>
            </a:p>
          </p:txBody>
        </p:sp>
        <p:sp>
          <p:nvSpPr>
            <p:cNvPr id="29" name="Rectangle 36"/>
            <p:cNvSpPr>
              <a:spLocks noChangeArrowheads="1"/>
            </p:cNvSpPr>
            <p:nvPr/>
          </p:nvSpPr>
          <p:spPr bwMode="auto">
            <a:xfrm>
              <a:off x="8317135" y="3273649"/>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3    8     4</a:t>
              </a:r>
            </a:p>
          </p:txBody>
        </p:sp>
        <p:sp>
          <p:nvSpPr>
            <p:cNvPr id="30" name="Rectangle 40"/>
            <p:cNvSpPr>
              <a:spLocks noChangeArrowheads="1"/>
            </p:cNvSpPr>
            <p:nvPr/>
          </p:nvSpPr>
          <p:spPr bwMode="auto">
            <a:xfrm>
              <a:off x="8317135" y="3627662"/>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4    3    24</a:t>
              </a:r>
            </a:p>
          </p:txBody>
        </p:sp>
        <p:sp>
          <p:nvSpPr>
            <p:cNvPr id="31" name="Rectangle 44"/>
            <p:cNvSpPr>
              <a:spLocks noChangeArrowheads="1"/>
            </p:cNvSpPr>
            <p:nvPr/>
          </p:nvSpPr>
          <p:spPr bwMode="auto">
            <a:xfrm>
              <a:off x="8317135" y="4356324"/>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5    2   18</a:t>
              </a:r>
            </a:p>
          </p:txBody>
        </p:sp>
        <p:sp>
          <p:nvSpPr>
            <p:cNvPr id="32" name="Rectangle 48"/>
            <p:cNvSpPr>
              <a:spLocks noChangeArrowheads="1"/>
            </p:cNvSpPr>
            <p:nvPr/>
          </p:nvSpPr>
          <p:spPr bwMode="auto">
            <a:xfrm>
              <a:off x="8317135" y="4710337"/>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6    7    -7</a:t>
              </a:r>
            </a:p>
          </p:txBody>
        </p:sp>
        <p:sp>
          <p:nvSpPr>
            <p:cNvPr id="33" name="Rectangle 52"/>
            <p:cNvSpPr>
              <a:spLocks noChangeArrowheads="1"/>
            </p:cNvSpPr>
            <p:nvPr/>
          </p:nvSpPr>
          <p:spPr bwMode="auto">
            <a:xfrm>
              <a:off x="8317135" y="5078637"/>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t>7    4    -6</a:t>
              </a:r>
            </a:p>
          </p:txBody>
        </p:sp>
        <p:sp>
          <p:nvSpPr>
            <p:cNvPr id="34" name="Rectangle 56"/>
            <p:cNvSpPr>
              <a:spLocks noChangeArrowheads="1"/>
            </p:cNvSpPr>
            <p:nvPr/>
          </p:nvSpPr>
          <p:spPr bwMode="auto">
            <a:xfrm>
              <a:off x="8317135" y="3989612"/>
              <a:ext cx="1511300" cy="3603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dirty="0"/>
                <a:t>4    6     2</a:t>
              </a:r>
            </a:p>
          </p:txBody>
        </p:sp>
        <p:sp>
          <p:nvSpPr>
            <p:cNvPr id="35" name="Rectangle 10"/>
            <p:cNvSpPr>
              <a:spLocks noChangeArrowheads="1"/>
            </p:cNvSpPr>
            <p:nvPr/>
          </p:nvSpPr>
          <p:spPr bwMode="auto">
            <a:xfrm>
              <a:off x="8917012" y="1110059"/>
              <a:ext cx="1079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smtClean="0"/>
                <a:t>No. rows</a:t>
              </a:r>
              <a:endParaRPr lang="zh-CN" altLang="en-US" sz="2000" b="1" dirty="0"/>
            </a:p>
          </p:txBody>
        </p:sp>
        <p:sp>
          <p:nvSpPr>
            <p:cNvPr id="36" name="Rectangle 11"/>
            <p:cNvSpPr>
              <a:spLocks noChangeArrowheads="1"/>
            </p:cNvSpPr>
            <p:nvPr/>
          </p:nvSpPr>
          <p:spPr bwMode="auto">
            <a:xfrm>
              <a:off x="8904312" y="1484784"/>
              <a:ext cx="1079500"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smtClean="0"/>
                <a:t>No. columns</a:t>
              </a:r>
              <a:endParaRPr lang="zh-CN" altLang="en-US" sz="2000" b="1" dirty="0"/>
            </a:p>
          </p:txBody>
        </p:sp>
        <p:sp>
          <p:nvSpPr>
            <p:cNvPr id="37" name="Rectangle 12"/>
            <p:cNvSpPr>
              <a:spLocks noChangeArrowheads="1"/>
            </p:cNvSpPr>
            <p:nvPr/>
          </p:nvSpPr>
          <p:spPr bwMode="auto">
            <a:xfrm>
              <a:off x="8917012" y="1844501"/>
              <a:ext cx="1655763"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b="1" dirty="0" smtClean="0"/>
                <a:t>No. non-zero elements</a:t>
              </a:r>
              <a:endParaRPr lang="zh-CN" altLang="en-US" sz="2000" b="1" dirty="0"/>
            </a:p>
          </p:txBody>
        </p:sp>
      </p:grpSp>
    </p:spTree>
    <p:extLst>
      <p:ext uri="{BB962C8B-B14F-4D97-AF65-F5344CB8AC3E}">
        <p14:creationId xmlns:p14="http://schemas.microsoft.com/office/powerpoint/2010/main" val="1615514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ADT Table</a:t>
            </a:r>
            <a:endParaRPr lang="zh-CN" altLang="en-US" dirty="0"/>
          </a:p>
        </p:txBody>
      </p:sp>
      <p:sp>
        <p:nvSpPr>
          <p:cNvPr id="3" name="内容占位符 2"/>
          <p:cNvSpPr>
            <a:spLocks noGrp="1"/>
          </p:cNvSpPr>
          <p:nvPr>
            <p:ph idx="1"/>
          </p:nvPr>
        </p:nvSpPr>
        <p:spPr>
          <a:xfrm>
            <a:off x="476251" y="928688"/>
            <a:ext cx="5187701" cy="5572125"/>
          </a:xfrm>
        </p:spPr>
        <p:txBody>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en-US" altLang="zh-CN" sz="2000" dirty="0"/>
              <a:t>In mathematics a </a:t>
            </a:r>
            <a:r>
              <a:rPr lang="en-US" altLang="zh-CN" sz="2000" i="1" dirty="0"/>
              <a:t>function </a:t>
            </a:r>
            <a:r>
              <a:rPr lang="en-US" altLang="zh-CN" sz="2000" dirty="0"/>
              <a:t>is </a:t>
            </a:r>
            <a:r>
              <a:rPr lang="en-US" altLang="zh-CN" sz="2000" dirty="0" smtClean="0"/>
              <a:t>defined </a:t>
            </a:r>
            <a:r>
              <a:rPr lang="en-US" altLang="zh-CN" sz="2000" dirty="0"/>
              <a:t>in terms of two sets </a:t>
            </a:r>
            <a:r>
              <a:rPr lang="en-US" altLang="zh-CN" sz="2000" dirty="0" smtClean="0"/>
              <a:t>and a </a:t>
            </a:r>
            <a:r>
              <a:rPr lang="en-US" altLang="zh-CN" sz="2000" dirty="0"/>
              <a:t>correspondence from elements of the </a:t>
            </a:r>
            <a:r>
              <a:rPr lang="en-US" altLang="zh-CN" sz="2000" dirty="0" smtClean="0"/>
              <a:t>first </a:t>
            </a:r>
            <a:r>
              <a:rPr lang="en-US" altLang="zh-CN" sz="2000" dirty="0"/>
              <a:t>set to elements </a:t>
            </a:r>
            <a:r>
              <a:rPr lang="en-US" altLang="zh-CN" sz="2000" dirty="0" smtClean="0"/>
              <a:t>of the second.</a:t>
            </a:r>
          </a:p>
          <a:p>
            <a:r>
              <a:rPr lang="en-US" altLang="zh-CN" sz="2000" dirty="0" smtClean="0"/>
              <a:t>If </a:t>
            </a:r>
            <a:r>
              <a:rPr lang="en-US" altLang="zh-CN" sz="2000" i="1" dirty="0"/>
              <a:t>f </a:t>
            </a:r>
            <a:r>
              <a:rPr lang="en-US" altLang="zh-CN" sz="2000" dirty="0"/>
              <a:t>is a function from a set </a:t>
            </a:r>
            <a:r>
              <a:rPr lang="en-US" altLang="zh-CN" sz="2000" i="1" dirty="0"/>
              <a:t>A </a:t>
            </a:r>
            <a:r>
              <a:rPr lang="en-US" altLang="zh-CN" sz="2000" dirty="0"/>
              <a:t>to a set </a:t>
            </a:r>
            <a:r>
              <a:rPr lang="en-US" altLang="zh-CN" sz="2000" i="1" dirty="0"/>
              <a:t>B</a:t>
            </a:r>
            <a:r>
              <a:rPr lang="en-US" altLang="zh-CN" sz="2000" dirty="0"/>
              <a:t>, then </a:t>
            </a:r>
            <a:r>
              <a:rPr lang="en-US" altLang="zh-CN" sz="2000" i="1" dirty="0" smtClean="0"/>
              <a:t>f </a:t>
            </a:r>
            <a:r>
              <a:rPr lang="en-US" altLang="zh-CN" sz="2000" dirty="0" smtClean="0"/>
              <a:t>assigns </a:t>
            </a:r>
            <a:r>
              <a:rPr lang="en-US" altLang="zh-CN" sz="2000" dirty="0"/>
              <a:t>to each element of </a:t>
            </a:r>
            <a:r>
              <a:rPr lang="en-US" altLang="zh-CN" sz="2000" i="1" dirty="0"/>
              <a:t>A </a:t>
            </a:r>
            <a:r>
              <a:rPr lang="en-US" altLang="zh-CN" sz="2000" dirty="0" err="1"/>
              <a:t>a</a:t>
            </a:r>
            <a:r>
              <a:rPr lang="en-US" altLang="zh-CN" sz="2000" dirty="0"/>
              <a:t> unique element of </a:t>
            </a:r>
            <a:r>
              <a:rPr lang="en-US" altLang="zh-CN" sz="2000" i="1" dirty="0"/>
              <a:t>B</a:t>
            </a:r>
            <a:r>
              <a:rPr lang="en-US" altLang="zh-CN" sz="2000" dirty="0"/>
              <a:t>.</a:t>
            </a:r>
            <a:endParaRPr lang="zh-CN" altLang="en-US" sz="2000" dirty="0"/>
          </a:p>
        </p:txBody>
      </p:sp>
      <p:pic>
        <p:nvPicPr>
          <p:cNvPr id="4" name="图片 3"/>
          <p:cNvPicPr>
            <a:picLocks noChangeAspect="1"/>
          </p:cNvPicPr>
          <p:nvPr/>
        </p:nvPicPr>
        <p:blipFill>
          <a:blip r:embed="rId2"/>
          <a:stretch>
            <a:fillRect/>
          </a:stretch>
        </p:blipFill>
        <p:spPr>
          <a:xfrm>
            <a:off x="666448" y="1031574"/>
            <a:ext cx="4807306" cy="2232248"/>
          </a:xfrm>
          <a:prstGeom prst="rect">
            <a:avLst/>
          </a:prstGeom>
        </p:spPr>
      </p:pic>
      <p:pic>
        <p:nvPicPr>
          <p:cNvPr id="5" name="图片 4"/>
          <p:cNvPicPr>
            <a:picLocks noChangeAspect="1"/>
          </p:cNvPicPr>
          <p:nvPr/>
        </p:nvPicPr>
        <p:blipFill>
          <a:blip r:embed="rId3"/>
          <a:stretch>
            <a:fillRect/>
          </a:stretch>
        </p:blipFill>
        <p:spPr>
          <a:xfrm>
            <a:off x="5718389" y="1052736"/>
            <a:ext cx="5984020" cy="3744416"/>
          </a:xfrm>
          <a:prstGeom prst="rect">
            <a:avLst/>
          </a:prstGeom>
        </p:spPr>
      </p:pic>
    </p:spTree>
    <p:extLst>
      <p:ext uri="{BB962C8B-B14F-4D97-AF65-F5344CB8AC3E}">
        <p14:creationId xmlns:p14="http://schemas.microsoft.com/office/powerpoint/2010/main" val="681353544"/>
      </p:ext>
    </p:extLst>
  </p:cSld>
  <p:clrMapOvr>
    <a:masterClrMapping/>
  </p:clrMapOvr>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6562</TotalTime>
  <Words>2698</Words>
  <Application>Microsoft Office PowerPoint</Application>
  <PresentationFormat>宽屏</PresentationFormat>
  <Paragraphs>290</Paragraphs>
  <Slides>35</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8" baseType="lpstr">
      <vt:lpstr>simsun</vt:lpstr>
      <vt:lpstr>仿宋_GB2312</vt:lpstr>
      <vt:lpstr>楷体_GB2312</vt:lpstr>
      <vt:lpstr>宋体</vt:lpstr>
      <vt:lpstr>Arial</vt:lpstr>
      <vt:lpstr>Arial Black</vt:lpstr>
      <vt:lpstr>Calibri</vt:lpstr>
      <vt:lpstr>Courier New</vt:lpstr>
      <vt:lpstr>Symbol</vt:lpstr>
      <vt:lpstr>Times New Roman</vt:lpstr>
      <vt:lpstr>Wingdings</vt:lpstr>
      <vt:lpstr>2_Studio</vt:lpstr>
      <vt:lpstr>SmartDraw.2</vt:lpstr>
      <vt:lpstr>Lecture 13 Tables and Hashing</vt:lpstr>
      <vt:lpstr>Outline</vt:lpstr>
      <vt:lpstr>Introduction: Breaking the lg n Barrier</vt:lpstr>
      <vt:lpstr>Introduction: Breaking the lg n Barrier</vt:lpstr>
      <vt:lpstr>Rectangular Arrays</vt:lpstr>
      <vt:lpstr>Matrices of Various Shapes</vt:lpstr>
      <vt:lpstr>Contiguous Implementation of Rectangular Tables</vt:lpstr>
      <vt:lpstr>Sparse Matrices</vt:lpstr>
      <vt:lpstr>ADT Table</vt:lpstr>
      <vt:lpstr>Hash Tables（哈希表/散列表）</vt:lpstr>
      <vt:lpstr>Hash Tables</vt:lpstr>
      <vt:lpstr>Constructing a Hash table</vt:lpstr>
      <vt:lpstr>Hash Table Specifications</vt:lpstr>
      <vt:lpstr>Choosing a Hash Function</vt:lpstr>
      <vt:lpstr>Hash Function Construction </vt:lpstr>
      <vt:lpstr>Modular Arithmetic Method</vt:lpstr>
      <vt:lpstr>Modular Arithmetic Method</vt:lpstr>
      <vt:lpstr>Folding Method</vt:lpstr>
      <vt:lpstr>Hash Functions for Strings</vt:lpstr>
      <vt:lpstr>Choosing a Proper Hash Function </vt:lpstr>
      <vt:lpstr>Collision Resolution</vt:lpstr>
      <vt:lpstr>Collision Resolution with Open Addressing</vt:lpstr>
      <vt:lpstr>Linear Probing</vt:lpstr>
      <vt:lpstr>Linear Probing Example</vt:lpstr>
      <vt:lpstr>Quadratic Probing</vt:lpstr>
      <vt:lpstr>Deletion</vt:lpstr>
      <vt:lpstr>Chaining</vt:lpstr>
      <vt:lpstr>Chaining Example</vt:lpstr>
      <vt:lpstr>Performance of Chaining</vt:lpstr>
      <vt:lpstr>The Birthday Surprise</vt:lpstr>
      <vt:lpstr>Analysis of Hashing</vt:lpstr>
      <vt:lpstr>Analysis of Hashing</vt:lpstr>
      <vt:lpstr>Analysis of Hashing</vt:lpstr>
      <vt:lpstr>Conclusions: Comparison of Methods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zzz</cp:lastModifiedBy>
  <cp:revision>911</cp:revision>
  <dcterms:created xsi:type="dcterms:W3CDTF">2014-09-15T06:27:30Z</dcterms:created>
  <dcterms:modified xsi:type="dcterms:W3CDTF">2025-10-24T02:29:52Z</dcterms:modified>
</cp:coreProperties>
</file>