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4"/>
  </p:notesMasterIdLst>
  <p:handoutMasterIdLst>
    <p:handoutMasterId r:id="rId45"/>
  </p:handoutMasterIdLst>
  <p:sldIdLst>
    <p:sldId id="256" r:id="rId2"/>
    <p:sldId id="305" r:id="rId3"/>
    <p:sldId id="268" r:id="rId4"/>
    <p:sldId id="264" r:id="rId5"/>
    <p:sldId id="266" r:id="rId6"/>
    <p:sldId id="269" r:id="rId7"/>
    <p:sldId id="270" r:id="rId8"/>
    <p:sldId id="267" r:id="rId9"/>
    <p:sldId id="271" r:id="rId10"/>
    <p:sldId id="272" r:id="rId11"/>
    <p:sldId id="273" r:id="rId12"/>
    <p:sldId id="276" r:id="rId13"/>
    <p:sldId id="280" r:id="rId14"/>
    <p:sldId id="277" r:id="rId15"/>
    <p:sldId id="278" r:id="rId16"/>
    <p:sldId id="279"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6" r:id="rId32"/>
    <p:sldId id="295" r:id="rId33"/>
    <p:sldId id="297" r:id="rId34"/>
    <p:sldId id="298" r:id="rId35"/>
    <p:sldId id="302" r:id="rId36"/>
    <p:sldId id="300" r:id="rId37"/>
    <p:sldId id="301" r:id="rId38"/>
    <p:sldId id="303" r:id="rId39"/>
    <p:sldId id="274" r:id="rId40"/>
    <p:sldId id="275" r:id="rId41"/>
    <p:sldId id="304" r:id="rId42"/>
    <p:sldId id="263"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99" autoAdjust="0"/>
  </p:normalViewPr>
  <p:slideViewPr>
    <p:cSldViewPr>
      <p:cViewPr varScale="1">
        <p:scale>
          <a:sx n="133" d="100"/>
          <a:sy n="133" d="100"/>
        </p:scale>
        <p:origin x="1338" y="-4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41D4C8-AD22-4880-9484-3393AAEA21B4}" type="datetimeFigureOut">
              <a:rPr lang="zh-CN" altLang="en-US" smtClean="0"/>
              <a:pPr/>
              <a:t>2025/10/10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85F2AC-91B5-4045-8919-6468876986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BEC3C-C740-4938-B957-964D0E0312A7}" type="datetimeFigureOut">
              <a:rPr lang="zh-CN" altLang="en-US" smtClean="0"/>
              <a:pPr/>
              <a:t>2025/10/10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F86499-B8C4-4393-BB2B-FE4804D7EC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381000" y="685800"/>
            <a:ext cx="6096000" cy="3429000"/>
          </a:xfrm>
          <a:ln/>
        </p:spPr>
      </p:sp>
      <p:sp>
        <p:nvSpPr>
          <p:cNvPr id="19459" name="备注占位符 2"/>
          <p:cNvSpPr>
            <a:spLocks noGrp="1"/>
          </p:cNvSpPr>
          <p:nvPr>
            <p:ph type="body" idx="1"/>
          </p:nvPr>
        </p:nvSpPr>
        <p:spPr>
          <a:noFill/>
          <a:ln/>
        </p:spPr>
        <p:txBody>
          <a:bodyPr/>
          <a:lstStyle/>
          <a:p>
            <a:endParaRPr kumimoji="0" lang="zh-CN" altLang="en-US" smtClean="0"/>
          </a:p>
        </p:txBody>
      </p:sp>
      <p:sp>
        <p:nvSpPr>
          <p:cNvPr id="19460" name="灯片编号占位符 3"/>
          <p:cNvSpPr>
            <a:spLocks noGrp="1"/>
          </p:cNvSpPr>
          <p:nvPr>
            <p:ph type="sldNum" sz="quarter" idx="5"/>
          </p:nvPr>
        </p:nvSpPr>
        <p:spPr>
          <a:noFill/>
        </p:spPr>
        <p:txBody>
          <a:bodyPr/>
          <a:lstStyle/>
          <a:p>
            <a:fld id="{81CA728A-43F0-49BF-8B8D-B1697E3B1699}" type="slidenum">
              <a:rPr lang="en-US" altLang="zh-CN" smtClean="0">
                <a:latin typeface="Arial" charset="0"/>
              </a:rPr>
              <a:pPr/>
              <a:t>1</a:t>
            </a:fld>
            <a:endParaRPr lang="en-US" altLang="zh-CN" smtClean="0">
              <a:latin typeface="Arial" charset="0"/>
            </a:endParaRPr>
          </a:p>
        </p:txBody>
      </p:sp>
      <p:sp>
        <p:nvSpPr>
          <p:cNvPr id="5" name="页脚占位符 4"/>
          <p:cNvSpPr>
            <a:spLocks noGrp="1"/>
          </p:cNvSpPr>
          <p:nvPr>
            <p:ph type="ftr" sz="quarter" idx="10"/>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2F86499-B8C4-4393-BB2B-FE4804D7EC61}" type="slidenum">
              <a:rPr lang="zh-CN" altLang="en-US" smtClean="0"/>
              <a:pPr/>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zhangzizhen@gmail.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304800" y="381001"/>
            <a:ext cx="11582400" cy="6048375"/>
          </a:xfrm>
          <a:prstGeom prst="roundRect">
            <a:avLst>
              <a:gd name="adj" fmla="val 7912"/>
            </a:avLst>
          </a:prstGeom>
          <a:solidFill>
            <a:schemeClr val="folHlink"/>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4" name="AutoShape 3"/>
          <p:cNvSpPr>
            <a:spLocks noChangeArrowheads="1"/>
          </p:cNvSpPr>
          <p:nvPr/>
        </p:nvSpPr>
        <p:spPr bwMode="white">
          <a:xfrm>
            <a:off x="436034" y="488950"/>
            <a:ext cx="11247967" cy="4768850"/>
          </a:xfrm>
          <a:prstGeom prst="roundRect">
            <a:avLst>
              <a:gd name="adj" fmla="val 7310"/>
            </a:avLst>
          </a:prstGeom>
          <a:solidFill>
            <a:schemeClr val="bg1"/>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5" name="AutoShape 4"/>
          <p:cNvSpPr>
            <a:spLocks noChangeArrowheads="1"/>
          </p:cNvSpPr>
          <p:nvPr/>
        </p:nvSpPr>
        <p:spPr bwMode="blackWhite">
          <a:xfrm>
            <a:off x="1828800" y="4500563"/>
            <a:ext cx="8534400" cy="1357312"/>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en-US" sz="1800">
              <a:latin typeface="Arial" pitchFamily="34" charset="0"/>
            </a:endParaRPr>
          </a:p>
        </p:txBody>
      </p:sp>
      <p:pic>
        <p:nvPicPr>
          <p:cNvPr id="6" name="Picture 11" descr="sysu_logo2"/>
          <p:cNvPicPr>
            <a:picLocks noChangeAspect="1" noChangeArrowheads="1"/>
          </p:cNvPicPr>
          <p:nvPr userDrawn="1"/>
        </p:nvPicPr>
        <p:blipFill>
          <a:blip r:embed="rId2" cstate="print"/>
          <a:srcRect/>
          <a:stretch>
            <a:fillRect/>
          </a:stretch>
        </p:blipFill>
        <p:spPr bwMode="auto">
          <a:xfrm>
            <a:off x="1130300" y="57621"/>
            <a:ext cx="2517428" cy="707553"/>
          </a:xfrm>
          <a:prstGeom prst="rect">
            <a:avLst/>
          </a:prstGeom>
          <a:noFill/>
          <a:ln w="9525">
            <a:noFill/>
            <a:miter lim="800000"/>
            <a:headEnd/>
            <a:tailEnd/>
          </a:ln>
        </p:spPr>
      </p:pic>
      <p:sp>
        <p:nvSpPr>
          <p:cNvPr id="7" name="TextBox 6"/>
          <p:cNvSpPr txBox="1">
            <a:spLocks noChangeArrowheads="1"/>
          </p:cNvSpPr>
          <p:nvPr userDrawn="1"/>
        </p:nvSpPr>
        <p:spPr bwMode="auto">
          <a:xfrm>
            <a:off x="2095530" y="4500570"/>
            <a:ext cx="8191500" cy="1027974"/>
          </a:xfrm>
          <a:prstGeom prst="rect">
            <a:avLst/>
          </a:prstGeom>
          <a:noFill/>
          <a:ln>
            <a:noFill/>
          </a:ln>
          <a:extLst>
            <a:ext uri="{909E8E84-426E-40dd-AFC4-6F175D3DCCD1}"/>
            <a:ext uri="{91240B29-F687-4f45-9708-019B960494DF}"/>
          </a:extLst>
        </p:spPr>
        <p:txBody>
          <a:bodyPr wrap="squar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20000"/>
              </a:spcBef>
              <a:buClr>
                <a:schemeClr val="bg2"/>
              </a:buClr>
              <a:buSzPct val="70000"/>
              <a:buFont typeface="Wingdings" pitchFamily="48" charset="2"/>
              <a:buNone/>
              <a:defRPr/>
            </a:pPr>
            <a:r>
              <a:rPr lang="en-US" altLang="zh-CN" sz="1800" b="1" dirty="0" smtClean="0">
                <a:solidFill>
                  <a:srgbClr val="3A7877"/>
                </a:solidFill>
              </a:rPr>
              <a:t>Data Structures and Algorithms</a:t>
            </a:r>
          </a:p>
          <a:p>
            <a:pPr marL="0" marR="0" lvl="0" indent="0" algn="l" defTabSz="914400" rtl="0" eaLnBrk="1" fontAlgn="auto" latinLnBrk="0" hangingPunct="1">
              <a:lnSpc>
                <a:spcPct val="120000"/>
              </a:lnSpc>
              <a:spcBef>
                <a:spcPct val="20000"/>
              </a:spcBef>
              <a:spcAft>
                <a:spcPts val="0"/>
              </a:spcAft>
              <a:buClr>
                <a:srgbClr val="CCCC99"/>
              </a:buClr>
              <a:buSzPct val="70000"/>
              <a:buFont typeface="Wingdings" pitchFamily="48" charset="2"/>
              <a:buNone/>
              <a:tabLst/>
              <a:defRPr/>
            </a:pPr>
            <a:r>
              <a:rPr kumimoji="0" lang="en-US" altLang="zh-CN" sz="1400" b="1" i="0" u="none" strike="noStrike" kern="1200" cap="none" spc="0" normalizeH="0" baseline="0" noProof="0" dirty="0" err="1" smtClean="0">
                <a:ln>
                  <a:noFill/>
                </a:ln>
                <a:solidFill>
                  <a:srgbClr val="3A7877"/>
                </a:solidFill>
                <a:effectLst/>
                <a:uLnTx/>
                <a:uFillTx/>
                <a:latin typeface="Arial"/>
                <a:ea typeface="宋体"/>
                <a:cs typeface="+mn-cs"/>
              </a:rPr>
              <a:t>Zizhen</a:t>
            </a: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rPr>
              <a:t> Zhang, School of Computer Science and Engineering, Sun </a:t>
            </a:r>
            <a:r>
              <a:rPr kumimoji="0" lang="en-US" altLang="zh-CN" sz="1400" b="1" i="0" u="none" strike="noStrike" kern="1200" cap="none" spc="0" normalizeH="0" baseline="0" noProof="0" dirty="0" err="1" smtClean="0">
                <a:ln>
                  <a:noFill/>
                </a:ln>
                <a:solidFill>
                  <a:srgbClr val="3A7877"/>
                </a:solidFill>
                <a:effectLst/>
                <a:uLnTx/>
                <a:uFillTx/>
                <a:latin typeface="Arial"/>
                <a:ea typeface="宋体"/>
                <a:cs typeface="+mn-cs"/>
              </a:rPr>
              <a:t>Yat-sen</a:t>
            </a: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rPr>
              <a:t> University</a:t>
            </a:r>
            <a:endParaRPr kumimoji="0" lang="en-US" altLang="zh-CN" sz="1800" b="1" i="0" u="none" strike="noStrike" kern="1200" cap="none" spc="0" normalizeH="0" baseline="0" noProof="0" dirty="0" smtClean="0">
              <a:ln>
                <a:noFill/>
              </a:ln>
              <a:solidFill>
                <a:srgbClr val="3A7877"/>
              </a:solidFill>
              <a:effectLst/>
              <a:uLnTx/>
              <a:uFillTx/>
              <a:latin typeface="Arial"/>
              <a:ea typeface="宋体"/>
              <a:cs typeface="+mn-cs"/>
            </a:endParaRPr>
          </a:p>
          <a:p>
            <a:pPr marL="0" marR="0" lvl="0" indent="0" algn="l" defTabSz="914400" rtl="0" eaLnBrk="1" fontAlgn="auto" latinLnBrk="0" hangingPunct="1">
              <a:lnSpc>
                <a:spcPct val="120000"/>
              </a:lnSpc>
              <a:spcBef>
                <a:spcPct val="20000"/>
              </a:spcBef>
              <a:spcAft>
                <a:spcPts val="0"/>
              </a:spcAft>
              <a:buClr>
                <a:srgbClr val="CCCC99"/>
              </a:buClr>
              <a:buSzPct val="70000"/>
              <a:buFont typeface="Wingdings" pitchFamily="48" charset="2"/>
              <a:buNone/>
              <a:tabLst/>
              <a:defRPr/>
            </a:pP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hlinkClick r:id="rId3"/>
              </a:rPr>
              <a:t>zhangzizhen@gmail.com</a:t>
            </a:r>
            <a:endPar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endParaRPr>
          </a:p>
        </p:txBody>
      </p:sp>
      <p:sp>
        <p:nvSpPr>
          <p:cNvPr id="95237" name="Rectangle 5"/>
          <p:cNvSpPr>
            <a:spLocks noGrp="1" noChangeArrowheads="1"/>
          </p:cNvSpPr>
          <p:nvPr>
            <p:ph type="ctrTitle"/>
          </p:nvPr>
        </p:nvSpPr>
        <p:spPr>
          <a:xfrm>
            <a:off x="914400" y="1519240"/>
            <a:ext cx="10363200" cy="2266950"/>
          </a:xfrm>
        </p:spPr>
        <p:txBody>
          <a:bodyPr anchor="ctr" anchorCtr="1"/>
          <a:lstStyle>
            <a:lvl1pPr algn="ctr">
              <a:defRPr sz="4100" i="1"/>
            </a:lvl1pPr>
          </a:lstStyle>
          <a:p>
            <a:r>
              <a:rPr lang="zh-CN" altLang="en-US"/>
              <a:t>单击此处编辑母版标题样式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6251" y="214314"/>
            <a:ext cx="11239500" cy="6429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76251" y="928688"/>
            <a:ext cx="11239500" cy="557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5" descr="C:\Documents and Settings\Administrator\桌面\Briefcase\Web程序设计与AJAX 课程\gif图片下载\英文校名.gif"/>
          <p:cNvPicPr>
            <a:picLocks noChangeAspect="1" noChangeArrowheads="1"/>
          </p:cNvPicPr>
          <p:nvPr/>
        </p:nvPicPr>
        <p:blipFill>
          <a:blip r:embed="rId4" cstate="print"/>
          <a:srcRect/>
          <a:stretch>
            <a:fillRect/>
          </a:stretch>
        </p:blipFill>
        <p:spPr bwMode="auto">
          <a:xfrm>
            <a:off x="4603751" y="6581776"/>
            <a:ext cx="3302000" cy="276225"/>
          </a:xfrm>
          <a:prstGeom prst="rect">
            <a:avLst/>
          </a:prstGeom>
          <a:noFill/>
          <a:ln w="9525">
            <a:noFill/>
            <a:miter lim="800000"/>
            <a:headEnd/>
            <a:tailEnd/>
          </a:ln>
        </p:spPr>
      </p:pic>
      <p:cxnSp>
        <p:nvCxnSpPr>
          <p:cNvPr id="21" name="直接连接符 20"/>
          <p:cNvCxnSpPr/>
          <p:nvPr/>
        </p:nvCxnSpPr>
        <p:spPr>
          <a:xfrm>
            <a:off x="476251" y="855664"/>
            <a:ext cx="11239500" cy="1587"/>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sp>
        <p:nvSpPr>
          <p:cNvPr id="1030" name="TextBox 26"/>
          <p:cNvSpPr txBox="1">
            <a:spLocks noChangeArrowheads="1"/>
          </p:cNvSpPr>
          <p:nvPr/>
        </p:nvSpPr>
        <p:spPr bwMode="auto">
          <a:xfrm>
            <a:off x="5143501" y="71439"/>
            <a:ext cx="6667500" cy="261937"/>
          </a:xfrm>
          <a:prstGeom prst="rect">
            <a:avLst/>
          </a:prstGeom>
          <a:noFill/>
          <a:ln>
            <a:noFill/>
          </a:ln>
          <a:extLst>
            <a:ext uri="{909E8E84-426E-40dd-AFC4-6F175D3DCCD1}"/>
            <a:ext uri="{91240B29-F687-4f45-9708-019B960494DF}"/>
          </a:extLst>
        </p:spPr>
        <p:txBody>
          <a:bodyPr>
            <a:spAutoFit/>
          </a:bodyPr>
          <a:lstStyle/>
          <a:p>
            <a:pPr algn="r">
              <a:defRPr/>
            </a:pPr>
            <a:r>
              <a:rPr lang="en-US" altLang="zh-CN" sz="1100" i="1" dirty="0" smtClean="0">
                <a:solidFill>
                  <a:srgbClr val="3A7877"/>
                </a:solidFill>
                <a:latin typeface="Arial" pitchFamily="34" charset="0"/>
              </a:rPr>
              <a:t>Data structures</a:t>
            </a:r>
            <a:r>
              <a:rPr lang="en-US" altLang="zh-CN" sz="1100" i="1" baseline="0" dirty="0" smtClean="0">
                <a:solidFill>
                  <a:srgbClr val="3A7877"/>
                </a:solidFill>
                <a:latin typeface="Arial" pitchFamily="34" charset="0"/>
              </a:rPr>
              <a:t> and algorithms</a:t>
            </a:r>
            <a:endParaRPr lang="zh-CN" altLang="en-US" sz="1100" i="1" dirty="0">
              <a:solidFill>
                <a:srgbClr val="3A7877"/>
              </a:solidFill>
              <a:latin typeface="Arial" pitchFamily="34" charset="0"/>
            </a:endParaRPr>
          </a:p>
        </p:txBody>
      </p:sp>
      <p:sp>
        <p:nvSpPr>
          <p:cNvPr id="9" name="Rectangle 4"/>
          <p:cNvSpPr txBox="1">
            <a:spLocks noChangeArrowheads="1"/>
          </p:cNvSpPr>
          <p:nvPr userDrawn="1"/>
        </p:nvSpPr>
        <p:spPr bwMode="auto">
          <a:xfrm>
            <a:off x="8686800" y="6615113"/>
            <a:ext cx="2743200" cy="457200"/>
          </a:xfrm>
          <a:prstGeom prst="rect">
            <a:avLst/>
          </a:prstGeom>
          <a:noFill/>
          <a:ln w="9525">
            <a:noFill/>
            <a:miter lim="800000"/>
            <a:headEnd/>
            <a:tailEnd/>
          </a:ln>
          <a:effectLst/>
        </p:spPr>
        <p:txBody>
          <a:bodyPr/>
          <a:lstStyle/>
          <a:p>
            <a:pPr algn="ctr">
              <a:defRPr/>
            </a:pPr>
            <a:fld id="{FED218EC-7653-412D-96B2-7145C570315F}" type="slidenum">
              <a:rPr lang="en-US" altLang="zh-CN" sz="1000" b="1">
                <a:solidFill>
                  <a:srgbClr val="3A7877"/>
                </a:solidFill>
                <a:latin typeface="Arial" pitchFamily="34" charset="0"/>
              </a:rPr>
              <a:pPr algn="ctr">
                <a:defRPr/>
              </a:pPr>
              <a:t>‹#›</a:t>
            </a:fld>
            <a:r>
              <a:rPr lang="en-US" altLang="zh-CN" sz="1000" b="1" dirty="0">
                <a:solidFill>
                  <a:srgbClr val="3A7877"/>
                </a:solidFill>
                <a:latin typeface="Arial" pitchFamily="34" charset="0"/>
              </a:rPr>
              <a:t> </a:t>
            </a:r>
            <a:r>
              <a:rPr lang="en-US" altLang="zh-CN" sz="1000" b="1" dirty="0" smtClean="0">
                <a:solidFill>
                  <a:srgbClr val="3A7877"/>
                </a:solidFill>
                <a:latin typeface="Arial" pitchFamily="34" charset="0"/>
              </a:rPr>
              <a:t>/</a:t>
            </a:r>
            <a:endParaRPr lang="en-US" altLang="zh-CN" sz="1000" b="1" dirty="0">
              <a:solidFill>
                <a:srgbClr val="3A7877"/>
              </a:solidFill>
              <a:latin typeface="Arial" pitchFamily="34" charset="0"/>
            </a:endParaRPr>
          </a:p>
        </p:txBody>
      </p:sp>
      <p:sp>
        <p:nvSpPr>
          <p:cNvPr id="11" name="Rectangle 4"/>
          <p:cNvSpPr txBox="1">
            <a:spLocks noChangeArrowheads="1"/>
          </p:cNvSpPr>
          <p:nvPr/>
        </p:nvSpPr>
        <p:spPr bwMode="auto">
          <a:xfrm>
            <a:off x="952500" y="6615113"/>
            <a:ext cx="2743200" cy="457200"/>
          </a:xfrm>
          <a:prstGeom prst="rect">
            <a:avLst/>
          </a:prstGeom>
          <a:noFill/>
          <a:ln w="9525">
            <a:noFill/>
            <a:miter lim="800000"/>
            <a:headEnd/>
            <a:tailEnd/>
          </a:ln>
          <a:effectLst/>
        </p:spPr>
        <p:txBody>
          <a:bodyPr/>
          <a:lstStyle/>
          <a:p>
            <a:pPr algn="ctr">
              <a:defRPr/>
            </a:pPr>
            <a:fld id="{28F2FBAF-9894-4EB8-8AC6-3F534D888B82}" type="datetime4">
              <a:rPr lang="en-US" altLang="zh-CN" sz="1000" b="1">
                <a:solidFill>
                  <a:srgbClr val="3A7877"/>
                </a:solidFill>
                <a:latin typeface="Arial" pitchFamily="34" charset="0"/>
              </a:rPr>
              <a:pPr algn="ctr">
                <a:defRPr/>
              </a:pPr>
              <a:t>October 10, 2025</a:t>
            </a:fld>
            <a:endParaRPr lang="en-US" altLang="zh-CN" sz="1000" b="1" dirty="0">
              <a:solidFill>
                <a:srgbClr val="3A7877"/>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ransition spd="slow"/>
  <p:timing>
    <p:tnLst>
      <p:par>
        <p:cTn id="1" dur="indefinite" restart="never" nodeType="tmRoot"/>
      </p:par>
    </p:tnLst>
  </p:timing>
  <p:hf hdr="0"/>
  <p:txStyles>
    <p:titleStyle>
      <a:lvl1pPr algn="l" rtl="0" eaLnBrk="0" fontAlgn="base" hangingPunct="0">
        <a:spcBef>
          <a:spcPct val="0"/>
        </a:spcBef>
        <a:spcAft>
          <a:spcPct val="0"/>
        </a:spcAft>
        <a:defRPr kumimoji="1" sz="3300">
          <a:solidFill>
            <a:schemeClr val="tx2"/>
          </a:solidFill>
          <a:latin typeface="+mj-lt"/>
          <a:ea typeface="+mj-ea"/>
          <a:cs typeface="宋体" charset="0"/>
        </a:defRPr>
      </a:lvl1pPr>
      <a:lvl2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2pPr>
      <a:lvl3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3pPr>
      <a:lvl4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4pPr>
      <a:lvl5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1"/>
        </a:buClr>
        <a:buSzPct val="150000"/>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kumimoji="1" sz="16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en.cppreference.com/w/cpp/header/algorith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en.cppreference.com/w/cpp/header/algorith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n.cppreference.com/w/cpp/header/algorith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
          <p:cNvSpPr>
            <a:spLocks noGrp="1"/>
          </p:cNvSpPr>
          <p:nvPr>
            <p:ph type="ctrTitle"/>
          </p:nvPr>
        </p:nvSpPr>
        <p:spPr/>
        <p:txBody>
          <a:bodyPr/>
          <a:lstStyle/>
          <a:p>
            <a:r>
              <a:rPr kumimoji="0" lang="en-US" altLang="zh-CN" i="0" dirty="0" smtClean="0"/>
              <a:t>Lecture 7</a:t>
            </a:r>
            <a:br>
              <a:rPr kumimoji="0" lang="en-US" altLang="zh-CN" i="0" dirty="0" smtClean="0"/>
            </a:br>
            <a:r>
              <a:rPr kumimoji="0" lang="en-US" altLang="zh-CN" i="0" dirty="0" smtClean="0"/>
              <a:t>Searching</a:t>
            </a:r>
            <a:endParaRPr kumimoji="0" lang="zh-CN" altLang="en-US" i="0" dirty="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Sequential Search and Analysis</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The number of comparisons of keys done in sequential search of a list of length </a:t>
            </a:r>
            <a:r>
              <a:rPr lang="en-US" altLang="zh-CN" i="1" dirty="0" smtClean="0"/>
              <a:t>n</a:t>
            </a:r>
            <a:r>
              <a:rPr lang="en-US" altLang="zh-CN" dirty="0" smtClean="0"/>
              <a:t> is</a:t>
            </a:r>
          </a:p>
          <a:p>
            <a:pPr lvl="1"/>
            <a:r>
              <a:rPr lang="en-US" altLang="zh-CN" dirty="0" smtClean="0"/>
              <a:t>Unsuccessful search: </a:t>
            </a:r>
            <a:r>
              <a:rPr lang="en-US" altLang="zh-CN" i="1" dirty="0" smtClean="0"/>
              <a:t>n comparisons.</a:t>
            </a:r>
          </a:p>
          <a:p>
            <a:pPr lvl="1"/>
            <a:r>
              <a:rPr lang="en-US" altLang="zh-CN" dirty="0" smtClean="0"/>
              <a:t>Successful search, best case: 1 comparison.</a:t>
            </a:r>
          </a:p>
          <a:p>
            <a:pPr lvl="1"/>
            <a:r>
              <a:rPr lang="en-US" altLang="zh-CN" dirty="0" smtClean="0"/>
              <a:t>Successful search, worst case: </a:t>
            </a:r>
            <a:r>
              <a:rPr lang="en-US" altLang="zh-CN" i="1" dirty="0" smtClean="0"/>
              <a:t>n</a:t>
            </a:r>
            <a:r>
              <a:rPr lang="en-US" altLang="zh-CN" dirty="0" smtClean="0"/>
              <a:t> comparisons.</a:t>
            </a:r>
          </a:p>
          <a:p>
            <a:pPr lvl="1"/>
            <a:r>
              <a:rPr lang="en-US" altLang="zh-CN" dirty="0" smtClean="0"/>
              <a:t>Successful search, average case: (</a:t>
            </a:r>
            <a:r>
              <a:rPr lang="en-US" altLang="zh-CN" i="1" dirty="0" smtClean="0"/>
              <a:t>n+1)/2</a:t>
            </a:r>
            <a:r>
              <a:rPr lang="en-US" altLang="zh-CN" dirty="0" smtClean="0"/>
              <a:t> comparisons.</a:t>
            </a:r>
            <a:endParaRPr lang="zh-CN" altLang="en-US" dirty="0"/>
          </a:p>
        </p:txBody>
      </p:sp>
      <p:sp>
        <p:nvSpPr>
          <p:cNvPr id="78849" name="Rectangle 1"/>
          <p:cNvSpPr>
            <a:spLocks noChangeArrowheads="1"/>
          </p:cNvSpPr>
          <p:nvPr/>
        </p:nvSpPr>
        <p:spPr bwMode="auto">
          <a:xfrm>
            <a:off x="1986478" y="1071547"/>
            <a:ext cx="7467109" cy="280076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1600" dirty="0" err="1">
                <a:solidFill>
                  <a:srgbClr val="000000"/>
                </a:solidFill>
                <a:latin typeface="Courier New" pitchFamily="49" charset="0"/>
                <a:ea typeface="宋体" pitchFamily="2" charset="-122"/>
                <a:cs typeface="Courier New" pitchFamily="49" charset="0"/>
              </a:rPr>
              <a:t>Error_code</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a:solidFill>
                  <a:srgbClr val="000000"/>
                </a:solidFill>
                <a:latin typeface="Courier New" pitchFamily="49" charset="0"/>
                <a:ea typeface="宋体" pitchFamily="2" charset="-122"/>
                <a:cs typeface="Courier New" pitchFamily="49" charset="0"/>
              </a:rPr>
              <a:t>sequential_search</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List</a:t>
            </a:r>
            <a:r>
              <a:rPr lang="en-US" altLang="zh-CN" sz="1600" b="1" dirty="0">
                <a:solidFill>
                  <a:srgbClr val="000080"/>
                </a:solidFill>
                <a:latin typeface="Courier New" pitchFamily="49" charset="0"/>
                <a:ea typeface="宋体" pitchFamily="2" charset="-122"/>
                <a:cs typeface="Courier New" pitchFamily="49" charset="0"/>
              </a:rPr>
              <a:t>&lt;</a:t>
            </a:r>
            <a:r>
              <a:rPr lang="en-US" altLang="zh-CN" sz="1600" dirty="0">
                <a:solidFill>
                  <a:srgbClr val="000000"/>
                </a:solidFill>
                <a:latin typeface="Courier New" pitchFamily="49" charset="0"/>
                <a:ea typeface="宋体" pitchFamily="2" charset="-122"/>
                <a:cs typeface="Courier New" pitchFamily="49" charset="0"/>
              </a:rPr>
              <a:t>Record</a:t>
            </a:r>
            <a:r>
              <a:rPr lang="en-US" altLang="zh-CN" sz="1600" b="1" dirty="0">
                <a:solidFill>
                  <a:srgbClr val="000080"/>
                </a:solidFill>
                <a:latin typeface="Courier New" pitchFamily="49" charset="0"/>
                <a:ea typeface="宋体" pitchFamily="2" charset="-122"/>
                <a:cs typeface="Courier New" pitchFamily="49" charset="0"/>
              </a:rPr>
              <a:t>&gt;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err="1">
                <a:solidFill>
                  <a:srgbClr val="000000"/>
                </a:solidFill>
                <a:latin typeface="Courier New" pitchFamily="49" charset="0"/>
                <a:ea typeface="宋体" pitchFamily="2" charset="-122"/>
                <a:cs typeface="Courier New" pitchFamily="49" charset="0"/>
              </a:rPr>
              <a:t>the_list</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p>
          <a:p>
            <a:pPr fontAlgn="base">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target</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a:solidFill>
                  <a:srgbClr val="8000FF"/>
                </a:solidFill>
                <a:latin typeface="Courier New" pitchFamily="49" charset="0"/>
                <a:ea typeface="宋体" pitchFamily="2" charset="-122"/>
                <a:cs typeface="Courier New" pitchFamily="49" charset="0"/>
              </a:rPr>
              <a:t>int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position</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a:solidFill>
                  <a:srgbClr val="8000FF"/>
                </a:solidFill>
                <a:latin typeface="Courier New" pitchFamily="49" charset="0"/>
                <a:ea typeface="宋体" pitchFamily="2" charset="-122"/>
                <a:cs typeface="Courier New" pitchFamily="49" charset="0"/>
              </a:rPr>
              <a:t>int</a:t>
            </a:r>
            <a:r>
              <a:rPr lang="en-US" altLang="zh-CN" sz="1600" dirty="0">
                <a:solidFill>
                  <a:srgbClr val="000000"/>
                </a:solidFill>
                <a:latin typeface="Courier New" pitchFamily="49" charset="0"/>
                <a:ea typeface="宋体" pitchFamily="2" charset="-122"/>
                <a:cs typeface="Courier New" pitchFamily="49" charset="0"/>
              </a:rPr>
              <a:t> s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smtClean="0">
                <a:solidFill>
                  <a:srgbClr val="000000"/>
                </a:solidFill>
                <a:latin typeface="Courier New" pitchFamily="49" charset="0"/>
                <a:ea typeface="宋体" pitchFamily="2" charset="-122"/>
                <a:cs typeface="Courier New" pitchFamily="49" charset="0"/>
              </a:rPr>
              <a:t>the_list</a:t>
            </a:r>
            <a:r>
              <a:rPr lang="en-US" altLang="zh-CN" sz="1600" b="1" dirty="0" err="1" smtClean="0">
                <a:solidFill>
                  <a:srgbClr val="000080"/>
                </a:solidFill>
                <a:latin typeface="Courier New" pitchFamily="49" charset="0"/>
                <a:ea typeface="宋体" pitchFamily="2" charset="-122"/>
                <a:cs typeface="Courier New" pitchFamily="49" charset="0"/>
              </a:rPr>
              <a:t>.</a:t>
            </a:r>
            <a:r>
              <a:rPr lang="en-US" altLang="zh-CN" sz="1600" dirty="0" err="1" smtClean="0">
                <a:solidFill>
                  <a:srgbClr val="000000"/>
                </a:solidFill>
                <a:latin typeface="Courier New" pitchFamily="49" charset="0"/>
                <a:ea typeface="宋体" pitchFamily="2" charset="-122"/>
                <a:cs typeface="Courier New" pitchFamily="49" charset="0"/>
              </a:rPr>
              <a:t>size</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for</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position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FF8000"/>
                </a:solidFill>
                <a:latin typeface="Courier New" pitchFamily="49" charset="0"/>
                <a:ea typeface="宋体" pitchFamily="2" charset="-122"/>
                <a:cs typeface="Courier New" pitchFamily="49" charset="0"/>
              </a:rPr>
              <a:t>0</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position </a:t>
            </a:r>
            <a:r>
              <a:rPr lang="en-US" altLang="zh-CN" sz="1600" b="1" dirty="0">
                <a:solidFill>
                  <a:srgbClr val="000080"/>
                </a:solidFill>
                <a:latin typeface="Courier New" pitchFamily="49" charset="0"/>
                <a:ea typeface="宋体" pitchFamily="2" charset="-122"/>
                <a:cs typeface="Courier New" pitchFamily="49" charset="0"/>
              </a:rPr>
              <a:t>&lt;</a:t>
            </a:r>
            <a:r>
              <a:rPr lang="en-US" altLang="zh-CN" sz="1600" dirty="0">
                <a:solidFill>
                  <a:srgbClr val="000000"/>
                </a:solidFill>
                <a:latin typeface="Courier New" pitchFamily="49" charset="0"/>
                <a:ea typeface="宋体" pitchFamily="2" charset="-122"/>
                <a:cs typeface="Courier New" pitchFamily="49" charset="0"/>
              </a:rPr>
              <a:t> s</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position</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Record data</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smtClean="0">
                <a:solidFill>
                  <a:srgbClr val="000000"/>
                </a:solidFill>
                <a:latin typeface="Courier New" pitchFamily="49" charset="0"/>
                <a:ea typeface="宋体" pitchFamily="2" charset="-122"/>
                <a:cs typeface="Courier New" pitchFamily="49" charset="0"/>
              </a:rPr>
              <a:t>the_list</a:t>
            </a:r>
            <a:r>
              <a:rPr lang="en-US" altLang="zh-CN" sz="1600" b="1" dirty="0" err="1" smtClean="0">
                <a:solidFill>
                  <a:srgbClr val="000080"/>
                </a:solidFill>
                <a:latin typeface="Courier New" pitchFamily="49" charset="0"/>
                <a:ea typeface="宋体" pitchFamily="2" charset="-122"/>
                <a:cs typeface="Courier New" pitchFamily="49" charset="0"/>
              </a:rPr>
              <a:t>.</a:t>
            </a:r>
            <a:r>
              <a:rPr lang="en-US" altLang="zh-CN" sz="1600" dirty="0" err="1" smtClean="0">
                <a:solidFill>
                  <a:srgbClr val="000000"/>
                </a:solidFill>
                <a:latin typeface="Courier New" pitchFamily="49" charset="0"/>
                <a:ea typeface="宋体" pitchFamily="2" charset="-122"/>
                <a:cs typeface="Courier New" pitchFamily="49" charset="0"/>
              </a:rPr>
              <a:t>retrieve</a:t>
            </a:r>
            <a:r>
              <a:rPr lang="en-US" altLang="zh-CN" sz="1600" b="1" dirty="0" smtClean="0">
                <a:solidFill>
                  <a:srgbClr val="000080"/>
                </a:solidFill>
                <a:latin typeface="Courier New" pitchFamily="49" charset="0"/>
                <a:ea typeface="宋体" pitchFamily="2" charset="-122"/>
                <a:cs typeface="Courier New" pitchFamily="49" charset="0"/>
              </a:rPr>
              <a:t>(</a:t>
            </a:r>
            <a:r>
              <a:rPr lang="en-US" altLang="zh-CN" sz="1600" dirty="0" smtClean="0">
                <a:solidFill>
                  <a:srgbClr val="000000"/>
                </a:solidFill>
                <a:latin typeface="Courier New" pitchFamily="49" charset="0"/>
                <a:ea typeface="宋体" pitchFamily="2" charset="-122"/>
                <a:cs typeface="Courier New" pitchFamily="49" charset="0"/>
              </a:rPr>
              <a:t>position</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data</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if</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data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target</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return</a:t>
            </a:r>
            <a:r>
              <a:rPr lang="en-US" altLang="zh-CN" sz="1600" dirty="0">
                <a:solidFill>
                  <a:srgbClr val="000000"/>
                </a:solidFill>
                <a:latin typeface="Courier New" pitchFamily="49" charset="0"/>
                <a:ea typeface="宋体" pitchFamily="2" charset="-122"/>
                <a:cs typeface="Courier New" pitchFamily="49" charset="0"/>
              </a:rPr>
              <a:t> success</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return</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a:solidFill>
                  <a:srgbClr val="000000"/>
                </a:solidFill>
                <a:latin typeface="Courier New" pitchFamily="49" charset="0"/>
                <a:ea typeface="宋体" pitchFamily="2" charset="-122"/>
                <a:cs typeface="Courier New" pitchFamily="49" charset="0"/>
              </a:rPr>
              <a:t>not_present</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b="1" dirty="0">
                <a:solidFill>
                  <a:srgbClr val="000080"/>
                </a:solidFill>
                <a:latin typeface="Courier New" pitchFamily="49" charset="0"/>
                <a:ea typeface="宋体" pitchFamily="2" charset="-122"/>
                <a:cs typeface="Courier New" pitchFamily="49" charset="0"/>
              </a:rPr>
              <a:t>}</a:t>
            </a:r>
            <a:endParaRPr lang="en-US" altLang="zh-CN" sz="3600" dirty="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Testing</a:t>
            </a:r>
            <a:endParaRPr lang="zh-CN" altLang="en-US" dirty="0"/>
          </a:p>
        </p:txBody>
      </p:sp>
      <p:sp>
        <p:nvSpPr>
          <p:cNvPr id="3" name="内容占位符 2"/>
          <p:cNvSpPr>
            <a:spLocks noGrp="1"/>
          </p:cNvSpPr>
          <p:nvPr>
            <p:ph idx="1"/>
          </p:nvPr>
        </p:nvSpPr>
        <p:spPr/>
        <p:txBody>
          <a:bodyPr/>
          <a:lstStyle/>
          <a:p>
            <a:pPr eaLnBrk="1" fontAlgn="auto" hangingPunct="1">
              <a:spcAft>
                <a:spcPts val="0"/>
              </a:spcAft>
              <a:defRPr/>
            </a:pPr>
            <a:r>
              <a:rPr lang="en-US" altLang="zh-CN" dirty="0" smtClean="0"/>
              <a:t>Set up </a:t>
            </a:r>
            <a:r>
              <a:rPr lang="en-US" altLang="zh-CN" dirty="0" smtClean="0">
                <a:solidFill>
                  <a:srgbClr val="FF0000"/>
                </a:solidFill>
              </a:rPr>
              <a:t>sample data</a:t>
            </a:r>
            <a:r>
              <a:rPr lang="en-US" altLang="zh-CN" dirty="0" smtClean="0"/>
              <a:t>, run the functions, and  check</a:t>
            </a:r>
          </a:p>
          <a:p>
            <a:pPr lvl="1" eaLnBrk="1" fontAlgn="auto" hangingPunct="1">
              <a:spcAft>
                <a:spcPts val="0"/>
              </a:spcAft>
              <a:defRPr/>
            </a:pPr>
            <a:r>
              <a:rPr lang="en-US" altLang="zh-CN" sz="2200" dirty="0"/>
              <a:t>if the search function works and</a:t>
            </a:r>
          </a:p>
          <a:p>
            <a:pPr lvl="1" eaLnBrk="1" fontAlgn="auto" hangingPunct="1">
              <a:spcAft>
                <a:spcPts val="0"/>
              </a:spcAft>
              <a:defRPr/>
            </a:pPr>
            <a:r>
              <a:rPr lang="en-US" altLang="zh-CN" sz="2200" dirty="0"/>
              <a:t>compare the results with those of the theoretical analysis.</a:t>
            </a:r>
          </a:p>
          <a:p>
            <a:pPr eaLnBrk="1" fontAlgn="auto" hangingPunct="1">
              <a:spcAft>
                <a:spcPts val="0"/>
              </a:spcAft>
              <a:buNone/>
              <a:defRPr/>
            </a:pPr>
            <a:endParaRPr lang="en-US" altLang="zh-CN" dirty="0" smtClean="0"/>
          </a:p>
          <a:p>
            <a:pPr eaLnBrk="1" fontAlgn="auto" hangingPunct="1">
              <a:spcAft>
                <a:spcPts val="0"/>
              </a:spcAft>
              <a:defRPr/>
            </a:pPr>
            <a:r>
              <a:rPr lang="en-US" altLang="zh-CN" dirty="0" smtClean="0"/>
              <a:t>Two numbers worth calculating:</a:t>
            </a:r>
          </a:p>
          <a:p>
            <a:pPr lvl="1" eaLnBrk="1" fontAlgn="auto" hangingPunct="1">
              <a:spcAft>
                <a:spcPts val="0"/>
              </a:spcAft>
              <a:buClr>
                <a:srgbClr val="FF3300"/>
              </a:buClr>
              <a:defRPr/>
            </a:pPr>
            <a:r>
              <a:rPr lang="en-US" altLang="zh-CN" sz="2200" dirty="0">
                <a:solidFill>
                  <a:srgbClr val="FF0000"/>
                </a:solidFill>
              </a:rPr>
              <a:t>The number of key comparisons </a:t>
            </a:r>
            <a:r>
              <a:rPr lang="en-US" altLang="zh-CN" sz="2200" dirty="0"/>
              <a:t>done over many searches;</a:t>
            </a:r>
          </a:p>
          <a:p>
            <a:pPr lvl="1" eaLnBrk="1" fontAlgn="auto" hangingPunct="1">
              <a:spcAft>
                <a:spcPts val="0"/>
              </a:spcAft>
              <a:buClr>
                <a:srgbClr val="FF3300"/>
              </a:buClr>
              <a:defRPr/>
            </a:pPr>
            <a:r>
              <a:rPr lang="en-US" altLang="zh-CN" sz="2200" dirty="0">
                <a:solidFill>
                  <a:srgbClr val="FF0000"/>
                </a:solidFill>
              </a:rPr>
              <a:t>The mount of CPU time required</a:t>
            </a:r>
            <a:r>
              <a:rPr lang="en-US" altLang="zh-CN" sz="2200" dirty="0"/>
              <a:t>. </a:t>
            </a:r>
          </a:p>
          <a:p>
            <a:endParaRPr lang="en-US" altLang="zh-CN" dirty="0" smtClean="0"/>
          </a:p>
          <a:p>
            <a:r>
              <a:rPr lang="en-US" altLang="zh-CN" dirty="0" smtClean="0"/>
              <a:t>Use the function </a:t>
            </a:r>
            <a:r>
              <a:rPr lang="en-US" altLang="zh-CN" b="1" dirty="0" smtClean="0"/>
              <a:t>clock()</a:t>
            </a:r>
            <a:r>
              <a:rPr lang="en-US" altLang="zh-CN" dirty="0" smtClean="0"/>
              <a:t> to provide CPU timing information.</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Test Data for Searching</a:t>
            </a:r>
            <a:endParaRPr lang="zh-CN" altLang="en-US" dirty="0"/>
          </a:p>
        </p:txBody>
      </p:sp>
      <p:sp>
        <p:nvSpPr>
          <p:cNvPr id="3" name="内容占位符 2"/>
          <p:cNvSpPr>
            <a:spLocks noGrp="1"/>
          </p:cNvSpPr>
          <p:nvPr>
            <p:ph idx="1"/>
          </p:nvPr>
        </p:nvSpPr>
        <p:spPr/>
        <p:txBody>
          <a:bodyPr>
            <a:normAutofit/>
          </a:bodyPr>
          <a:lstStyle/>
          <a:p>
            <a:r>
              <a:rPr lang="en-US" altLang="zh-CN" dirty="0" smtClean="0"/>
              <a:t>Most later searching methods require the data to be ordered, so use a list with integer keys in increasing order.</a:t>
            </a:r>
          </a:p>
          <a:p>
            <a:r>
              <a:rPr lang="en-US" altLang="zh-CN" dirty="0" smtClean="0"/>
              <a:t>To test both successful and unsuccessful searches, insert only keys containing odd integers into the list.</a:t>
            </a:r>
          </a:p>
          <a:p>
            <a:r>
              <a:rPr lang="en-US" altLang="zh-CN" dirty="0" smtClean="0"/>
              <a:t>If </a:t>
            </a:r>
            <a:r>
              <a:rPr lang="en-US" altLang="zh-CN" i="1" dirty="0" smtClean="0"/>
              <a:t>n</a:t>
            </a:r>
            <a:r>
              <a:rPr lang="en-US" altLang="zh-CN" dirty="0" smtClean="0"/>
              <a:t> denotes the number of entries in the list, then the targets for successful searches will be </a:t>
            </a:r>
            <a:r>
              <a:rPr lang="pt-BR" altLang="zh-CN" dirty="0" smtClean="0"/>
              <a:t>1,</a:t>
            </a:r>
            <a:r>
              <a:rPr lang="pt-BR" altLang="zh-CN" i="1" dirty="0" smtClean="0"/>
              <a:t> 3, 5, ... , 2n − 1.</a:t>
            </a:r>
          </a:p>
          <a:p>
            <a:r>
              <a:rPr lang="en-US" altLang="zh-CN" dirty="0" smtClean="0"/>
              <a:t>For unsuccessful searches, the targets will be </a:t>
            </a:r>
            <a:r>
              <a:rPr lang="pt-BR" altLang="zh-CN" dirty="0" smtClean="0"/>
              <a:t>0</a:t>
            </a:r>
            <a:r>
              <a:rPr lang="pt-BR" altLang="zh-CN" i="1" dirty="0" smtClean="0"/>
              <a:t>, 2, 4, 6, ... , 2n.</a:t>
            </a:r>
          </a:p>
          <a:p>
            <a:r>
              <a:rPr lang="en-US" altLang="zh-CN" dirty="0" smtClean="0"/>
              <a:t>In this way we test all possible failures, including targets less than the smallest key in the list, between each pair, and greater than the largest.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Sentinel</a:t>
            </a:r>
            <a:endParaRPr lang="zh-CN" altLang="en-US" dirty="0"/>
          </a:p>
        </p:txBody>
      </p:sp>
      <p:sp>
        <p:nvSpPr>
          <p:cNvPr id="3" name="内容占位符 2"/>
          <p:cNvSpPr>
            <a:spLocks noGrp="1"/>
          </p:cNvSpPr>
          <p:nvPr>
            <p:ph idx="1"/>
          </p:nvPr>
        </p:nvSpPr>
        <p:spPr/>
        <p:txBody>
          <a:bodyPr/>
          <a:lstStyle/>
          <a:p>
            <a:r>
              <a:rPr lang="en-US" altLang="zh-CN" dirty="0" smtClean="0"/>
              <a:t>At each iteration, sequential search checks two inequalities, one a comparison of keys to see if the target has been found, and the other a comparison of indices to see if the end of the list has been reached.</a:t>
            </a:r>
          </a:p>
          <a:p>
            <a:r>
              <a:rPr lang="en-US" altLang="zh-CN" dirty="0" smtClean="0"/>
              <a:t>A good way to speed up the algorithm by eliminating the second comparison is to make sure that eventually key target will be found, by increasing the size of the list and inserting an extra item at the end with key target. Such an item placed in a list to ensure that a process terminates is called a </a:t>
            </a:r>
            <a:r>
              <a:rPr lang="en-US" altLang="zh-CN" b="1" i="1" dirty="0" smtClean="0">
                <a:solidFill>
                  <a:srgbClr val="FF0000"/>
                </a:solidFill>
              </a:rPr>
              <a:t>sentinel</a:t>
            </a:r>
            <a:r>
              <a:rPr lang="en-US" altLang="zh-CN" b="1" dirty="0" smtClean="0"/>
              <a:t>. </a:t>
            </a:r>
            <a:r>
              <a:rPr lang="zh-CN" altLang="en-US" b="1" dirty="0" smtClean="0"/>
              <a:t>（哨兵，监视哨）</a:t>
            </a:r>
            <a:endParaRPr lang="en-US" altLang="zh-CN" b="1" dirty="0" smtClean="0"/>
          </a:p>
          <a:p>
            <a:r>
              <a:rPr lang="en-US" altLang="zh-CN" dirty="0" smtClean="0"/>
              <a:t>When the loop terminates, the search will have been successful if target was found before the last item in the list and unsuccessful if the final sentinel item was the one found.</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Sequential search</a:t>
            </a:r>
            <a:endParaRPr lang="zh-CN" altLang="en-US" dirty="0"/>
          </a:p>
        </p:txBody>
      </p:sp>
      <p:sp>
        <p:nvSpPr>
          <p:cNvPr id="3" name="内容占位符 2"/>
          <p:cNvSpPr>
            <a:spLocks noGrp="1"/>
          </p:cNvSpPr>
          <p:nvPr>
            <p:ph idx="1"/>
          </p:nvPr>
        </p:nvSpPr>
        <p:spPr/>
        <p:txBody>
          <a:bodyPr/>
          <a:lstStyle/>
          <a:p>
            <a:pPr eaLnBrk="1" hangingPunct="1">
              <a:buClr>
                <a:srgbClr val="FF3300"/>
              </a:buClr>
              <a:buFont typeface="Wingdings" pitchFamily="2" charset="2"/>
              <a:buChar char="P"/>
            </a:pPr>
            <a:r>
              <a:rPr lang="en-US" altLang="zh-CN" dirty="0" smtClean="0"/>
              <a:t>The method is simple;</a:t>
            </a:r>
          </a:p>
          <a:p>
            <a:pPr eaLnBrk="1" hangingPunct="1">
              <a:buClr>
                <a:srgbClr val="FF3300"/>
              </a:buClr>
              <a:buFont typeface="Wingdings" pitchFamily="2" charset="2"/>
              <a:buChar char="P"/>
            </a:pPr>
            <a:r>
              <a:rPr lang="en-US" altLang="zh-CN" dirty="0" smtClean="0"/>
              <a:t>Efficient for short list;</a:t>
            </a:r>
          </a:p>
          <a:p>
            <a:pPr eaLnBrk="1" hangingPunct="1">
              <a:buClr>
                <a:srgbClr val="FF3300"/>
              </a:buClr>
              <a:buFont typeface="Wingdings" pitchFamily="2" charset="2"/>
              <a:buChar char="P"/>
            </a:pPr>
            <a:r>
              <a:rPr lang="en-US" altLang="zh-CN" dirty="0" smtClean="0"/>
              <a:t>The list don’t have to be ordered;</a:t>
            </a:r>
          </a:p>
          <a:p>
            <a:pPr eaLnBrk="1" hangingPunct="1">
              <a:buClr>
                <a:srgbClr val="FF3300"/>
              </a:buClr>
              <a:buBlip>
                <a:blip r:embed="rId2"/>
              </a:buBlip>
            </a:pPr>
            <a:r>
              <a:rPr lang="en-US" altLang="zh-CN" dirty="0" smtClean="0"/>
              <a:t>Disaster for long list to be searched;</a:t>
            </a:r>
          </a:p>
          <a:p>
            <a:pPr eaLnBrk="1" hangingPunct="1">
              <a:buNone/>
            </a:pPr>
            <a:endParaRPr lang="en-US" altLang="zh-CN" dirty="0" smtClean="0"/>
          </a:p>
          <a:p>
            <a:pPr eaLnBrk="1" hangingPunct="1">
              <a:buNone/>
            </a:pPr>
            <a:r>
              <a:rPr lang="en-US" altLang="zh-CN" i="1" dirty="0" smtClean="0">
                <a:solidFill>
                  <a:srgbClr val="FF0000"/>
                </a:solidFill>
              </a:rPr>
              <a:t>There are far more efficient methods for ordered lists!</a:t>
            </a:r>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Binary Search</a:t>
            </a:r>
            <a:endParaRPr lang="zh-CN" altLang="en-US" dirty="0"/>
          </a:p>
        </p:txBody>
      </p:sp>
      <p:sp>
        <p:nvSpPr>
          <p:cNvPr id="3" name="内容占位符 2"/>
          <p:cNvSpPr>
            <a:spLocks noGrp="1"/>
          </p:cNvSpPr>
          <p:nvPr>
            <p:ph idx="1"/>
          </p:nvPr>
        </p:nvSpPr>
        <p:spPr/>
        <p:txBody>
          <a:bodyPr/>
          <a:lstStyle/>
          <a:p>
            <a:pPr eaLnBrk="1" hangingPunct="1"/>
            <a:r>
              <a:rPr lang="en-US" altLang="zh-CN" dirty="0" smtClean="0"/>
              <a:t>The method requires </a:t>
            </a:r>
            <a:r>
              <a:rPr lang="en-US" altLang="zh-CN" dirty="0" smtClean="0">
                <a:solidFill>
                  <a:srgbClr val="FF0000"/>
                </a:solidFill>
              </a:rPr>
              <a:t>the list is ordered</a:t>
            </a:r>
            <a:r>
              <a:rPr lang="en-US" altLang="zh-CN" dirty="0" smtClean="0"/>
              <a:t>;</a:t>
            </a:r>
          </a:p>
          <a:p>
            <a:pPr eaLnBrk="1" hangingPunct="1"/>
            <a:r>
              <a:rPr lang="en-US" altLang="zh-CN" dirty="0" smtClean="0"/>
              <a:t>The method: first compare the key with the middle record in the list, then decide to continue search on the first half or the second half using the same method. </a:t>
            </a:r>
          </a:p>
          <a:p>
            <a:pPr eaLnBrk="1" hangingPunct="1"/>
            <a:r>
              <a:rPr lang="en-US" altLang="zh-CN" dirty="0" smtClean="0"/>
              <a:t>The method </a:t>
            </a:r>
            <a:r>
              <a:rPr lang="en-US" altLang="zh-CN" dirty="0" smtClean="0">
                <a:solidFill>
                  <a:srgbClr val="FF0000"/>
                </a:solidFill>
              </a:rPr>
              <a:t>reduces the number of comparisons </a:t>
            </a:r>
            <a:r>
              <a:rPr lang="en-US" altLang="zh-CN" dirty="0" smtClean="0"/>
              <a:t>dramatically.</a:t>
            </a: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991544" y="3861048"/>
            <a:ext cx="8572560" cy="17098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Ordered Lists</a:t>
            </a:r>
            <a:endParaRPr lang="zh-CN" altLang="en-US" dirty="0"/>
          </a:p>
        </p:txBody>
      </p:sp>
      <p:sp>
        <p:nvSpPr>
          <p:cNvPr id="3" name="内容占位符 2"/>
          <p:cNvSpPr>
            <a:spLocks noGrp="1"/>
          </p:cNvSpPr>
          <p:nvPr>
            <p:ph idx="1"/>
          </p:nvPr>
        </p:nvSpPr>
        <p:spPr/>
        <p:txBody>
          <a:bodyPr/>
          <a:lstStyle/>
          <a:p>
            <a:r>
              <a:rPr lang="en-US" altLang="zh-CN" dirty="0" smtClean="0"/>
              <a:t>All List operations except insert and replace apply without modification to an ordered list.</a:t>
            </a:r>
          </a:p>
          <a:p>
            <a:r>
              <a:rPr lang="en-US" altLang="zh-CN" dirty="0" smtClean="0"/>
              <a:t>Methods </a:t>
            </a:r>
            <a:r>
              <a:rPr lang="en-US" altLang="zh-CN" b="1" dirty="0" smtClean="0"/>
              <a:t>insert</a:t>
            </a:r>
            <a:r>
              <a:rPr lang="en-US" altLang="zh-CN" dirty="0" smtClean="0"/>
              <a:t> and </a:t>
            </a:r>
            <a:r>
              <a:rPr lang="en-US" altLang="zh-CN" b="1" dirty="0" smtClean="0"/>
              <a:t>replace</a:t>
            </a:r>
            <a:r>
              <a:rPr lang="en-US" altLang="zh-CN" dirty="0" smtClean="0"/>
              <a:t> must fail when they would otherwise disturb the order of a list.</a:t>
            </a:r>
          </a:p>
          <a:p>
            <a:r>
              <a:rPr lang="en-US" altLang="zh-CN" dirty="0" smtClean="0"/>
              <a:t>We implement an ordered list as a class derived from a </a:t>
            </a:r>
            <a:r>
              <a:rPr lang="en-US" altLang="zh-CN" i="1" dirty="0" smtClean="0"/>
              <a:t>contiguous </a:t>
            </a:r>
            <a:r>
              <a:rPr lang="en-US" altLang="zh-CN" dirty="0" smtClean="0"/>
              <a:t>List. In this derived class, we shall override the methods insert and replace with new implementations.</a:t>
            </a:r>
            <a:endParaRPr lang="zh-CN" altLang="en-US" dirty="0"/>
          </a:p>
        </p:txBody>
      </p:sp>
      <p:sp>
        <p:nvSpPr>
          <p:cNvPr id="4" name="矩形 3"/>
          <p:cNvSpPr/>
          <p:nvPr/>
        </p:nvSpPr>
        <p:spPr>
          <a:xfrm>
            <a:off x="1881158" y="3857628"/>
            <a:ext cx="7858180" cy="2677656"/>
          </a:xfrm>
          <a:prstGeom prst="rect">
            <a:avLst/>
          </a:prstGeom>
        </p:spPr>
        <p:txBody>
          <a:bodyPr wrap="square">
            <a:spAutoFit/>
          </a:bodyPr>
          <a:lstStyle/>
          <a:p>
            <a:pPr lvl="1">
              <a:spcBef>
                <a:spcPct val="0"/>
              </a:spcBef>
              <a:buFont typeface="Wingdings" pitchFamily="2" charset="2"/>
              <a:buNone/>
            </a:pPr>
            <a:r>
              <a:rPr lang="en-US" altLang="zh-CN" sz="2400" b="1" dirty="0">
                <a:solidFill>
                  <a:srgbClr val="000000"/>
                </a:solidFill>
                <a:latin typeface="Times New Roman" pitchFamily="18" charset="0"/>
                <a:cs typeface="Tahoma" pitchFamily="34" charset="0"/>
              </a:rPr>
              <a:t>class </a:t>
            </a:r>
            <a:r>
              <a:rPr lang="en-US" altLang="zh-CN" sz="2400" dirty="0" err="1">
                <a:solidFill>
                  <a:srgbClr val="000000"/>
                </a:solidFill>
                <a:latin typeface="Times New Roman" pitchFamily="18" charset="0"/>
                <a:cs typeface="Tahoma" pitchFamily="34" charset="0"/>
              </a:rPr>
              <a:t>Ordered_list</a:t>
            </a:r>
            <a:r>
              <a:rPr lang="en-US" altLang="zh-CN" sz="2400" b="1" dirty="0">
                <a:solidFill>
                  <a:srgbClr val="000000"/>
                </a:solidFill>
                <a:latin typeface="Times New Roman" pitchFamily="18" charset="0"/>
                <a:cs typeface="Tahoma" pitchFamily="34" charset="0"/>
              </a:rPr>
              <a:t>: public </a:t>
            </a:r>
            <a:r>
              <a:rPr lang="en-US" altLang="zh-CN" sz="2400" dirty="0">
                <a:solidFill>
                  <a:srgbClr val="000000"/>
                </a:solidFill>
                <a:latin typeface="Times New Roman" pitchFamily="18" charset="0"/>
                <a:cs typeface="Tahoma" pitchFamily="34" charset="0"/>
              </a:rPr>
              <a:t>List&lt;Record&gt;{</a:t>
            </a:r>
          </a:p>
          <a:p>
            <a:pPr lvl="1">
              <a:spcBef>
                <a:spcPct val="0"/>
              </a:spcBef>
              <a:buFont typeface="Wingdings" pitchFamily="2" charset="2"/>
              <a:buNone/>
            </a:pPr>
            <a:r>
              <a:rPr lang="en-US" altLang="zh-CN" sz="2400" b="1" dirty="0">
                <a:solidFill>
                  <a:srgbClr val="000000"/>
                </a:solidFill>
                <a:latin typeface="Times New Roman" pitchFamily="18" charset="0"/>
                <a:cs typeface="Tahoma" pitchFamily="34" charset="0"/>
              </a:rPr>
              <a:t> public:</a:t>
            </a:r>
          </a:p>
          <a:p>
            <a:pPr lvl="1">
              <a:spcBef>
                <a:spcPct val="0"/>
              </a:spcBef>
              <a:buFont typeface="Wingdings" pitchFamily="2" charset="2"/>
              <a:buNone/>
            </a:pPr>
            <a:r>
              <a:rPr lang="en-US" altLang="zh-CN" sz="2400" dirty="0">
                <a:solidFill>
                  <a:srgbClr val="000000"/>
                </a:solidFill>
                <a:latin typeface="Times New Roman" pitchFamily="18" charset="0"/>
                <a:cs typeface="Tahoma" pitchFamily="34" charset="0"/>
              </a:rPr>
              <a:t>     </a:t>
            </a:r>
            <a:r>
              <a:rPr lang="en-US" altLang="zh-CN" sz="2400" dirty="0" err="1">
                <a:solidFill>
                  <a:srgbClr val="000000"/>
                </a:solidFill>
                <a:latin typeface="Times New Roman" pitchFamily="18" charset="0"/>
                <a:cs typeface="Tahoma" pitchFamily="34" charset="0"/>
              </a:rPr>
              <a:t>Ordered_list</a:t>
            </a:r>
            <a:r>
              <a:rPr lang="en-US" altLang="zh-CN" sz="2400" dirty="0">
                <a:solidFill>
                  <a:srgbClr val="000000"/>
                </a:solidFill>
                <a:latin typeface="Times New Roman" pitchFamily="18" charset="0"/>
                <a:cs typeface="Tahoma" pitchFamily="34" charset="0"/>
              </a:rPr>
              <a:t>( )</a:t>
            </a:r>
            <a:r>
              <a:rPr lang="en-US" altLang="zh-CN" sz="2400" b="1" dirty="0">
                <a:solidFill>
                  <a:srgbClr val="000000"/>
                </a:solidFill>
                <a:latin typeface="Times New Roman" pitchFamily="18" charset="0"/>
                <a:cs typeface="Tahoma" pitchFamily="34" charset="0"/>
              </a:rPr>
              <a:t>;</a:t>
            </a:r>
          </a:p>
          <a:p>
            <a:pPr lvl="1">
              <a:spcBef>
                <a:spcPct val="0"/>
              </a:spcBef>
              <a:buFont typeface="Wingdings" pitchFamily="2" charset="2"/>
              <a:buNone/>
            </a:pPr>
            <a:r>
              <a:rPr lang="en-US" altLang="zh-CN" sz="2400" dirty="0">
                <a:solidFill>
                  <a:srgbClr val="000000"/>
                </a:solidFill>
                <a:latin typeface="Times New Roman" pitchFamily="18" charset="0"/>
                <a:cs typeface="Tahoma" pitchFamily="34" charset="0"/>
              </a:rPr>
              <a:t>     </a:t>
            </a:r>
            <a:r>
              <a:rPr lang="en-US" altLang="zh-CN" sz="2400" dirty="0" err="1">
                <a:solidFill>
                  <a:srgbClr val="000000"/>
                </a:solidFill>
                <a:latin typeface="Times New Roman" pitchFamily="18" charset="0"/>
                <a:cs typeface="Tahoma" pitchFamily="34" charset="0"/>
              </a:rPr>
              <a:t>Error_code</a:t>
            </a:r>
            <a:r>
              <a:rPr lang="en-US" altLang="zh-CN" sz="2400" dirty="0">
                <a:solidFill>
                  <a:srgbClr val="000000"/>
                </a:solidFill>
                <a:latin typeface="Times New Roman" pitchFamily="18" charset="0"/>
                <a:cs typeface="Tahoma" pitchFamily="34" charset="0"/>
              </a:rPr>
              <a:t> insert(</a:t>
            </a:r>
            <a:r>
              <a:rPr lang="en-US" altLang="zh-CN" sz="2400" b="1" dirty="0">
                <a:solidFill>
                  <a:srgbClr val="000000"/>
                </a:solidFill>
                <a:latin typeface="Times New Roman" pitchFamily="18" charset="0"/>
                <a:cs typeface="Tahoma" pitchFamily="34" charset="0"/>
              </a:rPr>
              <a:t>const </a:t>
            </a:r>
            <a:r>
              <a:rPr lang="en-US" altLang="zh-CN" sz="2400" dirty="0">
                <a:solidFill>
                  <a:srgbClr val="000000"/>
                </a:solidFill>
                <a:latin typeface="Times New Roman" pitchFamily="18" charset="0"/>
                <a:cs typeface="Tahoma" pitchFamily="34" charset="0"/>
              </a:rPr>
              <a:t>Record &amp;data)</a:t>
            </a:r>
            <a:r>
              <a:rPr lang="en-US" altLang="zh-CN" sz="2400" b="1" dirty="0">
                <a:solidFill>
                  <a:srgbClr val="000000"/>
                </a:solidFill>
                <a:latin typeface="Times New Roman" pitchFamily="18" charset="0"/>
                <a:cs typeface="Tahoma" pitchFamily="34" charset="0"/>
              </a:rPr>
              <a:t>;</a:t>
            </a:r>
          </a:p>
          <a:p>
            <a:pPr lvl="1">
              <a:spcBef>
                <a:spcPct val="0"/>
              </a:spcBef>
              <a:buFont typeface="Wingdings" pitchFamily="2" charset="2"/>
              <a:buNone/>
            </a:pPr>
            <a:r>
              <a:rPr lang="en-US" altLang="zh-CN" sz="2400" dirty="0">
                <a:solidFill>
                  <a:srgbClr val="000000"/>
                </a:solidFill>
                <a:latin typeface="Times New Roman" pitchFamily="18" charset="0"/>
                <a:cs typeface="Tahoma" pitchFamily="34" charset="0"/>
              </a:rPr>
              <a:t>     </a:t>
            </a:r>
            <a:r>
              <a:rPr lang="en-US" altLang="zh-CN" sz="2400" dirty="0" err="1">
                <a:solidFill>
                  <a:srgbClr val="000000"/>
                </a:solidFill>
                <a:latin typeface="Times New Roman" pitchFamily="18" charset="0"/>
                <a:cs typeface="Tahoma" pitchFamily="34" charset="0"/>
              </a:rPr>
              <a:t>Error_code</a:t>
            </a:r>
            <a:r>
              <a:rPr lang="en-US" altLang="zh-CN" sz="2400" dirty="0">
                <a:solidFill>
                  <a:srgbClr val="000000"/>
                </a:solidFill>
                <a:latin typeface="Times New Roman" pitchFamily="18" charset="0"/>
                <a:cs typeface="Tahoma" pitchFamily="34" charset="0"/>
              </a:rPr>
              <a:t> insert(</a:t>
            </a:r>
            <a:r>
              <a:rPr lang="en-US" altLang="zh-CN" sz="2400" b="1" dirty="0" err="1">
                <a:solidFill>
                  <a:srgbClr val="000000"/>
                </a:solidFill>
                <a:latin typeface="Times New Roman" pitchFamily="18" charset="0"/>
                <a:cs typeface="Tahoma" pitchFamily="34" charset="0"/>
              </a:rPr>
              <a:t>int</a:t>
            </a:r>
            <a:r>
              <a:rPr lang="en-US" altLang="zh-CN" sz="2400" b="1" dirty="0">
                <a:solidFill>
                  <a:srgbClr val="000000"/>
                </a:solidFill>
                <a:latin typeface="Times New Roman" pitchFamily="18" charset="0"/>
                <a:cs typeface="Tahoma" pitchFamily="34" charset="0"/>
              </a:rPr>
              <a:t> </a:t>
            </a:r>
            <a:r>
              <a:rPr lang="en-US" altLang="zh-CN" sz="2400" dirty="0">
                <a:solidFill>
                  <a:srgbClr val="000000"/>
                </a:solidFill>
                <a:latin typeface="Times New Roman" pitchFamily="18" charset="0"/>
                <a:cs typeface="Tahoma" pitchFamily="34" charset="0"/>
              </a:rPr>
              <a:t>position</a:t>
            </a:r>
            <a:r>
              <a:rPr lang="en-US" altLang="zh-CN" sz="2400" b="1" dirty="0">
                <a:solidFill>
                  <a:srgbClr val="000000"/>
                </a:solidFill>
                <a:latin typeface="Times New Roman" pitchFamily="18" charset="0"/>
                <a:cs typeface="Tahoma" pitchFamily="34" charset="0"/>
              </a:rPr>
              <a:t>, const </a:t>
            </a:r>
            <a:r>
              <a:rPr lang="en-US" altLang="zh-CN" sz="2400" dirty="0">
                <a:solidFill>
                  <a:srgbClr val="000000"/>
                </a:solidFill>
                <a:latin typeface="Times New Roman" pitchFamily="18" charset="0"/>
                <a:cs typeface="Tahoma" pitchFamily="34" charset="0"/>
              </a:rPr>
              <a:t>Record &amp;data)</a:t>
            </a:r>
            <a:r>
              <a:rPr lang="en-US" altLang="zh-CN" sz="2400" b="1" dirty="0">
                <a:solidFill>
                  <a:srgbClr val="000000"/>
                </a:solidFill>
                <a:latin typeface="Times New Roman" pitchFamily="18" charset="0"/>
                <a:cs typeface="Tahoma" pitchFamily="34" charset="0"/>
              </a:rPr>
              <a:t>;</a:t>
            </a:r>
          </a:p>
          <a:p>
            <a:pPr lvl="1">
              <a:spcBef>
                <a:spcPct val="0"/>
              </a:spcBef>
              <a:buFont typeface="Wingdings" pitchFamily="2" charset="2"/>
              <a:buNone/>
            </a:pPr>
            <a:r>
              <a:rPr lang="en-US" altLang="zh-CN" sz="2400" dirty="0">
                <a:solidFill>
                  <a:srgbClr val="000000"/>
                </a:solidFill>
                <a:latin typeface="Times New Roman" pitchFamily="18" charset="0"/>
                <a:cs typeface="Tahoma" pitchFamily="34" charset="0"/>
              </a:rPr>
              <a:t>     </a:t>
            </a:r>
            <a:r>
              <a:rPr lang="en-US" altLang="zh-CN" sz="2400" dirty="0" err="1">
                <a:solidFill>
                  <a:srgbClr val="000000"/>
                </a:solidFill>
                <a:latin typeface="Times New Roman" pitchFamily="18" charset="0"/>
                <a:cs typeface="Tahoma" pitchFamily="34" charset="0"/>
              </a:rPr>
              <a:t>Error_code</a:t>
            </a:r>
            <a:r>
              <a:rPr lang="en-US" altLang="zh-CN" sz="2400" dirty="0">
                <a:solidFill>
                  <a:srgbClr val="000000"/>
                </a:solidFill>
                <a:latin typeface="Times New Roman" pitchFamily="18" charset="0"/>
                <a:cs typeface="Tahoma" pitchFamily="34" charset="0"/>
              </a:rPr>
              <a:t> replace(</a:t>
            </a:r>
            <a:r>
              <a:rPr lang="en-US" altLang="zh-CN" sz="2400" b="1" dirty="0" err="1">
                <a:solidFill>
                  <a:srgbClr val="000000"/>
                </a:solidFill>
                <a:latin typeface="Times New Roman" pitchFamily="18" charset="0"/>
                <a:cs typeface="Tahoma" pitchFamily="34" charset="0"/>
              </a:rPr>
              <a:t>int</a:t>
            </a:r>
            <a:r>
              <a:rPr lang="en-US" altLang="zh-CN" sz="2400" b="1" dirty="0">
                <a:solidFill>
                  <a:srgbClr val="000000"/>
                </a:solidFill>
                <a:latin typeface="Times New Roman" pitchFamily="18" charset="0"/>
                <a:cs typeface="Tahoma" pitchFamily="34" charset="0"/>
              </a:rPr>
              <a:t> </a:t>
            </a:r>
            <a:r>
              <a:rPr lang="en-US" altLang="zh-CN" sz="2400" dirty="0">
                <a:solidFill>
                  <a:srgbClr val="000000"/>
                </a:solidFill>
                <a:latin typeface="Times New Roman" pitchFamily="18" charset="0"/>
                <a:cs typeface="Tahoma" pitchFamily="34" charset="0"/>
              </a:rPr>
              <a:t>position</a:t>
            </a:r>
            <a:r>
              <a:rPr lang="en-US" altLang="zh-CN" sz="2400" b="1" dirty="0">
                <a:solidFill>
                  <a:srgbClr val="000000"/>
                </a:solidFill>
                <a:latin typeface="Times New Roman" pitchFamily="18" charset="0"/>
                <a:cs typeface="Tahoma" pitchFamily="34" charset="0"/>
              </a:rPr>
              <a:t>, const </a:t>
            </a:r>
            <a:r>
              <a:rPr lang="en-US" altLang="zh-CN" sz="2400" dirty="0">
                <a:solidFill>
                  <a:srgbClr val="000000"/>
                </a:solidFill>
                <a:latin typeface="Times New Roman" pitchFamily="18" charset="0"/>
                <a:cs typeface="Tahoma" pitchFamily="34" charset="0"/>
              </a:rPr>
              <a:t>Record &amp;data)</a:t>
            </a:r>
            <a:r>
              <a:rPr lang="en-US" altLang="zh-CN" sz="2400" b="1" dirty="0">
                <a:solidFill>
                  <a:srgbClr val="000000"/>
                </a:solidFill>
                <a:latin typeface="Times New Roman" pitchFamily="18" charset="0"/>
                <a:cs typeface="Tahoma" pitchFamily="34" charset="0"/>
              </a:rPr>
              <a:t>;</a:t>
            </a:r>
          </a:p>
          <a:p>
            <a:pPr lvl="1">
              <a:spcBef>
                <a:spcPct val="0"/>
              </a:spcBef>
              <a:buFont typeface="Wingdings" pitchFamily="2" charset="2"/>
              <a:buNone/>
            </a:pPr>
            <a:r>
              <a:rPr lang="en-US" altLang="zh-CN" sz="2400" dirty="0">
                <a:solidFill>
                  <a:srgbClr val="000000"/>
                </a:solidFill>
                <a:latin typeface="Times New Roman" pitchFamily="18" charset="0"/>
                <a:cs typeface="Tahoma" pitchFamily="34" charset="0"/>
              </a:rPr>
              <a:t>}</a:t>
            </a:r>
            <a:r>
              <a:rPr lang="en-US" altLang="zh-CN" sz="2400" b="1" dirty="0">
                <a:solidFill>
                  <a:srgbClr val="000000"/>
                </a:solidFill>
                <a:latin typeface="Times New Roman" pitchFamily="18" charset="0"/>
                <a:cs typeface="Tahoma" pitchFamily="34" charset="0"/>
              </a:rPr>
              <a:t>;</a:t>
            </a:r>
            <a:endParaRPr lang="en-US" altLang="zh-CN" sz="2400" dirty="0">
              <a:solidFill>
                <a:srgbClr val="000000"/>
              </a:solidFill>
              <a:latin typeface="Times New Roman" pitchFamily="18" charset="0"/>
              <a:cs typeface="Tahom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Overloaded Insertion</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The scope resolution is necessary, because we have overridden the original List </a:t>
            </a:r>
            <a:r>
              <a:rPr lang="en-US" altLang="zh-CN" b="1" dirty="0" smtClean="0"/>
              <a:t>insert</a:t>
            </a:r>
            <a:r>
              <a:rPr lang="en-US" altLang="zh-CN" dirty="0" smtClean="0"/>
              <a:t> with a new Ordered list method</a:t>
            </a:r>
            <a:r>
              <a:rPr lang="en-US" altLang="zh-CN" dirty="0"/>
              <a:t>.</a:t>
            </a:r>
            <a:endParaRPr lang="zh-CN" altLang="en-US" dirty="0"/>
          </a:p>
        </p:txBody>
      </p:sp>
      <p:sp>
        <p:nvSpPr>
          <p:cNvPr id="2049" name="Rectangle 1"/>
          <p:cNvSpPr>
            <a:spLocks noChangeArrowheads="1"/>
          </p:cNvSpPr>
          <p:nvPr/>
        </p:nvSpPr>
        <p:spPr bwMode="auto">
          <a:xfrm>
            <a:off x="1881158" y="928671"/>
            <a:ext cx="8084264" cy="403187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1600" dirty="0" err="1">
                <a:solidFill>
                  <a:srgbClr val="000000"/>
                </a:solidFill>
                <a:latin typeface="Courier New" pitchFamily="49" charset="0"/>
                <a:ea typeface="宋体" pitchFamily="2" charset="-122"/>
                <a:cs typeface="Courier New" pitchFamily="49" charset="0"/>
              </a:rPr>
              <a:t>Error_code</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a:solidFill>
                  <a:srgbClr val="000000"/>
                </a:solidFill>
                <a:latin typeface="Courier New" pitchFamily="49" charset="0"/>
                <a:ea typeface="宋体" pitchFamily="2" charset="-122"/>
                <a:cs typeface="Courier New" pitchFamily="49" charset="0"/>
              </a:rPr>
              <a:t>Ordered_list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insert</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Record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data</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8000"/>
                </a:solidFill>
                <a:latin typeface="Courier New" pitchFamily="49" charset="0"/>
                <a:ea typeface="宋体" pitchFamily="2" charset="-122"/>
                <a:cs typeface="Courier New" pitchFamily="49" charset="0"/>
              </a:rPr>
              <a:t>/* Post: If the Ordered list is not full, the function succeeds:</a:t>
            </a:r>
          </a:p>
          <a:p>
            <a:pPr eaLnBrk="0" fontAlgn="base" hangingPunct="0">
              <a:spcBef>
                <a:spcPct val="0"/>
              </a:spcBef>
              <a:spcAft>
                <a:spcPct val="0"/>
              </a:spcAft>
            </a:pPr>
            <a:r>
              <a:rPr lang="en-US" altLang="zh-CN" sz="1600" dirty="0">
                <a:solidFill>
                  <a:srgbClr val="008000"/>
                </a:solidFill>
                <a:latin typeface="Courier New" pitchFamily="49" charset="0"/>
                <a:ea typeface="宋体" pitchFamily="2" charset="-122"/>
                <a:cs typeface="Courier New" pitchFamily="49" charset="0"/>
              </a:rPr>
              <a:t>The Record data is inserted into the list, following the last</a:t>
            </a:r>
          </a:p>
          <a:p>
            <a:pPr eaLnBrk="0" fontAlgn="base" hangingPunct="0">
              <a:spcBef>
                <a:spcPct val="0"/>
              </a:spcBef>
              <a:spcAft>
                <a:spcPct val="0"/>
              </a:spcAft>
            </a:pPr>
            <a:r>
              <a:rPr lang="en-US" altLang="zh-CN" sz="1600" dirty="0">
                <a:solidFill>
                  <a:srgbClr val="008000"/>
                </a:solidFill>
                <a:latin typeface="Courier New" pitchFamily="49" charset="0"/>
                <a:ea typeface="宋体" pitchFamily="2" charset="-122"/>
                <a:cs typeface="Courier New" pitchFamily="49" charset="0"/>
              </a:rPr>
              <a:t>entry of the list with a strictly lesser key (or in the first</a:t>
            </a:r>
          </a:p>
          <a:p>
            <a:pPr eaLnBrk="0" fontAlgn="base" hangingPunct="0">
              <a:spcBef>
                <a:spcPct val="0"/>
              </a:spcBef>
              <a:spcAft>
                <a:spcPct val="0"/>
              </a:spcAft>
            </a:pPr>
            <a:r>
              <a:rPr lang="en-US" altLang="zh-CN" sz="1600" dirty="0">
                <a:solidFill>
                  <a:srgbClr val="008000"/>
                </a:solidFill>
                <a:latin typeface="Courier New" pitchFamily="49" charset="0"/>
                <a:ea typeface="宋体" pitchFamily="2" charset="-122"/>
                <a:cs typeface="Courier New" pitchFamily="49" charset="0"/>
              </a:rPr>
              <a:t>list position if no list element has a lesser key).</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8000"/>
                </a:solidFill>
                <a:latin typeface="Courier New" pitchFamily="49" charset="0"/>
                <a:ea typeface="宋体" pitchFamily="2" charset="-122"/>
                <a:cs typeface="Courier New" pitchFamily="49" charset="0"/>
              </a:rPr>
              <a:t>Else: the function fails with diagnostic </a:t>
            </a:r>
            <a:r>
              <a:rPr lang="en-US" altLang="zh-CN" sz="1600" dirty="0" err="1">
                <a:solidFill>
                  <a:srgbClr val="008000"/>
                </a:solidFill>
                <a:latin typeface="Courier New" pitchFamily="49" charset="0"/>
                <a:ea typeface="宋体" pitchFamily="2" charset="-122"/>
                <a:cs typeface="Courier New" pitchFamily="49" charset="0"/>
              </a:rPr>
              <a:t>Error_code</a:t>
            </a:r>
            <a:r>
              <a:rPr lang="en-US" altLang="zh-CN" sz="1600" dirty="0">
                <a:solidFill>
                  <a:srgbClr val="008000"/>
                </a:solidFill>
                <a:latin typeface="Courier New" pitchFamily="49" charset="0"/>
                <a:ea typeface="宋体" pitchFamily="2" charset="-122"/>
                <a:cs typeface="Courier New" pitchFamily="49" charset="0"/>
              </a:rPr>
              <a:t> overflow. */</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a:solidFill>
                  <a:srgbClr val="8000FF"/>
                </a:solidFill>
                <a:latin typeface="Courier New" pitchFamily="49" charset="0"/>
                <a:ea typeface="宋体" pitchFamily="2" charset="-122"/>
                <a:cs typeface="Courier New" pitchFamily="49" charset="0"/>
              </a:rPr>
              <a:t>int</a:t>
            </a:r>
            <a:r>
              <a:rPr lang="en-US" altLang="zh-CN" sz="1600" dirty="0">
                <a:solidFill>
                  <a:srgbClr val="000000"/>
                </a:solidFill>
                <a:latin typeface="Courier New" pitchFamily="49" charset="0"/>
                <a:ea typeface="宋体" pitchFamily="2" charset="-122"/>
                <a:cs typeface="Courier New" pitchFamily="49" charset="0"/>
              </a:rPr>
              <a:t> s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size</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a:solidFill>
                  <a:srgbClr val="8000FF"/>
                </a:solidFill>
                <a:latin typeface="Courier New" pitchFamily="49" charset="0"/>
                <a:ea typeface="宋体" pitchFamily="2" charset="-122"/>
                <a:cs typeface="Courier New" pitchFamily="49" charset="0"/>
              </a:rPr>
              <a:t>int</a:t>
            </a:r>
            <a:r>
              <a:rPr lang="en-US" altLang="zh-CN" sz="1600" dirty="0">
                <a:solidFill>
                  <a:srgbClr val="000000"/>
                </a:solidFill>
                <a:latin typeface="Courier New" pitchFamily="49" charset="0"/>
                <a:ea typeface="宋体" pitchFamily="2" charset="-122"/>
                <a:cs typeface="Courier New" pitchFamily="49" charset="0"/>
              </a:rPr>
              <a:t> position</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for</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position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FF8000"/>
                </a:solidFill>
                <a:latin typeface="Courier New" pitchFamily="49" charset="0"/>
                <a:ea typeface="宋体" pitchFamily="2" charset="-122"/>
                <a:cs typeface="Courier New" pitchFamily="49" charset="0"/>
              </a:rPr>
              <a:t>0</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position </a:t>
            </a:r>
            <a:r>
              <a:rPr lang="en-US" altLang="zh-CN" sz="1600" b="1" dirty="0">
                <a:solidFill>
                  <a:srgbClr val="000080"/>
                </a:solidFill>
                <a:latin typeface="Courier New" pitchFamily="49" charset="0"/>
                <a:ea typeface="宋体" pitchFamily="2" charset="-122"/>
                <a:cs typeface="Courier New" pitchFamily="49" charset="0"/>
              </a:rPr>
              <a:t>&lt;</a:t>
            </a:r>
            <a:r>
              <a:rPr lang="en-US" altLang="zh-CN" sz="1600" dirty="0">
                <a:solidFill>
                  <a:srgbClr val="000000"/>
                </a:solidFill>
                <a:latin typeface="Courier New" pitchFamily="49" charset="0"/>
                <a:ea typeface="宋体" pitchFamily="2" charset="-122"/>
                <a:cs typeface="Courier New" pitchFamily="49" charset="0"/>
              </a:rPr>
              <a:t> s</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position</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a:solidFill>
                  <a:srgbClr val="000000"/>
                </a:solidFill>
                <a:latin typeface="Courier New" pitchFamily="49" charset="0"/>
                <a:ea typeface="宋体" pitchFamily="2" charset="-122"/>
                <a:cs typeface="Courier New" pitchFamily="49" charset="0"/>
              </a:rPr>
              <a:t>Record_list</a:t>
            </a:r>
            <a:r>
              <a:rPr lang="en-US" altLang="zh-CN" sz="1600" dirty="0">
                <a:solidFill>
                  <a:srgbClr val="000000"/>
                </a:solidFill>
                <a:latin typeface="Courier New" pitchFamily="49" charset="0"/>
                <a:ea typeface="宋体" pitchFamily="2" charset="-122"/>
                <a:cs typeface="Courier New" pitchFamily="49" charset="0"/>
              </a:rPr>
              <a:t> data</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retrieve</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position</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a:solidFill>
                  <a:srgbClr val="000000"/>
                </a:solidFill>
                <a:latin typeface="Courier New" pitchFamily="49" charset="0"/>
                <a:ea typeface="宋体" pitchFamily="2" charset="-122"/>
                <a:cs typeface="Courier New" pitchFamily="49" charset="0"/>
              </a:rPr>
              <a:t>list_data</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if</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data </a:t>
            </a:r>
            <a:r>
              <a:rPr lang="en-US" altLang="zh-CN" sz="1600" b="1" dirty="0">
                <a:solidFill>
                  <a:srgbClr val="000080"/>
                </a:solidFill>
                <a:latin typeface="Courier New" pitchFamily="49" charset="0"/>
                <a:ea typeface="宋体" pitchFamily="2" charset="-122"/>
                <a:cs typeface="Courier New" pitchFamily="49" charset="0"/>
              </a:rPr>
              <a:t>&gt;=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err="1">
                <a:solidFill>
                  <a:srgbClr val="000000"/>
                </a:solidFill>
                <a:latin typeface="Courier New" pitchFamily="49" charset="0"/>
                <a:ea typeface="宋体" pitchFamily="2" charset="-122"/>
                <a:cs typeface="Courier New" pitchFamily="49" charset="0"/>
              </a:rPr>
              <a:t>list_data</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break</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return</a:t>
            </a:r>
            <a:r>
              <a:rPr lang="en-US" altLang="zh-CN" sz="1600" dirty="0">
                <a:solidFill>
                  <a:srgbClr val="000000"/>
                </a:solidFill>
                <a:latin typeface="Courier New" pitchFamily="49" charset="0"/>
                <a:ea typeface="宋体" pitchFamily="2" charset="-122"/>
                <a:cs typeface="Courier New" pitchFamily="49" charset="0"/>
              </a:rPr>
              <a:t> List</a:t>
            </a:r>
            <a:r>
              <a:rPr lang="en-US" altLang="zh-CN" sz="1600" b="1" dirty="0">
                <a:solidFill>
                  <a:srgbClr val="000080"/>
                </a:solidFill>
                <a:latin typeface="Courier New" pitchFamily="49" charset="0"/>
                <a:ea typeface="宋体" pitchFamily="2" charset="-122"/>
                <a:cs typeface="Courier New" pitchFamily="49" charset="0"/>
              </a:rPr>
              <a:t>&lt;</a:t>
            </a:r>
            <a:r>
              <a:rPr lang="en-US" altLang="zh-CN" sz="1600" dirty="0">
                <a:solidFill>
                  <a:srgbClr val="000000"/>
                </a:solidFill>
                <a:latin typeface="Courier New" pitchFamily="49" charset="0"/>
                <a:ea typeface="宋体" pitchFamily="2" charset="-122"/>
                <a:cs typeface="Courier New" pitchFamily="49" charset="0"/>
              </a:rPr>
              <a:t>Record</a:t>
            </a:r>
            <a:r>
              <a:rPr lang="en-US" altLang="zh-CN" sz="1600" b="1" dirty="0">
                <a:solidFill>
                  <a:srgbClr val="000080"/>
                </a:solidFill>
                <a:latin typeface="Courier New" pitchFamily="49" charset="0"/>
                <a:ea typeface="宋体" pitchFamily="2" charset="-122"/>
                <a:cs typeface="Courier New" pitchFamily="49" charset="0"/>
              </a:rPr>
              <a:t>&gt;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insert</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position</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data</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b="1" dirty="0">
                <a:solidFill>
                  <a:srgbClr val="000080"/>
                </a:solidFill>
                <a:latin typeface="Courier New" pitchFamily="49" charset="0"/>
                <a:ea typeface="宋体" pitchFamily="2" charset="-122"/>
                <a:cs typeface="Courier New" pitchFamily="49" charset="0"/>
              </a:rPr>
              <a:t>}</a:t>
            </a:r>
            <a:endParaRPr lang="en-US" altLang="zh-CN" sz="3600" dirty="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Binary Search</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smtClean="0"/>
              <a:t>Idea:</a:t>
            </a:r>
            <a:r>
              <a:rPr lang="en-US" altLang="zh-CN" dirty="0" smtClean="0"/>
              <a:t> In searching an ordered list, first compare the target to the key in the center of the list. If it is smaller, restrict the search to the left half; otherwise restrict the search to the right half, and repeat. In this way, at each step we reduce the length of the list to be searched by half.</a:t>
            </a:r>
          </a:p>
          <a:p>
            <a:r>
              <a:rPr lang="en-US" altLang="zh-CN" b="1" dirty="0" smtClean="0"/>
              <a:t>Keep</a:t>
            </a:r>
            <a:r>
              <a:rPr lang="en-US" altLang="zh-CN" dirty="0" smtClean="0"/>
              <a:t> two indices, </a:t>
            </a:r>
            <a:r>
              <a:rPr lang="en-US" altLang="zh-CN" dirty="0" smtClean="0">
                <a:solidFill>
                  <a:srgbClr val="FF0000"/>
                </a:solidFill>
              </a:rPr>
              <a:t>top</a:t>
            </a:r>
            <a:r>
              <a:rPr lang="en-US" altLang="zh-CN" dirty="0" smtClean="0"/>
              <a:t> and </a:t>
            </a:r>
            <a:r>
              <a:rPr lang="en-US" altLang="zh-CN" dirty="0" smtClean="0">
                <a:solidFill>
                  <a:srgbClr val="FF0000"/>
                </a:solidFill>
              </a:rPr>
              <a:t>bottom</a:t>
            </a:r>
            <a:r>
              <a:rPr lang="en-US" altLang="zh-CN" dirty="0" smtClean="0"/>
              <a:t>, that will bracket the part of the list still to be searched.</a:t>
            </a:r>
          </a:p>
          <a:p>
            <a:r>
              <a:rPr lang="en-US" altLang="zh-CN" b="1" dirty="0" smtClean="0"/>
              <a:t>Initialization</a:t>
            </a:r>
            <a:r>
              <a:rPr lang="en-US" altLang="zh-CN" dirty="0" smtClean="0"/>
              <a:t>: Set bottom = 0</a:t>
            </a:r>
            <a:r>
              <a:rPr lang="en-US" altLang="zh-CN" b="1" dirty="0" smtClean="0"/>
              <a:t>;</a:t>
            </a:r>
            <a:r>
              <a:rPr lang="en-US" altLang="zh-CN" dirty="0" smtClean="0"/>
              <a:t> top = </a:t>
            </a:r>
            <a:r>
              <a:rPr lang="en-US" altLang="zh-CN" dirty="0" err="1" smtClean="0"/>
              <a:t>the_list.size</a:t>
            </a:r>
            <a:r>
              <a:rPr lang="en-US" altLang="zh-CN" dirty="0" smtClean="0"/>
              <a:t>( ) − 1;</a:t>
            </a:r>
          </a:p>
          <a:p>
            <a:r>
              <a:rPr lang="en-US" altLang="zh-CN" b="1" dirty="0" smtClean="0"/>
              <a:t>Compare</a:t>
            </a:r>
            <a:r>
              <a:rPr lang="en-US" altLang="zh-CN" dirty="0" smtClean="0"/>
              <a:t> target with the Record at the midpoint,</a:t>
            </a:r>
          </a:p>
          <a:p>
            <a:pPr algn="ctr">
              <a:buNone/>
            </a:pPr>
            <a:r>
              <a:rPr lang="en-US" altLang="zh-CN" dirty="0" smtClean="0"/>
              <a:t>mid = (bottom + top)/2</a:t>
            </a:r>
            <a:r>
              <a:rPr lang="en-US" altLang="zh-CN" b="1" dirty="0" smtClean="0"/>
              <a:t>;</a:t>
            </a:r>
          </a:p>
          <a:p>
            <a:r>
              <a:rPr lang="en-US" altLang="zh-CN" b="1" dirty="0" smtClean="0"/>
              <a:t>Change</a:t>
            </a:r>
            <a:r>
              <a:rPr lang="en-US" altLang="zh-CN" dirty="0" smtClean="0"/>
              <a:t> the appropriate index top or bottom to restrict the search to the appropriate half of the list.</a:t>
            </a:r>
          </a:p>
          <a:p>
            <a:r>
              <a:rPr lang="en-US" altLang="zh-CN" b="1" dirty="0" smtClean="0"/>
              <a:t>Loop</a:t>
            </a:r>
            <a:r>
              <a:rPr lang="en-US" altLang="zh-CN" dirty="0" smtClean="0"/>
              <a:t> terminates when top &lt;= bottom, if it has not terminated earlier by finding the target.</a:t>
            </a:r>
          </a:p>
          <a:p>
            <a:r>
              <a:rPr lang="en-US" altLang="zh-CN" b="1" dirty="0" smtClean="0"/>
              <a:t>Make</a:t>
            </a:r>
            <a:r>
              <a:rPr lang="en-US" altLang="zh-CN" dirty="0" smtClean="0"/>
              <a:t> progress toward termination by ensuring that the number of items remaining to be searched, top − bottom + 1, strictly decreases at each iteration of the process.</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t>The Forgetful Version of Binary Search</a:t>
            </a:r>
            <a:endParaRPr lang="zh-CN" altLang="en-US" sz="2800" dirty="0"/>
          </a:p>
        </p:txBody>
      </p:sp>
      <p:sp>
        <p:nvSpPr>
          <p:cNvPr id="3" name="内容占位符 2"/>
          <p:cNvSpPr>
            <a:spLocks noGrp="1"/>
          </p:cNvSpPr>
          <p:nvPr>
            <p:ph idx="1"/>
          </p:nvPr>
        </p:nvSpPr>
        <p:spPr/>
        <p:txBody>
          <a:bodyPr/>
          <a:lstStyle/>
          <a:p>
            <a:r>
              <a:rPr lang="en-US" altLang="zh-CN" dirty="0" smtClean="0"/>
              <a:t> Forget the possibility that the key target might be found quickly and continue to subdivide the list until what remains has length 1.</a:t>
            </a:r>
            <a:endParaRPr lang="zh-CN" altLang="en-US" dirty="0"/>
          </a:p>
        </p:txBody>
      </p:sp>
      <p:pic>
        <p:nvPicPr>
          <p:cNvPr id="27650" name="Picture 2"/>
          <p:cNvPicPr>
            <a:picLocks noChangeAspect="1" noChangeArrowheads="1"/>
          </p:cNvPicPr>
          <p:nvPr/>
        </p:nvPicPr>
        <p:blipFill>
          <a:blip r:embed="rId2" cstate="print"/>
          <a:srcRect/>
          <a:stretch>
            <a:fillRect/>
          </a:stretch>
        </p:blipFill>
        <p:spPr bwMode="auto">
          <a:xfrm>
            <a:off x="2211137" y="2528888"/>
            <a:ext cx="7035904" cy="23288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Records and Keys</a:t>
            </a:r>
          </a:p>
          <a:p>
            <a:r>
              <a:rPr lang="en-US" altLang="zh-CN" dirty="0" smtClean="0"/>
              <a:t>Sequential Search</a:t>
            </a:r>
          </a:p>
          <a:p>
            <a:r>
              <a:rPr lang="en-US" altLang="zh-CN" dirty="0" smtClean="0"/>
              <a:t>Binary Search</a:t>
            </a:r>
          </a:p>
          <a:p>
            <a:r>
              <a:rPr lang="en-US" altLang="zh-CN" dirty="0" smtClean="0"/>
              <a:t>Comparison Tree for Analysis</a:t>
            </a:r>
          </a:p>
          <a:p>
            <a:r>
              <a:rPr lang="en-US" altLang="zh-CN" dirty="0" smtClean="0"/>
              <a:t>Applications</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t>The Forgetful Version of Binary Search</a:t>
            </a:r>
            <a:endParaRPr lang="zh-CN" altLang="en-US" sz="2800" dirty="0"/>
          </a:p>
        </p:txBody>
      </p:sp>
      <p:pic>
        <p:nvPicPr>
          <p:cNvPr id="28674" name="Picture 2"/>
          <p:cNvPicPr>
            <a:picLocks noChangeAspect="1" noChangeArrowheads="1"/>
          </p:cNvPicPr>
          <p:nvPr/>
        </p:nvPicPr>
        <p:blipFill>
          <a:blip r:embed="rId2" cstate="print"/>
          <a:srcRect/>
          <a:stretch>
            <a:fillRect/>
          </a:stretch>
        </p:blipFill>
        <p:spPr bwMode="auto">
          <a:xfrm>
            <a:off x="2038338" y="991032"/>
            <a:ext cx="6057927" cy="55098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Algorithm Verification</a:t>
            </a:r>
            <a:endParaRPr lang="zh-CN" altLang="en-US" dirty="0"/>
          </a:p>
        </p:txBody>
      </p:sp>
      <p:sp>
        <p:nvSpPr>
          <p:cNvPr id="3" name="内容占位符 2"/>
          <p:cNvSpPr>
            <a:spLocks noGrp="1"/>
          </p:cNvSpPr>
          <p:nvPr>
            <p:ph idx="1"/>
          </p:nvPr>
        </p:nvSpPr>
        <p:spPr>
          <a:xfrm>
            <a:off x="476251" y="857256"/>
            <a:ext cx="11239500" cy="6072206"/>
          </a:xfrm>
        </p:spPr>
        <p:txBody>
          <a:bodyPr>
            <a:normAutofit/>
          </a:bodyPr>
          <a:lstStyle/>
          <a:p>
            <a:r>
              <a:rPr lang="en-US" altLang="zh-CN" dirty="0" smtClean="0"/>
              <a:t>What do we need to verify or prove that our algorithm is correct?</a:t>
            </a:r>
          </a:p>
          <a:p>
            <a:pPr lvl="1"/>
            <a:r>
              <a:rPr lang="en-US" altLang="zh-CN" dirty="0" smtClean="0"/>
              <a:t>The target key can be found if it is present in the list and it is the first occurrence.</a:t>
            </a:r>
          </a:p>
          <a:p>
            <a:pPr lvl="1"/>
            <a:r>
              <a:rPr lang="en-US" altLang="zh-CN" dirty="0" smtClean="0"/>
              <a:t>The algorithm terminates.</a:t>
            </a:r>
          </a:p>
          <a:p>
            <a:r>
              <a:rPr lang="en-US" altLang="zh-CN" dirty="0" smtClean="0"/>
              <a:t>The division of the list into </a:t>
            </a:r>
            <a:r>
              <a:rPr lang="en-US" altLang="zh-CN" dirty="0" err="1" smtClean="0"/>
              <a:t>sublists</a:t>
            </a:r>
            <a:r>
              <a:rPr lang="en-US" altLang="zh-CN" dirty="0" smtClean="0"/>
              <a:t> is described in the following diagram:</a:t>
            </a:r>
          </a:p>
          <a:p>
            <a:endParaRPr lang="en-US" altLang="zh-CN" dirty="0" smtClean="0"/>
          </a:p>
          <a:p>
            <a:endParaRPr lang="en-US" altLang="zh-CN" dirty="0" smtClean="0"/>
          </a:p>
          <a:p>
            <a:endParaRPr lang="en-US" altLang="zh-CN" dirty="0" smtClean="0"/>
          </a:p>
          <a:p>
            <a:r>
              <a:rPr lang="en-US" altLang="zh-CN" dirty="0" smtClean="0"/>
              <a:t>Only entries </a:t>
            </a:r>
            <a:r>
              <a:rPr lang="en-US" altLang="zh-CN" i="1" dirty="0" smtClean="0"/>
              <a:t>strictly</a:t>
            </a:r>
            <a:r>
              <a:rPr lang="en-US" altLang="zh-CN" dirty="0" smtClean="0"/>
              <a:t> less than target appear in the </a:t>
            </a:r>
            <a:r>
              <a:rPr lang="en-US" altLang="zh-CN" dirty="0" smtClean="0">
                <a:solidFill>
                  <a:srgbClr val="FF0000"/>
                </a:solidFill>
              </a:rPr>
              <a:t>first part </a:t>
            </a:r>
            <a:r>
              <a:rPr lang="en-US" altLang="zh-CN" dirty="0" smtClean="0"/>
              <a:t>of the list, but the </a:t>
            </a:r>
            <a:r>
              <a:rPr lang="en-US" altLang="zh-CN" dirty="0" smtClean="0">
                <a:solidFill>
                  <a:srgbClr val="FF0000"/>
                </a:solidFill>
              </a:rPr>
              <a:t>last part </a:t>
            </a:r>
            <a:r>
              <a:rPr lang="en-US" altLang="zh-CN" dirty="0" smtClean="0"/>
              <a:t>contains entries greater than or equal to target</a:t>
            </a:r>
            <a:r>
              <a:rPr lang="en-US" altLang="zh-CN" i="1" dirty="0" smtClean="0"/>
              <a:t>.</a:t>
            </a:r>
          </a:p>
          <a:p>
            <a:r>
              <a:rPr lang="en-US" altLang="zh-CN" dirty="0" smtClean="0"/>
              <a:t>When the </a:t>
            </a:r>
            <a:r>
              <a:rPr lang="en-US" altLang="zh-CN" dirty="0" smtClean="0">
                <a:solidFill>
                  <a:srgbClr val="FF0000"/>
                </a:solidFill>
              </a:rPr>
              <a:t>middle part </a:t>
            </a:r>
            <a:r>
              <a:rPr lang="en-US" altLang="zh-CN" dirty="0" smtClean="0"/>
              <a:t>of the list is reduced to size 1, it will be guaranteed to be the </a:t>
            </a:r>
            <a:r>
              <a:rPr lang="en-US" altLang="zh-CN" i="1" dirty="0" smtClean="0">
                <a:solidFill>
                  <a:srgbClr val="FF0000"/>
                </a:solidFill>
              </a:rPr>
              <a:t>first</a:t>
            </a:r>
            <a:r>
              <a:rPr lang="en-US" altLang="zh-CN" i="1" dirty="0" smtClean="0"/>
              <a:t> </a:t>
            </a:r>
            <a:r>
              <a:rPr lang="en-US" altLang="zh-CN" dirty="0" smtClean="0"/>
              <a:t>occurrence of the target if it appears more than once in the list.</a:t>
            </a:r>
            <a:endParaRPr lang="zh-CN" altLang="en-US" dirty="0"/>
          </a:p>
        </p:txBody>
      </p:sp>
      <p:pic>
        <p:nvPicPr>
          <p:cNvPr id="29698" name="Picture 2"/>
          <p:cNvPicPr>
            <a:picLocks noChangeAspect="1" noChangeArrowheads="1"/>
          </p:cNvPicPr>
          <p:nvPr/>
        </p:nvPicPr>
        <p:blipFill>
          <a:blip r:embed="rId2" cstate="print"/>
          <a:srcRect/>
          <a:stretch>
            <a:fillRect/>
          </a:stretch>
        </p:blipFill>
        <p:spPr bwMode="auto">
          <a:xfrm>
            <a:off x="2783632" y="2564904"/>
            <a:ext cx="5994305" cy="9286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Nonrecursive</a:t>
            </a:r>
            <a:r>
              <a:rPr lang="en-US" altLang="zh-CN" b="1" dirty="0" smtClean="0"/>
              <a:t> Binary Search</a:t>
            </a:r>
            <a:endParaRPr lang="zh-CN" altLang="en-US" dirty="0"/>
          </a:p>
        </p:txBody>
      </p:sp>
      <p:sp>
        <p:nvSpPr>
          <p:cNvPr id="30721" name="Rectangle 1"/>
          <p:cNvSpPr>
            <a:spLocks noChangeArrowheads="1"/>
          </p:cNvSpPr>
          <p:nvPr/>
        </p:nvSpPr>
        <p:spPr bwMode="auto">
          <a:xfrm>
            <a:off x="2024035" y="1000108"/>
            <a:ext cx="7810151" cy="538609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1400" dirty="0" err="1">
                <a:solidFill>
                  <a:srgbClr val="000000"/>
                </a:solidFill>
                <a:latin typeface="Courier New" pitchFamily="49" charset="0"/>
                <a:ea typeface="宋体" pitchFamily="2" charset="-122"/>
                <a:cs typeface="Courier New" pitchFamily="49" charset="0"/>
              </a:rPr>
              <a:t>Error_code</a:t>
            </a:r>
            <a:r>
              <a:rPr lang="en-US" altLang="zh-CN" sz="1400" dirty="0">
                <a:solidFill>
                  <a:srgbClr val="000000"/>
                </a:solidFill>
                <a:latin typeface="Courier New" pitchFamily="49" charset="0"/>
                <a:ea typeface="宋体" pitchFamily="2" charset="-122"/>
                <a:cs typeface="Courier New" pitchFamily="49" charset="0"/>
              </a:rPr>
              <a:t> binary_search_1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8000FF"/>
                </a:solidFill>
                <a:latin typeface="Courier New" pitchFamily="49" charset="0"/>
                <a:ea typeface="宋体" pitchFamily="2" charset="-122"/>
                <a:cs typeface="Courier New" pitchFamily="49" charset="0"/>
              </a:rPr>
              <a:t>const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000000"/>
                </a:solidFill>
                <a:latin typeface="Courier New" pitchFamily="49" charset="0"/>
                <a:ea typeface="宋体" pitchFamily="2" charset="-122"/>
                <a:cs typeface="Courier New" pitchFamily="49" charset="0"/>
              </a:rPr>
              <a:t>Ordered_list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&amp;</a:t>
            </a:r>
            <a:r>
              <a:rPr lang="en-US" altLang="zh-CN" sz="1400" dirty="0" err="1">
                <a:solidFill>
                  <a:srgbClr val="000000"/>
                </a:solidFill>
                <a:latin typeface="Courier New" pitchFamily="49" charset="0"/>
                <a:ea typeface="宋体" pitchFamily="2" charset="-122"/>
                <a:cs typeface="Courier New" pitchFamily="49" charset="0"/>
              </a:rPr>
              <a:t>the_list</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8000FF"/>
                </a:solidFill>
                <a:latin typeface="Courier New" pitchFamily="49" charset="0"/>
                <a:ea typeface="宋体" pitchFamily="2" charset="-122"/>
                <a:cs typeface="Courier New" pitchFamily="49" charset="0"/>
              </a:rPr>
              <a:t>	const</a:t>
            </a:r>
            <a:r>
              <a:rPr lang="en-US" altLang="zh-CN" sz="1400" dirty="0">
                <a:solidFill>
                  <a:srgbClr val="000000"/>
                </a:solidFill>
                <a:latin typeface="Courier New" pitchFamily="49" charset="0"/>
                <a:ea typeface="宋体" pitchFamily="2" charset="-122"/>
                <a:cs typeface="Courier New" pitchFamily="49" charset="0"/>
              </a:rPr>
              <a:t> Key </a:t>
            </a:r>
            <a:r>
              <a:rPr lang="en-US" altLang="zh-CN" sz="1400" b="1" dirty="0">
                <a:solidFill>
                  <a:srgbClr val="000080"/>
                </a:solidFill>
                <a:latin typeface="Courier New" pitchFamily="49" charset="0"/>
                <a:ea typeface="宋体" pitchFamily="2" charset="-122"/>
                <a:cs typeface="Courier New" pitchFamily="49" charset="0"/>
              </a:rPr>
              <a:t>&amp;</a:t>
            </a:r>
            <a:r>
              <a:rPr lang="en-US" altLang="zh-CN" sz="1400" dirty="0">
                <a:solidFill>
                  <a:srgbClr val="000000"/>
                </a:solidFill>
                <a:latin typeface="Courier New" pitchFamily="49" charset="0"/>
                <a:ea typeface="宋体" pitchFamily="2" charset="-122"/>
                <a:cs typeface="Courier New" pitchFamily="49" charset="0"/>
              </a:rPr>
              <a:t>target</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8000FF"/>
                </a:solidFill>
                <a:latin typeface="Courier New" pitchFamily="49" charset="0"/>
                <a:ea typeface="宋体" pitchFamily="2" charset="-122"/>
                <a:cs typeface="Courier New" pitchFamily="49" charset="0"/>
              </a:rPr>
              <a:t>int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&amp;</a:t>
            </a:r>
            <a:r>
              <a:rPr lang="en-US" altLang="zh-CN" sz="1400" dirty="0">
                <a:solidFill>
                  <a:srgbClr val="000000"/>
                </a:solidFill>
                <a:latin typeface="Courier New" pitchFamily="49" charset="0"/>
                <a:ea typeface="宋体" pitchFamily="2" charset="-122"/>
                <a:cs typeface="Courier New" pitchFamily="49" charset="0"/>
              </a:rPr>
              <a:t>position</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8000"/>
                </a:solidFill>
                <a:latin typeface="Courier New" pitchFamily="49" charset="0"/>
                <a:ea typeface="宋体" pitchFamily="2" charset="-122"/>
                <a:cs typeface="Courier New" pitchFamily="49" charset="0"/>
              </a:rPr>
              <a:t>/* Post: If a Record in the list has Key equal to target, then position</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8000"/>
                </a:solidFill>
                <a:latin typeface="Courier New" pitchFamily="49" charset="0"/>
                <a:ea typeface="宋体" pitchFamily="2" charset="-122"/>
                <a:cs typeface="Courier New" pitchFamily="49" charset="0"/>
              </a:rPr>
              <a:t>locates one such entry and a code of success is returned. Otherwise,</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8000"/>
                </a:solidFill>
                <a:latin typeface="Courier New" pitchFamily="49" charset="0"/>
                <a:ea typeface="宋体" pitchFamily="2" charset="-122"/>
                <a:cs typeface="Courier New" pitchFamily="49" charset="0"/>
              </a:rPr>
              <a:t>not present is returned and position is undefined.</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8000"/>
                </a:solidFill>
                <a:latin typeface="Courier New" pitchFamily="49" charset="0"/>
                <a:ea typeface="宋体" pitchFamily="2" charset="-122"/>
                <a:cs typeface="Courier New" pitchFamily="49" charset="0"/>
              </a:rPr>
              <a:t>Uses: Methods for classes List and Record. */</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Record data</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8000FF"/>
                </a:solidFill>
                <a:latin typeface="Courier New" pitchFamily="49" charset="0"/>
                <a:ea typeface="宋体" pitchFamily="2" charset="-122"/>
                <a:cs typeface="Courier New" pitchFamily="49" charset="0"/>
              </a:rPr>
              <a:t>int</a:t>
            </a:r>
            <a:r>
              <a:rPr lang="en-US" altLang="zh-CN" sz="1400" dirty="0">
                <a:solidFill>
                  <a:srgbClr val="000000"/>
                </a:solidFill>
                <a:latin typeface="Courier New" pitchFamily="49" charset="0"/>
                <a:ea typeface="宋体" pitchFamily="2" charset="-122"/>
                <a:cs typeface="Courier New" pitchFamily="49" charset="0"/>
              </a:rPr>
              <a:t> bottom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a:solidFill>
                  <a:srgbClr val="FF8000"/>
                </a:solidFill>
                <a:latin typeface="Courier New" pitchFamily="49" charset="0"/>
                <a:ea typeface="宋体" pitchFamily="2" charset="-122"/>
                <a:cs typeface="Courier New" pitchFamily="49" charset="0"/>
              </a:rPr>
              <a:t>0</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top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000000"/>
                </a:solidFill>
                <a:latin typeface="Courier New" pitchFamily="49" charset="0"/>
                <a:ea typeface="宋体" pitchFamily="2" charset="-122"/>
                <a:cs typeface="Courier New" pitchFamily="49" charset="0"/>
              </a:rPr>
              <a:t>the_list</a:t>
            </a:r>
            <a:r>
              <a:rPr lang="en-US" altLang="zh-CN" sz="1400" b="1" dirty="0" err="1">
                <a:solidFill>
                  <a:srgbClr val="000080"/>
                </a:solidFill>
                <a:latin typeface="Courier New" pitchFamily="49" charset="0"/>
                <a:ea typeface="宋体" pitchFamily="2" charset="-122"/>
                <a:cs typeface="Courier New" pitchFamily="49" charset="0"/>
              </a:rPr>
              <a:t>.</a:t>
            </a:r>
            <a:r>
              <a:rPr lang="en-US" altLang="zh-CN" sz="1400" dirty="0" err="1">
                <a:solidFill>
                  <a:srgbClr val="000000"/>
                </a:solidFill>
                <a:latin typeface="Courier New" pitchFamily="49" charset="0"/>
                <a:ea typeface="宋体" pitchFamily="2" charset="-122"/>
                <a:cs typeface="Courier New" pitchFamily="49" charset="0"/>
              </a:rPr>
              <a:t>size</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 </a:t>
            </a:r>
            <a:r>
              <a:rPr lang="en-US" altLang="zh-CN" sz="1400" dirty="0">
                <a:solidFill>
                  <a:srgbClr val="FF8000"/>
                </a:solidFill>
                <a:latin typeface="Courier New" pitchFamily="49" charset="0"/>
                <a:ea typeface="宋体" pitchFamily="2" charset="-122"/>
                <a:cs typeface="Courier New" pitchFamily="49" charset="0"/>
              </a:rPr>
              <a:t>1</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while</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bottom </a:t>
            </a:r>
            <a:r>
              <a:rPr lang="en-US" altLang="zh-CN" sz="1400" b="1" dirty="0">
                <a:solidFill>
                  <a:srgbClr val="000080"/>
                </a:solidFill>
                <a:latin typeface="Courier New" pitchFamily="49" charset="0"/>
                <a:ea typeface="宋体" pitchFamily="2" charset="-122"/>
                <a:cs typeface="Courier New" pitchFamily="49" charset="0"/>
              </a:rPr>
              <a:t>&lt;</a:t>
            </a:r>
            <a:r>
              <a:rPr lang="en-US" altLang="zh-CN" sz="1400" dirty="0">
                <a:solidFill>
                  <a:srgbClr val="000000"/>
                </a:solidFill>
                <a:latin typeface="Courier New" pitchFamily="49" charset="0"/>
                <a:ea typeface="宋体" pitchFamily="2" charset="-122"/>
                <a:cs typeface="Courier New" pitchFamily="49" charset="0"/>
              </a:rPr>
              <a:t> top</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8000FF"/>
                </a:solidFill>
                <a:latin typeface="Courier New" pitchFamily="49" charset="0"/>
                <a:ea typeface="宋体" pitchFamily="2" charset="-122"/>
                <a:cs typeface="Courier New" pitchFamily="49" charset="0"/>
              </a:rPr>
              <a:t>int</a:t>
            </a:r>
            <a:r>
              <a:rPr lang="en-US" altLang="zh-CN" sz="1400" dirty="0">
                <a:solidFill>
                  <a:srgbClr val="000000"/>
                </a:solidFill>
                <a:latin typeface="Courier New" pitchFamily="49" charset="0"/>
                <a:ea typeface="宋体" pitchFamily="2" charset="-122"/>
                <a:cs typeface="Courier New" pitchFamily="49" charset="0"/>
              </a:rPr>
              <a:t> mid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bottom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top</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a:solidFill>
                  <a:srgbClr val="FF8000"/>
                </a:solidFill>
                <a:latin typeface="Courier New" pitchFamily="49" charset="0"/>
                <a:ea typeface="宋体" pitchFamily="2" charset="-122"/>
                <a:cs typeface="Courier New" pitchFamily="49" charset="0"/>
              </a:rPr>
              <a:t>2</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000000"/>
                </a:solidFill>
                <a:latin typeface="Courier New" pitchFamily="49" charset="0"/>
                <a:ea typeface="宋体" pitchFamily="2" charset="-122"/>
                <a:cs typeface="Courier New" pitchFamily="49" charset="0"/>
              </a:rPr>
              <a:t>the_list</a:t>
            </a:r>
            <a:r>
              <a:rPr lang="en-US" altLang="zh-CN" sz="1400" b="1" dirty="0" err="1">
                <a:solidFill>
                  <a:srgbClr val="000080"/>
                </a:solidFill>
                <a:latin typeface="Courier New" pitchFamily="49" charset="0"/>
                <a:ea typeface="宋体" pitchFamily="2" charset="-122"/>
                <a:cs typeface="Courier New" pitchFamily="49" charset="0"/>
              </a:rPr>
              <a:t>.</a:t>
            </a:r>
            <a:r>
              <a:rPr lang="en-US" altLang="zh-CN" sz="1400" dirty="0" err="1">
                <a:solidFill>
                  <a:srgbClr val="000000"/>
                </a:solidFill>
                <a:latin typeface="Courier New" pitchFamily="49" charset="0"/>
                <a:ea typeface="宋体" pitchFamily="2" charset="-122"/>
                <a:cs typeface="Courier New" pitchFamily="49" charset="0"/>
              </a:rPr>
              <a:t>retrieve</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mid</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data</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if</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data </a:t>
            </a:r>
            <a:r>
              <a:rPr lang="en-US" altLang="zh-CN" sz="1400" b="1" dirty="0">
                <a:solidFill>
                  <a:srgbClr val="000080"/>
                </a:solidFill>
                <a:latin typeface="Courier New" pitchFamily="49" charset="0"/>
                <a:ea typeface="宋体" pitchFamily="2" charset="-122"/>
                <a:cs typeface="Courier New" pitchFamily="49" charset="0"/>
              </a:rPr>
              <a:t>&lt;</a:t>
            </a:r>
            <a:r>
              <a:rPr lang="en-US" altLang="zh-CN" sz="1400" dirty="0">
                <a:solidFill>
                  <a:srgbClr val="000000"/>
                </a:solidFill>
                <a:latin typeface="Courier New" pitchFamily="49" charset="0"/>
                <a:ea typeface="宋体" pitchFamily="2" charset="-122"/>
                <a:cs typeface="Courier New" pitchFamily="49" charset="0"/>
              </a:rPr>
              <a:t> target</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bottom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mid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a:solidFill>
                  <a:srgbClr val="FF8000"/>
                </a:solidFill>
                <a:latin typeface="Courier New" pitchFamily="49" charset="0"/>
                <a:ea typeface="宋体" pitchFamily="2" charset="-122"/>
                <a:cs typeface="Courier New" pitchFamily="49" charset="0"/>
              </a:rPr>
              <a:t>1</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else</a:t>
            </a:r>
            <a:r>
              <a:rPr lang="en-US" altLang="zh-CN" sz="1400" dirty="0">
                <a:solidFill>
                  <a:srgbClr val="000000"/>
                </a:solidFill>
                <a:latin typeface="Courier New" pitchFamily="49" charset="0"/>
                <a:ea typeface="宋体" pitchFamily="2" charset="-122"/>
                <a:cs typeface="Courier New" pitchFamily="49" charset="0"/>
              </a:rPr>
              <a:t> top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mid</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if</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top </a:t>
            </a:r>
            <a:r>
              <a:rPr lang="en-US" altLang="zh-CN" sz="1400" b="1" dirty="0">
                <a:solidFill>
                  <a:srgbClr val="000080"/>
                </a:solidFill>
                <a:latin typeface="Courier New" pitchFamily="49" charset="0"/>
                <a:ea typeface="宋体" pitchFamily="2" charset="-122"/>
                <a:cs typeface="Courier New" pitchFamily="49" charset="0"/>
              </a:rPr>
              <a:t>&lt;</a:t>
            </a:r>
            <a:r>
              <a:rPr lang="en-US" altLang="zh-CN" sz="1400" dirty="0">
                <a:solidFill>
                  <a:srgbClr val="000000"/>
                </a:solidFill>
                <a:latin typeface="Courier New" pitchFamily="49" charset="0"/>
                <a:ea typeface="宋体" pitchFamily="2" charset="-122"/>
                <a:cs typeface="Courier New" pitchFamily="49" charset="0"/>
              </a:rPr>
              <a:t> bottom</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return</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000000"/>
                </a:solidFill>
                <a:latin typeface="Courier New" pitchFamily="49" charset="0"/>
                <a:ea typeface="宋体" pitchFamily="2" charset="-122"/>
                <a:cs typeface="Courier New" pitchFamily="49" charset="0"/>
              </a:rPr>
              <a:t>not_present</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else</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position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bottom</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000000"/>
                </a:solidFill>
                <a:latin typeface="Courier New" pitchFamily="49" charset="0"/>
                <a:ea typeface="宋体" pitchFamily="2" charset="-122"/>
                <a:cs typeface="Courier New" pitchFamily="49" charset="0"/>
              </a:rPr>
              <a:t>the_list</a:t>
            </a:r>
            <a:r>
              <a:rPr lang="en-US" altLang="zh-CN" sz="1400" b="1" dirty="0" err="1">
                <a:solidFill>
                  <a:srgbClr val="000080"/>
                </a:solidFill>
                <a:latin typeface="Courier New" pitchFamily="49" charset="0"/>
                <a:ea typeface="宋体" pitchFamily="2" charset="-122"/>
                <a:cs typeface="Courier New" pitchFamily="49" charset="0"/>
              </a:rPr>
              <a:t>.</a:t>
            </a:r>
            <a:r>
              <a:rPr lang="en-US" altLang="zh-CN" sz="1400" dirty="0" err="1">
                <a:solidFill>
                  <a:srgbClr val="000000"/>
                </a:solidFill>
                <a:latin typeface="Courier New" pitchFamily="49" charset="0"/>
                <a:ea typeface="宋体" pitchFamily="2" charset="-122"/>
                <a:cs typeface="Courier New" pitchFamily="49" charset="0"/>
              </a:rPr>
              <a:t>retrieve</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bottom</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data</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if</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data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target</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return</a:t>
            </a:r>
            <a:r>
              <a:rPr lang="en-US" altLang="zh-CN" sz="1400" dirty="0">
                <a:solidFill>
                  <a:srgbClr val="000000"/>
                </a:solidFill>
                <a:latin typeface="Courier New" pitchFamily="49" charset="0"/>
                <a:ea typeface="宋体" pitchFamily="2" charset="-122"/>
                <a:cs typeface="Courier New" pitchFamily="49" charset="0"/>
              </a:rPr>
              <a:t> success</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else</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return</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000000"/>
                </a:solidFill>
                <a:latin typeface="Courier New" pitchFamily="49" charset="0"/>
                <a:ea typeface="宋体" pitchFamily="2" charset="-122"/>
                <a:cs typeface="Courier New" pitchFamily="49" charset="0"/>
              </a:rPr>
              <a:t>not_present</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b="1" dirty="0">
                <a:solidFill>
                  <a:srgbClr val="000080"/>
                </a:solidFill>
                <a:latin typeface="Courier New" pitchFamily="49" charset="0"/>
                <a:ea typeface="宋体" pitchFamily="2" charset="-122"/>
                <a:cs typeface="Courier New" pitchFamily="49" charset="0"/>
              </a:rPr>
              <a:t>}</a:t>
            </a:r>
            <a:endParaRPr lang="en-US" altLang="zh-CN" sz="3200" dirty="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t>Recognizing Equality in Binary Search</a:t>
            </a:r>
            <a:endParaRPr lang="zh-CN" altLang="en-US" sz="2800" dirty="0"/>
          </a:p>
        </p:txBody>
      </p:sp>
      <p:sp>
        <p:nvSpPr>
          <p:cNvPr id="3" name="内容占位符 2"/>
          <p:cNvSpPr>
            <a:spLocks noGrp="1"/>
          </p:cNvSpPr>
          <p:nvPr>
            <p:ph idx="1"/>
          </p:nvPr>
        </p:nvSpPr>
        <p:spPr/>
        <p:txBody>
          <a:bodyPr/>
          <a:lstStyle/>
          <a:p>
            <a:r>
              <a:rPr lang="en-US" altLang="zh-CN" b="1" dirty="0" smtClean="0"/>
              <a:t>Method</a:t>
            </a:r>
            <a:r>
              <a:rPr lang="en-US" altLang="zh-CN" dirty="0" smtClean="0"/>
              <a:t>: Check at each stage to see if the target has been found.</a:t>
            </a:r>
            <a:endParaRPr lang="zh-CN" altLang="en-US" dirty="0"/>
          </a:p>
        </p:txBody>
      </p:sp>
      <p:sp>
        <p:nvSpPr>
          <p:cNvPr id="32769" name="Rectangle 1"/>
          <p:cNvSpPr>
            <a:spLocks noChangeArrowheads="1"/>
          </p:cNvSpPr>
          <p:nvPr/>
        </p:nvSpPr>
        <p:spPr bwMode="auto">
          <a:xfrm>
            <a:off x="2024035" y="1817833"/>
            <a:ext cx="7810151" cy="397031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1400" dirty="0" err="1">
                <a:solidFill>
                  <a:srgbClr val="000000"/>
                </a:solidFill>
                <a:latin typeface="Courier New" pitchFamily="49" charset="0"/>
                <a:ea typeface="宋体" pitchFamily="2" charset="-122"/>
                <a:cs typeface="Courier New" pitchFamily="49" charset="0"/>
              </a:rPr>
              <a:t>Error_code</a:t>
            </a:r>
            <a:r>
              <a:rPr lang="en-US" altLang="zh-CN" sz="1400" dirty="0">
                <a:solidFill>
                  <a:srgbClr val="000000"/>
                </a:solidFill>
                <a:latin typeface="Courier New" pitchFamily="49" charset="0"/>
                <a:ea typeface="宋体" pitchFamily="2" charset="-122"/>
                <a:cs typeface="Courier New" pitchFamily="49" charset="0"/>
              </a:rPr>
              <a:t> binary_search_2</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8000FF"/>
                </a:solidFill>
                <a:latin typeface="Courier New" pitchFamily="49" charset="0"/>
                <a:ea typeface="宋体" pitchFamily="2" charset="-122"/>
                <a:cs typeface="Courier New" pitchFamily="49" charset="0"/>
              </a:rPr>
              <a:t>const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000000"/>
                </a:solidFill>
                <a:latin typeface="Courier New" pitchFamily="49" charset="0"/>
                <a:ea typeface="宋体" pitchFamily="2" charset="-122"/>
                <a:cs typeface="Courier New" pitchFamily="49" charset="0"/>
              </a:rPr>
              <a:t>Ordered_list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&amp;</a:t>
            </a:r>
            <a:r>
              <a:rPr lang="en-US" altLang="zh-CN" sz="1400" dirty="0" err="1">
                <a:solidFill>
                  <a:srgbClr val="000000"/>
                </a:solidFill>
                <a:latin typeface="Courier New" pitchFamily="49" charset="0"/>
                <a:ea typeface="宋体" pitchFamily="2" charset="-122"/>
                <a:cs typeface="Courier New" pitchFamily="49" charset="0"/>
              </a:rPr>
              <a:t>the_list</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a:solidFill>
                  <a:srgbClr val="8000FF"/>
                </a:solidFill>
                <a:latin typeface="Courier New" pitchFamily="49" charset="0"/>
                <a:ea typeface="宋体" pitchFamily="2" charset="-122"/>
                <a:cs typeface="Courier New" pitchFamily="49" charset="0"/>
              </a:rPr>
              <a:t>const</a:t>
            </a:r>
            <a:r>
              <a:rPr lang="en-US" altLang="zh-CN" sz="1400" dirty="0">
                <a:solidFill>
                  <a:srgbClr val="000000"/>
                </a:solidFill>
                <a:latin typeface="Courier New" pitchFamily="49" charset="0"/>
                <a:ea typeface="宋体" pitchFamily="2" charset="-122"/>
                <a:cs typeface="Courier New" pitchFamily="49" charset="0"/>
              </a:rPr>
              <a:t> Key </a:t>
            </a:r>
            <a:r>
              <a:rPr lang="en-US" altLang="zh-CN" sz="1400" b="1" dirty="0">
                <a:solidFill>
                  <a:srgbClr val="000080"/>
                </a:solidFill>
                <a:latin typeface="Courier New" pitchFamily="49" charset="0"/>
                <a:ea typeface="宋体" pitchFamily="2" charset="-122"/>
                <a:cs typeface="Courier New" pitchFamily="49" charset="0"/>
              </a:rPr>
              <a:t>&amp;</a:t>
            </a:r>
            <a:r>
              <a:rPr lang="en-US" altLang="zh-CN" sz="1400" dirty="0">
                <a:solidFill>
                  <a:srgbClr val="000000"/>
                </a:solidFill>
                <a:latin typeface="Courier New" pitchFamily="49" charset="0"/>
                <a:ea typeface="宋体" pitchFamily="2" charset="-122"/>
                <a:cs typeface="Courier New" pitchFamily="49" charset="0"/>
              </a:rPr>
              <a:t>target</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8000FF"/>
                </a:solidFill>
                <a:latin typeface="Courier New" pitchFamily="49" charset="0"/>
                <a:ea typeface="宋体" pitchFamily="2" charset="-122"/>
                <a:cs typeface="Courier New" pitchFamily="49" charset="0"/>
              </a:rPr>
              <a:t>int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&amp;</a:t>
            </a:r>
            <a:r>
              <a:rPr lang="en-US" altLang="zh-CN" sz="1400" dirty="0">
                <a:solidFill>
                  <a:srgbClr val="000000"/>
                </a:solidFill>
                <a:latin typeface="Courier New" pitchFamily="49" charset="0"/>
                <a:ea typeface="宋体" pitchFamily="2" charset="-122"/>
                <a:cs typeface="Courier New" pitchFamily="49" charset="0"/>
              </a:rPr>
              <a:t>position</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8000"/>
                </a:solidFill>
                <a:latin typeface="Courier New" pitchFamily="49" charset="0"/>
                <a:ea typeface="宋体" pitchFamily="2" charset="-122"/>
                <a:cs typeface="Courier New" pitchFamily="49" charset="0"/>
              </a:rPr>
              <a:t>/* Post: If a Record in the list has key equal to target, then position</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8000"/>
                </a:solidFill>
                <a:latin typeface="Courier New" pitchFamily="49" charset="0"/>
                <a:ea typeface="宋体" pitchFamily="2" charset="-122"/>
                <a:cs typeface="Courier New" pitchFamily="49" charset="0"/>
              </a:rPr>
              <a:t>locates one such entry and a code of success is returned. Otherwise,</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8000"/>
                </a:solidFill>
                <a:latin typeface="Courier New" pitchFamily="49" charset="0"/>
                <a:ea typeface="宋体" pitchFamily="2" charset="-122"/>
                <a:cs typeface="Courier New" pitchFamily="49" charset="0"/>
              </a:rPr>
              <a:t>not present is returned and position is undefined.</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8000"/>
                </a:solidFill>
                <a:latin typeface="Courier New" pitchFamily="49" charset="0"/>
                <a:ea typeface="宋体" pitchFamily="2" charset="-122"/>
                <a:cs typeface="Courier New" pitchFamily="49" charset="0"/>
              </a:rPr>
              <a:t>Uses: Methods for classes </a:t>
            </a:r>
            <a:r>
              <a:rPr lang="en-US" altLang="zh-CN" sz="1400" dirty="0" err="1">
                <a:solidFill>
                  <a:srgbClr val="008000"/>
                </a:solidFill>
                <a:latin typeface="Courier New" pitchFamily="49" charset="0"/>
                <a:ea typeface="宋体" pitchFamily="2" charset="-122"/>
                <a:cs typeface="Courier New" pitchFamily="49" charset="0"/>
              </a:rPr>
              <a:t>Ordered_list</a:t>
            </a:r>
            <a:r>
              <a:rPr lang="en-US" altLang="zh-CN" sz="1400" dirty="0">
                <a:solidFill>
                  <a:srgbClr val="008000"/>
                </a:solidFill>
                <a:latin typeface="Courier New" pitchFamily="49" charset="0"/>
                <a:ea typeface="宋体" pitchFamily="2" charset="-122"/>
                <a:cs typeface="Courier New" pitchFamily="49" charset="0"/>
              </a:rPr>
              <a:t> and Record. */</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Record data</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8000FF"/>
                </a:solidFill>
                <a:latin typeface="Courier New" pitchFamily="49" charset="0"/>
                <a:ea typeface="宋体" pitchFamily="2" charset="-122"/>
                <a:cs typeface="Courier New" pitchFamily="49" charset="0"/>
              </a:rPr>
              <a:t>int</a:t>
            </a:r>
            <a:r>
              <a:rPr lang="en-US" altLang="zh-CN" sz="1400" dirty="0">
                <a:solidFill>
                  <a:srgbClr val="000000"/>
                </a:solidFill>
                <a:latin typeface="Courier New" pitchFamily="49" charset="0"/>
                <a:ea typeface="宋体" pitchFamily="2" charset="-122"/>
                <a:cs typeface="Courier New" pitchFamily="49" charset="0"/>
              </a:rPr>
              <a:t> bottom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a:solidFill>
                  <a:srgbClr val="FF8000"/>
                </a:solidFill>
                <a:latin typeface="Courier New" pitchFamily="49" charset="0"/>
                <a:ea typeface="宋体" pitchFamily="2" charset="-122"/>
                <a:cs typeface="Courier New" pitchFamily="49" charset="0"/>
              </a:rPr>
              <a:t>0</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top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000000"/>
                </a:solidFill>
                <a:latin typeface="Courier New" pitchFamily="49" charset="0"/>
                <a:ea typeface="宋体" pitchFamily="2" charset="-122"/>
                <a:cs typeface="Courier New" pitchFamily="49" charset="0"/>
              </a:rPr>
              <a:t>the_list</a:t>
            </a:r>
            <a:r>
              <a:rPr lang="en-US" altLang="zh-CN" sz="1400" b="1" dirty="0" err="1">
                <a:solidFill>
                  <a:srgbClr val="000080"/>
                </a:solidFill>
                <a:latin typeface="Courier New" pitchFamily="49" charset="0"/>
                <a:ea typeface="宋体" pitchFamily="2" charset="-122"/>
                <a:cs typeface="Courier New" pitchFamily="49" charset="0"/>
              </a:rPr>
              <a:t>.</a:t>
            </a:r>
            <a:r>
              <a:rPr lang="en-US" altLang="zh-CN" sz="1400" dirty="0" err="1">
                <a:solidFill>
                  <a:srgbClr val="000000"/>
                </a:solidFill>
                <a:latin typeface="Courier New" pitchFamily="49" charset="0"/>
                <a:ea typeface="宋体" pitchFamily="2" charset="-122"/>
                <a:cs typeface="Courier New" pitchFamily="49" charset="0"/>
              </a:rPr>
              <a:t>size</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 </a:t>
            </a:r>
            <a:r>
              <a:rPr lang="en-US" altLang="zh-CN" sz="1400" dirty="0">
                <a:solidFill>
                  <a:srgbClr val="FF8000"/>
                </a:solidFill>
                <a:latin typeface="Courier New" pitchFamily="49" charset="0"/>
                <a:ea typeface="宋体" pitchFamily="2" charset="-122"/>
                <a:cs typeface="Courier New" pitchFamily="49" charset="0"/>
              </a:rPr>
              <a:t>1</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while</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bottom </a:t>
            </a:r>
            <a:r>
              <a:rPr lang="en-US" altLang="zh-CN" sz="1400" b="1" dirty="0">
                <a:solidFill>
                  <a:srgbClr val="000080"/>
                </a:solidFill>
                <a:latin typeface="Courier New" pitchFamily="49" charset="0"/>
                <a:ea typeface="宋体" pitchFamily="2" charset="-122"/>
                <a:cs typeface="Courier New" pitchFamily="49" charset="0"/>
              </a:rPr>
              <a:t>&lt;=</a:t>
            </a:r>
            <a:r>
              <a:rPr lang="en-US" altLang="zh-CN" sz="1400" dirty="0">
                <a:solidFill>
                  <a:srgbClr val="000000"/>
                </a:solidFill>
                <a:latin typeface="Courier New" pitchFamily="49" charset="0"/>
                <a:ea typeface="宋体" pitchFamily="2" charset="-122"/>
                <a:cs typeface="Courier New" pitchFamily="49" charset="0"/>
              </a:rPr>
              <a:t> top</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position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bottom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top</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a:solidFill>
                  <a:srgbClr val="FF8000"/>
                </a:solidFill>
                <a:latin typeface="Courier New" pitchFamily="49" charset="0"/>
                <a:ea typeface="宋体" pitchFamily="2" charset="-122"/>
                <a:cs typeface="Courier New" pitchFamily="49" charset="0"/>
              </a:rPr>
              <a:t>2</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000000"/>
                </a:solidFill>
                <a:latin typeface="Courier New" pitchFamily="49" charset="0"/>
                <a:ea typeface="宋体" pitchFamily="2" charset="-122"/>
                <a:cs typeface="Courier New" pitchFamily="49" charset="0"/>
              </a:rPr>
              <a:t>the_list</a:t>
            </a:r>
            <a:r>
              <a:rPr lang="en-US" altLang="zh-CN" sz="1400" b="1" dirty="0" err="1">
                <a:solidFill>
                  <a:srgbClr val="000080"/>
                </a:solidFill>
                <a:latin typeface="Courier New" pitchFamily="49" charset="0"/>
                <a:ea typeface="宋体" pitchFamily="2" charset="-122"/>
                <a:cs typeface="Courier New" pitchFamily="49" charset="0"/>
              </a:rPr>
              <a:t>.</a:t>
            </a:r>
            <a:r>
              <a:rPr lang="en-US" altLang="zh-CN" sz="1400" dirty="0" err="1">
                <a:solidFill>
                  <a:srgbClr val="000000"/>
                </a:solidFill>
                <a:latin typeface="Courier New" pitchFamily="49" charset="0"/>
                <a:ea typeface="宋体" pitchFamily="2" charset="-122"/>
                <a:cs typeface="Courier New" pitchFamily="49" charset="0"/>
              </a:rPr>
              <a:t>retrieve</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position</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data</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if</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data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target</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return</a:t>
            </a:r>
            <a:r>
              <a:rPr lang="en-US" altLang="zh-CN" sz="1400" dirty="0">
                <a:solidFill>
                  <a:srgbClr val="000000"/>
                </a:solidFill>
                <a:latin typeface="Courier New" pitchFamily="49" charset="0"/>
                <a:ea typeface="宋体" pitchFamily="2" charset="-122"/>
                <a:cs typeface="Courier New" pitchFamily="49" charset="0"/>
              </a:rPr>
              <a:t> success</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if</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data </a:t>
            </a:r>
            <a:r>
              <a:rPr lang="en-US" altLang="zh-CN" sz="1400" b="1" dirty="0">
                <a:solidFill>
                  <a:srgbClr val="000080"/>
                </a:solidFill>
                <a:latin typeface="Courier New" pitchFamily="49" charset="0"/>
                <a:ea typeface="宋体" pitchFamily="2" charset="-122"/>
                <a:cs typeface="Courier New" pitchFamily="49" charset="0"/>
              </a:rPr>
              <a:t>&lt;</a:t>
            </a:r>
            <a:r>
              <a:rPr lang="en-US" altLang="zh-CN" sz="1400" dirty="0">
                <a:solidFill>
                  <a:srgbClr val="000000"/>
                </a:solidFill>
                <a:latin typeface="Courier New" pitchFamily="49" charset="0"/>
                <a:ea typeface="宋体" pitchFamily="2" charset="-122"/>
                <a:cs typeface="Courier New" pitchFamily="49" charset="0"/>
              </a:rPr>
              <a:t> target</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bottom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position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a:solidFill>
                  <a:srgbClr val="FF8000"/>
                </a:solidFill>
                <a:latin typeface="Courier New" pitchFamily="49" charset="0"/>
                <a:ea typeface="宋体" pitchFamily="2" charset="-122"/>
                <a:cs typeface="Courier New" pitchFamily="49" charset="0"/>
              </a:rPr>
              <a:t>1</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else</a:t>
            </a:r>
            <a:r>
              <a:rPr lang="en-US" altLang="zh-CN" sz="1400" dirty="0">
                <a:solidFill>
                  <a:srgbClr val="000000"/>
                </a:solidFill>
                <a:latin typeface="Courier New" pitchFamily="49" charset="0"/>
                <a:ea typeface="宋体" pitchFamily="2" charset="-122"/>
                <a:cs typeface="Courier New" pitchFamily="49" charset="0"/>
              </a:rPr>
              <a:t> top </a:t>
            </a:r>
            <a:r>
              <a:rPr lang="en-US" altLang="zh-CN" sz="1400" b="1" dirty="0">
                <a:solidFill>
                  <a:srgbClr val="000080"/>
                </a:solidFill>
                <a:latin typeface="Courier New" pitchFamily="49" charset="0"/>
                <a:ea typeface="宋体" pitchFamily="2" charset="-122"/>
                <a:cs typeface="Courier New" pitchFamily="49" charset="0"/>
              </a:rPr>
              <a:t>=</a:t>
            </a:r>
            <a:r>
              <a:rPr lang="en-US" altLang="zh-CN" sz="1400" dirty="0">
                <a:solidFill>
                  <a:srgbClr val="000000"/>
                </a:solidFill>
                <a:latin typeface="Courier New" pitchFamily="49" charset="0"/>
                <a:ea typeface="宋体" pitchFamily="2" charset="-122"/>
                <a:cs typeface="Courier New" pitchFamily="49" charset="0"/>
              </a:rPr>
              <a:t> position − </a:t>
            </a:r>
            <a:r>
              <a:rPr lang="en-US" altLang="zh-CN" sz="1400" dirty="0">
                <a:solidFill>
                  <a:srgbClr val="FF8000"/>
                </a:solidFill>
                <a:latin typeface="Courier New" pitchFamily="49" charset="0"/>
                <a:ea typeface="宋体" pitchFamily="2" charset="-122"/>
                <a:cs typeface="Courier New" pitchFamily="49" charset="0"/>
              </a:rPr>
              <a:t>1</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dirty="0">
                <a:solidFill>
                  <a:srgbClr val="000000"/>
                </a:solidFill>
                <a:latin typeface="Courier New" pitchFamily="49" charset="0"/>
                <a:ea typeface="宋体" pitchFamily="2" charset="-122"/>
                <a:cs typeface="Courier New" pitchFamily="49" charset="0"/>
              </a:rPr>
              <a:t>    </a:t>
            </a:r>
            <a:r>
              <a:rPr lang="en-US" altLang="zh-CN" sz="1400" b="1" dirty="0">
                <a:solidFill>
                  <a:srgbClr val="0000FF"/>
                </a:solidFill>
                <a:latin typeface="Courier New" pitchFamily="49" charset="0"/>
                <a:ea typeface="宋体" pitchFamily="2" charset="-122"/>
                <a:cs typeface="Courier New" pitchFamily="49" charset="0"/>
              </a:rPr>
              <a:t>return</a:t>
            </a:r>
            <a:r>
              <a:rPr lang="en-US" altLang="zh-CN" sz="1400" dirty="0">
                <a:solidFill>
                  <a:srgbClr val="000000"/>
                </a:solidFill>
                <a:latin typeface="Courier New" pitchFamily="49" charset="0"/>
                <a:ea typeface="宋体" pitchFamily="2" charset="-122"/>
                <a:cs typeface="Courier New" pitchFamily="49" charset="0"/>
              </a:rPr>
              <a:t> </a:t>
            </a:r>
            <a:r>
              <a:rPr lang="en-US" altLang="zh-CN" sz="1400" dirty="0" err="1">
                <a:solidFill>
                  <a:srgbClr val="000000"/>
                </a:solidFill>
                <a:latin typeface="Courier New" pitchFamily="49" charset="0"/>
                <a:ea typeface="宋体" pitchFamily="2" charset="-122"/>
                <a:cs typeface="Courier New" pitchFamily="49" charset="0"/>
              </a:rPr>
              <a:t>not_present</a:t>
            </a:r>
            <a:r>
              <a:rPr lang="en-US" altLang="zh-CN" sz="1400" b="1" dirty="0">
                <a:solidFill>
                  <a:srgbClr val="000080"/>
                </a:solidFill>
                <a:latin typeface="Courier New" pitchFamily="49" charset="0"/>
                <a:ea typeface="宋体" pitchFamily="2" charset="-122"/>
                <a:cs typeface="Courier New" pitchFamily="49" charset="0"/>
              </a:rPr>
              <a:t>;</a:t>
            </a:r>
            <a:endParaRPr lang="en-US" altLang="zh-CN" sz="11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400" b="1" dirty="0">
                <a:solidFill>
                  <a:srgbClr val="000080"/>
                </a:solidFill>
                <a:latin typeface="Courier New" pitchFamily="49" charset="0"/>
                <a:ea typeface="宋体" pitchFamily="2" charset="-122"/>
                <a:cs typeface="Courier New" pitchFamily="49" charset="0"/>
              </a:rPr>
              <a:t>}</a:t>
            </a:r>
            <a:endParaRPr lang="en-US" altLang="zh-CN" sz="3200" dirty="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Algorithm Verification</a:t>
            </a:r>
            <a:endParaRPr lang="zh-CN" altLang="en-US" dirty="0"/>
          </a:p>
        </p:txBody>
      </p:sp>
      <p:sp>
        <p:nvSpPr>
          <p:cNvPr id="3" name="内容占位符 2"/>
          <p:cNvSpPr>
            <a:spLocks noGrp="1"/>
          </p:cNvSpPr>
          <p:nvPr>
            <p:ph idx="1"/>
          </p:nvPr>
        </p:nvSpPr>
        <p:spPr/>
        <p:txBody>
          <a:bodyPr/>
          <a:lstStyle/>
          <a:p>
            <a:r>
              <a:rPr lang="en-US" altLang="zh-CN" dirty="0" smtClean="0"/>
              <a:t>The division of the list into </a:t>
            </a:r>
            <a:r>
              <a:rPr lang="en-US" altLang="zh-CN" dirty="0" err="1" smtClean="0"/>
              <a:t>sublists</a:t>
            </a:r>
            <a:r>
              <a:rPr lang="en-US" altLang="zh-CN" dirty="0" smtClean="0"/>
              <a:t> is described in the following diagram:</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The first part of the list contains only entries strictly less than target, and the last part contains only entries strictly greater than target.</a:t>
            </a:r>
          </a:p>
          <a:p>
            <a:r>
              <a:rPr lang="en-US" altLang="zh-CN" dirty="0" smtClean="0"/>
              <a:t>If </a:t>
            </a:r>
            <a:r>
              <a:rPr lang="en-US" altLang="zh-CN" b="1" dirty="0" smtClean="0"/>
              <a:t>target</a:t>
            </a:r>
            <a:r>
              <a:rPr lang="en-US" altLang="zh-CN" dirty="0" smtClean="0"/>
              <a:t> appears more than once in the list, then the search may return any instance of the target.</a:t>
            </a:r>
          </a:p>
          <a:p>
            <a:r>
              <a:rPr lang="en-US" altLang="zh-CN" dirty="0" smtClean="0"/>
              <a:t>If </a:t>
            </a:r>
            <a:r>
              <a:rPr lang="en-US" altLang="zh-CN" b="1" dirty="0" smtClean="0"/>
              <a:t>target</a:t>
            </a:r>
            <a:r>
              <a:rPr lang="en-US" altLang="zh-CN" dirty="0" smtClean="0"/>
              <a:t> does not exist in the list, then we have </a:t>
            </a:r>
            <a:r>
              <a:rPr lang="en-US" altLang="zh-CN" dirty="0" err="1" smtClean="0">
                <a:solidFill>
                  <a:srgbClr val="FF0000"/>
                </a:solidFill>
              </a:rPr>
              <a:t>ordered_list</a:t>
            </a:r>
            <a:r>
              <a:rPr lang="en-US" altLang="zh-CN" dirty="0" smtClean="0">
                <a:solidFill>
                  <a:srgbClr val="FF0000"/>
                </a:solidFill>
              </a:rPr>
              <a:t>[top] &lt; target &lt; </a:t>
            </a:r>
            <a:r>
              <a:rPr lang="en-US" altLang="zh-CN" dirty="0" err="1" smtClean="0">
                <a:solidFill>
                  <a:srgbClr val="FF0000"/>
                </a:solidFill>
              </a:rPr>
              <a:t>ordered_list</a:t>
            </a:r>
            <a:r>
              <a:rPr lang="en-US" altLang="zh-CN" dirty="0" smtClean="0">
                <a:solidFill>
                  <a:srgbClr val="FF0000"/>
                </a:solidFill>
              </a:rPr>
              <a:t>[bottom]</a:t>
            </a:r>
            <a:endParaRPr lang="zh-CN" altLang="en-US" dirty="0">
              <a:solidFill>
                <a:srgbClr val="FF0000"/>
              </a:solidFill>
            </a:endParaRPr>
          </a:p>
        </p:txBody>
      </p:sp>
      <p:pic>
        <p:nvPicPr>
          <p:cNvPr id="33794" name="Picture 2"/>
          <p:cNvPicPr>
            <a:picLocks noChangeAspect="1" noChangeArrowheads="1"/>
          </p:cNvPicPr>
          <p:nvPr/>
        </p:nvPicPr>
        <p:blipFill>
          <a:blip r:embed="rId2" cstate="print"/>
          <a:srcRect/>
          <a:stretch>
            <a:fillRect/>
          </a:stretch>
        </p:blipFill>
        <p:spPr bwMode="auto">
          <a:xfrm>
            <a:off x="2783632" y="1628800"/>
            <a:ext cx="6472643" cy="12858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Comparison Trees</a:t>
            </a:r>
            <a:endParaRPr lang="zh-CN" altLang="en-US" dirty="0"/>
          </a:p>
        </p:txBody>
      </p:sp>
      <p:sp>
        <p:nvSpPr>
          <p:cNvPr id="3" name="内容占位符 2"/>
          <p:cNvSpPr>
            <a:spLocks noGrp="1"/>
          </p:cNvSpPr>
          <p:nvPr>
            <p:ph idx="1"/>
          </p:nvPr>
        </p:nvSpPr>
        <p:spPr/>
        <p:txBody>
          <a:bodyPr/>
          <a:lstStyle/>
          <a:p>
            <a:r>
              <a:rPr lang="en-US" altLang="zh-CN" dirty="0" smtClean="0"/>
              <a:t>The comparison tree of an algorithm is obtained by </a:t>
            </a:r>
            <a:r>
              <a:rPr lang="en-US" altLang="zh-CN" dirty="0" smtClean="0">
                <a:solidFill>
                  <a:srgbClr val="FF0000"/>
                </a:solidFill>
              </a:rPr>
              <a:t>tracing the action of the algorithm.</a:t>
            </a:r>
          </a:p>
          <a:p>
            <a:endParaRPr lang="en-US" altLang="zh-CN" dirty="0" smtClean="0"/>
          </a:p>
          <a:p>
            <a:r>
              <a:rPr lang="en-US" altLang="zh-CN" dirty="0" smtClean="0"/>
              <a:t>A </a:t>
            </a:r>
            <a:r>
              <a:rPr lang="en-US" altLang="zh-CN" dirty="0" smtClean="0">
                <a:solidFill>
                  <a:srgbClr val="FF0000"/>
                </a:solidFill>
              </a:rPr>
              <a:t>vertex</a:t>
            </a:r>
            <a:r>
              <a:rPr lang="en-US" altLang="zh-CN" dirty="0" smtClean="0"/>
              <a:t> (circle) represents a comparison of keys. Inside the circle we put the index of the key against which we are comparing the target key.</a:t>
            </a:r>
          </a:p>
          <a:p>
            <a:r>
              <a:rPr lang="en-US" altLang="zh-CN" dirty="0" smtClean="0">
                <a:solidFill>
                  <a:srgbClr val="FF0000"/>
                </a:solidFill>
              </a:rPr>
              <a:t>Branches</a:t>
            </a:r>
            <a:r>
              <a:rPr lang="en-US" altLang="zh-CN" dirty="0" smtClean="0"/>
              <a:t> (lines) drawn down from the circle represent the possible outcomes of the comparison. </a:t>
            </a:r>
          </a:p>
          <a:p>
            <a:r>
              <a:rPr lang="en-US" altLang="zh-CN" dirty="0" smtClean="0">
                <a:solidFill>
                  <a:srgbClr val="FF0000"/>
                </a:solidFill>
              </a:rPr>
              <a:t>Leaves</a:t>
            </a:r>
            <a:r>
              <a:rPr lang="en-US" altLang="zh-CN" dirty="0" smtClean="0"/>
              <a:t> (squares): When the algorithm terminates, we put either F (for failure) or the location where the target is found at the end of the appropriate branch.</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t>Comparison Trees</a:t>
            </a:r>
            <a:endParaRPr lang="zh-CN" altLang="en-US" dirty="0"/>
          </a:p>
        </p:txBody>
      </p:sp>
      <p:sp>
        <p:nvSpPr>
          <p:cNvPr id="3" name="内容占位符 2"/>
          <p:cNvSpPr>
            <a:spLocks noGrp="1"/>
          </p:cNvSpPr>
          <p:nvPr>
            <p:ph idx="1"/>
          </p:nvPr>
        </p:nvSpPr>
        <p:spPr/>
        <p:txBody>
          <a:bodyPr/>
          <a:lstStyle/>
          <a:p>
            <a:r>
              <a:rPr lang="en-US" altLang="zh-CN" dirty="0" smtClean="0"/>
              <a:t>The number of branches traversed to reach a vertex from the root is called the </a:t>
            </a:r>
            <a:r>
              <a:rPr lang="en-US" altLang="zh-CN" i="1" dirty="0" smtClean="0">
                <a:solidFill>
                  <a:srgbClr val="FF0000"/>
                </a:solidFill>
              </a:rPr>
              <a:t>level</a:t>
            </a:r>
            <a:r>
              <a:rPr lang="en-US" altLang="zh-CN" dirty="0" smtClean="0"/>
              <a:t> of the vertex. Thus the root itself has level 0, the vertices immediately below it have level 1, and so on. The largest level that occurs is called the </a:t>
            </a:r>
            <a:r>
              <a:rPr lang="en-US" altLang="zh-CN" i="1" dirty="0" smtClean="0">
                <a:solidFill>
                  <a:srgbClr val="FF0000"/>
                </a:solidFill>
              </a:rPr>
              <a:t>height</a:t>
            </a:r>
            <a:r>
              <a:rPr lang="en-US" altLang="zh-CN" dirty="0" smtClean="0"/>
              <a:t> of the tree.</a:t>
            </a:r>
          </a:p>
          <a:p>
            <a:endParaRPr lang="en-US" altLang="zh-CN" dirty="0" smtClean="0"/>
          </a:p>
          <a:p>
            <a:r>
              <a:rPr lang="en-US" altLang="zh-CN" dirty="0" smtClean="0"/>
              <a:t>The </a:t>
            </a:r>
            <a:r>
              <a:rPr lang="en-US" altLang="zh-CN" i="1" dirty="0" smtClean="0">
                <a:solidFill>
                  <a:srgbClr val="FF0000"/>
                </a:solidFill>
              </a:rPr>
              <a:t>external path length</a:t>
            </a:r>
            <a:r>
              <a:rPr lang="en-US" altLang="zh-CN" dirty="0" smtClean="0"/>
              <a:t> of a tree is the sum of the number of branches traversed in going from the root once to every leaf in the tree.</a:t>
            </a:r>
          </a:p>
          <a:p>
            <a:r>
              <a:rPr lang="en-US" altLang="zh-CN" dirty="0" smtClean="0"/>
              <a:t>The </a:t>
            </a:r>
            <a:r>
              <a:rPr lang="en-US" altLang="zh-CN" i="1" dirty="0" smtClean="0">
                <a:solidFill>
                  <a:srgbClr val="FF0000"/>
                </a:solidFill>
              </a:rPr>
              <a:t>internal path length</a:t>
            </a:r>
            <a:r>
              <a:rPr lang="en-US" altLang="zh-CN" dirty="0" smtClean="0">
                <a:solidFill>
                  <a:srgbClr val="FF0000"/>
                </a:solidFill>
              </a:rPr>
              <a:t> </a:t>
            </a:r>
            <a:r>
              <a:rPr lang="en-US" altLang="zh-CN" dirty="0" smtClean="0"/>
              <a:t>is defined to be the sum, over all vertices that are not leaves, of the number of branches from the root to the vertex.</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Sample Comparison Trees</a:t>
            </a:r>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4495801" y="928670"/>
            <a:ext cx="4957786" cy="5504154"/>
          </a:xfrm>
          <a:prstGeom prst="rect">
            <a:avLst/>
          </a:prstGeom>
          <a:noFill/>
          <a:ln w="9525">
            <a:noFill/>
            <a:miter lim="800000"/>
            <a:headEnd/>
            <a:tailEnd/>
          </a:ln>
        </p:spPr>
      </p:pic>
      <p:sp>
        <p:nvSpPr>
          <p:cNvPr id="5" name="AutoShape 4"/>
          <p:cNvSpPr>
            <a:spLocks noChangeArrowheads="1"/>
          </p:cNvSpPr>
          <p:nvPr/>
        </p:nvSpPr>
        <p:spPr bwMode="auto">
          <a:xfrm>
            <a:off x="2095473" y="2285992"/>
            <a:ext cx="2481249" cy="1500198"/>
          </a:xfrm>
          <a:prstGeom prst="wedgeRoundRectCallout">
            <a:avLst>
              <a:gd name="adj1" fmla="val 59972"/>
              <a:gd name="adj2" fmla="val -23712"/>
              <a:gd name="adj3" fmla="val 16667"/>
            </a:avLst>
          </a:prstGeom>
          <a:solidFill>
            <a:srgbClr val="FFCC00"/>
          </a:solidFill>
          <a:ln w="9525">
            <a:solidFill>
              <a:schemeClr val="tx1"/>
            </a:solidFill>
            <a:miter lim="800000"/>
            <a:headEnd/>
            <a:tailEnd/>
          </a:ln>
        </p:spPr>
        <p:txBody>
          <a:bodyPr/>
          <a:lstStyle/>
          <a:p>
            <a:r>
              <a:rPr lang="en-US" altLang="zh-CN" sz="2000" dirty="0"/>
              <a:t>Comparison tree for </a:t>
            </a:r>
            <a:r>
              <a:rPr lang="en-US" altLang="zh-CN" sz="2000" dirty="0">
                <a:solidFill>
                  <a:srgbClr val="FF0000"/>
                </a:solidFill>
              </a:rPr>
              <a:t>sequential search </a:t>
            </a:r>
            <a:r>
              <a:rPr lang="en-US" altLang="zh-CN" sz="2000" dirty="0"/>
              <a:t>on a list of </a:t>
            </a:r>
            <a:r>
              <a:rPr lang="en-US" altLang="zh-CN" sz="2000" i="1" dirty="0"/>
              <a:t>n</a:t>
            </a:r>
            <a:r>
              <a:rPr lang="en-US" altLang="zh-CN" sz="2000" dirty="0"/>
              <a:t> elements.</a:t>
            </a:r>
          </a:p>
        </p:txBody>
      </p:sp>
      <p:sp>
        <p:nvSpPr>
          <p:cNvPr id="6" name="AutoShape 5"/>
          <p:cNvSpPr>
            <a:spLocks noChangeArrowheads="1"/>
          </p:cNvSpPr>
          <p:nvPr/>
        </p:nvSpPr>
        <p:spPr bwMode="auto">
          <a:xfrm>
            <a:off x="3452795" y="4857760"/>
            <a:ext cx="2685869" cy="1360278"/>
          </a:xfrm>
          <a:prstGeom prst="wedgeRoundRectCallout">
            <a:avLst>
              <a:gd name="adj1" fmla="val 88616"/>
              <a:gd name="adj2" fmla="val 30721"/>
              <a:gd name="adj3" fmla="val 16667"/>
            </a:avLst>
          </a:prstGeom>
          <a:solidFill>
            <a:srgbClr val="FFCC00"/>
          </a:solidFill>
          <a:ln w="9525">
            <a:solidFill>
              <a:schemeClr val="tx1"/>
            </a:solidFill>
            <a:miter lim="800000"/>
            <a:headEnd/>
            <a:tailEnd/>
          </a:ln>
        </p:spPr>
        <p:txBody>
          <a:bodyPr/>
          <a:lstStyle/>
          <a:p>
            <a:r>
              <a:rPr lang="en-US" altLang="zh-CN" dirty="0"/>
              <a:t> </a:t>
            </a:r>
            <a:r>
              <a:rPr lang="en-US" altLang="zh-CN" sz="2000" i="1" dirty="0"/>
              <a:t>n</a:t>
            </a:r>
            <a:r>
              <a:rPr lang="en-US" altLang="zh-CN" sz="2000" dirty="0"/>
              <a:t> comparisons to search </a:t>
            </a:r>
            <a:r>
              <a:rPr lang="en-US" altLang="zh-CN" sz="2000" i="1" dirty="0"/>
              <a:t>n</a:t>
            </a:r>
            <a:r>
              <a:rPr lang="en-US" altLang="zh-CN" sz="2000" dirty="0"/>
              <a:t>-</a:t>
            </a:r>
            <a:r>
              <a:rPr lang="en-US" altLang="zh-CN" sz="2000" dirty="0" err="1"/>
              <a:t>th</a:t>
            </a:r>
            <a:r>
              <a:rPr lang="en-US" altLang="zh-CN" sz="2000" dirty="0"/>
              <a:t> element and for unsuccessful search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Comparison Trees: First version</a:t>
            </a:r>
            <a:endParaRPr lang="zh-CN" altLang="en-US" dirty="0"/>
          </a:p>
        </p:txBody>
      </p:sp>
      <p:sp>
        <p:nvSpPr>
          <p:cNvPr id="3" name="内容占位符 2"/>
          <p:cNvSpPr>
            <a:spLocks noGrp="1"/>
          </p:cNvSpPr>
          <p:nvPr>
            <p:ph idx="1"/>
          </p:nvPr>
        </p:nvSpPr>
        <p:spPr/>
        <p:txBody>
          <a:bodyPr/>
          <a:lstStyle/>
          <a:p>
            <a:endParaRPr lang="en-US" altLang="zh-CN" sz="2200" dirty="0">
              <a:solidFill>
                <a:srgbClr val="FF0000"/>
              </a:solidFill>
            </a:endParaRPr>
          </a:p>
          <a:p>
            <a:endParaRPr lang="en-US" altLang="zh-CN" sz="2200" dirty="0">
              <a:solidFill>
                <a:srgbClr val="FF0000"/>
              </a:solidFill>
            </a:endParaRPr>
          </a:p>
          <a:p>
            <a:endParaRPr lang="en-US" altLang="zh-CN" sz="2200" dirty="0">
              <a:solidFill>
                <a:srgbClr val="FF0000"/>
              </a:solidFill>
            </a:endParaRPr>
          </a:p>
          <a:p>
            <a:endParaRPr lang="en-US" altLang="zh-CN" sz="2200" dirty="0">
              <a:solidFill>
                <a:srgbClr val="FF0000"/>
              </a:solidFill>
            </a:endParaRPr>
          </a:p>
          <a:p>
            <a:endParaRPr lang="en-US" altLang="zh-CN" sz="2200" dirty="0">
              <a:solidFill>
                <a:srgbClr val="FF0000"/>
              </a:solidFill>
            </a:endParaRPr>
          </a:p>
          <a:p>
            <a:endParaRPr lang="en-US" altLang="zh-CN" sz="2200" dirty="0" smtClean="0">
              <a:solidFill>
                <a:srgbClr val="FF0000"/>
              </a:solidFill>
            </a:endParaRPr>
          </a:p>
          <a:p>
            <a:endParaRPr lang="en-US" altLang="zh-CN" sz="2200" dirty="0">
              <a:solidFill>
                <a:srgbClr val="FF0000"/>
              </a:solidFill>
            </a:endParaRPr>
          </a:p>
          <a:p>
            <a:endParaRPr lang="en-US" altLang="zh-CN" sz="2200" dirty="0">
              <a:solidFill>
                <a:srgbClr val="FF0000"/>
              </a:solidFill>
            </a:endParaRPr>
          </a:p>
          <a:p>
            <a:endParaRPr lang="en-US" altLang="zh-CN" sz="2200" dirty="0">
              <a:solidFill>
                <a:srgbClr val="FF0000"/>
              </a:solidFill>
            </a:endParaRPr>
          </a:p>
          <a:p>
            <a:r>
              <a:rPr lang="en-US" altLang="zh-CN" sz="2200" dirty="0">
                <a:solidFill>
                  <a:srgbClr val="FF0000"/>
                </a:solidFill>
              </a:rPr>
              <a:t>Search terminates at leaves, </a:t>
            </a:r>
            <a:r>
              <a:rPr lang="en-US" altLang="zh-CN" sz="2200" dirty="0"/>
              <a:t>half are successful and half are unsuccessful;</a:t>
            </a:r>
          </a:p>
          <a:p>
            <a:r>
              <a:rPr lang="en-US" altLang="zh-CN" sz="2200" dirty="0"/>
              <a:t>All leaves are on the two adjacent levels;</a:t>
            </a:r>
          </a:p>
          <a:p>
            <a:r>
              <a:rPr lang="en-US" altLang="zh-CN" sz="2200" dirty="0"/>
              <a:t>Worst case: the number of comparisons is the height of the tree;</a:t>
            </a:r>
          </a:p>
          <a:p>
            <a:r>
              <a:rPr lang="en-US" altLang="zh-CN" sz="2200" dirty="0"/>
              <a:t>Average case?</a:t>
            </a:r>
            <a:endParaRPr lang="zh-CN" altLang="en-US" sz="2200" dirty="0"/>
          </a:p>
        </p:txBody>
      </p:sp>
      <p:pic>
        <p:nvPicPr>
          <p:cNvPr id="34818" name="Picture 2"/>
          <p:cNvPicPr>
            <a:picLocks noChangeAspect="1" noChangeArrowheads="1"/>
          </p:cNvPicPr>
          <p:nvPr/>
        </p:nvPicPr>
        <p:blipFill>
          <a:blip r:embed="rId2" cstate="print"/>
          <a:srcRect/>
          <a:stretch>
            <a:fillRect/>
          </a:stretch>
        </p:blipFill>
        <p:spPr bwMode="auto">
          <a:xfrm>
            <a:off x="2639616" y="1052736"/>
            <a:ext cx="6643734" cy="321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Comparison Trees: Second version</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Every vertex that is not a leaf terminates some successful search and the leaves correspond to unsuccessful searches.</a:t>
            </a:r>
          </a:p>
          <a:p>
            <a:r>
              <a:rPr lang="en-US" altLang="zh-CN" dirty="0" smtClean="0"/>
              <a:t>Only </a:t>
            </a:r>
            <a:r>
              <a:rPr lang="en-US" altLang="zh-CN" dirty="0" smtClean="0">
                <a:solidFill>
                  <a:srgbClr val="FF0000"/>
                </a:solidFill>
              </a:rPr>
              <a:t>one comparison </a:t>
            </a:r>
            <a:r>
              <a:rPr lang="en-US" altLang="zh-CN" dirty="0" smtClean="0"/>
              <a:t>is done at the vertex at which the search succeeds in finding the target, otherwise it takes </a:t>
            </a:r>
            <a:r>
              <a:rPr lang="en-US" altLang="zh-CN" dirty="0" smtClean="0">
                <a:solidFill>
                  <a:srgbClr val="FF0000"/>
                </a:solidFill>
              </a:rPr>
              <a:t>two comparisons</a:t>
            </a:r>
            <a:r>
              <a:rPr lang="en-US" altLang="zh-CN" dirty="0" smtClean="0"/>
              <a:t>.</a:t>
            </a:r>
          </a:p>
        </p:txBody>
      </p:sp>
      <p:pic>
        <p:nvPicPr>
          <p:cNvPr id="35842" name="Picture 2"/>
          <p:cNvPicPr>
            <a:picLocks noChangeAspect="1" noChangeArrowheads="1"/>
          </p:cNvPicPr>
          <p:nvPr/>
        </p:nvPicPr>
        <p:blipFill>
          <a:blip r:embed="rId2" cstate="print"/>
          <a:srcRect/>
          <a:stretch>
            <a:fillRect/>
          </a:stretch>
        </p:blipFill>
        <p:spPr bwMode="auto">
          <a:xfrm>
            <a:off x="2309786" y="1110698"/>
            <a:ext cx="7586948" cy="28183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r>
              <a:rPr lang="zh-CN" altLang="en-US" dirty="0" smtClean="0">
                <a:solidFill>
                  <a:schemeClr val="accent4"/>
                </a:solidFill>
                <a:latin typeface="宋体" pitchFamily="2" charset="-122"/>
              </a:rPr>
              <a:t>在英汉字典中查找某个英文单词的中文解释；在新华字典中查找某个汉字的读音、含义；在对数表、平方根表中查找某个数的对数、平方根；邮递员送信件要按收件人的地址确定位置等等。可以说查找是为了得到某个信息而常常进行的工作。</a:t>
            </a:r>
          </a:p>
          <a:p>
            <a:r>
              <a:rPr lang="zh-CN" altLang="en-US" b="1" u="sng" dirty="0" smtClean="0">
                <a:solidFill>
                  <a:schemeClr val="accent4"/>
                </a:solidFill>
                <a:latin typeface="楷体_GB2312" pitchFamily="49" charset="-122"/>
                <a:ea typeface="楷体_GB2312" pitchFamily="49" charset="-122"/>
              </a:rPr>
              <a:t>查找是许多程序中最消耗时间的一部分。</a:t>
            </a:r>
            <a:r>
              <a:rPr lang="zh-CN" altLang="en-US" dirty="0" smtClean="0">
                <a:solidFill>
                  <a:schemeClr val="accent4"/>
                </a:solidFill>
                <a:latin typeface="宋体" pitchFamily="2" charset="-122"/>
              </a:rPr>
              <a:t>因而，一个好的查找方法会大大提高运行速度。</a:t>
            </a:r>
            <a:r>
              <a:rPr lang="zh-CN" altLang="en-US" dirty="0" smtClean="0">
                <a:latin typeface="宋体" pitchFamily="2" charset="-122"/>
              </a:rPr>
              <a:t>常用的查找结构通常分为若干类：</a:t>
            </a:r>
            <a:endParaRPr lang="en-US" altLang="zh-CN" dirty="0" smtClean="0">
              <a:latin typeface="宋体" pitchFamily="2" charset="-122"/>
            </a:endParaRPr>
          </a:p>
          <a:p>
            <a:pPr lvl="1"/>
            <a:r>
              <a:rPr lang="zh-CN" altLang="en-US" sz="2200" dirty="0">
                <a:solidFill>
                  <a:schemeClr val="accent4"/>
                </a:solidFill>
              </a:rPr>
              <a:t>线性结构</a:t>
            </a:r>
            <a:r>
              <a:rPr lang="en-US" altLang="zh-CN" sz="2200" dirty="0">
                <a:solidFill>
                  <a:schemeClr val="accent4"/>
                </a:solidFill>
              </a:rPr>
              <a:t>(</a:t>
            </a:r>
            <a:r>
              <a:rPr lang="zh-CN" altLang="en-US" sz="2200" dirty="0">
                <a:solidFill>
                  <a:schemeClr val="accent4"/>
                </a:solidFill>
              </a:rPr>
              <a:t>含线性链表结构</a:t>
            </a:r>
            <a:r>
              <a:rPr lang="en-US" altLang="zh-CN" sz="2200" dirty="0">
                <a:solidFill>
                  <a:schemeClr val="accent4"/>
                </a:solidFill>
              </a:rPr>
              <a:t>)</a:t>
            </a:r>
            <a:endParaRPr lang="zh-CN" altLang="en-US" sz="2200" dirty="0">
              <a:solidFill>
                <a:schemeClr val="accent4"/>
              </a:solidFill>
            </a:endParaRPr>
          </a:p>
          <a:p>
            <a:pPr lvl="1"/>
            <a:r>
              <a:rPr lang="zh-CN" altLang="en-US" sz="2200" dirty="0">
                <a:solidFill>
                  <a:schemeClr val="accent4"/>
                </a:solidFill>
              </a:rPr>
              <a:t>树形结构</a:t>
            </a:r>
          </a:p>
          <a:p>
            <a:pPr lvl="1"/>
            <a:r>
              <a:rPr lang="zh-CN" altLang="en-US" sz="2200" dirty="0">
                <a:solidFill>
                  <a:schemeClr val="accent4"/>
                </a:solidFill>
              </a:rPr>
              <a:t>散列</a:t>
            </a:r>
            <a:r>
              <a:rPr lang="en-US" altLang="zh-CN" sz="2200" dirty="0">
                <a:solidFill>
                  <a:schemeClr val="accent4"/>
                </a:solidFill>
              </a:rPr>
              <a:t>(</a:t>
            </a:r>
            <a:r>
              <a:rPr lang="zh-CN" altLang="en-US" sz="2200" dirty="0">
                <a:solidFill>
                  <a:schemeClr val="accent4"/>
                </a:solidFill>
              </a:rPr>
              <a:t>哈希</a:t>
            </a:r>
            <a:r>
              <a:rPr lang="en-US" altLang="zh-CN" sz="2200" dirty="0">
                <a:solidFill>
                  <a:schemeClr val="accent4"/>
                </a:solidFill>
              </a:rPr>
              <a:t>)</a:t>
            </a:r>
            <a:r>
              <a:rPr lang="zh-CN" altLang="en-US" sz="2200" dirty="0">
                <a:solidFill>
                  <a:schemeClr val="accent4"/>
                </a:solidFill>
              </a:rPr>
              <a:t>结构</a:t>
            </a:r>
          </a:p>
          <a:p>
            <a:endParaRPr lang="zh-CN" altLang="en-US" dirty="0">
              <a:solidFill>
                <a:schemeClr val="accent4"/>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t>Comparison Count for binary_search_1</a:t>
            </a:r>
            <a:endParaRPr lang="zh-CN" altLang="en-US" sz="2800" dirty="0"/>
          </a:p>
        </p:txBody>
      </p:sp>
      <p:sp>
        <p:nvSpPr>
          <p:cNvPr id="3" name="内容占位符 2"/>
          <p:cNvSpPr>
            <a:spLocks noGrp="1"/>
          </p:cNvSpPr>
          <p:nvPr>
            <p:ph idx="1"/>
          </p:nvPr>
        </p:nvSpPr>
        <p:spPr/>
        <p:txBody>
          <a:bodyPr/>
          <a:lstStyle/>
          <a:p>
            <a:r>
              <a:rPr lang="en-US" altLang="zh-CN" sz="2000" dirty="0"/>
              <a:t>The total number of comparisons (for successful and unsuccessful) is the external path length of the tree, that is, </a:t>
            </a:r>
          </a:p>
          <a:p>
            <a:pPr algn="ctr">
              <a:buNone/>
            </a:pPr>
            <a:r>
              <a:rPr lang="en-US" altLang="zh-CN" sz="2000" dirty="0"/>
              <a:t>(4</a:t>
            </a:r>
            <a:r>
              <a:rPr lang="en-US" altLang="zh-CN" sz="2000" dirty="0">
                <a:sym typeface="Symbol" pitchFamily="18" charset="2"/>
              </a:rPr>
              <a:t>  </a:t>
            </a:r>
            <a:r>
              <a:rPr lang="en-US" altLang="zh-CN" sz="2000" dirty="0"/>
              <a:t>5) + (6</a:t>
            </a:r>
            <a:r>
              <a:rPr lang="en-US" altLang="zh-CN" sz="2000" dirty="0">
                <a:sym typeface="Symbol" pitchFamily="18" charset="2"/>
              </a:rPr>
              <a:t>  </a:t>
            </a:r>
            <a:r>
              <a:rPr lang="en-US" altLang="zh-CN" sz="2000" dirty="0"/>
              <a:t>4) + (4</a:t>
            </a:r>
            <a:r>
              <a:rPr lang="en-US" altLang="zh-CN" sz="2000" dirty="0">
                <a:sym typeface="Symbol" pitchFamily="18" charset="2"/>
              </a:rPr>
              <a:t>  </a:t>
            </a:r>
            <a:r>
              <a:rPr lang="en-US" altLang="zh-CN" sz="2000" dirty="0"/>
              <a:t>5) + (6</a:t>
            </a:r>
            <a:r>
              <a:rPr lang="en-US" altLang="zh-CN" sz="2000" dirty="0">
                <a:sym typeface="Symbol" pitchFamily="18" charset="2"/>
              </a:rPr>
              <a:t>  </a:t>
            </a:r>
            <a:r>
              <a:rPr lang="en-US" altLang="zh-CN" sz="2000" dirty="0"/>
              <a:t>4) = 88</a:t>
            </a:r>
          </a:p>
          <a:p>
            <a:r>
              <a:rPr lang="en-US" altLang="zh-CN" sz="2000" dirty="0"/>
              <a:t>Half the leaves correspond to successful searches and half to unsuccessful searches, so the average number of comparisons for both successful and unsuccessful searches is </a:t>
            </a:r>
            <a:r>
              <a:rPr lang="en-US" altLang="zh-CN" sz="2000" dirty="0" smtClean="0"/>
              <a:t>44/10 </a:t>
            </a:r>
            <a:r>
              <a:rPr lang="en-US" altLang="zh-CN" sz="2000" dirty="0"/>
              <a:t>= 4.4   (for n = 10</a:t>
            </a:r>
            <a:r>
              <a:rPr lang="en-US" altLang="zh-CN" sz="2000" dirty="0" smtClean="0"/>
              <a:t>) . </a:t>
            </a:r>
          </a:p>
          <a:p>
            <a:r>
              <a:rPr lang="en-US" altLang="zh-CN" sz="2000" dirty="0" smtClean="0"/>
              <a:t>i.e., (Average Search Length) </a:t>
            </a:r>
            <a:r>
              <a:rPr lang="en-US" altLang="zh-CN" sz="2000" dirty="0" smtClean="0"/>
              <a:t>ASL = 4.4</a:t>
            </a:r>
          </a:p>
          <a:p>
            <a:endParaRPr lang="en-US" altLang="zh-CN" sz="2000" dirty="0"/>
          </a:p>
          <a:p>
            <a:endParaRPr lang="en-US" altLang="zh-CN" sz="2000" dirty="0" smtClean="0"/>
          </a:p>
          <a:p>
            <a:r>
              <a:rPr lang="en-US" altLang="zh-CN" sz="2000" dirty="0" smtClean="0"/>
              <a:t>Pi: Probability of the </a:t>
            </a:r>
            <a:r>
              <a:rPr lang="en-US" altLang="zh-CN" sz="2000" dirty="0" err="1" smtClean="0"/>
              <a:t>i-th</a:t>
            </a:r>
            <a:r>
              <a:rPr lang="en-US" altLang="zh-CN" sz="2000" dirty="0" smtClean="0"/>
              <a:t> record</a:t>
            </a:r>
          </a:p>
          <a:p>
            <a:r>
              <a:rPr lang="en-US" altLang="zh-CN" sz="2000" dirty="0" smtClean="0"/>
              <a:t>Ci: No. comparisons for the </a:t>
            </a:r>
            <a:r>
              <a:rPr lang="en-US" altLang="zh-CN" sz="2000" dirty="0" err="1" smtClean="0"/>
              <a:t>i-th</a:t>
            </a:r>
            <a:r>
              <a:rPr lang="en-US" altLang="zh-CN" sz="2000" dirty="0" smtClean="0"/>
              <a:t> record</a:t>
            </a:r>
            <a:endParaRPr lang="en-US" altLang="zh-CN" sz="2000" dirty="0"/>
          </a:p>
        </p:txBody>
      </p:sp>
      <p:pic>
        <p:nvPicPr>
          <p:cNvPr id="4" name="Picture 2"/>
          <p:cNvPicPr>
            <a:picLocks noChangeAspect="1" noChangeArrowheads="1"/>
          </p:cNvPicPr>
          <p:nvPr/>
        </p:nvPicPr>
        <p:blipFill>
          <a:blip r:embed="rId3" cstate="print"/>
          <a:srcRect/>
          <a:stretch>
            <a:fillRect/>
          </a:stretch>
        </p:blipFill>
        <p:spPr bwMode="auto">
          <a:xfrm>
            <a:off x="5231904" y="3273552"/>
            <a:ext cx="6643734" cy="3219450"/>
          </a:xfrm>
          <a:prstGeom prst="rect">
            <a:avLst/>
          </a:prstGeom>
          <a:noFill/>
          <a:ln w="9525">
            <a:noFill/>
            <a:miter lim="800000"/>
            <a:headEnd/>
            <a:tailEnd/>
          </a:ln>
          <a:effectLst/>
        </p:spPr>
      </p:pic>
      <p:graphicFrame>
        <p:nvGraphicFramePr>
          <p:cNvPr id="5" name="Object 3"/>
          <p:cNvGraphicFramePr>
            <a:graphicFrameLocks noChangeAspect="1"/>
          </p:cNvGraphicFramePr>
          <p:nvPr>
            <p:extLst>
              <p:ext uri="{D42A27DB-BD31-4B8C-83A1-F6EECF244321}">
                <p14:modId xmlns:p14="http://schemas.microsoft.com/office/powerpoint/2010/main" val="3636871465"/>
              </p:ext>
            </p:extLst>
          </p:nvPr>
        </p:nvGraphicFramePr>
        <p:xfrm>
          <a:off x="911424" y="3346841"/>
          <a:ext cx="1584176" cy="735818"/>
        </p:xfrm>
        <a:graphic>
          <a:graphicData uri="http://schemas.openxmlformats.org/presentationml/2006/ole">
            <mc:AlternateContent xmlns:mc="http://schemas.openxmlformats.org/markup-compatibility/2006">
              <mc:Choice xmlns:v="urn:schemas-microsoft-com:vml" Requires="v">
                <p:oleObj spid="_x0000_s1026" name="Equation" r:id="rId4" imgW="876300" imgH="431800" progId="Equation.DSMT4">
                  <p:embed/>
                </p:oleObj>
              </mc:Choice>
              <mc:Fallback>
                <p:oleObj name="Equation" r:id="rId4" imgW="876300" imgH="431800" progId="Equation.DSMT4">
                  <p:embed/>
                  <p:pic>
                    <p:nvPicPr>
                      <p:cNvPr id="2560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424" y="3346841"/>
                        <a:ext cx="1584176" cy="735818"/>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t>Comparison Count for binary_search_2</a:t>
            </a:r>
            <a:endParaRPr lang="zh-CN" altLang="en-US" sz="2800" dirty="0"/>
          </a:p>
        </p:txBody>
      </p:sp>
      <p:sp>
        <p:nvSpPr>
          <p:cNvPr id="3" name="内容占位符 2"/>
          <p:cNvSpPr>
            <a:spLocks noGrp="1"/>
          </p:cNvSpPr>
          <p:nvPr>
            <p:ph idx="1"/>
          </p:nvPr>
        </p:nvSpPr>
        <p:spPr/>
        <p:txBody>
          <a:bodyPr/>
          <a:lstStyle/>
          <a:p>
            <a:r>
              <a:rPr lang="en-US" altLang="zh-CN" dirty="0" smtClean="0"/>
              <a:t>The total number of successful comparisons  is the </a:t>
            </a:r>
            <a:r>
              <a:rPr lang="en-US" altLang="zh-CN" i="1" dirty="0" smtClean="0">
                <a:solidFill>
                  <a:srgbClr val="FF0000"/>
                </a:solidFill>
              </a:rPr>
              <a:t>internal path length</a:t>
            </a:r>
            <a:r>
              <a:rPr lang="en-US" altLang="zh-CN" dirty="0" smtClean="0">
                <a:solidFill>
                  <a:srgbClr val="FF0000"/>
                </a:solidFill>
              </a:rPr>
              <a:t> </a:t>
            </a:r>
            <a:r>
              <a:rPr lang="en-US" altLang="zh-CN" dirty="0" smtClean="0"/>
              <a:t>of the tree, that is, </a:t>
            </a:r>
          </a:p>
          <a:p>
            <a:pPr algn="ctr">
              <a:buNone/>
            </a:pPr>
            <a:r>
              <a:rPr lang="en-US" altLang="zh-CN" dirty="0" smtClean="0"/>
              <a:t>0+1+2+2+3+1+2+3+2+3=19</a:t>
            </a:r>
            <a:endParaRPr lang="zh-CN" altLang="en-US" dirty="0" smtClean="0"/>
          </a:p>
          <a:p>
            <a:r>
              <a:rPr lang="en-US" altLang="zh-CN" dirty="0" smtClean="0"/>
              <a:t>The average number of comparisons for a successful search to be</a:t>
            </a:r>
          </a:p>
          <a:p>
            <a:pPr algn="ctr">
              <a:buNone/>
            </a:pPr>
            <a:r>
              <a:rPr lang="en-US" altLang="zh-CN" dirty="0" smtClean="0"/>
              <a:t>ASL=2</a:t>
            </a:r>
            <a:r>
              <a:rPr lang="en-US" altLang="zh-CN" dirty="0" smtClean="0">
                <a:sym typeface="Symbol" pitchFamily="18" charset="2"/>
              </a:rPr>
              <a:t></a:t>
            </a:r>
            <a:r>
              <a:rPr lang="en-US" altLang="zh-CN" dirty="0" smtClean="0"/>
              <a:t>(19/10+1)-1=4.8</a:t>
            </a:r>
          </a:p>
          <a:p>
            <a:r>
              <a:rPr lang="en-US" altLang="zh-CN" dirty="0" smtClean="0"/>
              <a:t> For an unsuccessful search by binary_search_2, we need the </a:t>
            </a:r>
            <a:r>
              <a:rPr lang="en-US" altLang="zh-CN" i="1" dirty="0" smtClean="0">
                <a:solidFill>
                  <a:srgbClr val="FF0000"/>
                </a:solidFill>
              </a:rPr>
              <a:t>external path length</a:t>
            </a:r>
            <a:r>
              <a:rPr lang="en-US" altLang="zh-CN" dirty="0" smtClean="0"/>
              <a:t> of the tree. This is</a:t>
            </a:r>
          </a:p>
          <a:p>
            <a:pPr algn="ctr">
              <a:buNone/>
            </a:pPr>
            <a:r>
              <a:rPr lang="en-US" altLang="zh-CN" dirty="0" smtClean="0"/>
              <a:t>(5</a:t>
            </a:r>
            <a:r>
              <a:rPr lang="en-US" altLang="zh-CN" dirty="0" smtClean="0">
                <a:sym typeface="Symbol" pitchFamily="18" charset="2"/>
              </a:rPr>
              <a:t>3)+(64)=39</a:t>
            </a:r>
            <a:endParaRPr lang="en-US" altLang="zh-CN" dirty="0" smtClean="0"/>
          </a:p>
          <a:p>
            <a:r>
              <a:rPr lang="en-US" altLang="zh-CN" dirty="0" smtClean="0"/>
              <a:t>The average number of comparisons for an unsuccessful search to be</a:t>
            </a:r>
          </a:p>
          <a:p>
            <a:pPr algn="ctr">
              <a:buNone/>
            </a:pPr>
            <a:r>
              <a:rPr lang="en-US" altLang="zh-CN" dirty="0" smtClean="0"/>
              <a:t>ASL=(2</a:t>
            </a:r>
            <a:r>
              <a:rPr lang="en-US" altLang="zh-CN" dirty="0" smtClean="0">
                <a:sym typeface="Symbol" pitchFamily="18" charset="2"/>
              </a:rPr>
              <a:t>39)/11</a:t>
            </a:r>
            <a:r>
              <a:rPr lang="en-US" altLang="zh-CN" dirty="0" smtClean="0">
                <a:latin typeface="Times New Roman"/>
                <a:cs typeface="Times New Roman"/>
                <a:sym typeface="Symbol" pitchFamily="18" charset="2"/>
              </a:rPr>
              <a:t>≈</a:t>
            </a:r>
            <a:r>
              <a:rPr lang="en-US" altLang="zh-CN" dirty="0" smtClean="0">
                <a:sym typeface="Symbol" pitchFamily="18" charset="2"/>
              </a:rPr>
              <a:t>7.1</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Binary Search Analysis</a:t>
            </a:r>
            <a:endParaRPr lang="zh-CN" altLang="en-US" dirty="0"/>
          </a:p>
        </p:txBody>
      </p:sp>
      <p:pic>
        <p:nvPicPr>
          <p:cNvPr id="36866" name="Picture 2"/>
          <p:cNvPicPr>
            <a:picLocks noChangeAspect="1" noChangeArrowheads="1"/>
          </p:cNvPicPr>
          <p:nvPr/>
        </p:nvPicPr>
        <p:blipFill>
          <a:blip r:embed="rId2" cstate="print"/>
          <a:srcRect/>
          <a:stretch>
            <a:fillRect/>
          </a:stretch>
        </p:blipFill>
        <p:spPr bwMode="auto">
          <a:xfrm>
            <a:off x="2309786" y="996507"/>
            <a:ext cx="7143800" cy="2671041"/>
          </a:xfrm>
          <a:prstGeom prst="rect">
            <a:avLst/>
          </a:prstGeom>
          <a:noFill/>
          <a:ln w="9525">
            <a:noFill/>
            <a:miter lim="800000"/>
            <a:headEnd/>
            <a:tailEnd/>
          </a:ln>
          <a:effectLst/>
        </p:spPr>
      </p:pic>
      <p:pic>
        <p:nvPicPr>
          <p:cNvPr id="36867" name="Picture 3"/>
          <p:cNvPicPr>
            <a:picLocks noChangeAspect="1" noChangeArrowheads="1"/>
          </p:cNvPicPr>
          <p:nvPr/>
        </p:nvPicPr>
        <p:blipFill>
          <a:blip r:embed="rId3" cstate="print"/>
          <a:srcRect/>
          <a:stretch>
            <a:fillRect/>
          </a:stretch>
        </p:blipFill>
        <p:spPr bwMode="auto">
          <a:xfrm>
            <a:off x="2309786" y="3711150"/>
            <a:ext cx="7143800" cy="741634"/>
          </a:xfrm>
          <a:prstGeom prst="rect">
            <a:avLst/>
          </a:prstGeom>
          <a:noFill/>
          <a:ln w="9525">
            <a:noFill/>
            <a:miter lim="800000"/>
            <a:headEnd/>
            <a:tailEnd/>
          </a:ln>
          <a:effectLst/>
        </p:spPr>
      </p:pic>
      <p:pic>
        <p:nvPicPr>
          <p:cNvPr id="36868" name="Picture 4"/>
          <p:cNvPicPr>
            <a:picLocks noChangeAspect="1" noChangeArrowheads="1"/>
          </p:cNvPicPr>
          <p:nvPr/>
        </p:nvPicPr>
        <p:blipFill>
          <a:blip r:embed="rId4" cstate="print"/>
          <a:srcRect/>
          <a:stretch>
            <a:fillRect/>
          </a:stretch>
        </p:blipFill>
        <p:spPr bwMode="auto">
          <a:xfrm>
            <a:off x="2309786" y="4496968"/>
            <a:ext cx="7143800" cy="19324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Binary Search Analysis</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p:txBody>
      </p:sp>
      <p:pic>
        <p:nvPicPr>
          <p:cNvPr id="37890" name="Picture 2"/>
          <p:cNvPicPr>
            <a:picLocks noChangeAspect="1" noChangeArrowheads="1"/>
          </p:cNvPicPr>
          <p:nvPr/>
        </p:nvPicPr>
        <p:blipFill>
          <a:blip r:embed="rId3" cstate="print"/>
          <a:srcRect/>
          <a:stretch>
            <a:fillRect/>
          </a:stretch>
        </p:blipFill>
        <p:spPr bwMode="auto">
          <a:xfrm>
            <a:off x="1631504" y="1268760"/>
            <a:ext cx="8131602" cy="1296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Lower Bounds for Searching</a:t>
            </a:r>
            <a:endParaRPr lang="zh-CN" altLang="en-US" dirty="0"/>
          </a:p>
        </p:txBody>
      </p:sp>
      <p:sp>
        <p:nvSpPr>
          <p:cNvPr id="3" name="内容占位符 2"/>
          <p:cNvSpPr>
            <a:spLocks noGrp="1"/>
          </p:cNvSpPr>
          <p:nvPr>
            <p:ph idx="1"/>
          </p:nvPr>
        </p:nvSpPr>
        <p:spPr/>
        <p:txBody>
          <a:bodyPr/>
          <a:lstStyle/>
          <a:p>
            <a:r>
              <a:rPr lang="en-US" altLang="zh-CN" dirty="0" smtClean="0"/>
              <a:t>Binary search does far fewer comparisons than sequential search. </a:t>
            </a:r>
          </a:p>
          <a:p>
            <a:r>
              <a:rPr lang="en-US" altLang="zh-CN" dirty="0" smtClean="0"/>
              <a:t>Question: Is there any algorithm that will in the worst case and the average case, be able to find its target using significant fewer comparisons of keys than binary search?</a:t>
            </a:r>
          </a:p>
          <a:p>
            <a:r>
              <a:rPr lang="en-US" altLang="zh-CN" dirty="0" smtClean="0"/>
              <a:t>The answer is </a:t>
            </a:r>
            <a:r>
              <a:rPr lang="en-US" altLang="zh-CN" dirty="0" smtClean="0">
                <a:solidFill>
                  <a:srgbClr val="FF0000"/>
                </a:solidFill>
              </a:rPr>
              <a:t>NO!</a:t>
            </a:r>
            <a:r>
              <a:rPr lang="en-US" altLang="zh-CN" dirty="0" smtClean="0"/>
              <a:t>  As long as the algorithm is based on </a:t>
            </a:r>
            <a:r>
              <a:rPr lang="en-US" altLang="zh-CN" dirty="0" smtClean="0">
                <a:solidFill>
                  <a:srgbClr val="FF0000"/>
                </a:solidFill>
              </a:rPr>
              <a:t>comparisons</a:t>
            </a:r>
            <a:r>
              <a:rPr lang="en-US" altLang="zh-CN" dirty="0" smtClean="0"/>
              <a:t>. </a:t>
            </a:r>
          </a:p>
          <a:p>
            <a:r>
              <a:rPr lang="en-US" altLang="zh-CN" dirty="0" smtClean="0"/>
              <a:t>This can be proven by examine the comparison tree.</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std::</a:t>
            </a:r>
            <a:r>
              <a:rPr lang="en-US" altLang="zh-CN" dirty="0" err="1" smtClean="0"/>
              <a:t>binary_search</a:t>
            </a:r>
            <a:endParaRPr lang="zh-CN" altLang="en-US" dirty="0"/>
          </a:p>
        </p:txBody>
      </p:sp>
      <p:sp>
        <p:nvSpPr>
          <p:cNvPr id="3" name="内容占位符 2"/>
          <p:cNvSpPr>
            <a:spLocks noGrp="1"/>
          </p:cNvSpPr>
          <p:nvPr>
            <p:ph idx="1"/>
          </p:nvPr>
        </p:nvSpPr>
        <p:spPr/>
        <p:txBody>
          <a:bodyPr/>
          <a:lstStyle/>
          <a:p>
            <a:r>
              <a:rPr lang="en-US" altLang="zh-CN" dirty="0" smtClean="0"/>
              <a:t>Defined in header </a:t>
            </a:r>
            <a:r>
              <a:rPr lang="en-US" altLang="zh-CN" dirty="0" smtClean="0">
                <a:hlinkClick r:id="rId2" tooltip="cpp/header/algorithm"/>
              </a:rPr>
              <a:t>&lt;algorithm&gt;</a:t>
            </a:r>
            <a:endParaRPr lang="en-US" altLang="zh-CN" dirty="0" smtClean="0"/>
          </a:p>
          <a:p>
            <a:pPr>
              <a:buNone/>
            </a:pPr>
            <a:endParaRPr lang="en-US" altLang="zh-CN" sz="2000" dirty="0"/>
          </a:p>
          <a:p>
            <a:pPr>
              <a:buNone/>
            </a:pPr>
            <a:r>
              <a:rPr lang="en-US" altLang="zh-CN" sz="2000" b="1" dirty="0"/>
              <a:t>template</a:t>
            </a:r>
            <a:r>
              <a:rPr lang="en-US" altLang="zh-CN" sz="2000" dirty="0"/>
              <a:t>&lt; </a:t>
            </a:r>
            <a:r>
              <a:rPr lang="en-US" altLang="zh-CN" sz="2000" b="1" dirty="0"/>
              <a:t>class</a:t>
            </a:r>
            <a:r>
              <a:rPr lang="en-US" altLang="zh-CN" sz="2000" dirty="0"/>
              <a:t> </a:t>
            </a:r>
            <a:r>
              <a:rPr lang="en-US" altLang="zh-CN" sz="2000" dirty="0" err="1"/>
              <a:t>ForwardIt</a:t>
            </a:r>
            <a:r>
              <a:rPr lang="en-US" altLang="zh-CN" sz="2000" dirty="0"/>
              <a:t>, </a:t>
            </a:r>
            <a:r>
              <a:rPr lang="en-US" altLang="zh-CN" sz="2000" b="1" dirty="0"/>
              <a:t>class</a:t>
            </a:r>
            <a:r>
              <a:rPr lang="en-US" altLang="zh-CN" sz="2000" dirty="0"/>
              <a:t> T &gt;</a:t>
            </a:r>
          </a:p>
          <a:p>
            <a:pPr>
              <a:buNone/>
            </a:pPr>
            <a:r>
              <a:rPr lang="en-US" altLang="zh-CN" sz="2000" b="1" dirty="0" err="1"/>
              <a:t>bool</a:t>
            </a:r>
            <a:r>
              <a:rPr lang="en-US" altLang="zh-CN" sz="2000" dirty="0"/>
              <a:t> </a:t>
            </a:r>
            <a:r>
              <a:rPr lang="en-US" altLang="zh-CN" sz="2000" dirty="0" err="1"/>
              <a:t>binary_search</a:t>
            </a:r>
            <a:r>
              <a:rPr lang="en-US" altLang="zh-CN" sz="2000" dirty="0"/>
              <a:t>( </a:t>
            </a:r>
            <a:r>
              <a:rPr lang="en-US" altLang="zh-CN" sz="2000" dirty="0" err="1"/>
              <a:t>ForwardIt</a:t>
            </a:r>
            <a:r>
              <a:rPr lang="en-US" altLang="zh-CN" sz="2000" dirty="0"/>
              <a:t> first, </a:t>
            </a:r>
            <a:r>
              <a:rPr lang="en-US" altLang="zh-CN" sz="2000" dirty="0" err="1"/>
              <a:t>ForwardIt</a:t>
            </a:r>
            <a:r>
              <a:rPr lang="en-US" altLang="zh-CN" sz="2000" dirty="0"/>
              <a:t> last, </a:t>
            </a:r>
            <a:r>
              <a:rPr lang="en-US" altLang="zh-CN" sz="2000" b="1" dirty="0"/>
              <a:t>const</a:t>
            </a:r>
            <a:r>
              <a:rPr lang="en-US" altLang="zh-CN" sz="2000" dirty="0"/>
              <a:t> T&amp; value );</a:t>
            </a:r>
          </a:p>
          <a:p>
            <a:pPr>
              <a:buNone/>
            </a:pPr>
            <a:endParaRPr lang="en-US" altLang="zh-CN" sz="2000" dirty="0"/>
          </a:p>
          <a:p>
            <a:pPr>
              <a:buNone/>
            </a:pPr>
            <a:r>
              <a:rPr lang="en-US" altLang="zh-CN" sz="2000" b="1" dirty="0"/>
              <a:t>template</a:t>
            </a:r>
            <a:r>
              <a:rPr lang="en-US" altLang="zh-CN" sz="2000" dirty="0"/>
              <a:t>&lt; class </a:t>
            </a:r>
            <a:r>
              <a:rPr lang="en-US" altLang="zh-CN" sz="2000" dirty="0" err="1"/>
              <a:t>ForwardIt</a:t>
            </a:r>
            <a:r>
              <a:rPr lang="en-US" altLang="zh-CN" sz="2000" dirty="0"/>
              <a:t>, class T, class Compare &gt;</a:t>
            </a:r>
          </a:p>
          <a:p>
            <a:pPr>
              <a:buNone/>
            </a:pPr>
            <a:r>
              <a:rPr lang="en-US" altLang="zh-CN" sz="2000" b="1" dirty="0" err="1"/>
              <a:t>bool</a:t>
            </a:r>
            <a:r>
              <a:rPr lang="en-US" altLang="zh-CN" sz="2000" dirty="0"/>
              <a:t> </a:t>
            </a:r>
            <a:r>
              <a:rPr lang="en-US" altLang="zh-CN" sz="2000" dirty="0" err="1"/>
              <a:t>binary_search</a:t>
            </a:r>
            <a:r>
              <a:rPr lang="en-US" altLang="zh-CN" sz="2000" dirty="0"/>
              <a:t>( </a:t>
            </a:r>
            <a:r>
              <a:rPr lang="en-US" altLang="zh-CN" sz="2000" dirty="0" err="1"/>
              <a:t>ForwardIt</a:t>
            </a:r>
            <a:r>
              <a:rPr lang="en-US" altLang="zh-CN" sz="2000" dirty="0"/>
              <a:t> first, </a:t>
            </a:r>
            <a:r>
              <a:rPr lang="en-US" altLang="zh-CN" sz="2000" dirty="0" err="1"/>
              <a:t>ForwardIt</a:t>
            </a:r>
            <a:r>
              <a:rPr lang="en-US" altLang="zh-CN" sz="2000" dirty="0"/>
              <a:t> last, </a:t>
            </a:r>
            <a:r>
              <a:rPr lang="en-US" altLang="zh-CN" sz="2000" b="1" dirty="0"/>
              <a:t>const</a:t>
            </a:r>
            <a:r>
              <a:rPr lang="en-US" altLang="zh-CN" sz="2000" dirty="0"/>
              <a:t> T&amp; value, Compare comp );</a:t>
            </a:r>
          </a:p>
          <a:p>
            <a:endParaRPr lang="en-US" altLang="zh-CN" dirty="0" smtClean="0"/>
          </a:p>
          <a:p>
            <a:r>
              <a:rPr lang="en-US" altLang="zh-CN" dirty="0" smtClean="0"/>
              <a:t>Checks if an element equivalent to value appears within the range [first, last).</a:t>
            </a:r>
          </a:p>
          <a:p>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std::</a:t>
            </a:r>
            <a:r>
              <a:rPr lang="en-US" altLang="zh-CN" dirty="0" err="1" smtClean="0"/>
              <a:t>lower_bound</a:t>
            </a:r>
            <a:endParaRPr lang="zh-CN" altLang="en-US" dirty="0"/>
          </a:p>
        </p:txBody>
      </p:sp>
      <p:sp>
        <p:nvSpPr>
          <p:cNvPr id="3" name="内容占位符 2"/>
          <p:cNvSpPr>
            <a:spLocks noGrp="1"/>
          </p:cNvSpPr>
          <p:nvPr>
            <p:ph idx="1"/>
          </p:nvPr>
        </p:nvSpPr>
        <p:spPr/>
        <p:txBody>
          <a:bodyPr/>
          <a:lstStyle/>
          <a:p>
            <a:r>
              <a:rPr lang="en-US" altLang="zh-CN" dirty="0" smtClean="0"/>
              <a:t>Defined in header </a:t>
            </a:r>
            <a:r>
              <a:rPr lang="en-US" altLang="zh-CN" dirty="0" smtClean="0">
                <a:hlinkClick r:id="rId2" tooltip="cpp/header/algorithm"/>
              </a:rPr>
              <a:t>&lt;algorithm&gt;</a:t>
            </a:r>
            <a:endParaRPr lang="en-US" altLang="zh-CN" dirty="0" smtClean="0"/>
          </a:p>
          <a:p>
            <a:pPr>
              <a:buNone/>
            </a:pPr>
            <a:endParaRPr lang="en-US" altLang="zh-CN" sz="2000" dirty="0"/>
          </a:p>
          <a:p>
            <a:pPr>
              <a:buNone/>
            </a:pPr>
            <a:r>
              <a:rPr lang="en-US" altLang="zh-CN" sz="2000" b="1" dirty="0"/>
              <a:t>template</a:t>
            </a:r>
            <a:r>
              <a:rPr lang="en-US" altLang="zh-CN" sz="2000" dirty="0"/>
              <a:t>&lt; </a:t>
            </a:r>
            <a:r>
              <a:rPr lang="en-US" altLang="zh-CN" sz="2000" b="1" dirty="0"/>
              <a:t>class</a:t>
            </a:r>
            <a:r>
              <a:rPr lang="en-US" altLang="zh-CN" sz="2000" dirty="0"/>
              <a:t> </a:t>
            </a:r>
            <a:r>
              <a:rPr lang="en-US" altLang="zh-CN" sz="2000" dirty="0" err="1"/>
              <a:t>ForwardIt</a:t>
            </a:r>
            <a:r>
              <a:rPr lang="en-US" altLang="zh-CN" sz="2000" dirty="0"/>
              <a:t>, </a:t>
            </a:r>
            <a:r>
              <a:rPr lang="en-US" altLang="zh-CN" sz="2000" b="1" dirty="0"/>
              <a:t>class</a:t>
            </a:r>
            <a:r>
              <a:rPr lang="en-US" altLang="zh-CN" sz="2000" dirty="0"/>
              <a:t> T &gt;</a:t>
            </a:r>
          </a:p>
          <a:p>
            <a:pPr>
              <a:buNone/>
            </a:pPr>
            <a:r>
              <a:rPr lang="en-US" altLang="zh-CN" sz="2000" dirty="0" err="1"/>
              <a:t>ForwardIt</a:t>
            </a:r>
            <a:r>
              <a:rPr lang="en-US" altLang="zh-CN" sz="2000" dirty="0"/>
              <a:t> </a:t>
            </a:r>
            <a:r>
              <a:rPr lang="en-US" altLang="zh-CN" sz="2000" dirty="0" err="1"/>
              <a:t>lower_bound</a:t>
            </a:r>
            <a:r>
              <a:rPr lang="en-US" altLang="zh-CN" sz="2000" dirty="0"/>
              <a:t>( </a:t>
            </a:r>
            <a:r>
              <a:rPr lang="en-US" altLang="zh-CN" sz="2000" dirty="0" err="1"/>
              <a:t>ForwardIt</a:t>
            </a:r>
            <a:r>
              <a:rPr lang="en-US" altLang="zh-CN" sz="2000" dirty="0"/>
              <a:t> first, </a:t>
            </a:r>
            <a:r>
              <a:rPr lang="en-US" altLang="zh-CN" sz="2000" dirty="0" err="1"/>
              <a:t>ForwardIt</a:t>
            </a:r>
            <a:r>
              <a:rPr lang="en-US" altLang="zh-CN" sz="2000" dirty="0"/>
              <a:t> last, </a:t>
            </a:r>
            <a:r>
              <a:rPr lang="en-US" altLang="zh-CN" sz="2000" b="1" dirty="0"/>
              <a:t>const</a:t>
            </a:r>
            <a:r>
              <a:rPr lang="en-US" altLang="zh-CN" sz="2000" dirty="0"/>
              <a:t> T&amp; value );</a:t>
            </a:r>
          </a:p>
          <a:p>
            <a:pPr>
              <a:buNone/>
            </a:pPr>
            <a:endParaRPr lang="en-US" altLang="zh-CN" sz="2000" dirty="0"/>
          </a:p>
          <a:p>
            <a:pPr>
              <a:buNone/>
            </a:pPr>
            <a:r>
              <a:rPr lang="en-US" altLang="zh-CN" sz="2000" b="1" dirty="0"/>
              <a:t>template</a:t>
            </a:r>
            <a:r>
              <a:rPr lang="en-US" altLang="zh-CN" sz="2000" dirty="0"/>
              <a:t>&lt; </a:t>
            </a:r>
            <a:r>
              <a:rPr lang="en-US" altLang="zh-CN" sz="2000" b="1" dirty="0"/>
              <a:t>class</a:t>
            </a:r>
            <a:r>
              <a:rPr lang="en-US" altLang="zh-CN" sz="2000" dirty="0"/>
              <a:t> </a:t>
            </a:r>
            <a:r>
              <a:rPr lang="en-US" altLang="zh-CN" sz="2000" dirty="0" err="1"/>
              <a:t>ForwardIt</a:t>
            </a:r>
            <a:r>
              <a:rPr lang="en-US" altLang="zh-CN" sz="2000" dirty="0"/>
              <a:t>, </a:t>
            </a:r>
            <a:r>
              <a:rPr lang="en-US" altLang="zh-CN" sz="2000" b="1" dirty="0"/>
              <a:t>class</a:t>
            </a:r>
            <a:r>
              <a:rPr lang="en-US" altLang="zh-CN" sz="2000" dirty="0"/>
              <a:t> T, </a:t>
            </a:r>
            <a:r>
              <a:rPr lang="en-US" altLang="zh-CN" sz="2000" b="1" dirty="0"/>
              <a:t>class</a:t>
            </a:r>
            <a:r>
              <a:rPr lang="en-US" altLang="zh-CN" sz="2000" dirty="0"/>
              <a:t> Compare &gt;</a:t>
            </a:r>
          </a:p>
          <a:p>
            <a:pPr>
              <a:buNone/>
            </a:pPr>
            <a:r>
              <a:rPr lang="en-US" altLang="zh-CN" sz="2000" dirty="0" err="1"/>
              <a:t>ForwardIt</a:t>
            </a:r>
            <a:r>
              <a:rPr lang="en-US" altLang="zh-CN" sz="2000" dirty="0"/>
              <a:t> </a:t>
            </a:r>
            <a:r>
              <a:rPr lang="en-US" altLang="zh-CN" sz="2000" dirty="0" err="1"/>
              <a:t>lower_bound</a:t>
            </a:r>
            <a:r>
              <a:rPr lang="en-US" altLang="zh-CN" sz="2000" dirty="0"/>
              <a:t>( </a:t>
            </a:r>
            <a:r>
              <a:rPr lang="en-US" altLang="zh-CN" sz="2000" dirty="0" err="1"/>
              <a:t>ForwardIt</a:t>
            </a:r>
            <a:r>
              <a:rPr lang="en-US" altLang="zh-CN" sz="2000" dirty="0"/>
              <a:t> first, </a:t>
            </a:r>
            <a:r>
              <a:rPr lang="en-US" altLang="zh-CN" sz="2000" dirty="0" err="1"/>
              <a:t>ForwardIt</a:t>
            </a:r>
            <a:r>
              <a:rPr lang="en-US" altLang="zh-CN" sz="2000" dirty="0"/>
              <a:t> last, </a:t>
            </a:r>
            <a:r>
              <a:rPr lang="en-US" altLang="zh-CN" sz="2000" b="1" dirty="0"/>
              <a:t>const</a:t>
            </a:r>
            <a:r>
              <a:rPr lang="en-US" altLang="zh-CN" sz="2000" dirty="0"/>
              <a:t> T&amp; value, Compare comp );</a:t>
            </a:r>
          </a:p>
          <a:p>
            <a:endParaRPr lang="en-US" altLang="zh-CN" dirty="0" smtClean="0"/>
          </a:p>
          <a:p>
            <a:r>
              <a:rPr lang="en-US" altLang="zh-CN" dirty="0" smtClean="0"/>
              <a:t>Returns an </a:t>
            </a:r>
            <a:r>
              <a:rPr lang="en-US" altLang="zh-CN" dirty="0" err="1" smtClean="0"/>
              <a:t>iterator</a:t>
            </a:r>
            <a:r>
              <a:rPr lang="en-US" altLang="zh-CN" dirty="0" smtClean="0"/>
              <a:t> pointing to the first element in the range [first, last) that is </a:t>
            </a:r>
            <a:r>
              <a:rPr lang="en-US" altLang="zh-CN" i="1" dirty="0" smtClean="0"/>
              <a:t>not less</a:t>
            </a:r>
            <a:r>
              <a:rPr lang="en-US" altLang="zh-CN" dirty="0" smtClean="0"/>
              <a:t> than (i.e. greater or equal to) value.</a:t>
            </a:r>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std::</a:t>
            </a:r>
            <a:r>
              <a:rPr lang="en-US" altLang="zh-CN" dirty="0" err="1" smtClean="0"/>
              <a:t>upper_bound</a:t>
            </a:r>
            <a:endParaRPr lang="zh-CN" altLang="en-US" dirty="0"/>
          </a:p>
        </p:txBody>
      </p:sp>
      <p:sp>
        <p:nvSpPr>
          <p:cNvPr id="3" name="内容占位符 2"/>
          <p:cNvSpPr>
            <a:spLocks noGrp="1"/>
          </p:cNvSpPr>
          <p:nvPr>
            <p:ph idx="1"/>
          </p:nvPr>
        </p:nvSpPr>
        <p:spPr/>
        <p:txBody>
          <a:bodyPr/>
          <a:lstStyle/>
          <a:p>
            <a:r>
              <a:rPr lang="en-US" altLang="zh-CN" dirty="0" smtClean="0"/>
              <a:t>Defined in header </a:t>
            </a:r>
            <a:r>
              <a:rPr lang="en-US" altLang="zh-CN" dirty="0" smtClean="0">
                <a:hlinkClick r:id="rId2" tooltip="cpp/header/algorithm"/>
              </a:rPr>
              <a:t>&lt;algorithm&gt;</a:t>
            </a:r>
            <a:endParaRPr lang="en-US" altLang="zh-CN" dirty="0" smtClean="0"/>
          </a:p>
          <a:p>
            <a:pPr>
              <a:buNone/>
            </a:pPr>
            <a:endParaRPr lang="en-US" altLang="zh-CN" sz="2000" dirty="0"/>
          </a:p>
          <a:p>
            <a:pPr>
              <a:buNone/>
            </a:pPr>
            <a:r>
              <a:rPr lang="en-US" altLang="zh-CN" sz="2000" b="1" dirty="0"/>
              <a:t>template</a:t>
            </a:r>
            <a:r>
              <a:rPr lang="en-US" altLang="zh-CN" sz="2000" dirty="0"/>
              <a:t>&lt; </a:t>
            </a:r>
            <a:r>
              <a:rPr lang="en-US" altLang="zh-CN" sz="2000" b="1" dirty="0"/>
              <a:t>class</a:t>
            </a:r>
            <a:r>
              <a:rPr lang="en-US" altLang="zh-CN" sz="2000" dirty="0"/>
              <a:t> </a:t>
            </a:r>
            <a:r>
              <a:rPr lang="en-US" altLang="zh-CN" sz="2000" dirty="0" err="1"/>
              <a:t>ForwardIt</a:t>
            </a:r>
            <a:r>
              <a:rPr lang="en-US" altLang="zh-CN" sz="2000" dirty="0"/>
              <a:t>, </a:t>
            </a:r>
            <a:r>
              <a:rPr lang="en-US" altLang="zh-CN" sz="2000" b="1" dirty="0"/>
              <a:t>class</a:t>
            </a:r>
            <a:r>
              <a:rPr lang="en-US" altLang="zh-CN" sz="2000" dirty="0"/>
              <a:t> T &gt;</a:t>
            </a:r>
          </a:p>
          <a:p>
            <a:pPr>
              <a:buNone/>
            </a:pPr>
            <a:r>
              <a:rPr lang="en-US" altLang="zh-CN" sz="2000" dirty="0" err="1"/>
              <a:t>ForwardIt</a:t>
            </a:r>
            <a:r>
              <a:rPr lang="en-US" altLang="zh-CN" sz="2000" dirty="0"/>
              <a:t> </a:t>
            </a:r>
            <a:r>
              <a:rPr lang="en-US" altLang="zh-CN" sz="2000" dirty="0" err="1"/>
              <a:t>upper_bound</a:t>
            </a:r>
            <a:r>
              <a:rPr lang="en-US" altLang="zh-CN" sz="2000" dirty="0"/>
              <a:t>( </a:t>
            </a:r>
            <a:r>
              <a:rPr lang="en-US" altLang="zh-CN" sz="2000" dirty="0" err="1"/>
              <a:t>ForwardIt</a:t>
            </a:r>
            <a:r>
              <a:rPr lang="en-US" altLang="zh-CN" sz="2000" dirty="0"/>
              <a:t> first, </a:t>
            </a:r>
            <a:r>
              <a:rPr lang="en-US" altLang="zh-CN" sz="2000" dirty="0" err="1"/>
              <a:t>ForwardIt</a:t>
            </a:r>
            <a:r>
              <a:rPr lang="en-US" altLang="zh-CN" sz="2000" dirty="0"/>
              <a:t> last, </a:t>
            </a:r>
            <a:r>
              <a:rPr lang="en-US" altLang="zh-CN" sz="2000" b="1" dirty="0"/>
              <a:t>const</a:t>
            </a:r>
            <a:r>
              <a:rPr lang="en-US" altLang="zh-CN" sz="2000" dirty="0"/>
              <a:t> T&amp; value );</a:t>
            </a:r>
          </a:p>
          <a:p>
            <a:pPr>
              <a:buNone/>
            </a:pPr>
            <a:endParaRPr lang="en-US" altLang="zh-CN" sz="2000" dirty="0"/>
          </a:p>
          <a:p>
            <a:pPr>
              <a:buNone/>
            </a:pPr>
            <a:r>
              <a:rPr lang="en-US" altLang="zh-CN" sz="2000" b="1" dirty="0"/>
              <a:t>template</a:t>
            </a:r>
            <a:r>
              <a:rPr lang="en-US" altLang="zh-CN" sz="2000" dirty="0"/>
              <a:t>&lt; </a:t>
            </a:r>
            <a:r>
              <a:rPr lang="en-US" altLang="zh-CN" sz="2000" b="1" dirty="0"/>
              <a:t>class</a:t>
            </a:r>
            <a:r>
              <a:rPr lang="en-US" altLang="zh-CN" sz="2000" dirty="0"/>
              <a:t> </a:t>
            </a:r>
            <a:r>
              <a:rPr lang="en-US" altLang="zh-CN" sz="2000" dirty="0" err="1"/>
              <a:t>ForwardIt</a:t>
            </a:r>
            <a:r>
              <a:rPr lang="en-US" altLang="zh-CN" sz="2000" dirty="0"/>
              <a:t>, </a:t>
            </a:r>
            <a:r>
              <a:rPr lang="en-US" altLang="zh-CN" sz="2000" b="1" dirty="0"/>
              <a:t>class</a:t>
            </a:r>
            <a:r>
              <a:rPr lang="en-US" altLang="zh-CN" sz="2000" dirty="0"/>
              <a:t> T, </a:t>
            </a:r>
            <a:r>
              <a:rPr lang="en-US" altLang="zh-CN" sz="2000" b="1" dirty="0"/>
              <a:t>class</a:t>
            </a:r>
            <a:r>
              <a:rPr lang="en-US" altLang="zh-CN" sz="2000" dirty="0"/>
              <a:t> Compare &gt;</a:t>
            </a:r>
          </a:p>
          <a:p>
            <a:pPr>
              <a:buNone/>
            </a:pPr>
            <a:r>
              <a:rPr lang="en-US" altLang="zh-CN" sz="2000" dirty="0" err="1"/>
              <a:t>ForwardIt</a:t>
            </a:r>
            <a:r>
              <a:rPr lang="en-US" altLang="zh-CN" sz="2000" dirty="0"/>
              <a:t> </a:t>
            </a:r>
            <a:r>
              <a:rPr lang="en-US" altLang="zh-CN" sz="2000" dirty="0" err="1"/>
              <a:t>upper_bound</a:t>
            </a:r>
            <a:r>
              <a:rPr lang="en-US" altLang="zh-CN" sz="2000" dirty="0"/>
              <a:t>( </a:t>
            </a:r>
            <a:r>
              <a:rPr lang="en-US" altLang="zh-CN" sz="2000" dirty="0" err="1"/>
              <a:t>ForwardIt</a:t>
            </a:r>
            <a:r>
              <a:rPr lang="en-US" altLang="zh-CN" sz="2000" dirty="0"/>
              <a:t> first, </a:t>
            </a:r>
            <a:r>
              <a:rPr lang="en-US" altLang="zh-CN" sz="2000" dirty="0" err="1"/>
              <a:t>ForwardIt</a:t>
            </a:r>
            <a:r>
              <a:rPr lang="en-US" altLang="zh-CN" sz="2000" dirty="0"/>
              <a:t> last, </a:t>
            </a:r>
            <a:r>
              <a:rPr lang="en-US" altLang="zh-CN" sz="2000" b="1" dirty="0"/>
              <a:t>const</a:t>
            </a:r>
            <a:r>
              <a:rPr lang="en-US" altLang="zh-CN" sz="2000" dirty="0"/>
              <a:t> T&amp; value, Compare comp );</a:t>
            </a:r>
          </a:p>
          <a:p>
            <a:endParaRPr lang="en-US" altLang="zh-CN" dirty="0" smtClean="0"/>
          </a:p>
          <a:p>
            <a:r>
              <a:rPr lang="en-US" altLang="zh-CN" dirty="0" smtClean="0"/>
              <a:t>Returns an </a:t>
            </a:r>
            <a:r>
              <a:rPr lang="en-US" altLang="zh-CN" dirty="0" err="1" smtClean="0"/>
              <a:t>iterator</a:t>
            </a:r>
            <a:r>
              <a:rPr lang="en-US" altLang="zh-CN" dirty="0" smtClean="0"/>
              <a:t> pointing to the first element in the range [first, last) that is </a:t>
            </a:r>
            <a:r>
              <a:rPr lang="en-US" altLang="zh-CN" i="1" dirty="0" smtClean="0"/>
              <a:t>greater</a:t>
            </a:r>
            <a:r>
              <a:rPr lang="en-US" altLang="zh-CN" dirty="0" smtClean="0"/>
              <a:t> than value.</a:t>
            </a:r>
          </a:p>
          <a:p>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lower_bound</a:t>
            </a:r>
            <a:r>
              <a:rPr lang="en-US" altLang="zh-CN" dirty="0" smtClean="0"/>
              <a:t>/</a:t>
            </a:r>
            <a:r>
              <a:rPr lang="en-US" altLang="zh-CN" dirty="0" err="1" smtClean="0"/>
              <a:t>upper_bound</a:t>
            </a:r>
            <a:r>
              <a:rPr lang="en-US" altLang="zh-CN" dirty="0" smtClean="0"/>
              <a:t> Example</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952596" y="1071546"/>
            <a:ext cx="8101664" cy="4929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最大值最小化</a:t>
            </a:r>
            <a:endParaRPr lang="zh-CN" altLang="en-US" dirty="0"/>
          </a:p>
        </p:txBody>
      </p:sp>
      <p:sp>
        <p:nvSpPr>
          <p:cNvPr id="3" name="内容占位符 2"/>
          <p:cNvSpPr>
            <a:spLocks noGrp="1"/>
          </p:cNvSpPr>
          <p:nvPr>
            <p:ph idx="1"/>
          </p:nvPr>
        </p:nvSpPr>
        <p:spPr/>
        <p:txBody>
          <a:bodyPr/>
          <a:lstStyle/>
          <a:p>
            <a:pPr eaLnBrk="1" hangingPunct="1"/>
            <a:r>
              <a:rPr lang="en-US" altLang="zh-CN" dirty="0" smtClean="0"/>
              <a:t>Problem: </a:t>
            </a:r>
            <a:r>
              <a:rPr lang="zh-CN" altLang="en-US" dirty="0" smtClean="0"/>
              <a:t>把一个包含</a:t>
            </a:r>
            <a:r>
              <a:rPr lang="en-US" altLang="zh-CN" dirty="0" smtClean="0"/>
              <a:t>n</a:t>
            </a:r>
            <a:r>
              <a:rPr lang="zh-CN" altLang="en-US" dirty="0" smtClean="0"/>
              <a:t>个正整数的序列划分成</a:t>
            </a:r>
            <a:r>
              <a:rPr lang="en-US" altLang="zh-CN" dirty="0" smtClean="0"/>
              <a:t>m</a:t>
            </a:r>
            <a:r>
              <a:rPr lang="zh-CN" altLang="en-US" dirty="0" smtClean="0"/>
              <a:t>个连续的子序列（每个正整数恰好属于一个序列）。设第</a:t>
            </a:r>
            <a:r>
              <a:rPr lang="en-US" altLang="zh-CN" dirty="0" err="1" smtClean="0"/>
              <a:t>i</a:t>
            </a:r>
            <a:r>
              <a:rPr lang="zh-CN" altLang="en-US" dirty="0" smtClean="0"/>
              <a:t>个序列的各数之和为</a:t>
            </a:r>
            <a:r>
              <a:rPr lang="en-US" altLang="zh-CN" dirty="0" smtClean="0"/>
              <a:t>S(</a:t>
            </a:r>
            <a:r>
              <a:rPr lang="en-US" altLang="zh-CN" dirty="0" err="1" smtClean="0"/>
              <a:t>i</a:t>
            </a:r>
            <a:r>
              <a:rPr lang="en-US" altLang="zh-CN" dirty="0" smtClean="0"/>
              <a:t>)</a:t>
            </a:r>
            <a:r>
              <a:rPr lang="zh-CN" altLang="en-US" dirty="0" smtClean="0"/>
              <a:t>，如何让所有</a:t>
            </a:r>
            <a:r>
              <a:rPr lang="en-US" altLang="zh-CN" dirty="0" smtClean="0"/>
              <a:t>S(</a:t>
            </a:r>
            <a:r>
              <a:rPr lang="en-US" altLang="zh-CN" dirty="0" err="1" smtClean="0"/>
              <a:t>i</a:t>
            </a:r>
            <a:r>
              <a:rPr lang="en-US" altLang="zh-CN" dirty="0" smtClean="0"/>
              <a:t>)</a:t>
            </a:r>
            <a:r>
              <a:rPr lang="zh-CN" altLang="en-US" dirty="0" smtClean="0"/>
              <a:t>的最大值尽量小</a:t>
            </a:r>
            <a:r>
              <a:rPr lang="en-US" altLang="zh-CN" dirty="0" smtClean="0"/>
              <a:t>? </a:t>
            </a:r>
          </a:p>
          <a:p>
            <a:pPr eaLnBrk="1" hangingPunct="1"/>
            <a:r>
              <a:rPr lang="zh-CN" altLang="en-US" dirty="0" smtClean="0"/>
              <a:t>例如序列</a:t>
            </a:r>
            <a:r>
              <a:rPr lang="en-US" altLang="zh-CN" dirty="0" smtClean="0"/>
              <a:t>1 2 3 2 5 4</a:t>
            </a:r>
            <a:r>
              <a:rPr lang="zh-CN" altLang="en-US" dirty="0" smtClean="0"/>
              <a:t>，划分成</a:t>
            </a:r>
            <a:r>
              <a:rPr lang="en-US" altLang="zh-CN" dirty="0" smtClean="0"/>
              <a:t>3</a:t>
            </a:r>
            <a:r>
              <a:rPr lang="zh-CN" altLang="en-US" dirty="0" smtClean="0"/>
              <a:t>个序列的最优方案为</a:t>
            </a:r>
            <a:r>
              <a:rPr lang="en-US" altLang="zh-CN" dirty="0" smtClean="0"/>
              <a:t>1 2 3 | 2 5 | 4</a:t>
            </a:r>
            <a:r>
              <a:rPr lang="zh-CN" altLang="en-US" dirty="0" smtClean="0"/>
              <a:t>，其中</a:t>
            </a:r>
            <a:r>
              <a:rPr lang="en-US" altLang="zh-CN" dirty="0" smtClean="0"/>
              <a:t>S(1)=6, S(2)=7, S(3)=4</a:t>
            </a:r>
            <a:r>
              <a:rPr lang="zh-CN" altLang="en-US" dirty="0" smtClean="0"/>
              <a:t>，最大值为</a:t>
            </a:r>
            <a:r>
              <a:rPr lang="en-US" altLang="zh-CN" dirty="0" smtClean="0"/>
              <a:t>7</a:t>
            </a:r>
            <a:r>
              <a:rPr lang="zh-CN" altLang="en-US" dirty="0" smtClean="0"/>
              <a:t>；如果划分成</a:t>
            </a:r>
            <a:r>
              <a:rPr lang="en-US" altLang="zh-CN" dirty="0" smtClean="0"/>
              <a:t>1 2 | 3 2 | 5 4</a:t>
            </a:r>
            <a:r>
              <a:rPr lang="zh-CN" altLang="en-US" dirty="0" smtClean="0"/>
              <a:t>，则最大值为</a:t>
            </a:r>
            <a:r>
              <a:rPr lang="en-US" altLang="zh-CN" dirty="0" smtClean="0"/>
              <a:t>9</a:t>
            </a:r>
            <a:r>
              <a:rPr lang="zh-CN" altLang="en-US" dirty="0" smtClean="0"/>
              <a:t>，不如刚才的好。</a:t>
            </a:r>
          </a:p>
          <a:p>
            <a:pPr eaLnBrk="1" hangingPunct="1"/>
            <a:r>
              <a:rPr lang="en-US" altLang="zh-CN" dirty="0" smtClean="0"/>
              <a:t>n≤10</a:t>
            </a:r>
            <a:r>
              <a:rPr lang="en-US" altLang="zh-CN" baseline="30000" dirty="0" smtClean="0"/>
              <a:t>6</a:t>
            </a:r>
            <a:r>
              <a:rPr lang="zh-CN" altLang="en-US" dirty="0" smtClean="0"/>
              <a:t>，所有数之和不超过</a:t>
            </a:r>
            <a:r>
              <a:rPr lang="en-US" altLang="zh-CN" dirty="0" smtClean="0"/>
              <a:t>10</a:t>
            </a:r>
            <a:r>
              <a:rPr lang="en-US" altLang="zh-CN" baseline="30000" dirty="0" smtClean="0"/>
              <a:t>9</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Records and Keys</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We are given a </a:t>
            </a:r>
            <a:r>
              <a:rPr lang="en-US" altLang="zh-CN" i="1" dirty="0" smtClean="0"/>
              <a:t>list</a:t>
            </a:r>
            <a:r>
              <a:rPr lang="en-US" altLang="zh-CN" dirty="0" smtClean="0"/>
              <a:t> of </a:t>
            </a:r>
            <a:r>
              <a:rPr lang="en-US" altLang="zh-CN" i="1" dirty="0" smtClean="0">
                <a:solidFill>
                  <a:srgbClr val="FF0000"/>
                </a:solidFill>
              </a:rPr>
              <a:t>records</a:t>
            </a:r>
            <a:r>
              <a:rPr lang="en-US" altLang="zh-CN" dirty="0" smtClean="0"/>
              <a:t>, where each record is associated with one piece of information, which we shall call a </a:t>
            </a:r>
            <a:r>
              <a:rPr lang="en-US" altLang="zh-CN" i="1" dirty="0" smtClean="0">
                <a:solidFill>
                  <a:srgbClr val="FF0000"/>
                </a:solidFill>
              </a:rPr>
              <a:t>key</a:t>
            </a:r>
            <a:r>
              <a:rPr lang="en-US" altLang="zh-CN" i="1" dirty="0" smtClean="0"/>
              <a:t>.</a:t>
            </a:r>
          </a:p>
          <a:p>
            <a:r>
              <a:rPr lang="en-US" altLang="zh-CN" dirty="0" smtClean="0"/>
              <a:t>We are given one key, called the </a:t>
            </a:r>
            <a:r>
              <a:rPr lang="en-US" altLang="zh-CN" i="1" dirty="0" smtClean="0">
                <a:solidFill>
                  <a:srgbClr val="FF0000"/>
                </a:solidFill>
              </a:rPr>
              <a:t>target</a:t>
            </a:r>
            <a:r>
              <a:rPr lang="en-US" altLang="zh-CN" dirty="0" smtClean="0"/>
              <a:t>, and are asked to search the list to find the record(s) (if any) whose key is the same as the target.</a:t>
            </a:r>
          </a:p>
        </p:txBody>
      </p:sp>
      <p:pic>
        <p:nvPicPr>
          <p:cNvPr id="68610" name="Picture 2"/>
          <p:cNvPicPr>
            <a:picLocks noChangeAspect="1" noChangeArrowheads="1"/>
          </p:cNvPicPr>
          <p:nvPr/>
        </p:nvPicPr>
        <p:blipFill>
          <a:blip r:embed="rId2" cstate="print"/>
          <a:srcRect/>
          <a:stretch>
            <a:fillRect/>
          </a:stretch>
        </p:blipFill>
        <p:spPr bwMode="auto">
          <a:xfrm>
            <a:off x="3881422" y="905555"/>
            <a:ext cx="4275420" cy="30995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最大值最小化</a:t>
            </a:r>
            <a:endParaRPr lang="zh-CN" altLang="en-US" dirty="0"/>
          </a:p>
        </p:txBody>
      </p:sp>
      <p:sp>
        <p:nvSpPr>
          <p:cNvPr id="3" name="内容占位符 2"/>
          <p:cNvSpPr>
            <a:spLocks noGrp="1"/>
          </p:cNvSpPr>
          <p:nvPr>
            <p:ph idx="1"/>
          </p:nvPr>
        </p:nvSpPr>
        <p:spPr/>
        <p:txBody>
          <a:bodyPr/>
          <a:lstStyle/>
          <a:p>
            <a:r>
              <a:rPr lang="zh-CN" altLang="en-US" dirty="0" smtClean="0"/>
              <a:t>考虑一个新的问题</a:t>
            </a:r>
            <a:r>
              <a:rPr lang="en-US" altLang="zh-CN" dirty="0" smtClean="0"/>
              <a:t>P(x)</a:t>
            </a:r>
            <a:r>
              <a:rPr lang="zh-CN" altLang="en-US" dirty="0" smtClean="0"/>
              <a:t>：能否把输入序列划分成</a:t>
            </a:r>
            <a:r>
              <a:rPr lang="en-US" altLang="zh-CN" dirty="0" smtClean="0"/>
              <a:t>m</a:t>
            </a:r>
            <a:r>
              <a:rPr lang="zh-CN" altLang="en-US" dirty="0" smtClean="0"/>
              <a:t>个连续的子序列，使得所有</a:t>
            </a:r>
            <a:r>
              <a:rPr lang="en-US" altLang="zh-CN" dirty="0" smtClean="0"/>
              <a:t>S(</a:t>
            </a:r>
            <a:r>
              <a:rPr lang="en-US" altLang="zh-CN" dirty="0" err="1" smtClean="0"/>
              <a:t>i</a:t>
            </a:r>
            <a:r>
              <a:rPr lang="en-US" altLang="zh-CN" dirty="0" smtClean="0"/>
              <a:t>)</a:t>
            </a:r>
            <a:r>
              <a:rPr lang="zh-CN" altLang="en-US" dirty="0" smtClean="0"/>
              <a:t>均不超过</a:t>
            </a:r>
            <a:r>
              <a:rPr lang="en-US" altLang="zh-CN" dirty="0" smtClean="0"/>
              <a:t>x? (P(x)</a:t>
            </a:r>
            <a:r>
              <a:rPr lang="zh-CN" altLang="en-US" dirty="0" smtClean="0"/>
              <a:t>不难计算：每次尽量往右划分即可</a:t>
            </a:r>
            <a:r>
              <a:rPr lang="en-US" altLang="zh-CN" dirty="0" smtClean="0"/>
              <a:t>)</a:t>
            </a:r>
            <a:r>
              <a:rPr lang="zh-CN" altLang="en-US" dirty="0" smtClean="0"/>
              <a:t>。</a:t>
            </a:r>
          </a:p>
          <a:p>
            <a:r>
              <a:rPr lang="zh-CN" altLang="en-US" dirty="0" smtClean="0"/>
              <a:t>接下来随便猜一个</a:t>
            </a:r>
            <a:r>
              <a:rPr lang="en-US" altLang="zh-CN" dirty="0" smtClean="0"/>
              <a:t>x0</a:t>
            </a:r>
            <a:r>
              <a:rPr lang="zh-CN" altLang="en-US" dirty="0" smtClean="0"/>
              <a:t>，如果</a:t>
            </a:r>
            <a:r>
              <a:rPr lang="en-US" altLang="zh-CN" dirty="0" smtClean="0"/>
              <a:t>P(x0)</a:t>
            </a:r>
            <a:r>
              <a:rPr lang="zh-CN" altLang="en-US" dirty="0" smtClean="0"/>
              <a:t>为假，那么答案比</a:t>
            </a:r>
            <a:r>
              <a:rPr lang="en-US" altLang="zh-CN" dirty="0" smtClean="0"/>
              <a:t>x0</a:t>
            </a:r>
            <a:r>
              <a:rPr lang="zh-CN" altLang="en-US" dirty="0" smtClean="0"/>
              <a:t>大；如果</a:t>
            </a:r>
            <a:r>
              <a:rPr lang="en-US" altLang="zh-CN" dirty="0" smtClean="0"/>
              <a:t>P(x0)</a:t>
            </a:r>
            <a:r>
              <a:rPr lang="zh-CN" altLang="en-US" dirty="0" smtClean="0"/>
              <a:t>为真，则答案小于或等于</a:t>
            </a:r>
            <a:r>
              <a:rPr lang="en-US" altLang="zh-CN" dirty="0" smtClean="0"/>
              <a:t>x0</a:t>
            </a:r>
            <a:r>
              <a:rPr lang="zh-CN" altLang="en-US" dirty="0" smtClean="0"/>
              <a:t>。二分最小值</a:t>
            </a:r>
            <a:r>
              <a:rPr lang="en-US" altLang="zh-CN" dirty="0" smtClean="0"/>
              <a:t>x</a:t>
            </a:r>
            <a:r>
              <a:rPr lang="zh-CN" altLang="en-US" dirty="0" smtClean="0"/>
              <a:t>，把优化问题转化为判定问题</a:t>
            </a:r>
            <a:r>
              <a:rPr lang="en-US" altLang="zh-CN" dirty="0" smtClean="0"/>
              <a:t>P(x)</a:t>
            </a:r>
            <a:r>
              <a:rPr lang="zh-CN" altLang="en-US" dirty="0" smtClean="0"/>
              <a:t>。</a:t>
            </a:r>
          </a:p>
          <a:p>
            <a:r>
              <a:rPr lang="zh-CN" altLang="en-US" dirty="0" smtClean="0"/>
              <a:t>设所有数值和为</a:t>
            </a:r>
            <a:r>
              <a:rPr lang="en-US" altLang="zh-CN" dirty="0" smtClean="0"/>
              <a:t>M</a:t>
            </a:r>
            <a:r>
              <a:rPr lang="zh-CN" altLang="en-US" dirty="0" smtClean="0"/>
              <a:t>，则二分次数为</a:t>
            </a:r>
            <a:r>
              <a:rPr lang="en-US" altLang="zh-CN" dirty="0" smtClean="0"/>
              <a:t>O(</a:t>
            </a:r>
            <a:r>
              <a:rPr lang="en-US" altLang="zh-CN" dirty="0" err="1" smtClean="0"/>
              <a:t>logM</a:t>
            </a:r>
            <a:r>
              <a:rPr lang="en-US" altLang="zh-CN" dirty="0" smtClean="0"/>
              <a:t>)</a:t>
            </a:r>
            <a:r>
              <a:rPr lang="zh-CN" altLang="en-US" dirty="0" smtClean="0"/>
              <a:t>，计算</a:t>
            </a:r>
            <a:r>
              <a:rPr lang="en-US" altLang="zh-CN" dirty="0" smtClean="0"/>
              <a:t>P(x)</a:t>
            </a:r>
            <a:r>
              <a:rPr lang="zh-CN" altLang="en-US" dirty="0" smtClean="0"/>
              <a:t>的时间复杂度为</a:t>
            </a:r>
            <a:r>
              <a:rPr lang="en-US" altLang="zh-CN" dirty="0" smtClean="0"/>
              <a:t>O(n)</a:t>
            </a:r>
            <a:r>
              <a:rPr lang="zh-CN" altLang="en-US" dirty="0" smtClean="0"/>
              <a:t>，总的时间复杂度为</a:t>
            </a:r>
            <a:r>
              <a:rPr lang="en-US" altLang="zh-CN" dirty="0" smtClean="0"/>
              <a:t>O(</a:t>
            </a:r>
            <a:r>
              <a:rPr lang="en-US" altLang="zh-CN" dirty="0" err="1" smtClean="0"/>
              <a:t>nlogM</a:t>
            </a:r>
            <a:r>
              <a:rPr lang="en-US" altLang="zh-CN" dirty="0" smtClean="0"/>
              <a:t>).</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单调函数求解</a:t>
            </a:r>
            <a:endParaRPr lang="zh-CN" altLang="en-US" dirty="0"/>
          </a:p>
        </p:txBody>
      </p:sp>
      <p:sp>
        <p:nvSpPr>
          <p:cNvPr id="3" name="内容占位符 2"/>
          <p:cNvSpPr>
            <a:spLocks noGrp="1"/>
          </p:cNvSpPr>
          <p:nvPr>
            <p:ph idx="1"/>
          </p:nvPr>
        </p:nvSpPr>
        <p:spPr/>
        <p:txBody>
          <a:bodyPr/>
          <a:lstStyle/>
          <a:p>
            <a:r>
              <a:rPr lang="zh-CN" altLang="en-US" dirty="0" smtClean="0"/>
              <a:t>对于单调函数</a:t>
            </a:r>
            <a:r>
              <a:rPr lang="en-US" altLang="zh-CN" dirty="0" smtClean="0"/>
              <a:t>y=f(x)</a:t>
            </a:r>
            <a:r>
              <a:rPr lang="zh-CN" altLang="en-US" dirty="0" smtClean="0"/>
              <a:t>，给定</a:t>
            </a:r>
            <a:r>
              <a:rPr lang="en-US" altLang="zh-CN" dirty="0" smtClean="0"/>
              <a:t>y</a:t>
            </a:r>
            <a:r>
              <a:rPr lang="zh-CN" altLang="en-US" dirty="0" smtClean="0"/>
              <a:t>值求</a:t>
            </a:r>
            <a:r>
              <a:rPr lang="en-US" altLang="zh-CN" dirty="0" smtClean="0"/>
              <a:t>x</a:t>
            </a:r>
            <a:r>
              <a:rPr lang="zh-CN" altLang="en-US" dirty="0" smtClean="0"/>
              <a:t>值。</a:t>
            </a:r>
            <a:endParaRPr lang="en-US" altLang="zh-CN" dirty="0" smtClean="0"/>
          </a:p>
          <a:p>
            <a:r>
              <a:rPr lang="zh-CN" altLang="en-US" dirty="0" smtClean="0"/>
              <a:t>思路：确定上下界，二分查找。</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881189" y="1357314"/>
            <a:ext cx="8429625" cy="642937"/>
          </a:xfrm>
          <a:prstGeom prst="rect">
            <a:avLst/>
          </a:prstGeom>
        </p:spPr>
        <p:txBody>
          <a:bodyPr/>
          <a:lstStyle/>
          <a:p>
            <a:pPr algn="ctr">
              <a:defRPr/>
            </a:pPr>
            <a:r>
              <a:rPr lang="en-US" altLang="zh-CN" sz="4400" kern="0" dirty="0">
                <a:solidFill>
                  <a:schemeClr val="tx2"/>
                </a:solidFill>
                <a:latin typeface="+mj-lt"/>
                <a:ea typeface="+mj-ea"/>
                <a:cs typeface="+mj-cs"/>
              </a:rPr>
              <a:t>Thank you!</a:t>
            </a:r>
          </a:p>
        </p:txBody>
      </p:sp>
      <p:pic>
        <p:nvPicPr>
          <p:cNvPr id="5" name="Picture 4"/>
          <p:cNvPicPr>
            <a:picLocks noChangeAspect="1" noChangeArrowheads="1"/>
          </p:cNvPicPr>
          <p:nvPr/>
        </p:nvPicPr>
        <p:blipFill>
          <a:blip r:embed="rId2" cstate="print"/>
          <a:srcRect/>
          <a:stretch>
            <a:fillRect/>
          </a:stretch>
        </p:blipFill>
        <p:spPr bwMode="auto">
          <a:xfrm>
            <a:off x="3738563" y="2714625"/>
            <a:ext cx="48688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Searching</a:t>
            </a:r>
            <a:endParaRPr lang="zh-CN" altLang="en-US" dirty="0"/>
          </a:p>
        </p:txBody>
      </p:sp>
      <p:sp>
        <p:nvSpPr>
          <p:cNvPr id="3" name="内容占位符 2"/>
          <p:cNvSpPr>
            <a:spLocks noGrp="1"/>
          </p:cNvSpPr>
          <p:nvPr>
            <p:ph idx="1"/>
          </p:nvPr>
        </p:nvSpPr>
        <p:spPr/>
        <p:txBody>
          <a:bodyPr/>
          <a:lstStyle/>
          <a:p>
            <a:r>
              <a:rPr lang="en-US" altLang="zh-CN" dirty="0" smtClean="0"/>
              <a:t>Search may </a:t>
            </a:r>
            <a:r>
              <a:rPr lang="en-US" altLang="zh-CN" dirty="0" smtClean="0">
                <a:solidFill>
                  <a:srgbClr val="FF3300"/>
                </a:solidFill>
              </a:rPr>
              <a:t>succeed</a:t>
            </a:r>
            <a:r>
              <a:rPr lang="en-US" altLang="zh-CN" dirty="0" smtClean="0"/>
              <a:t> if there exists one record with the same key. There may be more than one record with the same key.</a:t>
            </a:r>
          </a:p>
          <a:p>
            <a:pPr eaLnBrk="1" fontAlgn="auto" hangingPunct="1">
              <a:lnSpc>
                <a:spcPct val="90000"/>
              </a:lnSpc>
              <a:spcAft>
                <a:spcPts val="0"/>
              </a:spcAft>
              <a:defRPr/>
            </a:pPr>
            <a:r>
              <a:rPr lang="en-US" altLang="zh-CN" dirty="0" smtClean="0"/>
              <a:t>Search may </a:t>
            </a:r>
            <a:r>
              <a:rPr lang="en-US" altLang="zh-CN" dirty="0" smtClean="0">
                <a:solidFill>
                  <a:srgbClr val="FF3300"/>
                </a:solidFill>
              </a:rPr>
              <a:t>fail</a:t>
            </a:r>
            <a:r>
              <a:rPr lang="en-US" altLang="zh-CN" dirty="0" smtClean="0"/>
              <a:t> if there is no record with the given key. </a:t>
            </a:r>
          </a:p>
          <a:p>
            <a:pPr eaLnBrk="1" fontAlgn="auto" hangingPunct="1">
              <a:lnSpc>
                <a:spcPct val="90000"/>
              </a:lnSpc>
              <a:spcAft>
                <a:spcPts val="0"/>
              </a:spcAft>
              <a:defRPr/>
            </a:pPr>
            <a:endParaRPr lang="en-US" altLang="zh-CN" dirty="0" smtClean="0"/>
          </a:p>
          <a:p>
            <a:pPr eaLnBrk="1" fontAlgn="auto" hangingPunct="1">
              <a:lnSpc>
                <a:spcPct val="90000"/>
              </a:lnSpc>
              <a:spcAft>
                <a:spcPts val="0"/>
              </a:spcAft>
              <a:defRPr/>
            </a:pPr>
            <a:r>
              <a:rPr lang="en-US" altLang="zh-CN" dirty="0" smtClean="0">
                <a:solidFill>
                  <a:srgbClr val="FF3300"/>
                </a:solidFill>
              </a:rPr>
              <a:t>Time complexity</a:t>
            </a:r>
            <a:r>
              <a:rPr lang="en-US" altLang="zh-CN" dirty="0" smtClean="0"/>
              <a:t> of the search algorithm: we count how many times one key is compared with another during a search. </a:t>
            </a:r>
            <a:endParaRPr lang="en-US" altLang="zh-CN" i="1" dirty="0" smtClean="0">
              <a:solidFill>
                <a:srgbClr val="FF3300"/>
              </a:solidFill>
            </a:endParaRPr>
          </a:p>
          <a:p>
            <a:pPr eaLnBrk="1" fontAlgn="auto" hangingPunct="1">
              <a:lnSpc>
                <a:spcPct val="90000"/>
              </a:lnSpc>
              <a:spcAft>
                <a:spcPts val="0"/>
              </a:spcAft>
              <a:defRPr/>
            </a:pPr>
            <a:r>
              <a:rPr lang="en-US" altLang="zh-CN" i="1" dirty="0" smtClean="0">
                <a:solidFill>
                  <a:srgbClr val="FF3300"/>
                </a:solidFill>
              </a:rPr>
              <a:t>Internal searching: </a:t>
            </a:r>
            <a:r>
              <a:rPr lang="en-US" altLang="zh-CN" dirty="0" smtClean="0"/>
              <a:t>all the records are kept in high-speed memory. </a:t>
            </a:r>
          </a:p>
          <a:p>
            <a:pPr eaLnBrk="1" fontAlgn="auto" hangingPunct="1">
              <a:lnSpc>
                <a:spcPct val="90000"/>
              </a:lnSpc>
              <a:spcAft>
                <a:spcPts val="0"/>
              </a:spcAft>
              <a:defRPr/>
            </a:pPr>
            <a:r>
              <a:rPr lang="en-US" altLang="zh-CN" i="1" dirty="0" smtClean="0">
                <a:solidFill>
                  <a:srgbClr val="FF3300"/>
                </a:solidFill>
              </a:rPr>
              <a:t>External searching</a:t>
            </a:r>
            <a:r>
              <a:rPr lang="en-US" altLang="zh-CN" dirty="0" smtClean="0">
                <a:solidFill>
                  <a:srgbClr val="FF0000"/>
                </a:solidFill>
              </a:rPr>
              <a:t>:</a:t>
            </a:r>
            <a:r>
              <a:rPr lang="en-US" altLang="zh-CN" dirty="0" smtClean="0"/>
              <a:t> most of the records are kept in disk files. </a:t>
            </a:r>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Parameters for Search Functions</a:t>
            </a:r>
            <a:endParaRPr lang="zh-CN" altLang="en-US" dirty="0"/>
          </a:p>
        </p:txBody>
      </p:sp>
      <p:sp>
        <p:nvSpPr>
          <p:cNvPr id="3" name="内容占位符 2"/>
          <p:cNvSpPr>
            <a:spLocks noGrp="1"/>
          </p:cNvSpPr>
          <p:nvPr>
            <p:ph idx="1"/>
          </p:nvPr>
        </p:nvSpPr>
        <p:spPr/>
        <p:txBody>
          <a:bodyPr/>
          <a:lstStyle/>
          <a:p>
            <a:r>
              <a:rPr lang="en-US" altLang="zh-CN" dirty="0" smtClean="0"/>
              <a:t>Each searching function has at least two input parameters:</a:t>
            </a:r>
          </a:p>
          <a:p>
            <a:pPr lvl="1"/>
            <a:r>
              <a:rPr lang="en-US" altLang="zh-CN" dirty="0" smtClean="0"/>
              <a:t>First is the </a:t>
            </a:r>
            <a:r>
              <a:rPr lang="en-US" altLang="zh-CN" i="1" dirty="0" smtClean="0">
                <a:solidFill>
                  <a:srgbClr val="FF0000"/>
                </a:solidFill>
              </a:rPr>
              <a:t>list</a:t>
            </a:r>
            <a:r>
              <a:rPr lang="en-US" altLang="zh-CN" dirty="0" smtClean="0"/>
              <a:t> to be searched;</a:t>
            </a:r>
          </a:p>
          <a:p>
            <a:pPr lvl="1"/>
            <a:r>
              <a:rPr lang="en-US" altLang="zh-CN" dirty="0" smtClean="0"/>
              <a:t>Second is the </a:t>
            </a:r>
            <a:r>
              <a:rPr lang="en-US" altLang="zh-CN" i="1" dirty="0" smtClean="0">
                <a:solidFill>
                  <a:srgbClr val="FF0000"/>
                </a:solidFill>
              </a:rPr>
              <a:t>target</a:t>
            </a:r>
            <a:r>
              <a:rPr lang="en-US" altLang="zh-CN" i="1" dirty="0" smtClean="0"/>
              <a:t> </a:t>
            </a:r>
            <a:r>
              <a:rPr lang="en-US" altLang="zh-CN" dirty="0" smtClean="0"/>
              <a:t>key for which we are searching.</a:t>
            </a:r>
          </a:p>
          <a:p>
            <a:pPr lvl="1"/>
            <a:r>
              <a:rPr lang="en-US" altLang="zh-CN" dirty="0" smtClean="0"/>
              <a:t>(The searching range of the list.)</a:t>
            </a:r>
          </a:p>
          <a:p>
            <a:r>
              <a:rPr lang="en-US" altLang="zh-CN" dirty="0" smtClean="0"/>
              <a:t>Each searching function will also have an output parameter and a returned value:</a:t>
            </a:r>
          </a:p>
          <a:p>
            <a:pPr lvl="1"/>
            <a:r>
              <a:rPr lang="en-US" altLang="zh-CN" dirty="0" smtClean="0"/>
              <a:t>The returned value has type </a:t>
            </a:r>
            <a:r>
              <a:rPr lang="en-US" altLang="zh-CN" b="1" dirty="0" err="1" smtClean="0"/>
              <a:t>Error_code</a:t>
            </a:r>
            <a:r>
              <a:rPr lang="en-US" altLang="zh-CN" dirty="0" smtClean="0"/>
              <a:t> and indicates whether or not the search is successful in finding an entry with the target key.</a:t>
            </a:r>
          </a:p>
          <a:p>
            <a:pPr lvl="1"/>
            <a:r>
              <a:rPr lang="en-US" altLang="zh-CN" dirty="0" smtClean="0"/>
              <a:t>If the search is successful, then the returned value is </a:t>
            </a:r>
            <a:r>
              <a:rPr lang="en-US" altLang="zh-CN" dirty="0" smtClean="0">
                <a:solidFill>
                  <a:srgbClr val="FF0000"/>
                </a:solidFill>
              </a:rPr>
              <a:t>success</a:t>
            </a:r>
            <a:r>
              <a:rPr lang="en-US" altLang="zh-CN" dirty="0" smtClean="0"/>
              <a:t>, and the output parameter called </a:t>
            </a:r>
            <a:r>
              <a:rPr lang="en-US" altLang="zh-CN" dirty="0" smtClean="0">
                <a:solidFill>
                  <a:srgbClr val="FF0000"/>
                </a:solidFill>
              </a:rPr>
              <a:t>position</a:t>
            </a:r>
            <a:r>
              <a:rPr lang="en-US" altLang="zh-CN" dirty="0" smtClean="0"/>
              <a:t> will locate the target within the list.</a:t>
            </a:r>
          </a:p>
          <a:p>
            <a:pPr lvl="1"/>
            <a:r>
              <a:rPr lang="en-US" altLang="zh-CN" dirty="0" smtClean="0"/>
              <a:t>If the search is unsuccessful, then the value </a:t>
            </a:r>
            <a:r>
              <a:rPr lang="en-US" altLang="zh-CN" dirty="0" err="1" smtClean="0">
                <a:solidFill>
                  <a:srgbClr val="FF0000"/>
                </a:solidFill>
              </a:rPr>
              <a:t>not_present</a:t>
            </a:r>
            <a:r>
              <a:rPr lang="en-US" altLang="zh-CN" dirty="0" smtClean="0"/>
              <a:t> is returned, and the output parameter may have an undefined value or a value that will differ from one method to another.</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Key Definition in C++</a:t>
            </a:r>
            <a:endParaRPr lang="zh-CN" altLang="en-US" dirty="0"/>
          </a:p>
        </p:txBody>
      </p:sp>
      <p:sp>
        <p:nvSpPr>
          <p:cNvPr id="69633" name="Rectangle 1"/>
          <p:cNvSpPr>
            <a:spLocks noChangeArrowheads="1"/>
          </p:cNvSpPr>
          <p:nvPr/>
        </p:nvSpPr>
        <p:spPr bwMode="auto">
          <a:xfrm>
            <a:off x="2064256" y="907775"/>
            <a:ext cx="7960834" cy="569386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1600" dirty="0">
                <a:solidFill>
                  <a:srgbClr val="008000"/>
                </a:solidFill>
                <a:latin typeface="Courier New" pitchFamily="49" charset="0"/>
                <a:ea typeface="宋体" pitchFamily="2" charset="-122"/>
                <a:cs typeface="Courier New" pitchFamily="49" charset="0"/>
              </a:rPr>
              <a:t>// Definition of a Key class:</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8000FF"/>
                </a:solidFill>
                <a:latin typeface="Courier New" pitchFamily="49" charset="0"/>
                <a:ea typeface="宋体" pitchFamily="2" charset="-122"/>
                <a:cs typeface="Courier New" pitchFamily="49" charset="0"/>
              </a:rPr>
              <a:t>class</a:t>
            </a:r>
            <a:r>
              <a:rPr lang="en-US" altLang="zh-CN" sz="1600" dirty="0">
                <a:solidFill>
                  <a:srgbClr val="000000"/>
                </a:solidFill>
                <a:latin typeface="Courier New" pitchFamily="49" charset="0"/>
                <a:ea typeface="宋体" pitchFamily="2" charset="-122"/>
                <a:cs typeface="Courier New" pitchFamily="49" charset="0"/>
              </a:rPr>
              <a:t> Key</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8000FF"/>
                </a:solidFill>
                <a:latin typeface="Courier New" pitchFamily="49" charset="0"/>
                <a:ea typeface="宋体" pitchFamily="2" charset="-122"/>
                <a:cs typeface="Courier New" pitchFamily="49" charset="0"/>
              </a:rPr>
              <a:t>public</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008000"/>
                </a:solidFill>
                <a:latin typeface="Courier New" pitchFamily="49" charset="0"/>
                <a:ea typeface="宋体" pitchFamily="2" charset="-122"/>
                <a:cs typeface="Courier New" pitchFamily="49" charset="0"/>
              </a:rPr>
              <a:t>// Add any constructors and methods for key data.</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8000FF"/>
                </a:solidFill>
                <a:latin typeface="Courier New" pitchFamily="49" charset="0"/>
                <a:ea typeface="宋体" pitchFamily="2" charset="-122"/>
                <a:cs typeface="Courier New" pitchFamily="49" charset="0"/>
              </a:rPr>
              <a:t>private</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008000"/>
                </a:solidFill>
                <a:latin typeface="Courier New" pitchFamily="49" charset="0"/>
                <a:ea typeface="宋体" pitchFamily="2" charset="-122"/>
                <a:cs typeface="Courier New" pitchFamily="49" charset="0"/>
              </a:rPr>
              <a:t>// Add declaration of key data members here.</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8000"/>
                </a:solidFill>
                <a:latin typeface="Courier New" pitchFamily="49" charset="0"/>
                <a:ea typeface="宋体" pitchFamily="2" charset="-122"/>
                <a:cs typeface="Courier New" pitchFamily="49" charset="0"/>
              </a:rPr>
              <a:t>// Declare overloaded comparison operators for keys:</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err="1">
                <a:solidFill>
                  <a:srgbClr val="8000FF"/>
                </a:solidFill>
                <a:latin typeface="Courier New" pitchFamily="49" charset="0"/>
                <a:ea typeface="宋体" pitchFamily="2" charset="-122"/>
                <a:cs typeface="Courier New" pitchFamily="49" charset="0"/>
              </a:rPr>
              <a:t>bool</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operator</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x</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y</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err="1">
                <a:solidFill>
                  <a:srgbClr val="8000FF"/>
                </a:solidFill>
                <a:latin typeface="Courier New" pitchFamily="49" charset="0"/>
                <a:ea typeface="宋体" pitchFamily="2" charset="-122"/>
                <a:cs typeface="Courier New" pitchFamily="49" charset="0"/>
              </a:rPr>
              <a:t>bool</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operator</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&gt;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x</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y</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err="1">
                <a:solidFill>
                  <a:srgbClr val="8000FF"/>
                </a:solidFill>
                <a:latin typeface="Courier New" pitchFamily="49" charset="0"/>
                <a:ea typeface="宋体" pitchFamily="2" charset="-122"/>
                <a:cs typeface="Courier New" pitchFamily="49" charset="0"/>
              </a:rPr>
              <a:t>bool</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operator</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&lt;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x</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y</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err="1">
                <a:solidFill>
                  <a:srgbClr val="8000FF"/>
                </a:solidFill>
                <a:latin typeface="Courier New" pitchFamily="49" charset="0"/>
                <a:ea typeface="宋体" pitchFamily="2" charset="-122"/>
                <a:cs typeface="Courier New" pitchFamily="49" charset="0"/>
              </a:rPr>
              <a:t>bool</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operator</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&gt;=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x</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y</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err="1">
                <a:solidFill>
                  <a:srgbClr val="8000FF"/>
                </a:solidFill>
                <a:latin typeface="Courier New" pitchFamily="49" charset="0"/>
                <a:ea typeface="宋体" pitchFamily="2" charset="-122"/>
                <a:cs typeface="Courier New" pitchFamily="49" charset="0"/>
              </a:rPr>
              <a:t>bool</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operator</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&lt;=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x</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y</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err="1">
                <a:solidFill>
                  <a:srgbClr val="8000FF"/>
                </a:solidFill>
                <a:latin typeface="Courier New" pitchFamily="49" charset="0"/>
                <a:ea typeface="宋体" pitchFamily="2" charset="-122"/>
                <a:cs typeface="Courier New" pitchFamily="49" charset="0"/>
              </a:rPr>
              <a:t>bool</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operator</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x</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8000FF"/>
                </a:solidFill>
                <a:latin typeface="Courier New" pitchFamily="49" charset="0"/>
                <a:ea typeface="宋体" pitchFamily="2" charset="-122"/>
                <a:cs typeface="Courier New" pitchFamily="49" charset="0"/>
              </a:rPr>
              <a:t>const</a:t>
            </a:r>
            <a:r>
              <a:rPr lang="en-US" altLang="zh-CN" sz="1600" dirty="0">
                <a:solidFill>
                  <a:srgbClr val="000000"/>
                </a:solidFill>
                <a:latin typeface="Courier New" pitchFamily="49" charset="0"/>
                <a:ea typeface="宋体" pitchFamily="2" charset="-122"/>
                <a:cs typeface="Courier New" pitchFamily="49" charset="0"/>
              </a:rPr>
              <a:t> Key </a:t>
            </a:r>
            <a:r>
              <a:rPr lang="en-US" altLang="zh-CN" sz="1600" b="1" dirty="0">
                <a:solidFill>
                  <a:srgbClr val="000080"/>
                </a:solidFill>
                <a:latin typeface="Courier New" pitchFamily="49" charset="0"/>
                <a:ea typeface="宋体" pitchFamily="2" charset="-122"/>
                <a:cs typeface="Courier New" pitchFamily="49" charset="0"/>
              </a:rPr>
              <a:t>&amp;</a:t>
            </a:r>
            <a:r>
              <a:rPr lang="en-US" altLang="zh-CN" sz="1600" dirty="0">
                <a:solidFill>
                  <a:srgbClr val="000000"/>
                </a:solidFill>
                <a:latin typeface="Courier New" pitchFamily="49" charset="0"/>
                <a:ea typeface="宋体" pitchFamily="2" charset="-122"/>
                <a:cs typeface="Courier New" pitchFamily="49" charset="0"/>
              </a:rPr>
              <a:t>y</a:t>
            </a:r>
            <a:r>
              <a:rPr lang="en-US" altLang="zh-CN" sz="1600" b="1" dirty="0">
                <a:solidFill>
                  <a:srgbClr val="000080"/>
                </a:solidFill>
                <a:latin typeface="Courier New" pitchFamily="49" charset="0"/>
                <a:ea typeface="宋体" pitchFamily="2" charset="-122"/>
                <a:cs typeface="Courier New" pitchFamily="49" charset="0"/>
              </a:rPr>
              <a:t>);</a:t>
            </a:r>
          </a:p>
          <a:p>
            <a:pPr eaLnBrk="0" fontAlgn="base" hangingPunct="0">
              <a:spcBef>
                <a:spcPct val="0"/>
              </a:spcBef>
              <a:spcAft>
                <a:spcPct val="0"/>
              </a:spcAft>
            </a:pP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8000"/>
                </a:solidFill>
                <a:latin typeface="Courier New" pitchFamily="49" charset="0"/>
                <a:ea typeface="宋体" pitchFamily="2" charset="-122"/>
                <a:cs typeface="Courier New" pitchFamily="49" charset="0"/>
              </a:rPr>
              <a:t>// Definition of a Record class:</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8000FF"/>
                </a:solidFill>
                <a:latin typeface="Courier New" pitchFamily="49" charset="0"/>
                <a:ea typeface="宋体" pitchFamily="2" charset="-122"/>
                <a:cs typeface="Courier New" pitchFamily="49" charset="0"/>
              </a:rPr>
              <a:t>class</a:t>
            </a:r>
            <a:r>
              <a:rPr lang="en-US" altLang="zh-CN" sz="1600" dirty="0">
                <a:solidFill>
                  <a:srgbClr val="000000"/>
                </a:solidFill>
                <a:latin typeface="Courier New" pitchFamily="49" charset="0"/>
                <a:ea typeface="宋体" pitchFamily="2" charset="-122"/>
                <a:cs typeface="Courier New" pitchFamily="49" charset="0"/>
              </a:rPr>
              <a:t> Record</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8000FF"/>
                </a:solidFill>
                <a:latin typeface="Courier New" pitchFamily="49" charset="0"/>
                <a:ea typeface="宋体" pitchFamily="2" charset="-122"/>
                <a:cs typeface="Courier New" pitchFamily="49" charset="0"/>
              </a:rPr>
              <a:t>public</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FF"/>
                </a:solidFill>
                <a:latin typeface="Courier New" pitchFamily="49" charset="0"/>
                <a:ea typeface="宋体" pitchFamily="2" charset="-122"/>
                <a:cs typeface="Courier New" pitchFamily="49" charset="0"/>
              </a:rPr>
              <a:t>operator</a:t>
            </a:r>
            <a:r>
              <a:rPr lang="en-US" altLang="zh-CN" sz="1600" dirty="0">
                <a:solidFill>
                  <a:srgbClr val="000000"/>
                </a:solidFill>
                <a:latin typeface="Courier New" pitchFamily="49" charset="0"/>
                <a:ea typeface="宋体" pitchFamily="2" charset="-122"/>
                <a:cs typeface="Courier New" pitchFamily="49" charset="0"/>
              </a:rPr>
              <a:t> Key</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b="1" dirty="0">
                <a:solidFill>
                  <a:srgbClr val="000080"/>
                </a:solidFill>
                <a:latin typeface="Courier New" pitchFamily="49" charset="0"/>
                <a:ea typeface="宋体" pitchFamily="2" charset="-122"/>
                <a:cs typeface="Courier New" pitchFamily="49" charset="0"/>
              </a:rPr>
              <a:t>);</a:t>
            </a: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008000"/>
                </a:solidFill>
                <a:latin typeface="Courier New" pitchFamily="49" charset="0"/>
                <a:ea typeface="宋体" pitchFamily="2" charset="-122"/>
                <a:cs typeface="Courier New" pitchFamily="49" charset="0"/>
              </a:rPr>
              <a:t>// implicit conversion from Record to Key.</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008000"/>
                </a:solidFill>
                <a:latin typeface="Courier New" pitchFamily="49" charset="0"/>
                <a:ea typeface="宋体" pitchFamily="2" charset="-122"/>
                <a:cs typeface="Courier New" pitchFamily="49" charset="0"/>
              </a:rPr>
              <a:t>// Add any constructors and methods for Record objects.</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8000FF"/>
                </a:solidFill>
                <a:latin typeface="Courier New" pitchFamily="49" charset="0"/>
                <a:ea typeface="宋体" pitchFamily="2" charset="-122"/>
                <a:cs typeface="Courier New" pitchFamily="49" charset="0"/>
              </a:rPr>
              <a:t>private</a:t>
            </a:r>
            <a:r>
              <a:rPr lang="en-US" altLang="zh-CN" sz="1600" b="1" dirty="0">
                <a:solidFill>
                  <a:srgbClr val="000080"/>
                </a:solidFill>
                <a:latin typeface="Courier New" pitchFamily="49" charset="0"/>
                <a:ea typeface="宋体" pitchFamily="2" charset="-122"/>
                <a:cs typeface="Courier New" pitchFamily="49" charset="0"/>
              </a:rPr>
              <a:t>:</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dirty="0">
                <a:solidFill>
                  <a:srgbClr val="000000"/>
                </a:solidFill>
                <a:latin typeface="Courier New" pitchFamily="49" charset="0"/>
                <a:ea typeface="宋体" pitchFamily="2" charset="-122"/>
                <a:cs typeface="Courier New" pitchFamily="49" charset="0"/>
              </a:rPr>
              <a:t>    </a:t>
            </a:r>
            <a:r>
              <a:rPr lang="en-US" altLang="zh-CN" sz="1600" dirty="0">
                <a:solidFill>
                  <a:srgbClr val="008000"/>
                </a:solidFill>
                <a:latin typeface="Courier New" pitchFamily="49" charset="0"/>
                <a:ea typeface="宋体" pitchFamily="2" charset="-122"/>
                <a:cs typeface="Courier New" pitchFamily="49" charset="0"/>
              </a:rPr>
              <a:t>// Add data components.</a:t>
            </a:r>
            <a:endParaRPr lang="en-US" altLang="zh-CN" sz="12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1600" b="1" dirty="0">
                <a:solidFill>
                  <a:srgbClr val="000080"/>
                </a:solidFill>
                <a:latin typeface="Courier New" pitchFamily="49" charset="0"/>
                <a:ea typeface="宋体" pitchFamily="2" charset="-122"/>
                <a:cs typeface="Courier New" pitchFamily="49" charset="0"/>
              </a:rPr>
              <a:t>};</a:t>
            </a:r>
            <a:endParaRPr lang="en-US" altLang="zh-CN" sz="3600" dirty="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Records and Keys in C++</a:t>
            </a:r>
            <a:endParaRPr lang="zh-CN" altLang="en-US" dirty="0"/>
          </a:p>
        </p:txBody>
      </p:sp>
      <p:sp>
        <p:nvSpPr>
          <p:cNvPr id="3" name="内容占位符 2"/>
          <p:cNvSpPr>
            <a:spLocks noGrp="1"/>
          </p:cNvSpPr>
          <p:nvPr>
            <p:ph idx="1"/>
          </p:nvPr>
        </p:nvSpPr>
        <p:spPr/>
        <p:txBody>
          <a:bodyPr/>
          <a:lstStyle/>
          <a:p>
            <a:r>
              <a:rPr lang="en-US" altLang="zh-CN" dirty="0" smtClean="0"/>
              <a:t>Every Record is associated to a key (of a type or </a:t>
            </a:r>
            <a:r>
              <a:rPr lang="en-US" altLang="zh-CN" b="1" dirty="0" smtClean="0"/>
              <a:t>class </a:t>
            </a:r>
            <a:r>
              <a:rPr lang="en-US" altLang="zh-CN" dirty="0" smtClean="0"/>
              <a:t>called</a:t>
            </a:r>
            <a:r>
              <a:rPr lang="en-US" altLang="zh-CN" b="1" dirty="0" smtClean="0"/>
              <a:t> </a:t>
            </a:r>
            <a:r>
              <a:rPr lang="en-US" altLang="zh-CN" dirty="0" smtClean="0"/>
              <a:t>Key).</a:t>
            </a:r>
          </a:p>
          <a:p>
            <a:r>
              <a:rPr lang="en-US" altLang="zh-CN" dirty="0" smtClean="0"/>
              <a:t>Key objects can be compared with the standard operators</a:t>
            </a:r>
          </a:p>
          <a:p>
            <a:pPr>
              <a:buNone/>
            </a:pPr>
            <a:r>
              <a:rPr lang="en-US" altLang="zh-CN" dirty="0" smtClean="0"/>
              <a:t>	== , != , &lt;, &gt;, &lt;= , &gt;=</a:t>
            </a:r>
          </a:p>
          <a:p>
            <a:r>
              <a:rPr lang="en-US" altLang="zh-CN" dirty="0" smtClean="0"/>
              <a:t>There is a conversion operation to turn any Record into its associated Key.</a:t>
            </a:r>
          </a:p>
          <a:p>
            <a:r>
              <a:rPr lang="en-US" altLang="zh-CN" dirty="0" smtClean="0"/>
              <a:t>Record objects can be compared to each other or to a Key by first converting the Record objects to their associated keys.</a:t>
            </a:r>
          </a:p>
          <a:p>
            <a:r>
              <a:rPr lang="en-US" altLang="zh-CN" dirty="0" smtClean="0"/>
              <a:t>We do not assume that a </a:t>
            </a:r>
            <a:r>
              <a:rPr lang="en-US" altLang="zh-CN" b="1" dirty="0" smtClean="0"/>
              <a:t>Record</a:t>
            </a:r>
            <a:r>
              <a:rPr lang="en-US" altLang="zh-CN" dirty="0" smtClean="0"/>
              <a:t> has a </a:t>
            </a:r>
            <a:r>
              <a:rPr lang="en-US" altLang="zh-CN" b="1" dirty="0" smtClean="0"/>
              <a:t>Key</a:t>
            </a:r>
            <a:r>
              <a:rPr lang="en-US" altLang="zh-CN" dirty="0" smtClean="0"/>
              <a:t> object as a data member, although often it does. We merely assume that the compiler can turn a </a:t>
            </a:r>
            <a:r>
              <a:rPr lang="en-US" altLang="zh-CN" b="1" dirty="0" smtClean="0"/>
              <a:t>Record</a:t>
            </a:r>
            <a:r>
              <a:rPr lang="en-US" altLang="zh-CN" dirty="0" smtClean="0"/>
              <a:t> into its corresponding </a:t>
            </a:r>
            <a:r>
              <a:rPr lang="en-US" altLang="zh-CN" b="1" dirty="0" smtClean="0"/>
              <a:t>Key</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t>Sequential Search</a:t>
            </a:r>
            <a:endParaRPr lang="zh-CN" altLang="en-US" dirty="0"/>
          </a:p>
        </p:txBody>
      </p:sp>
      <p:sp>
        <p:nvSpPr>
          <p:cNvPr id="3" name="内容占位符 2"/>
          <p:cNvSpPr>
            <a:spLocks noGrp="1"/>
          </p:cNvSpPr>
          <p:nvPr>
            <p:ph idx="1"/>
          </p:nvPr>
        </p:nvSpPr>
        <p:spPr>
          <a:xfrm>
            <a:off x="476251" y="1071586"/>
            <a:ext cx="11239500" cy="5572125"/>
          </a:xfrm>
        </p:spPr>
        <p:txBody>
          <a:bodyPr/>
          <a:lstStyle/>
          <a:p>
            <a:pPr eaLnBrk="1" hangingPunct="1"/>
            <a:r>
              <a:rPr lang="en-US" altLang="zh-CN" dirty="0" smtClean="0">
                <a:solidFill>
                  <a:srgbClr val="FF3300"/>
                </a:solidFill>
              </a:rPr>
              <a:t>Algorithm</a:t>
            </a:r>
            <a:r>
              <a:rPr lang="en-US" altLang="zh-CN" dirty="0" smtClean="0"/>
              <a:t>: the simplest way to do search. Begin at one end of the list and scan down it until the desired key is found or the other end is reached;</a:t>
            </a:r>
          </a:p>
          <a:p>
            <a:pPr eaLnBrk="1" hangingPunct="1"/>
            <a:r>
              <a:rPr lang="en-US" altLang="zh-CN" dirty="0" smtClean="0">
                <a:solidFill>
                  <a:srgbClr val="FF3300"/>
                </a:solidFill>
              </a:rPr>
              <a:t>Analysis</a:t>
            </a:r>
            <a:r>
              <a:rPr lang="en-US" altLang="zh-CN" dirty="0" smtClean="0"/>
              <a:t>: How much work needs to be done to search a key;</a:t>
            </a:r>
          </a:p>
          <a:p>
            <a:pPr eaLnBrk="1" hangingPunct="1"/>
            <a:r>
              <a:rPr lang="en-US" altLang="zh-CN" dirty="0" smtClean="0">
                <a:solidFill>
                  <a:srgbClr val="FF3300"/>
                </a:solidFill>
              </a:rPr>
              <a:t>Test</a:t>
            </a:r>
            <a:r>
              <a:rPr lang="en-US" altLang="zh-CN" dirty="0" smtClean="0"/>
              <a:t>: empirical testing on sample data.  </a:t>
            </a:r>
          </a:p>
          <a:p>
            <a:pPr eaLnBrk="1" hangingPunct="1"/>
            <a:endParaRPr lang="en-US" altLang="zh-CN" dirty="0" smtClean="0"/>
          </a:p>
          <a:p>
            <a:pPr>
              <a:buNone/>
            </a:pPr>
            <a:endParaRPr lang="zh-CN" altLang="en-US" dirty="0"/>
          </a:p>
        </p:txBody>
      </p:sp>
      <p:pic>
        <p:nvPicPr>
          <p:cNvPr id="77826" name="Picture 2"/>
          <p:cNvPicPr>
            <a:picLocks noChangeAspect="1" noChangeArrowheads="1"/>
          </p:cNvPicPr>
          <p:nvPr/>
        </p:nvPicPr>
        <p:blipFill>
          <a:blip r:embed="rId2" cstate="print"/>
          <a:srcRect/>
          <a:stretch>
            <a:fillRect/>
          </a:stretch>
        </p:blipFill>
        <p:spPr bwMode="auto">
          <a:xfrm>
            <a:off x="1775520" y="3573016"/>
            <a:ext cx="7993691" cy="14287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2_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5335</TotalTime>
  <Words>3583</Words>
  <Application>Microsoft Office PowerPoint</Application>
  <PresentationFormat>宽屏</PresentationFormat>
  <Paragraphs>354</Paragraphs>
  <Slides>42</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4" baseType="lpstr">
      <vt:lpstr>楷体_GB2312</vt:lpstr>
      <vt:lpstr>宋体</vt:lpstr>
      <vt:lpstr>Arial</vt:lpstr>
      <vt:lpstr>Arial Black</vt:lpstr>
      <vt:lpstr>Calibri</vt:lpstr>
      <vt:lpstr>Courier New</vt:lpstr>
      <vt:lpstr>Symbol</vt:lpstr>
      <vt:lpstr>Tahoma</vt:lpstr>
      <vt:lpstr>Times New Roman</vt:lpstr>
      <vt:lpstr>Wingdings</vt:lpstr>
      <vt:lpstr>2_Studio</vt:lpstr>
      <vt:lpstr>Equation</vt:lpstr>
      <vt:lpstr>Lecture 7 Searching</vt:lpstr>
      <vt:lpstr>Outline</vt:lpstr>
      <vt:lpstr>Introduction</vt:lpstr>
      <vt:lpstr>Records and Keys</vt:lpstr>
      <vt:lpstr>Searching</vt:lpstr>
      <vt:lpstr>Parameters for Search Functions</vt:lpstr>
      <vt:lpstr>Key Definition in C++</vt:lpstr>
      <vt:lpstr>Records and Keys in C++</vt:lpstr>
      <vt:lpstr>Sequential Search</vt:lpstr>
      <vt:lpstr>Sequential Search and Analysis</vt:lpstr>
      <vt:lpstr>Testing</vt:lpstr>
      <vt:lpstr>Test Data for Searching</vt:lpstr>
      <vt:lpstr>Sentinel</vt:lpstr>
      <vt:lpstr>Sequential search</vt:lpstr>
      <vt:lpstr>Binary Search</vt:lpstr>
      <vt:lpstr>Ordered Lists</vt:lpstr>
      <vt:lpstr>Overloaded Insertion</vt:lpstr>
      <vt:lpstr>Binary Search</vt:lpstr>
      <vt:lpstr>The Forgetful Version of Binary Search</vt:lpstr>
      <vt:lpstr>The Forgetful Version of Binary Search</vt:lpstr>
      <vt:lpstr>Algorithm Verification</vt:lpstr>
      <vt:lpstr>Nonrecursive Binary Search</vt:lpstr>
      <vt:lpstr>Recognizing Equality in Binary Search</vt:lpstr>
      <vt:lpstr>Algorithm Verification</vt:lpstr>
      <vt:lpstr>Comparison Trees</vt:lpstr>
      <vt:lpstr>Comparison Trees</vt:lpstr>
      <vt:lpstr>Sample Comparison Trees</vt:lpstr>
      <vt:lpstr>Comparison Trees: First version</vt:lpstr>
      <vt:lpstr>Comparison Trees: Second version</vt:lpstr>
      <vt:lpstr>Comparison Count for binary_search_1</vt:lpstr>
      <vt:lpstr>Comparison Count for binary_search_2</vt:lpstr>
      <vt:lpstr>Binary Search Analysis</vt:lpstr>
      <vt:lpstr>Binary Search Analysis</vt:lpstr>
      <vt:lpstr>Lower Bounds for Searching</vt:lpstr>
      <vt:lpstr>std::binary_search</vt:lpstr>
      <vt:lpstr>std::lower_bound</vt:lpstr>
      <vt:lpstr>std::upper_bound</vt:lpstr>
      <vt:lpstr>lower_bound/upper_bound Example</vt:lpstr>
      <vt:lpstr>最大值最小化</vt:lpstr>
      <vt:lpstr>最大值最小化</vt:lpstr>
      <vt:lpstr>单调函数求解</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ZZZ</dc:creator>
  <cp:lastModifiedBy>zzz</cp:lastModifiedBy>
  <cp:revision>653</cp:revision>
  <dcterms:created xsi:type="dcterms:W3CDTF">2014-09-15T06:27:30Z</dcterms:created>
  <dcterms:modified xsi:type="dcterms:W3CDTF">2025-10-10T04:27:53Z</dcterms:modified>
</cp:coreProperties>
</file>