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handoutMasterIdLst>
    <p:handoutMasterId r:id="rId32"/>
  </p:handout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49" r:id="rId15"/>
    <p:sldId id="325" r:id="rId16"/>
    <p:sldId id="326" r:id="rId17"/>
    <p:sldId id="327" r:id="rId18"/>
    <p:sldId id="328" r:id="rId19"/>
    <p:sldId id="337" r:id="rId20"/>
    <p:sldId id="329" r:id="rId21"/>
    <p:sldId id="330" r:id="rId22"/>
    <p:sldId id="331" r:id="rId23"/>
    <p:sldId id="332" r:id="rId24"/>
    <p:sldId id="333" r:id="rId25"/>
    <p:sldId id="334" r:id="rId26"/>
    <p:sldId id="335" r:id="rId27"/>
    <p:sldId id="336" r:id="rId28"/>
    <p:sldId id="347" r:id="rId29"/>
    <p:sldId id="34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9" autoAdjust="0"/>
  </p:normalViewPr>
  <p:slideViewPr>
    <p:cSldViewPr>
      <p:cViewPr varScale="1">
        <p:scale>
          <a:sx n="87" d="100"/>
          <a:sy n="87" d="100"/>
        </p:scale>
        <p:origin x="399" y="45"/>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2025/10/11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2025/10/11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kumimoji="1" lang="en-US" altLang="zh-CN" sz="1200" b="1" dirty="0" smtClean="0">
                <a:solidFill>
                  <a:srgbClr val="0000CC"/>
                </a:solidFill>
                <a:latin typeface="Times New Roman" pitchFamily="18" charset="0"/>
              </a:rPr>
              <a:t>Note: </a:t>
            </a:r>
            <a:r>
              <a:rPr kumimoji="1" lang="zh-CN" altLang="en-US" sz="1200" b="1" dirty="0" smtClean="0">
                <a:solidFill>
                  <a:srgbClr val="0000CC"/>
                </a:solidFill>
                <a:latin typeface="Times New Roman" pitchFamily="18" charset="0"/>
              </a:rPr>
              <a:t>折半插入排序</a:t>
            </a:r>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17</a:t>
            </a:fld>
            <a:endParaRPr lang="zh-CN" altLang="en-US"/>
          </a:p>
        </p:txBody>
      </p:sp>
    </p:spTree>
    <p:extLst>
      <p:ext uri="{BB962C8B-B14F-4D97-AF65-F5344CB8AC3E}">
        <p14:creationId xmlns:p14="http://schemas.microsoft.com/office/powerpoint/2010/main" val="5557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en-US" altLang="zh-CN" dirty="0" smtClean="0"/>
              <a:t>Note: </a:t>
            </a:r>
            <a:r>
              <a:rPr lang="en-US" altLang="zh-CN" b="1" dirty="0" smtClean="0"/>
              <a:t>Bubble Sort</a:t>
            </a:r>
            <a:endParaRPr lang="zh-CN" altLang="en-US" b="1"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21</a:t>
            </a:fld>
            <a:endParaRPr lang="zh-CN" altLang="en-US"/>
          </a:p>
        </p:txBody>
      </p:sp>
    </p:spTree>
    <p:extLst>
      <p:ext uri="{BB962C8B-B14F-4D97-AF65-F5344CB8AC3E}">
        <p14:creationId xmlns:p14="http://schemas.microsoft.com/office/powerpoint/2010/main" val="2217733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304800" y="381001"/>
            <a:ext cx="115824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436034" y="488950"/>
            <a:ext cx="11247967"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828800" y="4500563"/>
            <a:ext cx="85344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sz="1800">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1130300" y="76261"/>
            <a:ext cx="2445420" cy="688914"/>
          </a:xfrm>
          <a:prstGeom prst="rect">
            <a:avLst/>
          </a:prstGeom>
          <a:noFill/>
          <a:ln w="9525">
            <a:noFill/>
            <a:miter lim="800000"/>
            <a:headEnd/>
            <a:tailEnd/>
          </a:ln>
        </p:spPr>
      </p:pic>
      <p:sp>
        <p:nvSpPr>
          <p:cNvPr id="7" name="TextBox 6"/>
          <p:cNvSpPr txBox="1">
            <a:spLocks noChangeArrowheads="1"/>
          </p:cNvSpPr>
          <p:nvPr userDrawn="1"/>
        </p:nvSpPr>
        <p:spPr bwMode="auto">
          <a:xfrm>
            <a:off x="2095530" y="4500570"/>
            <a:ext cx="8191500" cy="1027974"/>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1800" b="1" dirty="0" smtClean="0">
                <a:solidFill>
                  <a:srgbClr val="3A7877"/>
                </a:solidFill>
              </a:rPr>
              <a:t>Data Structures and Algorithms</a:t>
            </a: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Zizhen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Zhang, School of Computer Science and Engineering, Sun </a:t>
            </a: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Yat-sen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University</a:t>
            </a:r>
            <a:endParaRPr kumimoji="0" lang="en-US" altLang="zh-CN" sz="1800" b="1" i="0" u="none" strike="noStrike" kern="1200" cap="none" spc="0" normalizeH="0" baseline="0" noProof="0" dirty="0" smtClean="0">
              <a:ln>
                <a:noFill/>
              </a:ln>
              <a:solidFill>
                <a:srgbClr val="3A7877"/>
              </a:solidFill>
              <a:effectLst/>
              <a:uLnTx/>
              <a:uFillTx/>
              <a:latin typeface="Arial"/>
              <a:ea typeface="宋体"/>
              <a:cs typeface="+mn-cs"/>
            </a:endParaRP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hlinkClick r:id="rId3"/>
              </a:rPr>
              <a:t>zhangzizhen@gmail.com</a:t>
            </a:r>
            <a:endPar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endParaRPr>
          </a:p>
        </p:txBody>
      </p:sp>
      <p:sp>
        <p:nvSpPr>
          <p:cNvPr id="95237" name="Rectangle 5"/>
          <p:cNvSpPr>
            <a:spLocks noGrp="1" noChangeArrowheads="1"/>
          </p:cNvSpPr>
          <p:nvPr>
            <p:ph type="ctrTitle"/>
          </p:nvPr>
        </p:nvSpPr>
        <p:spPr>
          <a:xfrm>
            <a:off x="914400" y="1519240"/>
            <a:ext cx="103632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6251" y="214314"/>
            <a:ext cx="11239500" cy="6429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76251" y="928688"/>
            <a:ext cx="11239500" cy="557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4603751" y="6581776"/>
            <a:ext cx="3302000" cy="276225"/>
          </a:xfrm>
          <a:prstGeom prst="rect">
            <a:avLst/>
          </a:prstGeom>
          <a:noFill/>
          <a:ln w="9525">
            <a:noFill/>
            <a:miter lim="800000"/>
            <a:headEnd/>
            <a:tailEnd/>
          </a:ln>
        </p:spPr>
      </p:pic>
      <p:cxnSp>
        <p:nvCxnSpPr>
          <p:cNvPr id="21" name="直接连接符 20"/>
          <p:cNvCxnSpPr/>
          <p:nvPr/>
        </p:nvCxnSpPr>
        <p:spPr>
          <a:xfrm>
            <a:off x="476251" y="855664"/>
            <a:ext cx="11239500"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5143501" y="71439"/>
            <a:ext cx="6667500"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dirty="0" smtClean="0">
                <a:solidFill>
                  <a:srgbClr val="3A7877"/>
                </a:solidFill>
                <a:latin typeface="Arial" pitchFamily="34" charset="0"/>
              </a:rPr>
              <a:t>Data structures</a:t>
            </a:r>
            <a:r>
              <a:rPr lang="en-US" altLang="zh-CN" sz="1100" i="1" baseline="0" dirty="0" smtClean="0">
                <a:solidFill>
                  <a:srgbClr val="3A7877"/>
                </a:solidFill>
                <a:latin typeface="Arial" pitchFamily="34" charset="0"/>
              </a:rPr>
              <a:t> and algorithms</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8686800" y="6615113"/>
            <a:ext cx="27432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952500" y="6615113"/>
            <a:ext cx="27432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October 11, 2025</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a:t>
            </a:r>
            <a:r>
              <a:rPr kumimoji="0" lang="en-US" altLang="zh-CN" i="0" dirty="0" smtClean="0"/>
              <a:t>8</a:t>
            </a:r>
            <a:r>
              <a:rPr kumimoji="0" lang="en-US" altLang="zh-CN" i="0" dirty="0" smtClean="0"/>
              <a:t/>
            </a:r>
            <a:br>
              <a:rPr kumimoji="0" lang="en-US" altLang="zh-CN" i="0" dirty="0" smtClean="0"/>
            </a:br>
            <a:r>
              <a:rPr kumimoji="0" lang="en-US" altLang="zh-CN" i="0" dirty="0" smtClean="0"/>
              <a:t>Sorting</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Ordered Insertion</a:t>
            </a:r>
            <a:endParaRPr lang="zh-CN" altLang="en-US" dirty="0"/>
          </a:p>
        </p:txBody>
      </p:sp>
      <p:sp>
        <p:nvSpPr>
          <p:cNvPr id="3" name="内容占位符 2"/>
          <p:cNvSpPr>
            <a:spLocks noGrp="1"/>
          </p:cNvSpPr>
          <p:nvPr>
            <p:ph idx="1"/>
          </p:nvPr>
        </p:nvSpPr>
        <p:spPr/>
        <p:txBody>
          <a:bodyPr/>
          <a:lstStyle/>
          <a:p>
            <a:r>
              <a:rPr lang="en-US" altLang="zh-CN" dirty="0" smtClean="0"/>
              <a:t>An </a:t>
            </a:r>
            <a:r>
              <a:rPr lang="en-US" altLang="zh-CN" i="1" dirty="0" smtClean="0">
                <a:solidFill>
                  <a:srgbClr val="FF0000"/>
                </a:solidFill>
              </a:rPr>
              <a:t>ordered list </a:t>
            </a:r>
            <a:r>
              <a:rPr lang="en-US" altLang="zh-CN" dirty="0" smtClean="0"/>
              <a:t>is an abstract data type, defined as a list in which each entry has a key, and such that the keys are in order</a:t>
            </a:r>
            <a:r>
              <a:rPr lang="en-US" altLang="zh-CN" i="1" dirty="0" smtClean="0"/>
              <a:t>.</a:t>
            </a:r>
          </a:p>
          <a:p>
            <a:r>
              <a:rPr lang="en-US" altLang="zh-CN" dirty="0" smtClean="0"/>
              <a:t>For ordered lists, we shall often use two new operations.</a:t>
            </a:r>
          </a:p>
          <a:p>
            <a:pPr lvl="1"/>
            <a:r>
              <a:rPr lang="en-US" altLang="zh-CN" dirty="0" smtClean="0"/>
              <a:t>One operation </a:t>
            </a:r>
            <a:r>
              <a:rPr lang="en-US" altLang="zh-CN" i="1" dirty="0" smtClean="0">
                <a:solidFill>
                  <a:srgbClr val="FF0000"/>
                </a:solidFill>
              </a:rPr>
              <a:t>retrieves</a:t>
            </a:r>
            <a:r>
              <a:rPr lang="en-US" altLang="zh-CN" dirty="0" smtClean="0"/>
              <a:t> an entry with a specified key from the ordered list. Retrieval by key from an ordered list is exactly the same as searching.</a:t>
            </a:r>
          </a:p>
          <a:p>
            <a:pPr lvl="1"/>
            <a:r>
              <a:rPr lang="en-US" altLang="zh-CN" dirty="0" smtClean="0"/>
              <a:t>The second operation, </a:t>
            </a:r>
            <a:r>
              <a:rPr lang="en-US" altLang="zh-CN" i="1" dirty="0" smtClean="0">
                <a:solidFill>
                  <a:srgbClr val="FF0000"/>
                </a:solidFill>
              </a:rPr>
              <a:t>ordered insertion</a:t>
            </a:r>
            <a:r>
              <a:rPr lang="en-US" altLang="zh-CN" i="1" dirty="0" smtClean="0"/>
              <a:t>,</a:t>
            </a:r>
            <a:r>
              <a:rPr lang="en-US" altLang="zh-CN" dirty="0" smtClean="0"/>
              <a:t> inserts a new entry into an ordered list by using the key in the new entry to determine where in the list to insert it.</a:t>
            </a:r>
          </a:p>
          <a:p>
            <a:r>
              <a:rPr lang="en-US" altLang="zh-CN" dirty="0" smtClean="0"/>
              <a:t>Note that ordered insertion is not uniquely specified if the list already contains an entry with the same key as the new entry, since the new entry could go into more than one position.</a:t>
            </a:r>
            <a:endParaRPr lang="zh-CN" altLang="en-US" dirty="0"/>
          </a:p>
        </p:txBody>
      </p:sp>
    </p:spTree>
    <p:extLst>
      <p:ext uri="{BB962C8B-B14F-4D97-AF65-F5344CB8AC3E}">
        <p14:creationId xmlns:p14="http://schemas.microsoft.com/office/powerpoint/2010/main" val="3518630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Insertion Sort</a:t>
            </a:r>
            <a:endParaRPr lang="zh-CN" altLang="en-US" dirty="0"/>
          </a:p>
        </p:txBody>
      </p:sp>
      <p:sp>
        <p:nvSpPr>
          <p:cNvPr id="3" name="内容占位符 2"/>
          <p:cNvSpPr>
            <a:spLocks noGrp="1"/>
          </p:cNvSpPr>
          <p:nvPr>
            <p:ph idx="1"/>
          </p:nvPr>
        </p:nvSpPr>
        <p:spPr/>
        <p:txBody>
          <a:bodyPr/>
          <a:lstStyle/>
          <a:p>
            <a:r>
              <a:rPr lang="en-US" altLang="zh-CN" dirty="0" smtClean="0"/>
              <a:t>Basic Idea</a:t>
            </a:r>
            <a:r>
              <a:rPr lang="zh-CN" altLang="en-US" b="1" dirty="0" smtClean="0"/>
              <a:t>：</a:t>
            </a:r>
            <a:r>
              <a:rPr lang="en-US" altLang="zh-CN" dirty="0" smtClean="0"/>
              <a:t>Insertion sort for a list is based on the idea of insertion into an </a:t>
            </a:r>
            <a:r>
              <a:rPr lang="en-US" altLang="zh-CN" dirty="0" smtClean="0">
                <a:solidFill>
                  <a:srgbClr val="FF0000"/>
                </a:solidFill>
              </a:rPr>
              <a:t>ordered list</a:t>
            </a:r>
            <a:r>
              <a:rPr lang="en-US" altLang="zh-CN" dirty="0" smtClean="0"/>
              <a:t>. To sort an unordered list, we think of removing its entries </a:t>
            </a:r>
            <a:r>
              <a:rPr lang="en-US" altLang="zh-CN" dirty="0" smtClean="0">
                <a:solidFill>
                  <a:srgbClr val="FF0000"/>
                </a:solidFill>
              </a:rPr>
              <a:t>one at a time </a:t>
            </a:r>
            <a:r>
              <a:rPr lang="en-US" altLang="zh-CN" dirty="0" smtClean="0"/>
              <a:t>and then inserting each of them into an </a:t>
            </a:r>
            <a:r>
              <a:rPr lang="en-US" altLang="zh-CN" dirty="0" smtClean="0">
                <a:solidFill>
                  <a:srgbClr val="FF0000"/>
                </a:solidFill>
              </a:rPr>
              <a:t>initially empty new list</a:t>
            </a:r>
            <a:r>
              <a:rPr lang="en-US" altLang="zh-CN" dirty="0" smtClean="0"/>
              <a:t>, always keeping the entries in the new list in the proper order according to their keys.</a:t>
            </a:r>
            <a:endParaRPr lang="zh-CN" altLang="en-US" dirty="0" smtClean="0"/>
          </a:p>
          <a:p>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2024034" y="3357562"/>
            <a:ext cx="7871575" cy="2928958"/>
          </a:xfrm>
          <a:prstGeom prst="rect">
            <a:avLst/>
          </a:prstGeom>
          <a:noFill/>
          <a:ln w="9525">
            <a:noFill/>
            <a:miter lim="800000"/>
            <a:headEnd/>
            <a:tailEnd/>
          </a:ln>
          <a:effectLst/>
        </p:spPr>
      </p:pic>
    </p:spTree>
    <p:extLst>
      <p:ext uri="{BB962C8B-B14F-4D97-AF65-F5344CB8AC3E}">
        <p14:creationId xmlns:p14="http://schemas.microsoft.com/office/powerpoint/2010/main" val="2613133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Insertion Sort</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024034" y="1142984"/>
            <a:ext cx="8286808" cy="5238668"/>
          </a:xfrm>
          <a:prstGeom prst="rect">
            <a:avLst/>
          </a:prstGeom>
          <a:noFill/>
          <a:ln w="9525">
            <a:noFill/>
            <a:miter lim="800000"/>
            <a:headEnd/>
            <a:tailEnd/>
          </a:ln>
          <a:effectLst/>
        </p:spPr>
      </p:pic>
    </p:spTree>
    <p:extLst>
      <p:ext uri="{BB962C8B-B14F-4D97-AF65-F5344CB8AC3E}">
        <p14:creationId xmlns:p14="http://schemas.microsoft.com/office/powerpoint/2010/main" val="2648845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Insertion Sort Example</a:t>
            </a:r>
            <a:endParaRPr lang="zh-CN" altLang="en-US" dirty="0"/>
          </a:p>
        </p:txBody>
      </p:sp>
      <p:graphicFrame>
        <p:nvGraphicFramePr>
          <p:cNvPr id="4" name="Group 66"/>
          <p:cNvGraphicFramePr>
            <a:graphicFrameLocks/>
          </p:cNvGraphicFramePr>
          <p:nvPr>
            <p:extLst/>
          </p:nvPr>
        </p:nvGraphicFramePr>
        <p:xfrm>
          <a:off x="1981200" y="1428737"/>
          <a:ext cx="8229600" cy="4218957"/>
        </p:xfrm>
        <a:graphic>
          <a:graphicData uri="http://schemas.openxmlformats.org/drawingml/2006/table">
            <a:tbl>
              <a:tblPr/>
              <a:tblGrid>
                <a:gridCol w="2314575">
                  <a:extLst>
                    <a:ext uri="{9D8B030D-6E8A-4147-A177-3AD203B41FA5}">
                      <a16:colId xmlns:a16="http://schemas.microsoft.com/office/drawing/2014/main" val="20000"/>
                    </a:ext>
                  </a:extLst>
                </a:gridCol>
                <a:gridCol w="790575">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706437">
                  <a:extLst>
                    <a:ext uri="{9D8B030D-6E8A-4147-A177-3AD203B41FA5}">
                      <a16:colId xmlns:a16="http://schemas.microsoft.com/office/drawing/2014/main" val="20004"/>
                    </a:ext>
                  </a:extLst>
                </a:gridCol>
                <a:gridCol w="708025">
                  <a:extLst>
                    <a:ext uri="{9D8B030D-6E8A-4147-A177-3AD203B41FA5}">
                      <a16:colId xmlns:a16="http://schemas.microsoft.com/office/drawing/2014/main" val="20005"/>
                    </a:ext>
                  </a:extLst>
                </a:gridCol>
                <a:gridCol w="706438">
                  <a:extLst>
                    <a:ext uri="{9D8B030D-6E8A-4147-A177-3AD203B41FA5}">
                      <a16:colId xmlns:a16="http://schemas.microsoft.com/office/drawing/2014/main" val="20006"/>
                    </a:ext>
                  </a:extLst>
                </a:gridCol>
                <a:gridCol w="1589087">
                  <a:extLst>
                    <a:ext uri="{9D8B030D-6E8A-4147-A177-3AD203B41FA5}">
                      <a16:colId xmlns:a16="http://schemas.microsoft.com/office/drawing/2014/main" val="20007"/>
                    </a:ext>
                  </a:extLst>
                </a:gridCol>
              </a:tblGrid>
              <a:tr h="748680">
                <a:tc gridSpan="4">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FFFFFF"/>
                          </a:solidFill>
                          <a:effectLst/>
                          <a:latin typeface="宋体" pitchFamily="2" charset="-122"/>
                          <a:ea typeface="宋体" pitchFamily="2" charset="-122"/>
                        </a:rPr>
                        <a:t>Insertion Sort Example</a:t>
                      </a:r>
                      <a:r>
                        <a:rPr kumimoji="0" lang="zh-CN" altLang="en-US" sz="2800" b="1" i="0" u="none" strike="noStrike" cap="none" normalizeH="0" baseline="0" dirty="0" smtClean="0">
                          <a:ln>
                            <a:noFill/>
                          </a:ln>
                          <a:solidFill>
                            <a:srgbClr val="FFFFFF"/>
                          </a:solidFill>
                          <a:effectLst/>
                          <a:latin typeface="宋体" pitchFamily="2" charset="-122"/>
                          <a:ea typeface="宋体" pitchFamily="2" charset="-122"/>
                        </a:rPr>
                        <a:t>　</a:t>
                      </a:r>
                      <a:endParaRPr kumimoji="0" lang="zh-CN" altLang="en-US" sz="2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FFFFFF"/>
                          </a:solidFill>
                          <a:effectLst/>
                          <a:latin typeface="宋体" pitchFamily="2" charset="-122"/>
                          <a:ea typeface="宋体" pitchFamily="2" charset="-122"/>
                        </a:rPr>
                        <a:t>　</a:t>
                      </a:r>
                      <a:endParaRPr kumimoji="0" lang="zh-CN" altLang="en-US" sz="2800" b="0" i="0"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zh-CN" altLang="en-US" sz="2400" b="1" i="0" u="none" strike="noStrike" cap="none" normalizeH="0" baseline="0" smtClean="0">
                          <a:ln>
                            <a:noFill/>
                          </a:ln>
                          <a:solidFill>
                            <a:srgbClr val="FFFFFF"/>
                          </a:solidFill>
                          <a:effectLst/>
                          <a:latin typeface="宋体" pitchFamily="2" charset="-122"/>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solidFill>
                      <a:srgbClr val="800000"/>
                    </a:solidFill>
                  </a:tcPr>
                </a:tc>
                <a:extLst>
                  <a:ext uri="{0D108BD9-81ED-4DB2-BD59-A6C34878D82A}">
                    <a16:rowId xmlns:a16="http://schemas.microsoft.com/office/drawing/2014/main" val="10000"/>
                  </a:ext>
                </a:extLst>
              </a:tr>
              <a:tr h="571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Original</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8</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64</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51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32</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21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 Moved</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00"/>
                    </a:solidFill>
                  </a:tcPr>
                </a:tc>
                <a:extLst>
                  <a:ext uri="{0D108BD9-81ED-4DB2-BD59-A6C34878D82A}">
                    <a16:rowId xmlns:a16="http://schemas.microsoft.com/office/drawing/2014/main" val="10001"/>
                  </a:ext>
                </a:extLst>
              </a:tr>
              <a:tr h="5730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After p=1</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8</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64</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51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32</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21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00"/>
                          </a:solidFill>
                          <a:effectLst/>
                          <a:latin typeface="宋体" pitchFamily="2" charset="-122"/>
                          <a:ea typeface="宋体" pitchFamily="2" charset="-122"/>
                        </a:rPr>
                        <a:t>1</a:t>
                      </a:r>
                      <a:endParaRPr kumimoji="0" lang="en-US" altLang="zh-CN" sz="1800" b="1"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extLst>
                  <a:ext uri="{0D108BD9-81ED-4DB2-BD59-A6C34878D82A}">
                    <a16:rowId xmlns:a16="http://schemas.microsoft.com/office/drawing/2014/main" val="10002"/>
                  </a:ext>
                </a:extLst>
              </a:tr>
              <a:tr h="5715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After p=2</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8</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64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51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32</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21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00"/>
                          </a:solidFill>
                          <a:effectLst/>
                          <a:latin typeface="宋体" pitchFamily="2" charset="-122"/>
                          <a:ea typeface="宋体" pitchFamily="2" charset="-122"/>
                        </a:rPr>
                        <a:t>0</a:t>
                      </a:r>
                      <a:endParaRPr kumimoji="0" lang="en-US" altLang="zh-CN" sz="1800" b="1"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extLst>
                  <a:ext uri="{0D108BD9-81ED-4DB2-BD59-A6C34878D82A}">
                    <a16:rowId xmlns:a16="http://schemas.microsoft.com/office/drawing/2014/main" val="10003"/>
                  </a:ext>
                </a:extLst>
              </a:tr>
              <a:tr h="5730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After p=3</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8</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51</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64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dirty="0" smtClean="0">
                          <a:ln>
                            <a:noFill/>
                          </a:ln>
                          <a:solidFill>
                            <a:srgbClr val="000000"/>
                          </a:solidFill>
                          <a:effectLst/>
                          <a:latin typeface="宋体" pitchFamily="2" charset="-122"/>
                          <a:ea typeface="宋体" pitchFamily="2" charset="-122"/>
                        </a:rPr>
                        <a:t>32</a:t>
                      </a:r>
                      <a:endParaRPr kumimoji="0" lang="en-US" altLang="zh-CN" sz="1800" b="0" i="1" u="none" strike="noStrike" cap="none" normalizeH="0" baseline="0" dirty="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21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00"/>
                          </a:solidFill>
                          <a:effectLst/>
                          <a:latin typeface="宋体" pitchFamily="2" charset="-122"/>
                          <a:ea typeface="宋体" pitchFamily="2" charset="-122"/>
                        </a:rPr>
                        <a:t>1</a:t>
                      </a:r>
                      <a:endParaRPr kumimoji="0" lang="en-US" altLang="zh-CN" sz="1800" b="1"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extLst>
                  <a:ext uri="{0D108BD9-81ED-4DB2-BD59-A6C34878D82A}">
                    <a16:rowId xmlns:a16="http://schemas.microsoft.com/office/drawing/2014/main" val="10004"/>
                  </a:ext>
                </a:extLst>
              </a:tr>
              <a:tr h="60801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After p=4</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8</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32</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51</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64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0" i="1" u="none" strike="noStrike" cap="none" normalizeH="0" baseline="0" smtClean="0">
                          <a:ln>
                            <a:noFill/>
                          </a:ln>
                          <a:solidFill>
                            <a:srgbClr val="000000"/>
                          </a:solidFill>
                          <a:effectLst/>
                          <a:latin typeface="宋体" pitchFamily="2" charset="-122"/>
                          <a:ea typeface="宋体" pitchFamily="2" charset="-122"/>
                        </a:rPr>
                        <a:t>21</a:t>
                      </a:r>
                      <a:endParaRPr kumimoji="0" lang="en-US" altLang="zh-CN" sz="1800" b="0"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a:noFill/>
                    </a:lnR>
                    <a:lnT>
                      <a:noFill/>
                    </a:lnT>
                    <a:lnB>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smtClean="0">
                          <a:ln>
                            <a:noFill/>
                          </a:ln>
                          <a:solidFill>
                            <a:srgbClr val="000000"/>
                          </a:solidFill>
                          <a:effectLst/>
                          <a:latin typeface="宋体" pitchFamily="2" charset="-122"/>
                          <a:ea typeface="宋体" pitchFamily="2" charset="-122"/>
                        </a:rPr>
                        <a:t>3</a:t>
                      </a:r>
                      <a:endParaRPr kumimoji="0" lang="en-US" altLang="zh-CN" sz="1800" b="1" i="1" u="none" strike="noStrike" cap="none" normalizeH="0" baseline="0" smtClean="0">
                        <a:ln>
                          <a:noFill/>
                        </a:ln>
                        <a:solidFill>
                          <a:schemeClr val="tx1"/>
                        </a:solidFill>
                        <a:effectLst/>
                        <a:latin typeface="Arial" charset="0"/>
                        <a:ea typeface="宋体" pitchFamily="2" charset="-122"/>
                      </a:endParaRPr>
                    </a:p>
                  </a:txBody>
                  <a:tcPr anchor="ctr" horzOverflow="overflow">
                    <a:lnL>
                      <a:noFill/>
                    </a:lnL>
                    <a:lnR cap="flat">
                      <a:noFill/>
                    </a:lnR>
                    <a:lnT>
                      <a:noFill/>
                    </a:lnT>
                    <a:lnB>
                      <a:noFill/>
                    </a:lnB>
                    <a:lnTlToBr>
                      <a:noFill/>
                    </a:lnTlToBr>
                    <a:lnBlToTr>
                      <a:noFill/>
                    </a:lnBlToTr>
                    <a:solidFill>
                      <a:srgbClr val="FFFF00"/>
                    </a:solidFill>
                  </a:tcPr>
                </a:tc>
                <a:extLst>
                  <a:ext uri="{0D108BD9-81ED-4DB2-BD59-A6C34878D82A}">
                    <a16:rowId xmlns:a16="http://schemas.microsoft.com/office/drawing/2014/main" val="10005"/>
                  </a:ext>
                </a:extLst>
              </a:tr>
              <a:tr h="573088">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00"/>
                          </a:solidFill>
                          <a:effectLst/>
                          <a:latin typeface="宋体" pitchFamily="2" charset="-122"/>
                          <a:ea typeface="宋体" pitchFamily="2" charset="-122"/>
                        </a:rPr>
                        <a:t>After p=5</a:t>
                      </a:r>
                      <a:endParaRPr kumimoji="0" lang="en-US" altLang="zh-CN" sz="1800" b="1" i="0" u="none" strike="noStrike" cap="none" normalizeH="0" baseline="0" smtClean="0">
                        <a:ln>
                          <a:noFill/>
                        </a:ln>
                        <a:solidFill>
                          <a:schemeClr val="tx1"/>
                        </a:solidFill>
                        <a:effectLst/>
                        <a:latin typeface="Arial" charset="0"/>
                        <a:ea typeface="宋体" pitchFamily="2" charset="-122"/>
                      </a:endParaRPr>
                    </a:p>
                  </a:txBody>
                  <a:tcPr anchor="ctr" horzOverflow="overflow">
                    <a:lnL cap="flat">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8</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21</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32</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34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51</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FF0000"/>
                          </a:solidFill>
                          <a:effectLst/>
                          <a:latin typeface="宋体" pitchFamily="2" charset="-122"/>
                          <a:ea typeface="宋体" pitchFamily="2" charset="-122"/>
                        </a:rPr>
                        <a:t>64</a:t>
                      </a:r>
                      <a:endParaRPr kumimoji="0" lang="en-US" altLang="zh-CN" sz="1800" b="1" i="1" u="none" strike="noStrike" cap="none" normalizeH="0" baseline="0" dirty="0" smtClean="0">
                        <a:ln>
                          <a:noFill/>
                        </a:ln>
                        <a:solidFill>
                          <a:srgbClr val="FF0000"/>
                        </a:solidFill>
                        <a:effectLst/>
                        <a:latin typeface="Arial" charset="0"/>
                        <a:ea typeface="宋体" pitchFamily="2" charset="-122"/>
                      </a:endParaRPr>
                    </a:p>
                  </a:txBody>
                  <a:tcPr anchor="ctr" horzOverflow="overflow">
                    <a:lnL>
                      <a:noFill/>
                    </a:lnL>
                    <a:lnR>
                      <a:noFill/>
                    </a:lnR>
                    <a:lnT>
                      <a:noFill/>
                    </a:lnT>
                    <a:lnB cap="flat">
                      <a:noFill/>
                    </a:lnB>
                    <a:lnTlToBr>
                      <a:noFill/>
                    </a:lnTlToBr>
                    <a:lnBlToTr>
                      <a:noFill/>
                    </a:lnBlToTr>
                    <a:solidFill>
                      <a:srgbClr val="FFFF00"/>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CN" sz="2400" b="1" i="1" u="none" strike="noStrike" cap="none" normalizeH="0" baseline="0" dirty="0" smtClean="0">
                          <a:ln>
                            <a:noFill/>
                          </a:ln>
                          <a:solidFill>
                            <a:srgbClr val="000000"/>
                          </a:solidFill>
                          <a:effectLst/>
                          <a:latin typeface="宋体" pitchFamily="2" charset="-122"/>
                          <a:ea typeface="宋体" pitchFamily="2" charset="-122"/>
                        </a:rPr>
                        <a:t>4</a:t>
                      </a:r>
                      <a:endParaRPr kumimoji="0" lang="en-US" altLang="zh-CN" sz="1800" b="1" i="1" u="none" strike="noStrike" cap="none" normalizeH="0" baseline="0" dirty="0" smtClean="0">
                        <a:ln>
                          <a:noFill/>
                        </a:ln>
                        <a:solidFill>
                          <a:schemeClr val="tx1"/>
                        </a:solidFill>
                        <a:effectLst/>
                        <a:latin typeface="Arial" charset="0"/>
                        <a:ea typeface="宋体" pitchFamily="2" charset="-122"/>
                      </a:endParaRPr>
                    </a:p>
                  </a:txBody>
                  <a:tcPr anchor="ctr" horzOverflow="overflow">
                    <a:lnL>
                      <a:noFill/>
                    </a:lnL>
                    <a:lnR cap="flat">
                      <a:noFill/>
                    </a:lnR>
                    <a:lnT>
                      <a:noFill/>
                    </a:lnT>
                    <a:lnB cap="flat">
                      <a:noFill/>
                    </a:lnB>
                    <a:lnTlToBr>
                      <a:noFill/>
                    </a:lnTlToBr>
                    <a:lnBlToTr>
                      <a:noFill/>
                    </a:lnBlToTr>
                    <a:solidFill>
                      <a:srgbClr val="FFFF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73655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Insert Sort</a:t>
            </a:r>
            <a:endParaRPr lang="zh-CN" altLang="en-US" dirty="0"/>
          </a:p>
        </p:txBody>
      </p:sp>
      <p:sp>
        <p:nvSpPr>
          <p:cNvPr id="3" name="内容占位符 2"/>
          <p:cNvSpPr>
            <a:spLocks noGrp="1"/>
          </p:cNvSpPr>
          <p:nvPr>
            <p:ph idx="1"/>
          </p:nvPr>
        </p:nvSpPr>
        <p:spPr/>
        <p:txBody>
          <a:bodyPr/>
          <a:lstStyle/>
          <a:p>
            <a:r>
              <a:rPr lang="en-US" altLang="zh-CN" dirty="0" smtClean="0"/>
              <a:t>A simple implementation:</a:t>
            </a:r>
          </a:p>
          <a:p>
            <a:pPr marL="0" indent="0">
              <a:buNone/>
            </a:pPr>
            <a:endParaRPr lang="en-US" altLang="zh-CN" dirty="0" smtClean="0"/>
          </a:p>
          <a:p>
            <a:pPr marL="400050" lvl="1" indent="0">
              <a:buNone/>
            </a:pPr>
            <a:r>
              <a:rPr lang="pt-BR" altLang="zh-CN" dirty="0" smtClean="0"/>
              <a:t>for </a:t>
            </a:r>
            <a:r>
              <a:rPr lang="pt-BR" altLang="zh-CN" dirty="0"/>
              <a:t>(i = 1; i &lt; n; i++) {</a:t>
            </a:r>
          </a:p>
          <a:p>
            <a:pPr marL="400050" lvl="1" indent="0">
              <a:buNone/>
            </a:pPr>
            <a:r>
              <a:rPr lang="pt-BR" altLang="zh-CN" dirty="0"/>
              <a:t>	</a:t>
            </a:r>
            <a:r>
              <a:rPr lang="pt-BR" altLang="zh-CN" dirty="0" smtClean="0"/>
              <a:t>key </a:t>
            </a:r>
            <a:r>
              <a:rPr lang="pt-BR" altLang="zh-CN" dirty="0"/>
              <a:t>= a[i];</a:t>
            </a:r>
          </a:p>
          <a:p>
            <a:pPr marL="400050" lvl="1" indent="0">
              <a:buNone/>
            </a:pPr>
            <a:r>
              <a:rPr lang="pt-BR" altLang="zh-CN" dirty="0"/>
              <a:t>	for (j = i - 1; j &gt;= 0 &amp;&amp; a[j] &gt; </a:t>
            </a:r>
            <a:r>
              <a:rPr lang="pt-BR" altLang="zh-CN" dirty="0" smtClean="0"/>
              <a:t>key; </a:t>
            </a:r>
            <a:r>
              <a:rPr lang="pt-BR" altLang="zh-CN" dirty="0"/>
              <a:t>j--)</a:t>
            </a:r>
          </a:p>
          <a:p>
            <a:pPr marL="400050" lvl="1" indent="0">
              <a:buNone/>
            </a:pPr>
            <a:r>
              <a:rPr lang="pt-BR" altLang="zh-CN" dirty="0"/>
              <a:t>		a[j + 1] = a[j];</a:t>
            </a:r>
          </a:p>
          <a:p>
            <a:pPr marL="400050" lvl="1" indent="0">
              <a:buNone/>
            </a:pPr>
            <a:r>
              <a:rPr lang="pt-BR" altLang="zh-CN" dirty="0"/>
              <a:t>	a[j + 1] = </a:t>
            </a:r>
            <a:r>
              <a:rPr lang="pt-BR" altLang="zh-CN" dirty="0" smtClean="0"/>
              <a:t>key;</a:t>
            </a:r>
            <a:endParaRPr lang="pt-BR" altLang="zh-CN" dirty="0"/>
          </a:p>
          <a:p>
            <a:pPr marL="400050" lvl="1" indent="0">
              <a:buNone/>
            </a:pPr>
            <a:r>
              <a:rPr lang="pt-BR" altLang="zh-CN" dirty="0" smtClean="0"/>
              <a:t>}</a:t>
            </a:r>
            <a:endParaRPr lang="pt-BR" altLang="zh-CN" dirty="0"/>
          </a:p>
        </p:txBody>
      </p:sp>
    </p:spTree>
    <p:extLst>
      <p:ext uri="{BB962C8B-B14F-4D97-AF65-F5344CB8AC3E}">
        <p14:creationId xmlns:p14="http://schemas.microsoft.com/office/powerpoint/2010/main" val="862441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Linked Insertion Sort</a:t>
            </a:r>
            <a:endParaRPr lang="zh-CN" altLang="en-US" dirty="0"/>
          </a:p>
        </p:txBody>
      </p:sp>
      <p:sp>
        <p:nvSpPr>
          <p:cNvPr id="3" name="内容占位符 2"/>
          <p:cNvSpPr>
            <a:spLocks noGrp="1"/>
          </p:cNvSpPr>
          <p:nvPr>
            <p:ph idx="1"/>
          </p:nvPr>
        </p:nvSpPr>
        <p:spPr/>
        <p:txBody>
          <a:bodyPr/>
          <a:lstStyle/>
          <a:p>
            <a:r>
              <a:rPr lang="en-US" altLang="zh-CN" dirty="0" smtClean="0"/>
              <a:t>Traverse the original list, taking one entry at a time and inserting it in the proper position in the sorted list.</a:t>
            </a:r>
          </a:p>
          <a:p>
            <a:r>
              <a:rPr lang="en-US" altLang="zh-CN" dirty="0" smtClean="0"/>
              <a:t>A </a:t>
            </a:r>
            <a:r>
              <a:rPr lang="en-US" altLang="zh-CN" b="1" i="1" dirty="0" smtClean="0"/>
              <a:t>sentinel</a:t>
            </a:r>
            <a:r>
              <a:rPr lang="en-US" altLang="zh-CN" dirty="0" smtClean="0"/>
              <a:t> is an extra entry added to one end of a list to ensure that a loop will terminate without having to include a separate check. Since </a:t>
            </a:r>
            <a:r>
              <a:rPr lang="en-US" altLang="zh-CN" dirty="0" err="1" smtClean="0"/>
              <a:t>last_sorted</a:t>
            </a:r>
            <a:r>
              <a:rPr lang="en-US" altLang="zh-CN" dirty="0" smtClean="0"/>
              <a:t>-&gt;next == </a:t>
            </a:r>
            <a:r>
              <a:rPr lang="en-US" altLang="zh-CN" dirty="0" err="1" smtClean="0"/>
              <a:t>first_unsorted</a:t>
            </a:r>
            <a:r>
              <a:rPr lang="en-US" altLang="zh-CN" dirty="0" smtClean="0"/>
              <a:t>, the node *</a:t>
            </a:r>
            <a:r>
              <a:rPr lang="en-US" altLang="zh-CN" dirty="0" err="1" smtClean="0"/>
              <a:t>first_unsorted</a:t>
            </a:r>
            <a:r>
              <a:rPr lang="en-US" altLang="zh-CN" dirty="0" smtClean="0"/>
              <a:t> is already in position to serve as a sentinel for the search, and the loop moving </a:t>
            </a:r>
            <a:r>
              <a:rPr lang="en-US" altLang="zh-CN" b="1" dirty="0" smtClean="0"/>
              <a:t>current</a:t>
            </a:r>
            <a:r>
              <a:rPr lang="en-US" altLang="zh-CN" dirty="0" smtClean="0"/>
              <a:t> is simplified.</a:t>
            </a:r>
          </a:p>
          <a:p>
            <a:r>
              <a:rPr lang="en-US" altLang="zh-CN" dirty="0" smtClean="0"/>
              <a:t>A list with 0 or 1 entry is already sorted, so by checking these cases separately we avoid trivialities elsewhere.</a:t>
            </a:r>
          </a:p>
          <a:p>
            <a:r>
              <a:rPr lang="en-US" altLang="zh-CN" dirty="0" smtClean="0"/>
              <a:t>The contiguous version searches the sorted </a:t>
            </a:r>
            <a:r>
              <a:rPr lang="en-US" altLang="zh-CN" dirty="0" err="1" smtClean="0"/>
              <a:t>sublist</a:t>
            </a:r>
            <a:r>
              <a:rPr lang="en-US" altLang="zh-CN" dirty="0" smtClean="0"/>
              <a:t> in reverse order, while the linked version searches it in increasing order of position within the list.</a:t>
            </a:r>
            <a:endParaRPr lang="zh-CN" altLang="en-US" dirty="0"/>
          </a:p>
        </p:txBody>
      </p:sp>
    </p:spTree>
    <p:extLst>
      <p:ext uri="{BB962C8B-B14F-4D97-AF65-F5344CB8AC3E}">
        <p14:creationId xmlns:p14="http://schemas.microsoft.com/office/powerpoint/2010/main" val="32471671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Linked Insertion Sort</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809721" y="1071546"/>
            <a:ext cx="8572560" cy="5072098"/>
          </a:xfrm>
          <a:prstGeom prst="rect">
            <a:avLst/>
          </a:prstGeom>
          <a:noFill/>
          <a:ln w="9525">
            <a:noFill/>
            <a:miter lim="800000"/>
            <a:headEnd/>
            <a:tailEnd/>
          </a:ln>
          <a:effectLst/>
        </p:spPr>
      </p:pic>
    </p:spTree>
    <p:extLst>
      <p:ext uri="{BB962C8B-B14F-4D97-AF65-F5344CB8AC3E}">
        <p14:creationId xmlns:p14="http://schemas.microsoft.com/office/powerpoint/2010/main" val="23267679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Analysis of Insertion Sort</a:t>
            </a:r>
            <a:endParaRPr lang="zh-CN" altLang="en-US" dirty="0"/>
          </a:p>
        </p:txBody>
      </p:sp>
      <p:sp>
        <p:nvSpPr>
          <p:cNvPr id="3" name="内容占位符 2"/>
          <p:cNvSpPr>
            <a:spLocks noGrp="1"/>
          </p:cNvSpPr>
          <p:nvPr>
            <p:ph idx="1"/>
          </p:nvPr>
        </p:nvSpPr>
        <p:spPr/>
        <p:txBody>
          <a:bodyPr/>
          <a:lstStyle/>
          <a:p>
            <a:r>
              <a:rPr lang="en-US" altLang="zh-CN" dirty="0" smtClean="0"/>
              <a:t>The average number of comparisons for insertion sort applied to a list of </a:t>
            </a:r>
            <a:r>
              <a:rPr lang="en-US" altLang="zh-CN" i="1" dirty="0" smtClean="0"/>
              <a:t>n items in random order is 1/4n</a:t>
            </a:r>
            <a:r>
              <a:rPr lang="en-US" altLang="zh-CN" i="1" baseline="30000" dirty="0" smtClean="0"/>
              <a:t>2</a:t>
            </a:r>
            <a:r>
              <a:rPr lang="en-US" altLang="zh-CN" i="1" dirty="0" smtClean="0"/>
              <a:t>+O(n).</a:t>
            </a:r>
          </a:p>
          <a:p>
            <a:r>
              <a:rPr lang="en-US" altLang="zh-CN" dirty="0" smtClean="0"/>
              <a:t>The average number of assignments of items for insertion sort applied to a list of </a:t>
            </a:r>
            <a:r>
              <a:rPr lang="en-US" altLang="zh-CN" i="1" dirty="0" smtClean="0"/>
              <a:t>n items in random order is also 1/4n</a:t>
            </a:r>
            <a:r>
              <a:rPr lang="en-US" altLang="zh-CN" i="1" baseline="30000" dirty="0" smtClean="0"/>
              <a:t>2</a:t>
            </a:r>
            <a:r>
              <a:rPr lang="en-US" altLang="zh-CN" i="1" dirty="0" smtClean="0"/>
              <a:t>+O(n).</a:t>
            </a:r>
          </a:p>
          <a:p>
            <a:r>
              <a:rPr lang="en-US" altLang="zh-CN" dirty="0" smtClean="0"/>
              <a:t>The best case for contiguous insertion sort occurs when the list is already in order, when insertion sort does nothing except </a:t>
            </a:r>
            <a:r>
              <a:rPr lang="en-US" altLang="zh-CN" i="1" dirty="0" smtClean="0"/>
              <a:t>n − 1</a:t>
            </a:r>
            <a:r>
              <a:rPr lang="en-US" altLang="zh-CN" dirty="0" smtClean="0"/>
              <a:t> comparisons of keys.</a:t>
            </a:r>
          </a:p>
          <a:p>
            <a:r>
              <a:rPr lang="en-US" altLang="zh-CN" dirty="0" smtClean="0"/>
              <a:t>The worst case for contiguous insertion sort occurs when the list is in reverse order.</a:t>
            </a:r>
          </a:p>
          <a:p>
            <a:r>
              <a:rPr lang="en-US" altLang="zh-CN" dirty="0" smtClean="0"/>
              <a:t>Insertion sort is stable, it does not change the relative order of elements with equal keys.</a:t>
            </a:r>
          </a:p>
          <a:p>
            <a:r>
              <a:rPr lang="en-US" altLang="zh-CN" dirty="0" smtClean="0"/>
              <a:t>It is In-place, i.e., only requires a constant amount O(1) of additional memory space.</a:t>
            </a:r>
          </a:p>
          <a:p>
            <a:endParaRPr lang="zh-CN" altLang="en-US" dirty="0"/>
          </a:p>
        </p:txBody>
      </p:sp>
    </p:spTree>
    <p:extLst>
      <p:ext uri="{BB962C8B-B14F-4D97-AF65-F5344CB8AC3E}">
        <p14:creationId xmlns:p14="http://schemas.microsoft.com/office/powerpoint/2010/main" val="2093693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Sort</a:t>
            </a:r>
            <a:endParaRPr lang="zh-CN" altLang="en-US" dirty="0"/>
          </a:p>
        </p:txBody>
      </p:sp>
      <p:sp>
        <p:nvSpPr>
          <p:cNvPr id="3" name="内容占位符 2"/>
          <p:cNvSpPr>
            <a:spLocks noGrp="1"/>
          </p:cNvSpPr>
          <p:nvPr>
            <p:ph idx="1"/>
          </p:nvPr>
        </p:nvSpPr>
        <p:spPr/>
        <p:txBody>
          <a:bodyPr/>
          <a:lstStyle/>
          <a:p>
            <a:r>
              <a:rPr lang="en-US" altLang="zh-CN" dirty="0" smtClean="0">
                <a:latin typeface="ncr" charset="0"/>
              </a:rPr>
              <a:t>Insertion sort has one disadvantage: insertion of an entry may require many entries to be moved. This can be expensive especially when the entries are large.</a:t>
            </a:r>
          </a:p>
          <a:p>
            <a:r>
              <a:rPr lang="en-US" altLang="zh-CN" dirty="0" smtClean="0"/>
              <a:t> Basic Idea of Selection Sort </a:t>
            </a:r>
          </a:p>
          <a:p>
            <a:pPr marL="914400" lvl="1" indent="-457200">
              <a:buFont typeface="+mj-lt"/>
              <a:buAutoNum type="arabicPeriod"/>
            </a:pPr>
            <a:r>
              <a:rPr lang="en-US" altLang="zh-CN" dirty="0" smtClean="0"/>
              <a:t>Scan the unsorted list and find the largest, then exchange this entry with the entry in the last position. </a:t>
            </a:r>
          </a:p>
          <a:p>
            <a:pPr marL="914400" lvl="1" indent="-457200">
              <a:buFont typeface="+mj-lt"/>
              <a:buAutoNum type="arabicPeriod"/>
            </a:pPr>
            <a:r>
              <a:rPr lang="en-US" altLang="zh-CN" dirty="0" smtClean="0"/>
              <a:t>Repeat the process on the unsorted list until the length of unsorted list is 1.</a:t>
            </a:r>
          </a:p>
          <a:p>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2521668" y="3857628"/>
            <a:ext cx="6130446" cy="2614620"/>
          </a:xfrm>
          <a:prstGeom prst="rect">
            <a:avLst/>
          </a:prstGeom>
          <a:noFill/>
          <a:ln w="9525">
            <a:noFill/>
            <a:miter lim="800000"/>
            <a:headEnd/>
            <a:tailEnd/>
          </a:ln>
          <a:effectLst/>
        </p:spPr>
      </p:pic>
    </p:spTree>
    <p:extLst>
      <p:ext uri="{BB962C8B-B14F-4D97-AF65-F5344CB8AC3E}">
        <p14:creationId xmlns:p14="http://schemas.microsoft.com/office/powerpoint/2010/main" val="1306217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Sort</a:t>
            </a:r>
            <a:endParaRPr lang="zh-CN" altLang="en-US" dirty="0"/>
          </a:p>
        </p:txBody>
      </p:sp>
      <p:sp>
        <p:nvSpPr>
          <p:cNvPr id="3" name="内容占位符 2"/>
          <p:cNvSpPr>
            <a:spLocks noGrp="1"/>
          </p:cNvSpPr>
          <p:nvPr>
            <p:ph idx="1"/>
          </p:nvPr>
        </p:nvSpPr>
        <p:spPr/>
        <p:txBody>
          <a:bodyPr/>
          <a:lstStyle/>
          <a:p>
            <a:r>
              <a:rPr lang="en-US" altLang="zh-CN" dirty="0" smtClean="0"/>
              <a:t>A simple implementation:</a:t>
            </a:r>
          </a:p>
          <a:p>
            <a:pPr marL="0" indent="0">
              <a:buNone/>
            </a:pPr>
            <a:endParaRPr lang="en-US" altLang="zh-CN" dirty="0" smtClean="0"/>
          </a:p>
          <a:p>
            <a:pPr marL="400050" lvl="1" indent="0">
              <a:buNone/>
            </a:pPr>
            <a:r>
              <a:rPr lang="en-US" altLang="zh-CN" dirty="0" smtClean="0"/>
              <a:t>for (</a:t>
            </a:r>
            <a:r>
              <a:rPr lang="en-US" altLang="zh-CN" dirty="0" err="1" smtClean="0"/>
              <a:t>i</a:t>
            </a:r>
            <a:r>
              <a:rPr lang="en-US" altLang="zh-CN" dirty="0" smtClean="0"/>
              <a:t> = 0; </a:t>
            </a:r>
            <a:r>
              <a:rPr lang="en-US" altLang="zh-CN" dirty="0" err="1" smtClean="0"/>
              <a:t>i</a:t>
            </a:r>
            <a:r>
              <a:rPr lang="en-US" altLang="zh-CN" dirty="0" smtClean="0"/>
              <a:t> &lt; n; </a:t>
            </a:r>
            <a:r>
              <a:rPr lang="en-US" altLang="zh-CN" dirty="0" err="1" smtClean="0"/>
              <a:t>i</a:t>
            </a:r>
            <a:r>
              <a:rPr lang="en-US" altLang="zh-CN" dirty="0" smtClean="0"/>
              <a:t>++) {</a:t>
            </a:r>
          </a:p>
          <a:p>
            <a:pPr marL="400050" lvl="1" indent="0">
              <a:buNone/>
            </a:pPr>
            <a:r>
              <a:rPr lang="en-US" altLang="zh-CN" dirty="0" smtClean="0"/>
              <a:t>   k = </a:t>
            </a:r>
            <a:r>
              <a:rPr lang="en-US" altLang="zh-CN" dirty="0" err="1" smtClean="0"/>
              <a:t>i</a:t>
            </a:r>
            <a:r>
              <a:rPr lang="en-US" altLang="zh-CN" dirty="0" smtClean="0"/>
              <a:t>;</a:t>
            </a:r>
          </a:p>
          <a:p>
            <a:pPr marL="400050" lvl="1" indent="0">
              <a:buNone/>
            </a:pPr>
            <a:r>
              <a:rPr lang="en-US" altLang="zh-CN" dirty="0" smtClean="0"/>
              <a:t>   for (j = </a:t>
            </a:r>
            <a:r>
              <a:rPr lang="en-US" altLang="zh-CN" dirty="0" err="1" smtClean="0"/>
              <a:t>i</a:t>
            </a:r>
            <a:r>
              <a:rPr lang="en-US" altLang="zh-CN" dirty="0" smtClean="0"/>
              <a:t> + 1; j &lt; n; </a:t>
            </a:r>
            <a:r>
              <a:rPr lang="en-US" altLang="zh-CN" dirty="0" err="1" smtClean="0"/>
              <a:t>j++</a:t>
            </a:r>
            <a:r>
              <a:rPr lang="en-US" altLang="zh-CN" dirty="0" smtClean="0"/>
              <a:t>)</a:t>
            </a:r>
          </a:p>
          <a:p>
            <a:pPr marL="400050" lvl="1" indent="0">
              <a:buNone/>
            </a:pPr>
            <a:r>
              <a:rPr lang="en-US" altLang="zh-CN" dirty="0"/>
              <a:t> </a:t>
            </a:r>
            <a:r>
              <a:rPr lang="en-US" altLang="zh-CN" dirty="0" smtClean="0"/>
              <a:t>     if (a[j] &lt; a[k]) k = j;</a:t>
            </a:r>
          </a:p>
          <a:p>
            <a:pPr marL="400050" lvl="1" indent="0">
              <a:buNone/>
            </a:pPr>
            <a:r>
              <a:rPr lang="en-US" altLang="zh-CN" dirty="0"/>
              <a:t> </a:t>
            </a:r>
            <a:r>
              <a:rPr lang="en-US" altLang="zh-CN" dirty="0" smtClean="0"/>
              <a:t>  swap(a[</a:t>
            </a:r>
            <a:r>
              <a:rPr lang="en-US" altLang="zh-CN" dirty="0" err="1" smtClean="0"/>
              <a:t>i</a:t>
            </a:r>
            <a:r>
              <a:rPr lang="en-US" altLang="zh-CN" dirty="0" smtClean="0"/>
              <a:t>], a[k]);</a:t>
            </a:r>
          </a:p>
          <a:p>
            <a:pPr marL="400050" lvl="1" indent="0">
              <a:buNone/>
            </a:pPr>
            <a:r>
              <a:rPr lang="en-US" altLang="zh-CN" dirty="0"/>
              <a:t>}</a:t>
            </a:r>
            <a:endParaRPr lang="zh-CN" altLang="en-US" dirty="0"/>
          </a:p>
        </p:txBody>
      </p:sp>
    </p:spTree>
    <p:extLst>
      <p:ext uri="{BB962C8B-B14F-4D97-AF65-F5344CB8AC3E}">
        <p14:creationId xmlns:p14="http://schemas.microsoft.com/office/powerpoint/2010/main" val="898628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Introduction and Notation</a:t>
            </a:r>
          </a:p>
          <a:p>
            <a:r>
              <a:rPr lang="en-US" altLang="zh-CN" dirty="0" smtClean="0"/>
              <a:t>Insertion Sort</a:t>
            </a:r>
          </a:p>
          <a:p>
            <a:r>
              <a:rPr lang="en-US" altLang="zh-CN" dirty="0" smtClean="0"/>
              <a:t>Selection Sort</a:t>
            </a:r>
          </a:p>
          <a:p>
            <a:r>
              <a:rPr lang="en-US" altLang="zh-CN" dirty="0" smtClean="0"/>
              <a:t>Shell Sort</a:t>
            </a:r>
          </a:p>
          <a:p>
            <a:r>
              <a:rPr lang="en-US" altLang="zh-CN" dirty="0"/>
              <a:t>----------------</a:t>
            </a:r>
          </a:p>
          <a:p>
            <a:r>
              <a:rPr lang="en-US" altLang="zh-CN" i="1" dirty="0" smtClean="0"/>
              <a:t>Bucket Sort</a:t>
            </a:r>
          </a:p>
          <a:p>
            <a:r>
              <a:rPr lang="en-US" altLang="zh-CN" i="1" dirty="0" smtClean="0"/>
              <a:t>Radix Sort</a:t>
            </a:r>
          </a:p>
          <a:p>
            <a:r>
              <a:rPr lang="en-US" altLang="zh-CN" i="1" dirty="0" smtClean="0"/>
              <a:t>Divide-and-Conquer Sorting</a:t>
            </a:r>
          </a:p>
          <a:p>
            <a:r>
              <a:rPr lang="en-US" altLang="zh-CN" i="1" dirty="0" err="1" smtClean="0"/>
              <a:t>Mergesort</a:t>
            </a:r>
            <a:endParaRPr lang="en-US" altLang="zh-CN" i="1" dirty="0" smtClean="0"/>
          </a:p>
          <a:p>
            <a:r>
              <a:rPr lang="en-US" altLang="zh-CN" i="1" dirty="0" err="1" smtClean="0"/>
              <a:t>Quicksort</a:t>
            </a:r>
            <a:endParaRPr lang="en-US" altLang="zh-CN" i="1" dirty="0" smtClean="0"/>
          </a:p>
          <a:p>
            <a:r>
              <a:rPr lang="en-US" altLang="zh-CN" i="1" dirty="0" err="1" smtClean="0"/>
              <a:t>Heapsort</a:t>
            </a:r>
            <a:endParaRPr lang="en-US" altLang="zh-CN" i="1" dirty="0" smtClean="0"/>
          </a:p>
        </p:txBody>
      </p:sp>
    </p:spTree>
    <p:extLst>
      <p:ext uri="{BB962C8B-B14F-4D97-AF65-F5344CB8AC3E}">
        <p14:creationId xmlns:p14="http://schemas.microsoft.com/office/powerpoint/2010/main" val="398726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Sort</a:t>
            </a:r>
            <a:endParaRPr lang="zh-CN" altLang="en-US" dirty="0"/>
          </a:p>
        </p:txBody>
      </p:sp>
      <p:sp>
        <p:nvSpPr>
          <p:cNvPr id="3" name="内容占位符 2"/>
          <p:cNvSpPr>
            <a:spLocks noGrp="1"/>
          </p:cNvSpPr>
          <p:nvPr>
            <p:ph idx="1"/>
          </p:nvPr>
        </p:nvSpPr>
        <p:spPr>
          <a:xfrm>
            <a:off x="476251" y="928710"/>
            <a:ext cx="11239500" cy="5572125"/>
          </a:xfrm>
        </p:spPr>
        <p:txBody>
          <a:bodyPr/>
          <a:lstStyle/>
          <a:p>
            <a:r>
              <a:rPr lang="en-US" altLang="zh-CN" dirty="0" smtClean="0"/>
              <a:t>Selection sort minimizes data movement, it is useful for contiguous lists with large entries for which movement of entries is expensive.</a:t>
            </a:r>
            <a:endParaRPr lang="zh-CN" altLang="en-US" dirty="0"/>
          </a:p>
        </p:txBody>
      </p:sp>
      <p:grpSp>
        <p:nvGrpSpPr>
          <p:cNvPr id="9" name="组合 8"/>
          <p:cNvGrpSpPr/>
          <p:nvPr/>
        </p:nvGrpSpPr>
        <p:grpSpPr>
          <a:xfrm>
            <a:off x="1847528" y="1844824"/>
            <a:ext cx="8215370" cy="4414860"/>
            <a:chOff x="1952596" y="2071678"/>
            <a:chExt cx="8215370" cy="4414860"/>
          </a:xfrm>
        </p:grpSpPr>
        <p:sp>
          <p:nvSpPr>
            <p:cNvPr id="4" name="Rectangle 3"/>
            <p:cNvSpPr>
              <a:spLocks noChangeArrowheads="1"/>
            </p:cNvSpPr>
            <p:nvPr/>
          </p:nvSpPr>
          <p:spPr bwMode="auto">
            <a:xfrm>
              <a:off x="2719358" y="2071678"/>
              <a:ext cx="556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defRPr/>
              </a:pPr>
              <a:r>
                <a:rPr lang="en-US" altLang="zh-CN" sz="2400" dirty="0">
                  <a:solidFill>
                    <a:srgbClr val="FF0000"/>
                  </a:solidFill>
                  <a:effectLst>
                    <a:outerShdw blurRad="38100" dist="38100" dir="2700000" algn="tl">
                      <a:srgbClr val="C0C0C0"/>
                    </a:outerShdw>
                  </a:effectLst>
                </a:rPr>
                <a:t>Original</a:t>
              </a:r>
              <a:r>
                <a:rPr lang="zh-CN" altLang="en-US" sz="2400" dirty="0">
                  <a:solidFill>
                    <a:srgbClr val="FF0000"/>
                  </a:solidFill>
                  <a:effectLst>
                    <a:outerShdw blurRad="38100" dist="38100" dir="2700000" algn="tl">
                      <a:srgbClr val="C0C0C0"/>
                    </a:outerShdw>
                  </a:effectLst>
                </a:rPr>
                <a:t>： </a:t>
              </a:r>
              <a:r>
                <a:rPr lang="en-US" sz="2400" dirty="0">
                  <a:effectLst>
                    <a:outerShdw blurRad="38100" dist="38100" dir="2700000" algn="tl">
                      <a:srgbClr val="C0C0C0"/>
                    </a:outerShdw>
                  </a:effectLst>
                </a:rPr>
                <a:t>21</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49</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en-US" sz="2400" dirty="0">
                  <a:solidFill>
                    <a:schemeClr val="tx2"/>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16</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08</a:t>
              </a:r>
            </a:p>
          </p:txBody>
        </p:sp>
        <p:sp>
          <p:nvSpPr>
            <p:cNvPr id="5" name="WordArt 4"/>
            <p:cNvSpPr>
              <a:spLocks noChangeArrowheads="1" noChangeShapeType="1" noTextEdit="1"/>
            </p:cNvSpPr>
            <p:nvPr/>
          </p:nvSpPr>
          <p:spPr bwMode="auto">
            <a:xfrm rot="5400000">
              <a:off x="1493019" y="3817139"/>
              <a:ext cx="1943096" cy="309562"/>
            </a:xfrm>
            <a:prstGeom prst="rect">
              <a:avLst/>
            </a:prstGeom>
          </p:spPr>
          <p:txBody>
            <a:bodyPr vert="eaVert" wrap="none" fromWordArt="1">
              <a:prstTxWarp prst="textPlain">
                <a:avLst>
                  <a:gd name="adj" fmla="val 50000"/>
                </a:avLst>
              </a:prstTxWarp>
            </a:bodyPr>
            <a:lstStyle/>
            <a:p>
              <a:pPr algn="ctr" fontAlgn="auto"/>
              <a:r>
                <a:rPr lang="zh-CN" altLang="en-US" sz="3600" kern="10" dirty="0">
                  <a:ln w="19050">
                    <a:solidFill>
                      <a:srgbClr val="00FF00"/>
                    </a:solidFill>
                    <a:round/>
                    <a:headEnd/>
                    <a:tailEnd/>
                  </a:ln>
                  <a:solidFill>
                    <a:srgbClr val="00FF00"/>
                  </a:solidFill>
                  <a:effectLst>
                    <a:outerShdw dist="35921" dir="2700000" algn="ctr" rotWithShape="0">
                      <a:schemeClr val="bg2"/>
                    </a:outerShdw>
                  </a:effectLst>
                  <a:latin typeface="宋体"/>
                  <a:ea typeface="宋体"/>
                </a:rPr>
                <a:t>选择排序</a:t>
              </a:r>
            </a:p>
          </p:txBody>
        </p:sp>
        <p:sp>
          <p:nvSpPr>
            <p:cNvPr id="6" name="Text Box 5"/>
            <p:cNvSpPr txBox="1">
              <a:spLocks noChangeArrowheads="1"/>
            </p:cNvSpPr>
            <p:nvPr/>
          </p:nvSpPr>
          <p:spPr bwMode="auto">
            <a:xfrm>
              <a:off x="3248012" y="2643182"/>
              <a:ext cx="990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en-US" altLang="zh-CN" sz="2400" dirty="0">
                  <a:solidFill>
                    <a:srgbClr val="008000"/>
                  </a:solidFill>
                  <a:effectLst>
                    <a:outerShdw blurRad="38100" dist="38100" dir="2700000" algn="tl">
                      <a:srgbClr val="C0C0C0"/>
                    </a:outerShdw>
                  </a:effectLst>
                </a:rPr>
                <a:t>p=1</a:t>
              </a:r>
              <a:endParaRPr lang="zh-CN" altLang="en-US" sz="2400" dirty="0">
                <a:solidFill>
                  <a:srgbClr val="008000"/>
                </a:solidFill>
                <a:effectLst>
                  <a:outerShdw blurRad="38100" dist="38100" dir="2700000" algn="tl">
                    <a:srgbClr val="C0C0C0"/>
                  </a:outerShdw>
                </a:effectLst>
              </a:endParaRPr>
            </a:p>
            <a:p>
              <a:pPr eaLnBrk="1" hangingPunct="1">
                <a:spcBef>
                  <a:spcPct val="50000"/>
                </a:spcBef>
                <a:defRPr/>
              </a:pPr>
              <a:r>
                <a:rPr lang="en-US" altLang="zh-CN" sz="2400" dirty="0">
                  <a:solidFill>
                    <a:srgbClr val="008000"/>
                  </a:solidFill>
                  <a:effectLst>
                    <a:outerShdw blurRad="38100" dist="38100" dir="2700000" algn="tl">
                      <a:srgbClr val="C0C0C0"/>
                    </a:outerShdw>
                  </a:effectLst>
                </a:rPr>
                <a:t>p=2</a:t>
              </a:r>
              <a:endParaRPr lang="zh-CN" altLang="en-US" sz="2400" dirty="0">
                <a:solidFill>
                  <a:srgbClr val="008000"/>
                </a:solidFill>
                <a:effectLst>
                  <a:outerShdw blurRad="38100" dist="38100" dir="2700000" algn="tl">
                    <a:srgbClr val="C0C0C0"/>
                  </a:outerShdw>
                </a:effectLst>
              </a:endParaRPr>
            </a:p>
            <a:p>
              <a:pPr eaLnBrk="1" hangingPunct="1">
                <a:spcBef>
                  <a:spcPct val="50000"/>
                </a:spcBef>
                <a:defRPr/>
              </a:pPr>
              <a:r>
                <a:rPr lang="en-US" altLang="zh-CN" sz="2400" dirty="0">
                  <a:solidFill>
                    <a:srgbClr val="008000"/>
                  </a:solidFill>
                  <a:effectLst>
                    <a:outerShdw blurRad="38100" dist="38100" dir="2700000" algn="tl">
                      <a:srgbClr val="C0C0C0"/>
                    </a:outerShdw>
                  </a:effectLst>
                </a:rPr>
                <a:t>p=3</a:t>
              </a:r>
              <a:endParaRPr lang="zh-CN" altLang="en-US" sz="2400" dirty="0">
                <a:solidFill>
                  <a:srgbClr val="008000"/>
                </a:solidFill>
                <a:effectLst>
                  <a:outerShdw blurRad="38100" dist="38100" dir="2700000" algn="tl">
                    <a:srgbClr val="C0C0C0"/>
                  </a:outerShdw>
                </a:effectLst>
              </a:endParaRPr>
            </a:p>
            <a:p>
              <a:pPr eaLnBrk="1" hangingPunct="1">
                <a:spcBef>
                  <a:spcPct val="50000"/>
                </a:spcBef>
                <a:defRPr/>
              </a:pPr>
              <a:r>
                <a:rPr lang="en-US" altLang="zh-CN" sz="2400" dirty="0">
                  <a:solidFill>
                    <a:srgbClr val="008000"/>
                  </a:solidFill>
                  <a:effectLst>
                    <a:outerShdw blurRad="38100" dist="38100" dir="2700000" algn="tl">
                      <a:srgbClr val="C0C0C0"/>
                    </a:outerShdw>
                  </a:effectLst>
                </a:rPr>
                <a:t>p=4</a:t>
              </a:r>
              <a:endParaRPr lang="zh-CN" altLang="en-US" sz="2400" dirty="0">
                <a:solidFill>
                  <a:srgbClr val="008000"/>
                </a:solidFill>
                <a:effectLst>
                  <a:outerShdw blurRad="38100" dist="38100" dir="2700000" algn="tl">
                    <a:srgbClr val="C0C0C0"/>
                  </a:outerShdw>
                </a:effectLst>
              </a:endParaRPr>
            </a:p>
            <a:p>
              <a:pPr eaLnBrk="1" hangingPunct="1">
                <a:spcBef>
                  <a:spcPct val="50000"/>
                </a:spcBef>
                <a:defRPr/>
              </a:pPr>
              <a:r>
                <a:rPr lang="en-US" altLang="zh-CN" sz="2400" dirty="0">
                  <a:solidFill>
                    <a:srgbClr val="008000"/>
                  </a:solidFill>
                  <a:effectLst>
                    <a:outerShdw blurRad="38100" dist="38100" dir="2700000" algn="tl">
                      <a:srgbClr val="C0C0C0"/>
                    </a:outerShdw>
                  </a:effectLst>
                </a:rPr>
                <a:t>p=5</a:t>
              </a:r>
              <a:endParaRPr lang="zh-CN" altLang="en-US" sz="2400" dirty="0">
                <a:solidFill>
                  <a:srgbClr val="008000"/>
                </a:solidFill>
                <a:effectLst>
                  <a:outerShdw blurRad="38100" dist="38100" dir="2700000" algn="tl">
                    <a:srgbClr val="C0C0C0"/>
                  </a:outerShdw>
                </a:effectLst>
              </a:endParaRPr>
            </a:p>
          </p:txBody>
        </p:sp>
        <p:sp>
          <p:nvSpPr>
            <p:cNvPr id="7" name="Rectangle 6"/>
            <p:cNvSpPr>
              <a:spLocks noChangeArrowheads="1"/>
            </p:cNvSpPr>
            <p:nvPr/>
          </p:nvSpPr>
          <p:spPr bwMode="auto">
            <a:xfrm>
              <a:off x="4319558" y="2643182"/>
              <a:ext cx="4705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defRPr/>
              </a:pPr>
              <a:r>
                <a:rPr lang="en-US" sz="2400" dirty="0">
                  <a:solidFill>
                    <a:schemeClr val="tx2"/>
                  </a:solidFill>
                  <a:effectLst>
                    <a:outerShdw blurRad="38100" dist="38100" dir="2700000" algn="tl">
                      <a:srgbClr val="C0C0C0"/>
                    </a:outerShdw>
                  </a:effectLst>
                </a:rPr>
                <a:t>08</a:t>
              </a:r>
              <a:r>
                <a:rPr lang="zh-CN" altLang="en-US" sz="2400" dirty="0">
                  <a:solidFill>
                    <a:schemeClr val="tx2"/>
                  </a:solidFill>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49</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en-US" sz="2400" dirty="0">
                  <a:solidFill>
                    <a:schemeClr val="tx2"/>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16</a:t>
              </a:r>
              <a:r>
                <a:rPr lang="zh-CN" altLang="en-US" sz="2400" dirty="0">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21</a:t>
              </a:r>
            </a:p>
            <a:p>
              <a:pPr>
                <a:spcBef>
                  <a:spcPct val="50000"/>
                </a:spcBef>
                <a:defRPr/>
              </a:pPr>
              <a:r>
                <a:rPr lang="en-US" sz="2400" dirty="0">
                  <a:solidFill>
                    <a:schemeClr val="tx2"/>
                  </a:solidFill>
                  <a:effectLst>
                    <a:outerShdw blurRad="38100" dist="38100" dir="2700000" algn="tl">
                      <a:srgbClr val="C0C0C0"/>
                    </a:outerShdw>
                  </a:effectLst>
                </a:rPr>
                <a:t>08</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16, </a:t>
              </a:r>
              <a:r>
                <a:rPr lang="en-US" sz="2400" dirty="0">
                  <a:effectLst>
                    <a:outerShdw blurRad="38100" dist="38100" dir="2700000" algn="tl">
                      <a:srgbClr val="C0C0C0"/>
                    </a:outerShdw>
                  </a:effectLst>
                </a:rPr>
                <a:t>  49</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en-US" sz="2400" dirty="0">
                  <a:solidFill>
                    <a:schemeClr val="tx2"/>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25</a:t>
              </a:r>
              <a:r>
                <a:rPr lang="zh-CN" altLang="en-US" sz="2400" dirty="0">
                  <a:solidFill>
                    <a:schemeClr val="hlink"/>
                  </a:solidFill>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21</a:t>
              </a:r>
            </a:p>
            <a:p>
              <a:pPr>
                <a:spcBef>
                  <a:spcPct val="50000"/>
                </a:spcBef>
                <a:defRPr/>
              </a:pPr>
              <a:r>
                <a:rPr lang="en-US" sz="2400" dirty="0">
                  <a:solidFill>
                    <a:schemeClr val="tx2"/>
                  </a:solidFill>
                  <a:effectLst>
                    <a:outerShdw blurRad="38100" dist="38100" dir="2700000" algn="tl">
                      <a:srgbClr val="C0C0C0"/>
                    </a:outerShdw>
                  </a:effectLst>
                </a:rPr>
                <a:t>08</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16, </a:t>
              </a:r>
              <a:r>
                <a:rPr lang="en-US" sz="2400" dirty="0">
                  <a:effectLst>
                    <a:outerShdw blurRad="38100" dist="38100" dir="2700000" algn="tl">
                      <a:srgbClr val="C0C0C0"/>
                    </a:outerShdw>
                  </a:effectLst>
                </a:rPr>
                <a:t>  </a:t>
              </a:r>
              <a:r>
                <a:rPr lang="en-US" sz="2400" dirty="0">
                  <a:solidFill>
                    <a:schemeClr val="tx2"/>
                  </a:solidFill>
                  <a:effectLst>
                    <a:outerShdw blurRad="38100" dist="38100" dir="2700000" algn="tl">
                      <a:srgbClr val="C0C0C0"/>
                    </a:outerShdw>
                  </a:effectLst>
                </a:rPr>
                <a:t>21</a:t>
              </a:r>
              <a:r>
                <a:rPr lang="zh-CN" altLang="en-US" sz="2400" dirty="0">
                  <a:solidFill>
                    <a:schemeClr val="tx2"/>
                  </a:solidFill>
                  <a:effectLst>
                    <a:outerShdw blurRad="38100" dist="38100" dir="2700000" algn="tl">
                      <a:srgbClr val="C0C0C0"/>
                    </a:outerShdw>
                  </a:effectLst>
                </a:rPr>
                <a:t>，</a:t>
              </a:r>
              <a:r>
                <a:rPr lang="en-US" sz="2400" dirty="0">
                  <a:effectLst>
                    <a:outerShdw blurRad="38100" dist="38100" dir="2700000" algn="tl">
                      <a:srgbClr val="C0C0C0"/>
                    </a:outerShdw>
                  </a:effectLst>
                </a:rPr>
                <a:t>25</a:t>
              </a:r>
              <a:r>
                <a:rPr lang="en-US" sz="2400" dirty="0">
                  <a:solidFill>
                    <a:schemeClr val="tx2"/>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25</a:t>
              </a:r>
              <a:r>
                <a:rPr lang="zh-CN" altLang="en-US" sz="2400" dirty="0">
                  <a:solidFill>
                    <a:schemeClr val="hlink"/>
                  </a:solidFill>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49</a:t>
              </a:r>
            </a:p>
            <a:p>
              <a:pPr>
                <a:spcBef>
                  <a:spcPct val="50000"/>
                </a:spcBef>
                <a:defRPr/>
              </a:pPr>
              <a:r>
                <a:rPr lang="en-US" sz="2400" dirty="0">
                  <a:solidFill>
                    <a:schemeClr val="tx2"/>
                  </a:solidFill>
                  <a:effectLst>
                    <a:outerShdw blurRad="38100" dist="38100" dir="2700000" algn="tl">
                      <a:srgbClr val="C0C0C0"/>
                    </a:outerShdw>
                  </a:effectLst>
                </a:rPr>
                <a:t>08</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16, </a:t>
              </a:r>
              <a:r>
                <a:rPr lang="en-US" sz="2400" dirty="0">
                  <a:effectLst>
                    <a:outerShdw blurRad="38100" dist="38100" dir="2700000" algn="tl">
                      <a:srgbClr val="C0C0C0"/>
                    </a:outerShdw>
                  </a:effectLst>
                </a:rPr>
                <a:t>  </a:t>
              </a:r>
              <a:r>
                <a:rPr lang="en-US" sz="2400" dirty="0">
                  <a:solidFill>
                    <a:schemeClr val="tx2"/>
                  </a:solidFill>
                  <a:effectLst>
                    <a:outerShdw blurRad="38100" dist="38100" dir="2700000" algn="tl">
                      <a:srgbClr val="C0C0C0"/>
                    </a:outerShdw>
                  </a:effectLst>
                </a:rPr>
                <a:t>21</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25*</a:t>
              </a:r>
              <a:r>
                <a:rPr lang="zh-CN" altLang="en-US" sz="2400" dirty="0">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25</a:t>
              </a:r>
              <a:r>
                <a:rPr lang="zh-CN" altLang="en-US" sz="2400" dirty="0">
                  <a:solidFill>
                    <a:schemeClr val="hlink"/>
                  </a:solidFill>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49</a:t>
              </a:r>
            </a:p>
            <a:p>
              <a:pPr>
                <a:spcBef>
                  <a:spcPct val="50000"/>
                </a:spcBef>
                <a:defRPr/>
              </a:pPr>
              <a:r>
                <a:rPr lang="en-US" sz="2400" dirty="0">
                  <a:solidFill>
                    <a:schemeClr val="tx2"/>
                  </a:solidFill>
                  <a:effectLst>
                    <a:outerShdw blurRad="38100" dist="38100" dir="2700000" algn="tl">
                      <a:srgbClr val="C0C0C0"/>
                    </a:outerShdw>
                  </a:effectLst>
                </a:rPr>
                <a:t>08</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16, </a:t>
              </a:r>
              <a:r>
                <a:rPr lang="en-US" sz="2400" dirty="0">
                  <a:effectLst>
                    <a:outerShdw blurRad="38100" dist="38100" dir="2700000" algn="tl">
                      <a:srgbClr val="C0C0C0"/>
                    </a:outerShdw>
                  </a:effectLst>
                </a:rPr>
                <a:t>  </a:t>
              </a:r>
              <a:r>
                <a:rPr lang="en-US" sz="2400" dirty="0">
                  <a:solidFill>
                    <a:schemeClr val="tx2"/>
                  </a:solidFill>
                  <a:effectLst>
                    <a:outerShdw blurRad="38100" dist="38100" dir="2700000" algn="tl">
                      <a:srgbClr val="C0C0C0"/>
                    </a:outerShdw>
                  </a:effectLst>
                </a:rPr>
                <a:t>21</a:t>
              </a:r>
              <a:r>
                <a:rPr lang="zh-CN" altLang="en-US" sz="2400" dirty="0">
                  <a:solidFill>
                    <a:schemeClr val="tx2"/>
                  </a:solidFill>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25*</a:t>
              </a:r>
              <a:r>
                <a:rPr lang="zh-CN" altLang="en-US" sz="2400" dirty="0">
                  <a:effectLst>
                    <a:outerShdw blurRad="38100" dist="38100" dir="2700000" algn="tl">
                      <a:srgbClr val="C0C0C0"/>
                    </a:outerShdw>
                  </a:effectLst>
                </a:rPr>
                <a:t>，</a:t>
              </a:r>
              <a:r>
                <a:rPr lang="en-US" sz="2400" dirty="0">
                  <a:solidFill>
                    <a:schemeClr val="tx2"/>
                  </a:solidFill>
                  <a:effectLst>
                    <a:outerShdw blurRad="38100" dist="38100" dir="2700000" algn="tl">
                      <a:srgbClr val="C0C0C0"/>
                    </a:outerShdw>
                  </a:effectLst>
                </a:rPr>
                <a:t>25</a:t>
              </a:r>
              <a:r>
                <a:rPr lang="zh-CN" altLang="en-US" sz="2400" dirty="0">
                  <a:solidFill>
                    <a:schemeClr val="tx2"/>
                  </a:solidFill>
                  <a:effectLst>
                    <a:outerShdw blurRad="38100" dist="38100" dir="2700000" algn="tl">
                      <a:srgbClr val="C0C0C0"/>
                    </a:outerShdw>
                  </a:effectLst>
                </a:rPr>
                <a:t>，</a:t>
              </a:r>
              <a:r>
                <a:rPr lang="en-US" sz="2400" dirty="0">
                  <a:solidFill>
                    <a:schemeClr val="hlink"/>
                  </a:solidFill>
                  <a:effectLst>
                    <a:outerShdw blurRad="38100" dist="38100" dir="2700000" algn="tl">
                      <a:srgbClr val="C0C0C0"/>
                    </a:outerShdw>
                  </a:effectLst>
                </a:rPr>
                <a:t>49</a:t>
              </a:r>
            </a:p>
          </p:txBody>
        </p:sp>
        <p:sp>
          <p:nvSpPr>
            <p:cNvPr id="8" name="Rectangle 7"/>
            <p:cNvSpPr>
              <a:spLocks noChangeArrowheads="1"/>
            </p:cNvSpPr>
            <p:nvPr/>
          </p:nvSpPr>
          <p:spPr bwMode="auto">
            <a:xfrm>
              <a:off x="1952596" y="5286388"/>
              <a:ext cx="821537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333500" indent="-1333500">
                <a:defRPr/>
              </a:pPr>
              <a:r>
                <a:rPr lang="zh-CN" altLang="en-US" sz="2400" dirty="0">
                  <a:solidFill>
                    <a:schemeClr val="tx2"/>
                  </a:solidFill>
                  <a:effectLst>
                    <a:outerShdw blurRad="38100" dist="38100" dir="2700000" algn="tl">
                      <a:srgbClr val="C0C0C0"/>
                    </a:outerShdw>
                  </a:effectLst>
                </a:rPr>
                <a:t>时间效率： </a:t>
              </a:r>
              <a:r>
                <a:rPr lang="en-US" sz="2400" dirty="0">
                  <a:solidFill>
                    <a:schemeClr val="tx2"/>
                  </a:solidFill>
                  <a:effectLst>
                    <a:outerShdw blurRad="38100" dist="38100" dir="2700000" algn="tl">
                      <a:srgbClr val="C0C0C0"/>
                    </a:outerShdw>
                  </a:effectLst>
                </a:rPr>
                <a:t>O(n</a:t>
              </a:r>
              <a:r>
                <a:rPr lang="en-US" sz="2400" baseline="30000" dirty="0">
                  <a:solidFill>
                    <a:schemeClr val="tx2"/>
                  </a:solidFill>
                  <a:effectLst>
                    <a:outerShdw blurRad="38100" dist="38100" dir="2700000" algn="tl">
                      <a:srgbClr val="C0C0C0"/>
                    </a:outerShdw>
                  </a:effectLst>
                </a:rPr>
                <a:t>2</a:t>
              </a:r>
              <a:r>
                <a:rPr lang="en-US" sz="2400" dirty="0">
                  <a:solidFill>
                    <a:schemeClr val="tx2"/>
                  </a:solidFill>
                  <a:effectLst>
                    <a:outerShdw blurRad="38100" dist="38100" dir="2700000" algn="tl">
                      <a:srgbClr val="C0C0C0"/>
                    </a:outerShdw>
                  </a:effectLst>
                </a:rPr>
                <a:t>) </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虽移动次数较少，但比较次数仍多。 </a:t>
              </a:r>
            </a:p>
            <a:p>
              <a:pPr marL="1333500" indent="-1333500">
                <a:defRPr/>
              </a:pPr>
              <a:r>
                <a:rPr lang="zh-CN" altLang="en-US" sz="2400" dirty="0">
                  <a:solidFill>
                    <a:schemeClr val="tx2"/>
                  </a:solidFill>
                  <a:effectLst>
                    <a:outerShdw blurRad="38100" dist="38100" dir="2700000" algn="tl">
                      <a:srgbClr val="C0C0C0"/>
                    </a:outerShdw>
                  </a:effectLst>
                </a:rPr>
                <a:t>空间效率：</a:t>
              </a:r>
              <a:r>
                <a:rPr lang="en-US" sz="2400" dirty="0">
                  <a:solidFill>
                    <a:schemeClr val="tx2"/>
                  </a:solidFill>
                  <a:effectLst>
                    <a:outerShdw blurRad="38100" dist="38100" dir="2700000" algn="tl">
                      <a:srgbClr val="C0C0C0"/>
                    </a:outerShdw>
                  </a:effectLst>
                </a:rPr>
                <a:t>O(1) </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因为仅占用</a:t>
              </a:r>
              <a:r>
                <a:rPr lang="en-US" sz="24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个缓冲单元！</a:t>
              </a:r>
            </a:p>
            <a:p>
              <a:pPr marL="1333500" indent="-1333500">
                <a:defRPr/>
              </a:pPr>
              <a:r>
                <a:rPr lang="zh-CN" altLang="en-US" sz="2400" dirty="0">
                  <a:solidFill>
                    <a:schemeClr val="tx2"/>
                  </a:solidFill>
                  <a:effectLst>
                    <a:outerShdw blurRad="38100" dist="38100" dir="2700000" algn="tl">
                      <a:srgbClr val="C0C0C0"/>
                    </a:outerShdw>
                  </a:effectLst>
                </a:rPr>
                <a:t>算法的稳定性：不稳定</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因为排序时，</a:t>
              </a:r>
              <a:r>
                <a:rPr lang="en-US" sz="2400" dirty="0">
                  <a:effectLst>
                    <a:outerShdw blurRad="38100" dist="38100" dir="2700000" algn="tl">
                      <a:srgbClr val="C0C0C0"/>
                    </a:outerShdw>
                  </a:effectLst>
                </a:rPr>
                <a:t>25*</a:t>
              </a:r>
              <a:r>
                <a:rPr lang="zh-CN" altLang="en-US" sz="2400" dirty="0">
                  <a:effectLst>
                    <a:outerShdw blurRad="38100" dist="38100" dir="2700000" algn="tl">
                      <a:srgbClr val="C0C0C0"/>
                    </a:outerShdw>
                  </a:effectLst>
                </a:rPr>
                <a:t>到了</a:t>
              </a:r>
              <a:r>
                <a:rPr lang="en-US" sz="2400" dirty="0">
                  <a:effectLst>
                    <a:outerShdw blurRad="38100" dist="38100" dir="2700000" algn="tl">
                      <a:srgbClr val="C0C0C0"/>
                    </a:outerShdw>
                  </a:effectLst>
                </a:rPr>
                <a:t>25</a:t>
              </a:r>
              <a:r>
                <a:rPr lang="zh-CN" altLang="en-US" sz="2400" dirty="0">
                  <a:effectLst>
                    <a:outerShdw blurRad="38100" dist="38100" dir="2700000" algn="tl">
                      <a:srgbClr val="C0C0C0"/>
                    </a:outerShdw>
                  </a:effectLst>
                </a:rPr>
                <a:t>的前面。</a:t>
              </a:r>
              <a:endParaRPr lang="zh-CN" altLang="en-US" sz="2400" dirty="0">
                <a:solidFill>
                  <a:srgbClr val="FF00FF"/>
                </a:solidFill>
                <a:effectLst>
                  <a:outerShdw blurRad="38100" dist="38100" dir="2700000" algn="tl">
                    <a:srgbClr val="C0C0C0"/>
                  </a:outerShdw>
                </a:effectLst>
              </a:endParaRPr>
            </a:p>
          </p:txBody>
        </p:sp>
      </p:grpSp>
    </p:spTree>
    <p:extLst>
      <p:ext uri="{BB962C8B-B14F-4D97-AF65-F5344CB8AC3E}">
        <p14:creationId xmlns:p14="http://schemas.microsoft.com/office/powerpoint/2010/main" val="14490547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Selection Sort</a:t>
            </a:r>
            <a:endParaRPr lang="zh-CN" altLang="en-US" dirty="0"/>
          </a:p>
        </p:txBody>
      </p:sp>
      <p:sp>
        <p:nvSpPr>
          <p:cNvPr id="3" name="内容占位符 2"/>
          <p:cNvSpPr>
            <a:spLocks noGrp="1"/>
          </p:cNvSpPr>
          <p:nvPr>
            <p:ph idx="1"/>
          </p:nvPr>
        </p:nvSpPr>
        <p:spPr/>
        <p:txBody>
          <a:bodyPr/>
          <a:lstStyle/>
          <a:p>
            <a:r>
              <a:rPr lang="en-US" altLang="zh-CN" dirty="0" smtClean="0"/>
              <a:t>The number of comparisons:</a:t>
            </a:r>
          </a:p>
          <a:p>
            <a:pPr>
              <a:buNone/>
            </a:pPr>
            <a:r>
              <a:rPr lang="en-US" altLang="zh-CN" dirty="0" smtClean="0"/>
              <a:t>	(n-1)+(n-2)+…+1 = ½ n(n+1) </a:t>
            </a:r>
            <a:r>
              <a:rPr lang="en-US" altLang="zh-CN" dirty="0" smtClean="0">
                <a:sym typeface="Symbol" pitchFamily="18" charset="2"/>
              </a:rPr>
              <a:t> ½ n</a:t>
            </a:r>
            <a:r>
              <a:rPr lang="en-US" altLang="zh-CN" baseline="30000" dirty="0" smtClean="0">
                <a:sym typeface="Symbol" pitchFamily="18" charset="2"/>
              </a:rPr>
              <a:t>2</a:t>
            </a:r>
            <a:r>
              <a:rPr lang="en-US" altLang="zh-CN" dirty="0" smtClean="0">
                <a:sym typeface="Symbol" pitchFamily="18" charset="2"/>
              </a:rPr>
              <a:t> + O(n)</a:t>
            </a:r>
          </a:p>
          <a:p>
            <a:r>
              <a:rPr lang="en-US" altLang="zh-CN" dirty="0" smtClean="0"/>
              <a:t>The number of assignments:  3(n-1)</a:t>
            </a:r>
          </a:p>
          <a:p>
            <a:endParaRPr lang="en-US" altLang="zh-CN" dirty="0" smtClean="0"/>
          </a:p>
          <a:p>
            <a:r>
              <a:rPr lang="en-US" altLang="zh-CN" dirty="0" smtClean="0"/>
              <a:t>Analysis and comparisons:</a:t>
            </a:r>
          </a:p>
        </p:txBody>
      </p:sp>
      <p:pic>
        <p:nvPicPr>
          <p:cNvPr id="6146" name="Picture 2"/>
          <p:cNvPicPr>
            <a:picLocks noChangeAspect="1" noChangeArrowheads="1"/>
          </p:cNvPicPr>
          <p:nvPr/>
        </p:nvPicPr>
        <p:blipFill>
          <a:blip r:embed="rId3" cstate="print"/>
          <a:srcRect/>
          <a:stretch>
            <a:fillRect/>
          </a:stretch>
        </p:blipFill>
        <p:spPr bwMode="auto">
          <a:xfrm>
            <a:off x="2166911" y="3214686"/>
            <a:ext cx="7668345" cy="1785950"/>
          </a:xfrm>
          <a:prstGeom prst="rect">
            <a:avLst/>
          </a:prstGeom>
          <a:noFill/>
          <a:ln w="9525">
            <a:noFill/>
            <a:miter lim="800000"/>
            <a:headEnd/>
            <a:tailEnd/>
          </a:ln>
          <a:effectLst/>
        </p:spPr>
      </p:pic>
    </p:spTree>
    <p:extLst>
      <p:ext uri="{BB962C8B-B14F-4D97-AF65-F5344CB8AC3E}">
        <p14:creationId xmlns:p14="http://schemas.microsoft.com/office/powerpoint/2010/main" val="42172919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 Sort</a:t>
            </a:r>
            <a:endParaRPr lang="zh-CN" altLang="en-US" dirty="0"/>
          </a:p>
        </p:txBody>
      </p:sp>
      <p:sp>
        <p:nvSpPr>
          <p:cNvPr id="3" name="内容占位符 2"/>
          <p:cNvSpPr>
            <a:spLocks noGrp="1"/>
          </p:cNvSpPr>
          <p:nvPr>
            <p:ph idx="1"/>
          </p:nvPr>
        </p:nvSpPr>
        <p:spPr/>
        <p:txBody>
          <a:bodyPr/>
          <a:lstStyle/>
          <a:p>
            <a:r>
              <a:rPr lang="en-US" altLang="zh-CN" i="1" dirty="0" smtClean="0"/>
              <a:t>Shell sort</a:t>
            </a:r>
            <a:r>
              <a:rPr lang="en-US" altLang="zh-CN" dirty="0" smtClean="0"/>
              <a:t> was invented by </a:t>
            </a:r>
            <a:r>
              <a:rPr lang="en-US" altLang="zh-CN" i="1" dirty="0" smtClean="0"/>
              <a:t>Donald Shell</a:t>
            </a:r>
            <a:r>
              <a:rPr lang="en-US" altLang="zh-CN" dirty="0" smtClean="0"/>
              <a:t> in 1959. It improves upon bubble sort and insertion sort by moving out of order elements more than one position at a time. </a:t>
            </a:r>
          </a:p>
          <a:p>
            <a:r>
              <a:rPr lang="en-US" altLang="zh-CN" dirty="0" smtClean="0"/>
              <a:t>Insertion sort is inefficient in moving entries only one position at a time. It takes several insertion for a entry in its correct position. The reason is it only compares adjacent entries.</a:t>
            </a:r>
          </a:p>
          <a:p>
            <a:r>
              <a:rPr lang="en-US" altLang="zh-CN" dirty="0" smtClean="0"/>
              <a:t>How to reduce the number of movements?</a:t>
            </a:r>
          </a:p>
          <a:p>
            <a:r>
              <a:rPr lang="en-US" altLang="zh-CN" dirty="0" smtClean="0"/>
              <a:t>Idea: If we compare entries far apart, then it could sort the entries far apart. Finally, the increment between keys being compared is reduced to 1. </a:t>
            </a:r>
          </a:p>
        </p:txBody>
      </p:sp>
    </p:spTree>
    <p:extLst>
      <p:ext uri="{BB962C8B-B14F-4D97-AF65-F5344CB8AC3E}">
        <p14:creationId xmlns:p14="http://schemas.microsoft.com/office/powerpoint/2010/main" val="1133076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 Sort</a:t>
            </a:r>
            <a:endParaRPr lang="zh-CN" altLang="en-US" dirty="0"/>
          </a:p>
        </p:txBody>
      </p:sp>
      <p:pic>
        <p:nvPicPr>
          <p:cNvPr id="7170" name="Picture 2"/>
          <p:cNvPicPr>
            <a:picLocks noChangeAspect="1" noChangeArrowheads="1"/>
          </p:cNvPicPr>
          <p:nvPr/>
        </p:nvPicPr>
        <p:blipFill>
          <a:blip r:embed="rId2" cstate="print"/>
          <a:srcRect/>
          <a:stretch>
            <a:fillRect/>
          </a:stretch>
        </p:blipFill>
        <p:spPr bwMode="auto">
          <a:xfrm>
            <a:off x="2166910" y="969492"/>
            <a:ext cx="7000924" cy="5602780"/>
          </a:xfrm>
          <a:prstGeom prst="rect">
            <a:avLst/>
          </a:prstGeom>
          <a:noFill/>
          <a:ln w="9525">
            <a:noFill/>
            <a:miter lim="800000"/>
            <a:headEnd/>
            <a:tailEnd/>
          </a:ln>
          <a:effectLst/>
        </p:spPr>
      </p:pic>
    </p:spTree>
    <p:extLst>
      <p:ext uri="{BB962C8B-B14F-4D97-AF65-F5344CB8AC3E}">
        <p14:creationId xmlns:p14="http://schemas.microsoft.com/office/powerpoint/2010/main" val="9073789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Contiguous implementation</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1952596" y="928671"/>
            <a:ext cx="7643866" cy="5496167"/>
          </a:xfrm>
          <a:prstGeom prst="rect">
            <a:avLst/>
          </a:prstGeom>
          <a:noFill/>
          <a:ln w="9525">
            <a:noFill/>
            <a:miter lim="800000"/>
            <a:headEnd/>
            <a:tailEnd/>
          </a:ln>
          <a:effectLst/>
        </p:spPr>
      </p:pic>
    </p:spTree>
    <p:extLst>
      <p:ext uri="{BB962C8B-B14F-4D97-AF65-F5344CB8AC3E}">
        <p14:creationId xmlns:p14="http://schemas.microsoft.com/office/powerpoint/2010/main" val="3751893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 Sort Example</a:t>
            </a:r>
            <a:endParaRPr lang="zh-CN" altLang="en-US" dirty="0"/>
          </a:p>
        </p:txBody>
      </p:sp>
      <p:sp>
        <p:nvSpPr>
          <p:cNvPr id="4" name="Rectangle 439"/>
          <p:cNvSpPr>
            <a:spLocks noChangeArrowheads="1"/>
          </p:cNvSpPr>
          <p:nvPr/>
        </p:nvSpPr>
        <p:spPr bwMode="auto">
          <a:xfrm>
            <a:off x="77485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38</a:t>
            </a:r>
          </a:p>
        </p:txBody>
      </p:sp>
      <p:sp>
        <p:nvSpPr>
          <p:cNvPr id="5" name="Rectangle 2"/>
          <p:cNvSpPr txBox="1">
            <a:spLocks noChangeArrowheads="1"/>
          </p:cNvSpPr>
          <p:nvPr/>
        </p:nvSpPr>
        <p:spPr bwMode="auto">
          <a:xfrm>
            <a:off x="1701834" y="1128727"/>
            <a:ext cx="9109075" cy="838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762000" indent="-762000" fontAlgn="base">
              <a:spcBef>
                <a:spcPct val="0"/>
              </a:spcBef>
              <a:spcAft>
                <a:spcPct val="0"/>
              </a:spcAft>
              <a:defRPr/>
            </a:pPr>
            <a:r>
              <a:rPr kumimoji="1" lang="zh-CN" altLang="en-US" sz="2400" b="1" kern="0" dirty="0">
                <a:latin typeface="宋体" pitchFamily="2" charset="-122"/>
                <a:ea typeface="+mj-ea"/>
                <a:cs typeface="宋体" charset="0"/>
              </a:rPr>
              <a:t>例：关键字序列 </a:t>
            </a:r>
            <a:r>
              <a:rPr kumimoji="1" lang="en-US" altLang="zh-CN" sz="2400" b="1" kern="0" dirty="0">
                <a:latin typeface="宋体" pitchFamily="2" charset="-122"/>
                <a:ea typeface="+mj-ea"/>
                <a:cs typeface="宋体" charset="0"/>
              </a:rPr>
              <a:t>T=(49,38,65,97,76,13,27,49*,55,04</a:t>
            </a:r>
            <a:r>
              <a:rPr kumimoji="1" lang="zh-CN" altLang="en-US" sz="2400" b="1" kern="0" dirty="0">
                <a:latin typeface="宋体" pitchFamily="2" charset="-122"/>
                <a:ea typeface="+mj-ea"/>
                <a:cs typeface="宋体" charset="0"/>
              </a:rPr>
              <a:t>），</a:t>
            </a:r>
            <a:endParaRPr kumimoji="1" lang="en-US" altLang="zh-CN" sz="2400" b="1" kern="0" dirty="0">
              <a:latin typeface="宋体" pitchFamily="2" charset="-122"/>
              <a:ea typeface="+mj-ea"/>
              <a:cs typeface="宋体" charset="0"/>
            </a:endParaRPr>
          </a:p>
          <a:p>
            <a:pPr marL="762000" indent="-762000" fontAlgn="base">
              <a:spcBef>
                <a:spcPct val="0"/>
              </a:spcBef>
              <a:spcAft>
                <a:spcPct val="0"/>
              </a:spcAft>
              <a:defRPr/>
            </a:pPr>
            <a:r>
              <a:rPr kumimoji="1" lang="zh-CN" altLang="en-US" sz="2400" b="1" kern="0" dirty="0">
                <a:latin typeface="宋体" pitchFamily="2" charset="-122"/>
                <a:ea typeface="+mj-ea"/>
                <a:cs typeface="宋体" charset="0"/>
              </a:rPr>
              <a:t>请写出希尔排序的具体实现过程。</a:t>
            </a:r>
          </a:p>
        </p:txBody>
      </p:sp>
      <p:graphicFrame>
        <p:nvGraphicFramePr>
          <p:cNvPr id="6" name="Group 4"/>
          <p:cNvGraphicFramePr>
            <a:graphicFrameLocks noGrp="1"/>
          </p:cNvGraphicFramePr>
          <p:nvPr/>
        </p:nvGraphicFramePr>
        <p:xfrm>
          <a:off x="3024166" y="2338404"/>
          <a:ext cx="7162800" cy="3019423"/>
        </p:xfrm>
        <a:graphic>
          <a:graphicData uri="http://schemas.openxmlformats.org/drawingml/2006/table">
            <a:tbl>
              <a:tblPr/>
              <a:tblGrid>
                <a:gridCol w="650875">
                  <a:extLst>
                    <a:ext uri="{9D8B030D-6E8A-4147-A177-3AD203B41FA5}">
                      <a16:colId xmlns:a16="http://schemas.microsoft.com/office/drawing/2014/main" val="20000"/>
                    </a:ext>
                  </a:extLst>
                </a:gridCol>
                <a:gridCol w="649288">
                  <a:extLst>
                    <a:ext uri="{9D8B030D-6E8A-4147-A177-3AD203B41FA5}">
                      <a16:colId xmlns:a16="http://schemas.microsoft.com/office/drawing/2014/main" val="20001"/>
                    </a:ext>
                  </a:extLst>
                </a:gridCol>
                <a:gridCol w="652462">
                  <a:extLst>
                    <a:ext uri="{9D8B030D-6E8A-4147-A177-3AD203B41FA5}">
                      <a16:colId xmlns:a16="http://schemas.microsoft.com/office/drawing/2014/main" val="20002"/>
                    </a:ext>
                  </a:extLst>
                </a:gridCol>
                <a:gridCol w="650875">
                  <a:extLst>
                    <a:ext uri="{9D8B030D-6E8A-4147-A177-3AD203B41FA5}">
                      <a16:colId xmlns:a16="http://schemas.microsoft.com/office/drawing/2014/main" val="20003"/>
                    </a:ext>
                  </a:extLst>
                </a:gridCol>
                <a:gridCol w="650875">
                  <a:extLst>
                    <a:ext uri="{9D8B030D-6E8A-4147-A177-3AD203B41FA5}">
                      <a16:colId xmlns:a16="http://schemas.microsoft.com/office/drawing/2014/main" val="20004"/>
                    </a:ext>
                  </a:extLst>
                </a:gridCol>
                <a:gridCol w="649288">
                  <a:extLst>
                    <a:ext uri="{9D8B030D-6E8A-4147-A177-3AD203B41FA5}">
                      <a16:colId xmlns:a16="http://schemas.microsoft.com/office/drawing/2014/main" val="20005"/>
                    </a:ext>
                  </a:extLst>
                </a:gridCol>
                <a:gridCol w="652462">
                  <a:extLst>
                    <a:ext uri="{9D8B030D-6E8A-4147-A177-3AD203B41FA5}">
                      <a16:colId xmlns:a16="http://schemas.microsoft.com/office/drawing/2014/main" val="20006"/>
                    </a:ext>
                  </a:extLst>
                </a:gridCol>
                <a:gridCol w="650875">
                  <a:extLst>
                    <a:ext uri="{9D8B030D-6E8A-4147-A177-3AD203B41FA5}">
                      <a16:colId xmlns:a16="http://schemas.microsoft.com/office/drawing/2014/main" val="20007"/>
                    </a:ext>
                  </a:extLst>
                </a:gridCol>
                <a:gridCol w="650875">
                  <a:extLst>
                    <a:ext uri="{9D8B030D-6E8A-4147-A177-3AD203B41FA5}">
                      <a16:colId xmlns:a16="http://schemas.microsoft.com/office/drawing/2014/main" val="20008"/>
                    </a:ext>
                  </a:extLst>
                </a:gridCol>
                <a:gridCol w="654050">
                  <a:extLst>
                    <a:ext uri="{9D8B030D-6E8A-4147-A177-3AD203B41FA5}">
                      <a16:colId xmlns:a16="http://schemas.microsoft.com/office/drawing/2014/main" val="20009"/>
                    </a:ext>
                  </a:extLst>
                </a:gridCol>
                <a:gridCol w="650875">
                  <a:extLst>
                    <a:ext uri="{9D8B030D-6E8A-4147-A177-3AD203B41FA5}">
                      <a16:colId xmlns:a16="http://schemas.microsoft.com/office/drawing/2014/main" val="20010"/>
                    </a:ext>
                  </a:extLst>
                </a:gridCol>
              </a:tblGrid>
              <a:tr h="457296">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0</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1</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2</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3</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4</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5</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6</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7</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8</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9</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rgbClr val="008000"/>
                          </a:solidFill>
                          <a:effectLst>
                            <a:outerShdw blurRad="38100" dist="38100" dir="2700000" algn="tl">
                              <a:srgbClr val="C0C0C0"/>
                            </a:outerShdw>
                          </a:effectLst>
                          <a:latin typeface="Times New Roman" pitchFamily="18" charset="0"/>
                          <a:ea typeface="宋体" pitchFamily="2" charset="-122"/>
                        </a:rPr>
                        <a:t>10</a:t>
                      </a:r>
                      <a:endParaRPr kumimoji="0" lang="en-US" sz="2400" b="1" i="0" u="none" strike="noStrike" cap="none" normalizeH="0" baseline="0" smtClean="0">
                        <a:ln>
                          <a:noFill/>
                        </a:ln>
                        <a:solidFill>
                          <a:srgbClr val="008000"/>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96">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49</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38</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65</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97</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76</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13</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27</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49</a:t>
                      </a:r>
                      <a:r>
                        <a:rPr kumimoji="0" lang="en-US" sz="2400" b="1" i="0" u="none" strike="noStrike" cap="none" normalizeH="0" baseline="0" smtClean="0">
                          <a:ln>
                            <a:noFill/>
                          </a:ln>
                          <a:solidFill>
                            <a:schemeClr val="tx2"/>
                          </a:solidFill>
                          <a:effectLst>
                            <a:outerShdw blurRad="38100" dist="38100" dir="2700000" algn="tl">
                              <a:srgbClr val="C0C0C0"/>
                            </a:outerShdw>
                          </a:effectLst>
                          <a:latin typeface="Times New Roman" pitchFamily="18" charset="0"/>
                          <a:ea typeface="宋体" pitchFamily="2" charset="-122"/>
                        </a:rPr>
                        <a:t>*</a:t>
                      </a:r>
                      <a:endParaRPr kumimoji="0" lang="en-US" sz="2400" b="1" i="0" u="none" strike="noStrike" cap="none" normalizeH="0" baseline="0" smtClean="0">
                        <a:ln>
                          <a:noFill/>
                        </a:ln>
                        <a:solidFill>
                          <a:schemeClr val="tx2"/>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55</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r>
                        <a:rPr kumimoji="0" lang="en-US" sz="24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04</a:t>
                      </a:r>
                      <a:endParaRPr kumimoji="0" lang="en-US"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526">
                <a:tc gridSpan="11">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1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457296">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91">
                <a:tc gridSpan="11">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1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4"/>
                  </a:ext>
                </a:extLst>
              </a:tr>
              <a:tr h="457296">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4526">
                <a:tc gridSpan="11">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1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457296">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100000"/>
                        <a:buFont typeface="Arial" pitchFamily="34" charset="0"/>
                        <a:buNone/>
                        <a:tabLst/>
                      </a:pPr>
                      <a:endParaRPr kumimoji="0" lang="zh-CN" altLang="zh-CN" sz="24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宋体"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 name="Rectangle 396"/>
          <p:cNvSpPr>
            <a:spLocks noChangeArrowheads="1"/>
          </p:cNvSpPr>
          <p:nvPr/>
        </p:nvSpPr>
        <p:spPr bwMode="auto">
          <a:xfrm>
            <a:off x="1873284" y="2828924"/>
            <a:ext cx="127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defRPr/>
            </a:pPr>
            <a:r>
              <a:rPr lang="zh-CN" altLang="en-US" sz="2400" dirty="0">
                <a:solidFill>
                  <a:srgbClr val="FF00FF"/>
                </a:solidFill>
                <a:effectLst>
                  <a:outerShdw blurRad="38100" dist="38100" dir="2700000" algn="tl">
                    <a:srgbClr val="C0C0C0"/>
                  </a:outerShdw>
                </a:effectLst>
              </a:rPr>
              <a:t>初态：</a:t>
            </a:r>
          </a:p>
        </p:txBody>
      </p:sp>
      <p:sp>
        <p:nvSpPr>
          <p:cNvPr id="8" name="Rectangle 397"/>
          <p:cNvSpPr>
            <a:spLocks noChangeArrowheads="1"/>
          </p:cNvSpPr>
          <p:nvPr/>
        </p:nvSpPr>
        <p:spPr bwMode="auto">
          <a:xfrm>
            <a:off x="1774858" y="3409965"/>
            <a:ext cx="16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solidFill>
                  <a:srgbClr val="FF00FF"/>
                </a:solidFill>
                <a:effectLst>
                  <a:outerShdw blurRad="38100" dist="38100" dir="2700000" algn="tl">
                    <a:srgbClr val="C0C0C0"/>
                  </a:outerShdw>
                </a:effectLst>
              </a:rPr>
              <a:t>第</a:t>
            </a:r>
            <a:r>
              <a:rPr lang="en-US" sz="2000" dirty="0">
                <a:solidFill>
                  <a:srgbClr val="FF00FF"/>
                </a:solidFill>
                <a:effectLst>
                  <a:outerShdw blurRad="38100" dist="38100" dir="2700000" algn="tl">
                    <a:srgbClr val="C0C0C0"/>
                  </a:outerShdw>
                </a:effectLst>
              </a:rPr>
              <a:t>1</a:t>
            </a:r>
            <a:r>
              <a:rPr lang="zh-CN" altLang="en-US" sz="2000" dirty="0">
                <a:solidFill>
                  <a:srgbClr val="FF00FF"/>
                </a:solidFill>
                <a:effectLst>
                  <a:outerShdw blurRad="38100" dist="38100" dir="2700000" algn="tl">
                    <a:srgbClr val="C0C0C0"/>
                  </a:outerShdw>
                </a:effectLst>
              </a:rPr>
              <a:t>趟 </a:t>
            </a:r>
            <a:r>
              <a:rPr lang="en-US" sz="2000" dirty="0">
                <a:solidFill>
                  <a:srgbClr val="FF00FF"/>
                </a:solidFill>
                <a:effectLst>
                  <a:outerShdw blurRad="38100" dist="38100" dir="2700000" algn="tl">
                    <a:srgbClr val="C0C0C0"/>
                  </a:outerShdw>
                </a:effectLst>
              </a:rPr>
              <a:t>(inc=5)</a:t>
            </a:r>
          </a:p>
        </p:txBody>
      </p:sp>
      <p:sp>
        <p:nvSpPr>
          <p:cNvPr id="9" name="Rectangle 402"/>
          <p:cNvSpPr>
            <a:spLocks noChangeArrowheads="1"/>
          </p:cNvSpPr>
          <p:nvPr/>
        </p:nvSpPr>
        <p:spPr bwMode="auto">
          <a:xfrm>
            <a:off x="1774858" y="4171965"/>
            <a:ext cx="16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solidFill>
                  <a:srgbClr val="FF00FF"/>
                </a:solidFill>
                <a:effectLst>
                  <a:outerShdw blurRad="38100" dist="38100" dir="2700000" algn="tl">
                    <a:srgbClr val="C0C0C0"/>
                  </a:outerShdw>
                </a:effectLst>
              </a:rPr>
              <a:t>第</a:t>
            </a:r>
            <a:r>
              <a:rPr lang="en-US" sz="2000" dirty="0">
                <a:solidFill>
                  <a:srgbClr val="FF00FF"/>
                </a:solidFill>
                <a:effectLst>
                  <a:outerShdw blurRad="38100" dist="38100" dir="2700000" algn="tl">
                    <a:srgbClr val="C0C0C0"/>
                  </a:outerShdw>
                </a:effectLst>
              </a:rPr>
              <a:t>2</a:t>
            </a:r>
            <a:r>
              <a:rPr lang="zh-CN" altLang="en-US" sz="2000" dirty="0">
                <a:solidFill>
                  <a:srgbClr val="FF00FF"/>
                </a:solidFill>
                <a:effectLst>
                  <a:outerShdw blurRad="38100" dist="38100" dir="2700000" algn="tl">
                    <a:srgbClr val="C0C0C0"/>
                  </a:outerShdw>
                </a:effectLst>
              </a:rPr>
              <a:t>趟 </a:t>
            </a:r>
            <a:r>
              <a:rPr lang="en-US" sz="2000" dirty="0">
                <a:solidFill>
                  <a:srgbClr val="FF00FF"/>
                </a:solidFill>
                <a:effectLst>
                  <a:outerShdw blurRad="38100" dist="38100" dir="2700000" algn="tl">
                    <a:srgbClr val="C0C0C0"/>
                  </a:outerShdw>
                </a:effectLst>
              </a:rPr>
              <a:t>(inc=3)</a:t>
            </a:r>
          </a:p>
        </p:txBody>
      </p:sp>
      <p:sp>
        <p:nvSpPr>
          <p:cNvPr id="10" name="Rectangle 403"/>
          <p:cNvSpPr>
            <a:spLocks noChangeArrowheads="1"/>
          </p:cNvSpPr>
          <p:nvPr/>
        </p:nvSpPr>
        <p:spPr bwMode="auto">
          <a:xfrm>
            <a:off x="1774858" y="4857765"/>
            <a:ext cx="16002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sz="2000" dirty="0">
                <a:solidFill>
                  <a:srgbClr val="FF00FF"/>
                </a:solidFill>
                <a:effectLst>
                  <a:outerShdw blurRad="38100" dist="38100" dir="2700000" algn="tl">
                    <a:srgbClr val="C0C0C0"/>
                  </a:outerShdw>
                </a:effectLst>
              </a:rPr>
              <a:t>第</a:t>
            </a:r>
            <a:r>
              <a:rPr lang="en-US" sz="2000" dirty="0">
                <a:solidFill>
                  <a:srgbClr val="FF00FF"/>
                </a:solidFill>
                <a:effectLst>
                  <a:outerShdw blurRad="38100" dist="38100" dir="2700000" algn="tl">
                    <a:srgbClr val="C0C0C0"/>
                  </a:outerShdw>
                </a:effectLst>
              </a:rPr>
              <a:t>3</a:t>
            </a:r>
            <a:r>
              <a:rPr lang="zh-CN" altLang="en-US" sz="2000" dirty="0">
                <a:solidFill>
                  <a:srgbClr val="FF00FF"/>
                </a:solidFill>
                <a:effectLst>
                  <a:outerShdw blurRad="38100" dist="38100" dir="2700000" algn="tl">
                    <a:srgbClr val="C0C0C0"/>
                  </a:outerShdw>
                </a:effectLst>
              </a:rPr>
              <a:t>趟 </a:t>
            </a:r>
            <a:r>
              <a:rPr lang="en-US" sz="2000" dirty="0">
                <a:solidFill>
                  <a:srgbClr val="FF00FF"/>
                </a:solidFill>
                <a:effectLst>
                  <a:outerShdw blurRad="38100" dist="38100" dir="2700000" algn="tl">
                    <a:srgbClr val="C0C0C0"/>
                  </a:outerShdw>
                </a:effectLst>
              </a:rPr>
              <a:t>(inc=1)</a:t>
            </a:r>
          </a:p>
        </p:txBody>
      </p:sp>
      <p:sp>
        <p:nvSpPr>
          <p:cNvPr id="11" name="Rectangle 404"/>
          <p:cNvSpPr>
            <a:spLocks noChangeArrowheads="1"/>
          </p:cNvSpPr>
          <p:nvPr/>
        </p:nvSpPr>
        <p:spPr bwMode="auto">
          <a:xfrm>
            <a:off x="38623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49</a:t>
            </a:r>
          </a:p>
        </p:txBody>
      </p:sp>
      <p:sp>
        <p:nvSpPr>
          <p:cNvPr id="12" name="Rectangle 405"/>
          <p:cNvSpPr>
            <a:spLocks noChangeArrowheads="1"/>
          </p:cNvSpPr>
          <p:nvPr/>
        </p:nvSpPr>
        <p:spPr bwMode="auto">
          <a:xfrm>
            <a:off x="70627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13</a:t>
            </a:r>
          </a:p>
        </p:txBody>
      </p:sp>
      <p:sp>
        <p:nvSpPr>
          <p:cNvPr id="13" name="Rectangle 406"/>
          <p:cNvSpPr>
            <a:spLocks noChangeArrowheads="1"/>
          </p:cNvSpPr>
          <p:nvPr/>
        </p:nvSpPr>
        <p:spPr bwMode="auto">
          <a:xfrm>
            <a:off x="38623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13</a:t>
            </a:r>
          </a:p>
        </p:txBody>
      </p:sp>
      <p:sp>
        <p:nvSpPr>
          <p:cNvPr id="14" name="Rectangle 407"/>
          <p:cNvSpPr>
            <a:spLocks noChangeArrowheads="1"/>
          </p:cNvSpPr>
          <p:nvPr/>
        </p:nvSpPr>
        <p:spPr bwMode="auto">
          <a:xfrm>
            <a:off x="70627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49</a:t>
            </a:r>
          </a:p>
        </p:txBody>
      </p:sp>
      <p:sp>
        <p:nvSpPr>
          <p:cNvPr id="15" name="Rectangle 408"/>
          <p:cNvSpPr>
            <a:spLocks noChangeArrowheads="1"/>
          </p:cNvSpPr>
          <p:nvPr/>
        </p:nvSpPr>
        <p:spPr bwMode="auto">
          <a:xfrm>
            <a:off x="44719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38</a:t>
            </a:r>
          </a:p>
        </p:txBody>
      </p:sp>
      <p:sp>
        <p:nvSpPr>
          <p:cNvPr id="16" name="Rectangle 409"/>
          <p:cNvSpPr>
            <a:spLocks noChangeArrowheads="1"/>
          </p:cNvSpPr>
          <p:nvPr/>
        </p:nvSpPr>
        <p:spPr bwMode="auto">
          <a:xfrm>
            <a:off x="77485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27</a:t>
            </a:r>
          </a:p>
        </p:txBody>
      </p:sp>
      <p:sp>
        <p:nvSpPr>
          <p:cNvPr id="17" name="Rectangle 410"/>
          <p:cNvSpPr>
            <a:spLocks noChangeArrowheads="1"/>
          </p:cNvSpPr>
          <p:nvPr/>
        </p:nvSpPr>
        <p:spPr bwMode="auto">
          <a:xfrm>
            <a:off x="51577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65</a:t>
            </a:r>
          </a:p>
        </p:txBody>
      </p:sp>
      <p:sp>
        <p:nvSpPr>
          <p:cNvPr id="18" name="Rectangle 411"/>
          <p:cNvSpPr>
            <a:spLocks noChangeArrowheads="1"/>
          </p:cNvSpPr>
          <p:nvPr/>
        </p:nvSpPr>
        <p:spPr bwMode="auto">
          <a:xfrm>
            <a:off x="8358166" y="35576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49</a:t>
            </a:r>
            <a:r>
              <a:rPr lang="en-US" sz="2000">
                <a:solidFill>
                  <a:schemeClr val="tx2"/>
                </a:solidFill>
                <a:effectLst>
                  <a:outerShdw blurRad="38100" dist="38100" dir="2700000" algn="tl">
                    <a:srgbClr val="C0C0C0"/>
                  </a:outerShdw>
                </a:effectLst>
              </a:rPr>
              <a:t>*</a:t>
            </a:r>
          </a:p>
        </p:txBody>
      </p:sp>
      <p:sp>
        <p:nvSpPr>
          <p:cNvPr id="19" name="Rectangle 412"/>
          <p:cNvSpPr>
            <a:spLocks noChangeArrowheads="1"/>
          </p:cNvSpPr>
          <p:nvPr/>
        </p:nvSpPr>
        <p:spPr bwMode="auto">
          <a:xfrm>
            <a:off x="57673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97</a:t>
            </a:r>
          </a:p>
        </p:txBody>
      </p:sp>
      <p:sp>
        <p:nvSpPr>
          <p:cNvPr id="20" name="Rectangle 413"/>
          <p:cNvSpPr>
            <a:spLocks noChangeArrowheads="1"/>
          </p:cNvSpPr>
          <p:nvPr/>
        </p:nvSpPr>
        <p:spPr bwMode="auto">
          <a:xfrm>
            <a:off x="90439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55</a:t>
            </a:r>
          </a:p>
        </p:txBody>
      </p:sp>
      <p:sp>
        <p:nvSpPr>
          <p:cNvPr id="21" name="Rectangle 414"/>
          <p:cNvSpPr>
            <a:spLocks noChangeArrowheads="1"/>
          </p:cNvSpPr>
          <p:nvPr/>
        </p:nvSpPr>
        <p:spPr bwMode="auto">
          <a:xfrm>
            <a:off x="64531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76</a:t>
            </a:r>
          </a:p>
        </p:txBody>
      </p:sp>
      <p:sp>
        <p:nvSpPr>
          <p:cNvPr id="22" name="Rectangle 415"/>
          <p:cNvSpPr>
            <a:spLocks noChangeArrowheads="1"/>
          </p:cNvSpPr>
          <p:nvPr/>
        </p:nvSpPr>
        <p:spPr bwMode="auto">
          <a:xfrm>
            <a:off x="96535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04</a:t>
            </a:r>
          </a:p>
        </p:txBody>
      </p:sp>
      <p:sp>
        <p:nvSpPr>
          <p:cNvPr id="23" name="Rectangle 417"/>
          <p:cNvSpPr>
            <a:spLocks noChangeArrowheads="1"/>
          </p:cNvSpPr>
          <p:nvPr/>
        </p:nvSpPr>
        <p:spPr bwMode="auto">
          <a:xfrm>
            <a:off x="44719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27</a:t>
            </a:r>
          </a:p>
        </p:txBody>
      </p:sp>
      <p:sp>
        <p:nvSpPr>
          <p:cNvPr id="24" name="Rectangle 418"/>
          <p:cNvSpPr>
            <a:spLocks noChangeArrowheads="1"/>
          </p:cNvSpPr>
          <p:nvPr/>
        </p:nvSpPr>
        <p:spPr bwMode="auto">
          <a:xfrm>
            <a:off x="77485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38</a:t>
            </a:r>
          </a:p>
        </p:txBody>
      </p:sp>
      <p:sp>
        <p:nvSpPr>
          <p:cNvPr id="25" name="Rectangle 419"/>
          <p:cNvSpPr>
            <a:spLocks noChangeArrowheads="1"/>
          </p:cNvSpPr>
          <p:nvPr/>
        </p:nvSpPr>
        <p:spPr bwMode="auto">
          <a:xfrm>
            <a:off x="8358166" y="35576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 65  </a:t>
            </a:r>
          </a:p>
        </p:txBody>
      </p:sp>
      <p:sp>
        <p:nvSpPr>
          <p:cNvPr id="26" name="Rectangle 420"/>
          <p:cNvSpPr>
            <a:spLocks noChangeArrowheads="1"/>
          </p:cNvSpPr>
          <p:nvPr/>
        </p:nvSpPr>
        <p:spPr bwMode="auto">
          <a:xfrm>
            <a:off x="5081566" y="35576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49*</a:t>
            </a:r>
          </a:p>
        </p:txBody>
      </p:sp>
      <p:sp>
        <p:nvSpPr>
          <p:cNvPr id="27" name="Rectangle 421"/>
          <p:cNvSpPr>
            <a:spLocks noChangeArrowheads="1"/>
          </p:cNvSpPr>
          <p:nvPr/>
        </p:nvSpPr>
        <p:spPr bwMode="auto">
          <a:xfrm>
            <a:off x="90439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97</a:t>
            </a:r>
          </a:p>
        </p:txBody>
      </p:sp>
      <p:sp>
        <p:nvSpPr>
          <p:cNvPr id="28" name="Rectangle 422"/>
          <p:cNvSpPr>
            <a:spLocks noChangeArrowheads="1"/>
          </p:cNvSpPr>
          <p:nvPr/>
        </p:nvSpPr>
        <p:spPr bwMode="auto">
          <a:xfrm>
            <a:off x="57673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55</a:t>
            </a:r>
          </a:p>
        </p:txBody>
      </p:sp>
      <p:sp>
        <p:nvSpPr>
          <p:cNvPr id="29" name="Rectangle 423"/>
          <p:cNvSpPr>
            <a:spLocks noChangeArrowheads="1"/>
          </p:cNvSpPr>
          <p:nvPr/>
        </p:nvSpPr>
        <p:spPr bwMode="auto">
          <a:xfrm>
            <a:off x="38623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13</a:t>
            </a:r>
          </a:p>
        </p:txBody>
      </p:sp>
      <p:sp>
        <p:nvSpPr>
          <p:cNvPr id="30" name="Rectangle 424"/>
          <p:cNvSpPr>
            <a:spLocks noChangeArrowheads="1"/>
          </p:cNvSpPr>
          <p:nvPr/>
        </p:nvSpPr>
        <p:spPr bwMode="auto">
          <a:xfrm>
            <a:off x="57673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55</a:t>
            </a:r>
          </a:p>
        </p:txBody>
      </p:sp>
      <p:sp>
        <p:nvSpPr>
          <p:cNvPr id="31" name="Rectangle 427"/>
          <p:cNvSpPr>
            <a:spLocks noChangeArrowheads="1"/>
          </p:cNvSpPr>
          <p:nvPr/>
        </p:nvSpPr>
        <p:spPr bwMode="auto">
          <a:xfrm>
            <a:off x="96535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76</a:t>
            </a:r>
          </a:p>
        </p:txBody>
      </p:sp>
      <p:sp>
        <p:nvSpPr>
          <p:cNvPr id="32" name="Rectangle 428"/>
          <p:cNvSpPr>
            <a:spLocks noChangeArrowheads="1"/>
          </p:cNvSpPr>
          <p:nvPr/>
        </p:nvSpPr>
        <p:spPr bwMode="auto">
          <a:xfrm>
            <a:off x="6453166" y="35576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04</a:t>
            </a:r>
          </a:p>
        </p:txBody>
      </p:sp>
      <p:sp>
        <p:nvSpPr>
          <p:cNvPr id="33" name="Rectangle 429"/>
          <p:cNvSpPr>
            <a:spLocks noChangeArrowheads="1"/>
          </p:cNvSpPr>
          <p:nvPr/>
        </p:nvSpPr>
        <p:spPr bwMode="auto">
          <a:xfrm>
            <a:off x="77485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55</a:t>
            </a:r>
          </a:p>
        </p:txBody>
      </p:sp>
      <p:sp>
        <p:nvSpPr>
          <p:cNvPr id="34" name="Rectangle 430"/>
          <p:cNvSpPr>
            <a:spLocks noChangeArrowheads="1"/>
          </p:cNvSpPr>
          <p:nvPr/>
        </p:nvSpPr>
        <p:spPr bwMode="auto">
          <a:xfrm>
            <a:off x="38623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13</a:t>
            </a:r>
          </a:p>
        </p:txBody>
      </p:sp>
      <p:sp>
        <p:nvSpPr>
          <p:cNvPr id="35" name="Rectangle 431"/>
          <p:cNvSpPr>
            <a:spLocks noChangeArrowheads="1"/>
          </p:cNvSpPr>
          <p:nvPr/>
        </p:nvSpPr>
        <p:spPr bwMode="auto">
          <a:xfrm>
            <a:off x="45481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27</a:t>
            </a:r>
          </a:p>
        </p:txBody>
      </p:sp>
      <p:sp>
        <p:nvSpPr>
          <p:cNvPr id="36" name="Rectangle 432"/>
          <p:cNvSpPr>
            <a:spLocks noChangeArrowheads="1"/>
          </p:cNvSpPr>
          <p:nvPr/>
        </p:nvSpPr>
        <p:spPr bwMode="auto">
          <a:xfrm>
            <a:off x="64531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04</a:t>
            </a:r>
          </a:p>
        </p:txBody>
      </p:sp>
      <p:sp>
        <p:nvSpPr>
          <p:cNvPr id="37" name="Rectangle 433"/>
          <p:cNvSpPr>
            <a:spLocks noChangeArrowheads="1"/>
          </p:cNvSpPr>
          <p:nvPr/>
        </p:nvSpPr>
        <p:spPr bwMode="auto">
          <a:xfrm>
            <a:off x="64531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27</a:t>
            </a:r>
          </a:p>
        </p:txBody>
      </p:sp>
      <p:sp>
        <p:nvSpPr>
          <p:cNvPr id="38" name="Rectangle 434"/>
          <p:cNvSpPr>
            <a:spLocks noChangeArrowheads="1"/>
          </p:cNvSpPr>
          <p:nvPr/>
        </p:nvSpPr>
        <p:spPr bwMode="auto">
          <a:xfrm>
            <a:off x="45481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04</a:t>
            </a:r>
          </a:p>
        </p:txBody>
      </p:sp>
      <p:sp>
        <p:nvSpPr>
          <p:cNvPr id="39" name="Rectangle 435"/>
          <p:cNvSpPr>
            <a:spLocks noChangeArrowheads="1"/>
          </p:cNvSpPr>
          <p:nvPr/>
        </p:nvSpPr>
        <p:spPr bwMode="auto">
          <a:xfrm>
            <a:off x="71389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49</a:t>
            </a:r>
          </a:p>
        </p:txBody>
      </p:sp>
      <p:sp>
        <p:nvSpPr>
          <p:cNvPr id="40" name="Rectangle 436"/>
          <p:cNvSpPr>
            <a:spLocks noChangeArrowheads="1"/>
          </p:cNvSpPr>
          <p:nvPr/>
        </p:nvSpPr>
        <p:spPr bwMode="auto">
          <a:xfrm>
            <a:off x="5081566" y="42434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49*</a:t>
            </a:r>
          </a:p>
        </p:txBody>
      </p:sp>
      <p:sp>
        <p:nvSpPr>
          <p:cNvPr id="41" name="Rectangle 437"/>
          <p:cNvSpPr>
            <a:spLocks noChangeArrowheads="1"/>
          </p:cNvSpPr>
          <p:nvPr/>
        </p:nvSpPr>
        <p:spPr bwMode="auto">
          <a:xfrm>
            <a:off x="71389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49</a:t>
            </a:r>
          </a:p>
        </p:txBody>
      </p:sp>
      <p:sp>
        <p:nvSpPr>
          <p:cNvPr id="42" name="Rectangle 438"/>
          <p:cNvSpPr>
            <a:spLocks noChangeArrowheads="1"/>
          </p:cNvSpPr>
          <p:nvPr/>
        </p:nvSpPr>
        <p:spPr bwMode="auto">
          <a:xfrm>
            <a:off x="5081566" y="42434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49*</a:t>
            </a:r>
          </a:p>
        </p:txBody>
      </p:sp>
      <p:sp>
        <p:nvSpPr>
          <p:cNvPr id="43" name="Rectangle 440"/>
          <p:cNvSpPr>
            <a:spLocks noChangeArrowheads="1"/>
          </p:cNvSpPr>
          <p:nvPr/>
        </p:nvSpPr>
        <p:spPr bwMode="auto">
          <a:xfrm>
            <a:off x="96535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76</a:t>
            </a:r>
          </a:p>
        </p:txBody>
      </p:sp>
      <p:sp>
        <p:nvSpPr>
          <p:cNvPr id="44" name="Rectangle 441"/>
          <p:cNvSpPr>
            <a:spLocks noChangeArrowheads="1"/>
          </p:cNvSpPr>
          <p:nvPr/>
        </p:nvSpPr>
        <p:spPr bwMode="auto">
          <a:xfrm>
            <a:off x="57673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38</a:t>
            </a:r>
          </a:p>
        </p:txBody>
      </p:sp>
      <p:sp>
        <p:nvSpPr>
          <p:cNvPr id="45" name="Rectangle 442"/>
          <p:cNvSpPr>
            <a:spLocks noChangeArrowheads="1"/>
          </p:cNvSpPr>
          <p:nvPr/>
        </p:nvSpPr>
        <p:spPr bwMode="auto">
          <a:xfrm>
            <a:off x="96535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76</a:t>
            </a:r>
          </a:p>
        </p:txBody>
      </p:sp>
      <p:sp>
        <p:nvSpPr>
          <p:cNvPr id="46" name="Rectangle 443"/>
          <p:cNvSpPr>
            <a:spLocks noChangeArrowheads="1"/>
          </p:cNvSpPr>
          <p:nvPr/>
        </p:nvSpPr>
        <p:spPr bwMode="auto">
          <a:xfrm>
            <a:off x="8358166" y="42434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 65  </a:t>
            </a:r>
          </a:p>
        </p:txBody>
      </p:sp>
      <p:sp>
        <p:nvSpPr>
          <p:cNvPr id="47" name="Rectangle 444"/>
          <p:cNvSpPr>
            <a:spLocks noChangeArrowheads="1"/>
          </p:cNvSpPr>
          <p:nvPr/>
        </p:nvSpPr>
        <p:spPr bwMode="auto">
          <a:xfrm>
            <a:off x="8358166" y="42434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 65  </a:t>
            </a:r>
          </a:p>
        </p:txBody>
      </p:sp>
      <p:sp>
        <p:nvSpPr>
          <p:cNvPr id="48" name="Rectangle 445"/>
          <p:cNvSpPr>
            <a:spLocks noChangeArrowheads="1"/>
          </p:cNvSpPr>
          <p:nvPr/>
        </p:nvSpPr>
        <p:spPr bwMode="auto">
          <a:xfrm>
            <a:off x="90439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FF"/>
                </a:solidFill>
                <a:effectLst>
                  <a:outerShdw blurRad="38100" dist="38100" dir="2700000" algn="tl">
                    <a:srgbClr val="C0C0C0"/>
                  </a:outerShdw>
                </a:effectLst>
              </a:rPr>
              <a:t>97</a:t>
            </a:r>
          </a:p>
        </p:txBody>
      </p:sp>
      <p:sp>
        <p:nvSpPr>
          <p:cNvPr id="49" name="Rectangle 446"/>
          <p:cNvSpPr>
            <a:spLocks noChangeArrowheads="1"/>
          </p:cNvSpPr>
          <p:nvPr/>
        </p:nvSpPr>
        <p:spPr bwMode="auto">
          <a:xfrm>
            <a:off x="9043966" y="4243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97</a:t>
            </a:r>
          </a:p>
        </p:txBody>
      </p:sp>
      <p:grpSp>
        <p:nvGrpSpPr>
          <p:cNvPr id="50" name="Group 158"/>
          <p:cNvGrpSpPr>
            <a:grpSpLocks/>
          </p:cNvGrpSpPr>
          <p:nvPr/>
        </p:nvGrpSpPr>
        <p:grpSpPr bwMode="auto">
          <a:xfrm>
            <a:off x="3862366" y="5005403"/>
            <a:ext cx="6096000" cy="304800"/>
            <a:chOff x="0" y="0"/>
            <a:chExt cx="3840" cy="192"/>
          </a:xfrm>
        </p:grpSpPr>
        <p:sp>
          <p:nvSpPr>
            <p:cNvPr id="51" name="Rectangle 476"/>
            <p:cNvSpPr>
              <a:spLocks noChangeArrowheads="1"/>
            </p:cNvSpPr>
            <p:nvPr/>
          </p:nvSpPr>
          <p:spPr bwMode="auto">
            <a:xfrm>
              <a:off x="2448"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55</a:t>
              </a:r>
            </a:p>
          </p:txBody>
        </p:sp>
        <p:sp>
          <p:nvSpPr>
            <p:cNvPr id="52" name="Rectangle 477"/>
            <p:cNvSpPr>
              <a:spLocks noChangeArrowheads="1"/>
            </p:cNvSpPr>
            <p:nvPr/>
          </p:nvSpPr>
          <p:spPr bwMode="auto">
            <a:xfrm>
              <a:off x="0"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13</a:t>
              </a:r>
            </a:p>
          </p:txBody>
        </p:sp>
        <p:sp>
          <p:nvSpPr>
            <p:cNvPr id="53" name="Rectangle 478"/>
            <p:cNvSpPr>
              <a:spLocks noChangeArrowheads="1"/>
            </p:cNvSpPr>
            <p:nvPr/>
          </p:nvSpPr>
          <p:spPr bwMode="auto">
            <a:xfrm>
              <a:off x="1632"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27</a:t>
              </a:r>
            </a:p>
          </p:txBody>
        </p:sp>
        <p:sp>
          <p:nvSpPr>
            <p:cNvPr id="54" name="Rectangle 479"/>
            <p:cNvSpPr>
              <a:spLocks noChangeArrowheads="1"/>
            </p:cNvSpPr>
            <p:nvPr/>
          </p:nvSpPr>
          <p:spPr bwMode="auto">
            <a:xfrm>
              <a:off x="432"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04</a:t>
              </a:r>
            </a:p>
          </p:txBody>
        </p:sp>
        <p:sp>
          <p:nvSpPr>
            <p:cNvPr id="55" name="Rectangle 480"/>
            <p:cNvSpPr>
              <a:spLocks noChangeArrowheads="1"/>
            </p:cNvSpPr>
            <p:nvPr/>
          </p:nvSpPr>
          <p:spPr bwMode="auto">
            <a:xfrm>
              <a:off x="2064"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00"/>
                  </a:solidFill>
                  <a:effectLst>
                    <a:outerShdw blurRad="38100" dist="38100" dir="2700000" algn="tl">
                      <a:srgbClr val="C0C0C0"/>
                    </a:outerShdw>
                  </a:effectLst>
                </a:rPr>
                <a:t>49</a:t>
              </a:r>
            </a:p>
          </p:txBody>
        </p:sp>
        <p:sp>
          <p:nvSpPr>
            <p:cNvPr id="56" name="Rectangle 481"/>
            <p:cNvSpPr>
              <a:spLocks noChangeArrowheads="1"/>
            </p:cNvSpPr>
            <p:nvPr/>
          </p:nvSpPr>
          <p:spPr bwMode="auto">
            <a:xfrm>
              <a:off x="768" y="0"/>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49*</a:t>
              </a:r>
            </a:p>
          </p:txBody>
        </p:sp>
        <p:sp>
          <p:nvSpPr>
            <p:cNvPr id="57" name="Rectangle 482"/>
            <p:cNvSpPr>
              <a:spLocks noChangeArrowheads="1"/>
            </p:cNvSpPr>
            <p:nvPr/>
          </p:nvSpPr>
          <p:spPr bwMode="auto">
            <a:xfrm>
              <a:off x="1200"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38</a:t>
              </a:r>
            </a:p>
          </p:txBody>
        </p:sp>
        <p:sp>
          <p:nvSpPr>
            <p:cNvPr id="58" name="Rectangle 483"/>
            <p:cNvSpPr>
              <a:spLocks noChangeArrowheads="1"/>
            </p:cNvSpPr>
            <p:nvPr/>
          </p:nvSpPr>
          <p:spPr bwMode="auto">
            <a:xfrm>
              <a:off x="3648"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76</a:t>
              </a:r>
            </a:p>
          </p:txBody>
        </p:sp>
        <p:sp>
          <p:nvSpPr>
            <p:cNvPr id="59" name="Rectangle 484"/>
            <p:cNvSpPr>
              <a:spLocks noChangeArrowheads="1"/>
            </p:cNvSpPr>
            <p:nvPr/>
          </p:nvSpPr>
          <p:spPr bwMode="auto">
            <a:xfrm>
              <a:off x="2832" y="0"/>
              <a:ext cx="288"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 65  </a:t>
              </a:r>
            </a:p>
          </p:txBody>
        </p:sp>
        <p:sp>
          <p:nvSpPr>
            <p:cNvPr id="60" name="Rectangle 485"/>
            <p:cNvSpPr>
              <a:spLocks noChangeArrowheads="1"/>
            </p:cNvSpPr>
            <p:nvPr/>
          </p:nvSpPr>
          <p:spPr bwMode="auto">
            <a:xfrm>
              <a:off x="3264" y="0"/>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effectLst>
                    <a:outerShdw blurRad="38100" dist="38100" dir="2700000" algn="tl">
                      <a:srgbClr val="C0C0C0"/>
                    </a:outerShdw>
                  </a:effectLst>
                </a:rPr>
                <a:t>97</a:t>
              </a:r>
            </a:p>
          </p:txBody>
        </p:sp>
      </p:grpSp>
      <p:sp>
        <p:nvSpPr>
          <p:cNvPr id="61" name="Rectangle 487"/>
          <p:cNvSpPr>
            <a:spLocks noChangeArrowheads="1"/>
          </p:cNvSpPr>
          <p:nvPr/>
        </p:nvSpPr>
        <p:spPr bwMode="auto">
          <a:xfrm>
            <a:off x="4548166" y="5005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chemeClr val="tx2"/>
                </a:solidFill>
                <a:effectLst>
                  <a:outerShdw blurRad="38100" dist="38100" dir="2700000" algn="tl">
                    <a:srgbClr val="C0C0C0"/>
                  </a:outerShdw>
                </a:effectLst>
              </a:rPr>
              <a:t>13</a:t>
            </a:r>
          </a:p>
        </p:txBody>
      </p:sp>
      <p:sp>
        <p:nvSpPr>
          <p:cNvPr id="62" name="Rectangle 488"/>
          <p:cNvSpPr>
            <a:spLocks noChangeArrowheads="1"/>
          </p:cNvSpPr>
          <p:nvPr/>
        </p:nvSpPr>
        <p:spPr bwMode="auto">
          <a:xfrm>
            <a:off x="5081566" y="5005403"/>
            <a:ext cx="381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chemeClr val="tx2"/>
                </a:solidFill>
                <a:effectLst>
                  <a:outerShdw blurRad="38100" dist="38100" dir="2700000" algn="tl">
                    <a:srgbClr val="C0C0C0"/>
                  </a:outerShdw>
                </a:effectLst>
              </a:rPr>
              <a:t> 27  </a:t>
            </a:r>
          </a:p>
        </p:txBody>
      </p:sp>
      <p:sp>
        <p:nvSpPr>
          <p:cNvPr id="63" name="Rectangle 489"/>
          <p:cNvSpPr>
            <a:spLocks noChangeArrowheads="1"/>
          </p:cNvSpPr>
          <p:nvPr/>
        </p:nvSpPr>
        <p:spPr bwMode="auto">
          <a:xfrm>
            <a:off x="3862366" y="5005403"/>
            <a:ext cx="3048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chemeClr val="tx2"/>
                </a:solidFill>
                <a:effectLst>
                  <a:outerShdw blurRad="38100" dist="38100" dir="2700000" algn="tl">
                    <a:srgbClr val="C0C0C0"/>
                  </a:outerShdw>
                </a:effectLst>
              </a:rPr>
              <a:t>04</a:t>
            </a:r>
          </a:p>
        </p:txBody>
      </p:sp>
      <p:sp>
        <p:nvSpPr>
          <p:cNvPr id="64" name="Rectangle 491"/>
          <p:cNvSpPr>
            <a:spLocks noChangeArrowheads="1"/>
          </p:cNvSpPr>
          <p:nvPr/>
        </p:nvSpPr>
        <p:spPr bwMode="auto">
          <a:xfrm>
            <a:off x="6376966" y="5005403"/>
            <a:ext cx="457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rgbClr val="FF0000"/>
                </a:solidFill>
                <a:effectLst>
                  <a:outerShdw blurRad="38100" dist="38100" dir="2700000" algn="tl">
                    <a:srgbClr val="C0C0C0"/>
                  </a:outerShdw>
                </a:effectLst>
              </a:rPr>
              <a:t>49*</a:t>
            </a:r>
          </a:p>
        </p:txBody>
      </p:sp>
      <p:sp>
        <p:nvSpPr>
          <p:cNvPr id="65" name="Rectangle 501"/>
          <p:cNvSpPr>
            <a:spLocks noChangeArrowheads="1"/>
          </p:cNvSpPr>
          <p:nvPr/>
        </p:nvSpPr>
        <p:spPr bwMode="auto">
          <a:xfrm>
            <a:off x="9043966" y="5005403"/>
            <a:ext cx="381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chemeClr val="tx2"/>
                </a:solidFill>
                <a:effectLst>
                  <a:outerShdw blurRad="38100" dist="38100" dir="2700000" algn="tl">
                    <a:srgbClr val="C0C0C0"/>
                  </a:outerShdw>
                </a:effectLst>
              </a:rPr>
              <a:t> 76  </a:t>
            </a:r>
          </a:p>
        </p:txBody>
      </p:sp>
      <p:sp>
        <p:nvSpPr>
          <p:cNvPr id="66" name="Rectangle 502"/>
          <p:cNvSpPr>
            <a:spLocks noChangeArrowheads="1"/>
          </p:cNvSpPr>
          <p:nvPr/>
        </p:nvSpPr>
        <p:spPr bwMode="auto">
          <a:xfrm>
            <a:off x="9653566" y="5005403"/>
            <a:ext cx="381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defRPr/>
            </a:pPr>
            <a:r>
              <a:rPr lang="en-US" sz="2000">
                <a:solidFill>
                  <a:schemeClr val="tx2"/>
                </a:solidFill>
                <a:effectLst>
                  <a:outerShdw blurRad="38100" dist="38100" dir="2700000" algn="tl">
                    <a:srgbClr val="C0C0C0"/>
                  </a:outerShdw>
                </a:effectLst>
              </a:rPr>
              <a:t> 97  </a:t>
            </a:r>
          </a:p>
        </p:txBody>
      </p:sp>
      <p:sp>
        <p:nvSpPr>
          <p:cNvPr id="68" name="Text Box 505"/>
          <p:cNvSpPr txBox="1">
            <a:spLocks noChangeArrowheads="1"/>
          </p:cNvSpPr>
          <p:nvPr/>
        </p:nvSpPr>
        <p:spPr bwMode="auto">
          <a:xfrm>
            <a:off x="2166910" y="232885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50000"/>
              </a:spcBef>
              <a:defRPr/>
            </a:pPr>
            <a:r>
              <a:rPr lang="en-US" sz="2400" dirty="0">
                <a:solidFill>
                  <a:srgbClr val="008000"/>
                </a:solidFill>
                <a:effectLst>
                  <a:outerShdw blurRad="38100" dist="38100" dir="2700000" algn="tl">
                    <a:srgbClr val="C0C0C0"/>
                  </a:outerShdw>
                </a:effectLst>
              </a:rPr>
              <a:t>r[</a:t>
            </a:r>
            <a:r>
              <a:rPr lang="en-US" sz="2400" dirty="0" err="1">
                <a:solidFill>
                  <a:srgbClr val="008000"/>
                </a:solidFill>
                <a:effectLst>
                  <a:outerShdw blurRad="38100" dist="38100" dir="2700000" algn="tl">
                    <a:srgbClr val="C0C0C0"/>
                  </a:outerShdw>
                </a:effectLst>
              </a:rPr>
              <a:t>i</a:t>
            </a:r>
            <a:r>
              <a:rPr lang="en-US" sz="2400" dirty="0">
                <a:solidFill>
                  <a:srgbClr val="008000"/>
                </a:solidFill>
                <a:effectLst>
                  <a:outerShdw blurRad="38100" dist="38100" dir="2700000" algn="tl">
                    <a:srgbClr val="C0C0C0"/>
                  </a:outerShdw>
                </a:effectLst>
              </a:rPr>
              <a:t>]</a:t>
            </a:r>
          </a:p>
        </p:txBody>
      </p:sp>
    </p:spTree>
    <p:extLst>
      <p:ext uri="{BB962C8B-B14F-4D97-AF65-F5344CB8AC3E}">
        <p14:creationId xmlns:p14="http://schemas.microsoft.com/office/powerpoint/2010/main" val="4235433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0-#ppt_w/2"/>
                                          </p:val>
                                        </p:tav>
                                        <p:tav tm="100000">
                                          <p:val>
                                            <p:strVal val="#ppt_x"/>
                                          </p:val>
                                        </p:tav>
                                      </p:tavLst>
                                    </p:anim>
                                    <p:anim calcmode="lin" valueType="num">
                                      <p:cBhvr additive="base">
                                        <p:cTn id="19"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slide(fromTop)">
                                      <p:cBhvr>
                                        <p:cTn id="30" dur="500"/>
                                        <p:tgtEl>
                                          <p:spTgt spid="11"/>
                                        </p:tgtEl>
                                      </p:cBhvr>
                                    </p:animEffect>
                                  </p:childTnLst>
                                </p:cTn>
                              </p:par>
                            </p:childTnLst>
                          </p:cTn>
                        </p:par>
                        <p:par>
                          <p:cTn id="31" fill="hold">
                            <p:stCondLst>
                              <p:cond delay="500"/>
                            </p:stCondLst>
                            <p:childTnLst>
                              <p:par>
                                <p:cTn id="32" presetID="12" presetClass="entr" presetSubtype="1"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slide(fromTop)">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slide(fromRight)">
                                      <p:cBhvr>
                                        <p:cTn id="39" dur="500"/>
                                        <p:tgtEl>
                                          <p:spTgt spid="13"/>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slide(fromTop)">
                                      <p:cBhvr>
                                        <p:cTn id="48" dur="500"/>
                                        <p:tgtEl>
                                          <p:spTgt spid="15"/>
                                        </p:tgtEl>
                                      </p:cBhvr>
                                    </p:animEffect>
                                  </p:childTnLst>
                                </p:cTn>
                              </p:par>
                            </p:childTnLst>
                          </p:cTn>
                        </p:par>
                        <p:par>
                          <p:cTn id="49" fill="hold">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slide(fromTop)">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2"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Right)">
                                      <p:cBhvr>
                                        <p:cTn id="57" dur="500"/>
                                        <p:tgtEl>
                                          <p:spTgt spid="23"/>
                                        </p:tgtEl>
                                      </p:cBhvr>
                                    </p:animEffect>
                                  </p:childTnLst>
                                </p:cTn>
                              </p:par>
                            </p:childTnLst>
                          </p:cTn>
                        </p:par>
                        <p:par>
                          <p:cTn id="58" fill="hold">
                            <p:stCondLst>
                              <p:cond delay="500"/>
                            </p:stCondLst>
                            <p:childTnLst>
                              <p:par>
                                <p:cTn id="59" presetID="12" presetClass="entr" presetSubtype="8"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slide(fromLeft)">
                                      <p:cBhvr>
                                        <p:cTn id="61" dur="500"/>
                                        <p:tgtEl>
                                          <p:spTgt spid="24"/>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1"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slide(fromTop)">
                                      <p:cBhvr>
                                        <p:cTn id="66" dur="500"/>
                                        <p:tgtEl>
                                          <p:spTgt spid="17"/>
                                        </p:tgtEl>
                                      </p:cBhvr>
                                    </p:animEffect>
                                  </p:childTnLst>
                                </p:cTn>
                              </p:par>
                            </p:childTnLst>
                          </p:cTn>
                        </p:par>
                        <p:par>
                          <p:cTn id="67" fill="hold">
                            <p:stCondLst>
                              <p:cond delay="500"/>
                            </p:stCondLst>
                            <p:childTnLst>
                              <p:par>
                                <p:cTn id="68" presetID="12" presetClass="entr" presetSubtype="1" fill="hold" grpId="0" nodeType="after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slide(fromTop)">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slide(fromRight)">
                                      <p:cBhvr>
                                        <p:cTn id="75" dur="500"/>
                                        <p:tgtEl>
                                          <p:spTgt spid="26"/>
                                        </p:tgtEl>
                                      </p:cBhvr>
                                    </p:animEffect>
                                  </p:childTnLst>
                                </p:cTn>
                              </p:par>
                            </p:childTnLst>
                          </p:cTn>
                        </p:par>
                        <p:par>
                          <p:cTn id="76" fill="hold">
                            <p:stCondLst>
                              <p:cond delay="500"/>
                            </p:stCondLst>
                            <p:childTnLst>
                              <p:par>
                                <p:cTn id="77" presetID="12" presetClass="entr" presetSubtype="8"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slide(fromLeft)">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1"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slide(fromTop)">
                                      <p:cBhvr>
                                        <p:cTn id="84" dur="500"/>
                                        <p:tgtEl>
                                          <p:spTgt spid="19"/>
                                        </p:tgtEl>
                                      </p:cBhvr>
                                    </p:animEffect>
                                  </p:childTnLst>
                                </p:cTn>
                              </p:par>
                            </p:childTnLst>
                          </p:cTn>
                        </p:par>
                        <p:par>
                          <p:cTn id="85" fill="hold">
                            <p:stCondLst>
                              <p:cond delay="500"/>
                            </p:stCondLst>
                            <p:childTnLst>
                              <p:par>
                                <p:cTn id="86" presetID="12" presetClass="entr" presetSubtype="1" fill="hold" grpId="0" nodeType="after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slide(fromTop)">
                                      <p:cBhvr>
                                        <p:cTn id="88" dur="500"/>
                                        <p:tgtEl>
                                          <p:spTgt spid="20"/>
                                        </p:tgtEl>
                                      </p:cBhvr>
                                    </p:animEffect>
                                  </p:childTnLst>
                                </p:cTn>
                              </p:par>
                            </p:childTnLst>
                          </p:cTn>
                        </p:par>
                      </p:childTnLst>
                    </p:cTn>
                  </p:par>
                  <p:par>
                    <p:cTn id="89" fill="hold">
                      <p:stCondLst>
                        <p:cond delay="indefinite"/>
                      </p:stCondLst>
                      <p:childTnLst>
                        <p:par>
                          <p:cTn id="90" fill="hold">
                            <p:stCondLst>
                              <p:cond delay="0"/>
                            </p:stCondLst>
                            <p:childTnLst>
                              <p:par>
                                <p:cTn id="91" presetID="12" presetClass="entr" presetSubtype="2"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lide(fromRight)">
                                      <p:cBhvr>
                                        <p:cTn id="93" dur="500"/>
                                        <p:tgtEl>
                                          <p:spTgt spid="28"/>
                                        </p:tgtEl>
                                      </p:cBhvr>
                                    </p:animEffect>
                                  </p:childTnLst>
                                </p:cTn>
                              </p:par>
                            </p:childTnLst>
                          </p:cTn>
                        </p:par>
                        <p:par>
                          <p:cTn id="94" fill="hold">
                            <p:stCondLst>
                              <p:cond delay="500"/>
                            </p:stCondLst>
                            <p:childTnLst>
                              <p:par>
                                <p:cTn id="95" presetID="12" presetClass="entr" presetSubtype="8" fill="hold" grpId="0" nodeType="after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slide(fromLeft)">
                                      <p:cBhvr>
                                        <p:cTn id="97" dur="500"/>
                                        <p:tgtEl>
                                          <p:spTgt spid="27"/>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1"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slide(fromTop)">
                                      <p:cBhvr>
                                        <p:cTn id="102" dur="500"/>
                                        <p:tgtEl>
                                          <p:spTgt spid="21"/>
                                        </p:tgtEl>
                                      </p:cBhvr>
                                    </p:animEffect>
                                  </p:childTnLst>
                                </p:cTn>
                              </p:par>
                            </p:childTnLst>
                          </p:cTn>
                        </p:par>
                        <p:par>
                          <p:cTn id="103" fill="hold">
                            <p:stCondLst>
                              <p:cond delay="500"/>
                            </p:stCondLst>
                            <p:childTnLst>
                              <p:par>
                                <p:cTn id="104" presetID="12" presetClass="entr" presetSubtype="1" fill="hold" grpId="0" nodeType="after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slide(fromTop)">
                                      <p:cBhvr>
                                        <p:cTn id="106" dur="5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ntr" presetSubtype="2"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slide(fromRight)">
                                      <p:cBhvr>
                                        <p:cTn id="111" dur="500"/>
                                        <p:tgtEl>
                                          <p:spTgt spid="32"/>
                                        </p:tgtEl>
                                      </p:cBhvr>
                                    </p:animEffect>
                                  </p:childTnLst>
                                </p:cTn>
                              </p:par>
                            </p:childTnLst>
                          </p:cTn>
                        </p:par>
                        <p:par>
                          <p:cTn id="112" fill="hold">
                            <p:stCondLst>
                              <p:cond delay="500"/>
                            </p:stCondLst>
                            <p:childTnLst>
                              <p:par>
                                <p:cTn id="113" presetID="12" presetClass="entr" presetSubtype="8"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animEffect transition="in" filter="slide(fromLeft)">
                                      <p:cBhvr>
                                        <p:cTn id="115" dur="500"/>
                                        <p:tgtEl>
                                          <p:spTgt spid="31"/>
                                        </p:tgtEl>
                                      </p:cBhvr>
                                    </p:animEffect>
                                  </p:childTnLst>
                                </p:cTn>
                              </p:par>
                            </p:childTnLst>
                          </p:cTn>
                        </p:par>
                      </p:childTnLst>
                    </p:cTn>
                  </p:par>
                  <p:par>
                    <p:cTn id="116" fill="hold">
                      <p:stCondLst>
                        <p:cond delay="indefinite"/>
                      </p:stCondLst>
                      <p:childTnLst>
                        <p:par>
                          <p:cTn id="117" fill="hold">
                            <p:stCondLst>
                              <p:cond delay="0"/>
                            </p:stCondLst>
                            <p:childTnLst>
                              <p:par>
                                <p:cTn id="118" presetID="2" presetClass="entr" presetSubtype="8" fill="hold" grpId="0" nodeType="clickEffect">
                                  <p:stCondLst>
                                    <p:cond delay="0"/>
                                  </p:stCondLst>
                                  <p:childTnLst>
                                    <p:set>
                                      <p:cBhvr>
                                        <p:cTn id="119" dur="1" fill="hold">
                                          <p:stCondLst>
                                            <p:cond delay="0"/>
                                          </p:stCondLst>
                                        </p:cTn>
                                        <p:tgtEl>
                                          <p:spTgt spid="9"/>
                                        </p:tgtEl>
                                        <p:attrNameLst>
                                          <p:attrName>style.visibility</p:attrName>
                                        </p:attrNameLst>
                                      </p:cBhvr>
                                      <p:to>
                                        <p:strVal val="visible"/>
                                      </p:to>
                                    </p:set>
                                    <p:anim calcmode="lin" valueType="num">
                                      <p:cBhvr additive="base">
                                        <p:cTn id="120" dur="500" fill="hold"/>
                                        <p:tgtEl>
                                          <p:spTgt spid="9"/>
                                        </p:tgtEl>
                                        <p:attrNameLst>
                                          <p:attrName>ppt_x</p:attrName>
                                        </p:attrNameLst>
                                      </p:cBhvr>
                                      <p:tavLst>
                                        <p:tav tm="0">
                                          <p:val>
                                            <p:strVal val="0-#ppt_w/2"/>
                                          </p:val>
                                        </p:tav>
                                        <p:tav tm="100000">
                                          <p:val>
                                            <p:strVal val="#ppt_x"/>
                                          </p:val>
                                        </p:tav>
                                      </p:tavLst>
                                    </p:anim>
                                    <p:anim calcmode="lin" valueType="num">
                                      <p:cBhvr additive="base">
                                        <p:cTn id="12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12" presetClass="entr" presetSubtype="1" fill="hold" grpId="0" nodeType="click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slide(fromTop)">
                                      <p:cBhvr>
                                        <p:cTn id="126" dur="500"/>
                                        <p:tgtEl>
                                          <p:spTgt spid="29"/>
                                        </p:tgtEl>
                                      </p:cBhvr>
                                    </p:animEffect>
                                  </p:childTnLst>
                                </p:cTn>
                              </p:par>
                            </p:childTnLst>
                          </p:cTn>
                        </p:par>
                        <p:par>
                          <p:cTn id="127" fill="hold">
                            <p:stCondLst>
                              <p:cond delay="500"/>
                            </p:stCondLst>
                            <p:childTnLst>
                              <p:par>
                                <p:cTn id="128" presetID="12" presetClass="entr" presetSubtype="1" fill="hold" grpId="0" nodeType="afterEffect">
                                  <p:stCondLst>
                                    <p:cond delay="0"/>
                                  </p:stCondLst>
                                  <p:childTnLst>
                                    <p:set>
                                      <p:cBhvr>
                                        <p:cTn id="129" dur="1" fill="hold">
                                          <p:stCondLst>
                                            <p:cond delay="0"/>
                                          </p:stCondLst>
                                        </p:cTn>
                                        <p:tgtEl>
                                          <p:spTgt spid="30"/>
                                        </p:tgtEl>
                                        <p:attrNameLst>
                                          <p:attrName>style.visibility</p:attrName>
                                        </p:attrNameLst>
                                      </p:cBhvr>
                                      <p:to>
                                        <p:strVal val="visible"/>
                                      </p:to>
                                    </p:set>
                                    <p:animEffect transition="in" filter="slide(fromTop)">
                                      <p:cBhvr>
                                        <p:cTn id="130" dur="500"/>
                                        <p:tgtEl>
                                          <p:spTgt spid="30"/>
                                        </p:tgtEl>
                                      </p:cBhvr>
                                    </p:animEffect>
                                  </p:childTnLst>
                                </p:cTn>
                              </p:par>
                            </p:childTnLst>
                          </p:cTn>
                        </p:par>
                        <p:par>
                          <p:cTn id="131" fill="hold">
                            <p:stCondLst>
                              <p:cond delay="1000"/>
                            </p:stCondLst>
                            <p:childTnLst>
                              <p:par>
                                <p:cTn id="132" presetID="12" presetClass="entr" presetSubtype="1" fill="hold" grpId="0" nodeType="afterEffect">
                                  <p:stCondLst>
                                    <p:cond delay="0"/>
                                  </p:stCondLst>
                                  <p:childTnLst>
                                    <p:set>
                                      <p:cBhvr>
                                        <p:cTn id="133" dur="1" fill="hold">
                                          <p:stCondLst>
                                            <p:cond delay="0"/>
                                          </p:stCondLst>
                                        </p:cTn>
                                        <p:tgtEl>
                                          <p:spTgt spid="4"/>
                                        </p:tgtEl>
                                        <p:attrNameLst>
                                          <p:attrName>style.visibility</p:attrName>
                                        </p:attrNameLst>
                                      </p:cBhvr>
                                      <p:to>
                                        <p:strVal val="visible"/>
                                      </p:to>
                                    </p:set>
                                    <p:animEffect transition="in" filter="slide(fromTop)">
                                      <p:cBhvr>
                                        <p:cTn id="134" dur="500"/>
                                        <p:tgtEl>
                                          <p:spTgt spid="4"/>
                                        </p:tgtEl>
                                      </p:cBhvr>
                                    </p:animEffect>
                                  </p:childTnLst>
                                </p:cTn>
                              </p:par>
                            </p:childTnLst>
                          </p:cTn>
                        </p:par>
                        <p:par>
                          <p:cTn id="135" fill="hold">
                            <p:stCondLst>
                              <p:cond delay="1500"/>
                            </p:stCondLst>
                            <p:childTnLst>
                              <p:par>
                                <p:cTn id="136" presetID="12" presetClass="entr" presetSubtype="1" fill="hold" grpId="0" nodeType="afterEffect">
                                  <p:stCondLst>
                                    <p:cond delay="0"/>
                                  </p:stCondLst>
                                  <p:childTnLst>
                                    <p:set>
                                      <p:cBhvr>
                                        <p:cTn id="137" dur="1" fill="hold">
                                          <p:stCondLst>
                                            <p:cond delay="0"/>
                                          </p:stCondLst>
                                        </p:cTn>
                                        <p:tgtEl>
                                          <p:spTgt spid="43"/>
                                        </p:tgtEl>
                                        <p:attrNameLst>
                                          <p:attrName>style.visibility</p:attrName>
                                        </p:attrNameLst>
                                      </p:cBhvr>
                                      <p:to>
                                        <p:strVal val="visible"/>
                                      </p:to>
                                    </p:set>
                                    <p:animEffect transition="in" filter="slide(fromTop)">
                                      <p:cBhvr>
                                        <p:cTn id="138" dur="500"/>
                                        <p:tgtEl>
                                          <p:spTgt spid="43"/>
                                        </p:tgtEl>
                                      </p:cBhvr>
                                    </p:animEffect>
                                  </p:childTnLst>
                                </p:cTn>
                              </p:par>
                            </p:childTnLst>
                          </p:cTn>
                        </p:par>
                      </p:childTnLst>
                    </p:cTn>
                  </p:par>
                  <p:par>
                    <p:cTn id="139" fill="hold">
                      <p:stCondLst>
                        <p:cond delay="indefinite"/>
                      </p:stCondLst>
                      <p:childTnLst>
                        <p:par>
                          <p:cTn id="140" fill="hold">
                            <p:stCondLst>
                              <p:cond delay="0"/>
                            </p:stCondLst>
                            <p:childTnLst>
                              <p:par>
                                <p:cTn id="141" presetID="12" presetClass="entr" presetSubtype="2" fill="hold" grpId="0" nodeType="click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slide(fromRight)">
                                      <p:cBhvr>
                                        <p:cTn id="143" dur="500"/>
                                        <p:tgtEl>
                                          <p:spTgt spid="44"/>
                                        </p:tgtEl>
                                      </p:cBhvr>
                                    </p:animEffect>
                                  </p:childTnLst>
                                </p:cTn>
                              </p:par>
                            </p:childTnLst>
                          </p:cTn>
                        </p:par>
                        <p:par>
                          <p:cTn id="144" fill="hold">
                            <p:stCondLst>
                              <p:cond delay="500"/>
                            </p:stCondLst>
                            <p:childTnLst>
                              <p:par>
                                <p:cTn id="145" presetID="12" presetClass="entr" presetSubtype="8" fill="hold" grpId="0" nodeType="afterEffect">
                                  <p:stCondLst>
                                    <p:cond delay="0"/>
                                  </p:stCondLst>
                                  <p:childTnLst>
                                    <p:set>
                                      <p:cBhvr>
                                        <p:cTn id="146" dur="1" fill="hold">
                                          <p:stCondLst>
                                            <p:cond delay="0"/>
                                          </p:stCondLst>
                                        </p:cTn>
                                        <p:tgtEl>
                                          <p:spTgt spid="33"/>
                                        </p:tgtEl>
                                        <p:attrNameLst>
                                          <p:attrName>style.visibility</p:attrName>
                                        </p:attrNameLst>
                                      </p:cBhvr>
                                      <p:to>
                                        <p:strVal val="visible"/>
                                      </p:to>
                                    </p:set>
                                    <p:animEffect transition="in" filter="slide(fromLeft)">
                                      <p:cBhvr>
                                        <p:cTn id="147" dur="500"/>
                                        <p:tgtEl>
                                          <p:spTgt spid="33"/>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499"/>
                                          </p:stCondLst>
                                        </p:cTn>
                                        <p:tgtEl>
                                          <p:spTgt spid="34"/>
                                        </p:tgtEl>
                                        <p:attrNameLst>
                                          <p:attrName>style.visibility</p:attrName>
                                        </p:attrNameLst>
                                      </p:cBhvr>
                                      <p:to>
                                        <p:strVal val="visible"/>
                                      </p:to>
                                    </p:se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499"/>
                                          </p:stCondLst>
                                        </p:cTn>
                                        <p:tgtEl>
                                          <p:spTgt spid="4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2" presetClass="entr" presetSubtype="1" fill="hold" grpId="0" nodeType="clickEffect">
                                  <p:stCondLst>
                                    <p:cond delay="0"/>
                                  </p:stCondLst>
                                  <p:childTnLst>
                                    <p:set>
                                      <p:cBhvr>
                                        <p:cTn id="158" dur="1" fill="hold">
                                          <p:stCondLst>
                                            <p:cond delay="0"/>
                                          </p:stCondLst>
                                        </p:cTn>
                                        <p:tgtEl>
                                          <p:spTgt spid="35"/>
                                        </p:tgtEl>
                                        <p:attrNameLst>
                                          <p:attrName>style.visibility</p:attrName>
                                        </p:attrNameLst>
                                      </p:cBhvr>
                                      <p:to>
                                        <p:strVal val="visible"/>
                                      </p:to>
                                    </p:set>
                                    <p:animEffect transition="in" filter="slide(fromTop)">
                                      <p:cBhvr>
                                        <p:cTn id="159" dur="500"/>
                                        <p:tgtEl>
                                          <p:spTgt spid="35"/>
                                        </p:tgtEl>
                                      </p:cBhvr>
                                    </p:animEffect>
                                  </p:childTnLst>
                                </p:cTn>
                              </p:par>
                            </p:childTnLst>
                          </p:cTn>
                        </p:par>
                        <p:par>
                          <p:cTn id="160" fill="hold">
                            <p:stCondLst>
                              <p:cond delay="500"/>
                            </p:stCondLst>
                            <p:childTnLst>
                              <p:par>
                                <p:cTn id="161" presetID="12" presetClass="entr" presetSubtype="1" fill="hold" grpId="0" nodeType="afterEffect">
                                  <p:stCondLst>
                                    <p:cond delay="0"/>
                                  </p:stCondLst>
                                  <p:childTnLst>
                                    <p:set>
                                      <p:cBhvr>
                                        <p:cTn id="162" dur="1" fill="hold">
                                          <p:stCondLst>
                                            <p:cond delay="0"/>
                                          </p:stCondLst>
                                        </p:cTn>
                                        <p:tgtEl>
                                          <p:spTgt spid="36"/>
                                        </p:tgtEl>
                                        <p:attrNameLst>
                                          <p:attrName>style.visibility</p:attrName>
                                        </p:attrNameLst>
                                      </p:cBhvr>
                                      <p:to>
                                        <p:strVal val="visible"/>
                                      </p:to>
                                    </p:set>
                                    <p:animEffect transition="in" filter="slide(fromTop)">
                                      <p:cBhvr>
                                        <p:cTn id="163" dur="500"/>
                                        <p:tgtEl>
                                          <p:spTgt spid="36"/>
                                        </p:tgtEl>
                                      </p:cBhvr>
                                    </p:animEffect>
                                  </p:childTnLst>
                                </p:cTn>
                              </p:par>
                            </p:childTnLst>
                          </p:cTn>
                        </p:par>
                        <p:par>
                          <p:cTn id="164" fill="hold">
                            <p:stCondLst>
                              <p:cond delay="1000"/>
                            </p:stCondLst>
                            <p:childTnLst>
                              <p:par>
                                <p:cTn id="165" presetID="12" presetClass="entr" presetSubtype="1" fill="hold" grpId="0" nodeType="afterEffect">
                                  <p:stCondLst>
                                    <p:cond delay="0"/>
                                  </p:stCondLst>
                                  <p:childTnLst>
                                    <p:set>
                                      <p:cBhvr>
                                        <p:cTn id="166" dur="1" fill="hold">
                                          <p:stCondLst>
                                            <p:cond delay="0"/>
                                          </p:stCondLst>
                                        </p:cTn>
                                        <p:tgtEl>
                                          <p:spTgt spid="46"/>
                                        </p:tgtEl>
                                        <p:attrNameLst>
                                          <p:attrName>style.visibility</p:attrName>
                                        </p:attrNameLst>
                                      </p:cBhvr>
                                      <p:to>
                                        <p:strVal val="visible"/>
                                      </p:to>
                                    </p:set>
                                    <p:animEffect transition="in" filter="slide(fromTop)">
                                      <p:cBhvr>
                                        <p:cTn id="167" dur="500"/>
                                        <p:tgtEl>
                                          <p:spTgt spid="46"/>
                                        </p:tgtEl>
                                      </p:cBhvr>
                                    </p:animEffect>
                                  </p:childTnLst>
                                </p:cTn>
                              </p:par>
                            </p:childTnLst>
                          </p:cTn>
                        </p:par>
                      </p:childTnLst>
                    </p:cTn>
                  </p:par>
                  <p:par>
                    <p:cTn id="168" fill="hold">
                      <p:stCondLst>
                        <p:cond delay="indefinite"/>
                      </p:stCondLst>
                      <p:childTnLst>
                        <p:par>
                          <p:cTn id="169" fill="hold">
                            <p:stCondLst>
                              <p:cond delay="0"/>
                            </p:stCondLst>
                            <p:childTnLst>
                              <p:par>
                                <p:cTn id="170" presetID="12" presetClass="entr" presetSubtype="2" fill="hold" grpId="0" nodeType="clickEffect">
                                  <p:stCondLst>
                                    <p:cond delay="0"/>
                                  </p:stCondLst>
                                  <p:childTnLst>
                                    <p:set>
                                      <p:cBhvr>
                                        <p:cTn id="171" dur="1" fill="hold">
                                          <p:stCondLst>
                                            <p:cond delay="0"/>
                                          </p:stCondLst>
                                        </p:cTn>
                                        <p:tgtEl>
                                          <p:spTgt spid="38"/>
                                        </p:tgtEl>
                                        <p:attrNameLst>
                                          <p:attrName>style.visibility</p:attrName>
                                        </p:attrNameLst>
                                      </p:cBhvr>
                                      <p:to>
                                        <p:strVal val="visible"/>
                                      </p:to>
                                    </p:set>
                                    <p:animEffect transition="in" filter="slide(fromRight)">
                                      <p:cBhvr>
                                        <p:cTn id="172" dur="500"/>
                                        <p:tgtEl>
                                          <p:spTgt spid="38"/>
                                        </p:tgtEl>
                                      </p:cBhvr>
                                    </p:animEffect>
                                  </p:childTnLst>
                                </p:cTn>
                              </p:par>
                            </p:childTnLst>
                          </p:cTn>
                        </p:par>
                        <p:par>
                          <p:cTn id="173" fill="hold">
                            <p:stCondLst>
                              <p:cond delay="500"/>
                            </p:stCondLst>
                            <p:childTnLst>
                              <p:par>
                                <p:cTn id="174" presetID="12" presetClass="entr" presetSubtype="8" fill="hold" grpId="0" nodeType="afterEffect">
                                  <p:stCondLst>
                                    <p:cond delay="0"/>
                                  </p:stCondLst>
                                  <p:childTnLst>
                                    <p:set>
                                      <p:cBhvr>
                                        <p:cTn id="175" dur="1" fill="hold">
                                          <p:stCondLst>
                                            <p:cond delay="0"/>
                                          </p:stCondLst>
                                        </p:cTn>
                                        <p:tgtEl>
                                          <p:spTgt spid="37"/>
                                        </p:tgtEl>
                                        <p:attrNameLst>
                                          <p:attrName>style.visibility</p:attrName>
                                        </p:attrNameLst>
                                      </p:cBhvr>
                                      <p:to>
                                        <p:strVal val="visible"/>
                                      </p:to>
                                    </p:set>
                                    <p:animEffect transition="in" filter="slide(fromLeft)">
                                      <p:cBhvr>
                                        <p:cTn id="176" dur="500"/>
                                        <p:tgtEl>
                                          <p:spTgt spid="37"/>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499"/>
                                          </p:stCondLst>
                                        </p:cTn>
                                        <p:tgtEl>
                                          <p:spTgt spid="47"/>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2" presetClass="entr" presetSubtype="1" fill="hold" grpId="0" nodeType="clickEffect">
                                  <p:stCondLst>
                                    <p:cond delay="0"/>
                                  </p:stCondLst>
                                  <p:childTnLst>
                                    <p:set>
                                      <p:cBhvr>
                                        <p:cTn id="183" dur="1" fill="hold">
                                          <p:stCondLst>
                                            <p:cond delay="0"/>
                                          </p:stCondLst>
                                        </p:cTn>
                                        <p:tgtEl>
                                          <p:spTgt spid="40"/>
                                        </p:tgtEl>
                                        <p:attrNameLst>
                                          <p:attrName>style.visibility</p:attrName>
                                        </p:attrNameLst>
                                      </p:cBhvr>
                                      <p:to>
                                        <p:strVal val="visible"/>
                                      </p:to>
                                    </p:set>
                                    <p:animEffect transition="in" filter="slide(fromTop)">
                                      <p:cBhvr>
                                        <p:cTn id="184" dur="500"/>
                                        <p:tgtEl>
                                          <p:spTgt spid="40"/>
                                        </p:tgtEl>
                                      </p:cBhvr>
                                    </p:animEffect>
                                  </p:childTnLst>
                                </p:cTn>
                              </p:par>
                            </p:childTnLst>
                          </p:cTn>
                        </p:par>
                        <p:par>
                          <p:cTn id="185" fill="hold">
                            <p:stCondLst>
                              <p:cond delay="500"/>
                            </p:stCondLst>
                            <p:childTnLst>
                              <p:par>
                                <p:cTn id="186" presetID="12" presetClass="entr" presetSubtype="1" fill="hold" grpId="0" nodeType="afterEffect">
                                  <p:stCondLst>
                                    <p:cond delay="0"/>
                                  </p:stCondLst>
                                  <p:childTnLst>
                                    <p:set>
                                      <p:cBhvr>
                                        <p:cTn id="187" dur="1" fill="hold">
                                          <p:stCondLst>
                                            <p:cond delay="0"/>
                                          </p:stCondLst>
                                        </p:cTn>
                                        <p:tgtEl>
                                          <p:spTgt spid="39"/>
                                        </p:tgtEl>
                                        <p:attrNameLst>
                                          <p:attrName>style.visibility</p:attrName>
                                        </p:attrNameLst>
                                      </p:cBhvr>
                                      <p:to>
                                        <p:strVal val="visible"/>
                                      </p:to>
                                    </p:set>
                                    <p:animEffect transition="in" filter="slide(fromTop)">
                                      <p:cBhvr>
                                        <p:cTn id="188" dur="500"/>
                                        <p:tgtEl>
                                          <p:spTgt spid="39"/>
                                        </p:tgtEl>
                                      </p:cBhvr>
                                    </p:animEffect>
                                  </p:childTnLst>
                                </p:cTn>
                              </p:par>
                            </p:childTnLst>
                          </p:cTn>
                        </p:par>
                        <p:par>
                          <p:cTn id="189" fill="hold">
                            <p:stCondLst>
                              <p:cond delay="1000"/>
                            </p:stCondLst>
                            <p:childTnLst>
                              <p:par>
                                <p:cTn id="190" presetID="12" presetClass="entr" presetSubtype="1" fill="hold" grpId="0" nodeType="afterEffect">
                                  <p:stCondLst>
                                    <p:cond delay="0"/>
                                  </p:stCondLst>
                                  <p:childTnLst>
                                    <p:set>
                                      <p:cBhvr>
                                        <p:cTn id="191" dur="1" fill="hold">
                                          <p:stCondLst>
                                            <p:cond delay="0"/>
                                          </p:stCondLst>
                                        </p:cTn>
                                        <p:tgtEl>
                                          <p:spTgt spid="48"/>
                                        </p:tgtEl>
                                        <p:attrNameLst>
                                          <p:attrName>style.visibility</p:attrName>
                                        </p:attrNameLst>
                                      </p:cBhvr>
                                      <p:to>
                                        <p:strVal val="visible"/>
                                      </p:to>
                                    </p:set>
                                    <p:animEffect transition="in" filter="slide(fromTop)">
                                      <p:cBhvr>
                                        <p:cTn id="192" dur="500"/>
                                        <p:tgtEl>
                                          <p:spTgt spid="48"/>
                                        </p:tgtEl>
                                      </p:cBhvr>
                                    </p:animEffec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499"/>
                                          </p:stCondLst>
                                        </p:cTn>
                                        <p:tgtEl>
                                          <p:spTgt spid="42"/>
                                        </p:tgtEl>
                                        <p:attrNameLst>
                                          <p:attrName>style.visibility</p:attrName>
                                        </p:attrNameLst>
                                      </p:cBhvr>
                                      <p:to>
                                        <p:strVal val="visible"/>
                                      </p:to>
                                    </p:se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499"/>
                                          </p:stCondLst>
                                        </p:cTn>
                                        <p:tgtEl>
                                          <p:spTgt spid="41"/>
                                        </p:tgtEl>
                                        <p:attrNameLst>
                                          <p:attrName>style.visibility</p:attrName>
                                        </p:attrNameLst>
                                      </p:cBhvr>
                                      <p:to>
                                        <p:strVal val="visible"/>
                                      </p:to>
                                    </p:set>
                                  </p:childTnLst>
                                </p:cTn>
                              </p:par>
                            </p:childTnLst>
                          </p:cTn>
                        </p:par>
                        <p:par>
                          <p:cTn id="200" fill="hold">
                            <p:stCondLst>
                              <p:cond delay="1000"/>
                            </p:stCondLst>
                            <p:childTnLst>
                              <p:par>
                                <p:cTn id="201" presetID="1" presetClass="entr" presetSubtype="0" fill="hold" grpId="0" nodeType="afterEffect">
                                  <p:stCondLst>
                                    <p:cond delay="0"/>
                                  </p:stCondLst>
                                  <p:childTnLst>
                                    <p:set>
                                      <p:cBhvr>
                                        <p:cTn id="202" dur="1" fill="hold">
                                          <p:stCondLst>
                                            <p:cond delay="499"/>
                                          </p:stCondLst>
                                        </p:cTn>
                                        <p:tgtEl>
                                          <p:spTgt spid="49"/>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2" presetClass="entr" presetSubtype="8" fill="hold" grpId="0" nodeType="clickEffect">
                                  <p:stCondLst>
                                    <p:cond delay="0"/>
                                  </p:stCondLst>
                                  <p:childTnLst>
                                    <p:set>
                                      <p:cBhvr>
                                        <p:cTn id="206" dur="1" fill="hold">
                                          <p:stCondLst>
                                            <p:cond delay="0"/>
                                          </p:stCondLst>
                                        </p:cTn>
                                        <p:tgtEl>
                                          <p:spTgt spid="10"/>
                                        </p:tgtEl>
                                        <p:attrNameLst>
                                          <p:attrName>style.visibility</p:attrName>
                                        </p:attrNameLst>
                                      </p:cBhvr>
                                      <p:to>
                                        <p:strVal val="visible"/>
                                      </p:to>
                                    </p:set>
                                    <p:anim calcmode="lin" valueType="num">
                                      <p:cBhvr additive="base">
                                        <p:cTn id="207" dur="500" fill="hold"/>
                                        <p:tgtEl>
                                          <p:spTgt spid="10"/>
                                        </p:tgtEl>
                                        <p:attrNameLst>
                                          <p:attrName>ppt_x</p:attrName>
                                        </p:attrNameLst>
                                      </p:cBhvr>
                                      <p:tavLst>
                                        <p:tav tm="0">
                                          <p:val>
                                            <p:strVal val="0-#ppt_w/2"/>
                                          </p:val>
                                        </p:tav>
                                        <p:tav tm="100000">
                                          <p:val>
                                            <p:strVal val="#ppt_x"/>
                                          </p:val>
                                        </p:tav>
                                      </p:tavLst>
                                    </p:anim>
                                    <p:anim calcmode="lin" valueType="num">
                                      <p:cBhvr additive="base">
                                        <p:cTn id="20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12" presetClass="entr" presetSubtype="1" fill="hold" nodeType="clickEffect">
                                  <p:stCondLst>
                                    <p:cond delay="0"/>
                                  </p:stCondLst>
                                  <p:childTnLst>
                                    <p:set>
                                      <p:cBhvr>
                                        <p:cTn id="212" dur="1" fill="hold">
                                          <p:stCondLst>
                                            <p:cond delay="0"/>
                                          </p:stCondLst>
                                        </p:cTn>
                                        <p:tgtEl>
                                          <p:spTgt spid="50"/>
                                        </p:tgtEl>
                                        <p:attrNameLst>
                                          <p:attrName>style.visibility</p:attrName>
                                        </p:attrNameLst>
                                      </p:cBhvr>
                                      <p:to>
                                        <p:strVal val="visible"/>
                                      </p:to>
                                    </p:set>
                                    <p:animEffect transition="in" filter="slide(fromTop)">
                                      <p:cBhvr>
                                        <p:cTn id="213" dur="500"/>
                                        <p:tgtEl>
                                          <p:spTgt spid="50"/>
                                        </p:tgtEl>
                                      </p:cBhvr>
                                    </p:animEffect>
                                  </p:childTnLst>
                                </p:cTn>
                              </p:par>
                            </p:childTnLst>
                          </p:cTn>
                        </p:par>
                      </p:childTnLst>
                    </p:cTn>
                  </p:par>
                  <p:par>
                    <p:cTn id="214" fill="hold">
                      <p:stCondLst>
                        <p:cond delay="indefinite"/>
                      </p:stCondLst>
                      <p:childTnLst>
                        <p:par>
                          <p:cTn id="215" fill="hold">
                            <p:stCondLst>
                              <p:cond delay="0"/>
                            </p:stCondLst>
                            <p:childTnLst>
                              <p:par>
                                <p:cTn id="216" presetID="12" presetClass="entr" presetSubtype="8" fill="hold" grpId="0" nodeType="clickEffect">
                                  <p:stCondLst>
                                    <p:cond delay="0"/>
                                  </p:stCondLst>
                                  <p:childTnLst>
                                    <p:set>
                                      <p:cBhvr>
                                        <p:cTn id="217" dur="1" fill="hold">
                                          <p:stCondLst>
                                            <p:cond delay="0"/>
                                          </p:stCondLst>
                                        </p:cTn>
                                        <p:tgtEl>
                                          <p:spTgt spid="63"/>
                                        </p:tgtEl>
                                        <p:attrNameLst>
                                          <p:attrName>style.visibility</p:attrName>
                                        </p:attrNameLst>
                                      </p:cBhvr>
                                      <p:to>
                                        <p:strVal val="visible"/>
                                      </p:to>
                                    </p:set>
                                    <p:animEffect transition="in" filter="slide(fromLeft)">
                                      <p:cBhvr>
                                        <p:cTn id="218" dur="500"/>
                                        <p:tgtEl>
                                          <p:spTgt spid="63"/>
                                        </p:tgtEl>
                                      </p:cBhvr>
                                    </p:animEffect>
                                  </p:childTnLst>
                                </p:cTn>
                              </p:par>
                            </p:childTnLst>
                          </p:cTn>
                        </p:par>
                        <p:par>
                          <p:cTn id="219" fill="hold">
                            <p:stCondLst>
                              <p:cond delay="500"/>
                            </p:stCondLst>
                            <p:childTnLst>
                              <p:par>
                                <p:cTn id="220" presetID="12" presetClass="entr" presetSubtype="8" fill="hold" grpId="0" nodeType="afterEffect">
                                  <p:stCondLst>
                                    <p:cond delay="0"/>
                                  </p:stCondLst>
                                  <p:childTnLst>
                                    <p:set>
                                      <p:cBhvr>
                                        <p:cTn id="221" dur="1" fill="hold">
                                          <p:stCondLst>
                                            <p:cond delay="0"/>
                                          </p:stCondLst>
                                        </p:cTn>
                                        <p:tgtEl>
                                          <p:spTgt spid="61"/>
                                        </p:tgtEl>
                                        <p:attrNameLst>
                                          <p:attrName>style.visibility</p:attrName>
                                        </p:attrNameLst>
                                      </p:cBhvr>
                                      <p:to>
                                        <p:strVal val="visible"/>
                                      </p:to>
                                    </p:set>
                                    <p:animEffect transition="in" filter="slide(fromLeft)">
                                      <p:cBhvr>
                                        <p:cTn id="222" dur="500"/>
                                        <p:tgtEl>
                                          <p:spTgt spid="61"/>
                                        </p:tgtEl>
                                      </p:cBhvr>
                                    </p:animEffect>
                                  </p:childTnLst>
                                </p:cTn>
                              </p:par>
                            </p:childTnLst>
                          </p:cTn>
                        </p:par>
                        <p:par>
                          <p:cTn id="223" fill="hold">
                            <p:stCondLst>
                              <p:cond delay="1000"/>
                            </p:stCondLst>
                            <p:childTnLst>
                              <p:par>
                                <p:cTn id="224" presetID="12" presetClass="entr" presetSubtype="8" fill="hold" grpId="0" nodeType="afterEffect">
                                  <p:stCondLst>
                                    <p:cond delay="0"/>
                                  </p:stCondLst>
                                  <p:childTnLst>
                                    <p:set>
                                      <p:cBhvr>
                                        <p:cTn id="225" dur="1" fill="hold">
                                          <p:stCondLst>
                                            <p:cond delay="0"/>
                                          </p:stCondLst>
                                        </p:cTn>
                                        <p:tgtEl>
                                          <p:spTgt spid="62"/>
                                        </p:tgtEl>
                                        <p:attrNameLst>
                                          <p:attrName>style.visibility</p:attrName>
                                        </p:attrNameLst>
                                      </p:cBhvr>
                                      <p:to>
                                        <p:strVal val="visible"/>
                                      </p:to>
                                    </p:set>
                                    <p:animEffect transition="in" filter="slide(fromLeft)">
                                      <p:cBhvr>
                                        <p:cTn id="226" dur="500"/>
                                        <p:tgtEl>
                                          <p:spTgt spid="62"/>
                                        </p:tgtEl>
                                      </p:cBhvr>
                                    </p:animEffect>
                                  </p:childTnLst>
                                </p:cTn>
                              </p:par>
                            </p:childTnLst>
                          </p:cTn>
                        </p:par>
                        <p:par>
                          <p:cTn id="227" fill="hold">
                            <p:stCondLst>
                              <p:cond delay="1500"/>
                            </p:stCondLst>
                            <p:childTnLst>
                              <p:par>
                                <p:cTn id="228" presetID="12" presetClass="entr" presetSubtype="8" fill="hold" grpId="0" nodeType="afterEffect">
                                  <p:stCondLst>
                                    <p:cond delay="0"/>
                                  </p:stCondLst>
                                  <p:childTnLst>
                                    <p:set>
                                      <p:cBhvr>
                                        <p:cTn id="229" dur="1" fill="hold">
                                          <p:stCondLst>
                                            <p:cond delay="0"/>
                                          </p:stCondLst>
                                        </p:cTn>
                                        <p:tgtEl>
                                          <p:spTgt spid="64"/>
                                        </p:tgtEl>
                                        <p:attrNameLst>
                                          <p:attrName>style.visibility</p:attrName>
                                        </p:attrNameLst>
                                      </p:cBhvr>
                                      <p:to>
                                        <p:strVal val="visible"/>
                                      </p:to>
                                    </p:set>
                                    <p:animEffect transition="in" filter="slide(fromLeft)">
                                      <p:cBhvr>
                                        <p:cTn id="230" dur="500"/>
                                        <p:tgtEl>
                                          <p:spTgt spid="64"/>
                                        </p:tgtEl>
                                      </p:cBhvr>
                                    </p:animEffect>
                                  </p:childTnLst>
                                </p:cTn>
                              </p:par>
                            </p:childTnLst>
                          </p:cTn>
                        </p:par>
                        <p:par>
                          <p:cTn id="231" fill="hold">
                            <p:stCondLst>
                              <p:cond delay="2000"/>
                            </p:stCondLst>
                            <p:childTnLst>
                              <p:par>
                                <p:cTn id="232" presetID="12" presetClass="entr" presetSubtype="8" fill="hold" grpId="0" nodeType="afterEffect">
                                  <p:stCondLst>
                                    <p:cond delay="0"/>
                                  </p:stCondLst>
                                  <p:childTnLst>
                                    <p:set>
                                      <p:cBhvr>
                                        <p:cTn id="233" dur="1" fill="hold">
                                          <p:stCondLst>
                                            <p:cond delay="0"/>
                                          </p:stCondLst>
                                        </p:cTn>
                                        <p:tgtEl>
                                          <p:spTgt spid="65"/>
                                        </p:tgtEl>
                                        <p:attrNameLst>
                                          <p:attrName>style.visibility</p:attrName>
                                        </p:attrNameLst>
                                      </p:cBhvr>
                                      <p:to>
                                        <p:strVal val="visible"/>
                                      </p:to>
                                    </p:set>
                                    <p:animEffect transition="in" filter="slide(fromLeft)">
                                      <p:cBhvr>
                                        <p:cTn id="234" dur="500"/>
                                        <p:tgtEl>
                                          <p:spTgt spid="65"/>
                                        </p:tgtEl>
                                      </p:cBhvr>
                                    </p:animEffect>
                                  </p:childTnLst>
                                </p:cTn>
                              </p:par>
                            </p:childTnLst>
                          </p:cTn>
                        </p:par>
                        <p:par>
                          <p:cTn id="235" fill="hold">
                            <p:stCondLst>
                              <p:cond delay="2500"/>
                            </p:stCondLst>
                            <p:childTnLst>
                              <p:par>
                                <p:cTn id="236" presetID="12" presetClass="entr" presetSubtype="8" fill="hold" grpId="0" nodeType="afterEffect">
                                  <p:stCondLst>
                                    <p:cond delay="0"/>
                                  </p:stCondLst>
                                  <p:childTnLst>
                                    <p:set>
                                      <p:cBhvr>
                                        <p:cTn id="237" dur="1" fill="hold">
                                          <p:stCondLst>
                                            <p:cond delay="0"/>
                                          </p:stCondLst>
                                        </p:cTn>
                                        <p:tgtEl>
                                          <p:spTgt spid="66"/>
                                        </p:tgtEl>
                                        <p:attrNameLst>
                                          <p:attrName>style.visibility</p:attrName>
                                        </p:attrNameLst>
                                      </p:cBhvr>
                                      <p:to>
                                        <p:strVal val="visible"/>
                                      </p:to>
                                    </p:set>
                                    <p:animEffect transition="in" filter="slide(fromLeft)">
                                      <p:cBhvr>
                                        <p:cTn id="238"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7" grpId="0" autoUpdateAnimBg="0"/>
      <p:bldP spid="8" grpId="0" autoUpdateAnimBg="0"/>
      <p:bldP spid="9" grpId="0" autoUpdateAnimBg="0"/>
      <p:bldP spid="10" grpId="0"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nimBg="1" autoUpdateAnimBg="0"/>
      <p:bldP spid="26" grpId="0" animBg="1" autoUpdateAnimBg="0"/>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autoUpdateAnimBg="0"/>
      <p:bldP spid="37" grpId="0" animBg="1" autoUpdateAnimBg="0"/>
      <p:bldP spid="38" grpId="0" animBg="1"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P spid="47" grpId="0" animBg="1" autoUpdateAnimBg="0"/>
      <p:bldP spid="48" grpId="0" animBg="1" autoUpdateAnimBg="0"/>
      <p:bldP spid="49" grpId="0" animBg="1" autoUpdateAnimBg="0"/>
      <p:bldP spid="61" grpId="0" animBg="1" autoUpdateAnimBg="0"/>
      <p:bldP spid="62" grpId="0" animBg="1" autoUpdateAnimBg="0"/>
      <p:bldP spid="63" grpId="0" animBg="1" autoUpdateAnimBg="0"/>
      <p:bldP spid="64" grpId="0" animBg="1" autoUpdateAnimBg="0"/>
      <p:bldP spid="65" grpId="0" animBg="1" autoUpdateAnimBg="0"/>
      <p:bldP spid="66" grpId="0" animBg="1" autoUpdateAnimBg="0"/>
      <p:bldP spid="6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Shell Sort Example</a:t>
            </a:r>
            <a:endParaRPr lang="zh-CN" altLang="en-US" dirty="0"/>
          </a:p>
        </p:txBody>
      </p:sp>
      <p:sp>
        <p:nvSpPr>
          <p:cNvPr id="3" name="内容占位符 2"/>
          <p:cNvSpPr>
            <a:spLocks noGrp="1"/>
          </p:cNvSpPr>
          <p:nvPr>
            <p:ph idx="1"/>
          </p:nvPr>
        </p:nvSpPr>
        <p:spPr>
          <a:xfrm>
            <a:off x="476251" y="4077072"/>
            <a:ext cx="11239500" cy="2423742"/>
          </a:xfrm>
        </p:spPr>
        <p:txBody>
          <a:bodyPr/>
          <a:lstStyle/>
          <a:p>
            <a:r>
              <a:rPr lang="en-US" altLang="zh-CN" dirty="0" smtClean="0"/>
              <a:t>Exercise:</a:t>
            </a:r>
          </a:p>
          <a:p>
            <a:pPr lvl="1"/>
            <a:r>
              <a:rPr lang="en-US" altLang="zh-CN" dirty="0" smtClean="0"/>
              <a:t>Use Shell Sort to sort [256</a:t>
            </a:r>
            <a:r>
              <a:rPr lang="zh-CN" altLang="en-US" dirty="0" smtClean="0"/>
              <a:t>，</a:t>
            </a:r>
            <a:r>
              <a:rPr lang="en-US" altLang="zh-CN" dirty="0" smtClean="0"/>
              <a:t>301</a:t>
            </a:r>
            <a:r>
              <a:rPr lang="zh-CN" altLang="en-US" dirty="0" smtClean="0"/>
              <a:t>，</a:t>
            </a:r>
            <a:r>
              <a:rPr lang="en-US" altLang="zh-CN" dirty="0" smtClean="0"/>
              <a:t>751</a:t>
            </a:r>
            <a:r>
              <a:rPr lang="zh-CN" altLang="en-US" dirty="0" smtClean="0"/>
              <a:t>，</a:t>
            </a:r>
            <a:r>
              <a:rPr lang="en-US" altLang="zh-CN" dirty="0" smtClean="0"/>
              <a:t>129</a:t>
            </a:r>
            <a:r>
              <a:rPr lang="zh-CN" altLang="en-US" dirty="0" smtClean="0"/>
              <a:t>，</a:t>
            </a:r>
            <a:r>
              <a:rPr lang="en-US" altLang="zh-CN" dirty="0" smtClean="0"/>
              <a:t>937</a:t>
            </a:r>
            <a:r>
              <a:rPr lang="zh-CN" altLang="en-US" dirty="0" smtClean="0"/>
              <a:t>，</a:t>
            </a:r>
            <a:r>
              <a:rPr lang="en-US" altLang="zh-CN" dirty="0" smtClean="0"/>
              <a:t>863</a:t>
            </a:r>
            <a:r>
              <a:rPr lang="zh-CN" altLang="en-US" dirty="0" smtClean="0"/>
              <a:t>，</a:t>
            </a:r>
            <a:r>
              <a:rPr lang="en-US" altLang="zh-CN" dirty="0" smtClean="0"/>
              <a:t>742</a:t>
            </a:r>
            <a:r>
              <a:rPr lang="zh-CN" altLang="en-US" dirty="0" smtClean="0"/>
              <a:t>，</a:t>
            </a:r>
            <a:r>
              <a:rPr lang="en-US" altLang="zh-CN" dirty="0" smtClean="0"/>
              <a:t>694</a:t>
            </a:r>
            <a:r>
              <a:rPr lang="zh-CN" altLang="en-US" dirty="0" smtClean="0"/>
              <a:t>，</a:t>
            </a:r>
            <a:r>
              <a:rPr lang="en-US" altLang="zh-CN" dirty="0" smtClean="0"/>
              <a:t>076</a:t>
            </a:r>
            <a:r>
              <a:rPr lang="zh-CN" altLang="en-US" dirty="0" smtClean="0"/>
              <a:t>，</a:t>
            </a:r>
            <a:r>
              <a:rPr lang="en-US" altLang="zh-CN" dirty="0" smtClean="0"/>
              <a:t>438]</a:t>
            </a:r>
          </a:p>
          <a:p>
            <a:pPr lvl="1"/>
            <a:r>
              <a:rPr lang="en-US" altLang="zh-CN" dirty="0" smtClean="0"/>
              <a:t>increment = 5, 3, 1</a:t>
            </a:r>
          </a:p>
        </p:txBody>
      </p:sp>
      <p:sp>
        <p:nvSpPr>
          <p:cNvPr id="4" name="Text Box 504"/>
          <p:cNvSpPr txBox="1">
            <a:spLocks noChangeArrowheads="1"/>
          </p:cNvSpPr>
          <p:nvPr/>
        </p:nvSpPr>
        <p:spPr bwMode="auto">
          <a:xfrm>
            <a:off x="476251" y="1000109"/>
            <a:ext cx="1123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952500" indent="-952500"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spcBef>
                <a:spcPct val="20000"/>
              </a:spcBef>
              <a:defRPr/>
            </a:pPr>
            <a:r>
              <a:rPr lang="zh-CN" altLang="en-US" sz="2400" dirty="0">
                <a:solidFill>
                  <a:srgbClr val="FF0000"/>
                </a:solidFill>
                <a:effectLst>
                  <a:outerShdw blurRad="38100" dist="38100" dir="2700000" algn="tl">
                    <a:srgbClr val="C0C0C0"/>
                  </a:outerShdw>
                </a:effectLst>
                <a:latin typeface="黑体" pitchFamily="49" charset="-122"/>
                <a:ea typeface="黑体" pitchFamily="49" charset="-122"/>
              </a:rPr>
              <a:t>算法分析：</a:t>
            </a:r>
            <a:r>
              <a:rPr lang="zh-CN" altLang="en-US" sz="2400" dirty="0">
                <a:effectLst>
                  <a:outerShdw blurRad="38100" dist="38100" dir="2700000" algn="tl">
                    <a:srgbClr val="C0C0C0"/>
                  </a:outerShdw>
                </a:effectLst>
              </a:rPr>
              <a:t>开始时</a:t>
            </a:r>
            <a:r>
              <a:rPr lang="en-US" sz="2400" i="1" dirty="0">
                <a:solidFill>
                  <a:srgbClr val="FF0000"/>
                </a:solidFill>
                <a:effectLst>
                  <a:outerShdw blurRad="38100" dist="38100" dir="2700000" algn="tl">
                    <a:srgbClr val="C0C0C0"/>
                  </a:outerShdw>
                </a:effectLst>
              </a:rPr>
              <a:t>inc </a:t>
            </a:r>
            <a:r>
              <a:rPr lang="zh-CN" altLang="en-US" sz="2400" dirty="0">
                <a:effectLst>
                  <a:outerShdw blurRad="38100" dist="38100" dir="2700000" algn="tl">
                    <a:srgbClr val="C0C0C0"/>
                  </a:outerShdw>
                </a:effectLst>
              </a:rPr>
              <a:t>的值较大，子序列中的对象较少，排序速度较快；随着排序进展，</a:t>
            </a:r>
            <a:r>
              <a:rPr lang="en-US" sz="2400" i="1" dirty="0">
                <a:solidFill>
                  <a:srgbClr val="FF0000"/>
                </a:solidFill>
                <a:effectLst>
                  <a:outerShdw blurRad="38100" dist="38100" dir="2700000" algn="tl">
                    <a:srgbClr val="C0C0C0"/>
                  </a:outerShdw>
                </a:effectLst>
              </a:rPr>
              <a:t>inc</a:t>
            </a:r>
            <a:r>
              <a:rPr lang="en-US" sz="2400" dirty="0">
                <a:solidFill>
                  <a:srgbClr val="FF0000"/>
                </a:solidFill>
                <a:effectLst>
                  <a:outerShdw blurRad="38100" dist="38100" dir="2700000" algn="tl">
                    <a:srgbClr val="C0C0C0"/>
                  </a:outerShdw>
                </a:effectLst>
              </a:rPr>
              <a:t> </a:t>
            </a:r>
            <a:r>
              <a:rPr lang="zh-CN" altLang="en-US" sz="2400" dirty="0">
                <a:effectLst>
                  <a:outerShdw blurRad="38100" dist="38100" dir="2700000" algn="tl">
                    <a:srgbClr val="C0C0C0"/>
                  </a:outerShdw>
                </a:effectLst>
              </a:rPr>
              <a:t>值逐渐变小，子序列中对象个数逐渐变多，由于前面工作的基础，大多数对象已基本有序，所以排序速度仍然很快。</a:t>
            </a:r>
            <a:endParaRPr lang="zh-CN" altLang="en-US" sz="2600" dirty="0">
              <a:effectLst>
                <a:outerShdw blurRad="38100" dist="38100" dir="2700000" algn="tl">
                  <a:srgbClr val="C0C0C0"/>
                </a:outerShdw>
              </a:effectLst>
            </a:endParaRPr>
          </a:p>
        </p:txBody>
      </p:sp>
      <p:sp>
        <p:nvSpPr>
          <p:cNvPr id="5" name="Rectangle 7"/>
          <p:cNvSpPr>
            <a:spLocks noChangeArrowheads="1"/>
          </p:cNvSpPr>
          <p:nvPr/>
        </p:nvSpPr>
        <p:spPr bwMode="auto">
          <a:xfrm>
            <a:off x="476251" y="2643183"/>
            <a:ext cx="112395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333500" indent="-1333500">
              <a:defRPr/>
            </a:pPr>
            <a:r>
              <a:rPr lang="zh-CN" altLang="zh-CN" sz="2400" dirty="0">
                <a:solidFill>
                  <a:srgbClr val="FF0000"/>
                </a:solidFill>
                <a:latin typeface="宋体" pitchFamily="2" charset="-122"/>
              </a:rPr>
              <a:t>时间效率：</a:t>
            </a:r>
            <a:r>
              <a:rPr lang="en-US" altLang="zh-CN" sz="2400" dirty="0">
                <a:solidFill>
                  <a:srgbClr val="FF0000"/>
                </a:solidFill>
                <a:effectLst>
                  <a:outerShdw blurRad="38100" dist="38100" dir="2700000" algn="tl">
                    <a:srgbClr val="C0C0C0"/>
                  </a:outerShdw>
                </a:effectLst>
              </a:rPr>
              <a:t>O(</a:t>
            </a:r>
            <a:r>
              <a:rPr lang="en-US" altLang="zh-CN" sz="2400" i="1" dirty="0">
                <a:solidFill>
                  <a:srgbClr val="FF0000"/>
                </a:solidFill>
                <a:effectLst>
                  <a:outerShdw blurRad="38100" dist="38100" dir="2700000" algn="tl">
                    <a:srgbClr val="C0C0C0"/>
                  </a:outerShdw>
                </a:effectLst>
              </a:rPr>
              <a:t>n</a:t>
            </a:r>
            <a:r>
              <a:rPr lang="en-US" altLang="zh-CN" sz="2400" baseline="30000" dirty="0">
                <a:solidFill>
                  <a:srgbClr val="FF0000"/>
                </a:solidFill>
                <a:effectLst>
                  <a:outerShdw blurRad="38100" dist="38100" dir="2700000" algn="tl">
                    <a:srgbClr val="C0C0C0"/>
                  </a:outerShdw>
                </a:effectLst>
              </a:rPr>
              <a:t>4/3</a:t>
            </a:r>
            <a:r>
              <a:rPr lang="zh-CN" altLang="en-US" sz="2400" dirty="0">
                <a:solidFill>
                  <a:srgbClr val="FF0000"/>
                </a:solidFill>
                <a:effectLst>
                  <a:outerShdw blurRad="38100" dist="38100" dir="2700000" algn="tl">
                    <a:srgbClr val="C0C0C0"/>
                  </a:outerShdw>
                </a:effectLst>
              </a:rPr>
              <a:t>）～</a:t>
            </a:r>
            <a:r>
              <a:rPr lang="en-US" altLang="zh-CN" sz="2400" dirty="0" smtClean="0">
                <a:solidFill>
                  <a:srgbClr val="FF0000"/>
                </a:solidFill>
                <a:effectLst>
                  <a:outerShdw blurRad="38100" dist="38100" dir="2700000" algn="tl">
                    <a:srgbClr val="C0C0C0"/>
                  </a:outerShdw>
                </a:effectLst>
              </a:rPr>
              <a:t>O(</a:t>
            </a:r>
            <a:r>
              <a:rPr lang="en-US" altLang="zh-CN" sz="2400" i="1" dirty="0" smtClean="0">
                <a:solidFill>
                  <a:srgbClr val="FF0000"/>
                </a:solidFill>
                <a:effectLst>
                  <a:outerShdw blurRad="38100" dist="38100" dir="2700000" algn="tl">
                    <a:srgbClr val="C0C0C0"/>
                  </a:outerShdw>
                </a:effectLst>
              </a:rPr>
              <a:t>n</a:t>
            </a:r>
            <a:r>
              <a:rPr lang="en-US" altLang="zh-CN" sz="2400" baseline="30000" dirty="0" smtClean="0">
                <a:solidFill>
                  <a:srgbClr val="FF0000"/>
                </a:solidFill>
                <a:effectLst>
                  <a:outerShdw blurRad="38100" dist="38100" dir="2700000" algn="tl">
                    <a:srgbClr val="C0C0C0"/>
                  </a:outerShdw>
                </a:effectLst>
              </a:rPr>
              <a:t>2</a:t>
            </a:r>
            <a:r>
              <a:rPr lang="en-US" altLang="zh-CN" sz="2400" dirty="0" smtClean="0">
                <a:solidFill>
                  <a:srgbClr val="FF0000"/>
                </a:solidFill>
                <a:effectLst>
                  <a:outerShdw blurRad="38100" dist="38100" dir="2700000" algn="tl">
                    <a:srgbClr val="C0C0C0"/>
                  </a:outerShdw>
                </a:effectLst>
              </a:rPr>
              <a:t>)</a:t>
            </a:r>
            <a:r>
              <a:rPr lang="en-US" altLang="zh-CN" sz="2400" dirty="0" smtClean="0"/>
              <a:t>——</a:t>
            </a:r>
            <a:r>
              <a:rPr lang="zh-CN" altLang="en-US" sz="2400" dirty="0"/>
              <a:t>希尔增量、</a:t>
            </a:r>
            <a:r>
              <a:rPr lang="en-US" altLang="zh-CN" sz="2400" dirty="0"/>
              <a:t>Hibbard</a:t>
            </a:r>
            <a:r>
              <a:rPr lang="zh-CN" altLang="en-US" sz="2400" dirty="0"/>
              <a:t>增量等</a:t>
            </a:r>
            <a:endParaRPr lang="en-US" altLang="zh-CN" sz="2400" dirty="0">
              <a:solidFill>
                <a:srgbClr val="FF0000"/>
              </a:solidFill>
              <a:effectLst>
                <a:outerShdw blurRad="38100" dist="38100" dir="2700000" algn="tl">
                  <a:srgbClr val="C0C0C0"/>
                </a:outerShdw>
              </a:effectLst>
            </a:endParaRPr>
          </a:p>
          <a:p>
            <a:pPr marL="1333500" indent="-1333500">
              <a:defRPr/>
            </a:pPr>
            <a:r>
              <a:rPr lang="zh-CN" altLang="en-US" sz="2400" dirty="0">
                <a:solidFill>
                  <a:srgbClr val="FF0000"/>
                </a:solidFill>
                <a:effectLst>
                  <a:outerShdw blurRad="38100" dist="38100" dir="2700000" algn="tl">
                    <a:srgbClr val="C0C0C0"/>
                  </a:outerShdw>
                </a:effectLst>
              </a:rPr>
              <a:t>空间效率：</a:t>
            </a:r>
            <a:r>
              <a:rPr lang="en-US" sz="2400" dirty="0" smtClean="0">
                <a:solidFill>
                  <a:srgbClr val="FF0000"/>
                </a:solidFill>
                <a:effectLst>
                  <a:outerShdw blurRad="38100" dist="38100" dir="2700000" algn="tl">
                    <a:srgbClr val="C0C0C0"/>
                  </a:outerShdw>
                </a:effectLst>
              </a:rPr>
              <a:t>O(</a:t>
            </a:r>
            <a:r>
              <a:rPr lang="en-US" altLang="zh-CN" sz="2400" dirty="0" smtClean="0">
                <a:solidFill>
                  <a:srgbClr val="FF0000"/>
                </a:solidFill>
                <a:effectLst>
                  <a:outerShdw blurRad="38100" dist="38100" dir="2700000" algn="tl">
                    <a:srgbClr val="C0C0C0"/>
                  </a:outerShdw>
                </a:effectLst>
              </a:rPr>
              <a:t>n)</a:t>
            </a:r>
            <a:endParaRPr lang="zh-CN" altLang="en-US" sz="2400" dirty="0">
              <a:effectLst>
                <a:outerShdw blurRad="38100" dist="38100" dir="2700000" algn="tl">
                  <a:srgbClr val="C0C0C0"/>
                </a:outerShdw>
              </a:effectLst>
            </a:endParaRPr>
          </a:p>
          <a:p>
            <a:pPr marL="1333500" indent="-1333500">
              <a:defRPr/>
            </a:pPr>
            <a:r>
              <a:rPr lang="zh-CN" altLang="en-US" sz="2400" dirty="0">
                <a:solidFill>
                  <a:srgbClr val="FF0000"/>
                </a:solidFill>
                <a:effectLst>
                  <a:outerShdw blurRad="38100" dist="38100" dir="2700000" algn="tl">
                    <a:srgbClr val="C0C0C0"/>
                  </a:outerShdw>
                </a:effectLst>
              </a:rPr>
              <a:t>算法的稳定性：不稳定</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因为</a:t>
            </a:r>
            <a:r>
              <a:rPr lang="en-US" sz="2400" dirty="0">
                <a:effectLst>
                  <a:outerShdw blurRad="38100" dist="38100" dir="2700000" algn="tl">
                    <a:srgbClr val="C0C0C0"/>
                  </a:outerShdw>
                </a:effectLst>
              </a:rPr>
              <a:t>49</a:t>
            </a:r>
            <a:r>
              <a:rPr lang="en-US" sz="2400" baseline="30000" dirty="0">
                <a:solidFill>
                  <a:schemeClr val="tx2"/>
                </a:solidFill>
                <a:effectLst>
                  <a:outerShdw blurRad="38100" dist="38100" dir="2700000" algn="tl">
                    <a:srgbClr val="C0C0C0"/>
                  </a:outerShdw>
                </a:effectLst>
              </a:rPr>
              <a:t>*</a:t>
            </a:r>
            <a:r>
              <a:rPr lang="zh-CN" altLang="en-US" sz="2400" dirty="0">
                <a:effectLst>
                  <a:outerShdw blurRad="38100" dist="38100" dir="2700000" algn="tl">
                    <a:srgbClr val="C0C0C0"/>
                  </a:outerShdw>
                </a:effectLst>
              </a:rPr>
              <a:t>排序后却到了</a:t>
            </a:r>
            <a:r>
              <a:rPr lang="en-US" sz="2400" dirty="0">
                <a:effectLst>
                  <a:outerShdw blurRad="38100" dist="38100" dir="2700000" algn="tl">
                    <a:srgbClr val="C0C0C0"/>
                  </a:outerShdw>
                </a:effectLst>
              </a:rPr>
              <a:t>49</a:t>
            </a:r>
            <a:r>
              <a:rPr lang="zh-CN" altLang="en-US" sz="2400" dirty="0">
                <a:effectLst>
                  <a:outerShdw blurRad="38100" dist="38100" dir="2700000" algn="tl">
                    <a:srgbClr val="C0C0C0"/>
                  </a:outerShdw>
                </a:effectLst>
              </a:rPr>
              <a:t>的前面</a:t>
            </a:r>
            <a:endParaRPr lang="zh-CN" altLang="en-US" sz="2400" dirty="0">
              <a:solidFill>
                <a:srgbClr val="FF00FF"/>
              </a:solidFill>
              <a:effectLst>
                <a:outerShdw blurRad="38100" dist="38100" dir="2700000" algn="tl">
                  <a:srgbClr val="C0C0C0"/>
                </a:outerShdw>
              </a:effectLst>
            </a:endParaRPr>
          </a:p>
        </p:txBody>
      </p:sp>
    </p:spTree>
    <p:extLst>
      <p:ext uri="{BB962C8B-B14F-4D97-AF65-F5344CB8AC3E}">
        <p14:creationId xmlns:p14="http://schemas.microsoft.com/office/powerpoint/2010/main" val="294934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Lower Bounds for Sorting</a:t>
            </a:r>
            <a:endParaRPr lang="zh-CN" altLang="en-US" dirty="0"/>
          </a:p>
        </p:txBody>
      </p:sp>
      <p:pic>
        <p:nvPicPr>
          <p:cNvPr id="16386" name="Picture 2"/>
          <p:cNvPicPr>
            <a:picLocks noChangeAspect="1" noChangeArrowheads="1"/>
          </p:cNvPicPr>
          <p:nvPr/>
        </p:nvPicPr>
        <p:blipFill>
          <a:blip r:embed="rId2" cstate="print"/>
          <a:srcRect/>
          <a:stretch>
            <a:fillRect/>
          </a:stretch>
        </p:blipFill>
        <p:spPr bwMode="auto">
          <a:xfrm>
            <a:off x="2166910" y="938226"/>
            <a:ext cx="7143800" cy="4276725"/>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cstate="print"/>
          <a:srcRect/>
          <a:stretch>
            <a:fillRect/>
          </a:stretch>
        </p:blipFill>
        <p:spPr bwMode="auto">
          <a:xfrm>
            <a:off x="2207568" y="5357827"/>
            <a:ext cx="6912768" cy="1145931"/>
          </a:xfrm>
          <a:prstGeom prst="rect">
            <a:avLst/>
          </a:prstGeom>
          <a:noFill/>
          <a:ln w="9525">
            <a:noFill/>
            <a:miter lim="800000"/>
            <a:headEnd/>
            <a:tailEnd/>
          </a:ln>
          <a:effectLst/>
        </p:spPr>
      </p:pic>
    </p:spTree>
    <p:extLst>
      <p:ext uri="{BB962C8B-B14F-4D97-AF65-F5344CB8AC3E}">
        <p14:creationId xmlns:p14="http://schemas.microsoft.com/office/powerpoint/2010/main" val="1834251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Approximation for factorials</a:t>
            </a:r>
            <a:endParaRPr lang="zh-CN" altLang="en-US" dirty="0"/>
          </a:p>
        </p:txBody>
      </p:sp>
      <p:graphicFrame>
        <p:nvGraphicFramePr>
          <p:cNvPr id="28675" name="Object 3"/>
          <p:cNvGraphicFramePr>
            <a:graphicFrameLocks noChangeAspect="1"/>
          </p:cNvGraphicFramePr>
          <p:nvPr/>
        </p:nvGraphicFramePr>
        <p:xfrm>
          <a:off x="2952728" y="1481093"/>
          <a:ext cx="3744912" cy="1090612"/>
        </p:xfrm>
        <a:graphic>
          <a:graphicData uri="http://schemas.openxmlformats.org/presentationml/2006/ole">
            <mc:AlternateContent xmlns:mc="http://schemas.openxmlformats.org/markup-compatibility/2006">
              <mc:Choice xmlns:v="urn:schemas-microsoft-com:vml" Requires="v">
                <p:oleObj spid="_x0000_s1094" name="Equation" r:id="rId3" imgW="1663560" imgH="482400" progId="">
                  <p:embed/>
                </p:oleObj>
              </mc:Choice>
              <mc:Fallback>
                <p:oleObj name="Equation" r:id="rId3" imgW="1663560" imgH="482400" progId="">
                  <p:embed/>
                  <p:pic>
                    <p:nvPicPr>
                      <p:cNvPr id="2867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28" y="1481093"/>
                        <a:ext cx="3744912"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内容占位符 2"/>
          <p:cNvSpPr>
            <a:spLocks noGrp="1"/>
          </p:cNvSpPr>
          <p:nvPr>
            <p:ph idx="1"/>
          </p:nvPr>
        </p:nvSpPr>
        <p:spPr>
          <a:xfrm>
            <a:off x="476251" y="1000109"/>
            <a:ext cx="11239500" cy="5214935"/>
          </a:xfrm>
        </p:spPr>
        <p:txBody>
          <a:bodyPr/>
          <a:lstStyle/>
          <a:p>
            <a:r>
              <a:rPr lang="en-US" altLang="zh-CN" dirty="0" err="1" smtClean="0">
                <a:sym typeface="Symbol" pitchFamily="18" charset="2"/>
              </a:rPr>
              <a:t>Stirling’s</a:t>
            </a:r>
            <a:r>
              <a:rPr lang="en-US" altLang="zh-CN" dirty="0" smtClean="0">
                <a:sym typeface="Symbol" pitchFamily="18" charset="2"/>
              </a:rPr>
              <a:t> approximation</a:t>
            </a:r>
          </a:p>
          <a:p>
            <a:endParaRPr lang="en-US" altLang="zh-CN" dirty="0" smtClean="0">
              <a:sym typeface="Symbol" pitchFamily="18" charset="2"/>
            </a:endParaRPr>
          </a:p>
          <a:p>
            <a:pPr>
              <a:buNone/>
            </a:pPr>
            <a:r>
              <a:rPr lang="en-US" altLang="zh-CN" dirty="0" smtClean="0"/>
              <a:t> </a:t>
            </a:r>
          </a:p>
          <a:p>
            <a:endParaRPr lang="zh-CN" altLang="en-US" dirty="0" smtClean="0"/>
          </a:p>
        </p:txBody>
      </p:sp>
      <p:graphicFrame>
        <p:nvGraphicFramePr>
          <p:cNvPr id="28676" name="Object 4"/>
          <p:cNvGraphicFramePr>
            <a:graphicFrameLocks noChangeAspect="1"/>
          </p:cNvGraphicFramePr>
          <p:nvPr/>
        </p:nvGraphicFramePr>
        <p:xfrm>
          <a:off x="2881291" y="2786020"/>
          <a:ext cx="1584325" cy="568325"/>
        </p:xfrm>
        <a:graphic>
          <a:graphicData uri="http://schemas.openxmlformats.org/presentationml/2006/ole">
            <mc:AlternateContent xmlns:mc="http://schemas.openxmlformats.org/markup-compatibility/2006">
              <mc:Choice xmlns:v="urn:schemas-microsoft-com:vml" Requires="v">
                <p:oleObj spid="_x0000_s1095" name="公式" r:id="rId5" imgW="634725" imgH="228501" progId="Equation.3">
                  <p:embed/>
                </p:oleObj>
              </mc:Choice>
              <mc:Fallback>
                <p:oleObj name="公式" r:id="rId5" imgW="634725" imgH="228501" progId="Equation.3">
                  <p:embed/>
                  <p:pic>
                    <p:nvPicPr>
                      <p:cNvPr id="2867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291" y="2786020"/>
                        <a:ext cx="1584325"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5"/>
          <p:cNvGraphicFramePr>
            <a:graphicFrameLocks noChangeAspect="1"/>
          </p:cNvGraphicFramePr>
          <p:nvPr/>
        </p:nvGraphicFramePr>
        <p:xfrm>
          <a:off x="2881290" y="3794082"/>
          <a:ext cx="1511300" cy="525462"/>
        </p:xfrm>
        <a:graphic>
          <a:graphicData uri="http://schemas.openxmlformats.org/presentationml/2006/ole">
            <mc:AlternateContent xmlns:mc="http://schemas.openxmlformats.org/markup-compatibility/2006">
              <mc:Choice xmlns:v="urn:schemas-microsoft-com:vml" Requires="v">
                <p:oleObj spid="_x0000_s1096" name="公式" r:id="rId7" imgW="660400" imgH="228600" progId="Equation.3">
                  <p:embed/>
                </p:oleObj>
              </mc:Choice>
              <mc:Fallback>
                <p:oleObj name="公式" r:id="rId7" imgW="660400" imgH="228600" progId="Equation.3">
                  <p:embed/>
                  <p:pic>
                    <p:nvPicPr>
                      <p:cNvPr id="2867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1290" y="3794082"/>
                        <a:ext cx="15113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6"/>
          <p:cNvGraphicFramePr>
            <a:graphicFrameLocks noChangeAspect="1"/>
          </p:cNvGraphicFramePr>
          <p:nvPr/>
        </p:nvGraphicFramePr>
        <p:xfrm>
          <a:off x="2940027" y="4946608"/>
          <a:ext cx="2763838" cy="452437"/>
        </p:xfrm>
        <a:graphic>
          <a:graphicData uri="http://schemas.openxmlformats.org/presentationml/2006/ole">
            <mc:AlternateContent xmlns:mc="http://schemas.openxmlformats.org/markup-compatibility/2006">
              <mc:Choice xmlns:v="urn:schemas-microsoft-com:vml" Requires="v">
                <p:oleObj spid="_x0000_s1097" name="公式" r:id="rId9" imgW="1218960" imgH="203040" progId="Equation.3">
                  <p:embed/>
                </p:oleObj>
              </mc:Choice>
              <mc:Fallback>
                <p:oleObj name="公式" r:id="rId9" imgW="1218960" imgH="203040" progId="Equation.3">
                  <p:embed/>
                  <p:pic>
                    <p:nvPicPr>
                      <p:cNvPr id="2867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40027" y="4946608"/>
                        <a:ext cx="276383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921718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81189" y="1357314"/>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3738563" y="2714625"/>
            <a:ext cx="4868862" cy="3143250"/>
          </a:xfrm>
          <a:prstGeom prst="rect">
            <a:avLst/>
          </a:prstGeom>
          <a:noFill/>
          <a:ln w="9525">
            <a:noFill/>
            <a:miter lim="800000"/>
            <a:headEnd/>
            <a:tailEnd/>
          </a:ln>
        </p:spPr>
      </p:pic>
    </p:spTree>
    <p:extLst>
      <p:ext uri="{BB962C8B-B14F-4D97-AF65-F5344CB8AC3E}">
        <p14:creationId xmlns:p14="http://schemas.microsoft.com/office/powerpoint/2010/main" val="943598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In computer science and mathematics, a </a:t>
            </a:r>
            <a:r>
              <a:rPr lang="en-US" altLang="zh-CN" b="1" dirty="0" smtClean="0">
                <a:solidFill>
                  <a:srgbClr val="FF0000"/>
                </a:solidFill>
              </a:rPr>
              <a:t>sorting algorithm</a:t>
            </a:r>
            <a:r>
              <a:rPr lang="en-US" altLang="zh-CN" dirty="0" smtClean="0"/>
              <a:t> is an algorithm that puts elements of a list in a certain order. The most-used orders are numerical order and lexicographical order. </a:t>
            </a:r>
          </a:p>
          <a:p>
            <a:pPr eaLnBrk="1" hangingPunct="1"/>
            <a:r>
              <a:rPr lang="en-US" altLang="zh-CN" dirty="0" smtClean="0"/>
              <a:t>Efficient sorting is important to optimizing the use of other algorithms (such as </a:t>
            </a:r>
            <a:r>
              <a:rPr lang="en-US" altLang="zh-CN" dirty="0" smtClean="0">
                <a:solidFill>
                  <a:srgbClr val="FF0000"/>
                </a:solidFill>
              </a:rPr>
              <a:t>search</a:t>
            </a:r>
            <a:r>
              <a:rPr lang="en-US" altLang="zh-CN" dirty="0" smtClean="0"/>
              <a:t> and </a:t>
            </a:r>
            <a:r>
              <a:rPr lang="en-US" altLang="zh-CN" dirty="0" smtClean="0">
                <a:solidFill>
                  <a:srgbClr val="FF0000"/>
                </a:solidFill>
              </a:rPr>
              <a:t>merge</a:t>
            </a:r>
            <a:r>
              <a:rPr lang="en-US" altLang="zh-CN" dirty="0" smtClean="0"/>
              <a:t> algorithms) that require sorted lists to work correctly; it is also often useful for producing human-readable output. </a:t>
            </a:r>
          </a:p>
          <a:p>
            <a:r>
              <a:rPr lang="en-US" altLang="zh-CN" dirty="0" smtClean="0"/>
              <a:t>Sorting problem has attracted a great deal of research</a:t>
            </a:r>
          </a:p>
          <a:p>
            <a:pPr lvl="1"/>
            <a:r>
              <a:rPr lang="en-US" altLang="zh-CN" dirty="0" smtClean="0"/>
              <a:t>Bubble sort was analyzed as early as 1956. </a:t>
            </a:r>
          </a:p>
          <a:p>
            <a:pPr lvl="1"/>
            <a:r>
              <a:rPr lang="en-US" altLang="zh-CN" dirty="0" smtClean="0"/>
              <a:t>Useful new sorting algorithms are still being invented . For example, library sort was first published in 2004. </a:t>
            </a:r>
          </a:p>
          <a:p>
            <a:endParaRPr lang="zh-CN" altLang="en-US" dirty="0"/>
          </a:p>
        </p:txBody>
      </p:sp>
    </p:spTree>
    <p:extLst>
      <p:ext uri="{BB962C8B-B14F-4D97-AF65-F5344CB8AC3E}">
        <p14:creationId xmlns:p14="http://schemas.microsoft.com/office/powerpoint/2010/main" val="15256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normAutofit/>
          </a:bodyPr>
          <a:lstStyle/>
          <a:p>
            <a:r>
              <a:rPr lang="en-US" altLang="zh-CN" dirty="0" smtClean="0"/>
              <a:t>In an </a:t>
            </a:r>
            <a:r>
              <a:rPr lang="en-US" altLang="zh-CN" dirty="0" smtClean="0">
                <a:solidFill>
                  <a:srgbClr val="FF0000"/>
                </a:solidFill>
              </a:rPr>
              <a:t>external sort</a:t>
            </a:r>
            <a:r>
              <a:rPr lang="en-US" altLang="zh-CN" dirty="0" smtClean="0"/>
              <a:t>, there are so many records to be sorted that they must be kept in </a:t>
            </a:r>
            <a:r>
              <a:rPr lang="en-US" altLang="zh-CN" dirty="0" smtClean="0">
                <a:solidFill>
                  <a:srgbClr val="FF0000"/>
                </a:solidFill>
              </a:rPr>
              <a:t>external files </a:t>
            </a:r>
            <a:r>
              <a:rPr lang="en-US" altLang="zh-CN" dirty="0" smtClean="0"/>
              <a:t>on disks, tapes, or the like. In an </a:t>
            </a:r>
            <a:r>
              <a:rPr lang="en-US" altLang="zh-CN" dirty="0" smtClean="0">
                <a:solidFill>
                  <a:srgbClr val="FF0000"/>
                </a:solidFill>
              </a:rPr>
              <a:t>internal sort </a:t>
            </a:r>
            <a:r>
              <a:rPr lang="en-US" altLang="zh-CN" dirty="0" smtClean="0"/>
              <a:t>the records can all be kept internally in </a:t>
            </a:r>
            <a:r>
              <a:rPr lang="en-US" altLang="zh-CN" dirty="0" smtClean="0">
                <a:solidFill>
                  <a:srgbClr val="FF0000"/>
                </a:solidFill>
              </a:rPr>
              <a:t>high-speed memory</a:t>
            </a:r>
            <a:r>
              <a:rPr lang="en-US" altLang="zh-CN" dirty="0" smtClean="0"/>
              <a:t>. We consider only internal sorting.</a:t>
            </a:r>
          </a:p>
          <a:p>
            <a:r>
              <a:rPr lang="en-US" altLang="zh-CN" dirty="0" smtClean="0"/>
              <a:t>To analyze sorting algorithms, we consider both the </a:t>
            </a:r>
            <a:r>
              <a:rPr lang="en-US" altLang="zh-CN" dirty="0" smtClean="0">
                <a:solidFill>
                  <a:srgbClr val="FF0000"/>
                </a:solidFill>
              </a:rPr>
              <a:t>number of comparisons of  keys </a:t>
            </a:r>
            <a:r>
              <a:rPr lang="en-US" altLang="zh-CN" dirty="0" smtClean="0"/>
              <a:t>and </a:t>
            </a:r>
            <a:r>
              <a:rPr lang="en-US" altLang="zh-CN" dirty="0" smtClean="0">
                <a:solidFill>
                  <a:srgbClr val="FF0000"/>
                </a:solidFill>
              </a:rPr>
              <a:t>the number of times entries must be moved inside a list</a:t>
            </a:r>
            <a:r>
              <a:rPr lang="en-US" altLang="zh-CN" dirty="0" smtClean="0"/>
              <a:t>, particularly in a contiguous list.</a:t>
            </a:r>
          </a:p>
          <a:p>
            <a:r>
              <a:rPr lang="en-US" altLang="zh-CN" dirty="0" smtClean="0"/>
              <a:t>Both the worst-case and the average performance of a sorting algorithm are of interest. To find the average, we shall consider what would happen if the algorithm were run on all possible orderings of the list (with </a:t>
            </a:r>
            <a:r>
              <a:rPr lang="en-US" altLang="zh-CN" i="1" dirty="0" smtClean="0"/>
              <a:t>n entries, there are n! such </a:t>
            </a:r>
            <a:r>
              <a:rPr lang="en-US" altLang="zh-CN" dirty="0" smtClean="0"/>
              <a:t>orderings altogether)  and take the average of the results.</a:t>
            </a:r>
            <a:endParaRPr lang="zh-CN" altLang="en-US" dirty="0"/>
          </a:p>
        </p:txBody>
      </p:sp>
    </p:spTree>
    <p:extLst>
      <p:ext uri="{BB962C8B-B14F-4D97-AF65-F5344CB8AC3E}">
        <p14:creationId xmlns:p14="http://schemas.microsoft.com/office/powerpoint/2010/main" val="420917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Computational complexity (worst, average and best behavior) of element comparisons in terms of the size of the list (</a:t>
            </a:r>
            <a:r>
              <a:rPr lang="en-US" altLang="zh-CN" i="1" dirty="0" smtClean="0"/>
              <a:t>n</a:t>
            </a:r>
            <a:r>
              <a:rPr lang="en-US" altLang="zh-CN" dirty="0" smtClean="0"/>
              <a:t>). For typical sorting algorithms good behavior is </a:t>
            </a:r>
            <a:r>
              <a:rPr lang="en-US" altLang="zh-CN" i="1" dirty="0" smtClean="0"/>
              <a:t>O(n </a:t>
            </a:r>
            <a:r>
              <a:rPr lang="en-US" altLang="zh-CN" i="1" dirty="0" err="1" smtClean="0"/>
              <a:t>logn</a:t>
            </a:r>
            <a:r>
              <a:rPr lang="en-US" altLang="zh-CN" i="1" dirty="0" smtClean="0"/>
              <a:t>)</a:t>
            </a:r>
            <a:r>
              <a:rPr lang="en-US" altLang="zh-CN" dirty="0" smtClean="0"/>
              <a:t>  and bad behavior is </a:t>
            </a:r>
            <a:r>
              <a:rPr lang="en-US" altLang="zh-CN" i="1" dirty="0" smtClean="0"/>
              <a:t>O(n</a:t>
            </a:r>
            <a:r>
              <a:rPr lang="en-US" altLang="zh-CN" i="1" baseline="30000" dirty="0" smtClean="0"/>
              <a:t>2</a:t>
            </a:r>
            <a:r>
              <a:rPr lang="en-US" altLang="zh-CN" i="1" dirty="0" smtClean="0"/>
              <a:t>)</a:t>
            </a:r>
            <a:r>
              <a:rPr lang="en-US" altLang="zh-CN" dirty="0" smtClean="0"/>
              <a:t>. Ideal behavior for a sort is </a:t>
            </a:r>
            <a:r>
              <a:rPr lang="en-US" altLang="zh-CN" i="1" dirty="0" smtClean="0"/>
              <a:t>O(n)</a:t>
            </a:r>
            <a:r>
              <a:rPr lang="en-US" altLang="zh-CN" dirty="0" smtClean="0"/>
              <a:t>. </a:t>
            </a:r>
          </a:p>
          <a:p>
            <a:pPr eaLnBrk="1" hangingPunct="1"/>
            <a:r>
              <a:rPr lang="en-US" altLang="zh-CN" dirty="0" smtClean="0"/>
              <a:t>Memory usage (and use of other computer resources). In particular, some sorting algorithms are "</a:t>
            </a:r>
            <a:r>
              <a:rPr lang="en-US" altLang="zh-CN" b="1" dirty="0" smtClean="0"/>
              <a:t>in place</a:t>
            </a:r>
            <a:r>
              <a:rPr lang="en-US" altLang="zh-CN" dirty="0" smtClean="0"/>
              <a:t>". This means that they need only </a:t>
            </a:r>
            <a:r>
              <a:rPr lang="en-US" altLang="zh-CN" i="1" dirty="0" smtClean="0"/>
              <a:t>O(1)</a:t>
            </a:r>
            <a:r>
              <a:rPr lang="en-US" altLang="zh-CN" dirty="0" smtClean="0"/>
              <a:t> or </a:t>
            </a:r>
            <a:r>
              <a:rPr lang="en-US" altLang="zh-CN" i="1" dirty="0" smtClean="0"/>
              <a:t>O(log n)</a:t>
            </a:r>
            <a:r>
              <a:rPr lang="en-US" altLang="zh-CN" dirty="0" smtClean="0"/>
              <a:t>  memory beyond the items being sorted and they don't need to create auxiliary locations for data to be temporarily stored, as in other sorting algorithms. </a:t>
            </a:r>
          </a:p>
          <a:p>
            <a:pPr eaLnBrk="1" hangingPunct="1"/>
            <a:r>
              <a:rPr lang="en-US" altLang="zh-CN" dirty="0" smtClean="0"/>
              <a:t>Recursion. Some algorithms are either recursive or non-recursive, while others may be both (e.g., merge sort). </a:t>
            </a:r>
          </a:p>
          <a:p>
            <a:endParaRPr lang="zh-CN" altLang="en-US" dirty="0"/>
          </a:p>
        </p:txBody>
      </p:sp>
    </p:spTree>
    <p:extLst>
      <p:ext uri="{BB962C8B-B14F-4D97-AF65-F5344CB8AC3E}">
        <p14:creationId xmlns:p14="http://schemas.microsoft.com/office/powerpoint/2010/main" val="83884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Application of Sorting</a:t>
            </a:r>
            <a:endParaRPr lang="zh-CN" altLang="en-US" dirty="0"/>
          </a:p>
        </p:txBody>
      </p:sp>
      <p:sp>
        <p:nvSpPr>
          <p:cNvPr id="3" name="内容占位符 2"/>
          <p:cNvSpPr>
            <a:spLocks noGrp="1"/>
          </p:cNvSpPr>
          <p:nvPr>
            <p:ph idx="1"/>
          </p:nvPr>
        </p:nvSpPr>
        <p:spPr/>
        <p:txBody>
          <a:bodyPr/>
          <a:lstStyle/>
          <a:p>
            <a:pPr eaLnBrk="1" hangingPunct="1"/>
            <a:r>
              <a:rPr lang="zh-CN" altLang="en-US" dirty="0" smtClean="0"/>
              <a:t>唯一性测试</a:t>
            </a:r>
            <a:r>
              <a:rPr lang="en-US" altLang="zh-CN" dirty="0" smtClean="0"/>
              <a:t>——</a:t>
            </a:r>
            <a:r>
              <a:rPr lang="zh-CN" altLang="en-US" dirty="0" smtClean="0"/>
              <a:t>如何测试一个给定序列</a:t>
            </a:r>
            <a:r>
              <a:rPr lang="en-US" altLang="zh-CN" dirty="0" smtClean="0"/>
              <a:t>S</a:t>
            </a:r>
            <a:r>
              <a:rPr lang="zh-CN" altLang="en-US" dirty="0" smtClean="0"/>
              <a:t>中的元素是否两两相异？</a:t>
            </a:r>
          </a:p>
          <a:p>
            <a:pPr eaLnBrk="1" hangingPunct="1"/>
            <a:r>
              <a:rPr lang="zh-CN" altLang="en-US" dirty="0" smtClean="0"/>
              <a:t>删除序列</a:t>
            </a:r>
            <a:r>
              <a:rPr lang="en-US" altLang="zh-CN" dirty="0" smtClean="0"/>
              <a:t>S</a:t>
            </a:r>
            <a:r>
              <a:rPr lang="zh-CN" altLang="en-US" dirty="0" smtClean="0"/>
              <a:t>中的重复元素</a:t>
            </a:r>
          </a:p>
          <a:p>
            <a:pPr eaLnBrk="1" hangingPunct="1"/>
            <a:r>
              <a:rPr lang="zh-CN" altLang="en-US" dirty="0" smtClean="0"/>
              <a:t>中位数</a:t>
            </a:r>
            <a:r>
              <a:rPr lang="en-US" altLang="zh-CN" dirty="0" smtClean="0"/>
              <a:t>(median element)/</a:t>
            </a:r>
            <a:r>
              <a:rPr lang="zh-CN" altLang="en-US" dirty="0" smtClean="0"/>
              <a:t>第</a:t>
            </a:r>
            <a:r>
              <a:rPr lang="en-US" altLang="zh-CN" dirty="0" smtClean="0"/>
              <a:t>k</a:t>
            </a:r>
            <a:r>
              <a:rPr lang="zh-CN" altLang="en-US" dirty="0" smtClean="0"/>
              <a:t>小元素的选择</a:t>
            </a:r>
          </a:p>
          <a:p>
            <a:pPr eaLnBrk="1" hangingPunct="1"/>
            <a:r>
              <a:rPr lang="zh-CN" altLang="en-US" dirty="0" smtClean="0"/>
              <a:t>频率统计</a:t>
            </a:r>
            <a:r>
              <a:rPr lang="en-US" altLang="zh-CN" dirty="0" smtClean="0"/>
              <a:t>——</a:t>
            </a:r>
            <a:r>
              <a:rPr lang="zh-CN" altLang="en-US" dirty="0" smtClean="0"/>
              <a:t>哪个元素在序列</a:t>
            </a:r>
            <a:r>
              <a:rPr lang="en-US" altLang="zh-CN" dirty="0" smtClean="0"/>
              <a:t>S</a:t>
            </a:r>
            <a:r>
              <a:rPr lang="zh-CN" altLang="en-US" dirty="0" smtClean="0"/>
              <a:t>中出现的次数最多？</a:t>
            </a:r>
          </a:p>
          <a:p>
            <a:r>
              <a:rPr lang="en-US" altLang="zh-CN" dirty="0" smtClean="0"/>
              <a:t>Find closest pair</a:t>
            </a:r>
          </a:p>
          <a:p>
            <a:r>
              <a:rPr lang="zh-CN" altLang="en-US" dirty="0" smtClean="0"/>
              <a:t>集合的交与并</a:t>
            </a:r>
            <a:endParaRPr lang="en-US" altLang="zh-CN" dirty="0" smtClean="0"/>
          </a:p>
          <a:p>
            <a:r>
              <a:rPr lang="zh-CN" altLang="en-US" dirty="0" smtClean="0"/>
              <a:t>寻找目标数对</a:t>
            </a:r>
            <a:r>
              <a:rPr lang="en-US" altLang="zh-CN" dirty="0" smtClean="0"/>
              <a:t>——</a:t>
            </a:r>
            <a:r>
              <a:rPr lang="zh-CN" altLang="en-US" dirty="0" smtClean="0"/>
              <a:t>给定一个目标数</a:t>
            </a:r>
            <a:r>
              <a:rPr lang="en-US" altLang="zh-CN" dirty="0" smtClean="0"/>
              <a:t>z,</a:t>
            </a:r>
            <a:r>
              <a:rPr lang="zh-CN" altLang="en-US" dirty="0" smtClean="0"/>
              <a:t>如何检测是否存在两个整数</a:t>
            </a:r>
            <a:r>
              <a:rPr lang="en-US" altLang="zh-CN" dirty="0" err="1" smtClean="0"/>
              <a:t>x,y∈S</a:t>
            </a:r>
            <a:r>
              <a:rPr lang="zh-CN" altLang="en-US" dirty="0" smtClean="0"/>
              <a:t>，使得</a:t>
            </a:r>
            <a:r>
              <a:rPr lang="en-US" altLang="zh-CN" dirty="0" err="1" smtClean="0"/>
              <a:t>x+y</a:t>
            </a:r>
            <a:r>
              <a:rPr lang="en-US" altLang="zh-CN" dirty="0" smtClean="0"/>
              <a:t>=z?</a:t>
            </a:r>
          </a:p>
          <a:p>
            <a:endParaRPr lang="zh-CN" altLang="en-US" dirty="0"/>
          </a:p>
        </p:txBody>
      </p:sp>
    </p:spTree>
    <p:extLst>
      <p:ext uri="{BB962C8B-B14F-4D97-AF65-F5344CB8AC3E}">
        <p14:creationId xmlns:p14="http://schemas.microsoft.com/office/powerpoint/2010/main" val="1863714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Stability</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Stability: </a:t>
            </a:r>
            <a:r>
              <a:rPr lang="en-US" altLang="zh-CN" b="1" dirty="0" smtClean="0"/>
              <a:t>stable sorting algorithms</a:t>
            </a:r>
            <a:r>
              <a:rPr lang="en-US" altLang="zh-CN" dirty="0" smtClean="0"/>
              <a:t> maintain the relative order of records with equal keys (i.e., values).</a:t>
            </a:r>
          </a:p>
          <a:p>
            <a:pPr eaLnBrk="1" hangingPunct="1"/>
            <a:r>
              <a:rPr lang="en-US" altLang="zh-CN" dirty="0" smtClean="0"/>
              <a:t>Assume that the following pairs of numbers are to be sorted by their first component:</a:t>
            </a:r>
          </a:p>
          <a:p>
            <a:pPr lvl="1" eaLnBrk="1" hangingPunct="1">
              <a:buFontTx/>
              <a:buNone/>
            </a:pPr>
            <a:r>
              <a:rPr lang="en-US" altLang="zh-CN" sz="2400" dirty="0"/>
              <a:t>(4, 1) (3, 2) (3, 3) (5, 4) </a:t>
            </a:r>
          </a:p>
          <a:p>
            <a:pPr eaLnBrk="1" hangingPunct="1"/>
            <a:r>
              <a:rPr lang="en-US" altLang="zh-CN" dirty="0" smtClean="0"/>
              <a:t>Sorted result</a:t>
            </a:r>
          </a:p>
          <a:p>
            <a:pPr lvl="1" eaLnBrk="1" hangingPunct="1">
              <a:buFontTx/>
              <a:buNone/>
            </a:pPr>
            <a:r>
              <a:rPr lang="en-US" altLang="zh-CN" sz="2400" dirty="0"/>
              <a:t>(3, 2) (3, 3) (4, 1) (5, 4) (order maintained) </a:t>
            </a:r>
          </a:p>
          <a:p>
            <a:pPr lvl="1" eaLnBrk="1" hangingPunct="1">
              <a:buFontTx/>
              <a:buNone/>
            </a:pPr>
            <a:r>
              <a:rPr lang="en-US" altLang="zh-CN" sz="2400" dirty="0"/>
              <a:t>(3, 3) (3, 2) (4, 1) (5, 4) (order changed) </a:t>
            </a:r>
          </a:p>
          <a:p>
            <a:endParaRPr lang="zh-CN" altLang="en-US" dirty="0"/>
          </a:p>
        </p:txBody>
      </p:sp>
    </p:spTree>
    <p:extLst>
      <p:ext uri="{BB962C8B-B14F-4D97-AF65-F5344CB8AC3E}">
        <p14:creationId xmlns:p14="http://schemas.microsoft.com/office/powerpoint/2010/main" val="70787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Stability</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Unstable sorting algorithms can be specially implemented to be stable. </a:t>
            </a:r>
          </a:p>
          <a:p>
            <a:pPr eaLnBrk="1" hangingPunct="1"/>
            <a:r>
              <a:rPr lang="en-US" altLang="zh-CN" dirty="0" smtClean="0"/>
              <a:t>One way of doing this is to artificially extend the key comparison, so that comparisons between two objects with otherwise equal keys are decided using the order of the entries in the original data order as a tie-breaker. Remembering this order, however, often involves an additional computational cost. </a:t>
            </a:r>
          </a:p>
          <a:p>
            <a:endParaRPr lang="zh-CN" altLang="en-US" dirty="0"/>
          </a:p>
        </p:txBody>
      </p:sp>
    </p:spTree>
    <p:extLst>
      <p:ext uri="{BB962C8B-B14F-4D97-AF65-F5344CB8AC3E}">
        <p14:creationId xmlns:p14="http://schemas.microsoft.com/office/powerpoint/2010/main" val="365232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Sortable</a:t>
            </a:r>
            <a:r>
              <a:rPr lang="en-US" altLang="zh-CN" b="1" dirty="0" smtClean="0"/>
              <a:t> Lists</a:t>
            </a:r>
            <a:endParaRPr lang="zh-CN" altLang="en-US" dirty="0"/>
          </a:p>
        </p:txBody>
      </p:sp>
      <p:sp>
        <p:nvSpPr>
          <p:cNvPr id="3" name="内容占位符 2"/>
          <p:cNvSpPr>
            <a:spLocks noGrp="1"/>
          </p:cNvSpPr>
          <p:nvPr>
            <p:ph idx="1"/>
          </p:nvPr>
        </p:nvSpPr>
        <p:spPr/>
        <p:txBody>
          <a:bodyPr/>
          <a:lstStyle/>
          <a:p>
            <a:r>
              <a:rPr lang="en-US" altLang="zh-CN" dirty="0" smtClean="0"/>
              <a:t>To write efficient sorting programs, we must access the private data members of the lists being sorted. Therefore, we shall </a:t>
            </a:r>
            <a:r>
              <a:rPr lang="en-US" altLang="zh-CN" dirty="0" smtClean="0">
                <a:solidFill>
                  <a:srgbClr val="FF0000"/>
                </a:solidFill>
              </a:rPr>
              <a:t>add sorting functions as methods of our basic List data structures</a:t>
            </a:r>
            <a:r>
              <a:rPr lang="en-US" altLang="zh-CN" dirty="0" smtClean="0"/>
              <a:t>. The augmented list structure forms a </a:t>
            </a:r>
            <a:r>
              <a:rPr lang="en-US" altLang="zh-CN" b="1" dirty="0" smtClean="0">
                <a:solidFill>
                  <a:srgbClr val="FF0000"/>
                </a:solidFill>
              </a:rPr>
              <a:t>new ADT </a:t>
            </a:r>
            <a:r>
              <a:rPr lang="en-US" altLang="zh-CN" dirty="0" smtClean="0"/>
              <a:t>that we shall call a </a:t>
            </a:r>
            <a:r>
              <a:rPr lang="en-US" altLang="zh-CN" dirty="0" err="1" smtClean="0"/>
              <a:t>Sortable</a:t>
            </a:r>
            <a:r>
              <a:rPr lang="en-US" altLang="zh-CN" dirty="0" smtClean="0"/>
              <a:t> List, with the following form:</a:t>
            </a:r>
          </a:p>
        </p:txBody>
      </p:sp>
      <p:pic>
        <p:nvPicPr>
          <p:cNvPr id="1026" name="Picture 2"/>
          <p:cNvPicPr>
            <a:picLocks noChangeAspect="1" noChangeArrowheads="1"/>
          </p:cNvPicPr>
          <p:nvPr/>
        </p:nvPicPr>
        <p:blipFill>
          <a:blip r:embed="rId2" cstate="print"/>
          <a:srcRect/>
          <a:stretch>
            <a:fillRect/>
          </a:stretch>
        </p:blipFill>
        <p:spPr bwMode="auto">
          <a:xfrm>
            <a:off x="1991576" y="4407967"/>
            <a:ext cx="8001024" cy="15871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1991544" y="2708920"/>
            <a:ext cx="7929618" cy="1583761"/>
          </a:xfrm>
          <a:prstGeom prst="rect">
            <a:avLst/>
          </a:prstGeom>
          <a:noFill/>
          <a:ln w="9525">
            <a:noFill/>
            <a:miter lim="800000"/>
            <a:headEnd/>
            <a:tailEnd/>
          </a:ln>
          <a:effectLst/>
        </p:spPr>
      </p:pic>
    </p:spTree>
    <p:extLst>
      <p:ext uri="{BB962C8B-B14F-4D97-AF65-F5344CB8AC3E}">
        <p14:creationId xmlns:p14="http://schemas.microsoft.com/office/powerpoint/2010/main" val="842314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5135</TotalTime>
  <Words>2055</Words>
  <Application>Microsoft Office PowerPoint</Application>
  <PresentationFormat>宽屏</PresentationFormat>
  <Paragraphs>280</Paragraphs>
  <Slides>29</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41" baseType="lpstr">
      <vt:lpstr>ncr</vt:lpstr>
      <vt:lpstr>黑体</vt:lpstr>
      <vt:lpstr>宋体</vt:lpstr>
      <vt:lpstr>Arial</vt:lpstr>
      <vt:lpstr>Arial Black</vt:lpstr>
      <vt:lpstr>Calibri</vt:lpstr>
      <vt:lpstr>Symbol</vt:lpstr>
      <vt:lpstr>Times New Roman</vt:lpstr>
      <vt:lpstr>Wingdings</vt:lpstr>
      <vt:lpstr>2_Studio</vt:lpstr>
      <vt:lpstr>Equation</vt:lpstr>
      <vt:lpstr>公式</vt:lpstr>
      <vt:lpstr>Lecture 8 Sorting</vt:lpstr>
      <vt:lpstr>Outline</vt:lpstr>
      <vt:lpstr>Introduction</vt:lpstr>
      <vt:lpstr>Introduction</vt:lpstr>
      <vt:lpstr>Introduction</vt:lpstr>
      <vt:lpstr>Application of Sorting</vt:lpstr>
      <vt:lpstr>Stability</vt:lpstr>
      <vt:lpstr>Stability</vt:lpstr>
      <vt:lpstr>Sortable Lists</vt:lpstr>
      <vt:lpstr>Ordered Insertion</vt:lpstr>
      <vt:lpstr>Insertion Sort</vt:lpstr>
      <vt:lpstr>Insertion Sort</vt:lpstr>
      <vt:lpstr>Insertion Sort Example</vt:lpstr>
      <vt:lpstr>Insert Sort</vt:lpstr>
      <vt:lpstr>Linked Insertion Sort</vt:lpstr>
      <vt:lpstr>Linked Insertion Sort</vt:lpstr>
      <vt:lpstr>Analysis of Insertion Sort</vt:lpstr>
      <vt:lpstr>Selection Sort</vt:lpstr>
      <vt:lpstr>Selection Sort</vt:lpstr>
      <vt:lpstr>Selection Sort</vt:lpstr>
      <vt:lpstr>Analysis of Selection Sort</vt:lpstr>
      <vt:lpstr>Shell Sort</vt:lpstr>
      <vt:lpstr>Shell Sort</vt:lpstr>
      <vt:lpstr>Contiguous implementation</vt:lpstr>
      <vt:lpstr>Shell Sort Example</vt:lpstr>
      <vt:lpstr>Shell Sort Example</vt:lpstr>
      <vt:lpstr>Lower Bounds for Sorting</vt:lpstr>
      <vt:lpstr>Approximation for factorials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zzz</cp:lastModifiedBy>
  <cp:revision>742</cp:revision>
  <dcterms:created xsi:type="dcterms:W3CDTF">2014-09-15T06:27:30Z</dcterms:created>
  <dcterms:modified xsi:type="dcterms:W3CDTF">2025-10-11T01:35:20Z</dcterms:modified>
</cp:coreProperties>
</file>