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56" r:id="rId3"/>
    <p:sldId id="265" r:id="rId5"/>
    <p:sldId id="288" r:id="rId6"/>
    <p:sldId id="290" r:id="rId7"/>
    <p:sldId id="291" r:id="rId8"/>
    <p:sldId id="292" r:id="rId9"/>
    <p:sldId id="313" r:id="rId10"/>
    <p:sldId id="293" r:id="rId11"/>
    <p:sldId id="296" r:id="rId12"/>
    <p:sldId id="294" r:id="rId13"/>
    <p:sldId id="295" r:id="rId14"/>
    <p:sldId id="289" r:id="rId15"/>
    <p:sldId id="298" r:id="rId16"/>
    <p:sldId id="299" r:id="rId17"/>
    <p:sldId id="297" r:id="rId18"/>
    <p:sldId id="312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26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99" autoAdjust="0"/>
  </p:normalViewPr>
  <p:slideViewPr>
    <p:cSldViewPr showGuides="1">
      <p:cViewPr varScale="1">
        <p:scale>
          <a:sx n="96" d="100"/>
          <a:sy n="96" d="100"/>
        </p:scale>
        <p:origin x="11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i="0" dirty="0"/>
              <a:t>Note:</a:t>
            </a:r>
            <a:r>
              <a:rPr lang="en-US" altLang="zh-CN" i="1" dirty="0"/>
              <a:t> </a:t>
            </a:r>
            <a:r>
              <a:rPr lang="en-US" altLang="zh-CN" b="1" i="1" dirty="0"/>
              <a:t>k</a:t>
            </a:r>
            <a:r>
              <a:rPr lang="en-US" altLang="zh-CN" b="1" dirty="0"/>
              <a:t>-way Merge</a:t>
            </a:r>
            <a:endParaRPr lang="zh-CN" altLang="en-US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86499-B8C4-4393-BB2B-FE4804D7E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304800" y="381001"/>
            <a:ext cx="115824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828800" y="4500563"/>
            <a:ext cx="85344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76261"/>
            <a:ext cx="2517428" cy="6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095530" y="4500570"/>
            <a:ext cx="8191500" cy="10279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3A7877"/>
                </a:solidFill>
              </a:rPr>
              <a:t>Data Structures and Algorithms</a:t>
            </a:r>
            <a:endParaRPr lang="en-US" altLang="zh-CN" sz="1800" b="1" dirty="0">
              <a:solidFill>
                <a:srgbClr val="3A7877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Zizhen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Zhang, School of Computer Science and Engineering, Sun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Yat-sen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 University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  <a:hlinkClick r:id="rId3"/>
              </a:rPr>
              <a:t>zhangzizhen@gmail.com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51924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/>
  <p:hf hdr="0" ftr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214314"/>
            <a:ext cx="11239500" cy="642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928688"/>
            <a:ext cx="11239500" cy="5572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3751" y="6581776"/>
            <a:ext cx="330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476251" y="855664"/>
            <a:ext cx="11239500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5143501" y="71439"/>
            <a:ext cx="66675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dirty="0">
                <a:solidFill>
                  <a:srgbClr val="3A7877"/>
                </a:solidFill>
                <a:latin typeface="Arial" panose="020B0604020202020204" pitchFamily="34" charset="0"/>
              </a:rPr>
              <a:t>Data structures</a:t>
            </a:r>
            <a:r>
              <a:rPr lang="en-US" altLang="zh-CN" sz="1100" i="1" baseline="0" dirty="0">
                <a:solidFill>
                  <a:srgbClr val="3A7877"/>
                </a:solidFill>
                <a:latin typeface="Arial" panose="020B0604020202020204" pitchFamily="34" charset="0"/>
              </a:rPr>
              <a:t> and algorithms</a:t>
            </a:r>
            <a:endParaRPr lang="zh-CN" altLang="en-US" sz="1100" i="1" dirty="0">
              <a:solidFill>
                <a:srgbClr val="3A7877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86868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anose="020B0604020202020204" pitchFamily="34" charset="0"/>
              </a:rPr>
            </a:fld>
            <a:r>
              <a:rPr lang="en-US" altLang="zh-CN" sz="1000" b="1" dirty="0">
                <a:solidFill>
                  <a:srgbClr val="3A7877"/>
                </a:solidFill>
                <a:latin typeface="Arial" panose="020B0604020202020204" pitchFamily="34" charset="0"/>
              </a:rPr>
              <a:t> /</a:t>
            </a:r>
            <a:endParaRPr lang="en-US" altLang="zh-CN" sz="1000" b="1" dirty="0">
              <a:solidFill>
                <a:srgbClr val="3A7877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9525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anose="020B0604020202020204" pitchFamily="34" charset="0"/>
              </a:rPr>
            </a:fld>
            <a:endParaRPr lang="en-US" altLang="zh-CN" sz="1000" b="1" dirty="0">
              <a:solidFill>
                <a:srgbClr val="3A7877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/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/>
              <a:t>Lecture 9</a:t>
            </a:r>
            <a:br>
              <a:rPr kumimoji="0" lang="en-US" altLang="zh-CN" i="0" dirty="0"/>
            </a:br>
            <a:r>
              <a:rPr kumimoji="0" lang="en-US" altLang="zh-CN" i="0" dirty="0"/>
              <a:t>Sorting</a:t>
            </a:r>
            <a:endParaRPr kumimoji="0" lang="zh-CN" altLang="en-US" i="0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Mergesort</a:t>
            </a:r>
            <a:r>
              <a:rPr lang="en-US" altLang="zh-CN" sz="2800" dirty="0"/>
              <a:t> Application: Inverse number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逆序对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/>
              <a:t>对于一个包含</a:t>
            </a:r>
            <a:r>
              <a:rPr lang="en-US" altLang="zh-CN" dirty="0"/>
              <a:t>N</a:t>
            </a:r>
            <a:r>
              <a:rPr lang="zh-CN" altLang="en-US" dirty="0"/>
              <a:t>个非负整数的数组</a:t>
            </a:r>
            <a:r>
              <a:rPr lang="en-US" altLang="zh-CN" dirty="0"/>
              <a:t>A[1..n]</a:t>
            </a:r>
            <a:r>
              <a:rPr lang="zh-CN" altLang="en-US" dirty="0"/>
              <a:t>，如果有</a:t>
            </a:r>
            <a:r>
              <a:rPr lang="en-US" altLang="zh-CN" dirty="0" err="1"/>
              <a:t>i</a:t>
            </a:r>
            <a:r>
              <a:rPr lang="en-US" altLang="zh-CN" dirty="0"/>
              <a:t> &lt; j</a:t>
            </a:r>
            <a:r>
              <a:rPr lang="zh-CN" altLang="en-US" dirty="0"/>
              <a:t>，且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]&gt;A[j]</a:t>
            </a:r>
            <a:r>
              <a:rPr lang="zh-CN" altLang="en-US" dirty="0"/>
              <a:t>，则称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为数组</a:t>
            </a:r>
            <a:r>
              <a:rPr lang="en-US" altLang="zh-CN" dirty="0"/>
              <a:t>A</a:t>
            </a:r>
            <a:r>
              <a:rPr lang="zh-CN" altLang="en-US" dirty="0"/>
              <a:t>中的一个逆序对。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例如，数组</a:t>
            </a:r>
            <a:r>
              <a:rPr lang="en-US" altLang="zh-CN" dirty="0"/>
              <a:t>(3, 1, 4, 5, 2)</a:t>
            </a:r>
            <a:r>
              <a:rPr lang="zh-CN" altLang="en-US" dirty="0"/>
              <a:t>的逆序对有</a:t>
            </a:r>
            <a:r>
              <a:rPr lang="en-US" altLang="zh-CN" dirty="0"/>
              <a:t>(3,1), (3,2), (4,2), (5,2)</a:t>
            </a:r>
            <a:r>
              <a:rPr lang="zh-CN" altLang="en-US" dirty="0"/>
              <a:t>，共</a:t>
            </a:r>
            <a:r>
              <a:rPr lang="en-US" altLang="zh-CN" dirty="0"/>
              <a:t>4</a:t>
            </a:r>
            <a:r>
              <a:rPr lang="zh-CN" altLang="en-US" dirty="0"/>
              <a:t>个。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ym typeface="Wingdings" panose="05000000000000000000" pitchFamily="2" charset="2"/>
              </a:rPr>
              <a:t>枚举：</a:t>
            </a:r>
            <a:r>
              <a:rPr lang="en-US" altLang="zh-CN" dirty="0">
                <a:sym typeface="Wingdings" panose="05000000000000000000" pitchFamily="2" charset="2"/>
              </a:rPr>
              <a:t>O(n</a:t>
            </a:r>
            <a:r>
              <a:rPr lang="en-US" altLang="zh-CN" baseline="30000" dirty="0">
                <a:sym typeface="Wingdings" panose="05000000000000000000" pitchFamily="2" charset="2"/>
              </a:rPr>
              <a:t>2</a:t>
            </a:r>
            <a:r>
              <a:rPr lang="en-US" altLang="zh-CN" dirty="0">
                <a:sym typeface="Wingdings" panose="05000000000000000000" pitchFamily="2" charset="2"/>
              </a:rPr>
              <a:t>).  n &lt;= 5000</a:t>
            </a:r>
            <a:r>
              <a:rPr lang="zh-CN" altLang="en-US" dirty="0">
                <a:sym typeface="Wingdings" panose="05000000000000000000" pitchFamily="2" charset="2"/>
              </a:rPr>
              <a:t>适用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/>
              <a:t>归并排序：</a:t>
            </a:r>
            <a:endParaRPr lang="en-US" altLang="zh-CN" dirty="0"/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Divide:</a:t>
            </a:r>
            <a:r>
              <a:rPr lang="en-US" altLang="zh-CN" sz="2200" dirty="0"/>
              <a:t> </a:t>
            </a:r>
            <a:r>
              <a:rPr lang="zh-CN" altLang="en-US" sz="2200" dirty="0"/>
              <a:t>把序列等分成两半</a:t>
            </a:r>
            <a:endParaRPr lang="zh-CN" altLang="en-US" sz="2200" dirty="0"/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Conquer:</a:t>
            </a:r>
            <a:r>
              <a:rPr lang="en-US" altLang="zh-CN" sz="2200" dirty="0"/>
              <a:t> </a:t>
            </a:r>
            <a:r>
              <a:rPr lang="zh-CN" altLang="en-US" sz="2200" dirty="0"/>
              <a:t>统计</a:t>
            </a:r>
            <a:r>
              <a:rPr lang="en-US" altLang="zh-CN" sz="2200" i="1" dirty="0" err="1"/>
              <a:t>i</a:t>
            </a:r>
            <a:r>
              <a:rPr lang="zh-CN" altLang="en-US" sz="2200" dirty="0"/>
              <a:t>和</a:t>
            </a:r>
            <a:r>
              <a:rPr lang="en-US" altLang="zh-CN" sz="2200" i="1" dirty="0"/>
              <a:t>j</a:t>
            </a:r>
            <a:r>
              <a:rPr lang="zh-CN" altLang="en-US" sz="2200" dirty="0"/>
              <a:t>都在左边或者均在右边的逆序对个数。</a:t>
            </a:r>
            <a:endParaRPr lang="zh-CN" altLang="en-US" sz="2200" dirty="0"/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Combine:</a:t>
            </a:r>
            <a:r>
              <a:rPr lang="en-US" altLang="zh-CN" sz="2200" dirty="0"/>
              <a:t> </a:t>
            </a:r>
            <a:r>
              <a:rPr lang="zh-CN" altLang="en-US" sz="2200" dirty="0"/>
              <a:t>统计</a:t>
            </a:r>
            <a:r>
              <a:rPr lang="en-US" altLang="zh-CN" sz="2200" i="1" dirty="0" err="1"/>
              <a:t>i</a:t>
            </a:r>
            <a:r>
              <a:rPr lang="zh-CN" altLang="en-US" sz="2200" dirty="0"/>
              <a:t>在左边，但</a:t>
            </a:r>
            <a:r>
              <a:rPr lang="en-US" altLang="zh-CN" sz="2200" dirty="0"/>
              <a:t>j</a:t>
            </a:r>
            <a:r>
              <a:rPr lang="zh-CN" altLang="en-US" sz="2200" dirty="0"/>
              <a:t>在右边的逆序对个数。</a:t>
            </a:r>
            <a:endParaRPr lang="en-US" altLang="zh-CN" sz="2200" dirty="0"/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Q:</a:t>
            </a:r>
            <a:r>
              <a:rPr lang="en-US" altLang="zh-CN" sz="2200" dirty="0"/>
              <a:t> </a:t>
            </a:r>
            <a:r>
              <a:rPr lang="zh-CN" altLang="en-US" sz="2200" dirty="0"/>
              <a:t>如何求出</a:t>
            </a:r>
            <a:r>
              <a:rPr lang="en-US" altLang="zh-CN" sz="2200" i="1" dirty="0" err="1"/>
              <a:t>i</a:t>
            </a:r>
            <a:r>
              <a:rPr lang="zh-CN" altLang="en-US" sz="2200" dirty="0"/>
              <a:t>在左边，而</a:t>
            </a:r>
            <a:r>
              <a:rPr lang="en-US" altLang="zh-CN" sz="2200" i="1" dirty="0"/>
              <a:t>j</a:t>
            </a:r>
            <a:r>
              <a:rPr lang="zh-CN" altLang="en-US" sz="2200" dirty="0"/>
              <a:t>在右边的逆序对个数呢？</a:t>
            </a:r>
            <a:endParaRPr lang="en-US" altLang="zh-CN" sz="2200" dirty="0"/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A:</a:t>
            </a:r>
            <a:r>
              <a:rPr lang="en-US" altLang="zh-CN" sz="2200" dirty="0"/>
              <a:t> </a:t>
            </a:r>
            <a:r>
              <a:rPr lang="zh-CN" altLang="en-US" sz="2200" dirty="0"/>
              <a:t>对于右边的每个</a:t>
            </a:r>
            <a:r>
              <a:rPr lang="en-US" altLang="zh-CN" sz="2200" i="1" dirty="0"/>
              <a:t>j</a:t>
            </a:r>
            <a:r>
              <a:rPr lang="zh-CN" altLang="en-US" sz="2200" dirty="0"/>
              <a:t>，统计左边比它大的元素个数</a:t>
            </a:r>
            <a:r>
              <a:rPr lang="en-US" altLang="zh-CN" sz="2200" i="1" dirty="0"/>
              <a:t>f(j)</a:t>
            </a:r>
            <a:r>
              <a:rPr lang="zh-CN" altLang="en-US" sz="2200" dirty="0"/>
              <a:t>，则所有</a:t>
            </a:r>
            <a:r>
              <a:rPr lang="en-US" altLang="zh-CN" sz="2200" i="1" dirty="0"/>
              <a:t>f(j)</a:t>
            </a:r>
            <a:r>
              <a:rPr lang="zh-CN" altLang="en-US" sz="2200" dirty="0"/>
              <a:t>之和就是答案。</a:t>
            </a:r>
            <a:endParaRPr lang="en-US" altLang="zh-CN" sz="2200" dirty="0"/>
          </a:p>
          <a:p>
            <a:pPr lvl="1"/>
            <a:r>
              <a:rPr lang="en-US" altLang="zh-CN" sz="2200" dirty="0">
                <a:solidFill>
                  <a:srgbClr val="FF0000"/>
                </a:solidFill>
              </a:rPr>
              <a:t>Time complexity</a:t>
            </a:r>
            <a:r>
              <a:rPr lang="en-US" altLang="zh-CN" sz="2200" dirty="0"/>
              <a:t>: </a:t>
            </a:r>
            <a:r>
              <a:rPr lang="en-US" altLang="zh-CN" sz="2200" i="1" dirty="0"/>
              <a:t>O(n </a:t>
            </a:r>
            <a:r>
              <a:rPr lang="en-US" altLang="zh-CN" sz="2200" i="1" dirty="0" err="1"/>
              <a:t>logn</a:t>
            </a:r>
            <a:r>
              <a:rPr lang="en-US" altLang="zh-CN" sz="2200" i="1" dirty="0"/>
              <a:t>)</a:t>
            </a:r>
            <a:endParaRPr lang="zh-CN" altLang="en-US" sz="2200" i="1" dirty="0"/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Inverse number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992313" y="1000108"/>
            <a:ext cx="8229600" cy="554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int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 </a:t>
            </a:r>
            <a:r>
              <a:rPr kumimoji="1"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inverse_num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 = 0;</a:t>
            </a:r>
            <a:endParaRPr kumimoji="1" lang="en-US" altLang="zh-CN" sz="2000" b="1" kern="0" dirty="0">
              <a:solidFill>
                <a:srgbClr val="FF0000"/>
              </a:solidFill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void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inverse_number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(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int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 *A,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int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 x,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int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 y,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int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* T)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{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if (y-x &gt; 1)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{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int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 m = x + (y-x) / 2;	// divide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int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 p = x, q = m,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 = x;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inverse_number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(A, x, m, T);	// 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递归求解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inverse_number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(A, m, y, T);	// 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递归求解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while (p &lt; m || q &lt; y)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{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    if(q &gt;= y || (p &lt; m &amp;&amp; A[p] &lt;= A[q])) 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	  T[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++] = A[p++];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    else {T[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++] = A[q++]; </a:t>
            </a:r>
            <a:r>
              <a:rPr kumimoji="1"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reverse_num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宋体" panose="02010600030101010101" pitchFamily="2" charset="-122"/>
              </a:rPr>
              <a:t> += m-p;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} 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}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	for(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=x;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&lt;y;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++) A[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] = T[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宋体" panose="02010600030101010101" pitchFamily="2" charset="-122"/>
              </a:rPr>
              <a:t>i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];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	}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defRPr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宋体" panose="02010600030101010101" pitchFamily="2" charset="-122"/>
              </a:rPr>
              <a:t>}</a:t>
            </a:r>
            <a:endParaRPr kumimoji="1" lang="en-US" altLang="zh-CN" sz="2000" b="1" kern="0" dirty="0">
              <a:latin typeface="Courier New" panose="02070309020205020404" pitchFamily="49" charset="0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Quicksort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first choose some key from the list for which, we hope, about half the keys will come before and half after. Call this key the </a:t>
            </a:r>
            <a:r>
              <a:rPr lang="en-US" altLang="zh-CN" b="1" i="1" dirty="0">
                <a:solidFill>
                  <a:srgbClr val="FF0000"/>
                </a:solidFill>
              </a:rPr>
              <a:t>pivot</a:t>
            </a:r>
            <a:r>
              <a:rPr lang="en-US" altLang="zh-CN" i="1" dirty="0"/>
              <a:t>.</a:t>
            </a:r>
            <a:endParaRPr lang="en-US" altLang="zh-CN" i="1" dirty="0"/>
          </a:p>
          <a:p>
            <a:r>
              <a:rPr lang="en-US" altLang="zh-CN" dirty="0"/>
              <a:t>Then we partition the items so that all those with keys less than the pivot come in one </a:t>
            </a:r>
            <a:r>
              <a:rPr lang="en-US" altLang="zh-CN" dirty="0" err="1"/>
              <a:t>sublist</a:t>
            </a:r>
            <a:r>
              <a:rPr lang="en-US" altLang="zh-CN" dirty="0"/>
              <a:t>, and all those with greater keys come in another.</a:t>
            </a:r>
            <a:endParaRPr lang="en-US" altLang="zh-CN" dirty="0"/>
          </a:p>
          <a:p>
            <a:r>
              <a:rPr lang="en-US" altLang="zh-CN" dirty="0"/>
              <a:t>Then we sort the two reduced lists separately, put the </a:t>
            </a:r>
            <a:r>
              <a:rPr lang="en-US" altLang="zh-CN" dirty="0" err="1"/>
              <a:t>sublists</a:t>
            </a:r>
            <a:r>
              <a:rPr lang="en-US" altLang="zh-CN" dirty="0"/>
              <a:t> together, and the whole list will be in order.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Quicksort</a:t>
            </a:r>
            <a:r>
              <a:rPr lang="en-US" altLang="zh-CN" b="1" dirty="0"/>
              <a:t> for Contiguous Lists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Recursive function:</a:t>
            </a:r>
            <a:endParaRPr lang="zh-CN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95472" y="1428736"/>
            <a:ext cx="789702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95803" y="3324240"/>
            <a:ext cx="5705475" cy="203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Partitioning the list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Goal: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Loop invariant: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Restore the invariant: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Final position:</a:t>
            </a:r>
            <a:endParaRPr lang="en-US" altLang="zh-CN" b="1" dirty="0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64" y="928671"/>
            <a:ext cx="567690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5802" y="2071678"/>
            <a:ext cx="56578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67240" y="5572140"/>
            <a:ext cx="56388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Partitioning Example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04418" y="1196752"/>
            <a:ext cx="7801583" cy="5045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Lomuto’s</a:t>
            </a:r>
            <a:r>
              <a:rPr lang="en-US" dirty="0"/>
              <a:t> </a:t>
            </a:r>
            <a:r>
              <a:rPr lang="en-US" altLang="zh-CN" dirty="0"/>
              <a:t>Partitioning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52597" y="1000109"/>
            <a:ext cx="6348413" cy="5133979"/>
            <a:chOff x="1071538" y="1357298"/>
            <a:chExt cx="6348413" cy="513397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71538" y="1857364"/>
              <a:ext cx="6348413" cy="4633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14414" y="1357298"/>
              <a:ext cx="4579937" cy="541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Another Partitioning Implementation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两个指针</a:t>
            </a:r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right. left</a:t>
            </a:r>
            <a:r>
              <a:rPr lang="zh-CN" altLang="en-US" dirty="0"/>
              <a:t>左边的都小于等于</a:t>
            </a:r>
            <a:r>
              <a:rPr lang="en-US" altLang="zh-CN" dirty="0"/>
              <a:t>x, right</a:t>
            </a:r>
            <a:r>
              <a:rPr lang="zh-CN" altLang="en-US" dirty="0"/>
              <a:t>右边的都大于</a:t>
            </a:r>
            <a:r>
              <a:rPr lang="en-US" altLang="zh-CN"/>
              <a:t>x, </a:t>
            </a:r>
            <a:r>
              <a:rPr lang="zh-CN" altLang="en-US" b="1" u="sng" dirty="0"/>
              <a:t>未知区域在中间</a:t>
            </a:r>
            <a:endParaRPr lang="zh-CN" altLang="en-US" b="1" u="sng" dirty="0"/>
          </a:p>
          <a:p>
            <a:r>
              <a:rPr lang="en-US" altLang="zh-CN" dirty="0"/>
              <a:t>left</a:t>
            </a:r>
            <a:r>
              <a:rPr lang="zh-CN" altLang="en-US" dirty="0"/>
              <a:t>和</a:t>
            </a:r>
            <a:r>
              <a:rPr lang="en-US" altLang="zh-CN" dirty="0"/>
              <a:t>right</a:t>
            </a:r>
            <a:r>
              <a:rPr lang="zh-CN" altLang="en-US" dirty="0"/>
              <a:t>交替移动</a:t>
            </a:r>
            <a:r>
              <a:rPr lang="en-US" altLang="zh-CN" dirty="0"/>
              <a:t>, </a:t>
            </a:r>
            <a:r>
              <a:rPr lang="zh-CN" altLang="en-US" dirty="0"/>
              <a:t>一旦发现不满足要求的元素就停下来</a:t>
            </a:r>
            <a:r>
              <a:rPr lang="en-US" altLang="zh-CN" dirty="0"/>
              <a:t>. </a:t>
            </a:r>
            <a:r>
              <a:rPr lang="zh-CN" altLang="en-US" dirty="0"/>
              <a:t>交换这两个元素</a:t>
            </a:r>
            <a:r>
              <a:rPr lang="en-US" altLang="zh-CN" dirty="0"/>
              <a:t>, </a:t>
            </a:r>
            <a:r>
              <a:rPr lang="zh-CN" altLang="en-US" dirty="0"/>
              <a:t>使同时满足要求</a:t>
            </a:r>
            <a:endParaRPr lang="zh-CN" altLang="en-US" dirty="0"/>
          </a:p>
          <a:p>
            <a:r>
              <a:rPr lang="zh-CN" altLang="en-US" dirty="0"/>
              <a:t>好处：当相同元素比较多时较快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2809852" y="3500438"/>
            <a:ext cx="5747840" cy="2428892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Hoare’s </a:t>
            </a:r>
            <a:r>
              <a:rPr lang="en-US" altLang="zh-CN" sz="3200" dirty="0"/>
              <a:t>Partitioning</a:t>
            </a:r>
            <a:endParaRPr lang="zh-CN" altLang="en-US" sz="3200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044812" y="970740"/>
            <a:ext cx="7837402" cy="560153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partition(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a[],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low,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high )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left, right;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pivot_item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a[low];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left = low;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right = high;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while ( left &lt; right ) {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/* Move left while item &lt;= pivot */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while( a[left] &lt;=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pivot_item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left &lt; high ) left++;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/* Move right while item &gt; pivot */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while( a[right] &gt;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pivot_item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&amp;&amp; low &lt; right ) right--;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if ( left &lt; right ) {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= a[left];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a[left] = a[right];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	a[right]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tmp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	}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}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/* right is final position for the pivot */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a[low] = a[right];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a[right] = </a:t>
            </a:r>
            <a:r>
              <a:rPr lang="en-US" altLang="zh-CN" sz="16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pivot_item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right;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16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</a:t>
            </a:r>
            <a:r>
              <a:rPr lang="en-US" altLang="zh-CN" dirty="0" err="1"/>
              <a:t>Quicksort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Worst-case analysis:</a:t>
            </a:r>
            <a:endParaRPr lang="en-US" altLang="zh-CN" b="1" dirty="0"/>
          </a:p>
          <a:p>
            <a:pPr lvl="1"/>
            <a:r>
              <a:rPr lang="en-US" altLang="zh-CN" sz="2200" dirty="0"/>
              <a:t>If the pivot is chosen poorly, one of the partitioned </a:t>
            </a:r>
            <a:r>
              <a:rPr lang="en-US" altLang="zh-CN" sz="2200" dirty="0" err="1"/>
              <a:t>sublists</a:t>
            </a:r>
            <a:r>
              <a:rPr lang="en-US" altLang="zh-CN" sz="2200" dirty="0"/>
              <a:t> may be empty and the other reduced by only one entry. In this case, </a:t>
            </a:r>
            <a:r>
              <a:rPr lang="en-US" altLang="zh-CN" sz="2200" dirty="0" err="1"/>
              <a:t>quicksort</a:t>
            </a:r>
            <a:r>
              <a:rPr lang="en-US" altLang="zh-CN" sz="2200" dirty="0"/>
              <a:t> is slower than either insertion sort or selection sort.</a:t>
            </a:r>
            <a:endParaRPr lang="en-US" altLang="zh-CN" sz="2200" dirty="0"/>
          </a:p>
          <a:p>
            <a:r>
              <a:rPr lang="en-US" altLang="zh-CN" b="1" dirty="0"/>
              <a:t>Choice of pivot:</a:t>
            </a:r>
            <a:endParaRPr lang="en-US" altLang="zh-CN" b="1" dirty="0"/>
          </a:p>
          <a:p>
            <a:pPr lvl="1"/>
            <a:r>
              <a:rPr lang="en-US" altLang="zh-CN" sz="2200" i="1" dirty="0"/>
              <a:t>First or last entry: </a:t>
            </a:r>
            <a:r>
              <a:rPr lang="en-US" altLang="zh-CN" sz="2200" dirty="0"/>
              <a:t>Worst case appears for a list already sorted or in reverse order.</a:t>
            </a:r>
            <a:endParaRPr lang="en-US" altLang="zh-CN" sz="2200" dirty="0"/>
          </a:p>
          <a:p>
            <a:pPr lvl="1"/>
            <a:r>
              <a:rPr lang="en-US" altLang="zh-CN" sz="2200" i="1" dirty="0"/>
              <a:t>Central entry: </a:t>
            </a:r>
            <a:r>
              <a:rPr lang="en-US" altLang="zh-CN" sz="2200" dirty="0"/>
              <a:t>Poor cases appear only for unusual orders.</a:t>
            </a:r>
            <a:endParaRPr lang="en-US" altLang="zh-CN" sz="2200" dirty="0"/>
          </a:p>
          <a:p>
            <a:pPr lvl="1"/>
            <a:r>
              <a:rPr lang="en-US" altLang="zh-CN" sz="2200" i="1" dirty="0"/>
              <a:t>Random entry: </a:t>
            </a:r>
            <a:r>
              <a:rPr lang="en-US" altLang="zh-CN" sz="2200" dirty="0"/>
              <a:t>Poor cases are very unlikely to occur.</a:t>
            </a:r>
            <a:endParaRPr lang="zh-CN" altLang="en-US" sz="2200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/>
              <a:t>Introduction and Notation</a:t>
            </a:r>
            <a:endParaRPr lang="en-US" altLang="zh-CN" i="1" dirty="0"/>
          </a:p>
          <a:p>
            <a:r>
              <a:rPr lang="en-US" altLang="zh-CN" i="1" dirty="0"/>
              <a:t>Insertion Sort</a:t>
            </a:r>
            <a:endParaRPr lang="en-US" altLang="zh-CN" i="1" dirty="0"/>
          </a:p>
          <a:p>
            <a:r>
              <a:rPr lang="en-US" altLang="zh-CN" i="1" dirty="0"/>
              <a:t>Selection Sort</a:t>
            </a:r>
            <a:endParaRPr lang="en-US" altLang="zh-CN" i="1" dirty="0"/>
          </a:p>
          <a:p>
            <a:r>
              <a:rPr lang="en-US" altLang="zh-CN" i="1" dirty="0"/>
              <a:t>Shell Sort</a:t>
            </a:r>
            <a:endParaRPr lang="en-US" altLang="zh-CN" i="1" dirty="0"/>
          </a:p>
          <a:p>
            <a:r>
              <a:rPr lang="en-US" altLang="zh-CN" i="1" dirty="0"/>
              <a:t>Bucket Sort</a:t>
            </a:r>
            <a:endParaRPr lang="en-US" altLang="zh-CN" i="1" dirty="0"/>
          </a:p>
          <a:p>
            <a:r>
              <a:rPr lang="en-US" altLang="zh-CN" i="1" dirty="0"/>
              <a:t>Radix Sort</a:t>
            </a:r>
            <a:endParaRPr lang="en-US" altLang="zh-CN" i="1" dirty="0"/>
          </a:p>
          <a:p>
            <a:r>
              <a:rPr lang="en-US" altLang="zh-CN" dirty="0"/>
              <a:t>-----------------</a:t>
            </a:r>
            <a:endParaRPr lang="en-US" altLang="zh-CN" dirty="0"/>
          </a:p>
          <a:p>
            <a:r>
              <a:rPr lang="en-US" altLang="zh-CN" dirty="0"/>
              <a:t>Divide-and-Conquer Sorting</a:t>
            </a:r>
            <a:endParaRPr lang="en-US" altLang="zh-CN" dirty="0"/>
          </a:p>
          <a:p>
            <a:r>
              <a:rPr lang="en-US" altLang="zh-CN" dirty="0" err="1"/>
              <a:t>Mergesort</a:t>
            </a:r>
            <a:endParaRPr lang="en-US" altLang="zh-CN" dirty="0"/>
          </a:p>
          <a:p>
            <a:r>
              <a:rPr lang="en-US" altLang="zh-CN" dirty="0" err="1"/>
              <a:t>Quicksort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</a:t>
            </a:r>
            <a:r>
              <a:rPr lang="en-US" altLang="zh-CN" dirty="0" err="1"/>
              <a:t>Quicksort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number of total comparisons:                    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C(n) = n-1 +C(r) + C(n-r-1)</a:t>
            </a:r>
            <a:endParaRPr lang="en-US" altLang="zh-CN" dirty="0"/>
          </a:p>
          <a:p>
            <a:r>
              <a:rPr lang="en-US" altLang="zh-CN" dirty="0"/>
              <a:t>Let C(n) be the number of comparisons of keys made by </a:t>
            </a:r>
            <a:r>
              <a:rPr lang="en-US" altLang="zh-CN" dirty="0" err="1"/>
              <a:t>quicksort</a:t>
            </a:r>
            <a:r>
              <a:rPr lang="en-US" altLang="zh-CN" dirty="0"/>
              <a:t> when applied to a list of length n. We have C(1) = C(0) = 0. The partition function compares the pivot with every other key in the list exactly once, and thus the function partition accounts for exactly n − 1 key comparisons, where we assume the list is split into lists of r entries and n - r - 1 entries.</a:t>
            </a:r>
            <a:endParaRPr lang="en-US" altLang="zh-CN" dirty="0"/>
          </a:p>
          <a:p>
            <a:r>
              <a:rPr lang="en-US" altLang="zh-CN" dirty="0"/>
              <a:t>The number of comparisons of the worst case:  the worst case is when the pivot cannot split the list into two lists, and one list has n-1 entries, that is, when the list is in increasing order. 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C(n) = n-1 + C(n-1) </a:t>
            </a:r>
            <a:endParaRPr lang="en-US" altLang="zh-CN" dirty="0"/>
          </a:p>
          <a:p>
            <a:r>
              <a:rPr lang="en-US" altLang="zh-CN" dirty="0"/>
              <a:t>Solving this recurrence relation: C(n) = ½ n</a:t>
            </a:r>
            <a:r>
              <a:rPr lang="en-US" altLang="zh-CN" baseline="30000" dirty="0"/>
              <a:t>2</a:t>
            </a:r>
            <a:r>
              <a:rPr lang="en-US" altLang="zh-CN" dirty="0"/>
              <a:t> – ½ n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</a:t>
            </a:r>
            <a:r>
              <a:rPr lang="en-US" altLang="zh-CN" dirty="0" err="1"/>
              <a:t>Quicksort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do the average-case analysis, we shall assume that all possible orderings of the list are equally likely, and for simplicity, we take the keys to be just the integers from 1 to n.</a:t>
            </a:r>
            <a:endParaRPr lang="en-US" altLang="zh-CN" dirty="0"/>
          </a:p>
          <a:p>
            <a:r>
              <a:rPr lang="en-US" altLang="zh-CN" dirty="0"/>
              <a:t>If the pivot is the p-</a:t>
            </a:r>
            <a:r>
              <a:rPr lang="en-US" altLang="zh-CN" dirty="0" err="1"/>
              <a:t>th</a:t>
            </a:r>
            <a:r>
              <a:rPr lang="en-US" altLang="zh-CN" dirty="0"/>
              <a:t> smallest key, let C(</a:t>
            </a:r>
            <a:r>
              <a:rPr lang="en-US" altLang="zh-CN" dirty="0" err="1"/>
              <a:t>n,p</a:t>
            </a:r>
            <a:r>
              <a:rPr lang="en-US" altLang="zh-CN" dirty="0"/>
              <a:t>) be the average number of key comparisons done.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C(</a:t>
            </a:r>
            <a:r>
              <a:rPr lang="en-US" altLang="zh-CN" dirty="0" err="1"/>
              <a:t>n,p</a:t>
            </a:r>
            <a:r>
              <a:rPr lang="en-US" altLang="zh-CN" dirty="0"/>
              <a:t>)=n-1+C(p-1)+C(n-p)</a:t>
            </a:r>
            <a:endParaRPr lang="en-US" altLang="zh-CN" dirty="0"/>
          </a:p>
          <a:p>
            <a:r>
              <a:rPr lang="en-US" altLang="zh-CN" dirty="0"/>
              <a:t>Averaging from p = 1 to p = n gives, for n &gt;= 2,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C(n)=n-1+2/n (C(0)+C(1)+…+C(n-1))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423592" y="4365104"/>
            <a:ext cx="7215238" cy="192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Selection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Problem description: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Given array A[1..n], find the </a:t>
            </a:r>
            <a:r>
              <a:rPr lang="en-US" altLang="zh-CN" b="1" dirty="0"/>
              <a:t>k-</a:t>
            </a:r>
            <a:r>
              <a:rPr lang="en-US" altLang="zh-CN" b="1" dirty="0" err="1"/>
              <a:t>th</a:t>
            </a:r>
            <a:r>
              <a:rPr lang="en-US" altLang="zh-CN" b="1" dirty="0"/>
              <a:t> smallest element</a:t>
            </a:r>
            <a:r>
              <a:rPr lang="en-US" altLang="zh-CN" dirty="0"/>
              <a:t> in A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Refer to std::</a:t>
            </a:r>
            <a:r>
              <a:rPr lang="en-US" altLang="zh-CN" dirty="0" err="1"/>
              <a:t>nth_element</a:t>
            </a:r>
            <a:r>
              <a:rPr lang="en-US" altLang="zh-CN" dirty="0"/>
              <a:t>();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75520" y="2951136"/>
            <a:ext cx="8358214" cy="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Selection Algorithm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>
          <a:xfrm>
            <a:off x="1952596" y="1071547"/>
            <a:ext cx="8305800" cy="4727575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Selection Algorithm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95472" y="1428736"/>
            <a:ext cx="8001000" cy="412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Randomized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Worst case: </a:t>
            </a:r>
            <a:r>
              <a:rPr lang="en-US" altLang="zh-CN" dirty="0"/>
              <a:t>A[r] = smallest or largest element</a:t>
            </a:r>
            <a:endParaRPr lang="en-US" altLang="zh-CN" dirty="0"/>
          </a:p>
          <a:p>
            <a:r>
              <a:rPr lang="pt-BR" altLang="zh-CN" dirty="0"/>
              <a:t>Time: T(n) = O(n) </a:t>
            </a:r>
            <a:r>
              <a:rPr lang="pt-BR" altLang="zh-CN" dirty="0">
                <a:solidFill>
                  <a:srgbClr val="FF0000"/>
                </a:solidFill>
              </a:rPr>
              <a:t>(for splitting)</a:t>
            </a:r>
            <a:r>
              <a:rPr lang="pt-BR" altLang="zh-CN" dirty="0"/>
              <a:t> + T(n-1)</a:t>
            </a:r>
            <a:endParaRPr lang="pt-BR" altLang="zh-CN" dirty="0"/>
          </a:p>
          <a:p>
            <a:r>
              <a:rPr lang="en-US" altLang="zh-CN" dirty="0"/>
              <a:t>Solving the recurrence, T(n) = 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Pr(Worst Case) =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Best case: </a:t>
            </a:r>
            <a:r>
              <a:rPr lang="en-US" altLang="zh-CN" dirty="0"/>
              <a:t>A[r] is the k-</a:t>
            </a:r>
            <a:r>
              <a:rPr lang="en-US" altLang="zh-CN" dirty="0" err="1"/>
              <a:t>th</a:t>
            </a:r>
            <a:r>
              <a:rPr lang="en-US" altLang="zh-CN" dirty="0"/>
              <a:t> element</a:t>
            </a:r>
            <a:endParaRPr lang="en-US" altLang="zh-CN" dirty="0"/>
          </a:p>
          <a:p>
            <a:r>
              <a:rPr lang="en-US" altLang="zh-CN" dirty="0"/>
              <a:t>Time taken T(n) = O(n) </a:t>
            </a:r>
            <a:r>
              <a:rPr lang="en-US" altLang="zh-CN" dirty="0">
                <a:solidFill>
                  <a:srgbClr val="FF0000"/>
                </a:solidFill>
              </a:rPr>
              <a:t>(for splitting)</a:t>
            </a:r>
            <a:r>
              <a:rPr lang="en-US" altLang="zh-CN" dirty="0"/>
              <a:t> + O(1)</a:t>
            </a:r>
            <a:endParaRPr lang="en-US" altLang="zh-CN" dirty="0"/>
          </a:p>
          <a:p>
            <a:r>
              <a:rPr lang="en-US" altLang="zh-CN" dirty="0"/>
              <a:t>T(n) = O(n)</a:t>
            </a:r>
            <a:endParaRPr lang="en-US" altLang="zh-CN" dirty="0"/>
          </a:p>
          <a:p>
            <a:r>
              <a:rPr lang="en-US" altLang="zh-CN" dirty="0"/>
              <a:t>Pr(Best Case) &gt;= 1/n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59696" y="2564904"/>
            <a:ext cx="2500330" cy="691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Randomized Selection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Average case: </a:t>
            </a:r>
            <a:r>
              <a:rPr lang="en-US" altLang="zh-CN" dirty="0"/>
              <a:t>Let T(n) be the expected running time on an array of size n</a:t>
            </a:r>
            <a:endParaRPr lang="en-US" altLang="zh-CN" dirty="0"/>
          </a:p>
          <a:p>
            <a:r>
              <a:rPr lang="en-US" altLang="zh-CN" b="1" dirty="0"/>
              <a:t>Lucky split: </a:t>
            </a:r>
            <a:r>
              <a:rPr lang="en-US" altLang="zh-CN" dirty="0"/>
              <a:t>A[r] is the m-</a:t>
            </a:r>
            <a:r>
              <a:rPr lang="en-US" altLang="zh-CN" dirty="0" err="1"/>
              <a:t>th</a:t>
            </a:r>
            <a:r>
              <a:rPr lang="en-US" altLang="zh-CN" dirty="0"/>
              <a:t> smallest element, for n/4 &lt;= m &lt;= 3n/4. Pr[Lucky Split] = 1/2</a:t>
            </a:r>
            <a:endParaRPr lang="en-US" altLang="zh-CN" dirty="0"/>
          </a:p>
          <a:p>
            <a:r>
              <a:rPr lang="en-US" altLang="zh-CN" dirty="0"/>
              <a:t>T(n) &lt;= Time to split + Pr[Lucky Split] x T(array of size &lt;= 3n/4) + Pr[Unlucky Split] x T(array of size &lt;= n)</a:t>
            </a:r>
            <a:endParaRPr lang="en-US" altLang="zh-CN" dirty="0"/>
          </a:p>
          <a:p>
            <a:pPr>
              <a:buNone/>
            </a:pPr>
            <a:r>
              <a:rPr lang="pt-BR" altLang="zh-CN" dirty="0"/>
              <a:t>		&lt;= n + (1/2) T(3n/4) + (1/2) T(n)</a:t>
            </a:r>
            <a:endParaRPr lang="pt-BR" altLang="zh-CN" dirty="0"/>
          </a:p>
          <a:p>
            <a:r>
              <a:rPr lang="pt-BR" altLang="zh-CN" dirty="0"/>
              <a:t>Solving, T(n) &lt;= T(3n/4) + 2n = O(n)</a:t>
            </a:r>
            <a:endParaRPr lang="pt-BR" altLang="zh-CN" dirty="0"/>
          </a:p>
          <a:p>
            <a:endParaRPr lang="pt-BR" altLang="zh-CN" dirty="0"/>
          </a:p>
          <a:p>
            <a:r>
              <a:rPr lang="pt-BR" altLang="zh-CN" dirty="0"/>
              <a:t>Question: Is there a linear selection algorithm for every case?</a:t>
            </a: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1189" y="1357314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altLang="zh-CN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38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Divide and Conquer Sorting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main ideas:</a:t>
            </a:r>
            <a:endParaRPr lang="en-US" altLang="zh-CN" dirty="0"/>
          </a:p>
          <a:p>
            <a:pPr lvl="1"/>
            <a:r>
              <a:rPr lang="en-US" altLang="zh-CN" dirty="0"/>
              <a:t>It’s easier to sort </a:t>
            </a:r>
            <a:r>
              <a:rPr lang="en-US" altLang="zh-CN" dirty="0">
                <a:solidFill>
                  <a:srgbClr val="FF0000"/>
                </a:solidFill>
              </a:rPr>
              <a:t>short</a:t>
            </a:r>
            <a:r>
              <a:rPr lang="en-US" altLang="zh-CN" dirty="0"/>
              <a:t> lists;</a:t>
            </a:r>
            <a:endParaRPr lang="en-US" altLang="zh-CN" dirty="0"/>
          </a:p>
          <a:p>
            <a:pPr lvl="1"/>
            <a:r>
              <a:rPr lang="en-US" altLang="zh-CN" dirty="0"/>
              <a:t>So we can divide the list into </a:t>
            </a:r>
            <a:r>
              <a:rPr lang="en-US" altLang="zh-CN" dirty="0" err="1"/>
              <a:t>sublists</a:t>
            </a:r>
            <a:r>
              <a:rPr lang="en-US" altLang="zh-CN" dirty="0"/>
              <a:t> and sort the </a:t>
            </a:r>
            <a:r>
              <a:rPr lang="en-US" altLang="zh-CN" dirty="0" err="1"/>
              <a:t>sublists</a:t>
            </a:r>
            <a:r>
              <a:rPr lang="en-US" altLang="zh-CN" dirty="0"/>
              <a:t>;</a:t>
            </a:r>
            <a:endParaRPr lang="en-US" altLang="zh-CN" dirty="0"/>
          </a:p>
          <a:p>
            <a:pPr lvl="1"/>
            <a:r>
              <a:rPr lang="en-US" altLang="zh-CN" dirty="0"/>
              <a:t>Then we combine the sorted </a:t>
            </a:r>
            <a:r>
              <a:rPr lang="en-US" altLang="zh-CN" dirty="0" err="1"/>
              <a:t>sublists</a:t>
            </a:r>
            <a:r>
              <a:rPr lang="en-US" altLang="zh-CN" dirty="0"/>
              <a:t> into a sorted list;</a:t>
            </a:r>
            <a:endParaRPr lang="en-US" altLang="zh-CN" dirty="0"/>
          </a:p>
          <a:p>
            <a:r>
              <a:rPr lang="en-US" altLang="zh-CN" dirty="0"/>
              <a:t>How to sort the </a:t>
            </a:r>
            <a:r>
              <a:rPr lang="en-US" altLang="zh-CN" dirty="0" err="1"/>
              <a:t>sublists</a:t>
            </a:r>
            <a:r>
              <a:rPr lang="en-US" altLang="zh-CN" dirty="0"/>
              <a:t>? One way is to use the same method. This process will terminate because a list of </a:t>
            </a:r>
            <a:r>
              <a:rPr lang="en-US" altLang="zh-CN" dirty="0">
                <a:solidFill>
                  <a:srgbClr val="FF0000"/>
                </a:solidFill>
              </a:rPr>
              <a:t>one entry</a:t>
            </a:r>
            <a:r>
              <a:rPr lang="en-US" altLang="zh-CN" dirty="0"/>
              <a:t> is sorted.</a:t>
            </a:r>
            <a:endParaRPr lang="en-US" altLang="zh-CN" dirty="0"/>
          </a:p>
          <a:p>
            <a:r>
              <a:rPr lang="en-US" altLang="zh-CN" dirty="0"/>
              <a:t>Question: How to divide a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 list into two </a:t>
            </a:r>
            <a:r>
              <a:rPr lang="en-US" altLang="zh-CN" dirty="0" err="1"/>
              <a:t>sublists</a:t>
            </a:r>
            <a:r>
              <a:rPr lang="en-US" altLang="zh-CN" dirty="0"/>
              <a:t> and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then combine sorted lists?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881686" y="3500438"/>
            <a:ext cx="472443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Mergesort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was invented by </a:t>
            </a:r>
            <a:r>
              <a:rPr lang="en-US" altLang="zh-CN" i="1" dirty="0"/>
              <a:t>John von Neumann</a:t>
            </a:r>
            <a:r>
              <a:rPr lang="en-US" altLang="zh-CN" dirty="0"/>
              <a:t> in 1945. </a:t>
            </a:r>
            <a:endParaRPr lang="en-US" altLang="zh-CN" dirty="0"/>
          </a:p>
          <a:p>
            <a:r>
              <a:rPr lang="en-US" altLang="zh-CN" dirty="0"/>
              <a:t>Implementation</a:t>
            </a:r>
            <a:endParaRPr lang="en-US" altLang="zh-CN" dirty="0"/>
          </a:p>
          <a:p>
            <a:pPr lvl="1"/>
            <a:r>
              <a:rPr lang="en-US" altLang="zh-CN" dirty="0"/>
              <a:t>If the size of the list is greater than 1, chop(</a:t>
            </a:r>
            <a:r>
              <a:rPr lang="zh-CN" altLang="en-US" dirty="0"/>
              <a:t>拆分</a:t>
            </a:r>
            <a:r>
              <a:rPr lang="en-US" altLang="zh-CN" dirty="0"/>
              <a:t>) the list into two </a:t>
            </a:r>
            <a:r>
              <a:rPr lang="en-US" altLang="zh-CN" dirty="0" err="1"/>
              <a:t>sublists</a:t>
            </a:r>
            <a:r>
              <a:rPr lang="en-US" altLang="zh-CN" dirty="0"/>
              <a:t> of equal sizes. </a:t>
            </a:r>
            <a:endParaRPr lang="en-US" altLang="zh-CN" dirty="0"/>
          </a:p>
          <a:p>
            <a:pPr lvl="1"/>
            <a:r>
              <a:rPr lang="en-US" altLang="zh-CN" dirty="0"/>
              <a:t>Sort two </a:t>
            </a:r>
            <a:r>
              <a:rPr lang="en-US" altLang="zh-CN" dirty="0" err="1"/>
              <a:t>sublists</a:t>
            </a:r>
            <a:r>
              <a:rPr lang="en-US" altLang="zh-CN" dirty="0"/>
              <a:t> separately.</a:t>
            </a:r>
            <a:endParaRPr lang="en-US" altLang="zh-CN" dirty="0"/>
          </a:p>
          <a:p>
            <a:pPr lvl="1"/>
            <a:r>
              <a:rPr lang="en-US" altLang="zh-CN" dirty="0"/>
              <a:t>Merge the two sorted </a:t>
            </a:r>
            <a:r>
              <a:rPr lang="en-US" altLang="zh-CN" dirty="0" err="1"/>
              <a:t>sublists</a:t>
            </a:r>
            <a:r>
              <a:rPr lang="en-US" altLang="zh-CN" dirty="0"/>
              <a:t> into a single sorted list.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238348" y="3068960"/>
            <a:ext cx="6858048" cy="338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Mergesort</a:t>
            </a:r>
            <a:r>
              <a:rPr lang="en-US" altLang="zh-CN" b="1" dirty="0"/>
              <a:t> for Linked Lists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81158" y="1000108"/>
            <a:ext cx="7215238" cy="477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Mergesort</a:t>
            </a:r>
            <a:r>
              <a:rPr lang="en-US" altLang="zh-CN" b="1" dirty="0"/>
              <a:t> for Linked Lists</a:t>
            </a:r>
            <a:endParaRPr lang="zh-CN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1175" y="996148"/>
            <a:ext cx="6995553" cy="233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47975" y="2000241"/>
            <a:ext cx="2776719" cy="375169"/>
          </a:xfrm>
          <a:prstGeom prst="wedgeRectCallout">
            <a:avLst>
              <a:gd name="adj1" fmla="val -2631"/>
              <a:gd name="adj2" fmla="val 101309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Pointer to the second half</a:t>
            </a:r>
            <a:endParaRPr lang="en-US" altLang="zh-CN" dirty="0">
              <a:solidFill>
                <a:srgbClr val="FF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55640" y="3644006"/>
            <a:ext cx="7214098" cy="2809330"/>
            <a:chOff x="428596" y="3573016"/>
            <a:chExt cx="7358114" cy="2881308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24" y="3573016"/>
              <a:ext cx="6929486" cy="2881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428596" y="5072074"/>
              <a:ext cx="1071570" cy="393699"/>
            </a:xfrm>
            <a:prstGeom prst="wedgeRectCallout">
              <a:avLst>
                <a:gd name="adj1" fmla="val -12930"/>
                <a:gd name="adj2" fmla="val 109318"/>
              </a:avLst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头结点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881189" y="213285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Divide: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881188" y="453473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Merge: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Two Sorted Linked Lists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568" y="931835"/>
            <a:ext cx="5544616" cy="560874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 each level, the number of entries to be merged is </a:t>
            </a:r>
            <a:r>
              <a:rPr lang="en-US" altLang="zh-CN" i="1" dirty="0"/>
              <a:t>n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The number of comparisons on each level except the level on leaves is at most </a:t>
            </a:r>
            <a:r>
              <a:rPr lang="en-US" altLang="zh-CN" i="1" dirty="0"/>
              <a:t>n</a:t>
            </a:r>
            <a:r>
              <a:rPr lang="en-US" altLang="zh-CN" dirty="0"/>
              <a:t>; </a:t>
            </a:r>
            <a:endParaRPr lang="en-US" altLang="zh-CN" dirty="0"/>
          </a:p>
          <a:p>
            <a:r>
              <a:rPr lang="en-US" altLang="zh-CN" dirty="0"/>
              <a:t>The height of the recursion tree is </a:t>
            </a:r>
            <a:r>
              <a:rPr lang="en-US" altLang="zh-CN" dirty="0">
                <a:latin typeface="Comic Sans MS" panose="030F0702030302020204" pitchFamily="66" charset="0"/>
                <a:sym typeface="Symbol" panose="05050102010706020507" pitchFamily="18" charset="2"/>
              </a:rPr>
              <a:t></a:t>
            </a:r>
            <a:r>
              <a:rPr lang="en-US" altLang="zh-CN" dirty="0" err="1"/>
              <a:t>lgn</a:t>
            </a:r>
            <a:r>
              <a:rPr lang="en-US" altLang="zh-CN" dirty="0">
                <a:latin typeface="Comic Sans MS" panose="030F0702030302020204" pitchFamily="66" charset="0"/>
                <a:sym typeface="Symbol" panose="05050102010706020507" pitchFamily="18" charset="2"/>
              </a:rPr>
              <a:t></a:t>
            </a:r>
            <a:r>
              <a:rPr lang="en-US" altLang="zh-CN" dirty="0"/>
              <a:t>, so the total number of comparisons is less than </a:t>
            </a:r>
            <a:r>
              <a:rPr lang="en-US" altLang="zh-CN" dirty="0">
                <a:latin typeface="Comic Sans MS" panose="030F0702030302020204" pitchFamily="66" charset="0"/>
                <a:sym typeface="Symbol" panose="05050102010706020507" pitchFamily="18" charset="2"/>
              </a:rPr>
              <a:t></a:t>
            </a:r>
            <a:r>
              <a:rPr lang="en-US" altLang="zh-CN" dirty="0"/>
              <a:t>n </a:t>
            </a:r>
            <a:r>
              <a:rPr lang="en-US" altLang="zh-CN" dirty="0" err="1"/>
              <a:t>lgn</a:t>
            </a:r>
            <a:r>
              <a:rPr lang="en-US" altLang="zh-CN" dirty="0">
                <a:latin typeface="Comic Sans MS" panose="030F0702030302020204" pitchFamily="66" charset="0"/>
                <a:sym typeface="Symbol" panose="05050102010706020507" pitchFamily="18" charset="2"/>
              </a:rPr>
              <a:t></a:t>
            </a:r>
            <a:r>
              <a:rPr lang="en-US" altLang="zh-CN" dirty="0"/>
              <a:t>.</a:t>
            </a:r>
            <a:endParaRPr lang="en-US" altLang="zh-C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381224" y="3143249"/>
            <a:ext cx="6645718" cy="3095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</a:t>
            </a:r>
            <a:r>
              <a:rPr lang="en-US" altLang="zh-CN" dirty="0" err="1"/>
              <a:t>Mergesort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 of comparisons(average): </a:t>
            </a:r>
            <a:r>
              <a:rPr lang="en-US" altLang="zh-CN" i="1" dirty="0"/>
              <a:t>nlgn-1.1583n+1</a:t>
            </a:r>
            <a:endParaRPr lang="en-US" altLang="zh-CN" i="1" dirty="0"/>
          </a:p>
          <a:p>
            <a:r>
              <a:rPr lang="en-US" altLang="zh-CN" dirty="0"/>
              <a:t>Time complexity: </a:t>
            </a:r>
            <a:r>
              <a:rPr lang="en-US" altLang="zh-CN" i="1" dirty="0"/>
              <a:t>O(n </a:t>
            </a:r>
            <a:r>
              <a:rPr lang="en-US" altLang="zh-CN" i="1" dirty="0" err="1"/>
              <a:t>logn</a:t>
            </a:r>
            <a:r>
              <a:rPr lang="en-US" altLang="zh-CN" i="1" dirty="0"/>
              <a:t>) </a:t>
            </a:r>
            <a:r>
              <a:rPr lang="en-US" altLang="zh-CN" dirty="0"/>
              <a:t>for both average-case and worst-case</a:t>
            </a:r>
            <a:endParaRPr lang="zh-CN" altLang="en-US" dirty="0"/>
          </a:p>
          <a:p>
            <a:r>
              <a:rPr lang="en-US" altLang="zh-CN" dirty="0"/>
              <a:t>Space complexity: </a:t>
            </a:r>
            <a:r>
              <a:rPr lang="en-US" altLang="zh-CN" i="1" dirty="0"/>
              <a:t>O(n), </a:t>
            </a:r>
            <a:r>
              <a:rPr lang="en-US" altLang="zh-CN" dirty="0"/>
              <a:t>or </a:t>
            </a:r>
            <a:r>
              <a:rPr lang="en-US" altLang="zh-CN" i="1" dirty="0"/>
              <a:t>O(1)</a:t>
            </a:r>
            <a:r>
              <a:rPr lang="en-US" altLang="zh-CN" dirty="0"/>
              <a:t> for in-place </a:t>
            </a:r>
            <a:r>
              <a:rPr lang="en-US" altLang="zh-CN" dirty="0" err="1"/>
              <a:t>mergesort</a:t>
            </a:r>
            <a:endParaRPr lang="en-US" altLang="zh-CN" dirty="0"/>
          </a:p>
          <a:p>
            <a:r>
              <a:rPr lang="en-US" altLang="zh-CN" dirty="0"/>
              <a:t>Stability: stable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5991</Words>
  <Application>WPS 演示</Application>
  <PresentationFormat>宽屏</PresentationFormat>
  <Paragraphs>223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宋体</vt:lpstr>
      <vt:lpstr>Wingdings</vt:lpstr>
      <vt:lpstr>Arial Black</vt:lpstr>
      <vt:lpstr>Times New Roman</vt:lpstr>
      <vt:lpstr>Arial</vt:lpstr>
      <vt:lpstr>Comic Sans MS</vt:lpstr>
      <vt:lpstr>Symbol</vt:lpstr>
      <vt:lpstr>微软雅黑</vt:lpstr>
      <vt:lpstr>Arial Unicode MS</vt:lpstr>
      <vt:lpstr>Calibri</vt:lpstr>
      <vt:lpstr>Courier New</vt:lpstr>
      <vt:lpstr>2_Studio</vt:lpstr>
      <vt:lpstr>Lecture 9 Sorting</vt:lpstr>
      <vt:lpstr>Outline</vt:lpstr>
      <vt:lpstr>Divide and Conquer Sorting</vt:lpstr>
      <vt:lpstr>Mergesort</vt:lpstr>
      <vt:lpstr>Mergesort for Linked Lists</vt:lpstr>
      <vt:lpstr>Mergesort for Linked Lists</vt:lpstr>
      <vt:lpstr>Merge Two Sorted Linked Lists</vt:lpstr>
      <vt:lpstr>Analysis of Mergesort</vt:lpstr>
      <vt:lpstr>Analysis of Mergesort</vt:lpstr>
      <vt:lpstr>Mergesort Application: Inverse number</vt:lpstr>
      <vt:lpstr>Inverse number</vt:lpstr>
      <vt:lpstr>Quicksort</vt:lpstr>
      <vt:lpstr>Quicksort for Contiguous Lists</vt:lpstr>
      <vt:lpstr>Partitioning the list</vt:lpstr>
      <vt:lpstr>Partitioning Example</vt:lpstr>
      <vt:lpstr>Lomuto’s Partitioning</vt:lpstr>
      <vt:lpstr>Another Partitioning Implementation</vt:lpstr>
      <vt:lpstr>Hoare’s Partitioning</vt:lpstr>
      <vt:lpstr>Analysis of Quicksort</vt:lpstr>
      <vt:lpstr>Analysis of Quicksort</vt:lpstr>
      <vt:lpstr>Analysis of Quicksort</vt:lpstr>
      <vt:lpstr>Application: Selection Problem</vt:lpstr>
      <vt:lpstr>Randomized Selection Algorithm</vt:lpstr>
      <vt:lpstr>Randomized Selection Algorithm</vt:lpstr>
      <vt:lpstr>Analysis of Randomized Selection</vt:lpstr>
      <vt:lpstr>Analysis of Randomized Selection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梁玮麟</cp:lastModifiedBy>
  <cp:revision>737</cp:revision>
  <dcterms:created xsi:type="dcterms:W3CDTF">2014-09-15T06:27:00Z</dcterms:created>
  <dcterms:modified xsi:type="dcterms:W3CDTF">2025-10-15T08:26:55Z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2B1480CB8B5C444DBD7B92BCC24A3230_13</vt:lpwstr>
  </property>
  <property fmtid="{D5CDD505-2E9C-101B-9397-08002B2CF9AE}" pid="3" name="KSOProductBuildVer">
    <vt:lpwstr>2052-12.1.0.21541</vt:lpwstr>
  </property>
</Properties>
</file>