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65" r:id="rId2"/>
  </p:sldMasterIdLst>
  <p:notesMasterIdLst>
    <p:notesMasterId r:id="rId29"/>
  </p:notesMasterIdLst>
  <p:handoutMasterIdLst>
    <p:handoutMasterId r:id="rId30"/>
  </p:handoutMasterIdLst>
  <p:sldIdLst>
    <p:sldId id="256" r:id="rId3"/>
    <p:sldId id="264" r:id="rId4"/>
    <p:sldId id="318" r:id="rId5"/>
    <p:sldId id="319" r:id="rId6"/>
    <p:sldId id="320" r:id="rId7"/>
    <p:sldId id="321" r:id="rId8"/>
    <p:sldId id="322" r:id="rId9"/>
    <p:sldId id="324" r:id="rId10"/>
    <p:sldId id="323" r:id="rId11"/>
    <p:sldId id="325" r:id="rId12"/>
    <p:sldId id="327" r:id="rId13"/>
    <p:sldId id="328" r:id="rId14"/>
    <p:sldId id="329" r:id="rId15"/>
    <p:sldId id="330" r:id="rId16"/>
    <p:sldId id="331" r:id="rId17"/>
    <p:sldId id="332" r:id="rId18"/>
    <p:sldId id="333" r:id="rId19"/>
    <p:sldId id="334" r:id="rId20"/>
    <p:sldId id="315" r:id="rId21"/>
    <p:sldId id="316" r:id="rId22"/>
    <p:sldId id="317" r:id="rId23"/>
    <p:sldId id="313" r:id="rId24"/>
    <p:sldId id="314" r:id="rId25"/>
    <p:sldId id="312" r:id="rId26"/>
    <p:sldId id="304" r:id="rId27"/>
    <p:sldId id="263"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99" autoAdjust="0"/>
  </p:normalViewPr>
  <p:slideViewPr>
    <p:cSldViewPr>
      <p:cViewPr varScale="1">
        <p:scale>
          <a:sx n="133" d="100"/>
          <a:sy n="133" d="100"/>
        </p:scale>
        <p:origin x="1338" y="96"/>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41D4C8-AD22-4880-9484-3393AAEA21B4}" type="datetimeFigureOut">
              <a:rPr lang="zh-CN" altLang="en-US" smtClean="0"/>
              <a:pPr/>
              <a:t>2025/09/26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85F2AC-91B5-4045-8919-6468876986A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BEC3C-C740-4938-B957-964D0E0312A7}" type="datetimeFigureOut">
              <a:rPr lang="zh-CN" altLang="en-US" smtClean="0"/>
              <a:pPr/>
              <a:t>2025/09/26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F86499-B8C4-4393-BB2B-FE4804D7EC6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381000" y="685800"/>
            <a:ext cx="6096000" cy="3429000"/>
          </a:xfrm>
          <a:ln/>
        </p:spPr>
      </p:sp>
      <p:sp>
        <p:nvSpPr>
          <p:cNvPr id="19459" name="备注占位符 2"/>
          <p:cNvSpPr>
            <a:spLocks noGrp="1"/>
          </p:cNvSpPr>
          <p:nvPr>
            <p:ph type="body" idx="1"/>
          </p:nvPr>
        </p:nvSpPr>
        <p:spPr>
          <a:noFill/>
          <a:ln/>
        </p:spPr>
        <p:txBody>
          <a:bodyPr/>
          <a:lstStyle/>
          <a:p>
            <a:endParaRPr kumimoji="0" lang="zh-CN" altLang="en-US" smtClean="0"/>
          </a:p>
        </p:txBody>
      </p:sp>
      <p:sp>
        <p:nvSpPr>
          <p:cNvPr id="19460" name="灯片编号占位符 3"/>
          <p:cNvSpPr>
            <a:spLocks noGrp="1"/>
          </p:cNvSpPr>
          <p:nvPr>
            <p:ph type="sldNum" sz="quarter" idx="5"/>
          </p:nvPr>
        </p:nvSpPr>
        <p:spPr>
          <a:noFill/>
        </p:spPr>
        <p:txBody>
          <a:bodyPr/>
          <a:lstStyle/>
          <a:p>
            <a:fld id="{81CA728A-43F0-49BF-8B8D-B1697E3B1699}" type="slidenum">
              <a:rPr lang="en-US" altLang="zh-CN" smtClean="0">
                <a:latin typeface="Arial" charset="0"/>
              </a:rPr>
              <a:pPr/>
              <a:t>1</a:t>
            </a:fld>
            <a:endParaRPr lang="en-US" altLang="zh-CN" smtClean="0">
              <a:latin typeface="Arial" charset="0"/>
            </a:endParaRPr>
          </a:p>
        </p:txBody>
      </p:sp>
      <p:sp>
        <p:nvSpPr>
          <p:cNvPr id="5" name="页脚占位符 4"/>
          <p:cNvSpPr>
            <a:spLocks noGrp="1"/>
          </p:cNvSpPr>
          <p:nvPr>
            <p:ph type="ftr" sz="quarter" idx="10"/>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007166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zhangzizhen@gmail.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2.xml"/><Relationship Id="rId5" Type="http://schemas.openxmlformats.org/officeDocument/2006/relationships/tags" Target="../tags/tag53.xml"/><Relationship Id="rId4" Type="http://schemas.openxmlformats.org/officeDocument/2006/relationships/tags" Target="../tags/tag5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2.xml"/><Relationship Id="rId4" Type="http://schemas.openxmlformats.org/officeDocument/2006/relationships/tags" Target="../tags/tag57.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2.xml"/><Relationship Id="rId5" Type="http://schemas.openxmlformats.org/officeDocument/2006/relationships/tags" Target="../tags/tag62.xml"/><Relationship Id="rId4" Type="http://schemas.openxmlformats.org/officeDocument/2006/relationships/tags" Target="../tags/tag6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4.xml"/><Relationship Id="rId1" Type="http://schemas.openxmlformats.org/officeDocument/2006/relationships/tags" Target="../tags/tag6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2.xml"/><Relationship Id="rId5" Type="http://schemas.openxmlformats.org/officeDocument/2006/relationships/tags" Target="../tags/tag11.xml"/><Relationship Id="rId4" Type="http://schemas.openxmlformats.org/officeDocument/2006/relationships/tags" Target="../tags/tag1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2.xml"/><Relationship Id="rId5" Type="http://schemas.openxmlformats.org/officeDocument/2006/relationships/tags" Target="../tags/tag16.xml"/><Relationship Id="rId4" Type="http://schemas.openxmlformats.org/officeDocument/2006/relationships/tags" Target="../tags/tag15.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2.xml"/><Relationship Id="rId5" Type="http://schemas.openxmlformats.org/officeDocument/2006/relationships/tags" Target="../tags/tag21.xml"/><Relationship Id="rId4" Type="http://schemas.openxmlformats.org/officeDocument/2006/relationships/tags" Target="../tags/tag20.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2.xml"/><Relationship Id="rId4" Type="http://schemas.openxmlformats.org/officeDocument/2006/relationships/tags" Target="../tags/tag39.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AutoShape 2"/>
          <p:cNvSpPr>
            <a:spLocks noChangeArrowheads="1"/>
          </p:cNvSpPr>
          <p:nvPr userDrawn="1"/>
        </p:nvSpPr>
        <p:spPr bwMode="auto">
          <a:xfrm>
            <a:off x="304800" y="381001"/>
            <a:ext cx="11582400" cy="6048375"/>
          </a:xfrm>
          <a:prstGeom prst="roundRect">
            <a:avLst>
              <a:gd name="adj" fmla="val 7912"/>
            </a:avLst>
          </a:prstGeom>
          <a:solidFill>
            <a:schemeClr val="folHlink"/>
          </a:solidFill>
          <a:ln w="9525">
            <a:noFill/>
            <a:round/>
            <a:headEnd/>
            <a:tailEnd/>
          </a:ln>
        </p:spPr>
        <p:txBody>
          <a:bodyPr wrap="none" anchor="ctr"/>
          <a:lstStyle/>
          <a:p>
            <a:pPr algn="ctr">
              <a:defRPr/>
            </a:pPr>
            <a:endParaRPr lang="zh-CN" altLang="en-US" sz="2400">
              <a:latin typeface="Times New Roman" pitchFamily="18" charset="0"/>
            </a:endParaRPr>
          </a:p>
        </p:txBody>
      </p:sp>
      <p:sp>
        <p:nvSpPr>
          <p:cNvPr id="4" name="AutoShape 3"/>
          <p:cNvSpPr>
            <a:spLocks noChangeArrowheads="1"/>
          </p:cNvSpPr>
          <p:nvPr/>
        </p:nvSpPr>
        <p:spPr bwMode="white">
          <a:xfrm>
            <a:off x="436034" y="488950"/>
            <a:ext cx="11247967" cy="4768850"/>
          </a:xfrm>
          <a:prstGeom prst="roundRect">
            <a:avLst>
              <a:gd name="adj" fmla="val 7310"/>
            </a:avLst>
          </a:prstGeom>
          <a:solidFill>
            <a:schemeClr val="bg1"/>
          </a:solidFill>
          <a:ln w="9525">
            <a:noFill/>
            <a:round/>
            <a:headEnd/>
            <a:tailEnd/>
          </a:ln>
        </p:spPr>
        <p:txBody>
          <a:bodyPr wrap="none" anchor="ctr"/>
          <a:lstStyle/>
          <a:p>
            <a:pPr algn="ctr">
              <a:defRPr/>
            </a:pPr>
            <a:endParaRPr lang="zh-CN" altLang="en-US" sz="2400">
              <a:latin typeface="Times New Roman" pitchFamily="18" charset="0"/>
            </a:endParaRPr>
          </a:p>
        </p:txBody>
      </p:sp>
      <p:sp>
        <p:nvSpPr>
          <p:cNvPr id="5" name="AutoShape 4"/>
          <p:cNvSpPr>
            <a:spLocks noChangeArrowheads="1"/>
          </p:cNvSpPr>
          <p:nvPr/>
        </p:nvSpPr>
        <p:spPr bwMode="blackWhite">
          <a:xfrm>
            <a:off x="1828800" y="4500563"/>
            <a:ext cx="8534400" cy="1357312"/>
          </a:xfrm>
          <a:prstGeom prst="roundRect">
            <a:avLst>
              <a:gd name="adj" fmla="val 16667"/>
            </a:avLst>
          </a:prstGeom>
          <a:solidFill>
            <a:schemeClr val="bg1"/>
          </a:solidFill>
          <a:ln w="50800">
            <a:solidFill>
              <a:schemeClr val="bg2"/>
            </a:solidFill>
            <a:round/>
            <a:headEnd/>
            <a:tailEnd/>
          </a:ln>
        </p:spPr>
        <p:txBody>
          <a:bodyPr wrap="none" anchor="ctr"/>
          <a:lstStyle/>
          <a:p>
            <a:pPr algn="ctr">
              <a:defRPr/>
            </a:pPr>
            <a:endParaRPr lang="zh-CN" altLang="en-US" sz="1800">
              <a:latin typeface="Arial" pitchFamily="34" charset="0"/>
            </a:endParaRPr>
          </a:p>
        </p:txBody>
      </p:sp>
      <p:pic>
        <p:nvPicPr>
          <p:cNvPr id="6" name="Picture 11" descr="sysu_logo2"/>
          <p:cNvPicPr>
            <a:picLocks noChangeAspect="1" noChangeArrowheads="1"/>
          </p:cNvPicPr>
          <p:nvPr userDrawn="1"/>
        </p:nvPicPr>
        <p:blipFill>
          <a:blip r:embed="rId2" cstate="print"/>
          <a:srcRect/>
          <a:stretch>
            <a:fillRect/>
          </a:stretch>
        </p:blipFill>
        <p:spPr bwMode="auto">
          <a:xfrm>
            <a:off x="1130300" y="76260"/>
            <a:ext cx="2229396" cy="688914"/>
          </a:xfrm>
          <a:prstGeom prst="rect">
            <a:avLst/>
          </a:prstGeom>
          <a:noFill/>
          <a:ln w="9525">
            <a:noFill/>
            <a:miter lim="800000"/>
            <a:headEnd/>
            <a:tailEnd/>
          </a:ln>
        </p:spPr>
      </p:pic>
      <p:sp>
        <p:nvSpPr>
          <p:cNvPr id="7" name="TextBox 6"/>
          <p:cNvSpPr txBox="1">
            <a:spLocks noChangeArrowheads="1"/>
          </p:cNvSpPr>
          <p:nvPr userDrawn="1"/>
        </p:nvSpPr>
        <p:spPr bwMode="auto">
          <a:xfrm>
            <a:off x="2095530" y="4500570"/>
            <a:ext cx="8191500" cy="1027974"/>
          </a:xfrm>
          <a:prstGeom prst="rect">
            <a:avLst/>
          </a:prstGeom>
          <a:noFill/>
          <a:ln>
            <a:noFill/>
          </a:ln>
          <a:extLst>
            <a:ext uri="{909E8E84-426E-40dd-AFC4-6F175D3DCCD1}"/>
            <a:ext uri="{91240B29-F687-4f45-9708-019B960494DF}"/>
          </a:extLst>
        </p:spPr>
        <p:txBody>
          <a:bodyPr wrap="squar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20000"/>
              </a:spcBef>
              <a:buClr>
                <a:schemeClr val="bg2"/>
              </a:buClr>
              <a:buSzPct val="70000"/>
              <a:buFont typeface="Wingdings" pitchFamily="48" charset="2"/>
              <a:buNone/>
              <a:defRPr/>
            </a:pPr>
            <a:r>
              <a:rPr lang="en-US" altLang="zh-CN" sz="1800" b="1" dirty="0" smtClean="0">
                <a:solidFill>
                  <a:srgbClr val="3A7877"/>
                </a:solidFill>
              </a:rPr>
              <a:t>Data Structures and Algorithms</a:t>
            </a:r>
          </a:p>
          <a:p>
            <a:pPr marL="0" marR="0" lvl="0" indent="0" algn="l" defTabSz="914400" rtl="0" eaLnBrk="1" fontAlgn="auto" latinLnBrk="0" hangingPunct="1">
              <a:lnSpc>
                <a:spcPct val="120000"/>
              </a:lnSpc>
              <a:spcBef>
                <a:spcPct val="20000"/>
              </a:spcBef>
              <a:spcAft>
                <a:spcPts val="0"/>
              </a:spcAft>
              <a:buClr>
                <a:srgbClr val="CCCC99"/>
              </a:buClr>
              <a:buSzPct val="70000"/>
              <a:buFont typeface="Wingdings" pitchFamily="48" charset="2"/>
              <a:buNone/>
              <a:tabLst/>
              <a:defRPr/>
            </a:pPr>
            <a:r>
              <a:rPr kumimoji="0" lang="en-US" altLang="zh-CN" sz="1400" b="1" i="0" u="none" strike="noStrike" kern="1200" cap="none" spc="0" normalizeH="0" baseline="0" noProof="0" dirty="0" err="1" smtClean="0">
                <a:ln>
                  <a:noFill/>
                </a:ln>
                <a:solidFill>
                  <a:srgbClr val="3A7877"/>
                </a:solidFill>
                <a:effectLst/>
                <a:uLnTx/>
                <a:uFillTx/>
                <a:latin typeface="Arial"/>
                <a:ea typeface="宋体"/>
                <a:cs typeface="+mn-cs"/>
              </a:rPr>
              <a:t>Zizhen</a:t>
            </a:r>
            <a:r>
              <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rPr>
              <a:t> Zhang, School of Computer Science and Engineering, Sun </a:t>
            </a:r>
            <a:r>
              <a:rPr kumimoji="0" lang="en-US" altLang="zh-CN" sz="1400" b="1" i="0" u="none" strike="noStrike" kern="1200" cap="none" spc="0" normalizeH="0" baseline="0" noProof="0" dirty="0" err="1" smtClean="0">
                <a:ln>
                  <a:noFill/>
                </a:ln>
                <a:solidFill>
                  <a:srgbClr val="3A7877"/>
                </a:solidFill>
                <a:effectLst/>
                <a:uLnTx/>
                <a:uFillTx/>
                <a:latin typeface="Arial"/>
                <a:ea typeface="宋体"/>
                <a:cs typeface="+mn-cs"/>
              </a:rPr>
              <a:t>Yat-sen</a:t>
            </a:r>
            <a:r>
              <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rPr>
              <a:t> University</a:t>
            </a:r>
            <a:endParaRPr kumimoji="0" lang="en-US" altLang="zh-CN" sz="1800" b="1" i="0" u="none" strike="noStrike" kern="1200" cap="none" spc="0" normalizeH="0" baseline="0" noProof="0" dirty="0" smtClean="0">
              <a:ln>
                <a:noFill/>
              </a:ln>
              <a:solidFill>
                <a:srgbClr val="3A7877"/>
              </a:solidFill>
              <a:effectLst/>
              <a:uLnTx/>
              <a:uFillTx/>
              <a:latin typeface="Arial"/>
              <a:ea typeface="宋体"/>
              <a:cs typeface="+mn-cs"/>
            </a:endParaRPr>
          </a:p>
          <a:p>
            <a:pPr marL="0" marR="0" lvl="0" indent="0" algn="l" defTabSz="914400" rtl="0" eaLnBrk="1" fontAlgn="auto" latinLnBrk="0" hangingPunct="1">
              <a:lnSpc>
                <a:spcPct val="120000"/>
              </a:lnSpc>
              <a:spcBef>
                <a:spcPct val="20000"/>
              </a:spcBef>
              <a:spcAft>
                <a:spcPts val="0"/>
              </a:spcAft>
              <a:buClr>
                <a:srgbClr val="CCCC99"/>
              </a:buClr>
              <a:buSzPct val="70000"/>
              <a:buFont typeface="Wingdings" pitchFamily="48" charset="2"/>
              <a:buNone/>
              <a:tabLst/>
              <a:defRPr/>
            </a:pPr>
            <a:r>
              <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hlinkClick r:id="rId3"/>
              </a:rPr>
              <a:t>zhangzizhen@gmail.com</a:t>
            </a:r>
            <a:endPar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endParaRPr>
          </a:p>
        </p:txBody>
      </p:sp>
      <p:sp>
        <p:nvSpPr>
          <p:cNvPr id="95237" name="Rectangle 5"/>
          <p:cNvSpPr>
            <a:spLocks noGrp="1" noChangeArrowheads="1"/>
          </p:cNvSpPr>
          <p:nvPr>
            <p:ph type="ctrTitle"/>
          </p:nvPr>
        </p:nvSpPr>
        <p:spPr>
          <a:xfrm>
            <a:off x="914400" y="1519240"/>
            <a:ext cx="10363200" cy="2266950"/>
          </a:xfrm>
        </p:spPr>
        <p:txBody>
          <a:bodyPr anchor="ctr" anchorCtr="1"/>
          <a:lstStyle>
            <a:lvl1pPr algn="ctr">
              <a:defRPr sz="4100" i="1"/>
            </a:lvl1pPr>
          </a:lstStyle>
          <a:p>
            <a:r>
              <a:rPr lang="zh-CN" altLang="en-US"/>
              <a:t>单击此处编辑母版标题样式</a:t>
            </a:r>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2025/09/26</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292892299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2025/09/26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47400735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2025/09/26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41702288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2025/09/26</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extLst>
      <p:ext uri="{BB962C8B-B14F-4D97-AF65-F5344CB8AC3E}">
        <p14:creationId xmlns:p14="http://schemas.microsoft.com/office/powerpoint/2010/main" val="230498663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descr="图片包含 齿轮, 大, 游戏机, 男人&#10;&#10;描述已自动生成"/>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 name="组合 3"/>
          <p:cNvGrpSpPr/>
          <p:nvPr userDrawn="1"/>
        </p:nvGrpSpPr>
        <p:grpSpPr>
          <a:xfrm>
            <a:off x="7372985" y="2807970"/>
            <a:ext cx="4846320" cy="4062730"/>
            <a:chOff x="11384" y="3921"/>
            <a:chExt cx="7632" cy="6398"/>
          </a:xfrm>
        </p:grpSpPr>
        <p:pic>
          <p:nvPicPr>
            <p:cNvPr id="5" name="图片 4" descr="资源 2@4x"/>
            <p:cNvPicPr>
              <a:picLocks noChangeAspect="1"/>
            </p:cNvPicPr>
            <p:nvPr/>
          </p:nvPicPr>
          <p:blipFill>
            <a:blip r:embed="rId3">
              <a:duotone>
                <a:schemeClr val="accent1">
                  <a:shade val="45000"/>
                  <a:satMod val="135000"/>
                </a:schemeClr>
                <a:prstClr val="white"/>
              </a:duotone>
              <a:lum bright="-18000" contrast="24000"/>
            </a:blip>
            <a:srcRect l="69780" t="17178" r="6160" b="13744"/>
            <a:stretch>
              <a:fillRect/>
            </a:stretch>
          </p:blipFill>
          <p:spPr>
            <a:xfrm>
              <a:off x="11384" y="3921"/>
              <a:ext cx="7632" cy="6398"/>
            </a:xfrm>
            <a:prstGeom prst="rect">
              <a:avLst/>
            </a:prstGeom>
          </p:spPr>
        </p:pic>
        <p:pic>
          <p:nvPicPr>
            <p:cNvPr id="6" name="图片 5" descr="资源 1@4x"/>
            <p:cNvPicPr>
              <a:picLocks noChangeAspect="1"/>
            </p:cNvPicPr>
            <p:nvPr/>
          </p:nvPicPr>
          <p:blipFill>
            <a:blip r:embed="rId4">
              <a:duotone>
                <a:schemeClr val="accent1">
                  <a:shade val="45000"/>
                  <a:satMod val="135000"/>
                </a:schemeClr>
                <a:prstClr val="white"/>
              </a:duotone>
              <a:lum bright="-18000" contrast="24000"/>
            </a:blip>
            <a:srcRect l="71969" t="26412" r="7449" b="18799"/>
            <a:stretch>
              <a:fillRect/>
            </a:stretch>
          </p:blipFill>
          <p:spPr>
            <a:xfrm>
              <a:off x="12480" y="4157"/>
              <a:ext cx="6529" cy="6161"/>
            </a:xfrm>
            <a:prstGeom prst="rect">
              <a:avLst/>
            </a:prstGeom>
          </p:spPr>
        </p:pic>
      </p:grpSp>
      <p:pic>
        <p:nvPicPr>
          <p:cNvPr id="7" name="图片 6"/>
          <p:cNvPicPr>
            <a:picLocks noChangeAspect="1"/>
          </p:cNvPicPr>
          <p:nvPr userDrawn="1"/>
        </p:nvPicPr>
        <p:blipFill>
          <a:blip r:embed="rId5">
            <a:duotone>
              <a:schemeClr val="accent1">
                <a:shade val="45000"/>
                <a:satMod val="135000"/>
              </a:schemeClr>
              <a:prstClr val="white"/>
            </a:duotone>
            <a:lum bright="-18000" contrast="24000"/>
          </a:blip>
          <a:srcRect l="28492" t="36208" r="31929"/>
          <a:stretch>
            <a:fillRect/>
          </a:stretch>
        </p:blipFill>
        <p:spPr>
          <a:xfrm>
            <a:off x="-15875" y="0"/>
            <a:ext cx="3166745" cy="4551045"/>
          </a:xfrm>
          <a:prstGeom prst="rect">
            <a:avLst/>
          </a:prstGeom>
        </p:spPr>
      </p:pic>
    </p:spTree>
    <p:extLst>
      <p:ext uri="{BB962C8B-B14F-4D97-AF65-F5344CB8AC3E}">
        <p14:creationId xmlns:p14="http://schemas.microsoft.com/office/powerpoint/2010/main" val="69009055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任意形状 12"/>
          <p:cNvSpPr/>
          <p:nvPr userDrawn="1"/>
        </p:nvSpPr>
        <p:spPr>
          <a:xfrm>
            <a:off x="0" y="6464698"/>
            <a:ext cx="12192000" cy="393302"/>
          </a:xfrm>
          <a:custGeom>
            <a:avLst/>
            <a:gdLst>
              <a:gd name="connsiteX0" fmla="*/ 12192000 w 12192000"/>
              <a:gd name="connsiteY0" fmla="*/ 0 h 909447"/>
              <a:gd name="connsiteX1" fmla="*/ 12192000 w 12192000"/>
              <a:gd name="connsiteY1" fmla="*/ 909447 h 909447"/>
              <a:gd name="connsiteX2" fmla="*/ 0 w 12192000"/>
              <a:gd name="connsiteY2" fmla="*/ 909447 h 909447"/>
              <a:gd name="connsiteX3" fmla="*/ 0 w 12192000"/>
              <a:gd name="connsiteY3" fmla="*/ 401788 h 909447"/>
              <a:gd name="connsiteX4" fmla="*/ 271475 w 12192000"/>
              <a:gd name="connsiteY4" fmla="*/ 389839 h 909447"/>
              <a:gd name="connsiteX5" fmla="*/ 8190271 w 12192000"/>
              <a:gd name="connsiteY5" fmla="*/ 639060 h 909447"/>
              <a:gd name="connsiteX6" fmla="*/ 12049480 w 12192000"/>
              <a:gd name="connsiteY6" fmla="*/ 34242 h 909447"/>
              <a:gd name="connsiteX0-1" fmla="*/ 12192000 w 12192000"/>
              <a:gd name="connsiteY0-2" fmla="*/ 0 h 909447"/>
              <a:gd name="connsiteX1-3" fmla="*/ 12192000 w 12192000"/>
              <a:gd name="connsiteY1-4" fmla="*/ 909447 h 909447"/>
              <a:gd name="connsiteX2-5" fmla="*/ 0 w 12192000"/>
              <a:gd name="connsiteY2-6" fmla="*/ 909447 h 909447"/>
              <a:gd name="connsiteX3-7" fmla="*/ 0 w 12192000"/>
              <a:gd name="connsiteY3-8" fmla="*/ 401788 h 909447"/>
              <a:gd name="connsiteX4-9" fmla="*/ 8190271 w 12192000"/>
              <a:gd name="connsiteY4-10" fmla="*/ 639060 h 909447"/>
              <a:gd name="connsiteX5-11" fmla="*/ 12049480 w 12192000"/>
              <a:gd name="connsiteY5-12" fmla="*/ 34242 h 909447"/>
              <a:gd name="connsiteX6-13" fmla="*/ 12192000 w 12192000"/>
              <a:gd name="connsiteY6-14" fmla="*/ 0 h 909447"/>
              <a:gd name="connsiteX0-15" fmla="*/ 12192000 w 12192000"/>
              <a:gd name="connsiteY0-16" fmla="*/ 0 h 909447"/>
              <a:gd name="connsiteX1-17" fmla="*/ 12192000 w 12192000"/>
              <a:gd name="connsiteY1-18" fmla="*/ 909447 h 909447"/>
              <a:gd name="connsiteX2-19" fmla="*/ 0 w 12192000"/>
              <a:gd name="connsiteY2-20" fmla="*/ 909447 h 909447"/>
              <a:gd name="connsiteX3-21" fmla="*/ 0 w 12192000"/>
              <a:gd name="connsiteY3-22" fmla="*/ 401788 h 909447"/>
              <a:gd name="connsiteX4-23" fmla="*/ 12049480 w 12192000"/>
              <a:gd name="connsiteY4-24" fmla="*/ 34242 h 909447"/>
              <a:gd name="connsiteX5-25" fmla="*/ 12192000 w 12192000"/>
              <a:gd name="connsiteY5-26" fmla="*/ 0 h 909447"/>
              <a:gd name="connsiteX0-27" fmla="*/ 12192000 w 12192000"/>
              <a:gd name="connsiteY0-28" fmla="*/ 0 h 909447"/>
              <a:gd name="connsiteX1-29" fmla="*/ 12192000 w 12192000"/>
              <a:gd name="connsiteY1-30" fmla="*/ 909447 h 909447"/>
              <a:gd name="connsiteX2-31" fmla="*/ 0 w 12192000"/>
              <a:gd name="connsiteY2-32" fmla="*/ 909447 h 909447"/>
              <a:gd name="connsiteX3-33" fmla="*/ 0 w 12192000"/>
              <a:gd name="connsiteY3-34" fmla="*/ 401788 h 909447"/>
              <a:gd name="connsiteX4-35" fmla="*/ 12192000 w 12192000"/>
              <a:gd name="connsiteY4-36" fmla="*/ 0 h 909447"/>
              <a:gd name="connsiteX0-37" fmla="*/ 12192000 w 12192000"/>
              <a:gd name="connsiteY0-38" fmla="*/ 0 h 909447"/>
              <a:gd name="connsiteX1-39" fmla="*/ 12192000 w 12192000"/>
              <a:gd name="connsiteY1-40" fmla="*/ 909447 h 909447"/>
              <a:gd name="connsiteX2-41" fmla="*/ 0 w 12192000"/>
              <a:gd name="connsiteY2-42" fmla="*/ 909447 h 909447"/>
              <a:gd name="connsiteX3-43" fmla="*/ 0 w 12192000"/>
              <a:gd name="connsiteY3-44" fmla="*/ 401788 h 909447"/>
              <a:gd name="connsiteX4-45" fmla="*/ 12192000 w 12192000"/>
              <a:gd name="connsiteY4-46" fmla="*/ 0 h 909447"/>
              <a:gd name="connsiteX0-47" fmla="*/ 12192000 w 12192000"/>
              <a:gd name="connsiteY0-48" fmla="*/ 0 h 909447"/>
              <a:gd name="connsiteX1-49" fmla="*/ 12192000 w 12192000"/>
              <a:gd name="connsiteY1-50" fmla="*/ 909447 h 909447"/>
              <a:gd name="connsiteX2-51" fmla="*/ 0 w 12192000"/>
              <a:gd name="connsiteY2-52" fmla="*/ 909447 h 909447"/>
              <a:gd name="connsiteX3-53" fmla="*/ 0 w 12192000"/>
              <a:gd name="connsiteY3-54" fmla="*/ 401788 h 909447"/>
              <a:gd name="connsiteX4-55" fmla="*/ 12192000 w 12192000"/>
              <a:gd name="connsiteY4-56" fmla="*/ 0 h 909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909447">
                <a:moveTo>
                  <a:pt x="12192000" y="0"/>
                </a:moveTo>
                <a:lnTo>
                  <a:pt x="12192000" y="909447"/>
                </a:lnTo>
                <a:lnTo>
                  <a:pt x="0" y="909447"/>
                </a:lnTo>
                <a:lnTo>
                  <a:pt x="0" y="401788"/>
                </a:lnTo>
                <a:cubicBezTo>
                  <a:pt x="2540000" y="700478"/>
                  <a:pt x="6289368" y="812355"/>
                  <a:pt x="12192000" y="0"/>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sz="1350"/>
          </a:p>
        </p:txBody>
      </p:sp>
      <p:sp>
        <p:nvSpPr>
          <p:cNvPr id="4" name="文本框 3"/>
          <p:cNvSpPr txBox="1"/>
          <p:nvPr userDrawn="1"/>
        </p:nvSpPr>
        <p:spPr>
          <a:xfrm>
            <a:off x="10829365" y="6489700"/>
            <a:ext cx="1366869" cy="337185"/>
          </a:xfrm>
          <a:prstGeom prst="rect">
            <a:avLst/>
          </a:prstGeom>
          <a:noFill/>
        </p:spPr>
        <p:txBody>
          <a:bodyPr wrap="square" rtlCol="0">
            <a:spAutoFit/>
          </a:bodyPr>
          <a:lstStyle/>
          <a:p>
            <a:pPr algn="r"/>
            <a:fld id="{9A0DB2DC-4C9A-4742-B13C-FB6460FD3503}" type="slidenum">
              <a:rPr lang="zh-CN" altLang="en-US" sz="1600" b="1" smtClean="0">
                <a:solidFill>
                  <a:schemeClr val="bg1"/>
                </a:solidFill>
              </a:rPr>
              <a:t>‹#›</a:t>
            </a:fld>
            <a:endParaRPr lang="zh-CN" altLang="en-US" sz="1600" b="1" dirty="0">
              <a:solidFill>
                <a:schemeClr val="bg1"/>
              </a:solidFill>
            </a:endParaRPr>
          </a:p>
        </p:txBody>
      </p:sp>
      <p:sp>
        <p:nvSpPr>
          <p:cNvPr id="3" name="标题 2"/>
          <p:cNvSpPr>
            <a:spLocks noGrp="1"/>
          </p:cNvSpPr>
          <p:nvPr>
            <p:ph type="title" hasCustomPrompt="1"/>
            <p:custDataLst>
              <p:tags r:id="rId1"/>
            </p:custDataLst>
          </p:nvPr>
        </p:nvSpPr>
        <p:spPr>
          <a:xfrm>
            <a:off x="185420" y="116205"/>
            <a:ext cx="9872345" cy="546735"/>
          </a:xfrm>
        </p:spPr>
        <p:txBody>
          <a:bodyPr vert="horz" lIns="90000" tIns="0" rIns="90000" bIns="0" rtlCol="0" anchor="ctr" anchorCtr="0">
            <a:normAutofit/>
          </a:bodyPr>
          <a:lstStyle>
            <a:lvl1pPr defTabSz="914400">
              <a:tabLst>
                <a:tab pos="2954655" algn="l"/>
              </a:tabLst>
              <a:defRPr sz="2800"/>
            </a:lvl1pPr>
          </a:lstStyle>
          <a:p>
            <a:pPr lvl="0"/>
            <a:endParaRPr lang="zh-CN" altLang="en-US"/>
          </a:p>
        </p:txBody>
      </p:sp>
      <p:sp>
        <p:nvSpPr>
          <p:cNvPr id="8" name="文本占位符 7"/>
          <p:cNvSpPr>
            <a:spLocks noGrp="1"/>
          </p:cNvSpPr>
          <p:nvPr>
            <p:ph type="body" idx="1"/>
            <p:custDataLst>
              <p:tags r:id="rId2"/>
            </p:custDataLst>
          </p:nvPr>
        </p:nvSpPr>
        <p:spPr>
          <a:xfrm>
            <a:off x="185420" y="727075"/>
            <a:ext cx="11831955" cy="5729605"/>
          </a:xfrm>
          <a:prstGeom prst="rect">
            <a:avLst/>
          </a:prstGeom>
        </p:spPr>
        <p:txBody>
          <a:bodyPr vert="horz" lIns="90000" tIns="46800" rIns="90000" bIns="46800" rtlCol="0">
            <a:normAutofit/>
          </a:bodyPr>
          <a:lstStyle>
            <a:lvl1pPr marL="228600" marR="0" lvl="0" indent="-2286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kumimoji="0" lang="zh-CN" altLang="en-US" sz="2600" b="0" i="0" u="none" strike="noStrike" kern="1200" cap="none" spc="150" normalizeH="0" baseline="0" noProof="1" dirty="0">
                <a:solidFill>
                  <a:schemeClr val="tx1"/>
                </a:solidFill>
                <a:uFillTx/>
                <a:latin typeface="+mn-lt"/>
                <a:ea typeface="+mn-ea"/>
                <a:cs typeface="+mn-cs"/>
              </a:defRPr>
            </a:lvl1pPr>
            <a:lvl2pPr marL="736600" indent="-278765" eaLnBrk="1" fontAlgn="auto" latinLnBrk="0" hangingPunct="1">
              <a:lnSpc>
                <a:spcPct val="150000"/>
              </a:lnSpc>
              <a:defRPr kumimoji="0" lang="zh-CN" altLang="en-US" sz="2400" b="0" i="0" u="none" strike="noStrike" kern="1200" cap="none" spc="150" normalizeH="0" baseline="0" noProof="1" dirty="0">
                <a:solidFill>
                  <a:schemeClr val="tx1"/>
                </a:solidFill>
                <a:uFillTx/>
                <a:latin typeface="+mn-lt"/>
                <a:ea typeface="+mn-ea"/>
                <a:cs typeface="+mn-cs"/>
              </a:defRPr>
            </a:lvl2pPr>
            <a:lvl3pPr marL="1226820" indent="-311785" eaLnBrk="1" fontAlgn="auto" latinLnBrk="0" hangingPunct="1">
              <a:lnSpc>
                <a:spcPct val="150000"/>
              </a:lnSpc>
              <a:buFont typeface="Wingdings" panose="05000000000000000000" charset="0"/>
              <a:buChar char="ü"/>
              <a:defRPr sz="2200">
                <a:solidFill>
                  <a:schemeClr val="tx1"/>
                </a:solidFill>
              </a:defRPr>
            </a:lvl3pPr>
            <a:lvl4pPr eaLnBrk="1" fontAlgn="auto" latinLnBrk="0" hangingPunct="1">
              <a:lnSpc>
                <a:spcPct val="150000"/>
              </a:lnSpc>
              <a:defRPr/>
            </a:lvl4pPr>
            <a:lvl5pPr eaLnBrk="1" fontAlgn="auto" latinLnBrk="0" hangingPunct="1">
              <a:lnSpc>
                <a:spcPct val="150000"/>
              </a:lnSpc>
              <a:defRPr/>
            </a:lvl5pPr>
          </a:lstStyle>
          <a:p>
            <a:pPr lvl="0"/>
            <a:r>
              <a:rPr lang="zh-CN" altLang="en-US" dirty="0"/>
              <a:t>单击此处编辑母版文本样式</a:t>
            </a:r>
          </a:p>
          <a:p>
            <a:pPr lvl="1" algn="just">
              <a:lnSpc>
                <a:spcPct val="150000"/>
              </a:lnSpc>
              <a:spcAft>
                <a:spcPts val="0"/>
              </a:spcAft>
              <a:buClrTx/>
              <a:buSzTx/>
              <a:buChar char="‒"/>
            </a:pPr>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5" name="直接连接符 4"/>
          <p:cNvCxnSpPr/>
          <p:nvPr userDrawn="1"/>
        </p:nvCxnSpPr>
        <p:spPr>
          <a:xfrm>
            <a:off x="172397" y="691449"/>
            <a:ext cx="8748000" cy="0"/>
          </a:xfrm>
          <a:prstGeom prst="line">
            <a:avLst/>
          </a:prstGeom>
          <a:ln w="31750">
            <a:gradFill>
              <a:gsLst>
                <a:gs pos="0">
                  <a:srgbClr val="893CC4"/>
                </a:gs>
                <a:gs pos="100000">
                  <a:schemeClr val="bg1"/>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06244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3" name="图片 2" descr="图片包含 齿轮, 大, 游戏机, 男人&#10;&#10;描述已自动生成"/>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userDrawn="1"/>
        </p:nvSpPr>
        <p:spPr>
          <a:xfrm>
            <a:off x="5047143" y="687854"/>
            <a:ext cx="2097715" cy="322580"/>
          </a:xfrm>
          <a:prstGeom prst="rect">
            <a:avLst/>
          </a:prstGeom>
          <a:noFill/>
        </p:spPr>
        <p:txBody>
          <a:bodyPr wrap="square" lIns="0" tIns="0" rIns="0" bIns="0" rtlCol="0" anchor="t">
            <a:spAutoFit/>
          </a:bodyPr>
          <a:lstStyle/>
          <a:p>
            <a:pPr algn="dist"/>
            <a:r>
              <a:rPr lang="en-US" altLang="zh-CN" sz="2100" dirty="0">
                <a:solidFill>
                  <a:schemeClr val="accent1">
                    <a:alpha val="20000"/>
                  </a:schemeClr>
                </a:solidFill>
                <a:latin typeface="微软雅黑" panose="020B0503020204020204" charset="-122"/>
                <a:ea typeface="微软雅黑" panose="020B0503020204020204" charset="-122"/>
                <a:sym typeface="微软雅黑" panose="020B0503020204020204" charset="-122"/>
              </a:rPr>
              <a:t>CONTENTS</a:t>
            </a:r>
            <a:endParaRPr lang="zh-CN" altLang="en-US" sz="2100" dirty="0">
              <a:solidFill>
                <a:schemeClr val="accent1">
                  <a:alpha val="20000"/>
                </a:schemeClr>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userDrawn="1"/>
        </p:nvSpPr>
        <p:spPr>
          <a:xfrm>
            <a:off x="5172075" y="888653"/>
            <a:ext cx="1847851" cy="830580"/>
          </a:xfrm>
          <a:prstGeom prst="rect">
            <a:avLst/>
          </a:prstGeom>
          <a:noFill/>
        </p:spPr>
        <p:txBody>
          <a:bodyPr wrap="square" lIns="0" tIns="0" rIns="0" bIns="0" rtlCol="0" anchor="t">
            <a:spAutoFit/>
          </a:bodyPr>
          <a:lstStyle/>
          <a:p>
            <a:pPr algn="dist"/>
            <a:r>
              <a:rPr lang="zh-CN" altLang="en-US" sz="5400" dirty="0">
                <a:solidFill>
                  <a:schemeClr val="accent1"/>
                </a:solidFill>
                <a:latin typeface="微软雅黑" panose="020B0503020204020204" charset="-122"/>
                <a:ea typeface="微软雅黑" panose="020B0503020204020204" charset="-122"/>
                <a:sym typeface="微软雅黑" panose="020B0503020204020204" charset="-122"/>
              </a:rPr>
              <a:t>目录</a:t>
            </a:r>
          </a:p>
        </p:txBody>
      </p:sp>
      <p:sp>
        <p:nvSpPr>
          <p:cNvPr id="2" name="文本框 1"/>
          <p:cNvSpPr txBox="1"/>
          <p:nvPr userDrawn="1"/>
        </p:nvSpPr>
        <p:spPr>
          <a:xfrm>
            <a:off x="11420687" y="6489700"/>
            <a:ext cx="775547" cy="337185"/>
          </a:xfrm>
          <a:prstGeom prst="rect">
            <a:avLst/>
          </a:prstGeom>
          <a:noFill/>
        </p:spPr>
        <p:txBody>
          <a:bodyPr wrap="square" rtlCol="0">
            <a:spAutoFit/>
          </a:bodyPr>
          <a:lstStyle/>
          <a:p>
            <a:pPr algn="r"/>
            <a:fld id="{9A0DB2DC-4C9A-4742-B13C-FB6460FD3503}" type="slidenum">
              <a:rPr lang="zh-CN" altLang="en-US" sz="1600"/>
              <a:t>‹#›</a:t>
            </a:fld>
            <a:endParaRPr lang="zh-CN" altLang="en-US" sz="1600"/>
          </a:p>
        </p:txBody>
      </p:sp>
    </p:spTree>
    <p:extLst>
      <p:ext uri="{BB962C8B-B14F-4D97-AF65-F5344CB8AC3E}">
        <p14:creationId xmlns:p14="http://schemas.microsoft.com/office/powerpoint/2010/main" val="370444893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5" name="图片 4" descr="图片包含 齿轮, 大, 游戏机, 男人&#10;&#10;描述已自动生成"/>
          <p:cNvPicPr/>
          <p:nvPr userDrawn="1"/>
        </p:nvPicPr>
        <p:blipFill>
          <a:blip r:embed="rId2">
            <a:alphaModFix amt="5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1"/>
          <p:cNvSpPr/>
          <p:nvPr userDrawn="1"/>
        </p:nvSpPr>
        <p:spPr>
          <a:xfrm>
            <a:off x="2339341" y="1828800"/>
            <a:ext cx="7513320" cy="1261242"/>
          </a:xfrm>
          <a:custGeom>
            <a:avLst/>
            <a:gdLst>
              <a:gd name="connsiteX0" fmla="*/ 0 w 8313683"/>
              <a:gd name="connsiteY0" fmla="*/ 0 h 2207173"/>
              <a:gd name="connsiteX1" fmla="*/ 8313683 w 8313683"/>
              <a:gd name="connsiteY1" fmla="*/ 0 h 2207173"/>
              <a:gd name="connsiteX2" fmla="*/ 8313683 w 8313683"/>
              <a:gd name="connsiteY2" fmla="*/ 2207173 h 2207173"/>
              <a:gd name="connsiteX3" fmla="*/ 0 w 8313683"/>
              <a:gd name="connsiteY3" fmla="*/ 2207173 h 2207173"/>
              <a:gd name="connsiteX4" fmla="*/ 0 w 8313683"/>
              <a:gd name="connsiteY4" fmla="*/ 0 h 2207173"/>
              <a:gd name="connsiteX0-1" fmla="*/ 0 w 8313683"/>
              <a:gd name="connsiteY0-2" fmla="*/ 2207173 h 2298613"/>
              <a:gd name="connsiteX1-3" fmla="*/ 0 w 8313683"/>
              <a:gd name="connsiteY1-4" fmla="*/ 0 h 2298613"/>
              <a:gd name="connsiteX2-5" fmla="*/ 8313683 w 8313683"/>
              <a:gd name="connsiteY2-6" fmla="*/ 0 h 2298613"/>
              <a:gd name="connsiteX3-7" fmla="*/ 8313683 w 8313683"/>
              <a:gd name="connsiteY3-8" fmla="*/ 2207173 h 2298613"/>
              <a:gd name="connsiteX4-9" fmla="*/ 91440 w 8313683"/>
              <a:gd name="connsiteY4-10" fmla="*/ 2298613 h 2298613"/>
              <a:gd name="connsiteX0-11" fmla="*/ 0 w 8313683"/>
              <a:gd name="connsiteY0-12" fmla="*/ 2207173 h 2207173"/>
              <a:gd name="connsiteX1-13" fmla="*/ 0 w 8313683"/>
              <a:gd name="connsiteY1-14" fmla="*/ 0 h 2207173"/>
              <a:gd name="connsiteX2-15" fmla="*/ 8313683 w 8313683"/>
              <a:gd name="connsiteY2-16" fmla="*/ 0 h 2207173"/>
              <a:gd name="connsiteX3-17" fmla="*/ 8313683 w 8313683"/>
              <a:gd name="connsiteY3-18" fmla="*/ 2207173 h 2207173"/>
            </a:gdLst>
            <a:ahLst/>
            <a:cxnLst>
              <a:cxn ang="0">
                <a:pos x="connsiteX0-1" y="connsiteY0-2"/>
              </a:cxn>
              <a:cxn ang="0">
                <a:pos x="connsiteX1-3" y="connsiteY1-4"/>
              </a:cxn>
              <a:cxn ang="0">
                <a:pos x="connsiteX2-5" y="connsiteY2-6"/>
              </a:cxn>
              <a:cxn ang="0">
                <a:pos x="connsiteX3-7" y="connsiteY3-8"/>
              </a:cxn>
            </a:cxnLst>
            <a:rect l="l" t="t" r="r" b="b"/>
            <a:pathLst>
              <a:path w="8313683" h="2207173">
                <a:moveTo>
                  <a:pt x="0" y="2207173"/>
                </a:moveTo>
                <a:lnTo>
                  <a:pt x="0" y="0"/>
                </a:lnTo>
                <a:lnTo>
                  <a:pt x="8313683" y="0"/>
                </a:lnTo>
                <a:lnTo>
                  <a:pt x="8313683" y="2207173"/>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4" name="矩形 1"/>
          <p:cNvSpPr/>
          <p:nvPr userDrawn="1"/>
        </p:nvSpPr>
        <p:spPr>
          <a:xfrm flipV="1">
            <a:off x="2339341" y="3975538"/>
            <a:ext cx="7513320" cy="1261242"/>
          </a:xfrm>
          <a:custGeom>
            <a:avLst/>
            <a:gdLst>
              <a:gd name="connsiteX0" fmla="*/ 0 w 8313683"/>
              <a:gd name="connsiteY0" fmla="*/ 0 h 2207173"/>
              <a:gd name="connsiteX1" fmla="*/ 8313683 w 8313683"/>
              <a:gd name="connsiteY1" fmla="*/ 0 h 2207173"/>
              <a:gd name="connsiteX2" fmla="*/ 8313683 w 8313683"/>
              <a:gd name="connsiteY2" fmla="*/ 2207173 h 2207173"/>
              <a:gd name="connsiteX3" fmla="*/ 0 w 8313683"/>
              <a:gd name="connsiteY3" fmla="*/ 2207173 h 2207173"/>
              <a:gd name="connsiteX4" fmla="*/ 0 w 8313683"/>
              <a:gd name="connsiteY4" fmla="*/ 0 h 2207173"/>
              <a:gd name="connsiteX0-1" fmla="*/ 0 w 8313683"/>
              <a:gd name="connsiteY0-2" fmla="*/ 2207173 h 2298613"/>
              <a:gd name="connsiteX1-3" fmla="*/ 0 w 8313683"/>
              <a:gd name="connsiteY1-4" fmla="*/ 0 h 2298613"/>
              <a:gd name="connsiteX2-5" fmla="*/ 8313683 w 8313683"/>
              <a:gd name="connsiteY2-6" fmla="*/ 0 h 2298613"/>
              <a:gd name="connsiteX3-7" fmla="*/ 8313683 w 8313683"/>
              <a:gd name="connsiteY3-8" fmla="*/ 2207173 h 2298613"/>
              <a:gd name="connsiteX4-9" fmla="*/ 91440 w 8313683"/>
              <a:gd name="connsiteY4-10" fmla="*/ 2298613 h 2298613"/>
              <a:gd name="connsiteX0-11" fmla="*/ 0 w 8313683"/>
              <a:gd name="connsiteY0-12" fmla="*/ 2207173 h 2207173"/>
              <a:gd name="connsiteX1-13" fmla="*/ 0 w 8313683"/>
              <a:gd name="connsiteY1-14" fmla="*/ 0 h 2207173"/>
              <a:gd name="connsiteX2-15" fmla="*/ 8313683 w 8313683"/>
              <a:gd name="connsiteY2-16" fmla="*/ 0 h 2207173"/>
              <a:gd name="connsiteX3-17" fmla="*/ 8313683 w 8313683"/>
              <a:gd name="connsiteY3-18" fmla="*/ 2207173 h 2207173"/>
            </a:gdLst>
            <a:ahLst/>
            <a:cxnLst>
              <a:cxn ang="0">
                <a:pos x="connsiteX0-1" y="connsiteY0-2"/>
              </a:cxn>
              <a:cxn ang="0">
                <a:pos x="connsiteX1-3" y="connsiteY1-4"/>
              </a:cxn>
              <a:cxn ang="0">
                <a:pos x="connsiteX2-5" y="connsiteY2-6"/>
              </a:cxn>
              <a:cxn ang="0">
                <a:pos x="connsiteX3-7" y="connsiteY3-8"/>
              </a:cxn>
            </a:cxnLst>
            <a:rect l="l" t="t" r="r" b="b"/>
            <a:pathLst>
              <a:path w="8313683" h="2207173">
                <a:moveTo>
                  <a:pt x="0" y="2207173"/>
                </a:moveTo>
                <a:lnTo>
                  <a:pt x="0" y="0"/>
                </a:lnTo>
                <a:lnTo>
                  <a:pt x="8313683" y="0"/>
                </a:lnTo>
                <a:lnTo>
                  <a:pt x="8313683" y="2207173"/>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6" name="直角三角形 5"/>
          <p:cNvSpPr/>
          <p:nvPr userDrawn="1"/>
        </p:nvSpPr>
        <p:spPr>
          <a:xfrm>
            <a:off x="2339339" y="5007505"/>
            <a:ext cx="229275" cy="22927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7" name="直角三角形 6"/>
          <p:cNvSpPr/>
          <p:nvPr userDrawn="1"/>
        </p:nvSpPr>
        <p:spPr>
          <a:xfrm flipH="1">
            <a:off x="9623384" y="5007505"/>
            <a:ext cx="229275" cy="22927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solidFill>
                <a:schemeClr val="accent1"/>
              </a:solidFill>
              <a:latin typeface="微软雅黑" panose="020B0503020204020204" charset="-122"/>
              <a:ea typeface="微软雅黑" panose="020B0503020204020204" charset="-122"/>
              <a:sym typeface="微软雅黑" panose="020B0503020204020204" charset="-122"/>
            </a:endParaRPr>
          </a:p>
        </p:txBody>
      </p:sp>
      <p:sp>
        <p:nvSpPr>
          <p:cNvPr id="2" name="文本框 1"/>
          <p:cNvSpPr txBox="1"/>
          <p:nvPr userDrawn="1"/>
        </p:nvSpPr>
        <p:spPr>
          <a:xfrm>
            <a:off x="11420687" y="6489700"/>
            <a:ext cx="775547" cy="337185"/>
          </a:xfrm>
          <a:prstGeom prst="rect">
            <a:avLst/>
          </a:prstGeom>
          <a:noFill/>
        </p:spPr>
        <p:txBody>
          <a:bodyPr wrap="square" rtlCol="0">
            <a:spAutoFit/>
          </a:bodyPr>
          <a:lstStyle/>
          <a:p>
            <a:pPr algn="r"/>
            <a:fld id="{9A0DB2DC-4C9A-4742-B13C-FB6460FD3503}" type="slidenum">
              <a:rPr lang="zh-CN" altLang="en-US" sz="1600"/>
              <a:t>‹#›</a:t>
            </a:fld>
            <a:endParaRPr lang="zh-CN" altLang="en-US" sz="1600"/>
          </a:p>
        </p:txBody>
      </p:sp>
    </p:spTree>
    <p:extLst>
      <p:ext uri="{BB962C8B-B14F-4D97-AF65-F5344CB8AC3E}">
        <p14:creationId xmlns:p14="http://schemas.microsoft.com/office/powerpoint/2010/main" val="118982334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2025/09/26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2582220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2025/09/26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4787180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2025/09/26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58902881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2025/09/26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61729699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1"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1"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2025/09/26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71658979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2025/09/26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78068179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2025/09/26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201192578"/>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ags" Target="../tags/tag2.xml"/><Relationship Id="rId3" Type="http://schemas.openxmlformats.org/officeDocument/2006/relationships/slideLayout" Target="../slideLayouts/slideLayout5.xml"/><Relationship Id="rId21" Type="http://schemas.openxmlformats.org/officeDocument/2006/relationships/tags" Target="../tags/tag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ags" Target="../tags/tag1.xml"/><Relationship Id="rId2" Type="http://schemas.openxmlformats.org/officeDocument/2006/relationships/slideLayout" Target="../slideLayouts/slideLayout4.xml"/><Relationship Id="rId16" Type="http://schemas.openxmlformats.org/officeDocument/2006/relationships/theme" Target="../theme/theme2.xml"/><Relationship Id="rId20" Type="http://schemas.openxmlformats.org/officeDocument/2006/relationships/tags" Target="../tags/tag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ags" Target="../tags/tag3.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6251" y="214314"/>
            <a:ext cx="11239500" cy="6429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76251" y="928688"/>
            <a:ext cx="11239500" cy="5572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Picture 15" descr="C:\Documents and Settings\Administrator\桌面\Briefcase\Web程序设计与AJAX 课程\gif图片下载\英文校名.gif"/>
          <p:cNvPicPr>
            <a:picLocks noChangeAspect="1" noChangeArrowheads="1"/>
          </p:cNvPicPr>
          <p:nvPr/>
        </p:nvPicPr>
        <p:blipFill>
          <a:blip r:embed="rId4" cstate="print"/>
          <a:srcRect/>
          <a:stretch>
            <a:fillRect/>
          </a:stretch>
        </p:blipFill>
        <p:spPr bwMode="auto">
          <a:xfrm>
            <a:off x="4603751" y="6581776"/>
            <a:ext cx="3302000" cy="276225"/>
          </a:xfrm>
          <a:prstGeom prst="rect">
            <a:avLst/>
          </a:prstGeom>
          <a:noFill/>
          <a:ln w="9525">
            <a:noFill/>
            <a:miter lim="800000"/>
            <a:headEnd/>
            <a:tailEnd/>
          </a:ln>
        </p:spPr>
      </p:pic>
      <p:cxnSp>
        <p:nvCxnSpPr>
          <p:cNvPr id="21" name="直接连接符 20"/>
          <p:cNvCxnSpPr/>
          <p:nvPr/>
        </p:nvCxnSpPr>
        <p:spPr>
          <a:xfrm>
            <a:off x="476251" y="855664"/>
            <a:ext cx="11239500" cy="1587"/>
          </a:xfrm>
          <a:prstGeom prst="line">
            <a:avLst/>
          </a:prstGeom>
          <a:ln w="38100">
            <a:solidFill>
              <a:srgbClr val="009900"/>
            </a:solidFill>
          </a:ln>
        </p:spPr>
        <p:style>
          <a:lnRef idx="1">
            <a:schemeClr val="accent1"/>
          </a:lnRef>
          <a:fillRef idx="0">
            <a:schemeClr val="accent1"/>
          </a:fillRef>
          <a:effectRef idx="0">
            <a:schemeClr val="accent1"/>
          </a:effectRef>
          <a:fontRef idx="minor">
            <a:schemeClr val="tx1"/>
          </a:fontRef>
        </p:style>
      </p:cxnSp>
      <p:sp>
        <p:nvSpPr>
          <p:cNvPr id="1030" name="TextBox 26"/>
          <p:cNvSpPr txBox="1">
            <a:spLocks noChangeArrowheads="1"/>
          </p:cNvSpPr>
          <p:nvPr/>
        </p:nvSpPr>
        <p:spPr bwMode="auto">
          <a:xfrm>
            <a:off x="5143501" y="71439"/>
            <a:ext cx="6667500" cy="261937"/>
          </a:xfrm>
          <a:prstGeom prst="rect">
            <a:avLst/>
          </a:prstGeom>
          <a:noFill/>
          <a:ln>
            <a:noFill/>
          </a:ln>
          <a:extLst>
            <a:ext uri="{909E8E84-426E-40dd-AFC4-6F175D3DCCD1}"/>
            <a:ext uri="{91240B29-F687-4f45-9708-019B960494DF}"/>
          </a:extLst>
        </p:spPr>
        <p:txBody>
          <a:bodyPr>
            <a:spAutoFit/>
          </a:bodyPr>
          <a:lstStyle/>
          <a:p>
            <a:pPr algn="r">
              <a:defRPr/>
            </a:pPr>
            <a:r>
              <a:rPr lang="en-US" altLang="zh-CN" sz="1100" i="1" dirty="0" smtClean="0">
                <a:solidFill>
                  <a:srgbClr val="3A7877"/>
                </a:solidFill>
                <a:latin typeface="Arial" pitchFamily="34" charset="0"/>
              </a:rPr>
              <a:t>Data structures</a:t>
            </a:r>
            <a:r>
              <a:rPr lang="en-US" altLang="zh-CN" sz="1100" i="1" baseline="0" dirty="0" smtClean="0">
                <a:solidFill>
                  <a:srgbClr val="3A7877"/>
                </a:solidFill>
                <a:latin typeface="Arial" pitchFamily="34" charset="0"/>
              </a:rPr>
              <a:t> and algorithms</a:t>
            </a:r>
            <a:endParaRPr lang="zh-CN" altLang="en-US" sz="1100" i="1" dirty="0">
              <a:solidFill>
                <a:srgbClr val="3A7877"/>
              </a:solidFill>
              <a:latin typeface="Arial" pitchFamily="34" charset="0"/>
            </a:endParaRPr>
          </a:p>
        </p:txBody>
      </p:sp>
      <p:sp>
        <p:nvSpPr>
          <p:cNvPr id="9" name="Rectangle 4"/>
          <p:cNvSpPr txBox="1">
            <a:spLocks noChangeArrowheads="1"/>
          </p:cNvSpPr>
          <p:nvPr userDrawn="1"/>
        </p:nvSpPr>
        <p:spPr bwMode="auto">
          <a:xfrm>
            <a:off x="8686800" y="6615113"/>
            <a:ext cx="2743200" cy="457200"/>
          </a:xfrm>
          <a:prstGeom prst="rect">
            <a:avLst/>
          </a:prstGeom>
          <a:noFill/>
          <a:ln w="9525">
            <a:noFill/>
            <a:miter lim="800000"/>
            <a:headEnd/>
            <a:tailEnd/>
          </a:ln>
          <a:effectLst/>
        </p:spPr>
        <p:txBody>
          <a:bodyPr/>
          <a:lstStyle/>
          <a:p>
            <a:pPr algn="ctr">
              <a:defRPr/>
            </a:pPr>
            <a:fld id="{FED218EC-7653-412D-96B2-7145C570315F}" type="slidenum">
              <a:rPr lang="en-US" altLang="zh-CN" sz="1000" b="1">
                <a:solidFill>
                  <a:srgbClr val="3A7877"/>
                </a:solidFill>
                <a:latin typeface="Arial" pitchFamily="34" charset="0"/>
              </a:rPr>
              <a:pPr algn="ctr">
                <a:defRPr/>
              </a:pPr>
              <a:t>‹#›</a:t>
            </a:fld>
            <a:r>
              <a:rPr lang="en-US" altLang="zh-CN" sz="1000" b="1" dirty="0">
                <a:solidFill>
                  <a:srgbClr val="3A7877"/>
                </a:solidFill>
                <a:latin typeface="Arial" pitchFamily="34" charset="0"/>
              </a:rPr>
              <a:t> </a:t>
            </a:r>
            <a:r>
              <a:rPr lang="en-US" altLang="zh-CN" sz="1000" b="1" dirty="0" smtClean="0">
                <a:solidFill>
                  <a:srgbClr val="3A7877"/>
                </a:solidFill>
                <a:latin typeface="Arial" pitchFamily="34" charset="0"/>
              </a:rPr>
              <a:t>/</a:t>
            </a:r>
            <a:endParaRPr lang="en-US" altLang="zh-CN" sz="1000" b="1" dirty="0">
              <a:solidFill>
                <a:srgbClr val="3A7877"/>
              </a:solidFill>
              <a:latin typeface="Arial" pitchFamily="34" charset="0"/>
            </a:endParaRPr>
          </a:p>
        </p:txBody>
      </p:sp>
      <p:sp>
        <p:nvSpPr>
          <p:cNvPr id="11" name="Rectangle 4"/>
          <p:cNvSpPr txBox="1">
            <a:spLocks noChangeArrowheads="1"/>
          </p:cNvSpPr>
          <p:nvPr/>
        </p:nvSpPr>
        <p:spPr bwMode="auto">
          <a:xfrm>
            <a:off x="952500" y="6615113"/>
            <a:ext cx="2743200" cy="457200"/>
          </a:xfrm>
          <a:prstGeom prst="rect">
            <a:avLst/>
          </a:prstGeom>
          <a:noFill/>
          <a:ln w="9525">
            <a:noFill/>
            <a:miter lim="800000"/>
            <a:headEnd/>
            <a:tailEnd/>
          </a:ln>
          <a:effectLst/>
        </p:spPr>
        <p:txBody>
          <a:bodyPr/>
          <a:lstStyle/>
          <a:p>
            <a:pPr algn="ctr">
              <a:defRPr/>
            </a:pPr>
            <a:fld id="{28F2FBAF-9894-4EB8-8AC6-3F534D888B82}" type="datetime4">
              <a:rPr lang="en-US" altLang="zh-CN" sz="1000" b="1">
                <a:solidFill>
                  <a:srgbClr val="3A7877"/>
                </a:solidFill>
                <a:latin typeface="Arial" pitchFamily="34" charset="0"/>
              </a:rPr>
              <a:pPr algn="ctr">
                <a:defRPr/>
              </a:pPr>
              <a:t>September 26, 2025</a:t>
            </a:fld>
            <a:endParaRPr lang="en-US" altLang="zh-CN" sz="1000" b="1" dirty="0">
              <a:solidFill>
                <a:srgbClr val="3A7877"/>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ransition spd="slow"/>
  <p:timing>
    <p:tnLst>
      <p:par>
        <p:cTn id="1" dur="indefinite" restart="never" nodeType="tmRoot"/>
      </p:par>
    </p:tnLst>
  </p:timing>
  <p:hf hdr="0"/>
  <p:txStyles>
    <p:titleStyle>
      <a:lvl1pPr algn="l" rtl="0" eaLnBrk="0" fontAlgn="base" hangingPunct="0">
        <a:spcBef>
          <a:spcPct val="0"/>
        </a:spcBef>
        <a:spcAft>
          <a:spcPct val="0"/>
        </a:spcAft>
        <a:defRPr kumimoji="1" sz="3300">
          <a:solidFill>
            <a:schemeClr val="tx2"/>
          </a:solidFill>
          <a:latin typeface="+mj-lt"/>
          <a:ea typeface="+mj-ea"/>
          <a:cs typeface="宋体" charset="0"/>
        </a:defRPr>
      </a:lvl1pPr>
      <a:lvl2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2pPr>
      <a:lvl3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3pPr>
      <a:lvl4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4pPr>
      <a:lvl5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kumimoji="1" sz="2400">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accent1"/>
        </a:buClr>
        <a:buSzPct val="150000"/>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kumimoji="1" sz="16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8"/>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9"/>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0"/>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2025/09/26</a:t>
            </a:fld>
            <a:endParaRPr lang="zh-CN" altLang="en-US"/>
          </a:p>
        </p:txBody>
      </p:sp>
      <p:sp>
        <p:nvSpPr>
          <p:cNvPr id="5" name="页脚占位符 4"/>
          <p:cNvSpPr>
            <a:spLocks noGrp="1"/>
          </p:cNvSpPr>
          <p:nvPr>
            <p:ph type="ftr" sz="quarter" idx="3"/>
            <p:custDataLst>
              <p:tags r:id="rId21"/>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2"/>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7"/>
    </p:custDataLst>
    <p:extLst>
      <p:ext uri="{BB962C8B-B14F-4D97-AF65-F5344CB8AC3E}">
        <p14:creationId xmlns:p14="http://schemas.microsoft.com/office/powerpoint/2010/main" val="141578103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Lst>
  <p:hf hdr="0" ftr="0" dt="0"/>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3"/>
          <p:cNvSpPr>
            <a:spLocks noGrp="1"/>
          </p:cNvSpPr>
          <p:nvPr>
            <p:ph type="ctrTitle"/>
          </p:nvPr>
        </p:nvSpPr>
        <p:spPr/>
        <p:txBody>
          <a:bodyPr/>
          <a:lstStyle/>
          <a:p>
            <a:r>
              <a:rPr kumimoji="0" lang="en-US" altLang="zh-CN" i="0" dirty="0" smtClean="0"/>
              <a:t>Lecture 6</a:t>
            </a:r>
            <a:br>
              <a:rPr kumimoji="0" lang="en-US" altLang="zh-CN" i="0" dirty="0" smtClean="0"/>
            </a:br>
            <a:r>
              <a:rPr kumimoji="0" lang="en-US" altLang="zh-CN" i="0" dirty="0" smtClean="0"/>
              <a:t>Strings</a:t>
            </a:r>
            <a:endParaRPr kumimoji="0" lang="zh-CN" altLang="en-US" i="0" dirty="0" smtClean="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Time </a:t>
            </a:r>
            <a:r>
              <a:rPr lang="en-US" altLang="zh-CN" dirty="0" smtClean="0"/>
              <a:t>Complexity Analysis</a:t>
            </a:r>
            <a:endParaRPr lang="zh-CN" altLang="en-US" dirty="0"/>
          </a:p>
        </p:txBody>
      </p:sp>
      <p:sp>
        <p:nvSpPr>
          <p:cNvPr id="3" name="内容占位符 2"/>
          <p:cNvSpPr>
            <a:spLocks noGrp="1"/>
          </p:cNvSpPr>
          <p:nvPr>
            <p:ph idx="1"/>
          </p:nvPr>
        </p:nvSpPr>
        <p:spPr/>
        <p:txBody>
          <a:bodyPr/>
          <a:lstStyle/>
          <a:p>
            <a:r>
              <a:rPr lang="en-US" altLang="zh-CN" dirty="0" smtClean="0"/>
              <a:t>Time </a:t>
            </a:r>
            <a:r>
              <a:rPr lang="en-US" altLang="zh-CN" dirty="0"/>
              <a:t>Complexity </a:t>
            </a:r>
            <a:r>
              <a:rPr lang="en-US" altLang="zh-CN" dirty="0" smtClean="0"/>
              <a:t>of BF:</a:t>
            </a:r>
            <a:endParaRPr lang="en-US" altLang="zh-CN" dirty="0"/>
          </a:p>
          <a:p>
            <a:pPr lvl="1"/>
            <a:r>
              <a:rPr lang="en-US" altLang="zh-CN" dirty="0"/>
              <a:t>In the best case, only </a:t>
            </a:r>
            <a:r>
              <a:rPr lang="en-US" altLang="zh-CN" i="1" dirty="0"/>
              <a:t>m</a:t>
            </a:r>
            <a:r>
              <a:rPr lang="en-US" altLang="zh-CN" dirty="0"/>
              <a:t> matches are performed, leading to a time complexity of O(</a:t>
            </a:r>
            <a:r>
              <a:rPr lang="en-US" altLang="zh-CN" i="1" dirty="0"/>
              <a:t>m</a:t>
            </a:r>
            <a:r>
              <a:rPr lang="en-US" altLang="zh-CN" dirty="0"/>
              <a:t>).</a:t>
            </a:r>
          </a:p>
          <a:p>
            <a:pPr lvl="1"/>
            <a:r>
              <a:rPr lang="en-US" altLang="zh-CN" dirty="0"/>
              <a:t>In the worst case, the algorithm performs n−m+1 shifts and </a:t>
            </a:r>
            <a:r>
              <a:rPr lang="en-US" altLang="zh-CN" i="1" dirty="0"/>
              <a:t>m</a:t>
            </a:r>
            <a:r>
              <a:rPr lang="en-US" altLang="zh-CN" dirty="0"/>
              <a:t> matches for each shift, resulting in a time complexity of </a:t>
            </a:r>
            <a:r>
              <a:rPr lang="en-US" altLang="zh-CN" i="1" dirty="0" smtClean="0"/>
              <a:t>O</a:t>
            </a:r>
            <a:r>
              <a:rPr lang="en-US" altLang="zh-CN" dirty="0" smtClean="0"/>
              <a:t>(</a:t>
            </a:r>
            <a:r>
              <a:rPr lang="en-US" altLang="zh-CN" i="1" dirty="0" smtClean="0"/>
              <a:t>nm</a:t>
            </a:r>
            <a:r>
              <a:rPr lang="en-US" altLang="zh-CN" dirty="0"/>
              <a:t>).</a:t>
            </a:r>
          </a:p>
          <a:p>
            <a:endParaRPr lang="en-US" altLang="zh-CN" dirty="0" smtClean="0"/>
          </a:p>
          <a:p>
            <a:r>
              <a:rPr lang="en-US" altLang="zh-CN" dirty="0"/>
              <a:t>The </a:t>
            </a:r>
            <a:r>
              <a:rPr lang="en-US" altLang="zh-CN" dirty="0" smtClean="0"/>
              <a:t>BF </a:t>
            </a:r>
            <a:r>
              <a:rPr lang="en-US" altLang="zh-CN" dirty="0"/>
              <a:t>algorithm has the drawback that when a mismatch occurs in the pattern string, it moves the entire pattern string back by one position and restarts the matching process. This approach of comparing each character of the pattern string with each position of the target string is </a:t>
            </a:r>
            <a:r>
              <a:rPr lang="en-US" altLang="zh-CN" dirty="0" smtClean="0"/>
              <a:t>time-consuming.</a:t>
            </a:r>
          </a:p>
          <a:p>
            <a:r>
              <a:rPr lang="en-US" altLang="zh-CN" dirty="0" smtClean="0"/>
              <a:t>The </a:t>
            </a:r>
            <a:r>
              <a:rPr lang="en-US" altLang="zh-CN" dirty="0"/>
              <a:t>KMP algorithm was developed by D.E. Knuth, J.H. Morris, and V.R. Pratt, hence it is also known as the Knuth-Morris-Pratt algorithm.</a:t>
            </a:r>
            <a:endParaRPr lang="en-US" altLang="zh-CN" dirty="0" smtClean="0"/>
          </a:p>
          <a:p>
            <a:r>
              <a:rPr lang="en-US" altLang="zh-CN" dirty="0" smtClean="0"/>
              <a:t>Time Complexity of KMP: </a:t>
            </a:r>
            <a:r>
              <a:rPr lang="en-US" altLang="zh-CN" i="1" dirty="0" smtClean="0"/>
              <a:t>O</a:t>
            </a:r>
            <a:r>
              <a:rPr lang="en-US" altLang="zh-CN" dirty="0" smtClean="0"/>
              <a:t>(</a:t>
            </a:r>
            <a:r>
              <a:rPr lang="en-US" altLang="zh-CN" i="1" dirty="0" err="1" smtClean="0"/>
              <a:t>n+m</a:t>
            </a:r>
            <a:r>
              <a:rPr lang="en-US" altLang="zh-CN" dirty="0" smtClean="0"/>
              <a:t>).</a:t>
            </a:r>
            <a:endParaRPr lang="zh-CN" altLang="en-US" dirty="0"/>
          </a:p>
        </p:txBody>
      </p:sp>
    </p:spTree>
    <p:extLst>
      <p:ext uri="{BB962C8B-B14F-4D97-AF65-F5344CB8AC3E}">
        <p14:creationId xmlns:p14="http://schemas.microsoft.com/office/powerpoint/2010/main" val="3484916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67D0C-8C4D-46E4-A9BC-6C36CD1653B3}"/>
              </a:ext>
            </a:extLst>
          </p:cNvPr>
          <p:cNvSpPr>
            <a:spLocks noGrp="1"/>
          </p:cNvSpPr>
          <p:nvPr>
            <p:ph type="title"/>
          </p:nvPr>
        </p:nvSpPr>
        <p:spPr/>
        <p:txBody>
          <a:bodyPr/>
          <a:lstStyle/>
          <a:p>
            <a:r>
              <a:rPr lang="zh-CN" altLang="en-US" dirty="0"/>
              <a:t>课堂</a:t>
            </a:r>
            <a:r>
              <a:rPr lang="zh-CN" altLang="en-US" dirty="0" smtClean="0"/>
              <a:t>练习</a:t>
            </a:r>
            <a:r>
              <a:rPr lang="en-US" altLang="zh-CN" dirty="0" smtClean="0"/>
              <a:t>——</a:t>
            </a:r>
            <a:r>
              <a:rPr lang="zh-CN" altLang="en-US" dirty="0" smtClean="0"/>
              <a:t>链表</a:t>
            </a:r>
            <a:endParaRPr lang="zh-CN" altLang="en-US" dirty="0"/>
          </a:p>
        </p:txBody>
      </p:sp>
      <p:sp>
        <p:nvSpPr>
          <p:cNvPr id="3" name="文本占位符 2">
            <a:extLst>
              <a:ext uri="{FF2B5EF4-FFF2-40B4-BE49-F238E27FC236}">
                <a16:creationId xmlns:a16="http://schemas.microsoft.com/office/drawing/2014/main" id="{93FB7D55-2452-4992-A81D-A5D914961FA7}"/>
              </a:ext>
            </a:extLst>
          </p:cNvPr>
          <p:cNvSpPr>
            <a:spLocks noGrp="1"/>
          </p:cNvSpPr>
          <p:nvPr>
            <p:ph type="body" idx="1"/>
          </p:nvPr>
        </p:nvSpPr>
        <p:spPr/>
        <p:txBody>
          <a:bodyPr>
            <a:normAutofit/>
          </a:bodyPr>
          <a:lstStyle/>
          <a:p>
            <a:pPr marL="514350" indent="-514350">
              <a:buFont typeface="Arial" panose="020B0604020202020204" pitchFamily="34" charset="0"/>
              <a:buAutoNum type="arabicPeriod"/>
            </a:pPr>
            <a:r>
              <a:rPr lang="zh-CN" altLang="zh-CN" dirty="0">
                <a:latin typeface="+mj-ea"/>
                <a:ea typeface="+mj-ea"/>
              </a:rPr>
              <a:t>单链表中设置头结点的作用是</a:t>
            </a:r>
            <a:r>
              <a:rPr lang="en-US" altLang="zh-CN" dirty="0">
                <a:latin typeface="+mj-ea"/>
                <a:ea typeface="+mj-ea"/>
              </a:rPr>
              <a:t>_____________</a:t>
            </a:r>
            <a:r>
              <a:rPr lang="zh-CN" altLang="zh-CN" dirty="0">
                <a:latin typeface="+mj-ea"/>
                <a:ea typeface="+mj-ea"/>
              </a:rPr>
              <a:t>。</a:t>
            </a:r>
            <a:r>
              <a:rPr lang="en-US" altLang="zh-CN" dirty="0">
                <a:latin typeface="+mj-ea"/>
                <a:ea typeface="+mj-ea"/>
              </a:rPr>
              <a:t> </a:t>
            </a:r>
          </a:p>
          <a:p>
            <a:pPr marL="514350" indent="-514350">
              <a:buFont typeface="Wingdings" pitchFamily="2" charset="2"/>
              <a:buNone/>
            </a:pPr>
            <a:endParaRPr lang="en-US" altLang="zh-CN" dirty="0">
              <a:latin typeface="+mj-ea"/>
              <a:ea typeface="+mj-ea"/>
            </a:endParaRPr>
          </a:p>
          <a:p>
            <a:pPr marL="514350" indent="-514350">
              <a:buFont typeface="Arial" panose="020B0604020202020204" pitchFamily="34" charset="0"/>
              <a:buAutoNum type="arabicPeriod" startAt="2"/>
            </a:pPr>
            <a:r>
              <a:rPr lang="zh-CN" altLang="zh-CN" dirty="0">
                <a:latin typeface="+mj-ea"/>
                <a:ea typeface="+mj-ea"/>
              </a:rPr>
              <a:t>在单链表中，除了头结点以外，任一结点的存储位置由</a:t>
            </a:r>
            <a:r>
              <a:rPr lang="en-US" altLang="zh-CN" dirty="0">
                <a:latin typeface="+mj-ea"/>
                <a:ea typeface="+mj-ea"/>
              </a:rPr>
              <a:t>________________</a:t>
            </a:r>
          </a:p>
          <a:p>
            <a:pPr marL="514350" indent="-514350">
              <a:buFont typeface="Wingdings" pitchFamily="2" charset="2"/>
              <a:buNone/>
            </a:pPr>
            <a:r>
              <a:rPr lang="en-US" altLang="zh-CN" dirty="0">
                <a:latin typeface="+mj-ea"/>
                <a:ea typeface="+mj-ea"/>
              </a:rPr>
              <a:t>    </a:t>
            </a:r>
            <a:r>
              <a:rPr lang="zh-CN" altLang="zh-CN" dirty="0">
                <a:latin typeface="+mj-ea"/>
                <a:ea typeface="+mj-ea"/>
              </a:rPr>
              <a:t>指示。</a:t>
            </a:r>
            <a:r>
              <a:rPr lang="en-US" altLang="zh-CN" dirty="0">
                <a:latin typeface="+mj-ea"/>
                <a:ea typeface="+mj-ea"/>
              </a:rPr>
              <a:t> </a:t>
            </a:r>
          </a:p>
          <a:p>
            <a:pPr marL="514350" indent="-514350">
              <a:buFont typeface="Arial" panose="020B0604020202020204" pitchFamily="34" charset="0"/>
              <a:buAutoNum type="arabicPeriod" startAt="3"/>
            </a:pPr>
            <a:r>
              <a:rPr lang="zh-CN" altLang="zh-CN" dirty="0">
                <a:latin typeface="+mj-ea"/>
                <a:ea typeface="+mj-ea"/>
              </a:rPr>
              <a:t>链表不具有的特点是（ </a:t>
            </a:r>
            <a:r>
              <a:rPr lang="en-US" altLang="zh-CN" dirty="0">
                <a:latin typeface="+mj-ea"/>
                <a:ea typeface="+mj-ea"/>
              </a:rPr>
              <a:t>      </a:t>
            </a:r>
            <a:r>
              <a:rPr lang="zh-CN" altLang="zh-CN" dirty="0">
                <a:latin typeface="+mj-ea"/>
                <a:ea typeface="+mj-ea"/>
              </a:rPr>
              <a:t>）。</a:t>
            </a:r>
            <a:r>
              <a:rPr lang="en-US" altLang="zh-CN" dirty="0">
                <a:latin typeface="+mj-ea"/>
                <a:ea typeface="+mj-ea"/>
              </a:rPr>
              <a:t> </a:t>
            </a:r>
            <a:endParaRPr lang="zh-CN" altLang="zh-CN" dirty="0">
              <a:latin typeface="+mj-ea"/>
              <a:ea typeface="+mj-ea"/>
            </a:endParaRPr>
          </a:p>
          <a:p>
            <a:pPr marL="514350" indent="-514350">
              <a:buFont typeface="Wingdings" pitchFamily="2" charset="2"/>
              <a:buNone/>
            </a:pPr>
            <a:r>
              <a:rPr lang="en-US" altLang="zh-CN" dirty="0">
                <a:latin typeface="+mj-ea"/>
                <a:ea typeface="+mj-ea"/>
              </a:rPr>
              <a:t>    A.</a:t>
            </a:r>
            <a:r>
              <a:rPr lang="zh-CN" altLang="zh-CN" dirty="0">
                <a:latin typeface="+mj-ea"/>
                <a:ea typeface="+mj-ea"/>
              </a:rPr>
              <a:t>可随机访问任一元素</a:t>
            </a:r>
            <a:r>
              <a:rPr lang="en-US" altLang="zh-CN" dirty="0">
                <a:latin typeface="+mj-ea"/>
                <a:ea typeface="+mj-ea"/>
              </a:rPr>
              <a:t>	   	B.</a:t>
            </a:r>
            <a:r>
              <a:rPr lang="zh-CN" altLang="zh-CN" dirty="0">
                <a:latin typeface="+mj-ea"/>
                <a:ea typeface="+mj-ea"/>
              </a:rPr>
              <a:t>插入、删除不需要移动元素</a:t>
            </a:r>
            <a:r>
              <a:rPr lang="en-US" altLang="zh-CN" dirty="0">
                <a:latin typeface="+mj-ea"/>
                <a:ea typeface="+mj-ea"/>
              </a:rPr>
              <a:t> </a:t>
            </a:r>
            <a:endParaRPr lang="zh-CN" altLang="zh-CN" dirty="0">
              <a:latin typeface="+mj-ea"/>
              <a:ea typeface="+mj-ea"/>
            </a:endParaRPr>
          </a:p>
          <a:p>
            <a:pPr marL="514350" indent="-514350">
              <a:buFont typeface="Wingdings" pitchFamily="2" charset="2"/>
              <a:buNone/>
            </a:pPr>
            <a:r>
              <a:rPr lang="en-US" altLang="zh-CN" dirty="0">
                <a:latin typeface="+mj-ea"/>
                <a:ea typeface="+mj-ea"/>
              </a:rPr>
              <a:t>    C.</a:t>
            </a:r>
            <a:r>
              <a:rPr lang="zh-CN" altLang="zh-CN" dirty="0">
                <a:latin typeface="+mj-ea"/>
                <a:ea typeface="+mj-ea"/>
              </a:rPr>
              <a:t>不必事先估计存储空间</a:t>
            </a:r>
            <a:r>
              <a:rPr lang="en-US" altLang="zh-CN" dirty="0">
                <a:latin typeface="+mj-ea"/>
                <a:ea typeface="+mj-ea"/>
              </a:rPr>
              <a:t>  		D.</a:t>
            </a:r>
            <a:r>
              <a:rPr lang="zh-CN" altLang="zh-CN" dirty="0">
                <a:latin typeface="+mj-ea"/>
                <a:ea typeface="+mj-ea"/>
              </a:rPr>
              <a:t>所需空间与线性表长度成正比</a:t>
            </a:r>
            <a:r>
              <a:rPr lang="en-US" altLang="zh-CN" dirty="0">
                <a:latin typeface="+mj-ea"/>
                <a:ea typeface="+mj-ea"/>
              </a:rPr>
              <a:t> </a:t>
            </a:r>
          </a:p>
          <a:p>
            <a:pPr marL="514350" indent="-514350">
              <a:buFont typeface="Arial" panose="020B0604020202020204" pitchFamily="34" charset="0"/>
              <a:buAutoNum type="arabicPeriod" startAt="4"/>
            </a:pPr>
            <a:r>
              <a:rPr lang="zh-CN" altLang="en-US" dirty="0">
                <a:latin typeface="+mj-ea"/>
                <a:ea typeface="+mj-ea"/>
              </a:rPr>
              <a:t>判断：</a:t>
            </a:r>
            <a:r>
              <a:rPr lang="zh-CN" altLang="zh-CN" dirty="0">
                <a:latin typeface="+mj-ea"/>
                <a:ea typeface="+mj-ea"/>
              </a:rPr>
              <a:t>在单链表中，要取得某个元素，只要知道该元素所在结点的地址即可，因此单链表是随机存取结构</a:t>
            </a:r>
            <a:r>
              <a:rPr lang="zh-CN" altLang="zh-CN" dirty="0">
                <a:latin typeface="+mj-ea"/>
              </a:rPr>
              <a:t>（ </a:t>
            </a:r>
            <a:r>
              <a:rPr lang="en-US" altLang="zh-CN" dirty="0">
                <a:latin typeface="+mj-ea"/>
              </a:rPr>
              <a:t>      </a:t>
            </a:r>
            <a:r>
              <a:rPr lang="zh-CN" altLang="zh-CN" dirty="0">
                <a:latin typeface="+mj-ea"/>
              </a:rPr>
              <a:t>）</a:t>
            </a:r>
            <a:r>
              <a:rPr lang="zh-CN" altLang="en-US" dirty="0">
                <a:latin typeface="+mj-ea"/>
              </a:rPr>
              <a:t>。</a:t>
            </a:r>
            <a:endParaRPr lang="zh-CN" altLang="zh-CN" dirty="0">
              <a:latin typeface="+mj-ea"/>
              <a:ea typeface="+mj-ea"/>
            </a:endParaRPr>
          </a:p>
        </p:txBody>
      </p:sp>
      <p:sp>
        <p:nvSpPr>
          <p:cNvPr id="10" name="矩形 9">
            <a:extLst>
              <a:ext uri="{FF2B5EF4-FFF2-40B4-BE49-F238E27FC236}">
                <a16:creationId xmlns:a16="http://schemas.microsoft.com/office/drawing/2014/main" id="{C71D0EE8-FCFF-4863-BE81-11F9A417F82E}"/>
              </a:ext>
            </a:extLst>
          </p:cNvPr>
          <p:cNvSpPr>
            <a:spLocks noChangeArrowheads="1"/>
          </p:cNvSpPr>
          <p:nvPr/>
        </p:nvSpPr>
        <p:spPr bwMode="auto">
          <a:xfrm>
            <a:off x="5342376" y="806585"/>
            <a:ext cx="227818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为了运算方便</a:t>
            </a: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 </a:t>
            </a:r>
            <a:endParaRPr kumimoji="0" lang="zh-CN" altLang="en-US"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endParaRPr>
          </a:p>
        </p:txBody>
      </p:sp>
      <p:sp>
        <p:nvSpPr>
          <p:cNvPr id="11" name="矩形 10">
            <a:extLst>
              <a:ext uri="{FF2B5EF4-FFF2-40B4-BE49-F238E27FC236}">
                <a16:creationId xmlns:a16="http://schemas.microsoft.com/office/drawing/2014/main" id="{54A6051C-6A4D-4903-BB8A-5D49CDA7F72C}"/>
              </a:ext>
            </a:extLst>
          </p:cNvPr>
          <p:cNvSpPr>
            <a:spLocks noChangeArrowheads="1"/>
          </p:cNvSpPr>
          <p:nvPr/>
        </p:nvSpPr>
        <p:spPr bwMode="auto">
          <a:xfrm>
            <a:off x="2063749" y="1433462"/>
            <a:ext cx="80645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在插入和删除操作时不必对表头的情况进行特殊处理。</a:t>
            </a: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 </a:t>
            </a:r>
            <a:endPar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endParaRPr>
          </a:p>
        </p:txBody>
      </p:sp>
      <p:sp>
        <p:nvSpPr>
          <p:cNvPr id="12" name="TextBox 8">
            <a:extLst>
              <a:ext uri="{FF2B5EF4-FFF2-40B4-BE49-F238E27FC236}">
                <a16:creationId xmlns:a16="http://schemas.microsoft.com/office/drawing/2014/main" id="{004D2D25-320D-413C-B18B-E8AC5D87C910}"/>
              </a:ext>
            </a:extLst>
          </p:cNvPr>
          <p:cNvSpPr txBox="1">
            <a:spLocks noChangeArrowheads="1"/>
          </p:cNvSpPr>
          <p:nvPr/>
        </p:nvSpPr>
        <p:spPr bwMode="auto">
          <a:xfrm>
            <a:off x="9075906" y="2031427"/>
            <a:ext cx="340099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其前趋结点的指针域</a:t>
            </a: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 </a:t>
            </a:r>
            <a:endPar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endParaRPr>
          </a:p>
        </p:txBody>
      </p:sp>
      <p:sp>
        <p:nvSpPr>
          <p:cNvPr id="13" name="TextBox 9">
            <a:extLst>
              <a:ext uri="{FF2B5EF4-FFF2-40B4-BE49-F238E27FC236}">
                <a16:creationId xmlns:a16="http://schemas.microsoft.com/office/drawing/2014/main" id="{9F705E71-62BF-439F-8789-CD6E1B480D02}"/>
              </a:ext>
            </a:extLst>
          </p:cNvPr>
          <p:cNvSpPr txBox="1">
            <a:spLocks noChangeArrowheads="1"/>
          </p:cNvSpPr>
          <p:nvPr/>
        </p:nvSpPr>
        <p:spPr bwMode="auto">
          <a:xfrm>
            <a:off x="4477189" y="3254476"/>
            <a:ext cx="4683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A</a:t>
            </a:r>
          </a:p>
        </p:txBody>
      </p:sp>
      <p:sp>
        <p:nvSpPr>
          <p:cNvPr id="14" name="TextBox 10">
            <a:extLst>
              <a:ext uri="{FF2B5EF4-FFF2-40B4-BE49-F238E27FC236}">
                <a16:creationId xmlns:a16="http://schemas.microsoft.com/office/drawing/2014/main" id="{0AE7323F-5212-42A7-9286-1A7FF8B02F91}"/>
              </a:ext>
            </a:extLst>
          </p:cNvPr>
          <p:cNvSpPr txBox="1">
            <a:spLocks noChangeArrowheads="1"/>
          </p:cNvSpPr>
          <p:nvPr/>
        </p:nvSpPr>
        <p:spPr bwMode="auto">
          <a:xfrm>
            <a:off x="6584070" y="5638482"/>
            <a:ext cx="4683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600" b="1" i="0" u="none" strike="noStrike" kern="1200" cap="none" spc="0" normalizeH="0" baseline="0" noProof="0">
                <a:ln>
                  <a:noFill/>
                </a:ln>
                <a:solidFill>
                  <a:srgbClr val="FF5B00"/>
                </a:solidFill>
                <a:effectLst/>
                <a:uLnTx/>
                <a:uFillTx/>
                <a:latin typeface="Arial" panose="020B0604020202020204" pitchFamily="34" charset="0"/>
                <a:ea typeface="微软雅黑"/>
                <a:cs typeface="+mn-cs"/>
              </a:rPr>
              <a:t>X</a:t>
            </a:r>
          </a:p>
        </p:txBody>
      </p:sp>
      <p:sp>
        <p:nvSpPr>
          <p:cNvPr id="15" name="矩形 14">
            <a:extLst>
              <a:ext uri="{FF2B5EF4-FFF2-40B4-BE49-F238E27FC236}">
                <a16:creationId xmlns:a16="http://schemas.microsoft.com/office/drawing/2014/main" id="{9C7B72C7-B691-468E-9468-21339BD2B79D}"/>
              </a:ext>
            </a:extLst>
          </p:cNvPr>
          <p:cNvSpPr>
            <a:spLocks noChangeArrowheads="1"/>
          </p:cNvSpPr>
          <p:nvPr/>
        </p:nvSpPr>
        <p:spPr bwMode="auto">
          <a:xfrm>
            <a:off x="456625" y="6128359"/>
            <a:ext cx="1127874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要找到该结点的地址，必须从头指针开始查找，所以单链表是顺序存取结构。</a:t>
            </a: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 </a:t>
            </a:r>
            <a:endPar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endParaRPr>
          </a:p>
        </p:txBody>
      </p:sp>
    </p:spTree>
    <p:extLst>
      <p:ext uri="{BB962C8B-B14F-4D97-AF65-F5344CB8AC3E}">
        <p14:creationId xmlns:p14="http://schemas.microsoft.com/office/powerpoint/2010/main" val="3681372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67D0C-8C4D-46E4-A9BC-6C36CD1653B3}"/>
              </a:ext>
            </a:extLst>
          </p:cNvPr>
          <p:cNvSpPr>
            <a:spLocks noGrp="1"/>
          </p:cNvSpPr>
          <p:nvPr>
            <p:ph type="title"/>
          </p:nvPr>
        </p:nvSpPr>
        <p:spPr/>
        <p:txBody>
          <a:bodyPr/>
          <a:lstStyle/>
          <a:p>
            <a:r>
              <a:rPr lang="zh-CN" altLang="en-US" dirty="0"/>
              <a:t>课堂</a:t>
            </a:r>
            <a:r>
              <a:rPr lang="zh-CN" altLang="en-US" dirty="0" smtClean="0"/>
              <a:t>练习</a:t>
            </a:r>
            <a:r>
              <a:rPr lang="en-US" altLang="zh-CN" dirty="0" smtClean="0"/>
              <a:t>——</a:t>
            </a:r>
            <a:r>
              <a:rPr lang="zh-CN" altLang="en-US" dirty="0" smtClean="0"/>
              <a:t>链表</a:t>
            </a:r>
            <a:endParaRPr lang="zh-CN" altLang="en-US" dirty="0"/>
          </a:p>
        </p:txBody>
      </p:sp>
      <p:sp>
        <p:nvSpPr>
          <p:cNvPr id="3" name="文本占位符 2">
            <a:extLst>
              <a:ext uri="{FF2B5EF4-FFF2-40B4-BE49-F238E27FC236}">
                <a16:creationId xmlns:a16="http://schemas.microsoft.com/office/drawing/2014/main" id="{93FB7D55-2452-4992-A81D-A5D914961FA7}"/>
              </a:ext>
            </a:extLst>
          </p:cNvPr>
          <p:cNvSpPr>
            <a:spLocks noGrp="1"/>
          </p:cNvSpPr>
          <p:nvPr>
            <p:ph type="body" idx="1"/>
          </p:nvPr>
        </p:nvSpPr>
        <p:spPr/>
        <p:txBody>
          <a:bodyPr>
            <a:normAutofit/>
          </a:bodyPr>
          <a:lstStyle/>
          <a:p>
            <a:pPr marL="457200" indent="-457200">
              <a:buFont typeface="Arial" panose="020B0604020202020204" pitchFamily="34" charset="0"/>
              <a:buAutoNum type="arabicPeriod" startAt="5"/>
            </a:pPr>
            <a:r>
              <a:rPr lang="zh-CN" altLang="zh-CN" dirty="0">
                <a:latin typeface="+mj-ea"/>
                <a:ea typeface="+mj-ea"/>
              </a:rPr>
              <a:t>设单链表中指针</a:t>
            </a:r>
            <a:r>
              <a:rPr lang="en-US" altLang="zh-CN" dirty="0">
                <a:latin typeface="+mj-ea"/>
                <a:ea typeface="+mj-ea"/>
              </a:rPr>
              <a:t>p </a:t>
            </a:r>
            <a:r>
              <a:rPr lang="zh-CN" altLang="zh-CN" dirty="0">
                <a:latin typeface="+mj-ea"/>
                <a:ea typeface="+mj-ea"/>
              </a:rPr>
              <a:t>指向结点</a:t>
            </a:r>
            <a:r>
              <a:rPr lang="en-US" altLang="zh-CN" dirty="0">
                <a:latin typeface="+mj-ea"/>
                <a:ea typeface="+mj-ea"/>
              </a:rPr>
              <a:t>A</a:t>
            </a:r>
            <a:r>
              <a:rPr lang="zh-CN" altLang="zh-CN" dirty="0">
                <a:latin typeface="+mj-ea"/>
                <a:ea typeface="+mj-ea"/>
              </a:rPr>
              <a:t>，若要删除</a:t>
            </a:r>
            <a:r>
              <a:rPr lang="en-US" altLang="zh-CN" dirty="0">
                <a:latin typeface="+mj-ea"/>
                <a:ea typeface="+mj-ea"/>
              </a:rPr>
              <a:t>A</a:t>
            </a:r>
            <a:r>
              <a:rPr lang="zh-CN" altLang="zh-CN" dirty="0">
                <a:latin typeface="+mj-ea"/>
                <a:ea typeface="+mj-ea"/>
              </a:rPr>
              <a:t>的后继结点（假设</a:t>
            </a:r>
            <a:r>
              <a:rPr lang="en-US" altLang="zh-CN" dirty="0">
                <a:latin typeface="+mj-ea"/>
                <a:ea typeface="+mj-ea"/>
              </a:rPr>
              <a:t>A</a:t>
            </a:r>
            <a:r>
              <a:rPr lang="zh-CN" altLang="zh-CN" dirty="0">
                <a:latin typeface="+mj-ea"/>
                <a:ea typeface="+mj-ea"/>
              </a:rPr>
              <a:t>存在后继结点），则需修改指针的操作为</a:t>
            </a:r>
            <a:r>
              <a:rPr lang="en-US" altLang="zh-CN" dirty="0">
                <a:latin typeface="+mj-ea"/>
                <a:ea typeface="+mj-ea"/>
              </a:rPr>
              <a:t>______________________________</a:t>
            </a:r>
            <a:r>
              <a:rPr lang="zh-CN" altLang="en-US" dirty="0">
                <a:latin typeface="+mj-ea"/>
                <a:ea typeface="+mj-ea"/>
              </a:rPr>
              <a:t>。</a:t>
            </a:r>
            <a:endParaRPr lang="en-US" altLang="zh-CN" dirty="0">
              <a:latin typeface="+mj-ea"/>
              <a:ea typeface="+mj-ea"/>
            </a:endParaRPr>
          </a:p>
          <a:p>
            <a:pPr marL="457200" indent="-457200">
              <a:buFont typeface="Arial" panose="020B0604020202020204" pitchFamily="34" charset="0"/>
              <a:buAutoNum type="arabicPeriod" startAt="5"/>
            </a:pPr>
            <a:endParaRPr lang="zh-CN" altLang="zh-CN" dirty="0">
              <a:latin typeface="+mj-ea"/>
              <a:ea typeface="+mj-ea"/>
            </a:endParaRPr>
          </a:p>
          <a:p>
            <a:pPr marL="457200" indent="-457200">
              <a:buFont typeface="Arial" panose="020B0604020202020204" pitchFamily="34" charset="0"/>
              <a:buAutoNum type="arabicPeriod" startAt="5"/>
            </a:pPr>
            <a:r>
              <a:rPr lang="zh-CN" altLang="zh-CN" dirty="0">
                <a:latin typeface="+mj-ea"/>
                <a:ea typeface="+mj-ea"/>
              </a:rPr>
              <a:t>一个具有</a:t>
            </a:r>
            <a:r>
              <a:rPr lang="en-US" altLang="zh-CN" dirty="0">
                <a:latin typeface="+mj-ea"/>
                <a:ea typeface="+mj-ea"/>
              </a:rPr>
              <a:t>n</a:t>
            </a:r>
            <a:r>
              <a:rPr lang="zh-CN" altLang="zh-CN" dirty="0">
                <a:latin typeface="+mj-ea"/>
                <a:ea typeface="+mj-ea"/>
              </a:rPr>
              <a:t>个结点的单链表，在指针</a:t>
            </a:r>
            <a:r>
              <a:rPr lang="en-US" altLang="zh-CN" dirty="0">
                <a:latin typeface="+mj-ea"/>
                <a:ea typeface="+mj-ea"/>
              </a:rPr>
              <a:t>p</a:t>
            </a:r>
            <a:r>
              <a:rPr lang="zh-CN" altLang="zh-CN" dirty="0">
                <a:latin typeface="+mj-ea"/>
                <a:ea typeface="+mj-ea"/>
              </a:rPr>
              <a:t>所指结点后插入一个新结点的时间复杂度为</a:t>
            </a:r>
            <a:r>
              <a:rPr lang="en-US" altLang="zh-CN" dirty="0">
                <a:latin typeface="+mj-ea"/>
                <a:ea typeface="+mj-ea"/>
              </a:rPr>
              <a:t>________</a:t>
            </a:r>
            <a:r>
              <a:rPr lang="zh-CN" altLang="zh-CN" dirty="0">
                <a:latin typeface="+mj-ea"/>
                <a:ea typeface="+mj-ea"/>
              </a:rPr>
              <a:t>；在给定值为</a:t>
            </a:r>
            <a:r>
              <a:rPr lang="en-US" altLang="zh-CN" dirty="0">
                <a:latin typeface="+mj-ea"/>
                <a:ea typeface="+mj-ea"/>
              </a:rPr>
              <a:t>x</a:t>
            </a:r>
            <a:r>
              <a:rPr lang="zh-CN" altLang="zh-CN" dirty="0">
                <a:latin typeface="+mj-ea"/>
                <a:ea typeface="+mj-ea"/>
              </a:rPr>
              <a:t>的结点后插入一个新结点的时间复杂度为</a:t>
            </a:r>
            <a:r>
              <a:rPr lang="en-US" altLang="zh-CN" dirty="0">
                <a:latin typeface="+mj-ea"/>
                <a:ea typeface="+mj-ea"/>
              </a:rPr>
              <a:t>_________</a:t>
            </a:r>
            <a:r>
              <a:rPr lang="zh-CN" altLang="zh-CN" dirty="0">
                <a:latin typeface="+mj-ea"/>
                <a:ea typeface="+mj-ea"/>
              </a:rPr>
              <a:t>。</a:t>
            </a:r>
            <a:r>
              <a:rPr lang="en-US" altLang="zh-CN" dirty="0">
                <a:latin typeface="+mj-ea"/>
                <a:ea typeface="+mj-ea"/>
              </a:rPr>
              <a:t> </a:t>
            </a:r>
          </a:p>
          <a:p>
            <a:pPr marL="457200" indent="-457200">
              <a:buFont typeface="Arial" panose="020B0604020202020204" pitchFamily="34" charset="0"/>
              <a:buAutoNum type="arabicPeriod" startAt="5"/>
            </a:pPr>
            <a:endParaRPr lang="en-US" altLang="zh-CN" dirty="0">
              <a:latin typeface="+mj-ea"/>
              <a:ea typeface="+mj-ea"/>
            </a:endParaRPr>
          </a:p>
          <a:p>
            <a:pPr marL="457200" indent="-457200">
              <a:buFont typeface="Arial" panose="020B0604020202020204" pitchFamily="34" charset="0"/>
              <a:buAutoNum type="arabicPeriod" startAt="5"/>
            </a:pPr>
            <a:endParaRPr lang="en-US" altLang="zh-CN" dirty="0">
              <a:latin typeface="+mj-ea"/>
              <a:ea typeface="+mj-ea"/>
            </a:endParaRPr>
          </a:p>
          <a:p>
            <a:pPr marL="457200" indent="-457200"/>
            <a:endParaRPr lang="zh-CN" altLang="en-US" dirty="0">
              <a:latin typeface="+mj-ea"/>
              <a:ea typeface="+mj-ea"/>
            </a:endParaRPr>
          </a:p>
          <a:p>
            <a:endParaRPr lang="zh-CN" altLang="en-US" dirty="0">
              <a:latin typeface="+mj-ea"/>
              <a:ea typeface="+mj-ea"/>
            </a:endParaRPr>
          </a:p>
        </p:txBody>
      </p:sp>
      <p:sp>
        <p:nvSpPr>
          <p:cNvPr id="4" name="矩形 3">
            <a:extLst>
              <a:ext uri="{FF2B5EF4-FFF2-40B4-BE49-F238E27FC236}">
                <a16:creationId xmlns:a16="http://schemas.microsoft.com/office/drawing/2014/main" id="{8959D008-B0A4-444F-B74E-B050A8FB6252}"/>
              </a:ext>
            </a:extLst>
          </p:cNvPr>
          <p:cNvSpPr>
            <a:spLocks noChangeArrowheads="1"/>
          </p:cNvSpPr>
          <p:nvPr/>
        </p:nvSpPr>
        <p:spPr bwMode="auto">
          <a:xfrm>
            <a:off x="5679398" y="1396718"/>
            <a:ext cx="49936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600" b="1" i="0" u="none" strike="noStrike" kern="1200" cap="none" spc="0" normalizeH="0" baseline="0" noProof="0" dirty="0">
                <a:ln>
                  <a:noFill/>
                </a:ln>
                <a:solidFill>
                  <a:srgbClr val="FF5B00"/>
                </a:solidFill>
                <a:effectLst/>
                <a:uLnTx/>
                <a:uFillTx/>
                <a:latin typeface="Courier New" panose="02070309020205020404" pitchFamily="49" charset="0"/>
                <a:ea typeface="微软雅黑"/>
                <a:cs typeface="Courier New" panose="02070309020205020404" pitchFamily="49" charset="0"/>
              </a:rPr>
              <a:t>p-&gt;next=(p-&gt;next)-&gt;next;</a:t>
            </a:r>
            <a:endParaRPr kumimoji="0" lang="zh-CN" altLang="en-US" sz="2600" b="1" i="0" u="none" strike="noStrike" kern="1200" cap="none" spc="0" normalizeH="0" baseline="0" noProof="0" dirty="0">
              <a:ln>
                <a:noFill/>
              </a:ln>
              <a:solidFill>
                <a:srgbClr val="FF5B00"/>
              </a:solidFill>
              <a:effectLst/>
              <a:uLnTx/>
              <a:uFillTx/>
              <a:latin typeface="Courier New" panose="02070309020205020404" pitchFamily="49" charset="0"/>
              <a:ea typeface="微软雅黑"/>
              <a:cs typeface="Courier New" panose="02070309020205020404" pitchFamily="49" charset="0"/>
            </a:endParaRPr>
          </a:p>
        </p:txBody>
      </p:sp>
      <p:sp>
        <p:nvSpPr>
          <p:cNvPr id="5" name="矩形 4">
            <a:extLst>
              <a:ext uri="{FF2B5EF4-FFF2-40B4-BE49-F238E27FC236}">
                <a16:creationId xmlns:a16="http://schemas.microsoft.com/office/drawing/2014/main" id="{2313E4BA-CA95-46B8-B766-636630076741}"/>
              </a:ext>
            </a:extLst>
          </p:cNvPr>
          <p:cNvSpPr>
            <a:spLocks noChangeArrowheads="1"/>
          </p:cNvSpPr>
          <p:nvPr/>
        </p:nvSpPr>
        <p:spPr bwMode="auto">
          <a:xfrm>
            <a:off x="2419418" y="3130391"/>
            <a:ext cx="85151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Ο</a:t>
            </a: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(1)</a:t>
            </a:r>
            <a:endParaRPr kumimoji="0" lang="zh-CN" altLang="en-US"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endParaRPr>
          </a:p>
        </p:txBody>
      </p:sp>
      <p:sp>
        <p:nvSpPr>
          <p:cNvPr id="6" name="矩形 5">
            <a:extLst>
              <a:ext uri="{FF2B5EF4-FFF2-40B4-BE49-F238E27FC236}">
                <a16:creationId xmlns:a16="http://schemas.microsoft.com/office/drawing/2014/main" id="{E554C5B9-5296-47B3-B5EA-209B0272DFFF}"/>
              </a:ext>
            </a:extLst>
          </p:cNvPr>
          <p:cNvSpPr>
            <a:spLocks noChangeArrowheads="1"/>
          </p:cNvSpPr>
          <p:nvPr/>
        </p:nvSpPr>
        <p:spPr bwMode="auto">
          <a:xfrm>
            <a:off x="1408655" y="3723173"/>
            <a:ext cx="96212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Ο</a:t>
            </a: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(n) </a:t>
            </a:r>
            <a:endPar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endParaRPr>
          </a:p>
        </p:txBody>
      </p:sp>
      <p:sp>
        <p:nvSpPr>
          <p:cNvPr id="7" name="矩形 6">
            <a:extLst>
              <a:ext uri="{FF2B5EF4-FFF2-40B4-BE49-F238E27FC236}">
                <a16:creationId xmlns:a16="http://schemas.microsoft.com/office/drawing/2014/main" id="{B60C7FAE-5FB3-48E5-AF92-A6A17F1677EC}"/>
              </a:ext>
            </a:extLst>
          </p:cNvPr>
          <p:cNvSpPr>
            <a:spLocks noChangeArrowheads="1"/>
          </p:cNvSpPr>
          <p:nvPr/>
        </p:nvSpPr>
        <p:spPr bwMode="auto">
          <a:xfrm>
            <a:off x="684212" y="4552110"/>
            <a:ext cx="1115434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ct val="0"/>
              </a:spcBef>
              <a:spcAft>
                <a:spcPts val="0"/>
              </a:spcAft>
              <a:buClrTx/>
              <a:buSzTx/>
              <a:buFont typeface="Wingdings" panose="05000000000000000000" pitchFamily="2" charset="2"/>
              <a:buChar char="Ø"/>
              <a:tabLst/>
              <a:defRPr/>
            </a:pPr>
            <a:r>
              <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在</a:t>
            </a: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p</a:t>
            </a:r>
            <a:r>
              <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所指结点后插入一个新结点只需修改指针，所以时间复杂度为Ο</a:t>
            </a: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(1)</a:t>
            </a:r>
            <a:r>
              <a:rPr kumimoji="0" lang="zh-CN" altLang="en-US"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a:t>
            </a:r>
          </a:p>
        </p:txBody>
      </p:sp>
      <p:sp>
        <p:nvSpPr>
          <p:cNvPr id="8" name="矩形 7">
            <a:extLst>
              <a:ext uri="{FF2B5EF4-FFF2-40B4-BE49-F238E27FC236}">
                <a16:creationId xmlns:a16="http://schemas.microsoft.com/office/drawing/2014/main" id="{0D69FDA0-C0D0-4708-A6C4-6C696021C701}"/>
              </a:ext>
            </a:extLst>
          </p:cNvPr>
          <p:cNvSpPr>
            <a:spLocks noChangeArrowheads="1"/>
          </p:cNvSpPr>
          <p:nvPr/>
        </p:nvSpPr>
        <p:spPr bwMode="auto">
          <a:xfrm>
            <a:off x="684213" y="5387135"/>
            <a:ext cx="11154348"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marL="342900" marR="0" lvl="0" indent="-342900" algn="l" defTabSz="914400" rtl="0" eaLnBrk="1" fontAlgn="auto" latinLnBrk="0" hangingPunct="1">
              <a:lnSpc>
                <a:spcPct val="100000"/>
              </a:lnSpc>
              <a:spcBef>
                <a:spcPct val="0"/>
              </a:spcBef>
              <a:spcAft>
                <a:spcPts val="0"/>
              </a:spcAft>
              <a:buClrTx/>
              <a:buSzTx/>
              <a:buFont typeface="Wingdings" panose="05000000000000000000" pitchFamily="2" charset="2"/>
              <a:buChar char="Ø"/>
              <a:tabLst/>
              <a:defRPr/>
            </a:pPr>
            <a:r>
              <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而在给定值为</a:t>
            </a: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x</a:t>
            </a:r>
            <a:r>
              <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的结点后插入一个新结点需要先查找值为</a:t>
            </a: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x</a:t>
            </a:r>
            <a:r>
              <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的结点，所以时间复杂度为Ο</a:t>
            </a: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(n)</a:t>
            </a:r>
            <a:r>
              <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a:t>
            </a: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 </a:t>
            </a:r>
            <a:endPar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endParaRPr>
          </a:p>
        </p:txBody>
      </p:sp>
    </p:spTree>
    <p:extLst>
      <p:ext uri="{BB962C8B-B14F-4D97-AF65-F5344CB8AC3E}">
        <p14:creationId xmlns:p14="http://schemas.microsoft.com/office/powerpoint/2010/main" val="320404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667D0C-8C4D-46E4-A9BC-6C36CD1653B3}"/>
              </a:ext>
            </a:extLst>
          </p:cNvPr>
          <p:cNvSpPr>
            <a:spLocks noGrp="1"/>
          </p:cNvSpPr>
          <p:nvPr>
            <p:ph type="title"/>
          </p:nvPr>
        </p:nvSpPr>
        <p:spPr/>
        <p:txBody>
          <a:bodyPr/>
          <a:lstStyle/>
          <a:p>
            <a:r>
              <a:rPr lang="zh-CN" altLang="en-US" dirty="0"/>
              <a:t>课堂</a:t>
            </a:r>
            <a:r>
              <a:rPr lang="zh-CN" altLang="en-US" dirty="0" smtClean="0"/>
              <a:t>练习</a:t>
            </a:r>
            <a:r>
              <a:rPr lang="en-US" altLang="zh-CN" dirty="0" smtClean="0"/>
              <a:t>——</a:t>
            </a:r>
            <a:r>
              <a:rPr lang="zh-CN" altLang="en-US" dirty="0"/>
              <a:t>链表</a:t>
            </a:r>
          </a:p>
        </p:txBody>
      </p:sp>
      <p:sp>
        <p:nvSpPr>
          <p:cNvPr id="3" name="文本占位符 2">
            <a:extLst>
              <a:ext uri="{FF2B5EF4-FFF2-40B4-BE49-F238E27FC236}">
                <a16:creationId xmlns:a16="http://schemas.microsoft.com/office/drawing/2014/main" id="{93FB7D55-2452-4992-A81D-A5D914961FA7}"/>
              </a:ext>
            </a:extLst>
          </p:cNvPr>
          <p:cNvSpPr>
            <a:spLocks noGrp="1"/>
          </p:cNvSpPr>
          <p:nvPr>
            <p:ph type="body" idx="1"/>
          </p:nvPr>
        </p:nvSpPr>
        <p:spPr/>
        <p:txBody>
          <a:bodyPr>
            <a:normAutofit fontScale="85000" lnSpcReduction="10000"/>
          </a:bodyPr>
          <a:lstStyle/>
          <a:p>
            <a:pPr marL="457200" indent="-457200">
              <a:buFont typeface="+mj-lt"/>
              <a:buAutoNum type="arabicPeriod" startAt="7"/>
              <a:defRPr/>
            </a:pPr>
            <a:r>
              <a:rPr lang="zh-CN" altLang="zh-CN" sz="2800" dirty="0">
                <a:latin typeface="+mj-ea"/>
                <a:ea typeface="+mj-ea"/>
              </a:rPr>
              <a:t>在具有</a:t>
            </a:r>
            <a:r>
              <a:rPr lang="en-US" altLang="zh-CN" sz="2800" dirty="0">
                <a:latin typeface="+mj-ea"/>
                <a:ea typeface="+mj-ea"/>
              </a:rPr>
              <a:t>n</a:t>
            </a:r>
            <a:r>
              <a:rPr lang="zh-CN" altLang="zh-CN" sz="2800" dirty="0">
                <a:latin typeface="+mj-ea"/>
                <a:ea typeface="+mj-ea"/>
              </a:rPr>
              <a:t>个结点的有序单链表中插入一个新结点并仍然有序的时间复杂度是（ </a:t>
            </a:r>
            <a:r>
              <a:rPr lang="en-US" altLang="zh-CN" sz="2800" dirty="0">
                <a:latin typeface="+mj-ea"/>
                <a:ea typeface="+mj-ea"/>
              </a:rPr>
              <a:t>      </a:t>
            </a:r>
            <a:r>
              <a:rPr lang="zh-CN" altLang="zh-CN" sz="2800" dirty="0">
                <a:latin typeface="+mj-ea"/>
                <a:ea typeface="+mj-ea"/>
              </a:rPr>
              <a:t>）。</a:t>
            </a:r>
            <a:r>
              <a:rPr lang="en-US" altLang="zh-CN" sz="2800" dirty="0">
                <a:latin typeface="+mj-ea"/>
                <a:ea typeface="+mj-ea"/>
              </a:rPr>
              <a:t> </a:t>
            </a:r>
            <a:endParaRPr lang="zh-CN" altLang="zh-CN" sz="2800" dirty="0">
              <a:latin typeface="+mj-ea"/>
              <a:ea typeface="+mj-ea"/>
            </a:endParaRPr>
          </a:p>
          <a:p>
            <a:pPr marL="457200" indent="-457200">
              <a:buFont typeface="Wingdings" pitchFamily="2" charset="2"/>
              <a:buNone/>
              <a:defRPr/>
            </a:pPr>
            <a:r>
              <a:rPr lang="en-US" altLang="zh-CN" sz="2800" dirty="0">
                <a:latin typeface="+mj-ea"/>
                <a:ea typeface="+mj-ea"/>
              </a:rPr>
              <a:t>    A.O(1)	   B.O(n)	   C.O(n</a:t>
            </a:r>
            <a:r>
              <a:rPr lang="en-US" altLang="zh-CN" sz="2800" baseline="30000" dirty="0">
                <a:latin typeface="+mj-ea"/>
                <a:ea typeface="+mj-ea"/>
              </a:rPr>
              <a:t>2</a:t>
            </a:r>
            <a:r>
              <a:rPr lang="en-US" altLang="zh-CN" sz="2800" dirty="0">
                <a:latin typeface="+mj-ea"/>
                <a:ea typeface="+mj-ea"/>
              </a:rPr>
              <a:t>)	   D.O(nlog</a:t>
            </a:r>
            <a:r>
              <a:rPr lang="en-US" altLang="zh-CN" sz="2800" baseline="-25000" dirty="0">
                <a:latin typeface="+mj-ea"/>
                <a:ea typeface="+mj-ea"/>
              </a:rPr>
              <a:t>2</a:t>
            </a:r>
            <a:r>
              <a:rPr lang="en-US" altLang="zh-CN" sz="2800" dirty="0">
                <a:latin typeface="+mj-ea"/>
                <a:ea typeface="+mj-ea"/>
              </a:rPr>
              <a:t>n) </a:t>
            </a:r>
          </a:p>
          <a:p>
            <a:pPr marL="0" indent="0">
              <a:buFont typeface="Wingdings" pitchFamily="2" charset="2"/>
              <a:buNone/>
              <a:defRPr/>
            </a:pPr>
            <a:endParaRPr lang="en-US" altLang="zh-CN" sz="2800" dirty="0">
              <a:latin typeface="+mj-ea"/>
              <a:ea typeface="+mj-ea"/>
            </a:endParaRPr>
          </a:p>
          <a:p>
            <a:pPr marL="457200" indent="-457200">
              <a:buFont typeface="+mj-lt"/>
              <a:buAutoNum type="arabicPeriod" startAt="8"/>
              <a:defRPr/>
            </a:pPr>
            <a:r>
              <a:rPr lang="zh-CN" altLang="zh-CN" sz="2800" dirty="0">
                <a:latin typeface="+mj-ea"/>
                <a:ea typeface="+mj-ea"/>
              </a:rPr>
              <a:t>对于</a:t>
            </a:r>
            <a:r>
              <a:rPr lang="en-US" altLang="zh-CN" sz="2800" dirty="0">
                <a:latin typeface="+mj-ea"/>
                <a:ea typeface="+mj-ea"/>
              </a:rPr>
              <a:t>n</a:t>
            </a:r>
            <a:r>
              <a:rPr lang="zh-CN" altLang="zh-CN" sz="2800" dirty="0">
                <a:latin typeface="+mj-ea"/>
                <a:ea typeface="+mj-ea"/>
              </a:rPr>
              <a:t>个元素组成的线性表，建立一个有序单链表的时间复杂度是（ </a:t>
            </a:r>
            <a:r>
              <a:rPr lang="en-US" altLang="zh-CN" sz="2800" dirty="0">
                <a:latin typeface="+mj-ea"/>
                <a:ea typeface="+mj-ea"/>
              </a:rPr>
              <a:t>      </a:t>
            </a:r>
            <a:r>
              <a:rPr lang="zh-CN" altLang="zh-CN" sz="2800" dirty="0">
                <a:latin typeface="+mj-ea"/>
                <a:ea typeface="+mj-ea"/>
              </a:rPr>
              <a:t>）。</a:t>
            </a:r>
            <a:r>
              <a:rPr lang="en-US" altLang="zh-CN" sz="2800" dirty="0">
                <a:latin typeface="+mj-ea"/>
                <a:ea typeface="+mj-ea"/>
              </a:rPr>
              <a:t> </a:t>
            </a:r>
            <a:endParaRPr lang="zh-CN" altLang="zh-CN" sz="2800" dirty="0">
              <a:latin typeface="+mj-ea"/>
              <a:ea typeface="+mj-ea"/>
            </a:endParaRPr>
          </a:p>
          <a:p>
            <a:pPr marL="457200" indent="-457200">
              <a:buFont typeface="Wingdings" pitchFamily="2" charset="2"/>
              <a:buNone/>
              <a:defRPr/>
            </a:pPr>
            <a:r>
              <a:rPr lang="en-US" altLang="zh-CN" sz="2800" dirty="0">
                <a:latin typeface="+mj-ea"/>
                <a:ea typeface="+mj-ea"/>
              </a:rPr>
              <a:t>    A.O(1) 	   B.O(n)	   C.O(n</a:t>
            </a:r>
            <a:r>
              <a:rPr lang="en-US" altLang="zh-CN" sz="2800" baseline="30000" dirty="0">
                <a:latin typeface="+mj-ea"/>
                <a:ea typeface="+mj-ea"/>
              </a:rPr>
              <a:t>2</a:t>
            </a:r>
            <a:r>
              <a:rPr lang="en-US" altLang="zh-CN" sz="2800" dirty="0">
                <a:latin typeface="+mj-ea"/>
                <a:ea typeface="+mj-ea"/>
              </a:rPr>
              <a:t>) 	  D.O(nlog</a:t>
            </a:r>
            <a:r>
              <a:rPr lang="en-US" altLang="zh-CN" sz="2800" baseline="-25000" dirty="0">
                <a:latin typeface="+mj-ea"/>
                <a:ea typeface="+mj-ea"/>
              </a:rPr>
              <a:t>2</a:t>
            </a:r>
            <a:r>
              <a:rPr lang="en-US" altLang="zh-CN" sz="2800" dirty="0">
                <a:latin typeface="+mj-ea"/>
                <a:ea typeface="+mj-ea"/>
              </a:rPr>
              <a:t>n) </a:t>
            </a:r>
          </a:p>
          <a:p>
            <a:pPr marL="457200" indent="-457200">
              <a:buFont typeface="Wingdings" pitchFamily="2" charset="2"/>
              <a:buNone/>
              <a:defRPr/>
            </a:pPr>
            <a:endParaRPr lang="en-US" altLang="zh-CN" sz="2800" dirty="0">
              <a:latin typeface="+mj-ea"/>
              <a:ea typeface="+mj-ea"/>
            </a:endParaRPr>
          </a:p>
          <a:p>
            <a:pPr marL="457200" indent="-457200">
              <a:buFont typeface="+mj-lt"/>
              <a:buAutoNum type="arabicPeriod" startAt="9"/>
              <a:defRPr/>
            </a:pPr>
            <a:r>
              <a:rPr lang="zh-CN" altLang="zh-CN" sz="2800" dirty="0">
                <a:latin typeface="+mj-ea"/>
                <a:ea typeface="+mj-ea"/>
              </a:rPr>
              <a:t>线性表采用链接存储时，其地址（ </a:t>
            </a:r>
            <a:r>
              <a:rPr lang="en-US" altLang="zh-CN" sz="2800" dirty="0">
                <a:latin typeface="+mj-ea"/>
                <a:ea typeface="+mj-ea"/>
              </a:rPr>
              <a:t>     </a:t>
            </a:r>
            <a:r>
              <a:rPr lang="zh-CN" altLang="zh-CN" sz="2800" dirty="0">
                <a:latin typeface="+mj-ea"/>
                <a:ea typeface="+mj-ea"/>
              </a:rPr>
              <a:t>）。</a:t>
            </a:r>
            <a:r>
              <a:rPr lang="en-US" altLang="zh-CN" sz="2800" dirty="0">
                <a:latin typeface="+mj-ea"/>
                <a:ea typeface="+mj-ea"/>
              </a:rPr>
              <a:t> </a:t>
            </a:r>
            <a:endParaRPr lang="zh-CN" altLang="zh-CN" sz="2800" dirty="0">
              <a:latin typeface="+mj-ea"/>
              <a:ea typeface="+mj-ea"/>
            </a:endParaRPr>
          </a:p>
          <a:p>
            <a:pPr marL="514350" indent="-514350">
              <a:buFont typeface="Wingdings" pitchFamily="2" charset="2"/>
              <a:buNone/>
              <a:defRPr/>
            </a:pPr>
            <a:r>
              <a:rPr lang="en-US" altLang="zh-CN" sz="2800" dirty="0">
                <a:latin typeface="+mj-ea"/>
                <a:ea typeface="+mj-ea"/>
              </a:rPr>
              <a:t>      A.</a:t>
            </a:r>
            <a:r>
              <a:rPr lang="zh-CN" altLang="zh-CN" sz="2800" dirty="0">
                <a:latin typeface="+mj-ea"/>
                <a:ea typeface="+mj-ea"/>
              </a:rPr>
              <a:t>必须是连续的</a:t>
            </a:r>
            <a:r>
              <a:rPr lang="en-US" altLang="zh-CN" sz="2800" dirty="0">
                <a:latin typeface="+mj-ea"/>
                <a:ea typeface="+mj-ea"/>
              </a:rPr>
              <a:t>       	B.</a:t>
            </a:r>
            <a:r>
              <a:rPr lang="zh-CN" altLang="zh-CN" sz="2800" dirty="0">
                <a:latin typeface="+mj-ea"/>
                <a:ea typeface="+mj-ea"/>
              </a:rPr>
              <a:t>部分地址必须是连续的</a:t>
            </a:r>
            <a:r>
              <a:rPr lang="en-US" altLang="zh-CN" sz="2800" dirty="0">
                <a:latin typeface="+mj-ea"/>
                <a:ea typeface="+mj-ea"/>
              </a:rPr>
              <a:t> </a:t>
            </a:r>
            <a:endParaRPr lang="zh-CN" altLang="zh-CN" sz="2800" dirty="0">
              <a:latin typeface="+mj-ea"/>
              <a:ea typeface="+mj-ea"/>
            </a:endParaRPr>
          </a:p>
          <a:p>
            <a:pPr marL="514350" indent="-514350">
              <a:buFont typeface="Wingdings" pitchFamily="2" charset="2"/>
              <a:buNone/>
              <a:defRPr/>
            </a:pPr>
            <a:r>
              <a:rPr lang="en-US" altLang="zh-CN" sz="2800" dirty="0">
                <a:latin typeface="+mj-ea"/>
                <a:ea typeface="+mj-ea"/>
              </a:rPr>
              <a:t>      C.</a:t>
            </a:r>
            <a:r>
              <a:rPr lang="zh-CN" altLang="zh-CN" sz="2800" dirty="0">
                <a:latin typeface="+mj-ea"/>
                <a:ea typeface="+mj-ea"/>
              </a:rPr>
              <a:t>一定是不连续的</a:t>
            </a:r>
            <a:r>
              <a:rPr lang="en-US" altLang="zh-CN" sz="2800" dirty="0">
                <a:latin typeface="+mj-ea"/>
                <a:ea typeface="+mj-ea"/>
              </a:rPr>
              <a:t> 		D.</a:t>
            </a:r>
            <a:r>
              <a:rPr lang="zh-CN" altLang="zh-CN" sz="2800" dirty="0">
                <a:latin typeface="+mj-ea"/>
                <a:ea typeface="+mj-ea"/>
              </a:rPr>
              <a:t>连续与否均可以</a:t>
            </a:r>
            <a:r>
              <a:rPr lang="en-US" altLang="zh-CN" sz="2800" dirty="0">
                <a:latin typeface="+mj-ea"/>
                <a:ea typeface="+mj-ea"/>
              </a:rPr>
              <a:t> </a:t>
            </a:r>
            <a:endParaRPr lang="zh-CN" altLang="zh-CN" sz="2800" dirty="0">
              <a:latin typeface="+mj-ea"/>
              <a:ea typeface="+mj-ea"/>
            </a:endParaRPr>
          </a:p>
        </p:txBody>
      </p:sp>
      <p:sp>
        <p:nvSpPr>
          <p:cNvPr id="4" name="TextBox 6">
            <a:extLst>
              <a:ext uri="{FF2B5EF4-FFF2-40B4-BE49-F238E27FC236}">
                <a16:creationId xmlns:a16="http://schemas.microsoft.com/office/drawing/2014/main" id="{215F85C7-34CB-43A8-B302-4B4F9C0705DA}"/>
              </a:ext>
            </a:extLst>
          </p:cNvPr>
          <p:cNvSpPr txBox="1">
            <a:spLocks noChangeArrowheads="1"/>
          </p:cNvSpPr>
          <p:nvPr/>
        </p:nvSpPr>
        <p:spPr bwMode="auto">
          <a:xfrm>
            <a:off x="1199456" y="1290418"/>
            <a:ext cx="4683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B</a:t>
            </a:r>
          </a:p>
        </p:txBody>
      </p:sp>
      <p:sp>
        <p:nvSpPr>
          <p:cNvPr id="5" name="矩形 4">
            <a:extLst>
              <a:ext uri="{FF2B5EF4-FFF2-40B4-BE49-F238E27FC236}">
                <a16:creationId xmlns:a16="http://schemas.microsoft.com/office/drawing/2014/main" id="{61A3A4EE-35FD-488E-8E7D-EA5FF2D84C92}"/>
              </a:ext>
            </a:extLst>
          </p:cNvPr>
          <p:cNvSpPr>
            <a:spLocks noChangeArrowheads="1"/>
          </p:cNvSpPr>
          <p:nvPr/>
        </p:nvSpPr>
        <p:spPr bwMode="auto">
          <a:xfrm>
            <a:off x="2789646" y="2335848"/>
            <a:ext cx="661270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首先应顺序查找新结点在单链表中的位置。</a:t>
            </a: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 </a:t>
            </a:r>
            <a:endParaRPr kumimoji="0" lang="zh-CN" altLang="en-US"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endParaRPr>
          </a:p>
        </p:txBody>
      </p:sp>
      <p:sp>
        <p:nvSpPr>
          <p:cNvPr id="6" name="TextBox 8">
            <a:extLst>
              <a:ext uri="{FF2B5EF4-FFF2-40B4-BE49-F238E27FC236}">
                <a16:creationId xmlns:a16="http://schemas.microsoft.com/office/drawing/2014/main" id="{B3FE6311-6951-42E3-A370-05552EC0CEAC}"/>
              </a:ext>
            </a:extLst>
          </p:cNvPr>
          <p:cNvSpPr txBox="1">
            <a:spLocks noChangeArrowheads="1"/>
          </p:cNvSpPr>
          <p:nvPr/>
        </p:nvSpPr>
        <p:spPr bwMode="auto">
          <a:xfrm>
            <a:off x="10488488" y="2858563"/>
            <a:ext cx="4683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C</a:t>
            </a:r>
          </a:p>
        </p:txBody>
      </p:sp>
      <p:sp>
        <p:nvSpPr>
          <p:cNvPr id="7" name="矩形 6">
            <a:extLst>
              <a:ext uri="{FF2B5EF4-FFF2-40B4-BE49-F238E27FC236}">
                <a16:creationId xmlns:a16="http://schemas.microsoft.com/office/drawing/2014/main" id="{93C65798-DE1E-4208-B99F-21D0B1F885F3}"/>
              </a:ext>
            </a:extLst>
          </p:cNvPr>
          <p:cNvSpPr>
            <a:spLocks noChangeArrowheads="1"/>
          </p:cNvSpPr>
          <p:nvPr/>
        </p:nvSpPr>
        <p:spPr bwMode="auto">
          <a:xfrm>
            <a:off x="499404" y="3873549"/>
            <a:ext cx="1119319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需将</a:t>
            </a: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n</a:t>
            </a:r>
            <a:r>
              <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个元素依次插入到有序单链表中，而插入每个元素需</a:t>
            </a: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O(n)</a:t>
            </a:r>
            <a:r>
              <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a:t>
            </a: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 </a:t>
            </a:r>
            <a:endParaRPr kumimoji="0" lang="zh-CN"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endParaRPr>
          </a:p>
        </p:txBody>
      </p:sp>
      <p:sp>
        <p:nvSpPr>
          <p:cNvPr id="8" name="TextBox 10">
            <a:extLst>
              <a:ext uri="{FF2B5EF4-FFF2-40B4-BE49-F238E27FC236}">
                <a16:creationId xmlns:a16="http://schemas.microsoft.com/office/drawing/2014/main" id="{E880F71D-0BFB-4445-B344-4CB241004396}"/>
              </a:ext>
            </a:extLst>
          </p:cNvPr>
          <p:cNvSpPr txBox="1">
            <a:spLocks noChangeArrowheads="1"/>
          </p:cNvSpPr>
          <p:nvPr/>
        </p:nvSpPr>
        <p:spPr bwMode="auto">
          <a:xfrm>
            <a:off x="5648491" y="4396092"/>
            <a:ext cx="4667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D</a:t>
            </a:r>
          </a:p>
        </p:txBody>
      </p:sp>
    </p:spTree>
    <p:extLst>
      <p:ext uri="{BB962C8B-B14F-4D97-AF65-F5344CB8AC3E}">
        <p14:creationId xmlns:p14="http://schemas.microsoft.com/office/powerpoint/2010/main" val="3763919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D5801D-3506-4F5D-9FC2-D9C1273A5607}"/>
              </a:ext>
            </a:extLst>
          </p:cNvPr>
          <p:cNvSpPr>
            <a:spLocks noGrp="1"/>
          </p:cNvSpPr>
          <p:nvPr>
            <p:ph type="title"/>
          </p:nvPr>
        </p:nvSpPr>
        <p:spPr/>
        <p:txBody>
          <a:bodyPr/>
          <a:lstStyle/>
          <a:p>
            <a:r>
              <a:rPr lang="zh-CN" altLang="en-US" dirty="0"/>
              <a:t>课堂</a:t>
            </a:r>
            <a:r>
              <a:rPr lang="zh-CN" altLang="en-US" dirty="0" smtClean="0"/>
              <a:t>练习</a:t>
            </a:r>
            <a:r>
              <a:rPr lang="en-US" altLang="zh-CN" dirty="0" smtClean="0"/>
              <a:t>——</a:t>
            </a:r>
            <a:r>
              <a:rPr lang="zh-CN" altLang="en-US" dirty="0"/>
              <a:t>链表</a:t>
            </a:r>
          </a:p>
        </p:txBody>
      </p:sp>
      <p:sp>
        <p:nvSpPr>
          <p:cNvPr id="3" name="文本占位符 2">
            <a:extLst>
              <a:ext uri="{FF2B5EF4-FFF2-40B4-BE49-F238E27FC236}">
                <a16:creationId xmlns:a16="http://schemas.microsoft.com/office/drawing/2014/main" id="{6A18CA6D-35D1-436A-BEA8-05485B0300EE}"/>
              </a:ext>
            </a:extLst>
          </p:cNvPr>
          <p:cNvSpPr>
            <a:spLocks noGrp="1"/>
          </p:cNvSpPr>
          <p:nvPr>
            <p:ph type="body" idx="1"/>
          </p:nvPr>
        </p:nvSpPr>
        <p:spPr/>
        <p:txBody>
          <a:bodyPr>
            <a:normAutofit/>
          </a:bodyPr>
          <a:lstStyle/>
          <a:p>
            <a:pPr marL="0" indent="0">
              <a:buNone/>
            </a:pPr>
            <a:r>
              <a:rPr lang="en-US" altLang="zh-CN" dirty="0">
                <a:latin typeface="+mj-ea"/>
                <a:ea typeface="+mj-ea"/>
              </a:rPr>
              <a:t>10. </a:t>
            </a:r>
            <a:r>
              <a:rPr lang="zh-CN" altLang="zh-CN" dirty="0">
                <a:latin typeface="+mj-ea"/>
                <a:ea typeface="+mj-ea"/>
              </a:rPr>
              <a:t>在一个单链表中，已知</a:t>
            </a:r>
            <a:r>
              <a:rPr lang="en-US" altLang="zh-CN" dirty="0">
                <a:latin typeface="+mj-ea"/>
                <a:ea typeface="+mj-ea"/>
              </a:rPr>
              <a:t>q</a:t>
            </a:r>
            <a:r>
              <a:rPr lang="zh-CN" altLang="zh-CN" dirty="0">
                <a:latin typeface="+mj-ea"/>
                <a:ea typeface="+mj-ea"/>
              </a:rPr>
              <a:t>所指结点是</a:t>
            </a:r>
            <a:r>
              <a:rPr lang="en-US" altLang="zh-CN" dirty="0">
                <a:latin typeface="+mj-ea"/>
                <a:ea typeface="+mj-ea"/>
              </a:rPr>
              <a:t>p</a:t>
            </a:r>
            <a:r>
              <a:rPr lang="zh-CN" altLang="zh-CN" dirty="0">
                <a:latin typeface="+mj-ea"/>
                <a:ea typeface="+mj-ea"/>
              </a:rPr>
              <a:t>所指结点的直接前驱，若在</a:t>
            </a:r>
            <a:r>
              <a:rPr lang="en-US" altLang="zh-CN" dirty="0">
                <a:latin typeface="+mj-ea"/>
                <a:ea typeface="+mj-ea"/>
              </a:rPr>
              <a:t>q</a:t>
            </a:r>
            <a:r>
              <a:rPr lang="zh-CN" altLang="zh-CN" dirty="0">
                <a:latin typeface="+mj-ea"/>
                <a:ea typeface="+mj-ea"/>
              </a:rPr>
              <a:t>和</a:t>
            </a:r>
            <a:r>
              <a:rPr lang="en-US" altLang="zh-CN" dirty="0">
                <a:latin typeface="+mj-ea"/>
                <a:ea typeface="+mj-ea"/>
              </a:rPr>
              <a:t>p</a:t>
            </a:r>
            <a:r>
              <a:rPr lang="zh-CN" altLang="zh-CN" dirty="0">
                <a:latin typeface="+mj-ea"/>
                <a:ea typeface="+mj-ea"/>
              </a:rPr>
              <a:t>之间插入</a:t>
            </a:r>
            <a:r>
              <a:rPr lang="en-US" altLang="zh-CN" dirty="0">
                <a:latin typeface="+mj-ea"/>
                <a:ea typeface="+mj-ea"/>
              </a:rPr>
              <a:t>s</a:t>
            </a:r>
            <a:r>
              <a:rPr lang="zh-CN" altLang="zh-CN" dirty="0">
                <a:latin typeface="+mj-ea"/>
                <a:ea typeface="+mj-ea"/>
              </a:rPr>
              <a:t>所指结点，则执行（</a:t>
            </a:r>
            <a:r>
              <a:rPr lang="en-US" altLang="zh-CN" dirty="0">
                <a:latin typeface="+mj-ea"/>
                <a:ea typeface="+mj-ea"/>
              </a:rPr>
              <a:t>     </a:t>
            </a:r>
            <a:r>
              <a:rPr lang="zh-CN" altLang="zh-CN" dirty="0">
                <a:latin typeface="+mj-ea"/>
                <a:ea typeface="+mj-ea"/>
              </a:rPr>
              <a:t> ）操作。</a:t>
            </a:r>
            <a:r>
              <a:rPr lang="en-US" altLang="zh-CN" dirty="0">
                <a:latin typeface="+mj-ea"/>
                <a:ea typeface="+mj-ea"/>
              </a:rPr>
              <a:t> </a:t>
            </a:r>
            <a:endParaRPr lang="zh-CN" altLang="zh-CN" dirty="0">
              <a:latin typeface="+mj-ea"/>
              <a:ea typeface="+mj-ea"/>
            </a:endParaRPr>
          </a:p>
          <a:p>
            <a:pPr marL="457200" indent="-457200">
              <a:buFont typeface="Wingdings" pitchFamily="2" charset="2"/>
              <a:buNone/>
            </a:pPr>
            <a:r>
              <a:rPr lang="en-US" altLang="zh-CN" dirty="0">
                <a:latin typeface="+mj-ea"/>
                <a:ea typeface="+mj-ea"/>
              </a:rPr>
              <a:t>      A.s-&gt;next=p-&gt;next; p-&gt;next=s;  </a:t>
            </a:r>
          </a:p>
          <a:p>
            <a:pPr marL="457200" indent="-457200">
              <a:buFont typeface="Wingdings" pitchFamily="2" charset="2"/>
              <a:buNone/>
            </a:pPr>
            <a:r>
              <a:rPr lang="en-US" altLang="zh-CN" dirty="0">
                <a:latin typeface="+mj-ea"/>
                <a:ea typeface="+mj-ea"/>
              </a:rPr>
              <a:t>      B.s-&gt;next=p; q-&gt;next=s; </a:t>
            </a:r>
            <a:endParaRPr lang="zh-CN" altLang="zh-CN" dirty="0">
              <a:latin typeface="+mj-ea"/>
              <a:ea typeface="+mj-ea"/>
            </a:endParaRPr>
          </a:p>
          <a:p>
            <a:pPr marL="457200" indent="-457200">
              <a:buFont typeface="Wingdings" pitchFamily="2" charset="2"/>
              <a:buNone/>
            </a:pPr>
            <a:r>
              <a:rPr lang="en-US" altLang="zh-CN" dirty="0">
                <a:latin typeface="+mj-ea"/>
                <a:ea typeface="+mj-ea"/>
              </a:rPr>
              <a:t>      </a:t>
            </a:r>
            <a:r>
              <a:rPr lang="en-US" altLang="zh-CN" dirty="0" err="1">
                <a:latin typeface="+mj-ea"/>
                <a:ea typeface="+mj-ea"/>
              </a:rPr>
              <a:t>C.p</a:t>
            </a:r>
            <a:r>
              <a:rPr lang="en-US" altLang="zh-CN" dirty="0">
                <a:latin typeface="+mj-ea"/>
                <a:ea typeface="+mj-ea"/>
              </a:rPr>
              <a:t>-&gt;next=s-&gt;next; s-&gt;next=p;  </a:t>
            </a:r>
          </a:p>
          <a:p>
            <a:pPr marL="457200" indent="-457200">
              <a:buFont typeface="Wingdings" pitchFamily="2" charset="2"/>
              <a:buNone/>
            </a:pPr>
            <a:r>
              <a:rPr lang="en-US" altLang="zh-CN" dirty="0">
                <a:latin typeface="+mj-ea"/>
                <a:ea typeface="+mj-ea"/>
              </a:rPr>
              <a:t>      </a:t>
            </a:r>
            <a:r>
              <a:rPr lang="en-US" altLang="zh-CN" dirty="0" err="1">
                <a:latin typeface="+mj-ea"/>
                <a:ea typeface="+mj-ea"/>
              </a:rPr>
              <a:t>D.p</a:t>
            </a:r>
            <a:r>
              <a:rPr lang="en-US" altLang="zh-CN" dirty="0">
                <a:latin typeface="+mj-ea"/>
                <a:ea typeface="+mj-ea"/>
              </a:rPr>
              <a:t>-&gt;next=s; s-&gt;next=q; </a:t>
            </a:r>
          </a:p>
          <a:p>
            <a:endParaRPr lang="zh-CN" altLang="en-US" dirty="0">
              <a:latin typeface="+mj-ea"/>
              <a:ea typeface="+mj-ea"/>
            </a:endParaRPr>
          </a:p>
        </p:txBody>
      </p:sp>
      <p:sp>
        <p:nvSpPr>
          <p:cNvPr id="4" name="TextBox 6">
            <a:extLst>
              <a:ext uri="{FF2B5EF4-FFF2-40B4-BE49-F238E27FC236}">
                <a16:creationId xmlns:a16="http://schemas.microsoft.com/office/drawing/2014/main" id="{06CDD25C-F728-4ABE-9F92-44E7C1F05175}"/>
              </a:ext>
            </a:extLst>
          </p:cNvPr>
          <p:cNvSpPr txBox="1">
            <a:spLocks noChangeArrowheads="1"/>
          </p:cNvSpPr>
          <p:nvPr/>
        </p:nvSpPr>
        <p:spPr bwMode="auto">
          <a:xfrm>
            <a:off x="5129904" y="1455738"/>
            <a:ext cx="4683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2600" b="1" i="0" u="none" strike="noStrike" kern="1200" cap="none" spc="0" normalizeH="0" baseline="0" noProof="0" dirty="0">
                <a:ln>
                  <a:noFill/>
                </a:ln>
                <a:solidFill>
                  <a:srgbClr val="FF5B00"/>
                </a:solidFill>
                <a:effectLst/>
                <a:uLnTx/>
                <a:uFillTx/>
                <a:latin typeface="Arial" panose="020B0604020202020204" pitchFamily="34" charset="0"/>
                <a:ea typeface="微软雅黑"/>
                <a:cs typeface="+mn-cs"/>
              </a:rPr>
              <a:t>B</a:t>
            </a:r>
          </a:p>
        </p:txBody>
      </p:sp>
    </p:spTree>
    <p:extLst>
      <p:ext uri="{BB962C8B-B14F-4D97-AF65-F5344CB8AC3E}">
        <p14:creationId xmlns:p14="http://schemas.microsoft.com/office/powerpoint/2010/main" val="302686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897046-2E88-487B-8B60-467997A3F845}"/>
              </a:ext>
            </a:extLst>
          </p:cNvPr>
          <p:cNvSpPr>
            <a:spLocks noGrp="1"/>
          </p:cNvSpPr>
          <p:nvPr>
            <p:ph type="title"/>
          </p:nvPr>
        </p:nvSpPr>
        <p:spPr/>
        <p:txBody>
          <a:bodyPr/>
          <a:lstStyle/>
          <a:p>
            <a:r>
              <a:rPr lang="zh-CN" altLang="en-US" dirty="0"/>
              <a:t>课堂练习</a:t>
            </a:r>
            <a:r>
              <a:rPr lang="en-US" altLang="zh-CN" dirty="0"/>
              <a:t>——</a:t>
            </a:r>
            <a:r>
              <a:rPr lang="zh-CN" altLang="en-US" dirty="0"/>
              <a:t>链表</a:t>
            </a:r>
            <a:endParaRPr lang="zh-CN" altLang="en-US" dirty="0"/>
          </a:p>
        </p:txBody>
      </p:sp>
      <p:sp>
        <p:nvSpPr>
          <p:cNvPr id="3" name="文本占位符 2">
            <a:extLst>
              <a:ext uri="{FF2B5EF4-FFF2-40B4-BE49-F238E27FC236}">
                <a16:creationId xmlns:a16="http://schemas.microsoft.com/office/drawing/2014/main" id="{696771AC-B42D-4BA6-93D3-55EF8A529F9D}"/>
              </a:ext>
            </a:extLst>
          </p:cNvPr>
          <p:cNvSpPr>
            <a:spLocks noGrp="1"/>
          </p:cNvSpPr>
          <p:nvPr>
            <p:ph type="body" idx="1"/>
          </p:nvPr>
        </p:nvSpPr>
        <p:spPr/>
        <p:txBody>
          <a:bodyPr>
            <a:normAutofit fontScale="92500" lnSpcReduction="10000"/>
          </a:bodyPr>
          <a:lstStyle/>
          <a:p>
            <a:pPr marL="0" indent="0">
              <a:buNone/>
            </a:pPr>
            <a:r>
              <a:rPr lang="en-US" altLang="zh-CN" sz="2800" dirty="0" smtClean="0">
                <a:latin typeface="+mj-ea"/>
                <a:ea typeface="+mj-ea"/>
              </a:rPr>
              <a:t>11. </a:t>
            </a:r>
            <a:r>
              <a:rPr lang="zh-CN" altLang="zh-CN" sz="2800" dirty="0" smtClean="0">
                <a:latin typeface="+mj-ea"/>
                <a:ea typeface="+mj-ea"/>
              </a:rPr>
              <a:t>非</a:t>
            </a:r>
            <a:r>
              <a:rPr lang="zh-CN" altLang="zh-CN" sz="2800" dirty="0">
                <a:latin typeface="+mj-ea"/>
                <a:ea typeface="+mj-ea"/>
              </a:rPr>
              <a:t>空的单循环链表由头指针</a:t>
            </a:r>
            <a:r>
              <a:rPr lang="en-US" altLang="zh-CN" sz="2800" dirty="0">
                <a:latin typeface="+mj-ea"/>
                <a:ea typeface="+mj-ea"/>
              </a:rPr>
              <a:t>head</a:t>
            </a:r>
            <a:r>
              <a:rPr lang="zh-CN" altLang="zh-CN" sz="2800" dirty="0">
                <a:latin typeface="+mj-ea"/>
                <a:ea typeface="+mj-ea"/>
              </a:rPr>
              <a:t>指示，则其尾结点（由指针</a:t>
            </a:r>
            <a:r>
              <a:rPr lang="en-US" altLang="zh-CN" sz="2800" dirty="0">
                <a:latin typeface="+mj-ea"/>
                <a:ea typeface="+mj-ea"/>
              </a:rPr>
              <a:t>p</a:t>
            </a:r>
            <a:r>
              <a:rPr lang="zh-CN" altLang="zh-CN" sz="2800" dirty="0">
                <a:latin typeface="+mj-ea"/>
                <a:ea typeface="+mj-ea"/>
              </a:rPr>
              <a:t>所指）</a:t>
            </a:r>
            <a:r>
              <a:rPr lang="zh-CN" altLang="en-US" sz="2800" dirty="0">
                <a:latin typeface="+mj-ea"/>
                <a:ea typeface="+mj-ea"/>
              </a:rPr>
              <a:t>，那么</a:t>
            </a:r>
            <a:r>
              <a:rPr lang="en-US" altLang="zh-CN" sz="2800" dirty="0">
                <a:latin typeface="+mj-ea"/>
                <a:ea typeface="+mj-ea"/>
              </a:rPr>
              <a:t>head</a:t>
            </a:r>
            <a:r>
              <a:rPr lang="zh-CN" altLang="en-US" sz="2800" dirty="0">
                <a:latin typeface="+mj-ea"/>
                <a:ea typeface="+mj-ea"/>
              </a:rPr>
              <a:t>和</a:t>
            </a:r>
            <a:r>
              <a:rPr lang="en-US" altLang="zh-CN" sz="2800" dirty="0">
                <a:latin typeface="+mj-ea"/>
                <a:ea typeface="+mj-ea"/>
              </a:rPr>
              <a:t>p</a:t>
            </a:r>
            <a:r>
              <a:rPr lang="zh-CN" altLang="en-US" sz="2800" dirty="0">
                <a:latin typeface="+mj-ea"/>
                <a:ea typeface="+mj-ea"/>
              </a:rPr>
              <a:t>的关系是：</a:t>
            </a:r>
            <a:r>
              <a:rPr lang="en-US" altLang="zh-CN" sz="2800" dirty="0">
                <a:latin typeface="+mj-ea"/>
                <a:ea typeface="+mj-ea"/>
              </a:rPr>
              <a:t>_________________</a:t>
            </a:r>
            <a:r>
              <a:rPr lang="zh-CN" altLang="zh-CN" sz="2800" dirty="0">
                <a:latin typeface="+mj-ea"/>
                <a:ea typeface="+mj-ea"/>
              </a:rPr>
              <a:t>。</a:t>
            </a:r>
            <a:r>
              <a:rPr lang="en-US" altLang="zh-CN" sz="2800" dirty="0">
                <a:latin typeface="+mj-ea"/>
                <a:ea typeface="+mj-ea"/>
              </a:rPr>
              <a:t> </a:t>
            </a:r>
            <a:endParaRPr lang="zh-CN" altLang="zh-CN" sz="2800" dirty="0">
              <a:latin typeface="+mj-ea"/>
              <a:ea typeface="+mj-ea"/>
            </a:endParaRPr>
          </a:p>
          <a:p>
            <a:pPr marL="0" indent="0">
              <a:buNone/>
            </a:pPr>
            <a:r>
              <a:rPr lang="en-US" altLang="zh-CN" sz="2800" dirty="0" smtClean="0">
                <a:latin typeface="+mj-ea"/>
                <a:ea typeface="+mj-ea"/>
              </a:rPr>
              <a:t>12. </a:t>
            </a:r>
            <a:r>
              <a:rPr lang="zh-CN" altLang="zh-CN" sz="2800" dirty="0" smtClean="0">
                <a:latin typeface="+mj-ea"/>
                <a:ea typeface="+mj-ea"/>
              </a:rPr>
              <a:t>在</a:t>
            </a:r>
            <a:r>
              <a:rPr lang="zh-CN" altLang="zh-CN" sz="2800" dirty="0">
                <a:latin typeface="+mj-ea"/>
                <a:ea typeface="+mj-ea"/>
              </a:rPr>
              <a:t>由尾指针</a:t>
            </a:r>
            <a:r>
              <a:rPr lang="en-US" altLang="zh-CN" sz="2800" dirty="0">
                <a:latin typeface="+mj-ea"/>
                <a:ea typeface="+mj-ea"/>
              </a:rPr>
              <a:t>rear</a:t>
            </a:r>
            <a:r>
              <a:rPr lang="zh-CN" altLang="zh-CN" sz="2800" dirty="0">
                <a:latin typeface="+mj-ea"/>
                <a:ea typeface="+mj-ea"/>
              </a:rPr>
              <a:t>指示的单循环链表中，在表尾插入一个结点</a:t>
            </a:r>
            <a:r>
              <a:rPr lang="en-US" altLang="zh-CN" sz="2800" dirty="0">
                <a:latin typeface="+mj-ea"/>
                <a:ea typeface="+mj-ea"/>
              </a:rPr>
              <a:t>s</a:t>
            </a:r>
            <a:r>
              <a:rPr lang="zh-CN" altLang="zh-CN" sz="2800" dirty="0">
                <a:latin typeface="+mj-ea"/>
                <a:ea typeface="+mj-ea"/>
              </a:rPr>
              <a:t>的操作序列是</a:t>
            </a:r>
            <a:r>
              <a:rPr lang="en-US" altLang="zh-CN" sz="2800" dirty="0">
                <a:latin typeface="+mj-ea"/>
                <a:ea typeface="+mj-ea"/>
              </a:rPr>
              <a:t>________________________________________________</a:t>
            </a:r>
            <a:r>
              <a:rPr lang="zh-CN" altLang="zh-CN" sz="2800" dirty="0">
                <a:latin typeface="+mj-ea"/>
                <a:ea typeface="+mj-ea"/>
              </a:rPr>
              <a:t>；</a:t>
            </a:r>
            <a:endParaRPr lang="en-US" altLang="zh-CN" sz="2800" dirty="0">
              <a:latin typeface="+mj-ea"/>
              <a:ea typeface="+mj-ea"/>
            </a:endParaRPr>
          </a:p>
          <a:p>
            <a:pPr marL="457200" indent="-457200">
              <a:buFont typeface="Wingdings" pitchFamily="2" charset="2"/>
              <a:buNone/>
            </a:pPr>
            <a:r>
              <a:rPr lang="en-US" altLang="zh-CN" sz="2800" dirty="0">
                <a:latin typeface="+mj-ea"/>
                <a:ea typeface="+mj-ea"/>
              </a:rPr>
              <a:t>     </a:t>
            </a:r>
          </a:p>
          <a:p>
            <a:pPr marL="457200" indent="-457200">
              <a:buFont typeface="Wingdings" pitchFamily="2" charset="2"/>
              <a:buNone/>
            </a:pPr>
            <a:r>
              <a:rPr lang="en-US" altLang="zh-CN" sz="2800" dirty="0">
                <a:latin typeface="+mj-ea"/>
                <a:ea typeface="+mj-ea"/>
              </a:rPr>
              <a:t>      </a:t>
            </a:r>
            <a:r>
              <a:rPr lang="zh-CN" altLang="zh-CN" sz="2800" dirty="0">
                <a:latin typeface="+mj-ea"/>
                <a:ea typeface="+mj-ea"/>
              </a:rPr>
              <a:t>删除开始结点的操作序列为</a:t>
            </a:r>
            <a:r>
              <a:rPr lang="en-US" altLang="zh-CN" sz="2800" dirty="0">
                <a:latin typeface="+mj-ea"/>
                <a:ea typeface="+mj-ea"/>
              </a:rPr>
              <a:t>:</a:t>
            </a:r>
          </a:p>
          <a:p>
            <a:pPr marL="457200" indent="-457200">
              <a:buFont typeface="Wingdings" pitchFamily="2" charset="2"/>
              <a:buNone/>
            </a:pPr>
            <a:endParaRPr lang="en-US" altLang="zh-CN" sz="2800" dirty="0">
              <a:latin typeface="+mj-ea"/>
              <a:ea typeface="+mj-ea"/>
            </a:endParaRPr>
          </a:p>
          <a:p>
            <a:pPr marL="0" indent="0">
              <a:buNone/>
            </a:pPr>
            <a:r>
              <a:rPr lang="en-US" altLang="zh-CN" sz="2800" dirty="0" smtClean="0">
                <a:latin typeface="+mj-ea"/>
                <a:ea typeface="+mj-ea"/>
              </a:rPr>
              <a:t>13. </a:t>
            </a:r>
            <a:r>
              <a:rPr lang="zh-CN" altLang="zh-CN" sz="2800" dirty="0" smtClean="0">
                <a:latin typeface="+mj-ea"/>
                <a:ea typeface="+mj-ea"/>
              </a:rPr>
              <a:t>在</a:t>
            </a:r>
            <a:r>
              <a:rPr lang="zh-CN" altLang="zh-CN" sz="2800" dirty="0">
                <a:latin typeface="+mj-ea"/>
                <a:ea typeface="+mj-ea"/>
              </a:rPr>
              <a:t>双链表中，每个结点设置了两个指针域，其中一个指向</a:t>
            </a:r>
            <a:r>
              <a:rPr lang="en-US" altLang="zh-CN" sz="2800" dirty="0">
                <a:latin typeface="+mj-ea"/>
                <a:ea typeface="+mj-ea"/>
              </a:rPr>
              <a:t>________</a:t>
            </a:r>
            <a:r>
              <a:rPr lang="zh-CN" altLang="zh-CN" sz="2800" dirty="0">
                <a:latin typeface="+mj-ea"/>
                <a:ea typeface="+mj-ea"/>
              </a:rPr>
              <a:t>结点，另一个指向</a:t>
            </a:r>
            <a:r>
              <a:rPr lang="en-US" altLang="zh-CN" sz="2800" dirty="0">
                <a:latin typeface="+mj-ea"/>
                <a:ea typeface="+mj-ea"/>
              </a:rPr>
              <a:t>________</a:t>
            </a:r>
            <a:r>
              <a:rPr lang="zh-CN" altLang="zh-CN" sz="2800" dirty="0">
                <a:latin typeface="+mj-ea"/>
                <a:ea typeface="+mj-ea"/>
              </a:rPr>
              <a:t>结点。</a:t>
            </a:r>
            <a:r>
              <a:rPr lang="en-US" altLang="zh-CN" sz="2800" dirty="0">
                <a:latin typeface="+mj-ea"/>
                <a:ea typeface="+mj-ea"/>
              </a:rPr>
              <a:t> </a:t>
            </a:r>
          </a:p>
          <a:p>
            <a:pPr marL="0" indent="0">
              <a:buNone/>
            </a:pPr>
            <a:r>
              <a:rPr lang="en-US" altLang="zh-CN" sz="2800" dirty="0" smtClean="0">
                <a:latin typeface="+mj-ea"/>
                <a:ea typeface="+mj-ea"/>
              </a:rPr>
              <a:t>14. </a:t>
            </a:r>
            <a:r>
              <a:rPr lang="zh-CN" altLang="en-US" sz="2800" dirty="0" smtClean="0">
                <a:latin typeface="+mj-ea"/>
                <a:ea typeface="+mj-ea"/>
              </a:rPr>
              <a:t>判断</a:t>
            </a:r>
            <a:r>
              <a:rPr lang="zh-CN" altLang="en-US" sz="2800" dirty="0">
                <a:latin typeface="+mj-ea"/>
                <a:ea typeface="+mj-ea"/>
              </a:rPr>
              <a:t>：</a:t>
            </a:r>
            <a:r>
              <a:rPr lang="zh-CN" altLang="zh-CN" sz="2800" dirty="0">
                <a:latin typeface="+mj-ea"/>
                <a:ea typeface="+mj-ea"/>
              </a:rPr>
              <a:t>线性表的顺序存储结构优于链接存储结构</a:t>
            </a:r>
            <a:r>
              <a:rPr lang="zh-CN" altLang="en-US" sz="2800" dirty="0">
                <a:latin typeface="+mj-ea"/>
                <a:ea typeface="+mj-ea"/>
              </a:rPr>
              <a:t>（       ）。</a:t>
            </a:r>
            <a:endParaRPr lang="zh-CN" altLang="zh-CN" sz="2800" dirty="0">
              <a:latin typeface="+mj-ea"/>
              <a:ea typeface="+mj-ea"/>
            </a:endParaRPr>
          </a:p>
        </p:txBody>
      </p:sp>
      <p:sp>
        <p:nvSpPr>
          <p:cNvPr id="4" name="矩形 3">
            <a:extLst>
              <a:ext uri="{FF2B5EF4-FFF2-40B4-BE49-F238E27FC236}">
                <a16:creationId xmlns:a16="http://schemas.microsoft.com/office/drawing/2014/main" id="{E2D59CD5-F35A-44E3-B01D-1FC3ED5719EB}"/>
              </a:ext>
            </a:extLst>
          </p:cNvPr>
          <p:cNvSpPr>
            <a:spLocks noChangeArrowheads="1"/>
          </p:cNvSpPr>
          <p:nvPr/>
        </p:nvSpPr>
        <p:spPr bwMode="auto">
          <a:xfrm>
            <a:off x="4818246" y="1304447"/>
            <a:ext cx="255550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zh-CN" sz="2600" dirty="0">
                <a:solidFill>
                  <a:srgbClr val="FF5B00"/>
                </a:solidFill>
              </a:rPr>
              <a:t>p-&gt;next=head; </a:t>
            </a:r>
            <a:endParaRPr lang="zh-CN" altLang="zh-CN" sz="2600" dirty="0">
              <a:solidFill>
                <a:srgbClr val="FF5B00"/>
              </a:solidFill>
            </a:endParaRPr>
          </a:p>
        </p:txBody>
      </p:sp>
      <p:sp>
        <p:nvSpPr>
          <p:cNvPr id="5" name="矩形 4">
            <a:extLst>
              <a:ext uri="{FF2B5EF4-FFF2-40B4-BE49-F238E27FC236}">
                <a16:creationId xmlns:a16="http://schemas.microsoft.com/office/drawing/2014/main" id="{5CDBE8BD-0A69-4146-A33C-FDAEE2ABFCC5}"/>
              </a:ext>
            </a:extLst>
          </p:cNvPr>
          <p:cNvSpPr>
            <a:spLocks noChangeArrowheads="1"/>
          </p:cNvSpPr>
          <p:nvPr/>
        </p:nvSpPr>
        <p:spPr bwMode="auto">
          <a:xfrm>
            <a:off x="1650028" y="2416452"/>
            <a:ext cx="74168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zh-CN" sz="2600" dirty="0">
                <a:solidFill>
                  <a:srgbClr val="FF5B00"/>
                </a:solidFill>
              </a:rPr>
              <a:t>s-&gt;next =rear-&gt;next; rear-&gt;next =s; rear =s; </a:t>
            </a:r>
            <a:endParaRPr lang="zh-CN" altLang="zh-CN" sz="2600" dirty="0">
              <a:solidFill>
                <a:srgbClr val="FF5B00"/>
              </a:solidFill>
            </a:endParaRPr>
          </a:p>
        </p:txBody>
      </p:sp>
      <p:sp>
        <p:nvSpPr>
          <p:cNvPr id="6" name="矩形 5">
            <a:extLst>
              <a:ext uri="{FF2B5EF4-FFF2-40B4-BE49-F238E27FC236}">
                <a16:creationId xmlns:a16="http://schemas.microsoft.com/office/drawing/2014/main" id="{8FB5786D-D3CE-4BCC-B859-CC28C12DFA30}"/>
              </a:ext>
            </a:extLst>
          </p:cNvPr>
          <p:cNvSpPr>
            <a:spLocks noChangeArrowheads="1"/>
          </p:cNvSpPr>
          <p:nvPr/>
        </p:nvSpPr>
        <p:spPr bwMode="auto">
          <a:xfrm>
            <a:off x="5659438" y="3183295"/>
            <a:ext cx="5656262"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zh-CN" sz="2600" dirty="0">
                <a:solidFill>
                  <a:srgbClr val="FF5B00"/>
                </a:solidFill>
              </a:rPr>
              <a:t>q=rear-&gt;next-&gt;next;</a:t>
            </a:r>
          </a:p>
          <a:p>
            <a:pPr eaLnBrk="1" hangingPunct="1">
              <a:lnSpc>
                <a:spcPct val="100000"/>
              </a:lnSpc>
              <a:spcBef>
                <a:spcPct val="0"/>
              </a:spcBef>
              <a:buClrTx/>
              <a:buFontTx/>
              <a:buNone/>
            </a:pPr>
            <a:r>
              <a:rPr lang="en-US" altLang="zh-CN" sz="2600" dirty="0">
                <a:solidFill>
                  <a:srgbClr val="FF5B00"/>
                </a:solidFill>
              </a:rPr>
              <a:t>rear-&gt;next-&gt;next=q-&gt;next; </a:t>
            </a:r>
          </a:p>
          <a:p>
            <a:pPr eaLnBrk="1" hangingPunct="1">
              <a:lnSpc>
                <a:spcPct val="100000"/>
              </a:lnSpc>
              <a:spcBef>
                <a:spcPct val="0"/>
              </a:spcBef>
              <a:buClrTx/>
              <a:buFontTx/>
              <a:buNone/>
            </a:pPr>
            <a:r>
              <a:rPr lang="en-US" altLang="zh-CN" sz="2600" dirty="0">
                <a:solidFill>
                  <a:srgbClr val="FF5B00"/>
                </a:solidFill>
              </a:rPr>
              <a:t>delete q; </a:t>
            </a:r>
            <a:endParaRPr lang="zh-CN" altLang="en-US" sz="2600" dirty="0">
              <a:solidFill>
                <a:srgbClr val="FF5B00"/>
              </a:solidFill>
            </a:endParaRPr>
          </a:p>
        </p:txBody>
      </p:sp>
      <p:sp>
        <p:nvSpPr>
          <p:cNvPr id="7" name="矩形 6">
            <a:extLst>
              <a:ext uri="{FF2B5EF4-FFF2-40B4-BE49-F238E27FC236}">
                <a16:creationId xmlns:a16="http://schemas.microsoft.com/office/drawing/2014/main" id="{5B1A190B-125B-427F-9C8D-31C65DB3FE8B}"/>
              </a:ext>
            </a:extLst>
          </p:cNvPr>
          <p:cNvSpPr>
            <a:spLocks noChangeArrowheads="1"/>
          </p:cNvSpPr>
          <p:nvPr/>
        </p:nvSpPr>
        <p:spPr bwMode="auto">
          <a:xfrm>
            <a:off x="10057765" y="4657386"/>
            <a:ext cx="85151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FontTx/>
              <a:buNone/>
            </a:pPr>
            <a:r>
              <a:rPr lang="zh-CN" altLang="zh-CN" sz="2600" dirty="0">
                <a:solidFill>
                  <a:srgbClr val="FF5B00"/>
                </a:solidFill>
              </a:rPr>
              <a:t>前驱</a:t>
            </a:r>
            <a:endParaRPr lang="zh-CN" altLang="en-US" sz="2600" dirty="0">
              <a:solidFill>
                <a:srgbClr val="FF5B00"/>
              </a:solidFill>
            </a:endParaRPr>
          </a:p>
        </p:txBody>
      </p:sp>
      <p:sp>
        <p:nvSpPr>
          <p:cNvPr id="8" name="矩形 7">
            <a:extLst>
              <a:ext uri="{FF2B5EF4-FFF2-40B4-BE49-F238E27FC236}">
                <a16:creationId xmlns:a16="http://schemas.microsoft.com/office/drawing/2014/main" id="{BB91CC2E-15E6-4A6E-AAB3-D65EB8CBD538}"/>
              </a:ext>
            </a:extLst>
          </p:cNvPr>
          <p:cNvSpPr>
            <a:spLocks noChangeArrowheads="1"/>
          </p:cNvSpPr>
          <p:nvPr/>
        </p:nvSpPr>
        <p:spPr bwMode="auto">
          <a:xfrm>
            <a:off x="2279576" y="5162725"/>
            <a:ext cx="85151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FontTx/>
              <a:buNone/>
            </a:pPr>
            <a:r>
              <a:rPr lang="zh-CN" altLang="en-US" sz="2600" dirty="0">
                <a:solidFill>
                  <a:srgbClr val="FF5B00"/>
                </a:solidFill>
              </a:rPr>
              <a:t>后继</a:t>
            </a:r>
          </a:p>
        </p:txBody>
      </p:sp>
      <p:sp>
        <p:nvSpPr>
          <p:cNvPr id="9" name="矩形 8">
            <a:extLst>
              <a:ext uri="{FF2B5EF4-FFF2-40B4-BE49-F238E27FC236}">
                <a16:creationId xmlns:a16="http://schemas.microsoft.com/office/drawing/2014/main" id="{11AFC413-D7F9-4434-9C6D-7C678A2B2B3D}"/>
              </a:ext>
            </a:extLst>
          </p:cNvPr>
          <p:cNvSpPr>
            <a:spLocks noChangeArrowheads="1"/>
          </p:cNvSpPr>
          <p:nvPr/>
        </p:nvSpPr>
        <p:spPr bwMode="auto">
          <a:xfrm>
            <a:off x="8760296" y="5808730"/>
            <a:ext cx="40748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zh-CN" sz="2600" dirty="0">
                <a:solidFill>
                  <a:srgbClr val="FF5B00"/>
                </a:solidFill>
              </a:rPr>
              <a:t>X</a:t>
            </a:r>
            <a:endParaRPr lang="zh-CN" altLang="en-US" sz="2600" dirty="0">
              <a:solidFill>
                <a:srgbClr val="FF5B00"/>
              </a:solidFill>
            </a:endParaRPr>
          </a:p>
        </p:txBody>
      </p:sp>
    </p:spTree>
    <p:extLst>
      <p:ext uri="{BB962C8B-B14F-4D97-AF65-F5344CB8AC3E}">
        <p14:creationId xmlns:p14="http://schemas.microsoft.com/office/powerpoint/2010/main" val="130603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E8056-21DC-40D3-9A46-23BE36A0C906}"/>
              </a:ext>
            </a:extLst>
          </p:cNvPr>
          <p:cNvSpPr>
            <a:spLocks noGrp="1"/>
          </p:cNvSpPr>
          <p:nvPr>
            <p:ph type="title"/>
          </p:nvPr>
        </p:nvSpPr>
        <p:spPr/>
        <p:txBody>
          <a:bodyPr/>
          <a:lstStyle/>
          <a:p>
            <a:r>
              <a:rPr lang="zh-CN" altLang="en-US" dirty="0"/>
              <a:t>课堂练习</a:t>
            </a:r>
            <a:r>
              <a:rPr lang="en-US" altLang="zh-CN" dirty="0"/>
              <a:t>——</a:t>
            </a:r>
            <a:r>
              <a:rPr lang="zh-CN" altLang="en-US" dirty="0"/>
              <a:t>链表</a:t>
            </a:r>
            <a:endParaRPr lang="zh-CN" altLang="en-US" dirty="0"/>
          </a:p>
        </p:txBody>
      </p:sp>
      <p:sp>
        <p:nvSpPr>
          <p:cNvPr id="3" name="文本占位符 2">
            <a:extLst>
              <a:ext uri="{FF2B5EF4-FFF2-40B4-BE49-F238E27FC236}">
                <a16:creationId xmlns:a16="http://schemas.microsoft.com/office/drawing/2014/main" id="{F75E9C5A-4929-4377-8F56-2101407CD037}"/>
              </a:ext>
            </a:extLst>
          </p:cNvPr>
          <p:cNvSpPr>
            <a:spLocks noGrp="1"/>
          </p:cNvSpPr>
          <p:nvPr>
            <p:ph type="body" idx="1"/>
          </p:nvPr>
        </p:nvSpPr>
        <p:spPr>
          <a:xfrm>
            <a:off x="185420" y="727075"/>
            <a:ext cx="11831955" cy="6014720"/>
          </a:xfrm>
        </p:spPr>
        <p:txBody>
          <a:bodyPr>
            <a:normAutofit/>
          </a:bodyPr>
          <a:lstStyle/>
          <a:p>
            <a:pPr marL="0" indent="0">
              <a:buNone/>
            </a:pPr>
            <a:r>
              <a:rPr lang="en-US" altLang="zh-CN" sz="2400" dirty="0" smtClean="0">
                <a:latin typeface="+mj-ea"/>
                <a:ea typeface="+mj-ea"/>
              </a:rPr>
              <a:t>15. </a:t>
            </a:r>
            <a:r>
              <a:rPr lang="zh-CN" altLang="zh-CN" sz="2400" dirty="0" smtClean="0">
                <a:latin typeface="+mj-ea"/>
                <a:ea typeface="+mj-ea"/>
              </a:rPr>
              <a:t>单</a:t>
            </a:r>
            <a:r>
              <a:rPr lang="zh-CN" altLang="zh-CN" sz="2400" dirty="0">
                <a:latin typeface="+mj-ea"/>
                <a:ea typeface="+mj-ea"/>
              </a:rPr>
              <a:t>循环链表的主要优点是</a:t>
            </a:r>
            <a:r>
              <a:rPr lang="zh-CN" altLang="en-US" sz="2400" dirty="0">
                <a:latin typeface="+mj-ea"/>
                <a:ea typeface="+mj-ea"/>
              </a:rPr>
              <a:t>（      ）</a:t>
            </a:r>
            <a:endParaRPr lang="zh-CN" altLang="zh-CN" sz="2400" dirty="0">
              <a:latin typeface="+mj-ea"/>
              <a:ea typeface="+mj-ea"/>
            </a:endParaRPr>
          </a:p>
          <a:p>
            <a:pPr marL="465138" lvl="2" indent="0">
              <a:buFont typeface="Wingdings" panose="05000000000000000000" pitchFamily="2" charset="2"/>
              <a:buNone/>
            </a:pPr>
            <a:r>
              <a:rPr lang="en-US" altLang="zh-CN" sz="2400" dirty="0">
                <a:latin typeface="+mj-ea"/>
                <a:ea typeface="+mj-ea"/>
              </a:rPr>
              <a:t>A.</a:t>
            </a:r>
            <a:r>
              <a:rPr lang="zh-CN" altLang="zh-CN" sz="2400" dirty="0">
                <a:latin typeface="+mj-ea"/>
                <a:ea typeface="+mj-ea"/>
              </a:rPr>
              <a:t>不再需要头指针了</a:t>
            </a:r>
            <a:r>
              <a:rPr lang="en-US" altLang="zh-CN" sz="2400" dirty="0">
                <a:latin typeface="+mj-ea"/>
                <a:ea typeface="+mj-ea"/>
              </a:rPr>
              <a:t> </a:t>
            </a:r>
            <a:endParaRPr lang="zh-CN" altLang="zh-CN" sz="2400" dirty="0">
              <a:latin typeface="+mj-ea"/>
              <a:ea typeface="+mj-ea"/>
            </a:endParaRPr>
          </a:p>
          <a:p>
            <a:pPr marL="465138" lvl="2" indent="0">
              <a:buFont typeface="Wingdings" panose="05000000000000000000" pitchFamily="2" charset="2"/>
              <a:buNone/>
            </a:pPr>
            <a:r>
              <a:rPr lang="en-US" altLang="zh-CN" sz="2400" dirty="0">
                <a:latin typeface="+mj-ea"/>
                <a:ea typeface="+mj-ea"/>
              </a:rPr>
              <a:t>B.</a:t>
            </a:r>
            <a:r>
              <a:rPr lang="zh-CN" altLang="zh-CN" sz="2400" dirty="0">
                <a:latin typeface="+mj-ea"/>
                <a:ea typeface="+mj-ea"/>
              </a:rPr>
              <a:t>从表中任一结点出发都能扫描到整个链表；</a:t>
            </a:r>
            <a:r>
              <a:rPr lang="en-US" altLang="zh-CN" sz="2400" dirty="0">
                <a:latin typeface="+mj-ea"/>
                <a:ea typeface="+mj-ea"/>
              </a:rPr>
              <a:t> </a:t>
            </a:r>
            <a:endParaRPr lang="zh-CN" altLang="zh-CN" sz="2400" dirty="0">
              <a:latin typeface="+mj-ea"/>
              <a:ea typeface="+mj-ea"/>
            </a:endParaRPr>
          </a:p>
          <a:p>
            <a:pPr marL="465138" lvl="2" indent="0">
              <a:buFont typeface="Wingdings" panose="05000000000000000000" pitchFamily="2" charset="2"/>
              <a:buNone/>
            </a:pPr>
            <a:r>
              <a:rPr lang="en-US" altLang="zh-CN" sz="2400" dirty="0">
                <a:latin typeface="+mj-ea"/>
                <a:ea typeface="+mj-ea"/>
              </a:rPr>
              <a:t>C.</a:t>
            </a:r>
            <a:r>
              <a:rPr lang="zh-CN" altLang="zh-CN" sz="2400" dirty="0">
                <a:latin typeface="+mj-ea"/>
                <a:ea typeface="+mj-ea"/>
              </a:rPr>
              <a:t>已知某个结点的位置后，能够容易找到它的直接前趋；</a:t>
            </a:r>
            <a:r>
              <a:rPr lang="en-US" altLang="zh-CN" sz="2400" dirty="0">
                <a:latin typeface="+mj-ea"/>
                <a:ea typeface="+mj-ea"/>
              </a:rPr>
              <a:t> </a:t>
            </a:r>
            <a:endParaRPr lang="zh-CN" altLang="zh-CN" sz="2400" dirty="0">
              <a:latin typeface="+mj-ea"/>
              <a:ea typeface="+mj-ea"/>
            </a:endParaRPr>
          </a:p>
          <a:p>
            <a:pPr marL="465138" lvl="2" indent="0">
              <a:buFont typeface="Wingdings" panose="05000000000000000000" pitchFamily="2" charset="2"/>
              <a:buNone/>
            </a:pPr>
            <a:r>
              <a:rPr lang="en-US" altLang="zh-CN" sz="2400" dirty="0">
                <a:latin typeface="+mj-ea"/>
                <a:ea typeface="+mj-ea"/>
              </a:rPr>
              <a:t>D.</a:t>
            </a:r>
            <a:r>
              <a:rPr lang="zh-CN" altLang="zh-CN" sz="2400" dirty="0">
                <a:latin typeface="+mj-ea"/>
                <a:ea typeface="+mj-ea"/>
              </a:rPr>
              <a:t>在进行插入、删除操作时，能更好地保证链表不断开。</a:t>
            </a:r>
            <a:endParaRPr lang="en-US" altLang="zh-CN" sz="2400" dirty="0">
              <a:latin typeface="+mj-ea"/>
              <a:ea typeface="+mj-ea"/>
            </a:endParaRPr>
          </a:p>
          <a:p>
            <a:pPr marL="0" indent="0">
              <a:buNone/>
            </a:pPr>
            <a:r>
              <a:rPr lang="en-US" altLang="zh-CN" sz="2400" dirty="0" smtClean="0">
                <a:latin typeface="+mj-ea"/>
                <a:ea typeface="+mj-ea"/>
              </a:rPr>
              <a:t>16. </a:t>
            </a:r>
            <a:r>
              <a:rPr lang="zh-CN" altLang="zh-CN" sz="2400" dirty="0" smtClean="0">
                <a:latin typeface="+mj-ea"/>
                <a:ea typeface="+mj-ea"/>
              </a:rPr>
              <a:t>在</a:t>
            </a:r>
            <a:r>
              <a:rPr lang="zh-CN" altLang="zh-CN" sz="2400" dirty="0">
                <a:latin typeface="+mj-ea"/>
                <a:ea typeface="+mj-ea"/>
              </a:rPr>
              <a:t>双循环链表的</a:t>
            </a:r>
            <a:r>
              <a:rPr lang="en-US" altLang="zh-CN" sz="2400" dirty="0">
                <a:latin typeface="+mj-ea"/>
                <a:ea typeface="+mj-ea"/>
              </a:rPr>
              <a:t>p</a:t>
            </a:r>
            <a:r>
              <a:rPr lang="zh-CN" altLang="zh-CN" sz="2400" dirty="0">
                <a:latin typeface="+mj-ea"/>
                <a:ea typeface="+mj-ea"/>
              </a:rPr>
              <a:t>所指结点后插入</a:t>
            </a:r>
            <a:r>
              <a:rPr lang="en-US" altLang="zh-CN" sz="2400" dirty="0">
                <a:latin typeface="+mj-ea"/>
                <a:ea typeface="+mj-ea"/>
              </a:rPr>
              <a:t>s</a:t>
            </a:r>
            <a:r>
              <a:rPr lang="zh-CN" altLang="zh-CN" sz="2400" dirty="0">
                <a:latin typeface="+mj-ea"/>
                <a:ea typeface="+mj-ea"/>
              </a:rPr>
              <a:t>所指结点的操作是（ </a:t>
            </a:r>
            <a:r>
              <a:rPr lang="en-US" altLang="zh-CN" sz="2400" dirty="0">
                <a:latin typeface="+mj-ea"/>
                <a:ea typeface="+mj-ea"/>
              </a:rPr>
              <a:t>     </a:t>
            </a:r>
            <a:r>
              <a:rPr lang="zh-CN" altLang="zh-CN" sz="2400" dirty="0">
                <a:latin typeface="+mj-ea"/>
                <a:ea typeface="+mj-ea"/>
              </a:rPr>
              <a:t>）</a:t>
            </a:r>
          </a:p>
          <a:p>
            <a:pPr marL="457200" indent="-457200">
              <a:buFont typeface="Wingdings" pitchFamily="2" charset="2"/>
              <a:buNone/>
            </a:pPr>
            <a:r>
              <a:rPr lang="en-US" altLang="zh-CN" sz="2400" dirty="0">
                <a:latin typeface="+mj-ea"/>
                <a:ea typeface="+mj-ea"/>
              </a:rPr>
              <a:t>A p-&gt;next=s; s-&gt;prior=p; p-&gt;next-&gt;prior=s; s-&gt;next=p-&gt;next; </a:t>
            </a:r>
            <a:endParaRPr lang="zh-CN" altLang="zh-CN" sz="2400" dirty="0">
              <a:latin typeface="+mj-ea"/>
              <a:ea typeface="+mj-ea"/>
            </a:endParaRPr>
          </a:p>
          <a:p>
            <a:pPr marL="457200" indent="-457200">
              <a:buFont typeface="Wingdings" pitchFamily="2" charset="2"/>
              <a:buNone/>
            </a:pPr>
            <a:r>
              <a:rPr lang="en-US" altLang="zh-CN" sz="2400" dirty="0">
                <a:latin typeface="+mj-ea"/>
                <a:ea typeface="+mj-ea"/>
              </a:rPr>
              <a:t>B p-&gt;next=s; p-&gt;next-&gt;prior=s; s-&gt;prior=p; s-&gt;next=p-&gt;next; </a:t>
            </a:r>
            <a:endParaRPr lang="zh-CN" altLang="zh-CN" sz="2400" dirty="0">
              <a:latin typeface="+mj-ea"/>
              <a:ea typeface="+mj-ea"/>
            </a:endParaRPr>
          </a:p>
          <a:p>
            <a:pPr marL="457200" indent="-457200">
              <a:buFont typeface="Wingdings" pitchFamily="2" charset="2"/>
              <a:buNone/>
            </a:pPr>
            <a:r>
              <a:rPr lang="en-US" altLang="zh-CN" sz="2400" dirty="0">
                <a:latin typeface="+mj-ea"/>
                <a:ea typeface="+mj-ea"/>
              </a:rPr>
              <a:t>C s-&gt;prior=p; s-&gt;next=p-&gt;next; p-&gt;next=s; p-&gt;next-&gt;prior=s; </a:t>
            </a:r>
            <a:endParaRPr lang="zh-CN" altLang="zh-CN" sz="2400" dirty="0">
              <a:latin typeface="+mj-ea"/>
              <a:ea typeface="+mj-ea"/>
            </a:endParaRPr>
          </a:p>
          <a:p>
            <a:pPr marL="457200" indent="-457200">
              <a:buFont typeface="Wingdings" pitchFamily="2" charset="2"/>
              <a:buNone/>
            </a:pPr>
            <a:r>
              <a:rPr lang="en-US" altLang="zh-CN" sz="2400" dirty="0">
                <a:latin typeface="+mj-ea"/>
                <a:ea typeface="+mj-ea"/>
              </a:rPr>
              <a:t>D s-&gt;prior=p; s-&gt;next=p-&gt;next; p-&gt;next-&gt;prior=s; p-&gt;next=s;</a:t>
            </a:r>
          </a:p>
        </p:txBody>
      </p:sp>
      <p:sp>
        <p:nvSpPr>
          <p:cNvPr id="5" name="TextBox 6">
            <a:extLst>
              <a:ext uri="{FF2B5EF4-FFF2-40B4-BE49-F238E27FC236}">
                <a16:creationId xmlns:a16="http://schemas.microsoft.com/office/drawing/2014/main" id="{C5A0EFC0-3A7F-4B9D-9829-6DD1EFB078CD}"/>
              </a:ext>
            </a:extLst>
          </p:cNvPr>
          <p:cNvSpPr txBox="1">
            <a:spLocks noChangeArrowheads="1"/>
          </p:cNvSpPr>
          <p:nvPr/>
        </p:nvSpPr>
        <p:spPr bwMode="auto">
          <a:xfrm>
            <a:off x="4722813" y="842963"/>
            <a:ext cx="4683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zh-CN" sz="2800">
                <a:solidFill>
                  <a:srgbClr val="FF5B00"/>
                </a:solidFill>
              </a:rPr>
              <a:t>B</a:t>
            </a:r>
          </a:p>
        </p:txBody>
      </p:sp>
      <p:sp>
        <p:nvSpPr>
          <p:cNvPr id="6" name="TextBox 7">
            <a:extLst>
              <a:ext uri="{FF2B5EF4-FFF2-40B4-BE49-F238E27FC236}">
                <a16:creationId xmlns:a16="http://schemas.microsoft.com/office/drawing/2014/main" id="{C463893F-AFBB-47E2-841F-B84195758843}"/>
              </a:ext>
            </a:extLst>
          </p:cNvPr>
          <p:cNvSpPr txBox="1">
            <a:spLocks noChangeArrowheads="1"/>
          </p:cNvSpPr>
          <p:nvPr/>
        </p:nvSpPr>
        <p:spPr bwMode="auto">
          <a:xfrm>
            <a:off x="8662988" y="3886835"/>
            <a:ext cx="4683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zh-CN" sz="2600" dirty="0">
                <a:solidFill>
                  <a:srgbClr val="FF5B00"/>
                </a:solidFill>
              </a:rPr>
              <a:t>D</a:t>
            </a:r>
          </a:p>
        </p:txBody>
      </p:sp>
    </p:spTree>
    <p:extLst>
      <p:ext uri="{BB962C8B-B14F-4D97-AF65-F5344CB8AC3E}">
        <p14:creationId xmlns:p14="http://schemas.microsoft.com/office/powerpoint/2010/main" val="347790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2B6D7-41DC-4413-B132-BBE77E2AEAF4}"/>
              </a:ext>
            </a:extLst>
          </p:cNvPr>
          <p:cNvSpPr>
            <a:spLocks noGrp="1"/>
          </p:cNvSpPr>
          <p:nvPr>
            <p:ph type="title"/>
          </p:nvPr>
        </p:nvSpPr>
        <p:spPr/>
        <p:txBody>
          <a:bodyPr/>
          <a:lstStyle/>
          <a:p>
            <a:r>
              <a:rPr lang="zh-CN" altLang="en-US" dirty="0"/>
              <a:t>课堂练习</a:t>
            </a:r>
            <a:r>
              <a:rPr lang="en-US" altLang="zh-CN" dirty="0"/>
              <a:t>——</a:t>
            </a:r>
            <a:r>
              <a:rPr lang="zh-CN" altLang="en-US" dirty="0"/>
              <a:t>链表</a:t>
            </a:r>
            <a:endParaRPr lang="zh-CN" altLang="en-US" dirty="0"/>
          </a:p>
        </p:txBody>
      </p:sp>
      <p:sp>
        <p:nvSpPr>
          <p:cNvPr id="3" name="文本占位符 2">
            <a:extLst>
              <a:ext uri="{FF2B5EF4-FFF2-40B4-BE49-F238E27FC236}">
                <a16:creationId xmlns:a16="http://schemas.microsoft.com/office/drawing/2014/main" id="{1E534B14-EB68-4344-ABB1-E31BAB932D41}"/>
              </a:ext>
            </a:extLst>
          </p:cNvPr>
          <p:cNvSpPr>
            <a:spLocks noGrp="1"/>
          </p:cNvSpPr>
          <p:nvPr>
            <p:ph type="body" idx="1"/>
          </p:nvPr>
        </p:nvSpPr>
        <p:spPr/>
        <p:txBody>
          <a:bodyPr>
            <a:normAutofit/>
          </a:bodyPr>
          <a:lstStyle/>
          <a:p>
            <a:pPr marL="0" indent="0">
              <a:buNone/>
            </a:pPr>
            <a:r>
              <a:rPr lang="en-US" altLang="zh-CN" dirty="0" smtClean="0">
                <a:latin typeface="+mj-ea"/>
                <a:ea typeface="+mj-ea"/>
              </a:rPr>
              <a:t>17. </a:t>
            </a:r>
            <a:r>
              <a:rPr lang="zh-CN" altLang="zh-CN" dirty="0" smtClean="0">
                <a:latin typeface="+mj-ea"/>
                <a:ea typeface="+mj-ea"/>
              </a:rPr>
              <a:t>若</a:t>
            </a:r>
            <a:r>
              <a:rPr lang="zh-CN" altLang="zh-CN" dirty="0">
                <a:latin typeface="+mj-ea"/>
                <a:ea typeface="+mj-ea"/>
              </a:rPr>
              <a:t>某线性表中最常用的操作是取第</a:t>
            </a:r>
            <a:r>
              <a:rPr lang="en-US" altLang="zh-CN" dirty="0" err="1">
                <a:latin typeface="+mj-ea"/>
                <a:ea typeface="+mj-ea"/>
              </a:rPr>
              <a:t>i</a:t>
            </a:r>
            <a:r>
              <a:rPr lang="en-US" altLang="zh-CN" dirty="0">
                <a:latin typeface="+mj-ea"/>
                <a:ea typeface="+mj-ea"/>
              </a:rPr>
              <a:t> </a:t>
            </a:r>
            <a:r>
              <a:rPr lang="zh-CN" altLang="zh-CN" dirty="0">
                <a:latin typeface="+mj-ea"/>
                <a:ea typeface="+mj-ea"/>
              </a:rPr>
              <a:t>个元素和找第</a:t>
            </a:r>
            <a:r>
              <a:rPr lang="en-US" altLang="zh-CN" dirty="0" err="1">
                <a:latin typeface="+mj-ea"/>
                <a:ea typeface="+mj-ea"/>
              </a:rPr>
              <a:t>i</a:t>
            </a:r>
            <a:r>
              <a:rPr lang="zh-CN" altLang="zh-CN" dirty="0">
                <a:latin typeface="+mj-ea"/>
                <a:ea typeface="+mj-ea"/>
              </a:rPr>
              <a:t>个元素的前趋，则采用（</a:t>
            </a:r>
            <a:r>
              <a:rPr lang="en-US" altLang="zh-CN" dirty="0">
                <a:latin typeface="+mj-ea"/>
                <a:ea typeface="+mj-ea"/>
              </a:rPr>
              <a:t>      </a:t>
            </a:r>
            <a:r>
              <a:rPr lang="zh-CN" altLang="zh-CN" dirty="0">
                <a:latin typeface="+mj-ea"/>
                <a:ea typeface="+mj-ea"/>
              </a:rPr>
              <a:t> ）存储方法最节省时间。</a:t>
            </a:r>
            <a:r>
              <a:rPr lang="en-US" altLang="zh-CN" dirty="0">
                <a:latin typeface="+mj-ea"/>
                <a:ea typeface="+mj-ea"/>
              </a:rPr>
              <a:t> </a:t>
            </a:r>
            <a:endParaRPr lang="zh-CN" altLang="zh-CN" dirty="0">
              <a:latin typeface="+mj-ea"/>
              <a:ea typeface="+mj-ea"/>
            </a:endParaRPr>
          </a:p>
          <a:p>
            <a:pPr marL="457200" indent="-457200">
              <a:buFont typeface="Wingdings" pitchFamily="2" charset="2"/>
              <a:buNone/>
            </a:pPr>
            <a:r>
              <a:rPr lang="en-US" altLang="zh-CN" dirty="0">
                <a:latin typeface="+mj-ea"/>
                <a:ea typeface="+mj-ea"/>
              </a:rPr>
              <a:t>      A.</a:t>
            </a:r>
            <a:r>
              <a:rPr lang="zh-CN" altLang="zh-CN" dirty="0">
                <a:latin typeface="+mj-ea"/>
                <a:ea typeface="+mj-ea"/>
              </a:rPr>
              <a:t>顺序表</a:t>
            </a:r>
            <a:r>
              <a:rPr lang="en-US" altLang="zh-CN" dirty="0">
                <a:latin typeface="+mj-ea"/>
                <a:ea typeface="+mj-ea"/>
              </a:rPr>
              <a:t>     B. </a:t>
            </a:r>
            <a:r>
              <a:rPr lang="zh-CN" altLang="zh-CN" dirty="0">
                <a:latin typeface="+mj-ea"/>
                <a:ea typeface="+mj-ea"/>
              </a:rPr>
              <a:t>单链表</a:t>
            </a:r>
            <a:r>
              <a:rPr lang="en-US" altLang="zh-CN" dirty="0">
                <a:latin typeface="+mj-ea"/>
                <a:ea typeface="+mj-ea"/>
              </a:rPr>
              <a:t>     C.</a:t>
            </a:r>
            <a:r>
              <a:rPr lang="zh-CN" altLang="zh-CN" dirty="0">
                <a:latin typeface="+mj-ea"/>
                <a:ea typeface="+mj-ea"/>
              </a:rPr>
              <a:t>双链表</a:t>
            </a:r>
            <a:r>
              <a:rPr lang="en-US" altLang="zh-CN" dirty="0">
                <a:latin typeface="+mj-ea"/>
                <a:ea typeface="+mj-ea"/>
              </a:rPr>
              <a:t>     D.</a:t>
            </a:r>
            <a:r>
              <a:rPr lang="zh-CN" altLang="zh-CN" dirty="0">
                <a:latin typeface="+mj-ea"/>
                <a:ea typeface="+mj-ea"/>
              </a:rPr>
              <a:t>单循环链表</a:t>
            </a:r>
            <a:r>
              <a:rPr lang="en-US" altLang="zh-CN" dirty="0">
                <a:latin typeface="+mj-ea"/>
                <a:ea typeface="+mj-ea"/>
              </a:rPr>
              <a:t> </a:t>
            </a:r>
            <a:endParaRPr lang="zh-CN" altLang="zh-CN" dirty="0">
              <a:latin typeface="+mj-ea"/>
              <a:ea typeface="+mj-ea"/>
            </a:endParaRPr>
          </a:p>
          <a:p>
            <a:pPr marL="0" indent="0">
              <a:buNone/>
            </a:pPr>
            <a:r>
              <a:rPr lang="en-US" altLang="zh-CN" dirty="0" smtClean="0">
                <a:latin typeface="+mj-ea"/>
                <a:ea typeface="+mj-ea"/>
              </a:rPr>
              <a:t>18. </a:t>
            </a:r>
            <a:r>
              <a:rPr lang="zh-CN" altLang="zh-CN" dirty="0" smtClean="0">
                <a:latin typeface="+mj-ea"/>
                <a:ea typeface="+mj-ea"/>
              </a:rPr>
              <a:t>若</a:t>
            </a:r>
            <a:r>
              <a:rPr lang="zh-CN" altLang="zh-CN" dirty="0">
                <a:latin typeface="+mj-ea"/>
                <a:ea typeface="+mj-ea"/>
              </a:rPr>
              <a:t>链表中最常用的操作是在最后一个结点之后插入一个结点和删除第一个结点，则采用（ </a:t>
            </a:r>
            <a:r>
              <a:rPr lang="en-US" altLang="zh-CN" dirty="0">
                <a:latin typeface="+mj-ea"/>
                <a:ea typeface="+mj-ea"/>
              </a:rPr>
              <a:t>      </a:t>
            </a:r>
            <a:r>
              <a:rPr lang="zh-CN" altLang="zh-CN" dirty="0">
                <a:latin typeface="+mj-ea"/>
                <a:ea typeface="+mj-ea"/>
              </a:rPr>
              <a:t>）存储方法最节省时间。</a:t>
            </a:r>
            <a:r>
              <a:rPr lang="en-US" altLang="zh-CN" dirty="0">
                <a:latin typeface="+mj-ea"/>
                <a:ea typeface="+mj-ea"/>
              </a:rPr>
              <a:t> </a:t>
            </a:r>
            <a:endParaRPr lang="zh-CN" altLang="zh-CN" dirty="0">
              <a:latin typeface="+mj-ea"/>
              <a:ea typeface="+mj-ea"/>
            </a:endParaRPr>
          </a:p>
          <a:p>
            <a:pPr marL="457200" indent="-457200">
              <a:buFont typeface="Wingdings" pitchFamily="2" charset="2"/>
              <a:buNone/>
            </a:pPr>
            <a:r>
              <a:rPr lang="en-US" altLang="zh-CN" dirty="0">
                <a:latin typeface="+mj-ea"/>
                <a:ea typeface="+mj-ea"/>
              </a:rPr>
              <a:t>      A.</a:t>
            </a:r>
            <a:r>
              <a:rPr lang="zh-CN" altLang="zh-CN" dirty="0">
                <a:latin typeface="+mj-ea"/>
                <a:ea typeface="+mj-ea"/>
              </a:rPr>
              <a:t>单链表</a:t>
            </a:r>
            <a:r>
              <a:rPr lang="en-US" altLang="zh-CN" dirty="0">
                <a:latin typeface="+mj-ea"/>
                <a:ea typeface="+mj-ea"/>
              </a:rPr>
              <a:t> 		B.</a:t>
            </a:r>
            <a:r>
              <a:rPr lang="zh-CN" altLang="zh-CN" dirty="0">
                <a:latin typeface="+mj-ea"/>
                <a:ea typeface="+mj-ea"/>
              </a:rPr>
              <a:t>带头指针的单循环链表</a:t>
            </a:r>
            <a:r>
              <a:rPr lang="en-US" altLang="zh-CN" dirty="0">
                <a:latin typeface="+mj-ea"/>
                <a:ea typeface="+mj-ea"/>
              </a:rPr>
              <a:t> </a:t>
            </a:r>
          </a:p>
          <a:p>
            <a:pPr marL="457200" indent="-457200">
              <a:buFont typeface="Wingdings" pitchFamily="2" charset="2"/>
              <a:buNone/>
            </a:pPr>
            <a:r>
              <a:rPr lang="en-US" altLang="zh-CN" dirty="0">
                <a:latin typeface="+mj-ea"/>
                <a:ea typeface="+mj-ea"/>
              </a:rPr>
              <a:t>      C.</a:t>
            </a:r>
            <a:r>
              <a:rPr lang="zh-CN" altLang="zh-CN" dirty="0">
                <a:latin typeface="+mj-ea"/>
                <a:ea typeface="+mj-ea"/>
              </a:rPr>
              <a:t>双链表</a:t>
            </a:r>
            <a:r>
              <a:rPr lang="en-US" altLang="zh-CN" dirty="0">
                <a:latin typeface="+mj-ea"/>
                <a:ea typeface="+mj-ea"/>
              </a:rPr>
              <a:t> 		D.</a:t>
            </a:r>
            <a:r>
              <a:rPr lang="zh-CN" altLang="zh-CN" dirty="0">
                <a:latin typeface="+mj-ea"/>
                <a:ea typeface="+mj-ea"/>
              </a:rPr>
              <a:t>带尾指针的单循环链表</a:t>
            </a:r>
            <a:r>
              <a:rPr lang="en-US" altLang="zh-CN" dirty="0">
                <a:latin typeface="+mj-ea"/>
                <a:ea typeface="+mj-ea"/>
              </a:rPr>
              <a:t> </a:t>
            </a:r>
            <a:endParaRPr lang="zh-CN" altLang="zh-CN" dirty="0">
              <a:latin typeface="+mj-ea"/>
              <a:ea typeface="+mj-ea"/>
            </a:endParaRPr>
          </a:p>
          <a:p>
            <a:pPr marL="457200" indent="-457200">
              <a:buFont typeface="Arial" panose="020B0604020202020204" pitchFamily="34" charset="0"/>
              <a:buAutoNum type="arabicPeriod" startAt="4"/>
            </a:pPr>
            <a:endParaRPr lang="zh-CN" altLang="en-US" dirty="0">
              <a:latin typeface="+mj-ea"/>
              <a:ea typeface="+mj-ea"/>
            </a:endParaRPr>
          </a:p>
          <a:p>
            <a:endParaRPr lang="zh-CN" altLang="en-US" dirty="0">
              <a:latin typeface="+mj-ea"/>
              <a:ea typeface="+mj-ea"/>
            </a:endParaRPr>
          </a:p>
        </p:txBody>
      </p:sp>
      <p:sp>
        <p:nvSpPr>
          <p:cNvPr id="4" name="TextBox 6">
            <a:extLst>
              <a:ext uri="{FF2B5EF4-FFF2-40B4-BE49-F238E27FC236}">
                <a16:creationId xmlns:a16="http://schemas.microsoft.com/office/drawing/2014/main" id="{ACF6F410-DF77-440A-B343-E6972B342FE5}"/>
              </a:ext>
            </a:extLst>
          </p:cNvPr>
          <p:cNvSpPr txBox="1">
            <a:spLocks noChangeArrowheads="1"/>
          </p:cNvSpPr>
          <p:nvPr/>
        </p:nvSpPr>
        <p:spPr bwMode="auto">
          <a:xfrm>
            <a:off x="1199456" y="1484784"/>
            <a:ext cx="4683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zh-CN" sz="2600" dirty="0">
                <a:solidFill>
                  <a:srgbClr val="FF5B00"/>
                </a:solidFill>
              </a:rPr>
              <a:t>A</a:t>
            </a:r>
          </a:p>
        </p:txBody>
      </p:sp>
      <p:sp>
        <p:nvSpPr>
          <p:cNvPr id="5" name="TextBox 7">
            <a:extLst>
              <a:ext uri="{FF2B5EF4-FFF2-40B4-BE49-F238E27FC236}">
                <a16:creationId xmlns:a16="http://schemas.microsoft.com/office/drawing/2014/main" id="{D0708EE5-CF14-41FE-9B1C-F831251A9F58}"/>
              </a:ext>
            </a:extLst>
          </p:cNvPr>
          <p:cNvSpPr txBox="1">
            <a:spLocks noChangeArrowheads="1"/>
          </p:cNvSpPr>
          <p:nvPr/>
        </p:nvSpPr>
        <p:spPr bwMode="auto">
          <a:xfrm>
            <a:off x="3287688" y="3212976"/>
            <a:ext cx="4683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zh-CN" sz="2600" dirty="0">
                <a:solidFill>
                  <a:srgbClr val="FF5B00"/>
                </a:solidFill>
              </a:rPr>
              <a:t>D</a:t>
            </a:r>
          </a:p>
        </p:txBody>
      </p:sp>
      <p:sp>
        <p:nvSpPr>
          <p:cNvPr id="6" name="矩形 5">
            <a:extLst>
              <a:ext uri="{FF2B5EF4-FFF2-40B4-BE49-F238E27FC236}">
                <a16:creationId xmlns:a16="http://schemas.microsoft.com/office/drawing/2014/main" id="{C8DF6F89-8CA5-40A8-B2EB-7C0957C2CFC7}"/>
              </a:ext>
            </a:extLst>
          </p:cNvPr>
          <p:cNvSpPr>
            <a:spLocks noChangeArrowheads="1"/>
          </p:cNvSpPr>
          <p:nvPr/>
        </p:nvSpPr>
        <p:spPr bwMode="auto">
          <a:xfrm>
            <a:off x="1016000" y="5177949"/>
            <a:ext cx="1016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algn="ctr" eaLnBrk="1" hangingPunct="1">
              <a:lnSpc>
                <a:spcPct val="100000"/>
              </a:lnSpc>
              <a:spcBef>
                <a:spcPct val="0"/>
              </a:spcBef>
              <a:buClrTx/>
              <a:buFontTx/>
              <a:buNone/>
            </a:pPr>
            <a:r>
              <a:rPr lang="zh-CN" altLang="zh-CN" sz="2600" dirty="0">
                <a:solidFill>
                  <a:srgbClr val="FF5B00"/>
                </a:solidFill>
              </a:rPr>
              <a:t>在链表中的最后一个结点之后插入一个结点需要知道终端结点的地址</a:t>
            </a:r>
            <a:endParaRPr lang="zh-CN" altLang="en-US" sz="2600" dirty="0">
              <a:solidFill>
                <a:srgbClr val="FF5B00"/>
              </a:solidFill>
            </a:endParaRPr>
          </a:p>
        </p:txBody>
      </p:sp>
    </p:spTree>
    <p:extLst>
      <p:ext uri="{BB962C8B-B14F-4D97-AF65-F5344CB8AC3E}">
        <p14:creationId xmlns:p14="http://schemas.microsoft.com/office/powerpoint/2010/main" val="1805114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3119AC-EBA1-4E04-8031-33DD965619EF}"/>
              </a:ext>
            </a:extLst>
          </p:cNvPr>
          <p:cNvSpPr>
            <a:spLocks noGrp="1"/>
          </p:cNvSpPr>
          <p:nvPr>
            <p:ph type="title"/>
          </p:nvPr>
        </p:nvSpPr>
        <p:spPr/>
        <p:txBody>
          <a:bodyPr/>
          <a:lstStyle/>
          <a:p>
            <a:r>
              <a:rPr lang="zh-CN" altLang="en-US" dirty="0"/>
              <a:t>课堂练习</a:t>
            </a:r>
            <a:r>
              <a:rPr lang="en-US" altLang="zh-CN" dirty="0"/>
              <a:t>——</a:t>
            </a:r>
            <a:r>
              <a:rPr lang="zh-CN" altLang="en-US" dirty="0"/>
              <a:t>链表</a:t>
            </a:r>
            <a:endParaRPr lang="zh-CN" altLang="en-US" dirty="0"/>
          </a:p>
        </p:txBody>
      </p:sp>
      <p:sp>
        <p:nvSpPr>
          <p:cNvPr id="3" name="文本占位符 2">
            <a:extLst>
              <a:ext uri="{FF2B5EF4-FFF2-40B4-BE49-F238E27FC236}">
                <a16:creationId xmlns:a16="http://schemas.microsoft.com/office/drawing/2014/main" id="{316686DA-E7F5-476F-9A4A-872496BFBCF1}"/>
              </a:ext>
            </a:extLst>
          </p:cNvPr>
          <p:cNvSpPr>
            <a:spLocks noGrp="1"/>
          </p:cNvSpPr>
          <p:nvPr>
            <p:ph type="body" idx="1"/>
          </p:nvPr>
        </p:nvSpPr>
        <p:spPr/>
        <p:txBody>
          <a:bodyPr>
            <a:noAutofit/>
          </a:bodyPr>
          <a:lstStyle/>
          <a:p>
            <a:pPr marL="0" indent="0">
              <a:buNone/>
            </a:pPr>
            <a:r>
              <a:rPr lang="en-US" altLang="zh-CN" dirty="0" smtClean="0">
                <a:latin typeface="+mj-ea"/>
                <a:ea typeface="+mj-ea"/>
              </a:rPr>
              <a:t>19. </a:t>
            </a:r>
            <a:r>
              <a:rPr lang="zh-CN" altLang="zh-CN" dirty="0" smtClean="0">
                <a:latin typeface="+mj-ea"/>
                <a:ea typeface="+mj-ea"/>
              </a:rPr>
              <a:t>若</a:t>
            </a:r>
            <a:r>
              <a:rPr lang="zh-CN" altLang="zh-CN" dirty="0">
                <a:latin typeface="+mj-ea"/>
                <a:ea typeface="+mj-ea"/>
              </a:rPr>
              <a:t>链表中最常用的操作是在最后一个结点之后插入一个结点和删除最后一个结点，则采用（ </a:t>
            </a:r>
            <a:r>
              <a:rPr lang="en-US" altLang="zh-CN" dirty="0">
                <a:latin typeface="+mj-ea"/>
                <a:ea typeface="+mj-ea"/>
              </a:rPr>
              <a:t>     </a:t>
            </a:r>
            <a:r>
              <a:rPr lang="zh-CN" altLang="zh-CN" dirty="0">
                <a:latin typeface="+mj-ea"/>
                <a:ea typeface="+mj-ea"/>
              </a:rPr>
              <a:t>）存储方法最节省运算时间。</a:t>
            </a:r>
            <a:r>
              <a:rPr lang="en-US" altLang="zh-CN" dirty="0">
                <a:latin typeface="+mj-ea"/>
                <a:ea typeface="+mj-ea"/>
              </a:rPr>
              <a:t> </a:t>
            </a:r>
            <a:endParaRPr lang="zh-CN" altLang="zh-CN" dirty="0">
              <a:latin typeface="+mj-ea"/>
              <a:ea typeface="+mj-ea"/>
            </a:endParaRPr>
          </a:p>
          <a:p>
            <a:pPr marL="457200" indent="-457200">
              <a:buFont typeface="Wingdings" pitchFamily="2" charset="2"/>
              <a:buNone/>
            </a:pPr>
            <a:r>
              <a:rPr lang="en-US" altLang="zh-CN" dirty="0">
                <a:latin typeface="+mj-ea"/>
                <a:ea typeface="+mj-ea"/>
              </a:rPr>
              <a:t>	A.</a:t>
            </a:r>
            <a:r>
              <a:rPr lang="zh-CN" altLang="zh-CN" dirty="0">
                <a:latin typeface="+mj-ea"/>
                <a:ea typeface="+mj-ea"/>
              </a:rPr>
              <a:t>单链表</a:t>
            </a:r>
            <a:r>
              <a:rPr lang="en-US" altLang="zh-CN" dirty="0">
                <a:latin typeface="+mj-ea"/>
                <a:ea typeface="+mj-ea"/>
              </a:rPr>
              <a:t> 			B.</a:t>
            </a:r>
            <a:r>
              <a:rPr lang="zh-CN" altLang="zh-CN" dirty="0">
                <a:latin typeface="+mj-ea"/>
                <a:ea typeface="+mj-ea"/>
              </a:rPr>
              <a:t>循环双链表</a:t>
            </a:r>
            <a:r>
              <a:rPr lang="en-US" altLang="zh-CN" dirty="0">
                <a:latin typeface="+mj-ea"/>
                <a:ea typeface="+mj-ea"/>
              </a:rPr>
              <a:t> </a:t>
            </a:r>
          </a:p>
          <a:p>
            <a:pPr marL="457200" indent="-457200">
              <a:buFont typeface="Wingdings" pitchFamily="2" charset="2"/>
              <a:buNone/>
            </a:pPr>
            <a:r>
              <a:rPr lang="en-US" altLang="zh-CN" dirty="0">
                <a:latin typeface="+mj-ea"/>
                <a:ea typeface="+mj-ea"/>
              </a:rPr>
              <a:t>	C.</a:t>
            </a:r>
            <a:r>
              <a:rPr lang="zh-CN" altLang="zh-CN" dirty="0">
                <a:latin typeface="+mj-ea"/>
                <a:ea typeface="+mj-ea"/>
              </a:rPr>
              <a:t>单循环链表</a:t>
            </a:r>
            <a:r>
              <a:rPr lang="en-US" altLang="zh-CN" dirty="0">
                <a:latin typeface="+mj-ea"/>
                <a:ea typeface="+mj-ea"/>
              </a:rPr>
              <a:t> 			D.</a:t>
            </a:r>
            <a:r>
              <a:rPr lang="zh-CN" altLang="zh-CN" dirty="0">
                <a:latin typeface="+mj-ea"/>
                <a:ea typeface="+mj-ea"/>
              </a:rPr>
              <a:t>带尾指针的单循环链表</a:t>
            </a:r>
            <a:r>
              <a:rPr lang="en-US" altLang="zh-CN" dirty="0">
                <a:latin typeface="+mj-ea"/>
                <a:ea typeface="+mj-ea"/>
              </a:rPr>
              <a:t> </a:t>
            </a:r>
          </a:p>
          <a:p>
            <a:pPr marL="457200" indent="-457200">
              <a:buFont typeface="Wingdings" pitchFamily="2" charset="2"/>
              <a:buNone/>
            </a:pPr>
            <a:endParaRPr lang="en-US" altLang="zh-CN" dirty="0">
              <a:latin typeface="+mj-ea"/>
              <a:ea typeface="+mj-ea"/>
            </a:endParaRPr>
          </a:p>
          <a:p>
            <a:pPr marL="457200" indent="-457200"/>
            <a:endParaRPr lang="en-US" altLang="zh-CN" sz="3200" dirty="0">
              <a:latin typeface="+mj-ea"/>
              <a:ea typeface="+mj-ea"/>
            </a:endParaRPr>
          </a:p>
          <a:p>
            <a:pPr marL="0" indent="0">
              <a:buNone/>
            </a:pPr>
            <a:r>
              <a:rPr lang="en-US" altLang="zh-CN" dirty="0" smtClean="0">
                <a:latin typeface="+mj-ea"/>
                <a:ea typeface="+mj-ea"/>
              </a:rPr>
              <a:t>20. </a:t>
            </a:r>
            <a:r>
              <a:rPr lang="zh-CN" altLang="zh-CN" dirty="0" smtClean="0">
                <a:latin typeface="+mj-ea"/>
                <a:ea typeface="+mj-ea"/>
              </a:rPr>
              <a:t>使用</a:t>
            </a:r>
            <a:r>
              <a:rPr lang="zh-CN" altLang="zh-CN" dirty="0">
                <a:latin typeface="+mj-ea"/>
                <a:ea typeface="+mj-ea"/>
              </a:rPr>
              <a:t>双链表存储线性表，其优点是可以（ </a:t>
            </a:r>
            <a:r>
              <a:rPr lang="en-US" altLang="zh-CN" dirty="0">
                <a:latin typeface="+mj-ea"/>
                <a:ea typeface="+mj-ea"/>
              </a:rPr>
              <a:t>     </a:t>
            </a:r>
            <a:r>
              <a:rPr lang="zh-CN" altLang="zh-CN" dirty="0">
                <a:latin typeface="+mj-ea"/>
                <a:ea typeface="+mj-ea"/>
              </a:rPr>
              <a:t>）。</a:t>
            </a:r>
            <a:r>
              <a:rPr lang="en-US" altLang="zh-CN" dirty="0">
                <a:latin typeface="+mj-ea"/>
                <a:ea typeface="+mj-ea"/>
              </a:rPr>
              <a:t> </a:t>
            </a:r>
            <a:endParaRPr lang="zh-CN" altLang="zh-CN" dirty="0">
              <a:latin typeface="+mj-ea"/>
              <a:ea typeface="+mj-ea"/>
            </a:endParaRPr>
          </a:p>
          <a:p>
            <a:pPr marL="457200" indent="-457200">
              <a:buFont typeface="Wingdings" pitchFamily="2" charset="2"/>
              <a:buNone/>
            </a:pPr>
            <a:r>
              <a:rPr lang="en-US" altLang="zh-CN" dirty="0">
                <a:latin typeface="+mj-ea"/>
                <a:ea typeface="+mj-ea"/>
              </a:rPr>
              <a:t>      A.</a:t>
            </a:r>
            <a:r>
              <a:rPr lang="zh-CN" altLang="zh-CN" dirty="0">
                <a:latin typeface="+mj-ea"/>
                <a:ea typeface="+mj-ea"/>
              </a:rPr>
              <a:t>提高查找速度</a:t>
            </a:r>
            <a:r>
              <a:rPr lang="en-US" altLang="zh-CN" dirty="0">
                <a:latin typeface="+mj-ea"/>
                <a:ea typeface="+mj-ea"/>
              </a:rPr>
              <a:t> 		B.</a:t>
            </a:r>
            <a:r>
              <a:rPr lang="zh-CN" altLang="zh-CN" dirty="0">
                <a:latin typeface="+mj-ea"/>
                <a:ea typeface="+mj-ea"/>
              </a:rPr>
              <a:t>更方便数据的插入和删除</a:t>
            </a:r>
            <a:r>
              <a:rPr lang="en-US" altLang="zh-CN" dirty="0">
                <a:latin typeface="+mj-ea"/>
                <a:ea typeface="+mj-ea"/>
              </a:rPr>
              <a:t> </a:t>
            </a:r>
            <a:endParaRPr lang="zh-CN" altLang="zh-CN" dirty="0">
              <a:latin typeface="+mj-ea"/>
              <a:ea typeface="+mj-ea"/>
            </a:endParaRPr>
          </a:p>
          <a:p>
            <a:pPr marL="457200" indent="-457200">
              <a:buFont typeface="Wingdings" pitchFamily="2" charset="2"/>
              <a:buNone/>
            </a:pPr>
            <a:r>
              <a:rPr lang="en-US" altLang="zh-CN" dirty="0">
                <a:latin typeface="+mj-ea"/>
                <a:ea typeface="+mj-ea"/>
              </a:rPr>
              <a:t>      C </a:t>
            </a:r>
            <a:r>
              <a:rPr lang="zh-CN" altLang="zh-CN" dirty="0">
                <a:latin typeface="+mj-ea"/>
                <a:ea typeface="+mj-ea"/>
              </a:rPr>
              <a:t>节约存储空间</a:t>
            </a:r>
            <a:r>
              <a:rPr lang="en-US" altLang="zh-CN" dirty="0">
                <a:latin typeface="+mj-ea"/>
                <a:ea typeface="+mj-ea"/>
              </a:rPr>
              <a:t> 		D.</a:t>
            </a:r>
            <a:r>
              <a:rPr lang="zh-CN" altLang="zh-CN" dirty="0">
                <a:latin typeface="+mj-ea"/>
                <a:ea typeface="+mj-ea"/>
              </a:rPr>
              <a:t>很快回收存储空间</a:t>
            </a:r>
            <a:r>
              <a:rPr lang="en-US" altLang="zh-CN" dirty="0">
                <a:latin typeface="+mj-ea"/>
                <a:ea typeface="+mj-ea"/>
              </a:rPr>
              <a:t> </a:t>
            </a:r>
            <a:endParaRPr lang="zh-CN" altLang="zh-CN" dirty="0">
              <a:latin typeface="+mj-ea"/>
              <a:ea typeface="+mj-ea"/>
            </a:endParaRPr>
          </a:p>
          <a:p>
            <a:pPr marL="457200" indent="-457200">
              <a:buFont typeface="Wingdings" pitchFamily="2" charset="2"/>
              <a:buNone/>
            </a:pPr>
            <a:endParaRPr lang="zh-CN" altLang="zh-CN" dirty="0">
              <a:latin typeface="+mj-ea"/>
              <a:ea typeface="+mj-ea"/>
            </a:endParaRPr>
          </a:p>
        </p:txBody>
      </p:sp>
      <p:sp>
        <p:nvSpPr>
          <p:cNvPr id="4" name="TextBox 6">
            <a:extLst>
              <a:ext uri="{FF2B5EF4-FFF2-40B4-BE49-F238E27FC236}">
                <a16:creationId xmlns:a16="http://schemas.microsoft.com/office/drawing/2014/main" id="{7667B998-3C5E-43DF-AEC0-8FAE10D53903}"/>
              </a:ext>
            </a:extLst>
          </p:cNvPr>
          <p:cNvSpPr txBox="1">
            <a:spLocks noChangeArrowheads="1"/>
          </p:cNvSpPr>
          <p:nvPr/>
        </p:nvSpPr>
        <p:spPr bwMode="auto">
          <a:xfrm>
            <a:off x="3575720" y="1441354"/>
            <a:ext cx="46831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zh-CN" sz="2600" dirty="0">
                <a:solidFill>
                  <a:srgbClr val="FF5B00"/>
                </a:solidFill>
              </a:rPr>
              <a:t>B</a:t>
            </a:r>
          </a:p>
        </p:txBody>
      </p:sp>
      <p:sp>
        <p:nvSpPr>
          <p:cNvPr id="5" name="矩形 4">
            <a:extLst>
              <a:ext uri="{FF2B5EF4-FFF2-40B4-BE49-F238E27FC236}">
                <a16:creationId xmlns:a16="http://schemas.microsoft.com/office/drawing/2014/main" id="{D693409F-C16F-4B02-9320-9FC180231781}"/>
              </a:ext>
            </a:extLst>
          </p:cNvPr>
          <p:cNvSpPr>
            <a:spLocks noChangeArrowheads="1"/>
          </p:cNvSpPr>
          <p:nvPr/>
        </p:nvSpPr>
        <p:spPr bwMode="auto">
          <a:xfrm>
            <a:off x="658812" y="3140519"/>
            <a:ext cx="10599737" cy="122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ClrTx/>
              <a:buFont typeface="Wingdings" panose="05000000000000000000" pitchFamily="2" charset="2"/>
              <a:buChar char="Ø"/>
            </a:pPr>
            <a:r>
              <a:rPr lang="zh-CN" altLang="zh-CN" sz="2600" dirty="0">
                <a:solidFill>
                  <a:srgbClr val="FF5B00"/>
                </a:solidFill>
              </a:rPr>
              <a:t>在链表中的最后一个结点之后插入一个结点需要知道终端结点的地址</a:t>
            </a:r>
            <a:r>
              <a:rPr lang="zh-CN" altLang="en-US" sz="2600" dirty="0">
                <a:solidFill>
                  <a:srgbClr val="FF5B00"/>
                </a:solidFill>
              </a:rPr>
              <a:t>；</a:t>
            </a:r>
            <a:endParaRPr lang="en-US" altLang="zh-CN" sz="2600" dirty="0">
              <a:solidFill>
                <a:srgbClr val="FF5B00"/>
              </a:solidFill>
            </a:endParaRPr>
          </a:p>
          <a:p>
            <a:pPr eaLnBrk="1" hangingPunct="1">
              <a:lnSpc>
                <a:spcPct val="150000"/>
              </a:lnSpc>
              <a:spcBef>
                <a:spcPct val="0"/>
              </a:spcBef>
              <a:buClrTx/>
              <a:buFont typeface="Wingdings" panose="05000000000000000000" pitchFamily="2" charset="2"/>
              <a:buChar char="Ø"/>
            </a:pPr>
            <a:r>
              <a:rPr lang="zh-CN" altLang="zh-CN" sz="2600" dirty="0">
                <a:solidFill>
                  <a:srgbClr val="FF5B00"/>
                </a:solidFill>
              </a:rPr>
              <a:t>删除最后一个结点需要知道终端结点的前驱结点的地址</a:t>
            </a:r>
            <a:endParaRPr lang="zh-CN" altLang="en-US" sz="2600" dirty="0">
              <a:solidFill>
                <a:srgbClr val="FF5B00"/>
              </a:solidFill>
            </a:endParaRPr>
          </a:p>
        </p:txBody>
      </p:sp>
      <p:sp>
        <p:nvSpPr>
          <p:cNvPr id="6" name="TextBox 8">
            <a:extLst>
              <a:ext uri="{FF2B5EF4-FFF2-40B4-BE49-F238E27FC236}">
                <a16:creationId xmlns:a16="http://schemas.microsoft.com/office/drawing/2014/main" id="{831C60C9-D4C6-4E8E-AEF4-DFD943CF403C}"/>
              </a:ext>
            </a:extLst>
          </p:cNvPr>
          <p:cNvSpPr txBox="1">
            <a:spLocks noChangeArrowheads="1"/>
          </p:cNvSpPr>
          <p:nvPr/>
        </p:nvSpPr>
        <p:spPr bwMode="auto">
          <a:xfrm>
            <a:off x="7320136" y="4581128"/>
            <a:ext cx="46831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600"/>
              </a:spcBef>
              <a:buClr>
                <a:srgbClr val="FF7C80"/>
              </a:buClr>
              <a:buFont typeface="Wingdings" panose="05000000000000000000" pitchFamily="2" charset="2"/>
              <a:buChar char="p"/>
              <a:defRPr sz="3200" b="1">
                <a:solidFill>
                  <a:schemeClr val="tx1"/>
                </a:solidFill>
                <a:latin typeface="Arial" panose="020B0604020202020204" pitchFamily="34" charset="0"/>
              </a:defRPr>
            </a:lvl1pPr>
            <a:lvl2pPr marL="742950" indent="-285750">
              <a:lnSpc>
                <a:spcPct val="120000"/>
              </a:lnSpc>
              <a:spcBef>
                <a:spcPts val="600"/>
              </a:spcBef>
              <a:buClr>
                <a:srgbClr val="0070C0"/>
              </a:buClr>
              <a:buFont typeface="Wingdings" panose="05000000000000000000" pitchFamily="2" charset="2"/>
              <a:buChar char="Ø"/>
              <a:defRPr sz="2800" b="1">
                <a:solidFill>
                  <a:schemeClr val="tx1"/>
                </a:solidFill>
                <a:latin typeface="Arial" panose="020B0604020202020204" pitchFamily="34" charset="0"/>
              </a:defRPr>
            </a:lvl2pPr>
            <a:lvl3pPr marL="1143000" indent="-228600">
              <a:lnSpc>
                <a:spcPct val="120000"/>
              </a:lnSpc>
              <a:spcBef>
                <a:spcPts val="600"/>
              </a:spcBef>
              <a:buClr>
                <a:srgbClr val="92D050"/>
              </a:buClr>
              <a:buFont typeface="Wingdings" panose="05000000000000000000" pitchFamily="2" charset="2"/>
              <a:buChar char="ü"/>
              <a:defRPr sz="2400" b="1">
                <a:solidFill>
                  <a:schemeClr val="tx1"/>
                </a:solidFill>
                <a:latin typeface="Arial" panose="020B0604020202020204" pitchFamily="34" charset="0"/>
              </a:defRPr>
            </a:lvl3pPr>
            <a:lvl4pPr marL="1600200" indent="-228600">
              <a:lnSpc>
                <a:spcPct val="120000"/>
              </a:lnSpc>
              <a:spcBef>
                <a:spcPts val="600"/>
              </a:spcBef>
              <a:buChar char="–"/>
              <a:defRPr sz="2000">
                <a:solidFill>
                  <a:schemeClr val="tx1"/>
                </a:solidFill>
                <a:latin typeface="Arial" panose="020B0604020202020204" pitchFamily="34" charset="0"/>
              </a:defRPr>
            </a:lvl4pPr>
            <a:lvl5pPr marL="2057400" indent="-228600">
              <a:lnSpc>
                <a:spcPct val="120000"/>
              </a:lnSpc>
              <a:spcBef>
                <a:spcPts val="600"/>
              </a:spcBef>
              <a:buChar char="»"/>
              <a:defRPr sz="2000">
                <a:solidFill>
                  <a:schemeClr val="tx1"/>
                </a:solidFill>
                <a:latin typeface="Arial" panose="020B0604020202020204" pitchFamily="34" charset="0"/>
              </a:defRPr>
            </a:lvl5pPr>
            <a:lvl6pPr marL="25146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6pPr>
            <a:lvl7pPr marL="29718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7pPr>
            <a:lvl8pPr marL="34290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8pPr>
            <a:lvl9pPr marL="3886200" indent="-228600" eaLnBrk="0" fontAlgn="base" hangingPunct="0">
              <a:lnSpc>
                <a:spcPct val="120000"/>
              </a:lnSpc>
              <a:spcBef>
                <a:spcPts val="600"/>
              </a:spcBef>
              <a:spcAft>
                <a:spcPct val="0"/>
              </a:spcAft>
              <a:buChar char="»"/>
              <a:defRPr sz="2000">
                <a:solidFill>
                  <a:schemeClr val="tx1"/>
                </a:solidFill>
                <a:latin typeface="Arial" panose="020B0604020202020204" pitchFamily="34" charset="0"/>
              </a:defRPr>
            </a:lvl9pPr>
          </a:lstStyle>
          <a:p>
            <a:pPr eaLnBrk="1" hangingPunct="1">
              <a:lnSpc>
                <a:spcPct val="100000"/>
              </a:lnSpc>
              <a:spcBef>
                <a:spcPct val="0"/>
              </a:spcBef>
              <a:buClrTx/>
              <a:buFontTx/>
              <a:buNone/>
            </a:pPr>
            <a:r>
              <a:rPr lang="en-US" altLang="zh-CN" sz="2600" dirty="0">
                <a:solidFill>
                  <a:srgbClr val="FF5B00"/>
                </a:solidFill>
              </a:rPr>
              <a:t>B</a:t>
            </a:r>
          </a:p>
        </p:txBody>
      </p:sp>
    </p:spTree>
    <p:extLst>
      <p:ext uri="{BB962C8B-B14F-4D97-AF65-F5344CB8AC3E}">
        <p14:creationId xmlns:p14="http://schemas.microsoft.com/office/powerpoint/2010/main" val="54086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Swap</a:t>
            </a:r>
            <a:endParaRPr lang="zh-CN" altLang="en-US" dirty="0"/>
          </a:p>
        </p:txBody>
      </p:sp>
      <p:sp>
        <p:nvSpPr>
          <p:cNvPr id="3" name="内容占位符 2"/>
          <p:cNvSpPr>
            <a:spLocks noGrp="1"/>
          </p:cNvSpPr>
          <p:nvPr>
            <p:ph idx="1"/>
          </p:nvPr>
        </p:nvSpPr>
        <p:spPr/>
        <p:txBody>
          <a:bodyPr/>
          <a:lstStyle/>
          <a:p>
            <a:r>
              <a:rPr lang="en-US" altLang="zh-CN" b="1" dirty="0" smtClean="0">
                <a:latin typeface="Times New Roman" pitchFamily="18" charset="0"/>
              </a:rPr>
              <a:t>[</a:t>
            </a:r>
            <a:r>
              <a:rPr lang="zh-CN" altLang="en-US" b="1" dirty="0" smtClean="0">
                <a:latin typeface="Times New Roman" pitchFamily="18" charset="0"/>
              </a:rPr>
              <a:t>例题</a:t>
            </a:r>
            <a:r>
              <a:rPr lang="en-US" altLang="zh-CN" b="1" dirty="0" smtClean="0">
                <a:latin typeface="Times New Roman" pitchFamily="18" charset="0"/>
              </a:rPr>
              <a:t>]</a:t>
            </a:r>
            <a:r>
              <a:rPr lang="zh-CN" altLang="en-US" dirty="0" smtClean="0">
                <a:latin typeface="Times New Roman" pitchFamily="18" charset="0"/>
              </a:rPr>
              <a:t>设一系列正整数存放在一个数组中，试设计算法，将所有奇数存放在数组的前半部分，将所有的偶数存放在数组的后半部分。要求尽量少用临时存储单元并使时间最少。</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Strings</a:t>
            </a:r>
          </a:p>
          <a:p>
            <a:pPr lvl="1"/>
            <a:r>
              <a:rPr lang="en-US" altLang="zh-CN" dirty="0" smtClean="0"/>
              <a:t>Strings in C</a:t>
            </a:r>
          </a:p>
          <a:p>
            <a:pPr lvl="1"/>
            <a:r>
              <a:rPr lang="en-US" altLang="zh-CN" dirty="0" smtClean="0"/>
              <a:t>String Class</a:t>
            </a:r>
          </a:p>
          <a:p>
            <a:pPr lvl="1"/>
            <a:r>
              <a:rPr lang="en-US" altLang="zh-CN" dirty="0"/>
              <a:t>String Pattern Matching</a:t>
            </a:r>
            <a:endParaRPr lang="en-US" altLang="zh-CN" dirty="0" smtClean="0"/>
          </a:p>
          <a:p>
            <a:pPr lvl="1"/>
            <a:endParaRPr lang="en-US" altLang="zh-CN" dirty="0" smtClean="0"/>
          </a:p>
          <a:p>
            <a:r>
              <a:rPr lang="en-US" altLang="zh-CN" dirty="0" smtClean="0"/>
              <a:t>List Exercises</a:t>
            </a:r>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Swap</a:t>
            </a:r>
            <a:endParaRPr lang="zh-CN" altLang="en-US" dirty="0"/>
          </a:p>
        </p:txBody>
      </p:sp>
      <p:sp>
        <p:nvSpPr>
          <p:cNvPr id="3" name="内容占位符 2"/>
          <p:cNvSpPr>
            <a:spLocks noGrp="1"/>
          </p:cNvSpPr>
          <p:nvPr>
            <p:ph idx="1"/>
          </p:nvPr>
        </p:nvSpPr>
        <p:spPr/>
        <p:txBody>
          <a:bodyPr/>
          <a:lstStyle/>
          <a:p>
            <a:r>
              <a:rPr lang="zh-CN" altLang="en-US" dirty="0" smtClean="0">
                <a:latin typeface="Times New Roman" pitchFamily="18" charset="0"/>
                <a:ea typeface="楷体_GB2312" pitchFamily="49" charset="-122"/>
              </a:rPr>
              <a:t>基本思想：</a:t>
            </a:r>
          </a:p>
          <a:p>
            <a:pPr>
              <a:buNone/>
            </a:pPr>
            <a:r>
              <a:rPr lang="zh-CN" altLang="en-US" dirty="0" smtClean="0"/>
              <a:t> </a:t>
            </a:r>
            <a:r>
              <a:rPr lang="en-US" altLang="zh-CN" dirty="0" smtClean="0"/>
              <a:t>	</a:t>
            </a:r>
            <a:r>
              <a:rPr lang="zh-CN" altLang="en-US" dirty="0" smtClean="0">
                <a:latin typeface="Times New Roman" pitchFamily="18" charset="0"/>
              </a:rPr>
              <a:t>可以使用两个下标变量</a:t>
            </a:r>
            <a:r>
              <a:rPr lang="en-US" altLang="zh-CN" dirty="0" err="1" smtClean="0">
                <a:latin typeface="Times New Roman" pitchFamily="18" charset="0"/>
              </a:rPr>
              <a:t>i</a:t>
            </a:r>
            <a:r>
              <a:rPr lang="zh-CN" altLang="en-US" dirty="0" smtClean="0">
                <a:latin typeface="Times New Roman" pitchFamily="18" charset="0"/>
              </a:rPr>
              <a:t>和</a:t>
            </a:r>
            <a:r>
              <a:rPr lang="en-US" altLang="zh-CN" dirty="0" smtClean="0">
                <a:latin typeface="Times New Roman" pitchFamily="18" charset="0"/>
              </a:rPr>
              <a:t>j</a:t>
            </a:r>
            <a:r>
              <a:rPr lang="zh-CN" altLang="en-US" dirty="0" smtClean="0">
                <a:latin typeface="Times New Roman" pitchFamily="18" charset="0"/>
              </a:rPr>
              <a:t>分别指向数组的开头和末尾元素</a:t>
            </a:r>
            <a:r>
              <a:rPr lang="en-US" altLang="zh-CN" dirty="0" smtClean="0">
                <a:latin typeface="Times New Roman" pitchFamily="18" charset="0"/>
              </a:rPr>
              <a:t>,</a:t>
            </a:r>
            <a:r>
              <a:rPr lang="zh-CN" altLang="en-US" dirty="0" smtClean="0">
                <a:latin typeface="Times New Roman" pitchFamily="18" charset="0"/>
              </a:rPr>
              <a:t>并都向数组的中间进行扫描。</a:t>
            </a:r>
          </a:p>
          <a:p>
            <a:pPr algn="just">
              <a:buNone/>
            </a:pPr>
            <a:r>
              <a:rPr lang="en-US" altLang="zh-CN" sz="2000" dirty="0">
                <a:solidFill>
                  <a:srgbClr val="000000"/>
                </a:solidFill>
                <a:latin typeface="Times New Roman" pitchFamily="18" charset="0"/>
              </a:rPr>
              <a:t>	(1)</a:t>
            </a:r>
            <a:r>
              <a:rPr lang="zh-CN" altLang="en-US" sz="2000" dirty="0">
                <a:solidFill>
                  <a:srgbClr val="000000"/>
                </a:solidFill>
                <a:latin typeface="Times New Roman" pitchFamily="18" charset="0"/>
              </a:rPr>
              <a:t>若</a:t>
            </a:r>
            <a:r>
              <a:rPr lang="en-US" altLang="zh-CN" sz="2000" dirty="0">
                <a:solidFill>
                  <a:srgbClr val="000000"/>
                </a:solidFill>
                <a:latin typeface="Times New Roman" pitchFamily="18" charset="0"/>
              </a:rPr>
              <a:t>A[</a:t>
            </a:r>
            <a:r>
              <a:rPr lang="en-US" altLang="zh-CN" sz="2000" dirty="0" err="1">
                <a:solidFill>
                  <a:srgbClr val="000000"/>
                </a:solidFill>
                <a:latin typeface="Times New Roman" pitchFamily="18" charset="0"/>
              </a:rPr>
              <a:t>i</a:t>
            </a:r>
            <a:r>
              <a:rPr lang="en-US" altLang="zh-CN" sz="2000" dirty="0">
                <a:solidFill>
                  <a:srgbClr val="000000"/>
                </a:solidFill>
                <a:latin typeface="Times New Roman" pitchFamily="18" charset="0"/>
              </a:rPr>
              <a:t>]</a:t>
            </a:r>
            <a:r>
              <a:rPr lang="zh-CN" altLang="en-US" sz="2000" dirty="0">
                <a:solidFill>
                  <a:srgbClr val="000000"/>
                </a:solidFill>
                <a:latin typeface="Times New Roman" pitchFamily="18" charset="0"/>
              </a:rPr>
              <a:t>偶数、</a:t>
            </a:r>
            <a:r>
              <a:rPr lang="en-US" altLang="zh-CN" sz="2000" dirty="0">
                <a:solidFill>
                  <a:srgbClr val="000000"/>
                </a:solidFill>
                <a:latin typeface="Times New Roman" pitchFamily="18" charset="0"/>
              </a:rPr>
              <a:t>A[j]</a:t>
            </a:r>
            <a:r>
              <a:rPr lang="zh-CN" altLang="en-US" sz="2000" dirty="0">
                <a:solidFill>
                  <a:srgbClr val="000000"/>
                </a:solidFill>
                <a:latin typeface="Times New Roman" pitchFamily="18" charset="0"/>
              </a:rPr>
              <a:t>为奇数，则</a:t>
            </a:r>
            <a:r>
              <a:rPr lang="en-US" altLang="zh-CN" sz="2000" dirty="0">
                <a:solidFill>
                  <a:srgbClr val="000000"/>
                </a:solidFill>
                <a:latin typeface="Times New Roman" pitchFamily="18" charset="0"/>
              </a:rPr>
              <a:t>A[</a:t>
            </a:r>
            <a:r>
              <a:rPr lang="en-US" altLang="zh-CN" sz="2000" dirty="0" err="1">
                <a:solidFill>
                  <a:srgbClr val="000000"/>
                </a:solidFill>
                <a:latin typeface="Times New Roman" pitchFamily="18" charset="0"/>
              </a:rPr>
              <a:t>i</a:t>
            </a:r>
            <a:r>
              <a:rPr lang="en-US" altLang="zh-CN" sz="2000" dirty="0">
                <a:solidFill>
                  <a:srgbClr val="000000"/>
                </a:solidFill>
                <a:latin typeface="Times New Roman" pitchFamily="18" charset="0"/>
              </a:rPr>
              <a:t>]</a:t>
            </a:r>
            <a:r>
              <a:rPr lang="zh-CN" altLang="en-US" sz="2000" dirty="0">
                <a:solidFill>
                  <a:srgbClr val="000000"/>
                </a:solidFill>
                <a:latin typeface="Times New Roman" pitchFamily="18" charset="0"/>
              </a:rPr>
              <a:t>与</a:t>
            </a:r>
            <a:r>
              <a:rPr lang="en-US" altLang="zh-CN" sz="2000" dirty="0">
                <a:solidFill>
                  <a:srgbClr val="000000"/>
                </a:solidFill>
                <a:latin typeface="Times New Roman" pitchFamily="18" charset="0"/>
              </a:rPr>
              <a:t>A[j]</a:t>
            </a:r>
            <a:r>
              <a:rPr lang="zh-CN" altLang="en-US" sz="2000" dirty="0">
                <a:solidFill>
                  <a:srgbClr val="000000"/>
                </a:solidFill>
                <a:latin typeface="Times New Roman" pitchFamily="18" charset="0"/>
              </a:rPr>
              <a:t>进行交换</a:t>
            </a:r>
            <a:r>
              <a:rPr lang="en-US" altLang="zh-CN" sz="2000" dirty="0">
                <a:solidFill>
                  <a:srgbClr val="000000"/>
                </a:solidFill>
                <a:latin typeface="Times New Roman" pitchFamily="18" charset="0"/>
              </a:rPr>
              <a:t>,</a:t>
            </a:r>
            <a:r>
              <a:rPr lang="zh-CN" altLang="en-US" sz="2000" dirty="0">
                <a:solidFill>
                  <a:srgbClr val="000000"/>
                </a:solidFill>
                <a:latin typeface="Times New Roman" pitchFamily="18" charset="0"/>
              </a:rPr>
              <a:t>且</a:t>
            </a:r>
            <a:r>
              <a:rPr lang="en-US" altLang="zh-CN" sz="2000" dirty="0" err="1">
                <a:solidFill>
                  <a:srgbClr val="000000"/>
                </a:solidFill>
                <a:latin typeface="Times New Roman" pitchFamily="18" charset="0"/>
              </a:rPr>
              <a:t>i</a:t>
            </a:r>
            <a:r>
              <a:rPr lang="en-US" altLang="zh-CN" sz="2000" dirty="0">
                <a:solidFill>
                  <a:srgbClr val="000000"/>
                </a:solidFill>
                <a:latin typeface="Times New Roman" pitchFamily="18" charset="0"/>
              </a:rPr>
              <a:t>++; j--</a:t>
            </a:r>
            <a:r>
              <a:rPr lang="zh-CN" altLang="en-US" sz="2000" dirty="0">
                <a:solidFill>
                  <a:srgbClr val="000000"/>
                </a:solidFill>
                <a:latin typeface="Times New Roman" pitchFamily="18" charset="0"/>
              </a:rPr>
              <a:t>；</a:t>
            </a:r>
          </a:p>
          <a:p>
            <a:pPr algn="just">
              <a:buNone/>
            </a:pPr>
            <a:r>
              <a:rPr lang="en-US" altLang="zh-CN" sz="2000" dirty="0">
                <a:solidFill>
                  <a:srgbClr val="000000"/>
                </a:solidFill>
                <a:latin typeface="Times New Roman" pitchFamily="18" charset="0"/>
              </a:rPr>
              <a:t>	(2)</a:t>
            </a:r>
            <a:r>
              <a:rPr lang="zh-CN" altLang="en-US" sz="2000" dirty="0">
                <a:solidFill>
                  <a:srgbClr val="000000"/>
                </a:solidFill>
                <a:latin typeface="Times New Roman" pitchFamily="18" charset="0"/>
              </a:rPr>
              <a:t>若</a:t>
            </a:r>
            <a:r>
              <a:rPr lang="en-US" altLang="zh-CN" sz="2000" dirty="0">
                <a:solidFill>
                  <a:srgbClr val="000000"/>
                </a:solidFill>
                <a:latin typeface="Times New Roman" pitchFamily="18" charset="0"/>
              </a:rPr>
              <a:t>A[</a:t>
            </a:r>
            <a:r>
              <a:rPr lang="en-US" altLang="zh-CN" sz="2000" dirty="0" err="1">
                <a:solidFill>
                  <a:srgbClr val="000000"/>
                </a:solidFill>
                <a:latin typeface="Times New Roman" pitchFamily="18" charset="0"/>
              </a:rPr>
              <a:t>i</a:t>
            </a:r>
            <a:r>
              <a:rPr lang="en-US" altLang="zh-CN" sz="2000" dirty="0">
                <a:solidFill>
                  <a:srgbClr val="000000"/>
                </a:solidFill>
                <a:latin typeface="Times New Roman" pitchFamily="18" charset="0"/>
              </a:rPr>
              <a:t>]</a:t>
            </a:r>
            <a:r>
              <a:rPr lang="zh-CN" altLang="en-US" sz="2000" dirty="0">
                <a:solidFill>
                  <a:srgbClr val="000000"/>
                </a:solidFill>
                <a:latin typeface="Times New Roman" pitchFamily="18" charset="0"/>
              </a:rPr>
              <a:t>偶数、</a:t>
            </a:r>
            <a:r>
              <a:rPr lang="en-US" altLang="zh-CN" sz="2000" dirty="0">
                <a:solidFill>
                  <a:srgbClr val="000000"/>
                </a:solidFill>
                <a:latin typeface="Times New Roman" pitchFamily="18" charset="0"/>
              </a:rPr>
              <a:t>A[j]</a:t>
            </a:r>
            <a:r>
              <a:rPr lang="zh-CN" altLang="en-US" sz="2000" dirty="0">
                <a:solidFill>
                  <a:srgbClr val="000000"/>
                </a:solidFill>
                <a:latin typeface="Times New Roman" pitchFamily="18" charset="0"/>
              </a:rPr>
              <a:t>为偶数，则</a:t>
            </a:r>
            <a:r>
              <a:rPr lang="en-US" altLang="zh-CN" sz="2000" dirty="0" err="1">
                <a:solidFill>
                  <a:srgbClr val="000000"/>
                </a:solidFill>
                <a:latin typeface="Times New Roman" pitchFamily="18" charset="0"/>
              </a:rPr>
              <a:t>i</a:t>
            </a:r>
            <a:r>
              <a:rPr lang="zh-CN" altLang="en-US" sz="2000" dirty="0">
                <a:solidFill>
                  <a:srgbClr val="000000"/>
                </a:solidFill>
                <a:latin typeface="Times New Roman" pitchFamily="18" charset="0"/>
              </a:rPr>
              <a:t>保持不变，</a:t>
            </a:r>
            <a:r>
              <a:rPr lang="en-US" altLang="zh-CN" sz="2000" dirty="0">
                <a:solidFill>
                  <a:srgbClr val="000000"/>
                </a:solidFill>
                <a:latin typeface="Times New Roman" pitchFamily="18" charset="0"/>
              </a:rPr>
              <a:t>j--</a:t>
            </a:r>
            <a:r>
              <a:rPr lang="zh-CN" altLang="en-US" sz="2000" dirty="0">
                <a:solidFill>
                  <a:srgbClr val="000000"/>
                </a:solidFill>
                <a:latin typeface="Times New Roman" pitchFamily="18" charset="0"/>
              </a:rPr>
              <a:t>；</a:t>
            </a:r>
          </a:p>
          <a:p>
            <a:pPr algn="just">
              <a:buNone/>
            </a:pPr>
            <a:r>
              <a:rPr lang="en-US" altLang="zh-CN" sz="2000" dirty="0">
                <a:solidFill>
                  <a:srgbClr val="000000"/>
                </a:solidFill>
                <a:latin typeface="Times New Roman" pitchFamily="18" charset="0"/>
              </a:rPr>
              <a:t>	(3)</a:t>
            </a:r>
            <a:r>
              <a:rPr lang="zh-CN" altLang="en-US" sz="2000" dirty="0">
                <a:solidFill>
                  <a:srgbClr val="000000"/>
                </a:solidFill>
                <a:latin typeface="Times New Roman" pitchFamily="18" charset="0"/>
              </a:rPr>
              <a:t>若</a:t>
            </a:r>
            <a:r>
              <a:rPr lang="en-US" altLang="zh-CN" sz="2000" dirty="0">
                <a:solidFill>
                  <a:srgbClr val="000000"/>
                </a:solidFill>
                <a:latin typeface="Times New Roman" pitchFamily="18" charset="0"/>
              </a:rPr>
              <a:t>A[</a:t>
            </a:r>
            <a:r>
              <a:rPr lang="en-US" altLang="zh-CN" sz="2000" dirty="0" err="1">
                <a:solidFill>
                  <a:srgbClr val="000000"/>
                </a:solidFill>
                <a:latin typeface="Times New Roman" pitchFamily="18" charset="0"/>
              </a:rPr>
              <a:t>i</a:t>
            </a:r>
            <a:r>
              <a:rPr lang="en-US" altLang="zh-CN" sz="2000" dirty="0">
                <a:solidFill>
                  <a:srgbClr val="000000"/>
                </a:solidFill>
                <a:latin typeface="Times New Roman" pitchFamily="18" charset="0"/>
              </a:rPr>
              <a:t>]</a:t>
            </a:r>
            <a:r>
              <a:rPr lang="zh-CN" altLang="en-US" sz="2000" dirty="0">
                <a:solidFill>
                  <a:srgbClr val="000000"/>
                </a:solidFill>
                <a:latin typeface="Times New Roman" pitchFamily="18" charset="0"/>
              </a:rPr>
              <a:t>奇数、</a:t>
            </a:r>
            <a:r>
              <a:rPr lang="en-US" altLang="zh-CN" sz="2000" dirty="0">
                <a:solidFill>
                  <a:srgbClr val="000000"/>
                </a:solidFill>
                <a:latin typeface="Times New Roman" pitchFamily="18" charset="0"/>
              </a:rPr>
              <a:t>A[j]</a:t>
            </a:r>
            <a:r>
              <a:rPr lang="zh-CN" altLang="en-US" sz="2000" dirty="0">
                <a:solidFill>
                  <a:srgbClr val="000000"/>
                </a:solidFill>
                <a:latin typeface="Times New Roman" pitchFamily="18" charset="0"/>
              </a:rPr>
              <a:t>为奇数，则</a:t>
            </a:r>
            <a:r>
              <a:rPr lang="en-US" altLang="zh-CN" sz="2000" dirty="0">
                <a:solidFill>
                  <a:srgbClr val="000000"/>
                </a:solidFill>
                <a:latin typeface="Times New Roman" pitchFamily="18" charset="0"/>
              </a:rPr>
              <a:t>j</a:t>
            </a:r>
            <a:r>
              <a:rPr lang="zh-CN" altLang="en-US" sz="2000" dirty="0">
                <a:solidFill>
                  <a:srgbClr val="000000"/>
                </a:solidFill>
                <a:latin typeface="Times New Roman" pitchFamily="18" charset="0"/>
              </a:rPr>
              <a:t>保持不变，</a:t>
            </a:r>
            <a:r>
              <a:rPr lang="en-US" altLang="zh-CN" sz="2000" dirty="0" err="1">
                <a:solidFill>
                  <a:srgbClr val="000000"/>
                </a:solidFill>
                <a:latin typeface="Times New Roman" pitchFamily="18" charset="0"/>
              </a:rPr>
              <a:t>i</a:t>
            </a:r>
            <a:r>
              <a:rPr lang="en-US" altLang="zh-CN" sz="2000" dirty="0">
                <a:solidFill>
                  <a:srgbClr val="000000"/>
                </a:solidFill>
                <a:latin typeface="Times New Roman" pitchFamily="18" charset="0"/>
              </a:rPr>
              <a:t>++</a:t>
            </a:r>
            <a:r>
              <a:rPr lang="zh-CN" altLang="en-US" sz="2000" dirty="0">
                <a:solidFill>
                  <a:srgbClr val="000000"/>
                </a:solidFill>
                <a:latin typeface="Times New Roman" pitchFamily="18" charset="0"/>
              </a:rPr>
              <a:t>；</a:t>
            </a:r>
          </a:p>
          <a:p>
            <a:pPr algn="just">
              <a:buNone/>
            </a:pPr>
            <a:r>
              <a:rPr lang="en-US" altLang="zh-CN" sz="2000" dirty="0">
                <a:solidFill>
                  <a:srgbClr val="000000"/>
                </a:solidFill>
                <a:latin typeface="Times New Roman" pitchFamily="18" charset="0"/>
              </a:rPr>
              <a:t>	(4)</a:t>
            </a:r>
            <a:r>
              <a:rPr lang="zh-CN" altLang="en-US" sz="2000" dirty="0">
                <a:solidFill>
                  <a:srgbClr val="000000"/>
                </a:solidFill>
                <a:latin typeface="Times New Roman" pitchFamily="18" charset="0"/>
              </a:rPr>
              <a:t>若</a:t>
            </a:r>
            <a:r>
              <a:rPr lang="en-US" altLang="zh-CN" sz="2000" dirty="0">
                <a:solidFill>
                  <a:srgbClr val="000000"/>
                </a:solidFill>
                <a:latin typeface="Times New Roman" pitchFamily="18" charset="0"/>
              </a:rPr>
              <a:t>A[</a:t>
            </a:r>
            <a:r>
              <a:rPr lang="en-US" altLang="zh-CN" sz="2000" dirty="0" err="1">
                <a:solidFill>
                  <a:srgbClr val="000000"/>
                </a:solidFill>
                <a:latin typeface="Times New Roman" pitchFamily="18" charset="0"/>
              </a:rPr>
              <a:t>i</a:t>
            </a:r>
            <a:r>
              <a:rPr lang="en-US" altLang="zh-CN" sz="2000" dirty="0">
                <a:solidFill>
                  <a:srgbClr val="000000"/>
                </a:solidFill>
                <a:latin typeface="Times New Roman" pitchFamily="18" charset="0"/>
              </a:rPr>
              <a:t>]</a:t>
            </a:r>
            <a:r>
              <a:rPr lang="zh-CN" altLang="en-US" sz="2000" dirty="0">
                <a:solidFill>
                  <a:srgbClr val="000000"/>
                </a:solidFill>
                <a:latin typeface="Times New Roman" pitchFamily="18" charset="0"/>
              </a:rPr>
              <a:t>奇数、</a:t>
            </a:r>
            <a:r>
              <a:rPr lang="en-US" altLang="zh-CN" sz="2000" dirty="0">
                <a:solidFill>
                  <a:srgbClr val="000000"/>
                </a:solidFill>
                <a:latin typeface="Times New Roman" pitchFamily="18" charset="0"/>
              </a:rPr>
              <a:t>A[j]</a:t>
            </a:r>
            <a:r>
              <a:rPr lang="zh-CN" altLang="en-US" sz="2000" dirty="0">
                <a:solidFill>
                  <a:srgbClr val="000000"/>
                </a:solidFill>
                <a:latin typeface="Times New Roman" pitchFamily="18" charset="0"/>
              </a:rPr>
              <a:t>为偶数，则</a:t>
            </a:r>
            <a:r>
              <a:rPr lang="en-US" altLang="zh-CN" sz="2000" dirty="0" err="1">
                <a:solidFill>
                  <a:srgbClr val="000000"/>
                </a:solidFill>
                <a:latin typeface="Times New Roman" pitchFamily="18" charset="0"/>
              </a:rPr>
              <a:t>i</a:t>
            </a:r>
            <a:r>
              <a:rPr lang="en-US" altLang="zh-CN" sz="2000" dirty="0">
                <a:solidFill>
                  <a:srgbClr val="000000"/>
                </a:solidFill>
                <a:latin typeface="Times New Roman" pitchFamily="18" charset="0"/>
              </a:rPr>
              <a:t>++; j--</a:t>
            </a:r>
            <a:r>
              <a:rPr lang="zh-CN" altLang="en-US" sz="2000" dirty="0">
                <a:solidFill>
                  <a:srgbClr val="000000"/>
                </a:solidFill>
                <a:latin typeface="Times New Roman" pitchFamily="18" charset="0"/>
              </a:rPr>
              <a:t>；</a:t>
            </a:r>
          </a:p>
          <a:p>
            <a:pPr algn="just">
              <a:buNone/>
            </a:pPr>
            <a:r>
              <a:rPr lang="en-US" altLang="zh-CN" sz="2000" dirty="0">
                <a:solidFill>
                  <a:srgbClr val="000000"/>
                </a:solidFill>
                <a:latin typeface="Times New Roman" pitchFamily="18" charset="0"/>
              </a:rPr>
              <a:t>	(5)</a:t>
            </a:r>
            <a:r>
              <a:rPr lang="zh-CN" altLang="en-US" sz="2000" dirty="0">
                <a:solidFill>
                  <a:srgbClr val="000000"/>
                </a:solidFill>
                <a:latin typeface="Times New Roman" pitchFamily="18" charset="0"/>
              </a:rPr>
              <a:t>当</a:t>
            </a:r>
            <a:r>
              <a:rPr lang="en-US" altLang="zh-CN" sz="2000" dirty="0" err="1">
                <a:solidFill>
                  <a:srgbClr val="000000"/>
                </a:solidFill>
                <a:latin typeface="Times New Roman" pitchFamily="18" charset="0"/>
              </a:rPr>
              <a:t>i</a:t>
            </a:r>
            <a:r>
              <a:rPr lang="en-US" altLang="zh-CN" sz="2000" dirty="0">
                <a:solidFill>
                  <a:srgbClr val="000000"/>
                </a:solidFill>
                <a:latin typeface="Times New Roman" pitchFamily="18" charset="0"/>
              </a:rPr>
              <a:t>&gt;=j</a:t>
            </a:r>
            <a:r>
              <a:rPr lang="zh-CN" altLang="en-US" sz="2000" dirty="0">
                <a:solidFill>
                  <a:srgbClr val="000000"/>
                </a:solidFill>
                <a:latin typeface="Times New Roman" pitchFamily="18" charset="0"/>
              </a:rPr>
              <a:t>时，算法结束。</a:t>
            </a:r>
          </a:p>
          <a:p>
            <a:endParaRPr lang="en-US" altLang="zh-CN" dirty="0" smtClean="0"/>
          </a:p>
          <a:p>
            <a:r>
              <a:rPr lang="zh-CN" altLang="en-US" dirty="0" smtClean="0">
                <a:latin typeface="Times New Roman" pitchFamily="18" charset="0"/>
                <a:ea typeface="楷体_GB2312" pitchFamily="49" charset="-122"/>
              </a:rPr>
              <a:t>算法：</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Swap</a:t>
            </a:r>
            <a:endParaRPr lang="zh-CN" altLang="en-US" dirty="0"/>
          </a:p>
        </p:txBody>
      </p:sp>
      <p:sp>
        <p:nvSpPr>
          <p:cNvPr id="3" name="内容占位符 2"/>
          <p:cNvSpPr>
            <a:spLocks noGrp="1"/>
          </p:cNvSpPr>
          <p:nvPr>
            <p:ph idx="1"/>
          </p:nvPr>
        </p:nvSpPr>
        <p:spPr/>
        <p:txBody>
          <a:bodyPr>
            <a:normAutofit lnSpcReduction="10000"/>
          </a:bodyPr>
          <a:lstStyle/>
          <a:p>
            <a:pPr lvl="0" eaLnBrk="1" hangingPunct="1">
              <a:spcBef>
                <a:spcPct val="0"/>
              </a:spcBef>
              <a:buClr>
                <a:srgbClr val="00007D"/>
              </a:buClr>
              <a:buSzPct val="75000"/>
              <a:buNone/>
            </a:pPr>
            <a:r>
              <a:rPr kumimoji="0" lang="en-US" altLang="zh-CN" sz="2000" dirty="0">
                <a:solidFill>
                  <a:srgbClr val="000000"/>
                </a:solidFill>
                <a:latin typeface="Times New Roman" pitchFamily="18" charset="0"/>
                <a:cs typeface="+mn-cs"/>
              </a:rPr>
              <a:t>//</a:t>
            </a:r>
            <a:r>
              <a:rPr kumimoji="0" lang="zh-CN" altLang="en-US" sz="2000" dirty="0">
                <a:solidFill>
                  <a:srgbClr val="000000"/>
                </a:solidFill>
                <a:latin typeface="Times New Roman" pitchFamily="18" charset="0"/>
                <a:cs typeface="+mn-cs"/>
              </a:rPr>
              <a:t>用</a:t>
            </a:r>
            <a:r>
              <a:rPr kumimoji="0" lang="en-US" altLang="zh-CN" sz="2000" dirty="0" err="1">
                <a:solidFill>
                  <a:srgbClr val="000000"/>
                </a:solidFill>
                <a:latin typeface="Times New Roman" pitchFamily="18" charset="0"/>
                <a:cs typeface="+mn-cs"/>
              </a:rPr>
              <a:t>i</a:t>
            </a:r>
            <a:r>
              <a:rPr kumimoji="0" lang="zh-CN" altLang="en-US" sz="2000" dirty="0">
                <a:solidFill>
                  <a:srgbClr val="000000"/>
                </a:solidFill>
                <a:latin typeface="Times New Roman" pitchFamily="18" charset="0"/>
                <a:cs typeface="+mn-cs"/>
              </a:rPr>
              <a:t>和</a:t>
            </a:r>
            <a:r>
              <a:rPr kumimoji="0" lang="en-US" altLang="zh-CN" sz="2000" dirty="0">
                <a:solidFill>
                  <a:srgbClr val="000000"/>
                </a:solidFill>
                <a:latin typeface="Times New Roman" pitchFamily="18" charset="0"/>
                <a:cs typeface="+mn-cs"/>
              </a:rPr>
              <a:t>j</a:t>
            </a:r>
            <a:r>
              <a:rPr kumimoji="0" lang="zh-CN" altLang="en-US" sz="2000" dirty="0">
                <a:solidFill>
                  <a:srgbClr val="000000"/>
                </a:solidFill>
                <a:latin typeface="Times New Roman" pitchFamily="18" charset="0"/>
                <a:cs typeface="+mn-cs"/>
              </a:rPr>
              <a:t>分别指向数组的开、尾元素，并都想数组的中间进行搜索</a:t>
            </a:r>
          </a:p>
          <a:p>
            <a:pPr lvl="0" eaLnBrk="1" hangingPunct="1">
              <a:spcBef>
                <a:spcPct val="0"/>
              </a:spcBef>
              <a:buClr>
                <a:srgbClr val="00007D"/>
              </a:buClr>
              <a:buSzPct val="75000"/>
              <a:buNone/>
            </a:pPr>
            <a:r>
              <a:rPr kumimoji="0" lang="en-US" altLang="zh-CN" b="1" dirty="0" smtClean="0">
                <a:solidFill>
                  <a:srgbClr val="000000"/>
                </a:solidFill>
                <a:latin typeface="Times New Roman" pitchFamily="18" charset="0"/>
                <a:cs typeface="+mn-cs"/>
              </a:rPr>
              <a:t>void</a:t>
            </a:r>
            <a:r>
              <a:rPr kumimoji="0" lang="en-US" altLang="zh-CN" dirty="0" smtClean="0">
                <a:solidFill>
                  <a:srgbClr val="000000"/>
                </a:solidFill>
                <a:latin typeface="Times New Roman" pitchFamily="18" charset="0"/>
                <a:cs typeface="+mn-cs"/>
              </a:rPr>
              <a:t> charge(</a:t>
            </a:r>
            <a:r>
              <a:rPr kumimoji="0" lang="en-US" altLang="zh-CN" b="1" dirty="0" err="1" smtClean="0">
                <a:solidFill>
                  <a:srgbClr val="000000"/>
                </a:solidFill>
                <a:latin typeface="Times New Roman" pitchFamily="18" charset="0"/>
                <a:cs typeface="+mn-cs"/>
              </a:rPr>
              <a:t>in</a:t>
            </a:r>
            <a:r>
              <a:rPr kumimoji="0" lang="en-US" altLang="zh-CN" dirty="0" err="1" smtClean="0">
                <a:solidFill>
                  <a:srgbClr val="000000"/>
                </a:solidFill>
                <a:latin typeface="Times New Roman" pitchFamily="18" charset="0"/>
                <a:cs typeface="+mn-cs"/>
              </a:rPr>
              <a:t>t</a:t>
            </a:r>
            <a:r>
              <a:rPr kumimoji="0" lang="en-US" altLang="zh-CN" dirty="0" smtClean="0">
                <a:solidFill>
                  <a:srgbClr val="000000"/>
                </a:solidFill>
                <a:latin typeface="Times New Roman" pitchFamily="18" charset="0"/>
                <a:cs typeface="+mn-cs"/>
              </a:rPr>
              <a:t> A[n]) </a:t>
            </a:r>
          </a:p>
          <a:p>
            <a:pPr lvl="0" eaLnBrk="1" hangingPunct="1">
              <a:spcBef>
                <a:spcPct val="0"/>
              </a:spcBef>
              <a:buClr>
                <a:srgbClr val="00007D"/>
              </a:buClr>
              <a:buSzPct val="75000"/>
              <a:buNone/>
            </a:pPr>
            <a:r>
              <a:rPr kumimoji="0" lang="en-US" altLang="zh-CN" dirty="0" smtClean="0">
                <a:solidFill>
                  <a:srgbClr val="000000"/>
                </a:solidFill>
                <a:latin typeface="Times New Roman" pitchFamily="18" charset="0"/>
                <a:cs typeface="+mn-cs"/>
              </a:rPr>
              <a:t>{   </a:t>
            </a:r>
          </a:p>
          <a:p>
            <a:pPr lvl="0" algn="just" eaLnBrk="1" hangingPunct="1">
              <a:spcBef>
                <a:spcPct val="0"/>
              </a:spcBef>
              <a:buClr>
                <a:srgbClr val="00007D"/>
              </a:buClr>
              <a:buSzPct val="75000"/>
              <a:buNone/>
            </a:pPr>
            <a:r>
              <a:rPr kumimoji="0" lang="en-US" altLang="zh-CN" dirty="0" smtClean="0">
                <a:solidFill>
                  <a:srgbClr val="000000"/>
                </a:solidFill>
                <a:latin typeface="Times New Roman" pitchFamily="18" charset="0"/>
                <a:cs typeface="+mn-cs"/>
              </a:rPr>
              <a:t>    </a:t>
            </a:r>
            <a:r>
              <a:rPr kumimoji="0" lang="en-US" altLang="zh-CN" b="1" dirty="0" err="1" smtClean="0">
                <a:solidFill>
                  <a:srgbClr val="000000"/>
                </a:solidFill>
                <a:latin typeface="Times New Roman" pitchFamily="18" charset="0"/>
                <a:cs typeface="+mn-cs"/>
              </a:rPr>
              <a:t>int</a:t>
            </a:r>
            <a:r>
              <a:rPr kumimoji="0" lang="en-US" altLang="zh-CN" dirty="0" smtClean="0">
                <a:solidFill>
                  <a:srgbClr val="000000"/>
                </a:solidFill>
                <a:latin typeface="Times New Roman" pitchFamily="18" charset="0"/>
                <a:cs typeface="+mn-cs"/>
              </a:rPr>
              <a:t> </a:t>
            </a:r>
            <a:r>
              <a:rPr kumimoji="0" lang="en-US" altLang="zh-CN" dirty="0" err="1" smtClean="0">
                <a:solidFill>
                  <a:srgbClr val="000000"/>
                </a:solidFill>
                <a:latin typeface="Times New Roman" pitchFamily="18" charset="0"/>
                <a:cs typeface="+mn-cs"/>
              </a:rPr>
              <a:t>i,j</a:t>
            </a:r>
            <a:r>
              <a:rPr kumimoji="0" lang="en-US" altLang="zh-CN" dirty="0" smtClean="0">
                <a:solidFill>
                  <a:srgbClr val="000000"/>
                </a:solidFill>
                <a:latin typeface="Times New Roman" pitchFamily="18" charset="0"/>
                <a:cs typeface="+mn-cs"/>
              </a:rPr>
              <a:t> </a:t>
            </a:r>
            <a:r>
              <a:rPr kumimoji="0" lang="en-US" altLang="zh-CN" dirty="0" err="1" smtClean="0">
                <a:solidFill>
                  <a:srgbClr val="000000"/>
                </a:solidFill>
                <a:latin typeface="Times New Roman" pitchFamily="18" charset="0"/>
                <a:cs typeface="+mn-cs"/>
              </a:rPr>
              <a:t>ch</a:t>
            </a:r>
            <a:r>
              <a:rPr kumimoji="0" lang="en-US" altLang="zh-CN" dirty="0" smtClean="0">
                <a:solidFill>
                  <a:srgbClr val="000000"/>
                </a:solidFill>
                <a:latin typeface="Times New Roman" pitchFamily="18" charset="0"/>
                <a:cs typeface="+mn-cs"/>
              </a:rPr>
              <a:t>;</a:t>
            </a:r>
          </a:p>
          <a:p>
            <a:pPr lvl="0" algn="just" eaLnBrk="1" hangingPunct="1">
              <a:spcBef>
                <a:spcPct val="0"/>
              </a:spcBef>
              <a:buClr>
                <a:srgbClr val="00007D"/>
              </a:buClr>
              <a:buSzPct val="75000"/>
              <a:buNone/>
            </a:pPr>
            <a:r>
              <a:rPr kumimoji="0" lang="en-US" altLang="zh-CN" dirty="0" smtClean="0">
                <a:solidFill>
                  <a:srgbClr val="000000"/>
                </a:solidFill>
                <a:latin typeface="Times New Roman" pitchFamily="18" charset="0"/>
                <a:cs typeface="+mn-cs"/>
              </a:rPr>
              <a:t>    </a:t>
            </a:r>
            <a:r>
              <a:rPr kumimoji="0" lang="en-US" altLang="zh-CN" dirty="0" err="1" smtClean="0">
                <a:solidFill>
                  <a:srgbClr val="000000"/>
                </a:solidFill>
                <a:latin typeface="Times New Roman" pitchFamily="18" charset="0"/>
                <a:cs typeface="+mn-cs"/>
              </a:rPr>
              <a:t>i</a:t>
            </a:r>
            <a:r>
              <a:rPr kumimoji="0" lang="en-US" altLang="zh-CN" dirty="0" smtClean="0">
                <a:solidFill>
                  <a:srgbClr val="000000"/>
                </a:solidFill>
                <a:latin typeface="Times New Roman" pitchFamily="18" charset="0"/>
                <a:cs typeface="+mn-cs"/>
              </a:rPr>
              <a:t>=0;j=n-1;</a:t>
            </a:r>
          </a:p>
          <a:p>
            <a:pPr lvl="0" algn="just" eaLnBrk="1" hangingPunct="1">
              <a:spcBef>
                <a:spcPct val="0"/>
              </a:spcBef>
              <a:buClr>
                <a:srgbClr val="00007D"/>
              </a:buClr>
              <a:buSzPct val="75000"/>
              <a:buNone/>
            </a:pPr>
            <a:r>
              <a:rPr kumimoji="0" lang="en-US" altLang="zh-CN" b="1" dirty="0" smtClean="0">
                <a:solidFill>
                  <a:srgbClr val="000000"/>
                </a:solidFill>
                <a:latin typeface="Times New Roman" pitchFamily="18" charset="0"/>
                <a:cs typeface="+mn-cs"/>
              </a:rPr>
              <a:t>    while</a:t>
            </a:r>
            <a:r>
              <a:rPr kumimoji="0" lang="en-US" altLang="zh-CN" dirty="0" smtClean="0">
                <a:solidFill>
                  <a:srgbClr val="000000"/>
                </a:solidFill>
                <a:latin typeface="Times New Roman" pitchFamily="18" charset="0"/>
                <a:cs typeface="+mn-cs"/>
              </a:rPr>
              <a:t> (</a:t>
            </a:r>
            <a:r>
              <a:rPr kumimoji="0" lang="en-US" altLang="zh-CN" dirty="0" err="1" smtClean="0">
                <a:solidFill>
                  <a:srgbClr val="000000"/>
                </a:solidFill>
                <a:latin typeface="Times New Roman" pitchFamily="18" charset="0"/>
                <a:cs typeface="+mn-cs"/>
              </a:rPr>
              <a:t>i</a:t>
            </a:r>
            <a:r>
              <a:rPr kumimoji="0" lang="en-US" altLang="zh-CN" dirty="0" smtClean="0">
                <a:solidFill>
                  <a:srgbClr val="000000"/>
                </a:solidFill>
                <a:latin typeface="Times New Roman" pitchFamily="18" charset="0"/>
                <a:cs typeface="+mn-cs"/>
              </a:rPr>
              <a:t>&lt;j)</a:t>
            </a:r>
          </a:p>
          <a:p>
            <a:pPr lvl="0" algn="just" eaLnBrk="1" hangingPunct="1">
              <a:spcBef>
                <a:spcPct val="0"/>
              </a:spcBef>
              <a:buClr>
                <a:srgbClr val="00007D"/>
              </a:buClr>
              <a:buSzPct val="75000"/>
              <a:buNone/>
            </a:pPr>
            <a:r>
              <a:rPr kumimoji="0" lang="en-US" altLang="zh-CN" dirty="0" smtClean="0">
                <a:solidFill>
                  <a:srgbClr val="000000"/>
                </a:solidFill>
                <a:latin typeface="Times New Roman" pitchFamily="18" charset="0"/>
                <a:cs typeface="+mn-cs"/>
              </a:rPr>
              <a:t>   { </a:t>
            </a:r>
          </a:p>
          <a:p>
            <a:pPr lvl="0" algn="just" eaLnBrk="1" hangingPunct="1">
              <a:spcBef>
                <a:spcPct val="0"/>
              </a:spcBef>
              <a:buClr>
                <a:srgbClr val="00007D"/>
              </a:buClr>
              <a:buSzPct val="75000"/>
              <a:buNone/>
            </a:pPr>
            <a:r>
              <a:rPr kumimoji="0" lang="en-US" altLang="zh-CN" dirty="0" smtClean="0">
                <a:solidFill>
                  <a:srgbClr val="000000"/>
                </a:solidFill>
                <a:latin typeface="Times New Roman" pitchFamily="18" charset="0"/>
                <a:cs typeface="+mn-cs"/>
              </a:rPr>
              <a:t>        </a:t>
            </a:r>
            <a:r>
              <a:rPr kumimoji="0" lang="en-US" altLang="zh-CN" b="1" dirty="0" smtClean="0">
                <a:solidFill>
                  <a:srgbClr val="000000"/>
                </a:solidFill>
                <a:latin typeface="Times New Roman" pitchFamily="18" charset="0"/>
                <a:cs typeface="+mn-cs"/>
              </a:rPr>
              <a:t>while</a:t>
            </a:r>
            <a:r>
              <a:rPr kumimoji="0" lang="en-US" altLang="zh-CN" dirty="0" smtClean="0">
                <a:solidFill>
                  <a:srgbClr val="000000"/>
                </a:solidFill>
                <a:latin typeface="Times New Roman" pitchFamily="18" charset="0"/>
                <a:cs typeface="+mn-cs"/>
              </a:rPr>
              <a:t>(A[</a:t>
            </a:r>
            <a:r>
              <a:rPr kumimoji="0" lang="en-US" altLang="zh-CN" dirty="0" err="1" smtClean="0">
                <a:solidFill>
                  <a:srgbClr val="000000"/>
                </a:solidFill>
                <a:latin typeface="Times New Roman" pitchFamily="18" charset="0"/>
                <a:cs typeface="+mn-cs"/>
              </a:rPr>
              <a:t>i</a:t>
            </a:r>
            <a:r>
              <a:rPr kumimoji="0" lang="en-US" altLang="zh-CN" dirty="0" smtClean="0">
                <a:solidFill>
                  <a:srgbClr val="000000"/>
                </a:solidFill>
                <a:latin typeface="Times New Roman" pitchFamily="18" charset="0"/>
                <a:cs typeface="+mn-cs"/>
              </a:rPr>
              <a:t>]%2!=0)&amp;&amp;(</a:t>
            </a:r>
            <a:r>
              <a:rPr kumimoji="0" lang="en-US" altLang="zh-CN" dirty="0" err="1" smtClean="0">
                <a:solidFill>
                  <a:srgbClr val="000000"/>
                </a:solidFill>
                <a:latin typeface="Times New Roman" pitchFamily="18" charset="0"/>
                <a:cs typeface="+mn-cs"/>
              </a:rPr>
              <a:t>i</a:t>
            </a:r>
            <a:r>
              <a:rPr kumimoji="0" lang="en-US" altLang="zh-CN" dirty="0" smtClean="0">
                <a:solidFill>
                  <a:srgbClr val="000000"/>
                </a:solidFill>
                <a:latin typeface="Times New Roman" pitchFamily="18" charset="0"/>
                <a:cs typeface="+mn-cs"/>
              </a:rPr>
              <a:t>&lt;j) </a:t>
            </a:r>
            <a:r>
              <a:rPr kumimoji="0" lang="en-US" altLang="zh-CN" dirty="0" err="1" smtClean="0">
                <a:solidFill>
                  <a:srgbClr val="000000"/>
                </a:solidFill>
                <a:latin typeface="Times New Roman" pitchFamily="18" charset="0"/>
                <a:cs typeface="+mn-cs"/>
              </a:rPr>
              <a:t>i</a:t>
            </a:r>
            <a:r>
              <a:rPr kumimoji="0" lang="en-US" altLang="zh-CN" dirty="0" smtClean="0">
                <a:solidFill>
                  <a:srgbClr val="000000"/>
                </a:solidFill>
                <a:latin typeface="Times New Roman" pitchFamily="18" charset="0"/>
                <a:cs typeface="+mn-cs"/>
              </a:rPr>
              <a:t>++;</a:t>
            </a:r>
            <a:r>
              <a:rPr kumimoji="0" lang="en-US" altLang="zh-CN" sz="2000" dirty="0">
                <a:solidFill>
                  <a:srgbClr val="000000"/>
                </a:solidFill>
                <a:latin typeface="Times New Roman" pitchFamily="18" charset="0"/>
                <a:cs typeface="+mn-cs"/>
              </a:rPr>
              <a:t>//A[</a:t>
            </a:r>
            <a:r>
              <a:rPr kumimoji="0" lang="en-US" altLang="zh-CN" sz="2000" dirty="0" err="1">
                <a:solidFill>
                  <a:srgbClr val="000000"/>
                </a:solidFill>
                <a:latin typeface="Times New Roman" pitchFamily="18" charset="0"/>
                <a:cs typeface="+mn-cs"/>
              </a:rPr>
              <a:t>i</a:t>
            </a:r>
            <a:r>
              <a:rPr kumimoji="0" lang="en-US" altLang="zh-CN" sz="2000" dirty="0">
                <a:solidFill>
                  <a:srgbClr val="000000"/>
                </a:solidFill>
                <a:latin typeface="Times New Roman" pitchFamily="18" charset="0"/>
                <a:cs typeface="+mn-cs"/>
              </a:rPr>
              <a:t>]</a:t>
            </a:r>
            <a:r>
              <a:rPr kumimoji="0" lang="zh-CN" altLang="en-US" sz="2000" dirty="0">
                <a:solidFill>
                  <a:srgbClr val="000000"/>
                </a:solidFill>
                <a:latin typeface="Times New Roman" pitchFamily="18" charset="0"/>
                <a:cs typeface="+mn-cs"/>
              </a:rPr>
              <a:t>不为偶数时，继续向右搜索</a:t>
            </a:r>
          </a:p>
          <a:p>
            <a:pPr lvl="0" algn="just" eaLnBrk="1" hangingPunct="1">
              <a:spcBef>
                <a:spcPct val="0"/>
              </a:spcBef>
              <a:buClr>
                <a:srgbClr val="00007D"/>
              </a:buClr>
              <a:buSzPct val="75000"/>
              <a:buNone/>
            </a:pPr>
            <a:r>
              <a:rPr kumimoji="0" lang="zh-CN" altLang="en-US" dirty="0" smtClean="0">
                <a:solidFill>
                  <a:srgbClr val="000000"/>
                </a:solidFill>
                <a:latin typeface="Times New Roman" pitchFamily="18" charset="0"/>
                <a:cs typeface="+mn-cs"/>
              </a:rPr>
              <a:t>        </a:t>
            </a:r>
            <a:r>
              <a:rPr kumimoji="0" lang="en-US" altLang="zh-CN" b="1" dirty="0" smtClean="0">
                <a:solidFill>
                  <a:srgbClr val="000000"/>
                </a:solidFill>
                <a:latin typeface="Times New Roman" pitchFamily="18" charset="0"/>
                <a:cs typeface="+mn-cs"/>
              </a:rPr>
              <a:t>while</a:t>
            </a:r>
            <a:r>
              <a:rPr kumimoji="0" lang="en-US" altLang="zh-CN" dirty="0" smtClean="0">
                <a:solidFill>
                  <a:srgbClr val="000000"/>
                </a:solidFill>
                <a:latin typeface="Times New Roman" pitchFamily="18" charset="0"/>
                <a:cs typeface="+mn-cs"/>
              </a:rPr>
              <a:t>(A[j]%2==0)&amp;&amp;(</a:t>
            </a:r>
            <a:r>
              <a:rPr kumimoji="0" lang="en-US" altLang="zh-CN" dirty="0" err="1" smtClean="0">
                <a:solidFill>
                  <a:srgbClr val="000000"/>
                </a:solidFill>
                <a:latin typeface="Times New Roman" pitchFamily="18" charset="0"/>
                <a:cs typeface="+mn-cs"/>
              </a:rPr>
              <a:t>i</a:t>
            </a:r>
            <a:r>
              <a:rPr kumimoji="0" lang="en-US" altLang="zh-CN" dirty="0" smtClean="0">
                <a:solidFill>
                  <a:srgbClr val="000000"/>
                </a:solidFill>
                <a:latin typeface="Times New Roman" pitchFamily="18" charset="0"/>
                <a:cs typeface="+mn-cs"/>
              </a:rPr>
              <a:t>&lt;j) j--; </a:t>
            </a:r>
            <a:r>
              <a:rPr kumimoji="0" lang="en-US" altLang="zh-CN" sz="2000" dirty="0">
                <a:solidFill>
                  <a:srgbClr val="000000"/>
                </a:solidFill>
                <a:latin typeface="Times New Roman" pitchFamily="18" charset="0"/>
                <a:cs typeface="+mn-cs"/>
              </a:rPr>
              <a:t>//A[j]</a:t>
            </a:r>
            <a:r>
              <a:rPr kumimoji="0" lang="zh-CN" altLang="en-US" sz="2000" dirty="0">
                <a:solidFill>
                  <a:srgbClr val="000000"/>
                </a:solidFill>
                <a:latin typeface="Times New Roman" pitchFamily="18" charset="0"/>
                <a:cs typeface="+mn-cs"/>
              </a:rPr>
              <a:t>不为奇数时，继续向左搜索</a:t>
            </a:r>
          </a:p>
          <a:p>
            <a:pPr lvl="0" algn="just" eaLnBrk="1" hangingPunct="1">
              <a:spcBef>
                <a:spcPct val="0"/>
              </a:spcBef>
              <a:buClr>
                <a:srgbClr val="00007D"/>
              </a:buClr>
              <a:buSzPct val="75000"/>
              <a:buNone/>
            </a:pPr>
            <a:r>
              <a:rPr kumimoji="0" lang="zh-CN" altLang="en-US" dirty="0" smtClean="0">
                <a:solidFill>
                  <a:srgbClr val="000000"/>
                </a:solidFill>
                <a:latin typeface="Times New Roman" pitchFamily="18" charset="0"/>
                <a:cs typeface="+mn-cs"/>
              </a:rPr>
              <a:t>        </a:t>
            </a:r>
            <a:r>
              <a:rPr kumimoji="0" lang="en-US" altLang="zh-CN" b="1" dirty="0" smtClean="0">
                <a:solidFill>
                  <a:srgbClr val="000000"/>
                </a:solidFill>
                <a:latin typeface="Times New Roman" pitchFamily="18" charset="0"/>
                <a:cs typeface="+mn-cs"/>
              </a:rPr>
              <a:t>if</a:t>
            </a:r>
            <a:r>
              <a:rPr kumimoji="0" lang="en-US" altLang="zh-CN" dirty="0" smtClean="0">
                <a:solidFill>
                  <a:srgbClr val="000000"/>
                </a:solidFill>
                <a:latin typeface="Times New Roman" pitchFamily="18" charset="0"/>
                <a:cs typeface="+mn-cs"/>
              </a:rPr>
              <a:t>(</a:t>
            </a:r>
            <a:r>
              <a:rPr kumimoji="0" lang="en-US" altLang="zh-CN" dirty="0" err="1" smtClean="0">
                <a:solidFill>
                  <a:srgbClr val="000000"/>
                </a:solidFill>
                <a:latin typeface="Times New Roman" pitchFamily="18" charset="0"/>
                <a:cs typeface="+mn-cs"/>
              </a:rPr>
              <a:t>i</a:t>
            </a:r>
            <a:r>
              <a:rPr kumimoji="0" lang="en-US" altLang="zh-CN" dirty="0" smtClean="0">
                <a:solidFill>
                  <a:srgbClr val="000000"/>
                </a:solidFill>
                <a:latin typeface="Times New Roman" pitchFamily="18" charset="0"/>
                <a:cs typeface="+mn-cs"/>
              </a:rPr>
              <a:t>&lt;j)                                        </a:t>
            </a:r>
            <a:r>
              <a:rPr kumimoji="0" lang="en-US" altLang="zh-CN" sz="2000" dirty="0">
                <a:solidFill>
                  <a:srgbClr val="000000"/>
                </a:solidFill>
                <a:latin typeface="Times New Roman" pitchFamily="18" charset="0"/>
                <a:cs typeface="+mn-cs"/>
              </a:rPr>
              <a:t>// A[</a:t>
            </a:r>
            <a:r>
              <a:rPr kumimoji="0" lang="en-US" altLang="zh-CN" sz="2000" dirty="0" err="1">
                <a:solidFill>
                  <a:srgbClr val="000000"/>
                </a:solidFill>
                <a:latin typeface="Times New Roman" pitchFamily="18" charset="0"/>
                <a:cs typeface="+mn-cs"/>
              </a:rPr>
              <a:t>i</a:t>
            </a:r>
            <a:r>
              <a:rPr kumimoji="0" lang="en-US" altLang="zh-CN" sz="2000" dirty="0">
                <a:solidFill>
                  <a:srgbClr val="000000"/>
                </a:solidFill>
                <a:latin typeface="Times New Roman" pitchFamily="18" charset="0"/>
                <a:cs typeface="+mn-cs"/>
              </a:rPr>
              <a:t>]</a:t>
            </a:r>
            <a:r>
              <a:rPr kumimoji="0" lang="zh-CN" altLang="en-US" sz="2000" dirty="0">
                <a:solidFill>
                  <a:srgbClr val="000000"/>
                </a:solidFill>
                <a:latin typeface="Times New Roman" pitchFamily="18" charset="0"/>
                <a:cs typeface="+mn-cs"/>
              </a:rPr>
              <a:t>偶数、</a:t>
            </a:r>
            <a:r>
              <a:rPr kumimoji="0" lang="en-US" altLang="zh-CN" sz="2000" dirty="0">
                <a:solidFill>
                  <a:srgbClr val="000000"/>
                </a:solidFill>
                <a:latin typeface="Times New Roman" pitchFamily="18" charset="0"/>
                <a:cs typeface="+mn-cs"/>
              </a:rPr>
              <a:t>A[j]</a:t>
            </a:r>
            <a:r>
              <a:rPr kumimoji="0" lang="zh-CN" altLang="en-US" sz="2000" dirty="0">
                <a:solidFill>
                  <a:srgbClr val="000000"/>
                </a:solidFill>
                <a:latin typeface="Times New Roman" pitchFamily="18" charset="0"/>
                <a:cs typeface="+mn-cs"/>
              </a:rPr>
              <a:t>为奇数时，交换</a:t>
            </a:r>
          </a:p>
          <a:p>
            <a:pPr lvl="0" algn="just" eaLnBrk="1" hangingPunct="1">
              <a:spcBef>
                <a:spcPct val="0"/>
              </a:spcBef>
              <a:buClr>
                <a:srgbClr val="00007D"/>
              </a:buClr>
              <a:buSzPct val="75000"/>
              <a:buNone/>
            </a:pPr>
            <a:r>
              <a:rPr kumimoji="0" lang="zh-CN" altLang="en-US" dirty="0" smtClean="0">
                <a:solidFill>
                  <a:srgbClr val="000000"/>
                </a:solidFill>
                <a:latin typeface="Times New Roman" pitchFamily="18" charset="0"/>
                <a:cs typeface="+mn-cs"/>
              </a:rPr>
              <a:t>        </a:t>
            </a:r>
            <a:r>
              <a:rPr kumimoji="0" lang="en-US" altLang="zh-CN" dirty="0" smtClean="0">
                <a:solidFill>
                  <a:srgbClr val="000000"/>
                </a:solidFill>
                <a:latin typeface="Times New Roman" pitchFamily="18" charset="0"/>
                <a:cs typeface="+mn-cs"/>
              </a:rPr>
              <a:t>{    </a:t>
            </a:r>
            <a:r>
              <a:rPr kumimoji="0" lang="en-US" altLang="zh-CN" dirty="0" err="1" smtClean="0">
                <a:solidFill>
                  <a:srgbClr val="000000"/>
                </a:solidFill>
                <a:latin typeface="Times New Roman" pitchFamily="18" charset="0"/>
                <a:cs typeface="+mn-cs"/>
              </a:rPr>
              <a:t>ch</a:t>
            </a:r>
            <a:r>
              <a:rPr kumimoji="0" lang="en-US" altLang="zh-CN" dirty="0" smtClean="0">
                <a:solidFill>
                  <a:srgbClr val="000000"/>
                </a:solidFill>
                <a:latin typeface="Times New Roman" pitchFamily="18" charset="0"/>
                <a:cs typeface="+mn-cs"/>
              </a:rPr>
              <a:t>=A[</a:t>
            </a:r>
            <a:r>
              <a:rPr kumimoji="0" lang="en-US" altLang="zh-CN" dirty="0" err="1" smtClean="0">
                <a:solidFill>
                  <a:srgbClr val="000000"/>
                </a:solidFill>
                <a:latin typeface="Times New Roman" pitchFamily="18" charset="0"/>
                <a:cs typeface="+mn-cs"/>
              </a:rPr>
              <a:t>i</a:t>
            </a:r>
            <a:r>
              <a:rPr kumimoji="0" lang="en-US" altLang="zh-CN" dirty="0" smtClean="0">
                <a:solidFill>
                  <a:srgbClr val="000000"/>
                </a:solidFill>
                <a:latin typeface="Times New Roman" pitchFamily="18" charset="0"/>
                <a:cs typeface="+mn-cs"/>
              </a:rPr>
              <a:t>];</a:t>
            </a:r>
          </a:p>
          <a:p>
            <a:pPr lvl="0" algn="just" eaLnBrk="1" hangingPunct="1">
              <a:spcBef>
                <a:spcPct val="0"/>
              </a:spcBef>
              <a:buClr>
                <a:srgbClr val="00007D"/>
              </a:buClr>
              <a:buSzPct val="75000"/>
              <a:buNone/>
            </a:pPr>
            <a:r>
              <a:rPr kumimoji="0" lang="en-US" altLang="zh-CN" dirty="0" smtClean="0">
                <a:solidFill>
                  <a:srgbClr val="000000"/>
                </a:solidFill>
                <a:latin typeface="Times New Roman" pitchFamily="18" charset="0"/>
                <a:cs typeface="+mn-cs"/>
              </a:rPr>
              <a:t>             A[</a:t>
            </a:r>
            <a:r>
              <a:rPr kumimoji="0" lang="en-US" altLang="zh-CN" dirty="0" err="1" smtClean="0">
                <a:solidFill>
                  <a:srgbClr val="000000"/>
                </a:solidFill>
                <a:latin typeface="Times New Roman" pitchFamily="18" charset="0"/>
                <a:cs typeface="+mn-cs"/>
              </a:rPr>
              <a:t>i</a:t>
            </a:r>
            <a:r>
              <a:rPr kumimoji="0" lang="en-US" altLang="zh-CN" dirty="0" smtClean="0">
                <a:solidFill>
                  <a:srgbClr val="000000"/>
                </a:solidFill>
                <a:latin typeface="Times New Roman" pitchFamily="18" charset="0"/>
                <a:cs typeface="+mn-cs"/>
              </a:rPr>
              <a:t>]=A[j];</a:t>
            </a:r>
          </a:p>
          <a:p>
            <a:pPr lvl="0" algn="just" eaLnBrk="1" hangingPunct="1">
              <a:spcBef>
                <a:spcPct val="0"/>
              </a:spcBef>
              <a:buClr>
                <a:srgbClr val="00007D"/>
              </a:buClr>
              <a:buSzPct val="75000"/>
              <a:buNone/>
            </a:pPr>
            <a:r>
              <a:rPr kumimoji="0" lang="en-US" altLang="zh-CN" dirty="0" smtClean="0">
                <a:solidFill>
                  <a:srgbClr val="000000"/>
                </a:solidFill>
                <a:latin typeface="Times New Roman" pitchFamily="18" charset="0"/>
                <a:cs typeface="+mn-cs"/>
              </a:rPr>
              <a:t>             A[j]=</a:t>
            </a:r>
            <a:r>
              <a:rPr kumimoji="0" lang="en-US" altLang="zh-CN" dirty="0" err="1" smtClean="0">
                <a:solidFill>
                  <a:srgbClr val="000000"/>
                </a:solidFill>
                <a:latin typeface="Times New Roman" pitchFamily="18" charset="0"/>
                <a:cs typeface="+mn-cs"/>
              </a:rPr>
              <a:t>ch</a:t>
            </a:r>
            <a:r>
              <a:rPr kumimoji="0" lang="en-US" altLang="zh-CN" dirty="0" smtClean="0">
                <a:solidFill>
                  <a:srgbClr val="000000"/>
                </a:solidFill>
                <a:latin typeface="Times New Roman" pitchFamily="18" charset="0"/>
                <a:cs typeface="+mn-cs"/>
              </a:rPr>
              <a:t>; </a:t>
            </a:r>
            <a:r>
              <a:rPr kumimoji="0" lang="en-US" altLang="zh-CN" dirty="0" err="1" smtClean="0">
                <a:solidFill>
                  <a:srgbClr val="000000"/>
                </a:solidFill>
                <a:latin typeface="Times New Roman" pitchFamily="18" charset="0"/>
                <a:cs typeface="+mn-cs"/>
              </a:rPr>
              <a:t>i</a:t>
            </a:r>
            <a:r>
              <a:rPr kumimoji="0" lang="en-US" altLang="zh-CN" dirty="0" smtClean="0">
                <a:solidFill>
                  <a:srgbClr val="000000"/>
                </a:solidFill>
                <a:latin typeface="Times New Roman" pitchFamily="18" charset="0"/>
                <a:cs typeface="+mn-cs"/>
              </a:rPr>
              <a:t>++; j--;</a:t>
            </a:r>
          </a:p>
          <a:p>
            <a:pPr lvl="0" algn="just" eaLnBrk="1" hangingPunct="1">
              <a:spcBef>
                <a:spcPct val="0"/>
              </a:spcBef>
              <a:buClr>
                <a:srgbClr val="00007D"/>
              </a:buClr>
              <a:buSzPct val="75000"/>
              <a:buNone/>
            </a:pPr>
            <a:r>
              <a:rPr kumimoji="0" lang="en-US" altLang="zh-CN" dirty="0" smtClean="0">
                <a:solidFill>
                  <a:srgbClr val="000000"/>
                </a:solidFill>
                <a:latin typeface="Times New Roman" pitchFamily="18" charset="0"/>
                <a:cs typeface="+mn-cs"/>
              </a:rPr>
              <a:t>        }</a:t>
            </a:r>
          </a:p>
          <a:p>
            <a:pPr lvl="0" algn="just" eaLnBrk="1" hangingPunct="1">
              <a:spcBef>
                <a:spcPct val="0"/>
              </a:spcBef>
              <a:buClr>
                <a:srgbClr val="00007D"/>
              </a:buClr>
              <a:buSzPct val="75000"/>
              <a:buNone/>
            </a:pPr>
            <a:r>
              <a:rPr kumimoji="0" lang="en-US" altLang="zh-CN" dirty="0" smtClean="0">
                <a:solidFill>
                  <a:srgbClr val="000000"/>
                </a:solidFill>
                <a:latin typeface="Times New Roman" pitchFamily="18" charset="0"/>
                <a:cs typeface="+mn-cs"/>
              </a:rPr>
              <a:t>    }</a:t>
            </a:r>
          </a:p>
          <a:p>
            <a:pPr lvl="0" algn="just" eaLnBrk="1" hangingPunct="1">
              <a:spcBef>
                <a:spcPct val="0"/>
              </a:spcBef>
              <a:buClr>
                <a:srgbClr val="00007D"/>
              </a:buClr>
              <a:buSzPct val="75000"/>
              <a:buNone/>
            </a:pPr>
            <a:r>
              <a:rPr kumimoji="0" lang="en-US" altLang="zh-CN" dirty="0" smtClean="0">
                <a:solidFill>
                  <a:srgbClr val="000000"/>
                </a:solidFill>
                <a:latin typeface="Times New Roman" pitchFamily="18" charset="0"/>
                <a:cs typeface="+mn-cs"/>
              </a:rPr>
              <a:t>}</a:t>
            </a:r>
          </a:p>
          <a:p>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Delete Between</a:t>
            </a:r>
            <a:endParaRPr lang="zh-CN" altLang="en-US" dirty="0"/>
          </a:p>
        </p:txBody>
      </p:sp>
      <p:sp>
        <p:nvSpPr>
          <p:cNvPr id="3" name="内容占位符 2"/>
          <p:cNvSpPr>
            <a:spLocks noGrp="1"/>
          </p:cNvSpPr>
          <p:nvPr>
            <p:ph idx="1"/>
          </p:nvPr>
        </p:nvSpPr>
        <p:spPr/>
        <p:txBody>
          <a:bodyPr/>
          <a:lstStyle/>
          <a:p>
            <a:r>
              <a:rPr lang="en-US" altLang="zh-CN" b="1" dirty="0" smtClean="0">
                <a:latin typeface="Times New Roman" pitchFamily="18" charset="0"/>
              </a:rPr>
              <a:t>[</a:t>
            </a:r>
            <a:r>
              <a:rPr lang="zh-CN" altLang="en-US" b="1" dirty="0" smtClean="0">
                <a:latin typeface="Times New Roman" pitchFamily="18" charset="0"/>
              </a:rPr>
              <a:t>例题</a:t>
            </a:r>
            <a:r>
              <a:rPr lang="en-US" altLang="zh-CN" b="1" dirty="0" smtClean="0">
                <a:latin typeface="Times New Roman" pitchFamily="18" charset="0"/>
              </a:rPr>
              <a:t>]</a:t>
            </a:r>
            <a:r>
              <a:rPr lang="zh-CN" altLang="en-US" dirty="0" smtClean="0">
                <a:latin typeface="Times New Roman" pitchFamily="18" charset="0"/>
              </a:rPr>
              <a:t>已知线性表中的元素以递增有序排列，并以单链表作存储结构。试写一个高效的算法，删除表中所有值大于</a:t>
            </a:r>
            <a:r>
              <a:rPr lang="en-US" altLang="zh-CN" dirty="0" smtClean="0">
                <a:latin typeface="Times New Roman" pitchFamily="18" charset="0"/>
              </a:rPr>
              <a:t>mink</a:t>
            </a:r>
            <a:r>
              <a:rPr lang="zh-CN" altLang="en-US" dirty="0" smtClean="0">
                <a:latin typeface="Times New Roman" pitchFamily="18" charset="0"/>
              </a:rPr>
              <a:t>且小于</a:t>
            </a:r>
            <a:r>
              <a:rPr lang="en-US" altLang="zh-CN" dirty="0" err="1" smtClean="0">
                <a:latin typeface="Times New Roman" pitchFamily="18" charset="0"/>
              </a:rPr>
              <a:t>maxk</a:t>
            </a:r>
            <a:r>
              <a:rPr lang="zh-CN" altLang="en-US" dirty="0" smtClean="0">
                <a:latin typeface="Times New Roman" pitchFamily="18" charset="0"/>
              </a:rPr>
              <a:t>的元素</a:t>
            </a:r>
            <a:r>
              <a:rPr lang="en-US" altLang="zh-CN" dirty="0" smtClean="0">
                <a:latin typeface="Times New Roman" pitchFamily="18" charset="0"/>
              </a:rPr>
              <a:t>(</a:t>
            </a:r>
            <a:r>
              <a:rPr lang="zh-CN" altLang="en-US" dirty="0" smtClean="0">
                <a:latin typeface="Times New Roman" pitchFamily="18" charset="0"/>
              </a:rPr>
              <a:t>若表中存在这样的元素</a:t>
            </a:r>
            <a:r>
              <a:rPr lang="en-US" altLang="zh-CN" dirty="0" smtClean="0">
                <a:latin typeface="Times New Roman" pitchFamily="18" charset="0"/>
              </a:rPr>
              <a:t>)</a:t>
            </a:r>
            <a:r>
              <a:rPr lang="zh-CN" altLang="en-US" dirty="0" smtClean="0">
                <a:latin typeface="Times New Roman" pitchFamily="18" charset="0"/>
              </a:rPr>
              <a:t>同时释放被删除节点空间。</a:t>
            </a:r>
          </a:p>
        </p:txBody>
      </p:sp>
      <p:sp>
        <p:nvSpPr>
          <p:cNvPr id="27649" name="Rectangle 1"/>
          <p:cNvSpPr>
            <a:spLocks noChangeArrowheads="1"/>
          </p:cNvSpPr>
          <p:nvPr/>
        </p:nvSpPr>
        <p:spPr bwMode="auto">
          <a:xfrm>
            <a:off x="2351584" y="2492896"/>
            <a:ext cx="4339650" cy="163121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zh-CN" sz="2000" dirty="0" err="1">
                <a:solidFill>
                  <a:srgbClr val="8000FF"/>
                </a:solidFill>
                <a:latin typeface="Courier New" pitchFamily="49" charset="0"/>
                <a:ea typeface="宋体" pitchFamily="2" charset="-122"/>
                <a:cs typeface="Courier New" pitchFamily="49" charset="0"/>
              </a:rPr>
              <a:t>struct</a:t>
            </a:r>
            <a:r>
              <a:rPr lang="en-US" altLang="zh-CN" sz="2000" dirty="0">
                <a:solidFill>
                  <a:srgbClr val="000000"/>
                </a:solidFill>
                <a:latin typeface="Courier New" pitchFamily="49" charset="0"/>
                <a:ea typeface="宋体" pitchFamily="2" charset="-122"/>
                <a:cs typeface="Courier New" pitchFamily="49" charset="0"/>
              </a:rPr>
              <a:t> </a:t>
            </a:r>
            <a:r>
              <a:rPr lang="en-US" altLang="zh-CN" sz="2000" dirty="0" err="1">
                <a:solidFill>
                  <a:srgbClr val="000000"/>
                </a:solidFill>
                <a:latin typeface="Courier New" pitchFamily="49" charset="0"/>
                <a:ea typeface="宋体" pitchFamily="2" charset="-122"/>
                <a:cs typeface="Courier New" pitchFamily="49" charset="0"/>
              </a:rPr>
              <a:t>LinkNode</a:t>
            </a:r>
            <a:r>
              <a:rPr lang="en-US" altLang="zh-CN" sz="2000" dirty="0">
                <a:solidFill>
                  <a:srgbClr val="000000"/>
                </a:solidFill>
                <a:latin typeface="Courier New" pitchFamily="49" charset="0"/>
                <a:ea typeface="宋体" pitchFamily="2" charset="-122"/>
                <a:cs typeface="Courier New" pitchFamily="49" charset="0"/>
              </a:rPr>
              <a:t> </a:t>
            </a:r>
            <a:r>
              <a:rPr lang="en-US" altLang="zh-CN" sz="2000" b="1" dirty="0">
                <a:solidFill>
                  <a:srgbClr val="000080"/>
                </a:solidFill>
                <a:latin typeface="Courier New" pitchFamily="49" charset="0"/>
                <a:ea typeface="宋体" pitchFamily="2" charset="-122"/>
                <a:cs typeface="Courier New" pitchFamily="49" charset="0"/>
              </a:rPr>
              <a:t>{</a:t>
            </a:r>
            <a:endParaRPr lang="en-US" altLang="zh-CN" sz="16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2000" dirty="0">
                <a:solidFill>
                  <a:srgbClr val="000000"/>
                </a:solidFill>
                <a:latin typeface="Courier New" pitchFamily="49" charset="0"/>
                <a:ea typeface="宋体" pitchFamily="2" charset="-122"/>
                <a:cs typeface="Courier New" pitchFamily="49" charset="0"/>
              </a:rPr>
              <a:t>    </a:t>
            </a:r>
            <a:r>
              <a:rPr lang="en-US" altLang="zh-CN" sz="2000" dirty="0" err="1">
                <a:solidFill>
                  <a:srgbClr val="8000FF"/>
                </a:solidFill>
                <a:latin typeface="Courier New" pitchFamily="49" charset="0"/>
                <a:ea typeface="宋体" pitchFamily="2" charset="-122"/>
                <a:cs typeface="Courier New" pitchFamily="49" charset="0"/>
              </a:rPr>
              <a:t>int</a:t>
            </a:r>
            <a:r>
              <a:rPr lang="en-US" altLang="zh-CN" sz="2000" dirty="0">
                <a:solidFill>
                  <a:srgbClr val="000000"/>
                </a:solidFill>
                <a:latin typeface="Courier New" pitchFamily="49" charset="0"/>
                <a:ea typeface="宋体" pitchFamily="2" charset="-122"/>
                <a:cs typeface="Courier New" pitchFamily="49" charset="0"/>
              </a:rPr>
              <a:t> data</a:t>
            </a:r>
            <a:r>
              <a:rPr lang="en-US" altLang="zh-CN" sz="2000" b="1" dirty="0">
                <a:solidFill>
                  <a:srgbClr val="000080"/>
                </a:solidFill>
                <a:latin typeface="Courier New" pitchFamily="49" charset="0"/>
                <a:ea typeface="宋体" pitchFamily="2" charset="-122"/>
                <a:cs typeface="Courier New" pitchFamily="49" charset="0"/>
              </a:rPr>
              <a:t>;</a:t>
            </a:r>
            <a:endParaRPr lang="en-US" altLang="zh-CN" sz="16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2000" dirty="0">
                <a:solidFill>
                  <a:srgbClr val="000000"/>
                </a:solidFill>
                <a:latin typeface="Courier New" pitchFamily="49" charset="0"/>
                <a:ea typeface="宋体" pitchFamily="2" charset="-122"/>
                <a:cs typeface="Courier New" pitchFamily="49" charset="0"/>
              </a:rPr>
              <a:t>    </a:t>
            </a:r>
            <a:r>
              <a:rPr lang="en-US" altLang="zh-CN" sz="2000" dirty="0" err="1">
                <a:solidFill>
                  <a:srgbClr val="000000"/>
                </a:solidFill>
                <a:latin typeface="Courier New" pitchFamily="49" charset="0"/>
                <a:ea typeface="宋体" pitchFamily="2" charset="-122"/>
                <a:cs typeface="Courier New" pitchFamily="49" charset="0"/>
              </a:rPr>
              <a:t>LinkNode</a:t>
            </a:r>
            <a:r>
              <a:rPr lang="en-US" altLang="zh-CN" sz="2000" dirty="0">
                <a:solidFill>
                  <a:srgbClr val="000000"/>
                </a:solidFill>
                <a:latin typeface="Courier New" pitchFamily="49" charset="0"/>
                <a:ea typeface="宋体" pitchFamily="2" charset="-122"/>
                <a:cs typeface="Courier New" pitchFamily="49" charset="0"/>
              </a:rPr>
              <a:t> </a:t>
            </a:r>
            <a:r>
              <a:rPr lang="en-US" altLang="zh-CN" sz="2000" b="1" dirty="0">
                <a:solidFill>
                  <a:srgbClr val="000080"/>
                </a:solidFill>
                <a:latin typeface="Courier New" pitchFamily="49" charset="0"/>
                <a:ea typeface="宋体" pitchFamily="2" charset="-122"/>
                <a:cs typeface="Courier New" pitchFamily="49" charset="0"/>
              </a:rPr>
              <a:t>*</a:t>
            </a:r>
            <a:r>
              <a:rPr lang="en-US" altLang="zh-CN" sz="2000" dirty="0">
                <a:solidFill>
                  <a:srgbClr val="000000"/>
                </a:solidFill>
                <a:latin typeface="Courier New" pitchFamily="49" charset="0"/>
                <a:ea typeface="宋体" pitchFamily="2" charset="-122"/>
                <a:cs typeface="Courier New" pitchFamily="49" charset="0"/>
              </a:rPr>
              <a:t>next</a:t>
            </a:r>
            <a:r>
              <a:rPr lang="en-US" altLang="zh-CN" sz="2000" b="1" dirty="0">
                <a:solidFill>
                  <a:srgbClr val="000080"/>
                </a:solidFill>
                <a:latin typeface="Courier New" pitchFamily="49" charset="0"/>
                <a:ea typeface="宋体" pitchFamily="2" charset="-122"/>
                <a:cs typeface="Courier New" pitchFamily="49" charset="0"/>
              </a:rPr>
              <a:t>;</a:t>
            </a:r>
            <a:endParaRPr lang="en-US" altLang="zh-CN" sz="16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2000" b="1" dirty="0">
                <a:solidFill>
                  <a:srgbClr val="000080"/>
                </a:solidFill>
                <a:latin typeface="Courier New" pitchFamily="49" charset="0"/>
                <a:ea typeface="宋体" pitchFamily="2" charset="-122"/>
                <a:cs typeface="Courier New" pitchFamily="49" charset="0"/>
              </a:rPr>
              <a:t>};</a:t>
            </a:r>
            <a:endParaRPr lang="en-US" altLang="zh-CN" sz="16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sz="2000" b="1" dirty="0" err="1">
                <a:solidFill>
                  <a:srgbClr val="0000FF"/>
                </a:solidFill>
                <a:latin typeface="Courier New" pitchFamily="49" charset="0"/>
                <a:ea typeface="宋体" pitchFamily="2" charset="-122"/>
                <a:cs typeface="Courier New" pitchFamily="49" charset="0"/>
              </a:rPr>
              <a:t>typedef</a:t>
            </a:r>
            <a:r>
              <a:rPr lang="en-US" altLang="zh-CN" sz="2000" dirty="0">
                <a:solidFill>
                  <a:srgbClr val="000000"/>
                </a:solidFill>
                <a:latin typeface="Courier New" pitchFamily="49" charset="0"/>
                <a:ea typeface="宋体" pitchFamily="2" charset="-122"/>
                <a:cs typeface="Courier New" pitchFamily="49" charset="0"/>
              </a:rPr>
              <a:t> </a:t>
            </a:r>
            <a:r>
              <a:rPr lang="en-US" altLang="zh-CN" sz="2000" dirty="0" err="1">
                <a:solidFill>
                  <a:srgbClr val="000000"/>
                </a:solidFill>
                <a:latin typeface="Courier New" pitchFamily="49" charset="0"/>
                <a:ea typeface="宋体" pitchFamily="2" charset="-122"/>
                <a:cs typeface="Courier New" pitchFamily="49" charset="0"/>
              </a:rPr>
              <a:t>LinkNode</a:t>
            </a:r>
            <a:r>
              <a:rPr lang="en-US" altLang="zh-CN" sz="2000" b="1" dirty="0">
                <a:solidFill>
                  <a:srgbClr val="000080"/>
                </a:solidFill>
                <a:latin typeface="Courier New" pitchFamily="49" charset="0"/>
                <a:ea typeface="宋体" pitchFamily="2" charset="-122"/>
                <a:cs typeface="Courier New" pitchFamily="49" charset="0"/>
              </a:rPr>
              <a:t>*</a:t>
            </a:r>
            <a:r>
              <a:rPr lang="en-US" altLang="zh-CN" sz="2000" dirty="0">
                <a:solidFill>
                  <a:srgbClr val="000000"/>
                </a:solidFill>
                <a:latin typeface="Courier New" pitchFamily="49" charset="0"/>
                <a:ea typeface="宋体" pitchFamily="2" charset="-122"/>
                <a:cs typeface="Courier New" pitchFamily="49" charset="0"/>
              </a:rPr>
              <a:t> </a:t>
            </a:r>
            <a:r>
              <a:rPr lang="en-US" altLang="zh-CN" sz="2000" dirty="0" err="1">
                <a:solidFill>
                  <a:srgbClr val="000000"/>
                </a:solidFill>
                <a:latin typeface="Courier New" pitchFamily="49" charset="0"/>
                <a:ea typeface="宋体" pitchFamily="2" charset="-122"/>
                <a:cs typeface="Courier New" pitchFamily="49" charset="0"/>
              </a:rPr>
              <a:t>LinkList</a:t>
            </a:r>
            <a:r>
              <a:rPr lang="en-US" altLang="zh-CN" sz="2000" b="1" dirty="0">
                <a:solidFill>
                  <a:srgbClr val="000080"/>
                </a:solidFill>
                <a:latin typeface="Courier New" pitchFamily="49" charset="0"/>
                <a:ea typeface="宋体" pitchFamily="2" charset="-122"/>
                <a:cs typeface="Courier New" pitchFamily="49" charset="0"/>
              </a:rPr>
              <a:t>;</a:t>
            </a:r>
            <a:endParaRPr lang="en-US" altLang="zh-CN" sz="4400" dirty="0">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 Delete Between</a:t>
            </a:r>
            <a:endParaRPr lang="zh-CN" altLang="en-US" dirty="0"/>
          </a:p>
        </p:txBody>
      </p:sp>
      <p:sp>
        <p:nvSpPr>
          <p:cNvPr id="26625" name="Rectangle 1"/>
          <p:cNvSpPr>
            <a:spLocks noChangeArrowheads="1"/>
          </p:cNvSpPr>
          <p:nvPr/>
        </p:nvSpPr>
        <p:spPr bwMode="auto">
          <a:xfrm>
            <a:off x="1881158" y="1024670"/>
            <a:ext cx="7766870" cy="504753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zh-CN" dirty="0">
                <a:solidFill>
                  <a:srgbClr val="8000FF"/>
                </a:solidFill>
                <a:latin typeface="Courier New" pitchFamily="49" charset="0"/>
                <a:ea typeface="宋体" pitchFamily="2" charset="-122"/>
                <a:cs typeface="Courier New" pitchFamily="49" charset="0"/>
              </a:rPr>
              <a:t>void</a:t>
            </a:r>
            <a:r>
              <a:rPr lang="en-US" altLang="zh-CN" dirty="0">
                <a:solidFill>
                  <a:srgbClr val="000000"/>
                </a:solidFill>
                <a:latin typeface="Courier New" pitchFamily="49" charset="0"/>
                <a:ea typeface="宋体" pitchFamily="2" charset="-122"/>
                <a:cs typeface="Courier New" pitchFamily="49" charset="0"/>
              </a:rPr>
              <a:t> </a:t>
            </a:r>
            <a:r>
              <a:rPr lang="en-US" altLang="zh-CN" dirty="0" err="1">
                <a:solidFill>
                  <a:srgbClr val="000000"/>
                </a:solidFill>
                <a:latin typeface="Courier New" pitchFamily="49" charset="0"/>
                <a:ea typeface="宋体" pitchFamily="2" charset="-122"/>
                <a:cs typeface="Courier New" pitchFamily="49" charset="0"/>
              </a:rPr>
              <a:t>Delete_Between</a:t>
            </a:r>
            <a:r>
              <a:rPr lang="en-US" altLang="zh-CN" b="1" dirty="0">
                <a:solidFill>
                  <a:srgbClr val="000080"/>
                </a:solidFill>
                <a:latin typeface="Courier New" pitchFamily="49" charset="0"/>
                <a:ea typeface="宋体" pitchFamily="2" charset="-122"/>
                <a:cs typeface="Courier New" pitchFamily="49" charset="0"/>
              </a:rPr>
              <a:t>(</a:t>
            </a:r>
            <a:r>
              <a:rPr lang="en-US" altLang="zh-CN" dirty="0" err="1">
                <a:solidFill>
                  <a:srgbClr val="000000"/>
                </a:solidFill>
                <a:latin typeface="Courier New" pitchFamily="49" charset="0"/>
                <a:ea typeface="宋体" pitchFamily="2" charset="-122"/>
                <a:cs typeface="Courier New" pitchFamily="49" charset="0"/>
              </a:rPr>
              <a:t>LinkList</a:t>
            </a: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80"/>
                </a:solidFill>
                <a:latin typeface="Courier New" pitchFamily="49" charset="0"/>
                <a:ea typeface="宋体" pitchFamily="2" charset="-122"/>
                <a:cs typeface="Courier New" pitchFamily="49" charset="0"/>
              </a:rPr>
              <a:t>&amp;</a:t>
            </a:r>
            <a:r>
              <a:rPr lang="en-US" altLang="zh-CN" dirty="0">
                <a:solidFill>
                  <a:srgbClr val="000000"/>
                </a:solidFill>
                <a:latin typeface="Courier New" pitchFamily="49" charset="0"/>
                <a:ea typeface="宋体" pitchFamily="2" charset="-122"/>
                <a:cs typeface="Courier New" pitchFamily="49" charset="0"/>
              </a:rPr>
              <a:t>head</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 </a:t>
            </a:r>
            <a:r>
              <a:rPr lang="en-US" altLang="zh-CN" dirty="0" err="1">
                <a:solidFill>
                  <a:srgbClr val="8000FF"/>
                </a:solidFill>
                <a:latin typeface="Courier New" pitchFamily="49" charset="0"/>
                <a:ea typeface="宋体" pitchFamily="2" charset="-122"/>
                <a:cs typeface="Courier New" pitchFamily="49" charset="0"/>
              </a:rPr>
              <a:t>int</a:t>
            </a:r>
            <a:r>
              <a:rPr lang="en-US" altLang="zh-CN" dirty="0">
                <a:solidFill>
                  <a:srgbClr val="000000"/>
                </a:solidFill>
                <a:latin typeface="Courier New" pitchFamily="49" charset="0"/>
                <a:ea typeface="宋体" pitchFamily="2" charset="-122"/>
                <a:cs typeface="Courier New" pitchFamily="49" charset="0"/>
              </a:rPr>
              <a:t> mink</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 </a:t>
            </a:r>
            <a:r>
              <a:rPr lang="en-US" altLang="zh-CN" dirty="0" err="1">
                <a:solidFill>
                  <a:srgbClr val="8000FF"/>
                </a:solidFill>
                <a:latin typeface="Courier New" pitchFamily="49" charset="0"/>
                <a:ea typeface="宋体" pitchFamily="2" charset="-122"/>
                <a:cs typeface="Courier New" pitchFamily="49" charset="0"/>
              </a:rPr>
              <a:t>int</a:t>
            </a:r>
            <a:r>
              <a:rPr lang="en-US" altLang="zh-CN" dirty="0">
                <a:solidFill>
                  <a:srgbClr val="000000"/>
                </a:solidFill>
                <a:latin typeface="Courier New" pitchFamily="49" charset="0"/>
                <a:ea typeface="宋体" pitchFamily="2" charset="-122"/>
                <a:cs typeface="Courier New" pitchFamily="49" charset="0"/>
              </a:rPr>
              <a:t> </a:t>
            </a:r>
            <a:r>
              <a:rPr lang="en-US" altLang="zh-CN" dirty="0" err="1">
                <a:solidFill>
                  <a:srgbClr val="000000"/>
                </a:solidFill>
                <a:latin typeface="Courier New" pitchFamily="49" charset="0"/>
                <a:ea typeface="宋体" pitchFamily="2" charset="-122"/>
                <a:cs typeface="Courier New" pitchFamily="49" charset="0"/>
              </a:rPr>
              <a:t>maxk</a:t>
            </a:r>
            <a:r>
              <a:rPr lang="en-US" altLang="zh-CN" b="1" dirty="0">
                <a:solidFill>
                  <a:srgbClr val="000080"/>
                </a:solidFill>
                <a:latin typeface="Courier New" pitchFamily="49" charset="0"/>
                <a:ea typeface="宋体" pitchFamily="2" charset="-122"/>
                <a:cs typeface="Courier New" pitchFamily="49" charset="0"/>
              </a:rPr>
              <a:t>)</a:t>
            </a:r>
            <a:endParaRPr lang="en-US" altLang="zh-CN" sz="14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b="1" dirty="0">
                <a:solidFill>
                  <a:srgbClr val="000080"/>
                </a:solidFill>
                <a:latin typeface="Courier New" pitchFamily="49" charset="0"/>
                <a:ea typeface="宋体" pitchFamily="2" charset="-122"/>
                <a:cs typeface="Courier New" pitchFamily="49" charset="0"/>
              </a:rPr>
              <a:t>{</a:t>
            </a:r>
            <a:endParaRPr lang="en-US" altLang="zh-CN" sz="14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dirty="0">
                <a:solidFill>
                  <a:srgbClr val="000000"/>
                </a:solidFill>
                <a:latin typeface="Courier New" pitchFamily="49" charset="0"/>
                <a:ea typeface="宋体" pitchFamily="2" charset="-122"/>
                <a:cs typeface="Courier New" pitchFamily="49" charset="0"/>
              </a:rPr>
              <a:t>    </a:t>
            </a:r>
            <a:r>
              <a:rPr lang="en-US" altLang="zh-CN" dirty="0" err="1">
                <a:solidFill>
                  <a:srgbClr val="000000"/>
                </a:solidFill>
                <a:latin typeface="Courier New" pitchFamily="49" charset="0"/>
                <a:ea typeface="宋体" pitchFamily="2" charset="-122"/>
                <a:cs typeface="Courier New" pitchFamily="49" charset="0"/>
              </a:rPr>
              <a:t>LinkList</a:t>
            </a:r>
            <a:r>
              <a:rPr lang="en-US" altLang="zh-CN" dirty="0">
                <a:solidFill>
                  <a:srgbClr val="000000"/>
                </a:solidFill>
                <a:latin typeface="Courier New" pitchFamily="49" charset="0"/>
                <a:ea typeface="宋体" pitchFamily="2" charset="-122"/>
                <a:cs typeface="Courier New" pitchFamily="49" charset="0"/>
              </a:rPr>
              <a:t> p </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 head</a:t>
            </a:r>
            <a:r>
              <a:rPr lang="en-US" altLang="zh-CN" b="1" dirty="0">
                <a:solidFill>
                  <a:srgbClr val="000080"/>
                </a:solidFill>
                <a:latin typeface="Courier New" pitchFamily="49" charset="0"/>
                <a:ea typeface="宋体" pitchFamily="2" charset="-122"/>
                <a:cs typeface="Courier New" pitchFamily="49" charset="0"/>
              </a:rPr>
              <a:t>;</a:t>
            </a:r>
            <a:endParaRPr lang="en-US" altLang="zh-CN" sz="14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dirty="0">
                <a:solidFill>
                  <a:srgbClr val="000000"/>
                </a:solidFill>
                <a:latin typeface="Courier New" pitchFamily="49" charset="0"/>
                <a:ea typeface="宋体" pitchFamily="2" charset="-122"/>
                <a:cs typeface="Courier New" pitchFamily="49" charset="0"/>
              </a:rPr>
              <a:t>    </a:t>
            </a:r>
            <a:r>
              <a:rPr lang="en-US" altLang="zh-CN" dirty="0" err="1">
                <a:solidFill>
                  <a:srgbClr val="000000"/>
                </a:solidFill>
                <a:latin typeface="Courier New" pitchFamily="49" charset="0"/>
                <a:ea typeface="宋体" pitchFamily="2" charset="-122"/>
                <a:cs typeface="Courier New" pitchFamily="49" charset="0"/>
              </a:rPr>
              <a:t>LinkList</a:t>
            </a:r>
            <a:r>
              <a:rPr lang="en-US" altLang="zh-CN" dirty="0">
                <a:solidFill>
                  <a:srgbClr val="000000"/>
                </a:solidFill>
                <a:latin typeface="Courier New" pitchFamily="49" charset="0"/>
                <a:ea typeface="宋体" pitchFamily="2" charset="-122"/>
                <a:cs typeface="Courier New" pitchFamily="49" charset="0"/>
              </a:rPr>
              <a:t> q </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FF"/>
                </a:solidFill>
                <a:latin typeface="Courier New" pitchFamily="49" charset="0"/>
                <a:ea typeface="宋体" pitchFamily="2" charset="-122"/>
                <a:cs typeface="Courier New" pitchFamily="49" charset="0"/>
              </a:rPr>
              <a:t>NULL</a:t>
            </a:r>
            <a:r>
              <a:rPr lang="en-US" altLang="zh-CN" b="1" dirty="0">
                <a:solidFill>
                  <a:srgbClr val="000080"/>
                </a:solidFill>
                <a:latin typeface="Courier New" pitchFamily="49" charset="0"/>
                <a:ea typeface="宋体" pitchFamily="2" charset="-122"/>
                <a:cs typeface="Courier New" pitchFamily="49" charset="0"/>
              </a:rPr>
              <a:t>;</a:t>
            </a:r>
            <a:endParaRPr lang="en-US" altLang="zh-CN" sz="14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FF"/>
                </a:solidFill>
                <a:latin typeface="Courier New" pitchFamily="49" charset="0"/>
                <a:ea typeface="宋体" pitchFamily="2" charset="-122"/>
                <a:cs typeface="Courier New" pitchFamily="49" charset="0"/>
              </a:rPr>
              <a:t>while</a:t>
            </a: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p </a:t>
            </a:r>
            <a:r>
              <a:rPr lang="en-US" altLang="zh-CN" b="1" dirty="0">
                <a:solidFill>
                  <a:srgbClr val="000080"/>
                </a:solidFill>
                <a:latin typeface="Courier New" pitchFamily="49" charset="0"/>
                <a:ea typeface="宋体" pitchFamily="2" charset="-122"/>
                <a:cs typeface="Courier New" pitchFamily="49" charset="0"/>
              </a:rPr>
              <a:t>&amp;&amp;</a:t>
            </a:r>
            <a:r>
              <a:rPr lang="en-US" altLang="zh-CN" dirty="0">
                <a:solidFill>
                  <a:srgbClr val="000000"/>
                </a:solidFill>
                <a:latin typeface="Courier New" pitchFamily="49" charset="0"/>
                <a:ea typeface="宋体" pitchFamily="2" charset="-122"/>
                <a:cs typeface="Courier New" pitchFamily="49" charset="0"/>
              </a:rPr>
              <a:t> p</a:t>
            </a:r>
            <a:r>
              <a:rPr lang="en-US" altLang="zh-CN" b="1" dirty="0">
                <a:solidFill>
                  <a:srgbClr val="000080"/>
                </a:solidFill>
                <a:latin typeface="Courier New" pitchFamily="49" charset="0"/>
                <a:ea typeface="宋体" pitchFamily="2" charset="-122"/>
                <a:cs typeface="Courier New" pitchFamily="49" charset="0"/>
              </a:rPr>
              <a:t>-&gt;</a:t>
            </a:r>
            <a:r>
              <a:rPr lang="en-US" altLang="zh-CN" dirty="0">
                <a:solidFill>
                  <a:srgbClr val="000000"/>
                </a:solidFill>
                <a:latin typeface="Courier New" pitchFamily="49" charset="0"/>
                <a:ea typeface="宋体" pitchFamily="2" charset="-122"/>
                <a:cs typeface="Courier New" pitchFamily="49" charset="0"/>
              </a:rPr>
              <a:t>data </a:t>
            </a:r>
            <a:r>
              <a:rPr lang="en-US" altLang="zh-CN" b="1" dirty="0">
                <a:solidFill>
                  <a:srgbClr val="000080"/>
                </a:solidFill>
                <a:latin typeface="Courier New" pitchFamily="49" charset="0"/>
                <a:ea typeface="宋体" pitchFamily="2" charset="-122"/>
                <a:cs typeface="Courier New" pitchFamily="49" charset="0"/>
              </a:rPr>
              <a:t>&lt;</a:t>
            </a:r>
            <a:r>
              <a:rPr lang="en-US" altLang="zh-CN" dirty="0">
                <a:solidFill>
                  <a:srgbClr val="000000"/>
                </a:solidFill>
                <a:latin typeface="Courier New" pitchFamily="49" charset="0"/>
                <a:ea typeface="宋体" pitchFamily="2" charset="-122"/>
                <a:cs typeface="Courier New" pitchFamily="49" charset="0"/>
              </a:rPr>
              <a:t> mink</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80"/>
                </a:solidFill>
                <a:latin typeface="Courier New" pitchFamily="49" charset="0"/>
                <a:ea typeface="宋体" pitchFamily="2" charset="-122"/>
                <a:cs typeface="Courier New" pitchFamily="49" charset="0"/>
              </a:rPr>
              <a:t>{</a:t>
            </a:r>
            <a:endParaRPr lang="en-US" altLang="zh-CN" sz="14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dirty="0">
                <a:solidFill>
                  <a:srgbClr val="000000"/>
                </a:solidFill>
                <a:latin typeface="Courier New" pitchFamily="49" charset="0"/>
                <a:ea typeface="宋体" pitchFamily="2" charset="-122"/>
                <a:cs typeface="Courier New" pitchFamily="49" charset="0"/>
              </a:rPr>
              <a:t>        q </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 p</a:t>
            </a:r>
            <a:r>
              <a:rPr lang="en-US" altLang="zh-CN" b="1" dirty="0">
                <a:solidFill>
                  <a:srgbClr val="000080"/>
                </a:solidFill>
                <a:latin typeface="Courier New" pitchFamily="49" charset="0"/>
                <a:ea typeface="宋体" pitchFamily="2" charset="-122"/>
                <a:cs typeface="Courier New" pitchFamily="49" charset="0"/>
              </a:rPr>
              <a:t>;</a:t>
            </a:r>
            <a:endParaRPr lang="en-US" altLang="zh-CN" sz="14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dirty="0">
                <a:solidFill>
                  <a:srgbClr val="000000"/>
                </a:solidFill>
                <a:latin typeface="Courier New" pitchFamily="49" charset="0"/>
                <a:ea typeface="宋体" pitchFamily="2" charset="-122"/>
                <a:cs typeface="Courier New" pitchFamily="49" charset="0"/>
              </a:rPr>
              <a:t>        p </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 p</a:t>
            </a:r>
            <a:r>
              <a:rPr lang="en-US" altLang="zh-CN" b="1" dirty="0">
                <a:solidFill>
                  <a:srgbClr val="000080"/>
                </a:solidFill>
                <a:latin typeface="Courier New" pitchFamily="49" charset="0"/>
                <a:ea typeface="宋体" pitchFamily="2" charset="-122"/>
                <a:cs typeface="Courier New" pitchFamily="49" charset="0"/>
              </a:rPr>
              <a:t>-&gt;</a:t>
            </a:r>
            <a:r>
              <a:rPr lang="en-US" altLang="zh-CN" dirty="0">
                <a:solidFill>
                  <a:srgbClr val="000000"/>
                </a:solidFill>
                <a:latin typeface="Courier New" pitchFamily="49" charset="0"/>
                <a:ea typeface="宋体" pitchFamily="2" charset="-122"/>
                <a:cs typeface="Courier New" pitchFamily="49" charset="0"/>
              </a:rPr>
              <a:t>next</a:t>
            </a:r>
            <a:r>
              <a:rPr lang="en-US" altLang="zh-CN" b="1" dirty="0">
                <a:solidFill>
                  <a:srgbClr val="000080"/>
                </a:solidFill>
                <a:latin typeface="Courier New" pitchFamily="49" charset="0"/>
                <a:ea typeface="宋体" pitchFamily="2" charset="-122"/>
                <a:cs typeface="Courier New" pitchFamily="49" charset="0"/>
              </a:rPr>
              <a:t>;</a:t>
            </a:r>
            <a:endParaRPr lang="en-US" altLang="zh-CN" sz="14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80"/>
                </a:solidFill>
                <a:latin typeface="Courier New" pitchFamily="49" charset="0"/>
                <a:ea typeface="宋体" pitchFamily="2" charset="-122"/>
                <a:cs typeface="Courier New" pitchFamily="49" charset="0"/>
              </a:rPr>
              <a:t>}</a:t>
            </a:r>
            <a:endParaRPr lang="en-US" altLang="zh-CN" sz="14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FF"/>
                </a:solidFill>
                <a:latin typeface="Courier New" pitchFamily="49" charset="0"/>
                <a:ea typeface="宋体" pitchFamily="2" charset="-122"/>
                <a:cs typeface="Courier New" pitchFamily="49" charset="0"/>
              </a:rPr>
              <a:t>if</a:t>
            </a: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p</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80"/>
                </a:solidFill>
                <a:latin typeface="Courier New" pitchFamily="49" charset="0"/>
                <a:ea typeface="宋体" pitchFamily="2" charset="-122"/>
                <a:cs typeface="Courier New" pitchFamily="49" charset="0"/>
              </a:rPr>
              <a:t>{</a:t>
            </a:r>
            <a:endParaRPr lang="en-US" altLang="zh-CN" sz="14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FF"/>
                </a:solidFill>
                <a:latin typeface="Courier New" pitchFamily="49" charset="0"/>
                <a:ea typeface="宋体" pitchFamily="2" charset="-122"/>
                <a:cs typeface="Courier New" pitchFamily="49" charset="0"/>
              </a:rPr>
              <a:t>while</a:t>
            </a: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p </a:t>
            </a:r>
            <a:r>
              <a:rPr lang="en-US" altLang="zh-CN" b="1" dirty="0">
                <a:solidFill>
                  <a:srgbClr val="000080"/>
                </a:solidFill>
                <a:latin typeface="Courier New" pitchFamily="49" charset="0"/>
                <a:ea typeface="宋体" pitchFamily="2" charset="-122"/>
                <a:cs typeface="Courier New" pitchFamily="49" charset="0"/>
              </a:rPr>
              <a:t>&amp;&amp;</a:t>
            </a:r>
            <a:r>
              <a:rPr lang="en-US" altLang="zh-CN" dirty="0">
                <a:solidFill>
                  <a:srgbClr val="000000"/>
                </a:solidFill>
                <a:latin typeface="Courier New" pitchFamily="49" charset="0"/>
                <a:ea typeface="宋体" pitchFamily="2" charset="-122"/>
                <a:cs typeface="Courier New" pitchFamily="49" charset="0"/>
              </a:rPr>
              <a:t> p</a:t>
            </a:r>
            <a:r>
              <a:rPr lang="en-US" altLang="zh-CN" b="1" dirty="0">
                <a:solidFill>
                  <a:srgbClr val="000080"/>
                </a:solidFill>
                <a:latin typeface="Courier New" pitchFamily="49" charset="0"/>
                <a:ea typeface="宋体" pitchFamily="2" charset="-122"/>
                <a:cs typeface="Courier New" pitchFamily="49" charset="0"/>
              </a:rPr>
              <a:t>-&gt;</a:t>
            </a:r>
            <a:r>
              <a:rPr lang="en-US" altLang="zh-CN" dirty="0">
                <a:solidFill>
                  <a:srgbClr val="000000"/>
                </a:solidFill>
                <a:latin typeface="Courier New" pitchFamily="49" charset="0"/>
                <a:ea typeface="宋体" pitchFamily="2" charset="-122"/>
                <a:cs typeface="Courier New" pitchFamily="49" charset="0"/>
              </a:rPr>
              <a:t>data </a:t>
            </a:r>
            <a:r>
              <a:rPr lang="en-US" altLang="zh-CN" b="1" dirty="0">
                <a:solidFill>
                  <a:srgbClr val="000080"/>
                </a:solidFill>
                <a:latin typeface="Courier New" pitchFamily="49" charset="0"/>
                <a:ea typeface="宋体" pitchFamily="2" charset="-122"/>
                <a:cs typeface="Courier New" pitchFamily="49" charset="0"/>
              </a:rPr>
              <a:t>&lt;=</a:t>
            </a:r>
            <a:r>
              <a:rPr lang="en-US" altLang="zh-CN" dirty="0">
                <a:solidFill>
                  <a:srgbClr val="000000"/>
                </a:solidFill>
                <a:latin typeface="Courier New" pitchFamily="49" charset="0"/>
                <a:ea typeface="宋体" pitchFamily="2" charset="-122"/>
                <a:cs typeface="Courier New" pitchFamily="49" charset="0"/>
              </a:rPr>
              <a:t> </a:t>
            </a:r>
            <a:r>
              <a:rPr lang="en-US" altLang="zh-CN" dirty="0" err="1">
                <a:solidFill>
                  <a:srgbClr val="000000"/>
                </a:solidFill>
                <a:latin typeface="Courier New" pitchFamily="49" charset="0"/>
                <a:ea typeface="宋体" pitchFamily="2" charset="-122"/>
                <a:cs typeface="Courier New" pitchFamily="49" charset="0"/>
              </a:rPr>
              <a:t>maxk</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80"/>
                </a:solidFill>
                <a:latin typeface="Courier New" pitchFamily="49" charset="0"/>
                <a:ea typeface="宋体" pitchFamily="2" charset="-122"/>
                <a:cs typeface="Courier New" pitchFamily="49" charset="0"/>
              </a:rPr>
              <a:t>{</a:t>
            </a:r>
            <a:endParaRPr lang="en-US" altLang="zh-CN" sz="14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dirty="0">
                <a:solidFill>
                  <a:srgbClr val="000000"/>
                </a:solidFill>
                <a:latin typeface="Courier New" pitchFamily="49" charset="0"/>
                <a:ea typeface="宋体" pitchFamily="2" charset="-122"/>
                <a:cs typeface="Courier New" pitchFamily="49" charset="0"/>
              </a:rPr>
              <a:t>            </a:t>
            </a:r>
            <a:r>
              <a:rPr lang="en-US" altLang="zh-CN" dirty="0" err="1">
                <a:solidFill>
                  <a:srgbClr val="000000"/>
                </a:solidFill>
                <a:latin typeface="Courier New" pitchFamily="49" charset="0"/>
                <a:ea typeface="宋体" pitchFamily="2" charset="-122"/>
                <a:cs typeface="Courier New" pitchFamily="49" charset="0"/>
              </a:rPr>
              <a:t>LinkList</a:t>
            </a:r>
            <a:r>
              <a:rPr lang="en-US" altLang="zh-CN" dirty="0">
                <a:solidFill>
                  <a:srgbClr val="000000"/>
                </a:solidFill>
                <a:latin typeface="Courier New" pitchFamily="49" charset="0"/>
                <a:ea typeface="宋体" pitchFamily="2" charset="-122"/>
                <a:cs typeface="Courier New" pitchFamily="49" charset="0"/>
              </a:rPr>
              <a:t> r </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 p</a:t>
            </a:r>
            <a:r>
              <a:rPr lang="en-US" altLang="zh-CN" b="1" dirty="0">
                <a:solidFill>
                  <a:srgbClr val="000080"/>
                </a:solidFill>
                <a:latin typeface="Courier New" pitchFamily="49" charset="0"/>
                <a:ea typeface="宋体" pitchFamily="2" charset="-122"/>
                <a:cs typeface="Courier New" pitchFamily="49" charset="0"/>
              </a:rPr>
              <a:t>;</a:t>
            </a:r>
            <a:endParaRPr lang="en-US" altLang="zh-CN" sz="14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dirty="0">
                <a:solidFill>
                  <a:srgbClr val="000000"/>
                </a:solidFill>
                <a:latin typeface="Courier New" pitchFamily="49" charset="0"/>
                <a:ea typeface="宋体" pitchFamily="2" charset="-122"/>
                <a:cs typeface="Courier New" pitchFamily="49" charset="0"/>
              </a:rPr>
              <a:t>            p </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 p</a:t>
            </a:r>
            <a:r>
              <a:rPr lang="en-US" altLang="zh-CN" b="1" dirty="0">
                <a:solidFill>
                  <a:srgbClr val="000080"/>
                </a:solidFill>
                <a:latin typeface="Courier New" pitchFamily="49" charset="0"/>
                <a:ea typeface="宋体" pitchFamily="2" charset="-122"/>
                <a:cs typeface="Courier New" pitchFamily="49" charset="0"/>
              </a:rPr>
              <a:t>-&gt;</a:t>
            </a:r>
            <a:r>
              <a:rPr lang="en-US" altLang="zh-CN" dirty="0">
                <a:solidFill>
                  <a:srgbClr val="000000"/>
                </a:solidFill>
                <a:latin typeface="Courier New" pitchFamily="49" charset="0"/>
                <a:ea typeface="宋体" pitchFamily="2" charset="-122"/>
                <a:cs typeface="Courier New" pitchFamily="49" charset="0"/>
              </a:rPr>
              <a:t>next</a:t>
            </a:r>
            <a:r>
              <a:rPr lang="en-US" altLang="zh-CN" b="1" dirty="0">
                <a:solidFill>
                  <a:srgbClr val="000080"/>
                </a:solidFill>
                <a:latin typeface="Courier New" pitchFamily="49" charset="0"/>
                <a:ea typeface="宋体" pitchFamily="2" charset="-122"/>
                <a:cs typeface="Courier New" pitchFamily="49" charset="0"/>
              </a:rPr>
              <a:t>;</a:t>
            </a:r>
            <a:endParaRPr lang="en-US" altLang="zh-CN" sz="14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FF"/>
                </a:solidFill>
                <a:latin typeface="Courier New" pitchFamily="49" charset="0"/>
                <a:ea typeface="宋体" pitchFamily="2" charset="-122"/>
                <a:cs typeface="Courier New" pitchFamily="49" charset="0"/>
              </a:rPr>
              <a:t>delete</a:t>
            </a:r>
            <a:r>
              <a:rPr lang="en-US" altLang="zh-CN" dirty="0">
                <a:solidFill>
                  <a:srgbClr val="000000"/>
                </a:solidFill>
                <a:latin typeface="Courier New" pitchFamily="49" charset="0"/>
                <a:ea typeface="宋体" pitchFamily="2" charset="-122"/>
                <a:cs typeface="Courier New" pitchFamily="49" charset="0"/>
              </a:rPr>
              <a:t> r</a:t>
            </a:r>
            <a:r>
              <a:rPr lang="en-US" altLang="zh-CN" b="1" dirty="0">
                <a:solidFill>
                  <a:srgbClr val="000080"/>
                </a:solidFill>
                <a:latin typeface="Courier New" pitchFamily="49" charset="0"/>
                <a:ea typeface="宋体" pitchFamily="2" charset="-122"/>
                <a:cs typeface="Courier New" pitchFamily="49" charset="0"/>
              </a:rPr>
              <a:t>;</a:t>
            </a:r>
            <a:endParaRPr lang="en-US" altLang="zh-CN" sz="14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80"/>
                </a:solidFill>
                <a:latin typeface="Courier New" pitchFamily="49" charset="0"/>
                <a:ea typeface="宋体" pitchFamily="2" charset="-122"/>
                <a:cs typeface="Courier New" pitchFamily="49" charset="0"/>
              </a:rPr>
              <a:t>}</a:t>
            </a:r>
            <a:endParaRPr lang="en-US" altLang="zh-CN" sz="14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FF"/>
                </a:solidFill>
                <a:latin typeface="Courier New" pitchFamily="49" charset="0"/>
                <a:ea typeface="宋体" pitchFamily="2" charset="-122"/>
                <a:cs typeface="Courier New" pitchFamily="49" charset="0"/>
              </a:rPr>
              <a:t>if</a:t>
            </a: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q</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 q</a:t>
            </a:r>
            <a:r>
              <a:rPr lang="en-US" altLang="zh-CN" b="1" dirty="0">
                <a:solidFill>
                  <a:srgbClr val="000080"/>
                </a:solidFill>
                <a:latin typeface="Courier New" pitchFamily="49" charset="0"/>
                <a:ea typeface="宋体" pitchFamily="2" charset="-122"/>
                <a:cs typeface="Courier New" pitchFamily="49" charset="0"/>
              </a:rPr>
              <a:t>-&gt;</a:t>
            </a:r>
            <a:r>
              <a:rPr lang="en-US" altLang="zh-CN" dirty="0">
                <a:solidFill>
                  <a:srgbClr val="000000"/>
                </a:solidFill>
                <a:latin typeface="Courier New" pitchFamily="49" charset="0"/>
                <a:ea typeface="宋体" pitchFamily="2" charset="-122"/>
                <a:cs typeface="Courier New" pitchFamily="49" charset="0"/>
              </a:rPr>
              <a:t>next </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 p</a:t>
            </a:r>
            <a:r>
              <a:rPr lang="en-US" altLang="zh-CN" b="1" dirty="0">
                <a:solidFill>
                  <a:srgbClr val="000080"/>
                </a:solidFill>
                <a:latin typeface="Courier New" pitchFamily="49" charset="0"/>
                <a:ea typeface="宋体" pitchFamily="2" charset="-122"/>
                <a:cs typeface="Courier New" pitchFamily="49" charset="0"/>
              </a:rPr>
              <a:t>;</a:t>
            </a:r>
            <a:endParaRPr lang="en-US" altLang="zh-CN" sz="14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FF"/>
                </a:solidFill>
                <a:latin typeface="Courier New" pitchFamily="49" charset="0"/>
                <a:ea typeface="宋体" pitchFamily="2" charset="-122"/>
                <a:cs typeface="Courier New" pitchFamily="49" charset="0"/>
              </a:rPr>
              <a:t>else</a:t>
            </a:r>
            <a:r>
              <a:rPr lang="en-US" altLang="zh-CN" dirty="0">
                <a:solidFill>
                  <a:srgbClr val="000000"/>
                </a:solidFill>
                <a:latin typeface="Courier New" pitchFamily="49" charset="0"/>
                <a:ea typeface="宋体" pitchFamily="2" charset="-122"/>
                <a:cs typeface="Courier New" pitchFamily="49" charset="0"/>
              </a:rPr>
              <a:t> head </a:t>
            </a:r>
            <a:r>
              <a:rPr lang="en-US" altLang="zh-CN" b="1" dirty="0">
                <a:solidFill>
                  <a:srgbClr val="000080"/>
                </a:solidFill>
                <a:latin typeface="Courier New" pitchFamily="49" charset="0"/>
                <a:ea typeface="宋体" pitchFamily="2" charset="-122"/>
                <a:cs typeface="Courier New" pitchFamily="49" charset="0"/>
              </a:rPr>
              <a:t>=</a:t>
            </a:r>
            <a:r>
              <a:rPr lang="en-US" altLang="zh-CN" dirty="0">
                <a:solidFill>
                  <a:srgbClr val="000000"/>
                </a:solidFill>
                <a:latin typeface="Courier New" pitchFamily="49" charset="0"/>
                <a:ea typeface="宋体" pitchFamily="2" charset="-122"/>
                <a:cs typeface="Courier New" pitchFamily="49" charset="0"/>
              </a:rPr>
              <a:t> p</a:t>
            </a:r>
            <a:r>
              <a:rPr lang="en-US" altLang="zh-CN" b="1" dirty="0">
                <a:solidFill>
                  <a:srgbClr val="000080"/>
                </a:solidFill>
                <a:latin typeface="Courier New" pitchFamily="49" charset="0"/>
                <a:ea typeface="宋体" pitchFamily="2" charset="-122"/>
                <a:cs typeface="Courier New" pitchFamily="49" charset="0"/>
              </a:rPr>
              <a:t>;</a:t>
            </a:r>
            <a:endParaRPr lang="en-US" altLang="zh-CN" sz="14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dirty="0">
                <a:solidFill>
                  <a:srgbClr val="000000"/>
                </a:solidFill>
                <a:latin typeface="Courier New" pitchFamily="49" charset="0"/>
                <a:ea typeface="宋体" pitchFamily="2" charset="-122"/>
                <a:cs typeface="Courier New" pitchFamily="49" charset="0"/>
              </a:rPr>
              <a:t>    </a:t>
            </a:r>
            <a:r>
              <a:rPr lang="en-US" altLang="zh-CN" b="1" dirty="0">
                <a:solidFill>
                  <a:srgbClr val="000080"/>
                </a:solidFill>
                <a:latin typeface="Courier New" pitchFamily="49" charset="0"/>
                <a:ea typeface="宋体" pitchFamily="2" charset="-122"/>
                <a:cs typeface="Courier New" pitchFamily="49" charset="0"/>
              </a:rPr>
              <a:t>}</a:t>
            </a:r>
            <a:endParaRPr lang="en-US" altLang="zh-CN" sz="1400" dirty="0">
              <a:latin typeface="Arial" pitchFamily="34" charset="0"/>
              <a:ea typeface="宋体" pitchFamily="2" charset="-122"/>
              <a:cs typeface="宋体" pitchFamily="2" charset="-122"/>
            </a:endParaRPr>
          </a:p>
          <a:p>
            <a:pPr eaLnBrk="0" fontAlgn="base" hangingPunct="0">
              <a:spcBef>
                <a:spcPct val="0"/>
              </a:spcBef>
              <a:spcAft>
                <a:spcPct val="0"/>
              </a:spcAft>
            </a:pPr>
            <a:r>
              <a:rPr lang="en-US" altLang="zh-CN" b="1" dirty="0">
                <a:solidFill>
                  <a:srgbClr val="000080"/>
                </a:solidFill>
                <a:latin typeface="Courier New" pitchFamily="49" charset="0"/>
                <a:ea typeface="宋体" pitchFamily="2" charset="-122"/>
                <a:cs typeface="Courier New" pitchFamily="49" charset="0"/>
              </a:rPr>
              <a:t>}</a:t>
            </a:r>
            <a:endParaRPr lang="en-US" altLang="zh-CN" sz="4000" dirty="0">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Think about it: Delete Duplicate</a:t>
            </a:r>
            <a:endParaRPr lang="zh-CN" altLang="en-US" dirty="0"/>
          </a:p>
        </p:txBody>
      </p:sp>
      <p:sp>
        <p:nvSpPr>
          <p:cNvPr id="3" name="内容占位符 2"/>
          <p:cNvSpPr>
            <a:spLocks noGrp="1"/>
          </p:cNvSpPr>
          <p:nvPr>
            <p:ph idx="1"/>
          </p:nvPr>
        </p:nvSpPr>
        <p:spPr/>
        <p:txBody>
          <a:bodyPr/>
          <a:lstStyle/>
          <a:p>
            <a:r>
              <a:rPr lang="zh-CN" altLang="en-US" dirty="0" smtClean="0"/>
              <a:t>已知线性表中的元素以递增有序排列，并以单链表作存储结构。试写一个高效的算法，删除表中所有冗余的结点，即数据域相同的结点只保留一个。</a:t>
            </a:r>
            <a:endParaRPr lang="en-US" altLang="zh-CN" dirty="0" smtClean="0"/>
          </a:p>
          <a:p>
            <a:endParaRPr lang="en-US" altLang="zh-CN" dirty="0" smtClean="0"/>
          </a:p>
          <a:p>
            <a:endParaRPr lang="en-US" altLang="zh-CN" dirty="0" smtClean="0"/>
          </a:p>
          <a:p>
            <a:r>
              <a:rPr lang="zh-CN" altLang="en-US" dirty="0" smtClean="0"/>
              <a:t>链表结点定义如下：</a:t>
            </a:r>
          </a:p>
          <a:p>
            <a:pPr lvl="1">
              <a:buNone/>
            </a:pPr>
            <a:r>
              <a:rPr lang="en-US" sz="1400" dirty="0" err="1"/>
              <a:t>struct</a:t>
            </a:r>
            <a:r>
              <a:rPr lang="en-US" sz="1400" dirty="0"/>
              <a:t> </a:t>
            </a:r>
            <a:r>
              <a:rPr lang="en-US" sz="1400" dirty="0" err="1"/>
              <a:t>LinkNode</a:t>
            </a:r>
            <a:r>
              <a:rPr lang="en-US" sz="1400" dirty="0"/>
              <a:t> {</a:t>
            </a:r>
          </a:p>
          <a:p>
            <a:pPr lvl="1">
              <a:buNone/>
            </a:pPr>
            <a:r>
              <a:rPr lang="en-US" sz="1400" dirty="0"/>
              <a:t>    </a:t>
            </a:r>
            <a:r>
              <a:rPr lang="en-US" sz="1400" dirty="0" err="1"/>
              <a:t>int</a:t>
            </a:r>
            <a:r>
              <a:rPr lang="en-US" sz="1400" dirty="0"/>
              <a:t> data;</a:t>
            </a:r>
          </a:p>
          <a:p>
            <a:pPr lvl="1">
              <a:buNone/>
            </a:pPr>
            <a:r>
              <a:rPr lang="en-US" sz="1400" dirty="0"/>
              <a:t>    </a:t>
            </a:r>
            <a:r>
              <a:rPr lang="en-US" sz="1400" dirty="0" err="1"/>
              <a:t>LinkNode</a:t>
            </a:r>
            <a:r>
              <a:rPr lang="en-US" sz="1400" dirty="0"/>
              <a:t> *next;</a:t>
            </a:r>
          </a:p>
          <a:p>
            <a:pPr lvl="1">
              <a:buNone/>
            </a:pPr>
            <a:r>
              <a:rPr lang="en-US" sz="1400" dirty="0"/>
              <a:t>    </a:t>
            </a:r>
            <a:r>
              <a:rPr lang="en-US" sz="1400" dirty="0" err="1"/>
              <a:t>LinkNode</a:t>
            </a:r>
            <a:r>
              <a:rPr lang="en-US" sz="1400" dirty="0"/>
              <a:t>(</a:t>
            </a:r>
            <a:r>
              <a:rPr lang="en-US" sz="1400" dirty="0" err="1"/>
              <a:t>int</a:t>
            </a:r>
            <a:r>
              <a:rPr lang="en-US" sz="1400" dirty="0"/>
              <a:t> d, </a:t>
            </a:r>
            <a:r>
              <a:rPr lang="en-US" sz="1400" dirty="0" err="1"/>
              <a:t>LinkNode</a:t>
            </a:r>
            <a:r>
              <a:rPr lang="en-US" sz="1400" dirty="0"/>
              <a:t> *</a:t>
            </a:r>
            <a:r>
              <a:rPr lang="en-US" sz="1400" dirty="0" err="1"/>
              <a:t>add_on</a:t>
            </a:r>
            <a:r>
              <a:rPr lang="en-US" sz="1400" dirty="0"/>
              <a:t> = NULL) {</a:t>
            </a:r>
          </a:p>
          <a:p>
            <a:pPr lvl="1">
              <a:buNone/>
            </a:pPr>
            <a:r>
              <a:rPr lang="en-US" sz="1400" dirty="0"/>
              <a:t>             data = d;</a:t>
            </a:r>
          </a:p>
          <a:p>
            <a:pPr lvl="1">
              <a:buNone/>
            </a:pPr>
            <a:r>
              <a:rPr lang="en-US" sz="1400" dirty="0"/>
              <a:t>             next = </a:t>
            </a:r>
            <a:r>
              <a:rPr lang="en-US" sz="1400" dirty="0" err="1"/>
              <a:t>add_on</a:t>
            </a:r>
            <a:r>
              <a:rPr lang="en-US" sz="1400" dirty="0"/>
              <a:t>;</a:t>
            </a:r>
          </a:p>
          <a:p>
            <a:pPr lvl="1">
              <a:buNone/>
            </a:pPr>
            <a:r>
              <a:rPr lang="en-US" sz="1400" dirty="0"/>
              <a:t>    }</a:t>
            </a:r>
          </a:p>
          <a:p>
            <a:pPr lvl="1">
              <a:buNone/>
            </a:pPr>
            <a:r>
              <a:rPr lang="en-US" sz="1400" dirty="0"/>
              <a:t>};</a:t>
            </a:r>
          </a:p>
          <a:p>
            <a:pPr lvl="1">
              <a:buNone/>
            </a:pPr>
            <a:r>
              <a:rPr lang="en-US" sz="1400" dirty="0" err="1"/>
              <a:t>typedef</a:t>
            </a:r>
            <a:r>
              <a:rPr lang="en-US" sz="1400" dirty="0"/>
              <a:t> </a:t>
            </a:r>
            <a:r>
              <a:rPr lang="en-US" sz="1400" dirty="0" err="1"/>
              <a:t>LinkNode</a:t>
            </a:r>
            <a:r>
              <a:rPr lang="en-US" sz="1400" dirty="0"/>
              <a:t>* </a:t>
            </a:r>
            <a:r>
              <a:rPr lang="en-US" sz="1400" dirty="0" err="1"/>
              <a:t>LinkList</a:t>
            </a:r>
            <a:r>
              <a:rPr lang="en-US" sz="1400" dirty="0"/>
              <a:t>;</a:t>
            </a:r>
          </a:p>
          <a:p>
            <a:r>
              <a:rPr lang="zh-CN" altLang="en-US" dirty="0" smtClean="0"/>
              <a:t>请实现函数： </a:t>
            </a:r>
            <a:endParaRPr lang="en-US" altLang="zh-CN" dirty="0" smtClean="0"/>
          </a:p>
          <a:p>
            <a:pPr>
              <a:buNone/>
            </a:pPr>
            <a:r>
              <a:rPr lang="en-US" sz="2000" dirty="0"/>
              <a:t>	</a:t>
            </a:r>
            <a:r>
              <a:rPr lang="en-US" sz="1800" dirty="0"/>
              <a:t>void </a:t>
            </a:r>
            <a:r>
              <a:rPr lang="en-US" sz="1800" dirty="0" err="1"/>
              <a:t>delete_duplicate</a:t>
            </a:r>
            <a:r>
              <a:rPr lang="en-US" sz="1800" dirty="0"/>
              <a:t>(</a:t>
            </a:r>
            <a:r>
              <a:rPr lang="en-US" sz="1800" dirty="0" err="1"/>
              <a:t>LinkList</a:t>
            </a:r>
            <a:r>
              <a:rPr lang="en-US" sz="1800" dirty="0"/>
              <a:t> &amp;head);</a:t>
            </a:r>
            <a:endParaRPr lang="zh-CN" altLang="en-US" sz="1800" dirty="0"/>
          </a:p>
        </p:txBody>
      </p:sp>
      <p:pic>
        <p:nvPicPr>
          <p:cNvPr id="68610" name="Picture 2" descr="http://soj.sysu.edu.cn/UserFiles/20450/1(6).jpg"/>
          <p:cNvPicPr>
            <a:picLocks noChangeAspect="1" noChangeArrowheads="1"/>
          </p:cNvPicPr>
          <p:nvPr/>
        </p:nvPicPr>
        <p:blipFill>
          <a:blip r:embed="rId2"/>
          <a:srcRect/>
          <a:stretch>
            <a:fillRect/>
          </a:stretch>
        </p:blipFill>
        <p:spPr bwMode="auto">
          <a:xfrm>
            <a:off x="2639616" y="1916832"/>
            <a:ext cx="2334655" cy="571504"/>
          </a:xfrm>
          <a:prstGeom prst="rect">
            <a:avLst/>
          </a:prstGeom>
          <a:noFill/>
        </p:spPr>
      </p:pic>
      <p:pic>
        <p:nvPicPr>
          <p:cNvPr id="68612" name="Picture 4" descr="http://soj.sysu.edu.cn/UserFiles/20450/2(7).jpg"/>
          <p:cNvPicPr>
            <a:picLocks noChangeAspect="1" noChangeArrowheads="1"/>
          </p:cNvPicPr>
          <p:nvPr/>
        </p:nvPicPr>
        <p:blipFill>
          <a:blip r:embed="rId3"/>
          <a:srcRect/>
          <a:stretch>
            <a:fillRect/>
          </a:stretch>
        </p:blipFill>
        <p:spPr bwMode="auto">
          <a:xfrm>
            <a:off x="6524628" y="1916832"/>
            <a:ext cx="1446252" cy="571504"/>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Think about it: Loop in Linked List</a:t>
            </a:r>
            <a:endParaRPr lang="zh-CN" altLang="en-US" dirty="0"/>
          </a:p>
        </p:txBody>
      </p:sp>
      <p:sp>
        <p:nvSpPr>
          <p:cNvPr id="3" name="内容占位符 2"/>
          <p:cNvSpPr>
            <a:spLocks noGrp="1"/>
          </p:cNvSpPr>
          <p:nvPr>
            <p:ph idx="1"/>
          </p:nvPr>
        </p:nvSpPr>
        <p:spPr/>
        <p:txBody>
          <a:bodyPr/>
          <a:lstStyle/>
          <a:p>
            <a:r>
              <a:rPr lang="zh-CN" altLang="en-US" dirty="0" smtClean="0"/>
              <a:t>一个单向链表，怎么判断它是否存在环？</a:t>
            </a:r>
            <a:endParaRPr lang="zh-CN" altLang="en-US" dirty="0"/>
          </a:p>
        </p:txBody>
      </p:sp>
      <p:pic>
        <p:nvPicPr>
          <p:cNvPr id="68610" name="Picture 2" descr="http://www.nowamagic.net/librarys/images/201205/2012_05_10_01.png"/>
          <p:cNvPicPr>
            <a:picLocks noChangeAspect="1" noChangeArrowheads="1"/>
          </p:cNvPicPr>
          <p:nvPr/>
        </p:nvPicPr>
        <p:blipFill>
          <a:blip r:embed="rId2" cstate="print"/>
          <a:srcRect/>
          <a:stretch>
            <a:fillRect/>
          </a:stretch>
        </p:blipFill>
        <p:spPr bwMode="auto">
          <a:xfrm>
            <a:off x="2452662" y="1785926"/>
            <a:ext cx="5791764" cy="1571636"/>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881189" y="1357314"/>
            <a:ext cx="8429625" cy="642937"/>
          </a:xfrm>
          <a:prstGeom prst="rect">
            <a:avLst/>
          </a:prstGeom>
        </p:spPr>
        <p:txBody>
          <a:bodyPr/>
          <a:lstStyle/>
          <a:p>
            <a:pPr algn="ctr">
              <a:defRPr/>
            </a:pPr>
            <a:r>
              <a:rPr lang="en-US" altLang="zh-CN" sz="4400" kern="0" dirty="0">
                <a:solidFill>
                  <a:schemeClr val="tx2"/>
                </a:solidFill>
                <a:latin typeface="+mj-lt"/>
                <a:ea typeface="+mj-ea"/>
                <a:cs typeface="+mj-cs"/>
              </a:rPr>
              <a:t>Thank you!</a:t>
            </a:r>
          </a:p>
        </p:txBody>
      </p:sp>
      <p:pic>
        <p:nvPicPr>
          <p:cNvPr id="5" name="Picture 4"/>
          <p:cNvPicPr>
            <a:picLocks noChangeAspect="1" noChangeArrowheads="1"/>
          </p:cNvPicPr>
          <p:nvPr/>
        </p:nvPicPr>
        <p:blipFill>
          <a:blip r:embed="rId2" cstate="print"/>
          <a:srcRect/>
          <a:stretch>
            <a:fillRect/>
          </a:stretch>
        </p:blipFill>
        <p:spPr bwMode="auto">
          <a:xfrm>
            <a:off x="3738563" y="2714625"/>
            <a:ext cx="4868862"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Strings in C</a:t>
            </a:r>
            <a:endParaRPr lang="zh-CN" altLang="en-US" dirty="0"/>
          </a:p>
        </p:txBody>
      </p:sp>
      <p:sp>
        <p:nvSpPr>
          <p:cNvPr id="3" name="内容占位符 2"/>
          <p:cNvSpPr>
            <a:spLocks noGrp="1"/>
          </p:cNvSpPr>
          <p:nvPr>
            <p:ph idx="1"/>
          </p:nvPr>
        </p:nvSpPr>
        <p:spPr/>
        <p:txBody>
          <a:bodyPr/>
          <a:lstStyle/>
          <a:p>
            <a:r>
              <a:rPr lang="en-US" altLang="zh-CN" sz="2000" dirty="0"/>
              <a:t>A </a:t>
            </a:r>
            <a:r>
              <a:rPr lang="en-US" altLang="zh-CN" sz="2000" i="1" dirty="0"/>
              <a:t>string </a:t>
            </a:r>
            <a:r>
              <a:rPr lang="en-US" altLang="zh-CN" sz="2000" dirty="0"/>
              <a:t>is </a:t>
            </a:r>
            <a:r>
              <a:rPr lang="en-US" altLang="zh-CN" sz="2000" dirty="0" smtClean="0"/>
              <a:t>defined </a:t>
            </a:r>
            <a:r>
              <a:rPr lang="en-US" altLang="zh-CN" sz="2000" dirty="0"/>
              <a:t>as a sequence of characters.</a:t>
            </a:r>
          </a:p>
          <a:p>
            <a:r>
              <a:rPr lang="en-US" altLang="zh-CN" sz="2000" dirty="0"/>
              <a:t>Examples: "This is a string" or "Name?", where the </a:t>
            </a:r>
            <a:r>
              <a:rPr lang="en-US" altLang="zh-CN" sz="2000" dirty="0" smtClean="0"/>
              <a:t>double quotes </a:t>
            </a:r>
            <a:r>
              <a:rPr lang="en-US" altLang="zh-CN" sz="2000" dirty="0"/>
              <a:t>are not part of the string. The </a:t>
            </a:r>
            <a:r>
              <a:rPr lang="en-US" altLang="zh-CN" sz="2000" b="1" i="1" dirty="0"/>
              <a:t>empty string </a:t>
            </a:r>
            <a:r>
              <a:rPr lang="en-US" altLang="zh-CN" sz="2000" dirty="0"/>
              <a:t>is "".</a:t>
            </a:r>
          </a:p>
          <a:p>
            <a:r>
              <a:rPr lang="en-US" altLang="zh-CN" sz="2000" dirty="0"/>
              <a:t>A string ADT is a kind of list, but the operations are </a:t>
            </a:r>
            <a:r>
              <a:rPr lang="en-US" altLang="zh-CN" sz="2000" dirty="0" smtClean="0"/>
              <a:t>usually quite </a:t>
            </a:r>
            <a:r>
              <a:rPr lang="en-US" altLang="zh-CN" sz="2000" dirty="0"/>
              <a:t>different from other lists.</a:t>
            </a:r>
          </a:p>
          <a:p>
            <a:r>
              <a:rPr lang="en-US" altLang="zh-CN" sz="2000" dirty="0"/>
              <a:t>The </a:t>
            </a:r>
            <a:r>
              <a:rPr lang="en-US" altLang="zh-CN" sz="2000" dirty="0" smtClean="0"/>
              <a:t>first </a:t>
            </a:r>
            <a:r>
              <a:rPr lang="en-US" altLang="zh-CN" sz="2000" dirty="0"/>
              <a:t>implementation of strings is found in the C subset </a:t>
            </a:r>
            <a:r>
              <a:rPr lang="en-US" altLang="zh-CN" sz="2000" dirty="0" smtClean="0"/>
              <a:t>of C</a:t>
            </a:r>
            <a:r>
              <a:rPr lang="en-US" altLang="zh-CN" sz="2000" dirty="0"/>
              <a:t>++. We call these </a:t>
            </a:r>
            <a:r>
              <a:rPr lang="en-US" altLang="zh-CN" sz="2000" b="1" i="1" dirty="0"/>
              <a:t>C-strings</a:t>
            </a:r>
            <a:r>
              <a:rPr lang="en-US" altLang="zh-CN" sz="2000" dirty="0"/>
              <a:t>. C-strings </a:t>
            </a:r>
            <a:r>
              <a:rPr lang="en-US" altLang="zh-CN" sz="2000" dirty="0" smtClean="0"/>
              <a:t>reflect </a:t>
            </a:r>
            <a:r>
              <a:rPr lang="en-US" altLang="zh-CN" sz="2000" dirty="0"/>
              <a:t>the </a:t>
            </a:r>
            <a:r>
              <a:rPr lang="en-US" altLang="zh-CN" sz="2000" dirty="0" smtClean="0"/>
              <a:t>strengths and </a:t>
            </a:r>
            <a:r>
              <a:rPr lang="en-US" altLang="zh-CN" sz="2000" dirty="0"/>
              <a:t>weaknesses of the C language:</a:t>
            </a:r>
          </a:p>
          <a:p>
            <a:pPr lvl="1"/>
            <a:r>
              <a:rPr lang="en-US" altLang="zh-CN" sz="1800" dirty="0"/>
              <a:t>C-strings are widely available.</a:t>
            </a:r>
          </a:p>
          <a:p>
            <a:pPr lvl="1"/>
            <a:r>
              <a:rPr lang="en-US" altLang="zh-CN" sz="1800" dirty="0"/>
              <a:t>C-strings are very </a:t>
            </a:r>
            <a:r>
              <a:rPr lang="en-US" altLang="zh-CN" sz="1800" dirty="0" smtClean="0"/>
              <a:t>efficient</a:t>
            </a:r>
            <a:r>
              <a:rPr lang="en-US" altLang="zh-CN" sz="1800" dirty="0"/>
              <a:t>.</a:t>
            </a:r>
          </a:p>
          <a:p>
            <a:pPr lvl="1"/>
            <a:r>
              <a:rPr lang="en-US" altLang="zh-CN" sz="1800" dirty="0"/>
              <a:t>C-string objects are not encapsulated.</a:t>
            </a:r>
          </a:p>
          <a:p>
            <a:pPr lvl="1"/>
            <a:r>
              <a:rPr lang="en-US" altLang="zh-CN" sz="1800" dirty="0"/>
              <a:t>C-strings are easy to misuse, with consequences that </a:t>
            </a:r>
            <a:r>
              <a:rPr lang="en-US" altLang="zh-CN" sz="1800" dirty="0" smtClean="0"/>
              <a:t>can be </a:t>
            </a:r>
            <a:r>
              <a:rPr lang="en-US" altLang="zh-CN" sz="1800" dirty="0"/>
              <a:t>disastrous.</a:t>
            </a:r>
          </a:p>
          <a:p>
            <a:pPr lvl="1"/>
            <a:r>
              <a:rPr lang="en-US" altLang="zh-CN" sz="1800" dirty="0"/>
              <a:t>It is easy for a client to create either garbage or aliases </a:t>
            </a:r>
            <a:r>
              <a:rPr lang="en-US" altLang="zh-CN" sz="1800" dirty="0" smtClean="0"/>
              <a:t>for C-string </a:t>
            </a:r>
            <a:r>
              <a:rPr lang="en-US" altLang="zh-CN" sz="1800" dirty="0"/>
              <a:t>data. For example:</a:t>
            </a:r>
            <a:endParaRPr lang="zh-CN" altLang="en-US" sz="1800" dirty="0"/>
          </a:p>
        </p:txBody>
      </p:sp>
      <p:pic>
        <p:nvPicPr>
          <p:cNvPr id="4" name="图片 3"/>
          <p:cNvPicPr>
            <a:picLocks noChangeAspect="1"/>
          </p:cNvPicPr>
          <p:nvPr/>
        </p:nvPicPr>
        <p:blipFill>
          <a:blip r:embed="rId2"/>
          <a:stretch>
            <a:fillRect/>
          </a:stretch>
        </p:blipFill>
        <p:spPr>
          <a:xfrm>
            <a:off x="4115781" y="4640035"/>
            <a:ext cx="3960440" cy="1860778"/>
          </a:xfrm>
          <a:prstGeom prst="rect">
            <a:avLst/>
          </a:prstGeom>
        </p:spPr>
      </p:pic>
    </p:spTree>
    <p:extLst>
      <p:ext uri="{BB962C8B-B14F-4D97-AF65-F5344CB8AC3E}">
        <p14:creationId xmlns:p14="http://schemas.microsoft.com/office/powerpoint/2010/main" val="46197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Standard C-String Library</a:t>
            </a:r>
            <a:endParaRPr lang="zh-CN" altLang="en-US" dirty="0"/>
          </a:p>
        </p:txBody>
      </p:sp>
      <p:sp>
        <p:nvSpPr>
          <p:cNvPr id="3" name="内容占位符 2"/>
          <p:cNvSpPr>
            <a:spLocks noGrp="1"/>
          </p:cNvSpPr>
          <p:nvPr>
            <p:ph idx="1"/>
          </p:nvPr>
        </p:nvSpPr>
        <p:spPr/>
        <p:txBody>
          <a:bodyPr/>
          <a:lstStyle/>
          <a:p>
            <a:r>
              <a:rPr lang="en-US" altLang="zh-CN" sz="2000" dirty="0"/>
              <a:t>Every C-string has type </a:t>
            </a:r>
            <a:r>
              <a:rPr lang="en-US" altLang="zh-CN" sz="2000" b="1" dirty="0"/>
              <a:t>char </a:t>
            </a:r>
            <a:r>
              <a:rPr lang="en-US" altLang="zh-CN" sz="2000" dirty="0"/>
              <a:t>*. Hence, a C-string </a:t>
            </a:r>
            <a:r>
              <a:rPr lang="en-US" altLang="zh-CN" sz="2000" dirty="0" smtClean="0"/>
              <a:t>references an </a:t>
            </a:r>
            <a:r>
              <a:rPr lang="en-US" altLang="zh-CN" sz="2000" dirty="0"/>
              <a:t>address in memory, the </a:t>
            </a:r>
            <a:r>
              <a:rPr lang="en-US" altLang="zh-CN" sz="2000" dirty="0" smtClean="0"/>
              <a:t>first </a:t>
            </a:r>
            <a:r>
              <a:rPr lang="en-US" altLang="zh-CN" sz="2000" dirty="0"/>
              <a:t>of a contiguous set of </a:t>
            </a:r>
            <a:r>
              <a:rPr lang="en-US" altLang="zh-CN" sz="2000" dirty="0" smtClean="0"/>
              <a:t>bytes that </a:t>
            </a:r>
            <a:r>
              <a:rPr lang="en-US" altLang="zh-CN" sz="2000" dirty="0"/>
              <a:t>store the characters making up the string.</a:t>
            </a:r>
            <a:endParaRPr lang="zh-CN" altLang="en-US" sz="2000" dirty="0"/>
          </a:p>
        </p:txBody>
      </p:sp>
      <p:pic>
        <p:nvPicPr>
          <p:cNvPr id="4" name="图片 3"/>
          <p:cNvPicPr>
            <a:picLocks noChangeAspect="1"/>
          </p:cNvPicPr>
          <p:nvPr/>
        </p:nvPicPr>
        <p:blipFill>
          <a:blip r:embed="rId2"/>
          <a:stretch>
            <a:fillRect/>
          </a:stretch>
        </p:blipFill>
        <p:spPr>
          <a:xfrm>
            <a:off x="407368" y="1645231"/>
            <a:ext cx="3960440" cy="4816213"/>
          </a:xfrm>
          <a:prstGeom prst="rect">
            <a:avLst/>
          </a:prstGeom>
        </p:spPr>
      </p:pic>
      <p:pic>
        <p:nvPicPr>
          <p:cNvPr id="5" name="图片 4"/>
          <p:cNvPicPr>
            <a:picLocks noChangeAspect="1"/>
          </p:cNvPicPr>
          <p:nvPr/>
        </p:nvPicPr>
        <p:blipFill>
          <a:blip r:embed="rId3"/>
          <a:stretch>
            <a:fillRect/>
          </a:stretch>
        </p:blipFill>
        <p:spPr>
          <a:xfrm>
            <a:off x="4367808" y="1645229"/>
            <a:ext cx="3611027" cy="4816213"/>
          </a:xfrm>
          <a:prstGeom prst="rect">
            <a:avLst/>
          </a:prstGeom>
        </p:spPr>
      </p:pic>
      <p:pic>
        <p:nvPicPr>
          <p:cNvPr id="6" name="图片 5"/>
          <p:cNvPicPr>
            <a:picLocks noChangeAspect="1"/>
          </p:cNvPicPr>
          <p:nvPr/>
        </p:nvPicPr>
        <p:blipFill>
          <a:blip r:embed="rId4"/>
          <a:stretch>
            <a:fillRect/>
          </a:stretch>
        </p:blipFill>
        <p:spPr>
          <a:xfrm>
            <a:off x="7985582" y="1645230"/>
            <a:ext cx="3762815" cy="4816213"/>
          </a:xfrm>
          <a:prstGeom prst="rect">
            <a:avLst/>
          </a:prstGeom>
        </p:spPr>
      </p:pic>
    </p:spTree>
    <p:extLst>
      <p:ext uri="{BB962C8B-B14F-4D97-AF65-F5344CB8AC3E}">
        <p14:creationId xmlns:p14="http://schemas.microsoft.com/office/powerpoint/2010/main" val="381141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Safe Implementation of Strings</a:t>
            </a:r>
            <a:endParaRPr lang="zh-CN" altLang="en-US" dirty="0"/>
          </a:p>
        </p:txBody>
      </p:sp>
      <p:sp>
        <p:nvSpPr>
          <p:cNvPr id="3" name="内容占位符 2"/>
          <p:cNvSpPr>
            <a:spLocks noGrp="1"/>
          </p:cNvSpPr>
          <p:nvPr>
            <p:ph idx="1"/>
          </p:nvPr>
        </p:nvSpPr>
        <p:spPr/>
        <p:txBody>
          <a:bodyPr/>
          <a:lstStyle/>
          <a:p>
            <a:r>
              <a:rPr lang="en-US" altLang="zh-CN" dirty="0"/>
              <a:t>To create a safer string implementation, we embed the </a:t>
            </a:r>
            <a:r>
              <a:rPr lang="en-US" altLang="zh-CN" dirty="0" smtClean="0"/>
              <a:t>C-string representation </a:t>
            </a:r>
            <a:r>
              <a:rPr lang="en-US" altLang="zh-CN" dirty="0"/>
              <a:t>as a member of a </a:t>
            </a:r>
            <a:r>
              <a:rPr lang="en-US" altLang="zh-CN" b="1" dirty="0"/>
              <a:t>class </a:t>
            </a:r>
            <a:r>
              <a:rPr lang="en-US" altLang="zh-CN" dirty="0"/>
              <a:t>String. Features:</a:t>
            </a:r>
          </a:p>
          <a:p>
            <a:pPr lvl="1"/>
            <a:r>
              <a:rPr lang="en-US" altLang="zh-CN" dirty="0"/>
              <a:t>Include the string length as a data member in the String class.</a:t>
            </a:r>
          </a:p>
          <a:p>
            <a:pPr lvl="1"/>
            <a:r>
              <a:rPr lang="en-US" altLang="zh-CN" dirty="0"/>
              <a:t>The String class avoids the problems of aliases, garbage </a:t>
            </a:r>
            <a:r>
              <a:rPr lang="en-US" altLang="zh-CN" dirty="0" smtClean="0"/>
              <a:t>creation, and </a:t>
            </a:r>
            <a:r>
              <a:rPr lang="en-US" altLang="zh-CN" dirty="0"/>
              <a:t>uninitialized objects by including an </a:t>
            </a:r>
            <a:r>
              <a:rPr lang="en-US" altLang="zh-CN" dirty="0" smtClean="0"/>
              <a:t>overloaded assignment </a:t>
            </a:r>
            <a:r>
              <a:rPr lang="en-US" altLang="zh-CN" dirty="0"/>
              <a:t>operator, a copy constructor, a destructor, and </a:t>
            </a:r>
            <a:r>
              <a:rPr lang="en-US" altLang="zh-CN" dirty="0" smtClean="0"/>
              <a:t>a constructor</a:t>
            </a:r>
            <a:r>
              <a:rPr lang="en-US" altLang="zh-CN" dirty="0"/>
              <a:t>.</a:t>
            </a:r>
          </a:p>
          <a:p>
            <a:pPr lvl="1"/>
            <a:r>
              <a:rPr lang="en-US" altLang="zh-CN" dirty="0"/>
              <a:t>Include overloaded versions of the Boolean comparison </a:t>
            </a:r>
            <a:r>
              <a:rPr lang="en-US" altLang="zh-CN" dirty="0" smtClean="0"/>
              <a:t>operators &lt;</a:t>
            </a:r>
            <a:r>
              <a:rPr lang="en-US" altLang="zh-CN" b="1" dirty="0" smtClean="0"/>
              <a:t>, </a:t>
            </a:r>
            <a:r>
              <a:rPr lang="en-US" altLang="zh-CN" dirty="0"/>
              <a:t>&gt;</a:t>
            </a:r>
            <a:r>
              <a:rPr lang="en-US" altLang="zh-CN" b="1" dirty="0"/>
              <a:t>, </a:t>
            </a:r>
            <a:r>
              <a:rPr lang="en-US" altLang="zh-CN" dirty="0"/>
              <a:t>&lt;= </a:t>
            </a:r>
            <a:r>
              <a:rPr lang="en-US" altLang="zh-CN" b="1" dirty="0"/>
              <a:t>, </a:t>
            </a:r>
            <a:r>
              <a:rPr lang="en-US" altLang="zh-CN" dirty="0"/>
              <a:t>&gt;= </a:t>
            </a:r>
            <a:r>
              <a:rPr lang="en-US" altLang="zh-CN" b="1" dirty="0"/>
              <a:t>, </a:t>
            </a:r>
            <a:r>
              <a:rPr lang="en-US" altLang="zh-CN" dirty="0"/>
              <a:t>== </a:t>
            </a:r>
            <a:r>
              <a:rPr lang="en-US" altLang="zh-CN" b="1" dirty="0"/>
              <a:t>, </a:t>
            </a:r>
            <a:r>
              <a:rPr lang="en-US" altLang="zh-CN" dirty="0"/>
              <a:t>!= .</a:t>
            </a:r>
          </a:p>
          <a:p>
            <a:pPr lvl="1"/>
            <a:r>
              <a:rPr lang="en-US" altLang="zh-CN" dirty="0"/>
              <a:t>Include a constructor that uses a parameter of type </a:t>
            </a:r>
            <a:r>
              <a:rPr lang="en-US" altLang="zh-CN" b="1" dirty="0"/>
              <a:t>char </a:t>
            </a:r>
            <a:r>
              <a:rPr lang="en-US" altLang="zh-CN" dirty="0"/>
              <a:t>* </a:t>
            </a:r>
            <a:r>
              <a:rPr lang="en-US" altLang="zh-CN" dirty="0" smtClean="0"/>
              <a:t>and translates </a:t>
            </a:r>
            <a:r>
              <a:rPr lang="en-US" altLang="zh-CN" dirty="0"/>
              <a:t>from C-string objects to String objects.</a:t>
            </a:r>
          </a:p>
          <a:p>
            <a:pPr lvl="1"/>
            <a:r>
              <a:rPr lang="en-US" altLang="zh-CN" dirty="0"/>
              <a:t>Include a constructor to convert from a List of characters to </a:t>
            </a:r>
            <a:r>
              <a:rPr lang="en-US" altLang="zh-CN" dirty="0" smtClean="0"/>
              <a:t>a String</a:t>
            </a:r>
            <a:r>
              <a:rPr lang="en-US" altLang="zh-CN" dirty="0"/>
              <a:t>.</a:t>
            </a:r>
          </a:p>
          <a:p>
            <a:pPr lvl="1"/>
            <a:r>
              <a:rPr lang="en-US" altLang="zh-CN" dirty="0"/>
              <a:t>Include a String method </a:t>
            </a:r>
            <a:r>
              <a:rPr lang="en-US" altLang="zh-CN" dirty="0" err="1" smtClean="0"/>
              <a:t>c_str</a:t>
            </a:r>
            <a:r>
              <a:rPr lang="en-US" altLang="zh-CN" dirty="0"/>
              <a:t>( ) that converts String objects </a:t>
            </a:r>
            <a:r>
              <a:rPr lang="en-US" altLang="zh-CN" dirty="0" smtClean="0"/>
              <a:t>to corresponding </a:t>
            </a:r>
            <a:r>
              <a:rPr lang="en-US" altLang="zh-CN" dirty="0"/>
              <a:t>C-string objects.</a:t>
            </a:r>
          </a:p>
          <a:p>
            <a:pPr lvl="1"/>
            <a:r>
              <a:rPr lang="en-US" altLang="zh-CN" dirty="0"/>
              <a:t>The resulting String class is a fully encapsulated ADT, but </a:t>
            </a:r>
            <a:r>
              <a:rPr lang="en-US" altLang="zh-CN" dirty="0" smtClean="0"/>
              <a:t>it provides </a:t>
            </a:r>
            <a:r>
              <a:rPr lang="en-US" altLang="zh-CN" dirty="0"/>
              <a:t>a complete interface both to C-strings and to lists </a:t>
            </a:r>
            <a:r>
              <a:rPr lang="en-US" altLang="zh-CN" dirty="0" smtClean="0"/>
              <a:t>of characters</a:t>
            </a:r>
            <a:r>
              <a:rPr lang="en-US" altLang="zh-CN" dirty="0"/>
              <a:t>.</a:t>
            </a:r>
            <a:endParaRPr lang="zh-CN" altLang="en-US" dirty="0"/>
          </a:p>
        </p:txBody>
      </p:sp>
    </p:spTree>
    <p:extLst>
      <p:ext uri="{BB962C8B-B14F-4D97-AF65-F5344CB8AC3E}">
        <p14:creationId xmlns:p14="http://schemas.microsoft.com/office/powerpoint/2010/main" val="297459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String Class </a:t>
            </a:r>
            <a:r>
              <a:rPr lang="en-US" altLang="zh-CN" b="1" dirty="0" smtClean="0"/>
              <a:t>Specification</a:t>
            </a:r>
            <a:endParaRPr lang="zh-CN" altLang="en-US" dirty="0"/>
          </a:p>
        </p:txBody>
      </p:sp>
      <p:pic>
        <p:nvPicPr>
          <p:cNvPr id="4" name="图片 3"/>
          <p:cNvPicPr>
            <a:picLocks noChangeAspect="1"/>
          </p:cNvPicPr>
          <p:nvPr/>
        </p:nvPicPr>
        <p:blipFill>
          <a:blip r:embed="rId2"/>
          <a:stretch>
            <a:fillRect/>
          </a:stretch>
        </p:blipFill>
        <p:spPr>
          <a:xfrm>
            <a:off x="767408" y="980728"/>
            <a:ext cx="4531752" cy="5308624"/>
          </a:xfrm>
          <a:prstGeom prst="rect">
            <a:avLst/>
          </a:prstGeom>
        </p:spPr>
      </p:pic>
    </p:spTree>
    <p:extLst>
      <p:ext uri="{BB962C8B-B14F-4D97-AF65-F5344CB8AC3E}">
        <p14:creationId xmlns:p14="http://schemas.microsoft.com/office/powerpoint/2010/main" val="1208503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Samples of </a:t>
            </a:r>
            <a:r>
              <a:rPr lang="en-US" altLang="zh-CN" b="1" dirty="0" smtClean="0"/>
              <a:t>String </a:t>
            </a:r>
            <a:r>
              <a:rPr lang="en-US" altLang="zh-CN" b="1" dirty="0"/>
              <a:t>Operations</a:t>
            </a:r>
            <a:endParaRPr lang="zh-CN" altLang="en-US" dirty="0"/>
          </a:p>
        </p:txBody>
      </p:sp>
      <p:grpSp>
        <p:nvGrpSpPr>
          <p:cNvPr id="6" name="组合 5"/>
          <p:cNvGrpSpPr/>
          <p:nvPr/>
        </p:nvGrpSpPr>
        <p:grpSpPr>
          <a:xfrm>
            <a:off x="695400" y="1065162"/>
            <a:ext cx="5544616" cy="5299176"/>
            <a:chOff x="623392" y="980728"/>
            <a:chExt cx="5544616" cy="5299176"/>
          </a:xfrm>
        </p:grpSpPr>
        <p:pic>
          <p:nvPicPr>
            <p:cNvPr id="4" name="图片 3"/>
            <p:cNvPicPr>
              <a:picLocks noChangeAspect="1"/>
            </p:cNvPicPr>
            <p:nvPr/>
          </p:nvPicPr>
          <p:blipFill>
            <a:blip r:embed="rId2"/>
            <a:stretch>
              <a:fillRect/>
            </a:stretch>
          </p:blipFill>
          <p:spPr>
            <a:xfrm>
              <a:off x="628152" y="3685858"/>
              <a:ext cx="5403701" cy="2594046"/>
            </a:xfrm>
            <a:prstGeom prst="rect">
              <a:avLst/>
            </a:prstGeom>
          </p:spPr>
        </p:pic>
        <p:pic>
          <p:nvPicPr>
            <p:cNvPr id="5" name="图片 4"/>
            <p:cNvPicPr>
              <a:picLocks noChangeAspect="1"/>
            </p:cNvPicPr>
            <p:nvPr/>
          </p:nvPicPr>
          <p:blipFill>
            <a:blip r:embed="rId3"/>
            <a:stretch>
              <a:fillRect/>
            </a:stretch>
          </p:blipFill>
          <p:spPr>
            <a:xfrm>
              <a:off x="623392" y="980728"/>
              <a:ext cx="5544616" cy="2633693"/>
            </a:xfrm>
            <a:prstGeom prst="rect">
              <a:avLst/>
            </a:prstGeom>
          </p:spPr>
        </p:pic>
      </p:grpSp>
    </p:spTree>
    <p:extLst>
      <p:ext uri="{BB962C8B-B14F-4D97-AF65-F5344CB8AC3E}">
        <p14:creationId xmlns:p14="http://schemas.microsoft.com/office/powerpoint/2010/main" val="44733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 </a:t>
            </a:r>
            <a:r>
              <a:rPr lang="en-US" altLang="zh-CN" dirty="0" smtClean="0"/>
              <a:t>Pattern Matching</a:t>
            </a:r>
            <a:endParaRPr lang="zh-CN" altLang="en-US" dirty="0"/>
          </a:p>
        </p:txBody>
      </p:sp>
      <p:sp>
        <p:nvSpPr>
          <p:cNvPr id="3" name="内容占位符 2"/>
          <p:cNvSpPr>
            <a:spLocks noGrp="1"/>
          </p:cNvSpPr>
          <p:nvPr>
            <p:ph idx="1"/>
          </p:nvPr>
        </p:nvSpPr>
        <p:spPr/>
        <p:txBody>
          <a:bodyPr/>
          <a:lstStyle/>
          <a:p>
            <a:r>
              <a:rPr lang="en-US" altLang="zh-CN" dirty="0"/>
              <a:t>The operation of finding a substring in a string </a:t>
            </a:r>
            <a:r>
              <a:rPr lang="en-US" altLang="zh-CN" i="1" dirty="0"/>
              <a:t>s</a:t>
            </a:r>
            <a:r>
              <a:rPr lang="en-US" altLang="zh-CN" dirty="0"/>
              <a:t> that equals another string </a:t>
            </a:r>
            <a:r>
              <a:rPr lang="en-US" altLang="zh-CN" i="1" dirty="0"/>
              <a:t>t</a:t>
            </a:r>
            <a:r>
              <a:rPr lang="en-US" altLang="zh-CN" dirty="0"/>
              <a:t> is called </a:t>
            </a:r>
            <a:r>
              <a:rPr lang="en-US" altLang="zh-CN" dirty="0">
                <a:solidFill>
                  <a:srgbClr val="FF0000"/>
                </a:solidFill>
              </a:rPr>
              <a:t>string pattern matching</a:t>
            </a:r>
            <a:r>
              <a:rPr lang="en-US" altLang="zh-CN" dirty="0"/>
              <a:t>, also known as </a:t>
            </a:r>
            <a:r>
              <a:rPr lang="en-US" altLang="zh-CN" dirty="0">
                <a:solidFill>
                  <a:srgbClr val="FF0000"/>
                </a:solidFill>
              </a:rPr>
              <a:t>substring localization</a:t>
            </a:r>
            <a:r>
              <a:rPr lang="en-US" altLang="zh-CN" dirty="0"/>
              <a:t>. Here, string </a:t>
            </a:r>
            <a:r>
              <a:rPr lang="en-US" altLang="zh-CN" i="1" dirty="0"/>
              <a:t>s</a:t>
            </a:r>
            <a:r>
              <a:rPr lang="en-US" altLang="zh-CN" dirty="0"/>
              <a:t> is referred to as the </a:t>
            </a:r>
            <a:r>
              <a:rPr lang="en-US" altLang="zh-CN" dirty="0">
                <a:solidFill>
                  <a:srgbClr val="FF0000"/>
                </a:solidFill>
              </a:rPr>
              <a:t>main string</a:t>
            </a:r>
            <a:r>
              <a:rPr lang="en-US" altLang="zh-CN" dirty="0"/>
              <a:t> or </a:t>
            </a:r>
            <a:r>
              <a:rPr lang="en-US" altLang="zh-CN" dirty="0">
                <a:solidFill>
                  <a:srgbClr val="FF0000"/>
                </a:solidFill>
              </a:rPr>
              <a:t>target string</a:t>
            </a:r>
            <a:r>
              <a:rPr lang="en-US" altLang="zh-CN" dirty="0"/>
              <a:t>, and string </a:t>
            </a:r>
            <a:r>
              <a:rPr lang="en-US" altLang="zh-CN" i="1" dirty="0"/>
              <a:t>t</a:t>
            </a:r>
            <a:r>
              <a:rPr lang="en-US" altLang="zh-CN" dirty="0"/>
              <a:t> is called the </a:t>
            </a:r>
            <a:r>
              <a:rPr lang="en-US" altLang="zh-CN" dirty="0">
                <a:solidFill>
                  <a:srgbClr val="FF0000"/>
                </a:solidFill>
              </a:rPr>
              <a:t>pattern string</a:t>
            </a:r>
            <a:r>
              <a:rPr lang="en-US" altLang="zh-CN" dirty="0" smtClean="0"/>
              <a:t>.</a:t>
            </a:r>
          </a:p>
          <a:p>
            <a:r>
              <a:rPr lang="en-US" altLang="zh-CN" dirty="0" smtClean="0"/>
              <a:t>Algorithms</a:t>
            </a:r>
            <a:r>
              <a:rPr lang="en-US" altLang="zh-CN" dirty="0"/>
              <a:t>: </a:t>
            </a:r>
            <a:r>
              <a:rPr lang="en-US" altLang="zh-CN" dirty="0" smtClean="0"/>
              <a:t>BF, KMP, BM, KR, </a:t>
            </a:r>
            <a:r>
              <a:rPr lang="en-US" altLang="zh-CN" dirty="0"/>
              <a:t>Sunday Algorithm, etc</a:t>
            </a:r>
            <a:r>
              <a:rPr lang="en-US" altLang="zh-CN" dirty="0" smtClean="0"/>
              <a:t>.</a:t>
            </a:r>
          </a:p>
          <a:p>
            <a:r>
              <a:rPr lang="en-US" altLang="zh-CN" dirty="0"/>
              <a:t>Formal Description: Assume the target string </a:t>
            </a:r>
            <a:r>
              <a:rPr lang="en-US" altLang="zh-CN" i="1" dirty="0"/>
              <a:t>s</a:t>
            </a:r>
            <a:r>
              <a:rPr lang="en-US" altLang="zh-CN" dirty="0"/>
              <a:t> is represented by a character array </a:t>
            </a:r>
            <a:r>
              <a:rPr lang="en-US" altLang="zh-CN" i="1" dirty="0"/>
              <a:t>s</a:t>
            </a:r>
            <a:r>
              <a:rPr lang="en-US" altLang="zh-CN" dirty="0"/>
              <a:t>[0,1,...,</a:t>
            </a:r>
            <a:r>
              <a:rPr lang="en-US" altLang="zh-CN" i="1" dirty="0"/>
              <a:t>n</a:t>
            </a:r>
            <a:r>
              <a:rPr lang="en-US" altLang="zh-CN" dirty="0"/>
              <a:t>-1] of length </a:t>
            </a:r>
            <a:r>
              <a:rPr lang="en-US" altLang="zh-CN" i="1" dirty="0"/>
              <a:t>n</a:t>
            </a:r>
            <a:r>
              <a:rPr lang="en-US" altLang="zh-CN" dirty="0"/>
              <a:t>, and the pattern string </a:t>
            </a:r>
            <a:r>
              <a:rPr lang="en-US" altLang="zh-CN" i="1" dirty="0"/>
              <a:t>t</a:t>
            </a:r>
            <a:r>
              <a:rPr lang="en-US" altLang="zh-CN" dirty="0"/>
              <a:t> is represented by a character array </a:t>
            </a:r>
            <a:r>
              <a:rPr lang="en-US" altLang="zh-CN" i="1" dirty="0"/>
              <a:t>t</a:t>
            </a:r>
            <a:r>
              <a:rPr lang="en-US" altLang="zh-CN" dirty="0"/>
              <a:t>[0,1,...,</a:t>
            </a:r>
            <a:r>
              <a:rPr lang="en-US" altLang="zh-CN" i="1" dirty="0"/>
              <a:t>m</a:t>
            </a:r>
            <a:r>
              <a:rPr lang="en-US" altLang="zh-CN" dirty="0"/>
              <a:t>-1] of length </a:t>
            </a:r>
            <a:r>
              <a:rPr lang="en-US" altLang="zh-CN" i="1" dirty="0"/>
              <a:t>m</a:t>
            </a:r>
            <a:r>
              <a:rPr lang="en-US" altLang="zh-CN" dirty="0"/>
              <a:t> (</a:t>
            </a:r>
            <a:r>
              <a:rPr lang="en-US" altLang="zh-CN" i="1" dirty="0"/>
              <a:t>m</a:t>
            </a:r>
            <a:r>
              <a:rPr lang="en-US" altLang="zh-CN" dirty="0"/>
              <a:t> ≤ </a:t>
            </a:r>
            <a:r>
              <a:rPr lang="en-US" altLang="zh-CN" i="1" dirty="0"/>
              <a:t>n</a:t>
            </a:r>
            <a:r>
              <a:rPr lang="en-US" altLang="zh-CN" dirty="0"/>
              <a:t>). If there exists a </a:t>
            </a:r>
            <a:r>
              <a:rPr lang="en-US" altLang="zh-CN" i="1" dirty="0"/>
              <a:t>p</a:t>
            </a:r>
            <a:r>
              <a:rPr lang="en-US" altLang="zh-CN" dirty="0"/>
              <a:t> (0 ≤ </a:t>
            </a:r>
            <a:r>
              <a:rPr lang="en-US" altLang="zh-CN" i="1" dirty="0"/>
              <a:t>p</a:t>
            </a:r>
            <a:r>
              <a:rPr lang="en-US" altLang="zh-CN" dirty="0"/>
              <a:t> ≤ </a:t>
            </a:r>
            <a:r>
              <a:rPr lang="en-US" altLang="zh-CN" i="1" dirty="0"/>
              <a:t>n</a:t>
            </a:r>
            <a:r>
              <a:rPr lang="en-US" altLang="zh-CN" dirty="0"/>
              <a:t> - </a:t>
            </a:r>
            <a:r>
              <a:rPr lang="en-US" altLang="zh-CN" i="1" dirty="0"/>
              <a:t>m</a:t>
            </a:r>
            <a:r>
              <a:rPr lang="en-US" altLang="zh-CN" dirty="0"/>
              <a:t>) such that </a:t>
            </a:r>
            <a:r>
              <a:rPr lang="en-US" altLang="zh-CN" i="1" dirty="0"/>
              <a:t>s</a:t>
            </a:r>
            <a:r>
              <a:rPr lang="en-US" altLang="zh-CN" dirty="0"/>
              <a:t>[</a:t>
            </a:r>
            <a:r>
              <a:rPr lang="en-US" altLang="zh-CN" i="1" dirty="0"/>
              <a:t>p</a:t>
            </a:r>
            <a:r>
              <a:rPr lang="en-US" altLang="zh-CN" dirty="0"/>
              <a:t>+0, </a:t>
            </a:r>
            <a:r>
              <a:rPr lang="en-US" altLang="zh-CN" i="1" dirty="0"/>
              <a:t>p</a:t>
            </a:r>
            <a:r>
              <a:rPr lang="en-US" altLang="zh-CN" dirty="0"/>
              <a:t>+1, ... , </a:t>
            </a:r>
            <a:r>
              <a:rPr lang="en-US" altLang="zh-CN" i="1" dirty="0"/>
              <a:t>p</a:t>
            </a:r>
            <a:r>
              <a:rPr lang="en-US" altLang="zh-CN" dirty="0"/>
              <a:t>+</a:t>
            </a:r>
            <a:r>
              <a:rPr lang="en-US" altLang="zh-CN" i="1" dirty="0"/>
              <a:t>m</a:t>
            </a:r>
            <a:r>
              <a:rPr lang="en-US" altLang="zh-CN" dirty="0"/>
              <a:t>-1] = </a:t>
            </a:r>
            <a:r>
              <a:rPr lang="en-US" altLang="zh-CN" i="1" dirty="0"/>
              <a:t>t</a:t>
            </a:r>
            <a:r>
              <a:rPr lang="en-US" altLang="zh-CN" dirty="0"/>
              <a:t>[0, 1, ..., </a:t>
            </a:r>
            <a:r>
              <a:rPr lang="en-US" altLang="zh-CN" i="1" dirty="0"/>
              <a:t>m</a:t>
            </a:r>
            <a:r>
              <a:rPr lang="en-US" altLang="zh-CN" dirty="0"/>
              <a:t>-1], then </a:t>
            </a:r>
            <a:r>
              <a:rPr lang="en-US" altLang="zh-CN" i="1" dirty="0"/>
              <a:t>p</a:t>
            </a:r>
            <a:r>
              <a:rPr lang="en-US" altLang="zh-CN" dirty="0"/>
              <a:t> is called a </a:t>
            </a:r>
            <a:r>
              <a:rPr lang="en-US" altLang="zh-CN" dirty="0">
                <a:solidFill>
                  <a:srgbClr val="FF0000"/>
                </a:solidFill>
              </a:rPr>
              <a:t>valid shift</a:t>
            </a:r>
            <a:r>
              <a:rPr lang="en-US" altLang="zh-CN" dirty="0"/>
              <a:t>. String matching is the process of finding all valid shifts </a:t>
            </a:r>
            <a:r>
              <a:rPr lang="en-US" altLang="zh-CN" i="1" dirty="0"/>
              <a:t>p</a:t>
            </a:r>
            <a:r>
              <a:rPr lang="en-US" altLang="zh-CN" dirty="0"/>
              <a:t> in string </a:t>
            </a:r>
            <a:r>
              <a:rPr lang="en-US" altLang="zh-CN" i="1" dirty="0"/>
              <a:t>s</a:t>
            </a:r>
            <a:r>
              <a:rPr lang="en-US" altLang="zh-CN" dirty="0"/>
              <a:t>.</a:t>
            </a:r>
            <a:endParaRPr lang="zh-CN" altLang="en-US" dirty="0"/>
          </a:p>
        </p:txBody>
      </p:sp>
    </p:spTree>
    <p:extLst>
      <p:ext uri="{BB962C8B-B14F-4D97-AF65-F5344CB8AC3E}">
        <p14:creationId xmlns:p14="http://schemas.microsoft.com/office/powerpoint/2010/main" val="93328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Brute </a:t>
            </a:r>
            <a:r>
              <a:rPr lang="en-US" altLang="zh-CN" sz="3600" dirty="0" smtClean="0"/>
              <a:t>Force Algorithm</a:t>
            </a:r>
            <a:endParaRPr lang="zh-CN" altLang="en-US" dirty="0"/>
          </a:p>
        </p:txBody>
      </p:sp>
      <p:sp>
        <p:nvSpPr>
          <p:cNvPr id="3" name="内容占位符 2"/>
          <p:cNvSpPr>
            <a:spLocks noGrp="1"/>
          </p:cNvSpPr>
          <p:nvPr>
            <p:ph idx="1"/>
          </p:nvPr>
        </p:nvSpPr>
        <p:spPr/>
        <p:txBody>
          <a:bodyPr/>
          <a:lstStyle/>
          <a:p>
            <a:r>
              <a:rPr lang="en-US" altLang="zh-CN" dirty="0" smtClean="0"/>
              <a:t>Main string </a:t>
            </a:r>
            <a:r>
              <a:rPr lang="en-US" altLang="zh-CN" i="1" dirty="0" smtClean="0"/>
              <a:t>s</a:t>
            </a:r>
            <a:r>
              <a:rPr lang="en-US" altLang="zh-CN" dirty="0"/>
              <a:t>="</a:t>
            </a:r>
            <a:r>
              <a:rPr lang="en-US" altLang="zh-CN" dirty="0" err="1"/>
              <a:t>abbaba</a:t>
            </a:r>
            <a:r>
              <a:rPr lang="en-US" altLang="zh-CN" dirty="0"/>
              <a:t>"</a:t>
            </a:r>
            <a:r>
              <a:rPr lang="zh-CN" altLang="en-US" dirty="0" smtClean="0"/>
              <a:t>，</a:t>
            </a:r>
            <a:r>
              <a:rPr lang="en-US" altLang="zh-CN" dirty="0" smtClean="0"/>
              <a:t>Pattern string </a:t>
            </a:r>
            <a:r>
              <a:rPr lang="en-US" altLang="zh-CN" i="1" dirty="0" smtClean="0"/>
              <a:t>t</a:t>
            </a:r>
            <a:r>
              <a:rPr lang="en-US" altLang="zh-CN" dirty="0"/>
              <a:t>="aba"</a:t>
            </a:r>
            <a:endParaRPr lang="zh-CN" altLang="zh-CN" dirty="0"/>
          </a:p>
          <a:p>
            <a:endParaRPr lang="zh-CN" altLang="en-US" dirty="0"/>
          </a:p>
        </p:txBody>
      </p:sp>
      <p:grpSp>
        <p:nvGrpSpPr>
          <p:cNvPr id="4" name="组合 3"/>
          <p:cNvGrpSpPr/>
          <p:nvPr/>
        </p:nvGrpSpPr>
        <p:grpSpPr>
          <a:xfrm>
            <a:off x="1703512" y="1844824"/>
            <a:ext cx="5077097" cy="3961751"/>
            <a:chOff x="2939143" y="476249"/>
            <a:chExt cx="5893355" cy="5608865"/>
          </a:xfrm>
        </p:grpSpPr>
        <p:sp>
          <p:nvSpPr>
            <p:cNvPr id="5" name="文本框 4"/>
            <p:cNvSpPr txBox="1"/>
            <p:nvPr/>
          </p:nvSpPr>
          <p:spPr>
            <a:xfrm>
              <a:off x="3132163" y="960127"/>
              <a:ext cx="1033890" cy="369332"/>
            </a:xfrm>
            <a:prstGeom prst="rect">
              <a:avLst/>
            </a:prstGeom>
            <a:noFill/>
          </p:spPr>
          <p:txBody>
            <a:bodyPr wrap="square" rtlCol="0">
              <a:spAutoFit/>
            </a:bodyPr>
            <a:lstStyle/>
            <a:p>
              <a:r>
                <a:rPr lang="zh-CN" altLang="en-US" dirty="0"/>
                <a:t>第</a:t>
              </a:r>
              <a:r>
                <a:rPr lang="en-US" altLang="zh-CN" dirty="0"/>
                <a:t>1</a:t>
              </a:r>
              <a:r>
                <a:rPr lang="zh-CN" altLang="en-US" dirty="0"/>
                <a:t>趟</a:t>
              </a:r>
            </a:p>
          </p:txBody>
        </p:sp>
        <p:sp>
          <p:nvSpPr>
            <p:cNvPr id="6" name="矩形 5"/>
            <p:cNvSpPr/>
            <p:nvPr/>
          </p:nvSpPr>
          <p:spPr>
            <a:xfrm>
              <a:off x="4034623" y="619463"/>
              <a:ext cx="304891" cy="461665"/>
            </a:xfrm>
            <a:prstGeom prst="rect">
              <a:avLst/>
            </a:prstGeom>
            <a:noFill/>
          </p:spPr>
          <p:txBody>
            <a:bodyPr wrap="non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s</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p:cNvSpPr/>
            <p:nvPr/>
          </p:nvSpPr>
          <p:spPr>
            <a:xfrm>
              <a:off x="4035859" y="1238709"/>
              <a:ext cx="287258" cy="461665"/>
            </a:xfrm>
            <a:prstGeom prst="rect">
              <a:avLst/>
            </a:prstGeom>
            <a:noFill/>
          </p:spPr>
          <p:txBody>
            <a:bodyPr wrap="non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t</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4516317" y="664876"/>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9" name="矩形 8"/>
            <p:cNvSpPr/>
            <p:nvPr/>
          </p:nvSpPr>
          <p:spPr>
            <a:xfrm>
              <a:off x="5042878" y="664876"/>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b</a:t>
              </a:r>
              <a:endParaRPr lang="zh-CN" altLang="en-US" b="1" dirty="0">
                <a:solidFill>
                  <a:schemeClr val="tx1"/>
                </a:solidFill>
              </a:endParaRPr>
            </a:p>
          </p:txBody>
        </p:sp>
        <p:sp>
          <p:nvSpPr>
            <p:cNvPr id="10" name="矩形 9"/>
            <p:cNvSpPr/>
            <p:nvPr/>
          </p:nvSpPr>
          <p:spPr>
            <a:xfrm>
              <a:off x="5569439" y="664876"/>
              <a:ext cx="526561" cy="37084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b</a:t>
              </a:r>
              <a:endParaRPr lang="zh-CN" altLang="en-US" b="1" dirty="0">
                <a:solidFill>
                  <a:schemeClr val="tx1"/>
                </a:solidFill>
              </a:endParaRPr>
            </a:p>
          </p:txBody>
        </p:sp>
        <p:sp>
          <p:nvSpPr>
            <p:cNvPr id="11" name="矩形 10"/>
            <p:cNvSpPr/>
            <p:nvPr/>
          </p:nvSpPr>
          <p:spPr>
            <a:xfrm>
              <a:off x="6096000" y="664876"/>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a</a:t>
              </a:r>
              <a:endParaRPr lang="zh-CN" altLang="en-US" b="1" dirty="0">
                <a:solidFill>
                  <a:schemeClr val="tx1"/>
                </a:solidFill>
              </a:endParaRPr>
            </a:p>
          </p:txBody>
        </p:sp>
        <p:sp>
          <p:nvSpPr>
            <p:cNvPr id="12" name="矩形 11"/>
            <p:cNvSpPr/>
            <p:nvPr/>
          </p:nvSpPr>
          <p:spPr>
            <a:xfrm>
              <a:off x="6622561" y="664876"/>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b</a:t>
              </a:r>
              <a:endParaRPr lang="zh-CN" altLang="en-US" b="1" dirty="0">
                <a:solidFill>
                  <a:schemeClr val="tx1"/>
                </a:solidFill>
              </a:endParaRPr>
            </a:p>
          </p:txBody>
        </p:sp>
        <p:sp>
          <p:nvSpPr>
            <p:cNvPr id="13" name="矩形 12"/>
            <p:cNvSpPr/>
            <p:nvPr/>
          </p:nvSpPr>
          <p:spPr>
            <a:xfrm>
              <a:off x="4516317" y="1296480"/>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14" name="矩形 13"/>
            <p:cNvSpPr/>
            <p:nvPr/>
          </p:nvSpPr>
          <p:spPr>
            <a:xfrm>
              <a:off x="5042878" y="1296480"/>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b</a:t>
              </a:r>
              <a:endParaRPr lang="zh-CN" altLang="en-US" b="1" dirty="0">
                <a:solidFill>
                  <a:schemeClr val="tx1"/>
                </a:solidFill>
              </a:endParaRPr>
            </a:p>
          </p:txBody>
        </p:sp>
        <p:sp>
          <p:nvSpPr>
            <p:cNvPr id="15" name="矩形 14"/>
            <p:cNvSpPr/>
            <p:nvPr/>
          </p:nvSpPr>
          <p:spPr>
            <a:xfrm>
              <a:off x="5569439" y="1296480"/>
              <a:ext cx="526561" cy="37084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a</a:t>
              </a:r>
              <a:endParaRPr lang="zh-CN" altLang="en-US" b="1" dirty="0">
                <a:solidFill>
                  <a:schemeClr val="tx1"/>
                </a:solidFill>
              </a:endParaRPr>
            </a:p>
          </p:txBody>
        </p:sp>
        <p:sp>
          <p:nvSpPr>
            <p:cNvPr id="16" name="文本框 15"/>
            <p:cNvSpPr txBox="1"/>
            <p:nvPr/>
          </p:nvSpPr>
          <p:spPr>
            <a:xfrm>
              <a:off x="3132162" y="2399774"/>
              <a:ext cx="1033890" cy="369332"/>
            </a:xfrm>
            <a:prstGeom prst="rect">
              <a:avLst/>
            </a:prstGeom>
            <a:noFill/>
          </p:spPr>
          <p:txBody>
            <a:bodyPr wrap="square" rtlCol="0">
              <a:spAutoFit/>
            </a:bodyPr>
            <a:lstStyle/>
            <a:p>
              <a:r>
                <a:rPr lang="zh-CN" altLang="en-US" dirty="0"/>
                <a:t>第</a:t>
              </a:r>
              <a:r>
                <a:rPr lang="en-US" altLang="zh-CN" dirty="0"/>
                <a:t>2</a:t>
              </a:r>
              <a:r>
                <a:rPr lang="zh-CN" altLang="en-US" dirty="0"/>
                <a:t>趟</a:t>
              </a:r>
            </a:p>
          </p:txBody>
        </p:sp>
        <p:sp>
          <p:nvSpPr>
            <p:cNvPr id="17" name="矩形 16"/>
            <p:cNvSpPr/>
            <p:nvPr/>
          </p:nvSpPr>
          <p:spPr>
            <a:xfrm>
              <a:off x="4034622" y="2059110"/>
              <a:ext cx="304891" cy="461665"/>
            </a:xfrm>
            <a:prstGeom prst="rect">
              <a:avLst/>
            </a:prstGeom>
            <a:noFill/>
          </p:spPr>
          <p:txBody>
            <a:bodyPr wrap="non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s</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18" name="矩形 17"/>
            <p:cNvSpPr/>
            <p:nvPr/>
          </p:nvSpPr>
          <p:spPr>
            <a:xfrm>
              <a:off x="4035858" y="2646090"/>
              <a:ext cx="287258" cy="461665"/>
            </a:xfrm>
            <a:prstGeom prst="rect">
              <a:avLst/>
            </a:prstGeom>
            <a:noFill/>
          </p:spPr>
          <p:txBody>
            <a:bodyPr wrap="non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t</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19" name="矩形 18"/>
            <p:cNvSpPr/>
            <p:nvPr/>
          </p:nvSpPr>
          <p:spPr>
            <a:xfrm>
              <a:off x="4516316" y="2104523"/>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20" name="矩形 19"/>
            <p:cNvSpPr/>
            <p:nvPr/>
          </p:nvSpPr>
          <p:spPr>
            <a:xfrm>
              <a:off x="5042877" y="2104523"/>
              <a:ext cx="526561" cy="37084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b</a:t>
              </a:r>
              <a:endParaRPr lang="zh-CN" altLang="en-US" b="1" dirty="0">
                <a:solidFill>
                  <a:schemeClr val="tx1"/>
                </a:solidFill>
              </a:endParaRPr>
            </a:p>
          </p:txBody>
        </p:sp>
        <p:sp>
          <p:nvSpPr>
            <p:cNvPr id="21" name="矩形 20"/>
            <p:cNvSpPr/>
            <p:nvPr/>
          </p:nvSpPr>
          <p:spPr>
            <a:xfrm>
              <a:off x="5569438" y="2104523"/>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b</a:t>
              </a:r>
              <a:endParaRPr lang="zh-CN" altLang="en-US" b="1" dirty="0">
                <a:solidFill>
                  <a:schemeClr val="tx1"/>
                </a:solidFill>
              </a:endParaRPr>
            </a:p>
          </p:txBody>
        </p:sp>
        <p:sp>
          <p:nvSpPr>
            <p:cNvPr id="22" name="矩形 21"/>
            <p:cNvSpPr/>
            <p:nvPr/>
          </p:nvSpPr>
          <p:spPr>
            <a:xfrm>
              <a:off x="6095999" y="2104523"/>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a</a:t>
              </a:r>
              <a:endParaRPr lang="zh-CN" altLang="en-US" b="1" dirty="0">
                <a:solidFill>
                  <a:schemeClr val="tx1"/>
                </a:solidFill>
              </a:endParaRPr>
            </a:p>
          </p:txBody>
        </p:sp>
        <p:sp>
          <p:nvSpPr>
            <p:cNvPr id="23" name="矩形 22"/>
            <p:cNvSpPr/>
            <p:nvPr/>
          </p:nvSpPr>
          <p:spPr>
            <a:xfrm>
              <a:off x="6622560" y="2104523"/>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b</a:t>
              </a:r>
              <a:endParaRPr lang="zh-CN" altLang="en-US" b="1" dirty="0">
                <a:solidFill>
                  <a:schemeClr val="tx1"/>
                </a:solidFill>
              </a:endParaRPr>
            </a:p>
          </p:txBody>
        </p:sp>
        <p:sp>
          <p:nvSpPr>
            <p:cNvPr id="24" name="矩形 23"/>
            <p:cNvSpPr/>
            <p:nvPr/>
          </p:nvSpPr>
          <p:spPr>
            <a:xfrm>
              <a:off x="5042877" y="2687932"/>
              <a:ext cx="526561" cy="37084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a</a:t>
              </a:r>
              <a:endParaRPr lang="zh-CN" altLang="en-US" b="1" dirty="0">
                <a:solidFill>
                  <a:schemeClr val="tx1"/>
                </a:solidFill>
              </a:endParaRPr>
            </a:p>
          </p:txBody>
        </p:sp>
        <p:sp>
          <p:nvSpPr>
            <p:cNvPr id="25" name="矩形 24"/>
            <p:cNvSpPr/>
            <p:nvPr/>
          </p:nvSpPr>
          <p:spPr>
            <a:xfrm>
              <a:off x="5569438" y="2687932"/>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b</a:t>
              </a:r>
              <a:endParaRPr lang="zh-CN" altLang="en-US" b="1" dirty="0">
                <a:solidFill>
                  <a:schemeClr val="tx1"/>
                </a:solidFill>
              </a:endParaRPr>
            </a:p>
          </p:txBody>
        </p:sp>
        <p:sp>
          <p:nvSpPr>
            <p:cNvPr id="26" name="矩形 25"/>
            <p:cNvSpPr/>
            <p:nvPr/>
          </p:nvSpPr>
          <p:spPr>
            <a:xfrm>
              <a:off x="6095999" y="2687932"/>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a</a:t>
              </a:r>
              <a:endParaRPr lang="zh-CN" altLang="en-US" b="1" dirty="0">
                <a:solidFill>
                  <a:schemeClr val="tx1"/>
                </a:solidFill>
              </a:endParaRPr>
            </a:p>
          </p:txBody>
        </p:sp>
        <p:sp>
          <p:nvSpPr>
            <p:cNvPr id="27" name="文本框 26"/>
            <p:cNvSpPr txBox="1"/>
            <p:nvPr/>
          </p:nvSpPr>
          <p:spPr>
            <a:xfrm>
              <a:off x="3132162" y="3881282"/>
              <a:ext cx="1033890" cy="369332"/>
            </a:xfrm>
            <a:prstGeom prst="rect">
              <a:avLst/>
            </a:prstGeom>
            <a:noFill/>
          </p:spPr>
          <p:txBody>
            <a:bodyPr wrap="square" rtlCol="0">
              <a:spAutoFit/>
            </a:bodyPr>
            <a:lstStyle/>
            <a:p>
              <a:r>
                <a:rPr lang="zh-CN" altLang="en-US" dirty="0"/>
                <a:t>第</a:t>
              </a:r>
              <a:r>
                <a:rPr lang="en-US" altLang="zh-CN" dirty="0"/>
                <a:t>3</a:t>
              </a:r>
              <a:r>
                <a:rPr lang="zh-CN" altLang="en-US" dirty="0"/>
                <a:t>趟</a:t>
              </a:r>
            </a:p>
          </p:txBody>
        </p:sp>
        <p:sp>
          <p:nvSpPr>
            <p:cNvPr id="28" name="矩形 27"/>
            <p:cNvSpPr/>
            <p:nvPr/>
          </p:nvSpPr>
          <p:spPr>
            <a:xfrm>
              <a:off x="4034622" y="3540618"/>
              <a:ext cx="304891" cy="461665"/>
            </a:xfrm>
            <a:prstGeom prst="rect">
              <a:avLst/>
            </a:prstGeom>
            <a:noFill/>
          </p:spPr>
          <p:txBody>
            <a:bodyPr wrap="non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s</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29" name="矩形 28"/>
            <p:cNvSpPr/>
            <p:nvPr/>
          </p:nvSpPr>
          <p:spPr>
            <a:xfrm>
              <a:off x="4035858" y="4127598"/>
              <a:ext cx="287258" cy="461665"/>
            </a:xfrm>
            <a:prstGeom prst="rect">
              <a:avLst/>
            </a:prstGeom>
            <a:noFill/>
          </p:spPr>
          <p:txBody>
            <a:bodyPr wrap="non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t</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30" name="矩形 29"/>
            <p:cNvSpPr/>
            <p:nvPr/>
          </p:nvSpPr>
          <p:spPr>
            <a:xfrm>
              <a:off x="4516316" y="3586031"/>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31" name="矩形 30"/>
            <p:cNvSpPr/>
            <p:nvPr/>
          </p:nvSpPr>
          <p:spPr>
            <a:xfrm>
              <a:off x="5042877" y="3586031"/>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b</a:t>
              </a:r>
              <a:endParaRPr lang="zh-CN" altLang="en-US" b="1" dirty="0">
                <a:solidFill>
                  <a:schemeClr val="tx1"/>
                </a:solidFill>
              </a:endParaRPr>
            </a:p>
          </p:txBody>
        </p:sp>
        <p:sp>
          <p:nvSpPr>
            <p:cNvPr id="32" name="矩形 31"/>
            <p:cNvSpPr/>
            <p:nvPr/>
          </p:nvSpPr>
          <p:spPr>
            <a:xfrm>
              <a:off x="5569438" y="3586031"/>
              <a:ext cx="526561" cy="37084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b</a:t>
              </a:r>
              <a:endParaRPr lang="zh-CN" altLang="en-US" b="1" dirty="0">
                <a:solidFill>
                  <a:schemeClr val="tx1"/>
                </a:solidFill>
              </a:endParaRPr>
            </a:p>
          </p:txBody>
        </p:sp>
        <p:sp>
          <p:nvSpPr>
            <p:cNvPr id="33" name="矩形 32"/>
            <p:cNvSpPr/>
            <p:nvPr/>
          </p:nvSpPr>
          <p:spPr>
            <a:xfrm>
              <a:off x="6095999" y="3586031"/>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a</a:t>
              </a:r>
              <a:endParaRPr lang="zh-CN" altLang="en-US" b="1" dirty="0">
                <a:solidFill>
                  <a:schemeClr val="tx1"/>
                </a:solidFill>
              </a:endParaRPr>
            </a:p>
          </p:txBody>
        </p:sp>
        <p:sp>
          <p:nvSpPr>
            <p:cNvPr id="34" name="矩形 33"/>
            <p:cNvSpPr/>
            <p:nvPr/>
          </p:nvSpPr>
          <p:spPr>
            <a:xfrm>
              <a:off x="6622560" y="3586031"/>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b</a:t>
              </a:r>
              <a:endParaRPr lang="zh-CN" altLang="en-US" b="1" dirty="0">
                <a:solidFill>
                  <a:schemeClr val="tx1"/>
                </a:solidFill>
              </a:endParaRPr>
            </a:p>
          </p:txBody>
        </p:sp>
        <p:sp>
          <p:nvSpPr>
            <p:cNvPr id="35" name="矩形 34"/>
            <p:cNvSpPr/>
            <p:nvPr/>
          </p:nvSpPr>
          <p:spPr>
            <a:xfrm>
              <a:off x="5569438" y="4169440"/>
              <a:ext cx="526561" cy="370840"/>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a</a:t>
              </a:r>
              <a:endParaRPr lang="zh-CN" altLang="en-US" b="1" dirty="0">
                <a:solidFill>
                  <a:schemeClr val="tx1"/>
                </a:solidFill>
              </a:endParaRPr>
            </a:p>
          </p:txBody>
        </p:sp>
        <p:sp>
          <p:nvSpPr>
            <p:cNvPr id="36" name="矩形 35"/>
            <p:cNvSpPr/>
            <p:nvPr/>
          </p:nvSpPr>
          <p:spPr>
            <a:xfrm>
              <a:off x="6095999" y="4169440"/>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b</a:t>
              </a:r>
              <a:endParaRPr lang="zh-CN" altLang="en-US" b="1" dirty="0">
                <a:solidFill>
                  <a:schemeClr val="tx1"/>
                </a:solidFill>
              </a:endParaRPr>
            </a:p>
          </p:txBody>
        </p:sp>
        <p:sp>
          <p:nvSpPr>
            <p:cNvPr id="37" name="矩形 36"/>
            <p:cNvSpPr/>
            <p:nvPr/>
          </p:nvSpPr>
          <p:spPr>
            <a:xfrm>
              <a:off x="6622560" y="4169440"/>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a</a:t>
              </a:r>
              <a:endParaRPr lang="zh-CN" altLang="en-US" b="1" dirty="0">
                <a:solidFill>
                  <a:schemeClr val="tx1"/>
                </a:solidFill>
              </a:endParaRPr>
            </a:p>
          </p:txBody>
        </p:sp>
        <p:sp>
          <p:nvSpPr>
            <p:cNvPr id="38" name="文本框 37"/>
            <p:cNvSpPr txBox="1"/>
            <p:nvPr/>
          </p:nvSpPr>
          <p:spPr>
            <a:xfrm>
              <a:off x="3132162" y="5177181"/>
              <a:ext cx="1033890" cy="369332"/>
            </a:xfrm>
            <a:prstGeom prst="rect">
              <a:avLst/>
            </a:prstGeom>
            <a:noFill/>
          </p:spPr>
          <p:txBody>
            <a:bodyPr wrap="square" rtlCol="0">
              <a:spAutoFit/>
            </a:bodyPr>
            <a:lstStyle/>
            <a:p>
              <a:r>
                <a:rPr lang="zh-CN" altLang="en-US" dirty="0"/>
                <a:t>第</a:t>
              </a:r>
              <a:r>
                <a:rPr lang="en-US" altLang="zh-CN" dirty="0"/>
                <a:t>4</a:t>
              </a:r>
              <a:r>
                <a:rPr lang="zh-CN" altLang="en-US" dirty="0"/>
                <a:t>趟</a:t>
              </a:r>
            </a:p>
          </p:txBody>
        </p:sp>
        <p:sp>
          <p:nvSpPr>
            <p:cNvPr id="39" name="矩形 38"/>
            <p:cNvSpPr/>
            <p:nvPr/>
          </p:nvSpPr>
          <p:spPr>
            <a:xfrm>
              <a:off x="4034622" y="4836517"/>
              <a:ext cx="304891" cy="461665"/>
            </a:xfrm>
            <a:prstGeom prst="rect">
              <a:avLst/>
            </a:prstGeom>
            <a:noFill/>
          </p:spPr>
          <p:txBody>
            <a:bodyPr wrap="non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s</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40" name="矩形 39"/>
            <p:cNvSpPr/>
            <p:nvPr/>
          </p:nvSpPr>
          <p:spPr>
            <a:xfrm>
              <a:off x="4035858" y="5423497"/>
              <a:ext cx="287258" cy="461665"/>
            </a:xfrm>
            <a:prstGeom prst="rect">
              <a:avLst/>
            </a:prstGeom>
            <a:noFill/>
          </p:spPr>
          <p:txBody>
            <a:bodyPr wrap="none" lIns="91440" tIns="45720" rIns="91440" bIns="45720">
              <a:spAutoFit/>
            </a:bodyPr>
            <a:lstStyle/>
            <a:p>
              <a:pPr algn="ctr"/>
              <a:r>
                <a:rPr lang="en-US" altLang="zh-CN" sz="2400" b="0" cap="none" spc="0" dirty="0">
                  <a:ln w="0"/>
                  <a:solidFill>
                    <a:schemeClr val="tx1"/>
                  </a:solidFill>
                  <a:effectLst>
                    <a:outerShdw blurRad="38100" dist="19050" dir="2700000" algn="tl" rotWithShape="0">
                      <a:schemeClr val="dk1">
                        <a:alpha val="40000"/>
                      </a:schemeClr>
                    </a:outerShdw>
                  </a:effectLst>
                </a:rPr>
                <a:t>t</a:t>
              </a:r>
              <a:endParaRPr lang="zh-CN" altLang="en-US" sz="2400" b="0" cap="none" spc="0" dirty="0">
                <a:ln w="0"/>
                <a:solidFill>
                  <a:schemeClr val="tx1"/>
                </a:solidFill>
                <a:effectLst>
                  <a:outerShdw blurRad="38100" dist="19050" dir="2700000" algn="tl" rotWithShape="0">
                    <a:schemeClr val="dk1">
                      <a:alpha val="40000"/>
                    </a:schemeClr>
                  </a:outerShdw>
                </a:effectLst>
              </a:endParaRPr>
            </a:p>
          </p:txBody>
        </p:sp>
        <p:sp>
          <p:nvSpPr>
            <p:cNvPr id="41" name="矩形 40"/>
            <p:cNvSpPr/>
            <p:nvPr/>
          </p:nvSpPr>
          <p:spPr>
            <a:xfrm>
              <a:off x="4516316" y="4881930"/>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a</a:t>
              </a:r>
              <a:endParaRPr lang="zh-CN" altLang="en-US" b="1" dirty="0">
                <a:solidFill>
                  <a:schemeClr val="tx1"/>
                </a:solidFill>
              </a:endParaRPr>
            </a:p>
          </p:txBody>
        </p:sp>
        <p:sp>
          <p:nvSpPr>
            <p:cNvPr id="42" name="矩形 41"/>
            <p:cNvSpPr/>
            <p:nvPr/>
          </p:nvSpPr>
          <p:spPr>
            <a:xfrm>
              <a:off x="5042877" y="4881930"/>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b</a:t>
              </a:r>
              <a:endParaRPr lang="zh-CN" altLang="en-US" b="1" dirty="0">
                <a:solidFill>
                  <a:schemeClr val="tx1"/>
                </a:solidFill>
              </a:endParaRPr>
            </a:p>
          </p:txBody>
        </p:sp>
        <p:sp>
          <p:nvSpPr>
            <p:cNvPr id="43" name="矩形 42"/>
            <p:cNvSpPr/>
            <p:nvPr/>
          </p:nvSpPr>
          <p:spPr>
            <a:xfrm>
              <a:off x="5569438" y="4881930"/>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b</a:t>
              </a:r>
              <a:endParaRPr lang="zh-CN" altLang="en-US" b="1" dirty="0">
                <a:solidFill>
                  <a:schemeClr val="tx1"/>
                </a:solidFill>
              </a:endParaRPr>
            </a:p>
          </p:txBody>
        </p:sp>
        <p:sp>
          <p:nvSpPr>
            <p:cNvPr id="44" name="矩形 43"/>
            <p:cNvSpPr/>
            <p:nvPr/>
          </p:nvSpPr>
          <p:spPr>
            <a:xfrm>
              <a:off x="6095999" y="4881930"/>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a</a:t>
              </a:r>
              <a:endParaRPr lang="zh-CN" altLang="en-US" b="1" dirty="0">
                <a:solidFill>
                  <a:schemeClr val="tx1"/>
                </a:solidFill>
              </a:endParaRPr>
            </a:p>
          </p:txBody>
        </p:sp>
        <p:sp>
          <p:nvSpPr>
            <p:cNvPr id="45" name="矩形 44"/>
            <p:cNvSpPr/>
            <p:nvPr/>
          </p:nvSpPr>
          <p:spPr>
            <a:xfrm>
              <a:off x="6622560" y="4881930"/>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b</a:t>
              </a:r>
              <a:endParaRPr lang="zh-CN" altLang="en-US" b="1" dirty="0">
                <a:solidFill>
                  <a:schemeClr val="tx1"/>
                </a:solidFill>
              </a:endParaRPr>
            </a:p>
          </p:txBody>
        </p:sp>
        <p:sp>
          <p:nvSpPr>
            <p:cNvPr id="46" name="矩形 45"/>
            <p:cNvSpPr/>
            <p:nvPr/>
          </p:nvSpPr>
          <p:spPr>
            <a:xfrm>
              <a:off x="6095999" y="5514322"/>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a</a:t>
              </a:r>
              <a:endParaRPr lang="zh-CN" altLang="en-US" b="1" dirty="0">
                <a:solidFill>
                  <a:schemeClr val="tx1"/>
                </a:solidFill>
              </a:endParaRPr>
            </a:p>
          </p:txBody>
        </p:sp>
        <p:sp>
          <p:nvSpPr>
            <p:cNvPr id="47" name="矩形 46"/>
            <p:cNvSpPr/>
            <p:nvPr/>
          </p:nvSpPr>
          <p:spPr>
            <a:xfrm>
              <a:off x="6622560" y="5514322"/>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b</a:t>
              </a:r>
              <a:endParaRPr lang="zh-CN" altLang="en-US" b="1" dirty="0">
                <a:solidFill>
                  <a:schemeClr val="tx1"/>
                </a:solidFill>
              </a:endParaRPr>
            </a:p>
          </p:txBody>
        </p:sp>
        <p:sp>
          <p:nvSpPr>
            <p:cNvPr id="48" name="矩形 47"/>
            <p:cNvSpPr/>
            <p:nvPr/>
          </p:nvSpPr>
          <p:spPr>
            <a:xfrm>
              <a:off x="7149121" y="5514322"/>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a</a:t>
              </a:r>
              <a:endParaRPr lang="zh-CN" altLang="en-US" b="1" dirty="0">
                <a:solidFill>
                  <a:schemeClr val="tx1"/>
                </a:solidFill>
              </a:endParaRPr>
            </a:p>
          </p:txBody>
        </p:sp>
        <p:sp>
          <p:nvSpPr>
            <p:cNvPr id="49" name="矩形 48"/>
            <p:cNvSpPr/>
            <p:nvPr/>
          </p:nvSpPr>
          <p:spPr>
            <a:xfrm>
              <a:off x="7149122" y="664875"/>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a</a:t>
              </a:r>
              <a:endParaRPr lang="zh-CN" altLang="en-US" b="1" dirty="0">
                <a:solidFill>
                  <a:schemeClr val="tx1"/>
                </a:solidFill>
              </a:endParaRPr>
            </a:p>
          </p:txBody>
        </p:sp>
        <p:sp>
          <p:nvSpPr>
            <p:cNvPr id="50" name="矩形 49"/>
            <p:cNvSpPr/>
            <p:nvPr/>
          </p:nvSpPr>
          <p:spPr>
            <a:xfrm>
              <a:off x="7149121" y="2102752"/>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a</a:t>
              </a:r>
              <a:endParaRPr lang="zh-CN" altLang="en-US" b="1" dirty="0">
                <a:solidFill>
                  <a:schemeClr val="tx1"/>
                </a:solidFill>
              </a:endParaRPr>
            </a:p>
          </p:txBody>
        </p:sp>
        <p:sp>
          <p:nvSpPr>
            <p:cNvPr id="51" name="矩形 50"/>
            <p:cNvSpPr/>
            <p:nvPr/>
          </p:nvSpPr>
          <p:spPr>
            <a:xfrm>
              <a:off x="7149121" y="3586030"/>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a</a:t>
              </a:r>
              <a:endParaRPr lang="zh-CN" altLang="en-US" b="1" dirty="0">
                <a:solidFill>
                  <a:schemeClr val="tx1"/>
                </a:solidFill>
              </a:endParaRPr>
            </a:p>
          </p:txBody>
        </p:sp>
        <p:sp>
          <p:nvSpPr>
            <p:cNvPr id="52" name="矩形 51"/>
            <p:cNvSpPr/>
            <p:nvPr/>
          </p:nvSpPr>
          <p:spPr>
            <a:xfrm>
              <a:off x="7153025" y="4881929"/>
              <a:ext cx="526561" cy="37084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b="1" dirty="0">
                  <a:solidFill>
                    <a:schemeClr val="tx1"/>
                  </a:solidFill>
                </a:rPr>
                <a:t>a</a:t>
              </a:r>
              <a:endParaRPr lang="zh-CN" altLang="en-US" b="1" dirty="0">
                <a:solidFill>
                  <a:schemeClr val="tx1"/>
                </a:solidFill>
              </a:endParaRPr>
            </a:p>
          </p:txBody>
        </p:sp>
        <p:sp>
          <p:nvSpPr>
            <p:cNvPr id="53" name="矩形 52"/>
            <p:cNvSpPr/>
            <p:nvPr/>
          </p:nvSpPr>
          <p:spPr>
            <a:xfrm>
              <a:off x="7872013" y="2704075"/>
              <a:ext cx="904415" cy="338554"/>
            </a:xfrm>
            <a:prstGeom prst="rect">
              <a:avLst/>
            </a:prstGeom>
            <a:noFill/>
          </p:spPr>
          <p:txBody>
            <a:bodyPr wrap="none" lIns="91440" tIns="45720" rIns="91440" bIns="45720">
              <a:spAutoFit/>
            </a:bodyPr>
            <a:lstStyle/>
            <a:p>
              <a:pPr algn="ctr"/>
              <a:r>
                <a:rPr lang="zh-CN" altLang="en-US" sz="1600" dirty="0">
                  <a:ln w="0"/>
                  <a:effectLst>
                    <a:outerShdw blurRad="38100" dist="19050" dir="2700000" algn="tl" rotWithShape="0">
                      <a:schemeClr val="dk1">
                        <a:alpha val="40000"/>
                      </a:schemeClr>
                    </a:outerShdw>
                  </a:effectLst>
                </a:rPr>
                <a:t>右移</a:t>
              </a:r>
              <a:r>
                <a:rPr lang="en-US" altLang="zh-CN" sz="1600" dirty="0">
                  <a:ln w="0"/>
                  <a:effectLst>
                    <a:outerShdw blurRad="38100" dist="19050" dir="2700000" algn="tl" rotWithShape="0">
                      <a:schemeClr val="dk1">
                        <a:alpha val="40000"/>
                      </a:schemeClr>
                    </a:outerShdw>
                  </a:effectLst>
                </a:rPr>
                <a:t>1</a:t>
              </a:r>
              <a:r>
                <a:rPr lang="zh-CN" altLang="en-US" sz="1600" dirty="0">
                  <a:ln w="0"/>
                  <a:effectLst>
                    <a:outerShdw blurRad="38100" dist="19050" dir="2700000" algn="tl" rotWithShape="0">
                      <a:schemeClr val="dk1">
                        <a:alpha val="40000"/>
                      </a:schemeClr>
                    </a:outerShdw>
                  </a:effectLst>
                </a:rPr>
                <a:t>位</a:t>
              </a:r>
              <a:endParaRPr lang="zh-CN" altLang="en-US" sz="1600" b="0" cap="none" spc="0" dirty="0">
                <a:ln w="0"/>
                <a:solidFill>
                  <a:schemeClr val="tx1"/>
                </a:solidFill>
                <a:effectLst>
                  <a:outerShdw blurRad="38100" dist="19050" dir="2700000" algn="tl" rotWithShape="0">
                    <a:schemeClr val="dk1">
                      <a:alpha val="40000"/>
                    </a:schemeClr>
                  </a:outerShdw>
                </a:effectLst>
              </a:endParaRPr>
            </a:p>
          </p:txBody>
        </p:sp>
        <p:sp>
          <p:nvSpPr>
            <p:cNvPr id="54" name="矩形 53"/>
            <p:cNvSpPr/>
            <p:nvPr/>
          </p:nvSpPr>
          <p:spPr>
            <a:xfrm>
              <a:off x="7872013" y="4185583"/>
              <a:ext cx="904415" cy="338554"/>
            </a:xfrm>
            <a:prstGeom prst="rect">
              <a:avLst/>
            </a:prstGeom>
            <a:noFill/>
          </p:spPr>
          <p:txBody>
            <a:bodyPr wrap="none" lIns="91440" tIns="45720" rIns="91440" bIns="45720">
              <a:spAutoFit/>
            </a:bodyPr>
            <a:lstStyle/>
            <a:p>
              <a:pPr algn="ctr"/>
              <a:r>
                <a:rPr lang="zh-CN" altLang="en-US" sz="1600" dirty="0">
                  <a:ln w="0"/>
                  <a:effectLst>
                    <a:outerShdw blurRad="38100" dist="19050" dir="2700000" algn="tl" rotWithShape="0">
                      <a:schemeClr val="dk1">
                        <a:alpha val="40000"/>
                      </a:schemeClr>
                    </a:outerShdw>
                  </a:effectLst>
                </a:rPr>
                <a:t>右移</a:t>
              </a:r>
              <a:r>
                <a:rPr lang="en-US" altLang="zh-CN" sz="1600" dirty="0">
                  <a:ln w="0"/>
                  <a:effectLst>
                    <a:outerShdw blurRad="38100" dist="19050" dir="2700000" algn="tl" rotWithShape="0">
                      <a:schemeClr val="dk1">
                        <a:alpha val="40000"/>
                      </a:schemeClr>
                    </a:outerShdw>
                  </a:effectLst>
                </a:rPr>
                <a:t>1</a:t>
              </a:r>
              <a:r>
                <a:rPr lang="zh-CN" altLang="en-US" sz="1600" dirty="0">
                  <a:ln w="0"/>
                  <a:effectLst>
                    <a:outerShdw blurRad="38100" dist="19050" dir="2700000" algn="tl" rotWithShape="0">
                      <a:schemeClr val="dk1">
                        <a:alpha val="40000"/>
                      </a:schemeClr>
                    </a:outerShdw>
                  </a:effectLst>
                </a:rPr>
                <a:t>位</a:t>
              </a:r>
              <a:endParaRPr lang="zh-CN" altLang="en-US" sz="1600" b="0" cap="none" spc="0" dirty="0">
                <a:ln w="0"/>
                <a:solidFill>
                  <a:schemeClr val="tx1"/>
                </a:solidFill>
                <a:effectLst>
                  <a:outerShdw blurRad="38100" dist="19050" dir="2700000" algn="tl" rotWithShape="0">
                    <a:schemeClr val="dk1">
                      <a:alpha val="40000"/>
                    </a:schemeClr>
                  </a:outerShdw>
                </a:effectLst>
              </a:endParaRPr>
            </a:p>
          </p:txBody>
        </p:sp>
        <p:sp>
          <p:nvSpPr>
            <p:cNvPr id="55" name="矩形 54"/>
            <p:cNvSpPr/>
            <p:nvPr/>
          </p:nvSpPr>
          <p:spPr>
            <a:xfrm>
              <a:off x="7872013" y="5530465"/>
              <a:ext cx="904415" cy="338554"/>
            </a:xfrm>
            <a:prstGeom prst="rect">
              <a:avLst/>
            </a:prstGeom>
            <a:noFill/>
          </p:spPr>
          <p:txBody>
            <a:bodyPr wrap="none" lIns="91440" tIns="45720" rIns="91440" bIns="45720">
              <a:spAutoFit/>
            </a:bodyPr>
            <a:lstStyle/>
            <a:p>
              <a:pPr algn="ctr"/>
              <a:r>
                <a:rPr lang="zh-CN" altLang="en-US" sz="1600" dirty="0">
                  <a:ln w="0"/>
                  <a:effectLst>
                    <a:outerShdw blurRad="38100" dist="19050" dir="2700000" algn="tl" rotWithShape="0">
                      <a:schemeClr val="dk1">
                        <a:alpha val="40000"/>
                      </a:schemeClr>
                    </a:outerShdw>
                  </a:effectLst>
                </a:rPr>
                <a:t>右移</a:t>
              </a:r>
              <a:r>
                <a:rPr lang="en-US" altLang="zh-CN" sz="1600" dirty="0">
                  <a:ln w="0"/>
                  <a:effectLst>
                    <a:outerShdw blurRad="38100" dist="19050" dir="2700000" algn="tl" rotWithShape="0">
                      <a:schemeClr val="dk1">
                        <a:alpha val="40000"/>
                      </a:schemeClr>
                    </a:outerShdw>
                  </a:effectLst>
                </a:rPr>
                <a:t>1</a:t>
              </a:r>
              <a:r>
                <a:rPr lang="zh-CN" altLang="en-US" sz="1600" dirty="0">
                  <a:ln w="0"/>
                  <a:effectLst>
                    <a:outerShdw blurRad="38100" dist="19050" dir="2700000" algn="tl" rotWithShape="0">
                      <a:schemeClr val="dk1">
                        <a:alpha val="40000"/>
                      </a:schemeClr>
                    </a:outerShdw>
                  </a:effectLst>
                </a:rPr>
                <a:t>位</a:t>
              </a:r>
              <a:endParaRPr lang="zh-CN" altLang="en-US" sz="1600" b="0" cap="none" spc="0" dirty="0">
                <a:ln w="0"/>
                <a:solidFill>
                  <a:schemeClr val="tx1"/>
                </a:solidFill>
                <a:effectLst>
                  <a:outerShdw blurRad="38100" dist="19050" dir="2700000" algn="tl" rotWithShape="0">
                    <a:schemeClr val="dk1">
                      <a:alpha val="40000"/>
                    </a:schemeClr>
                  </a:outerShdw>
                </a:effectLst>
              </a:endParaRPr>
            </a:p>
          </p:txBody>
        </p:sp>
        <p:cxnSp>
          <p:nvCxnSpPr>
            <p:cNvPr id="56" name="直接连接符 55"/>
            <p:cNvCxnSpPr/>
            <p:nvPr/>
          </p:nvCxnSpPr>
          <p:spPr>
            <a:xfrm>
              <a:off x="2939143" y="1894114"/>
              <a:ext cx="58877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直接连接符 56"/>
            <p:cNvCxnSpPr/>
            <p:nvPr/>
          </p:nvCxnSpPr>
          <p:spPr>
            <a:xfrm>
              <a:off x="2939143" y="3311979"/>
              <a:ext cx="58877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直接连接符 57"/>
            <p:cNvCxnSpPr/>
            <p:nvPr/>
          </p:nvCxnSpPr>
          <p:spPr>
            <a:xfrm>
              <a:off x="2939143" y="4724400"/>
              <a:ext cx="58877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a:xfrm>
              <a:off x="2944719" y="6085114"/>
              <a:ext cx="588777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直接连接符 59"/>
            <p:cNvCxnSpPr/>
            <p:nvPr/>
          </p:nvCxnSpPr>
          <p:spPr>
            <a:xfrm>
              <a:off x="2939143" y="476249"/>
              <a:ext cx="5887779" cy="0"/>
            </a:xfrm>
            <a:prstGeom prst="line">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934633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2_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PS">
  <a:themeElements>
    <a:clrScheme name="自定义 2">
      <a:dk1>
        <a:srgbClr val="000000"/>
      </a:dk1>
      <a:lt1>
        <a:srgbClr val="FFFFFF"/>
      </a:lt1>
      <a:dk2>
        <a:srgbClr val="7030A0"/>
      </a:dk2>
      <a:lt2>
        <a:srgbClr val="F0F0F0"/>
      </a:lt2>
      <a:accent1>
        <a:srgbClr val="7030A0"/>
      </a:accent1>
      <a:accent2>
        <a:srgbClr val="9B2D1F"/>
      </a:accent2>
      <a:accent3>
        <a:srgbClr val="A28E6A"/>
      </a:accent3>
      <a:accent4>
        <a:srgbClr val="956251"/>
      </a:accent4>
      <a:accent5>
        <a:srgbClr val="918485"/>
      </a:accent5>
      <a:accent6>
        <a:srgbClr val="855D5D"/>
      </a:accent6>
      <a:hlink>
        <a:srgbClr val="FF6600"/>
      </a:hlink>
      <a:folHlink>
        <a:srgbClr val="FF00FF"/>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7626</TotalTime>
  <Words>2641</Words>
  <Application>Microsoft Office PowerPoint</Application>
  <PresentationFormat>宽屏</PresentationFormat>
  <Paragraphs>271</Paragraphs>
  <Slides>26</Slides>
  <Notes>2</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26</vt:i4>
      </vt:variant>
    </vt:vector>
  </HeadingPairs>
  <TitlesOfParts>
    <vt:vector size="37" baseType="lpstr">
      <vt:lpstr>楷体_GB2312</vt:lpstr>
      <vt:lpstr>宋体</vt:lpstr>
      <vt:lpstr>微软雅黑</vt:lpstr>
      <vt:lpstr>Arial</vt:lpstr>
      <vt:lpstr>Arial Black</vt:lpstr>
      <vt:lpstr>Calibri</vt:lpstr>
      <vt:lpstr>Courier New</vt:lpstr>
      <vt:lpstr>Times New Roman</vt:lpstr>
      <vt:lpstr>Wingdings</vt:lpstr>
      <vt:lpstr>2_Studio</vt:lpstr>
      <vt:lpstr>WPS</vt:lpstr>
      <vt:lpstr>Lecture 6 Strings</vt:lpstr>
      <vt:lpstr>Outline</vt:lpstr>
      <vt:lpstr>Strings in C</vt:lpstr>
      <vt:lpstr>Standard C-String Library</vt:lpstr>
      <vt:lpstr>Safe Implementation of Strings</vt:lpstr>
      <vt:lpstr>String Class Specification</vt:lpstr>
      <vt:lpstr>Samples of String Operations</vt:lpstr>
      <vt:lpstr>String Pattern Matching</vt:lpstr>
      <vt:lpstr>Brute Force Algorithm</vt:lpstr>
      <vt:lpstr>Time Complexity Analysis</vt:lpstr>
      <vt:lpstr>课堂练习——链表</vt:lpstr>
      <vt:lpstr>课堂练习——链表</vt:lpstr>
      <vt:lpstr>课堂练习——链表</vt:lpstr>
      <vt:lpstr>课堂练习——链表</vt:lpstr>
      <vt:lpstr>课堂练习——链表</vt:lpstr>
      <vt:lpstr>课堂练习——链表</vt:lpstr>
      <vt:lpstr>课堂练习——链表</vt:lpstr>
      <vt:lpstr>课堂练习——链表</vt:lpstr>
      <vt:lpstr>Example:  Swap</vt:lpstr>
      <vt:lpstr>Example:  Swap</vt:lpstr>
      <vt:lpstr>Example: Swap</vt:lpstr>
      <vt:lpstr>Example: Delete Between</vt:lpstr>
      <vt:lpstr>Example: Delete Between</vt:lpstr>
      <vt:lpstr>Think about it: Delete Duplicate</vt:lpstr>
      <vt:lpstr>Think about it: Loop in Linked List</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ZZZ</dc:creator>
  <cp:lastModifiedBy>zzz</cp:lastModifiedBy>
  <cp:revision>553</cp:revision>
  <dcterms:created xsi:type="dcterms:W3CDTF">2014-09-15T06:27:30Z</dcterms:created>
  <dcterms:modified xsi:type="dcterms:W3CDTF">2025-09-26T05:36:11Z</dcterms:modified>
</cp:coreProperties>
</file>