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7" r:id="rId17"/>
    <p:sldId id="270" r:id="rId18"/>
    <p:sldId id="271" r:id="rId19"/>
    <p:sldId id="272" r:id="rId20"/>
    <p:sldId id="273" r:id="rId21"/>
    <p:sldId id="274" r:id="rId22"/>
    <p:sldId id="275"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ougioukas-medstatsjamovi.netlify.app/lab1.html" TargetMode="External"/><Relationship Id="rId2" Type="http://schemas.openxmlformats.org/officeDocument/2006/relationships/hyperlink" Target="https://bougioukas-medstatsjamovi.netlify.app/introduction.html" TargetMode="Externa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Introduction to Medical Statistics</a:t>
            </a:r>
          </a:p>
        </p:txBody>
      </p:sp>
      <p:sp>
        <p:nvSpPr>
          <p:cNvPr id="3" name="Subtitle 2"/>
          <p:cNvSpPr>
            <a:spLocks noGrp="1"/>
          </p:cNvSpPr>
          <p:nvPr>
            <p:ph type="subTitle" idx="1"/>
          </p:nvPr>
        </p:nvSpPr>
        <p:spPr>
          <a:xfrm>
            <a:off x="1371600" y="2914650"/>
            <a:ext cx="6400800" cy="1314450"/>
          </a:xfrm>
        </p:spPr>
        <p:txBody>
          <a:bodyPr>
            <a:normAutofit fontScale="70000" lnSpcReduction="20000"/>
          </a:bodyPr>
          <a:lstStyle/>
          <a:p>
            <a:pPr marL="0" lvl="0" indent="0">
              <a:buNone/>
            </a:pPr>
            <a:br>
              <a:rPr dirty="0"/>
            </a:br>
            <a:br>
              <a:rPr dirty="0"/>
            </a:br>
            <a:r>
              <a:rPr dirty="0"/>
              <a:t>Anna-Bettina </a:t>
            </a:r>
            <a:r>
              <a:rPr dirty="0" err="1"/>
              <a:t>Haidich</a:t>
            </a:r>
            <a:endParaRPr lang="en-US" dirty="0"/>
          </a:p>
          <a:p>
            <a:pPr marL="0" lvl="0" indent="0">
              <a:buNone/>
            </a:pPr>
            <a:r>
              <a:rPr dirty="0"/>
              <a:t>Konstantinos Bougioukas</a:t>
            </a:r>
            <a:endParaRPr lang="en-US" dirty="0"/>
          </a:p>
          <a:p>
            <a:pPr marL="0" lvl="0" indent="0">
              <a:buNone/>
            </a:pPr>
            <a:r>
              <a:rPr dirty="0"/>
              <a:t>Medical </a:t>
            </a:r>
            <a:r>
              <a:rPr dirty="0" err="1"/>
              <a:t>StatisticsOctober</a:t>
            </a:r>
            <a:r>
              <a:rPr dirty="0"/>
              <a:t> 10, 2022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1</a:t>
            </a:r>
          </a:p>
        </p:txBody>
      </p:sp>
      <p:sp>
        <p:nvSpPr>
          <p:cNvPr id="3" name="Content Placeholder 2"/>
          <p:cNvSpPr>
            <a:spLocks noGrp="1"/>
          </p:cNvSpPr>
          <p:nvPr>
            <p:ph idx="1"/>
          </p:nvPr>
        </p:nvSpPr>
        <p:spPr/>
        <p:txBody>
          <a:bodyPr/>
          <a:lstStyle/>
          <a:p>
            <a:pPr marL="0" lvl="0" indent="0">
              <a:buNone/>
            </a:pPr>
            <a:r>
              <a:t>Suppose an investigator is examining whether hepatitis B antigen affects liver function test results.</a:t>
            </a:r>
          </a:p>
          <a:p>
            <a:pPr lvl="0"/>
            <a:r>
              <a:rPr b="1"/>
              <a:t>Independent variable</a:t>
            </a:r>
            <a:r>
              <a:t> of interest: the presence or absence of the hepatitis B antigen</a:t>
            </a:r>
          </a:p>
          <a:p>
            <a:pPr lvl="0"/>
            <a:r>
              <a:rPr b="1"/>
              <a:t>Dependent variable</a:t>
            </a:r>
            <a:r>
              <a:t>: the liver function test result, as it is affected by hepatitis B antigen.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2</a:t>
            </a:r>
          </a:p>
        </p:txBody>
      </p:sp>
      <p:sp>
        <p:nvSpPr>
          <p:cNvPr id="3" name="Content Placeholder 2"/>
          <p:cNvSpPr>
            <a:spLocks noGrp="1"/>
          </p:cNvSpPr>
          <p:nvPr>
            <p:ph idx="1"/>
          </p:nvPr>
        </p:nvSpPr>
        <p:spPr/>
        <p:txBody>
          <a:bodyPr>
            <a:normAutofit fontScale="77500" lnSpcReduction="20000"/>
          </a:bodyPr>
          <a:lstStyle/>
          <a:p>
            <a:pPr marL="0" lvl="0" indent="0">
              <a:buNone/>
            </a:pPr>
            <a:r>
              <a:rPr dirty="0"/>
              <a:t>An investigator is studying the effectiveness of a newly developed medicine to treat constipation. The treatment group receives the new medication and the control group receives a placebo. The investigator measures the number of days between taking the drug and the first bowel movement among participants in both control and treatment groups.</a:t>
            </a:r>
            <a:endParaRPr lang="en-US" dirty="0"/>
          </a:p>
          <a:p>
            <a:pPr marL="0" lvl="0" indent="0">
              <a:buNone/>
            </a:pPr>
            <a:endParaRPr dirty="0"/>
          </a:p>
          <a:p>
            <a:pPr lvl="0"/>
            <a:r>
              <a:rPr b="1" dirty="0"/>
              <a:t>Independent variable</a:t>
            </a:r>
            <a:r>
              <a:rPr dirty="0"/>
              <a:t> of interest: the group assignment—treatment or control—is the independent variable because it is manipulated by the </a:t>
            </a:r>
            <a:r>
              <a:rPr lang="en-GB" dirty="0"/>
              <a:t>investigator,</a:t>
            </a:r>
            <a:r>
              <a:rPr dirty="0"/>
              <a:t> and it affects the length of time until the first bowel movement.</a:t>
            </a:r>
          </a:p>
          <a:p>
            <a:pPr lvl="0"/>
            <a:r>
              <a:rPr b="1" dirty="0"/>
              <a:t>Dependent variable</a:t>
            </a:r>
            <a:r>
              <a:rPr dirty="0"/>
              <a:t>: the number of days until the first bowel movement is the dependent variable because it is affected by the group assignment or whether the participant received the new drug or the placebo.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Types of Data in Variables</a:t>
            </a:r>
          </a:p>
        </p:txBody>
      </p:sp>
      <p:sp>
        <p:nvSpPr>
          <p:cNvPr id="4" name="Text Placeholder 3"/>
          <p:cNvSpPr>
            <a:spLocks noGrp="1"/>
          </p:cNvSpPr>
          <p:nvPr>
            <p:ph type="body" sz="half" idx="2"/>
          </p:nvPr>
        </p:nvSpPr>
        <p:spPr/>
        <p:txBody>
          <a:bodyPr>
            <a:normAutofit/>
          </a:bodyPr>
          <a:lstStyle/>
          <a:p>
            <a:pPr marL="0" lvl="0" indent="0">
              <a:buNone/>
            </a:pPr>
            <a:r>
              <a:rPr sz="1600" dirty="0"/>
              <a:t>Data in variable can be either categorical or numerical (otherwise known as qualitative and quantitative) in nature:</a:t>
            </a:r>
          </a:p>
        </p:txBody>
      </p:sp>
      <p:pic>
        <p:nvPicPr>
          <p:cNvPr id="3" name="Picture 1" descr="images_slides/types.png"/>
          <p:cNvPicPr>
            <a:picLocks noGrp="1" noChangeAspect="1"/>
          </p:cNvPicPr>
          <p:nvPr/>
        </p:nvPicPr>
        <p:blipFill>
          <a:blip r:embed="rId2"/>
          <a:stretch>
            <a:fillRect/>
          </a:stretch>
        </p:blipFill>
        <p:spPr bwMode="auto">
          <a:xfrm>
            <a:off x="3581399" y="584200"/>
            <a:ext cx="5105400" cy="36195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Categorical Data</a:t>
            </a:r>
          </a:p>
        </p:txBody>
      </p:sp>
      <p:sp>
        <p:nvSpPr>
          <p:cNvPr id="3" name="Content Placeholder 2"/>
          <p:cNvSpPr>
            <a:spLocks noGrp="1"/>
          </p:cNvSpPr>
          <p:nvPr>
            <p:ph idx="1"/>
          </p:nvPr>
        </p:nvSpPr>
        <p:spPr/>
        <p:txBody>
          <a:bodyPr>
            <a:normAutofit fontScale="85000" lnSpcReduction="20000"/>
          </a:bodyPr>
          <a:lstStyle/>
          <a:p>
            <a:pPr marL="0" lvl="0" indent="0">
              <a:buNone/>
            </a:pPr>
            <a:r>
              <a:rPr b="1" dirty="0"/>
              <a:t>A. Nominal Data</a:t>
            </a:r>
          </a:p>
          <a:p>
            <a:pPr marL="0" lvl="0" indent="0">
              <a:buNone/>
            </a:pPr>
            <a:r>
              <a:rPr dirty="0"/>
              <a:t>Nominal categorical data are data that one can name and put into categories. They are not measured but simply counted. They often consist of </a:t>
            </a:r>
            <a:r>
              <a:rPr b="1" dirty="0"/>
              <a:t>unordered</a:t>
            </a:r>
            <a:r>
              <a:rPr dirty="0"/>
              <a:t> observations which have two categories and are often know as </a:t>
            </a:r>
            <a:r>
              <a:rPr b="1" dirty="0"/>
              <a:t>binary</a:t>
            </a:r>
            <a:r>
              <a:rPr dirty="0"/>
              <a:t>. For example: dead or alive; cured or not cured; pregnant or not pregnant.</a:t>
            </a:r>
          </a:p>
          <a:p>
            <a:pPr marL="0" lvl="0" indent="0">
              <a:buNone/>
            </a:pPr>
            <a:r>
              <a:rPr dirty="0"/>
              <a:t>However, nominal categorical data often can have </a:t>
            </a:r>
            <a:r>
              <a:rPr b="1" dirty="0"/>
              <a:t>more than two categories</a:t>
            </a:r>
            <a:r>
              <a:rPr dirty="0"/>
              <a:t>, for example, blood group A, B, AB, O; country of origin; ethnic group; eye color.</a:t>
            </a:r>
          </a:p>
          <a:p>
            <a:pPr marL="1270000" lvl="0" indent="0">
              <a:buNone/>
            </a:pPr>
            <a:endParaRPr lang="en-US" sz="2000" b="1" dirty="0"/>
          </a:p>
          <a:p>
            <a:pPr marL="115888" lvl="0" indent="0" defTabSz="114300">
              <a:buNone/>
            </a:pPr>
            <a:r>
              <a:rPr lang="en-GB" sz="2000" b="1" dirty="0"/>
              <a:t>Numerical representation of categories are just codes</a:t>
            </a:r>
          </a:p>
          <a:p>
            <a:pPr marL="115888" lvl="0" indent="0" defTabSz="114300">
              <a:buNone/>
            </a:pPr>
            <a:r>
              <a:rPr lang="en-GB" sz="2000" dirty="0"/>
              <a:t>We can denote a male and female as 1 and 2 for gender and denote A, B, AB and O, as 1, 2, 3, and 4 for blood type. Unlike numerical data, the numbers representing different categories </a:t>
            </a:r>
            <a:r>
              <a:rPr lang="en-GB" sz="2000" b="1" dirty="0"/>
              <a:t>do not have mathematical meaning</a:t>
            </a:r>
            <a:r>
              <a:rPr lang="en-GB" sz="2000" dirty="0"/>
              <a:t> (they are just codes).</a:t>
            </a:r>
          </a:p>
          <a:p>
            <a:pPr marL="1270000" lvl="0" indent="0">
              <a:buNone/>
            </a:pPr>
            <a:endParaRPr lang="en-US" sz="2000" b="1" dirty="0"/>
          </a:p>
          <a:p>
            <a:pPr marL="0" lvl="0" indent="0">
              <a:buNone/>
            </a:pPr>
            <a:endParaRP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01A0-67B2-19B8-B3D4-F8558D217575}"/>
              </a:ext>
            </a:extLst>
          </p:cNvPr>
          <p:cNvSpPr>
            <a:spLocks noGrp="1"/>
          </p:cNvSpPr>
          <p:nvPr>
            <p:ph type="title"/>
          </p:nvPr>
        </p:nvSpPr>
        <p:spPr/>
        <p:txBody>
          <a:bodyPr/>
          <a:lstStyle/>
          <a:p>
            <a:r>
              <a:rPr lang="en-GB" dirty="0"/>
              <a:t>Categorical Data</a:t>
            </a:r>
          </a:p>
        </p:txBody>
      </p:sp>
      <p:sp>
        <p:nvSpPr>
          <p:cNvPr id="3" name="Content Placeholder 2">
            <a:extLst>
              <a:ext uri="{FF2B5EF4-FFF2-40B4-BE49-F238E27FC236}">
                <a16:creationId xmlns:a16="http://schemas.microsoft.com/office/drawing/2014/main" id="{E6623E05-7973-4125-B49C-01B767C91066}"/>
              </a:ext>
            </a:extLst>
          </p:cNvPr>
          <p:cNvSpPr>
            <a:spLocks noGrp="1"/>
          </p:cNvSpPr>
          <p:nvPr>
            <p:ph idx="1"/>
          </p:nvPr>
        </p:nvSpPr>
        <p:spPr/>
        <p:txBody>
          <a:bodyPr>
            <a:normAutofit fontScale="92500" lnSpcReduction="20000"/>
          </a:bodyPr>
          <a:lstStyle/>
          <a:p>
            <a:pPr marL="0" lvl="0" indent="0">
              <a:buNone/>
            </a:pPr>
            <a:r>
              <a:rPr lang="en-GB" b="1" dirty="0"/>
              <a:t>Β. Ordinal Data</a:t>
            </a:r>
          </a:p>
          <a:p>
            <a:pPr marL="0" lvl="0" indent="0">
              <a:buNone/>
            </a:pPr>
            <a:r>
              <a:rPr lang="en-GB" dirty="0"/>
              <a:t>If there are more than two categories of classification it may be possible to </a:t>
            </a:r>
            <a:r>
              <a:rPr lang="en-GB" b="1" dirty="0"/>
              <a:t>order</a:t>
            </a:r>
            <a:r>
              <a:rPr lang="en-GB" dirty="0"/>
              <a:t> them in some way. For example, after treatment a patient may be either improved, the same or worse.</a:t>
            </a:r>
          </a:p>
          <a:p>
            <a:pPr marL="0" lvl="0" indent="0">
              <a:buNone/>
            </a:pPr>
            <a:r>
              <a:rPr lang="en-GB" dirty="0"/>
              <a:t>Another example of an ordinal variable is the variable pain where a subject is asked to describe the pain verbally as minimal, moderate, severe, or unbearable.</a:t>
            </a:r>
          </a:p>
          <a:p>
            <a:pPr marL="0" lvl="0" indent="0">
              <a:buNone/>
            </a:pPr>
            <a:endParaRPr lang="en-GB" dirty="0"/>
          </a:p>
          <a:p>
            <a:pPr marL="231775" lvl="0" indent="0">
              <a:buNone/>
            </a:pPr>
            <a:r>
              <a:rPr lang="en-GB" sz="2000" b="1" dirty="0"/>
              <a:t>Collapsing categories leads to a loss of information</a:t>
            </a:r>
          </a:p>
          <a:p>
            <a:pPr marL="231775" lvl="0" indent="0">
              <a:buNone/>
            </a:pPr>
            <a:r>
              <a:rPr lang="en-GB" sz="2000" dirty="0"/>
              <a:t>Ordinal data are often reduced to two categories to simplify analysis and presentation, which may result in a </a:t>
            </a:r>
            <a:r>
              <a:rPr lang="en-GB" sz="2000" b="1" dirty="0"/>
              <a:t>considerable loss of information</a:t>
            </a:r>
            <a:r>
              <a:rPr lang="en-GB" sz="2000" dirty="0"/>
              <a:t>.</a:t>
            </a:r>
          </a:p>
          <a:p>
            <a:endParaRPr lang="en-GB" dirty="0"/>
          </a:p>
        </p:txBody>
      </p:sp>
    </p:spTree>
    <p:extLst>
      <p:ext uri="{BB962C8B-B14F-4D97-AF65-F5344CB8AC3E}">
        <p14:creationId xmlns:p14="http://schemas.microsoft.com/office/powerpoint/2010/main" val="180047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Numerical Data</a:t>
            </a:r>
          </a:p>
        </p:txBody>
      </p:sp>
      <p:sp>
        <p:nvSpPr>
          <p:cNvPr id="3" name="Content Placeholder 2"/>
          <p:cNvSpPr>
            <a:spLocks noGrp="1"/>
          </p:cNvSpPr>
          <p:nvPr>
            <p:ph idx="1"/>
          </p:nvPr>
        </p:nvSpPr>
        <p:spPr>
          <a:xfrm>
            <a:off x="457200" y="1006863"/>
            <a:ext cx="8578312" cy="3394472"/>
          </a:xfrm>
        </p:spPr>
        <p:txBody>
          <a:bodyPr>
            <a:noAutofit/>
          </a:bodyPr>
          <a:lstStyle/>
          <a:p>
            <a:pPr marL="0" lvl="0" indent="0">
              <a:buNone/>
            </a:pPr>
            <a:r>
              <a:rPr sz="1600" b="1" dirty="0"/>
              <a:t>A. Discrete (or count) Data</a:t>
            </a:r>
          </a:p>
          <a:p>
            <a:pPr marL="0" lvl="0" indent="0">
              <a:buNone/>
            </a:pPr>
            <a:r>
              <a:rPr sz="1600" dirty="0"/>
              <a:t>Counts can only be a whole number or integer value, for example, the number of children: 0, 1, 2, 3, etc.</a:t>
            </a:r>
          </a:p>
          <a:p>
            <a:pPr marL="0" lvl="0" indent="0">
              <a:buNone/>
            </a:pPr>
            <a:r>
              <a:rPr sz="1600" dirty="0"/>
              <a:t>Other examples are often counts per unit of time such as the number of deaths in a hospital per year, the number of visits to the GP in a year, or the number of attacks of asthma a person has per month.</a:t>
            </a:r>
          </a:p>
          <a:p>
            <a:pPr marL="0" lvl="0" indent="0">
              <a:buNone/>
            </a:pPr>
            <a:endParaRPr sz="1600" dirty="0"/>
          </a:p>
          <a:p>
            <a:pPr marL="0" lvl="0" indent="0">
              <a:buNone/>
            </a:pPr>
            <a:r>
              <a:rPr sz="1600" dirty="0"/>
              <a:t>The difference between discrete data and the ordinal data can be seen by considering an example of each:</a:t>
            </a:r>
          </a:p>
          <a:p>
            <a:pPr marL="53975" lvl="0" indent="0">
              <a:buNone/>
            </a:pPr>
            <a:r>
              <a:rPr sz="1600" b="1" dirty="0"/>
              <a:t>Example: Ordinal Vs Discrete data</a:t>
            </a:r>
          </a:p>
          <a:p>
            <a:pPr marL="53975" lvl="0" indent="0">
              <a:buNone/>
            </a:pPr>
            <a:r>
              <a:rPr sz="1600" b="1" i="1" dirty="0"/>
              <a:t>Ordinal categorical:</a:t>
            </a:r>
            <a:r>
              <a:rPr sz="1600" dirty="0"/>
              <a:t> Stage of breast cancer: I II III IV</a:t>
            </a:r>
          </a:p>
          <a:p>
            <a:pPr marL="53975" lvl="0" indent="0">
              <a:buNone/>
            </a:pPr>
            <a:r>
              <a:rPr sz="1600" b="1" i="1" dirty="0"/>
              <a:t>Discrete numerical:</a:t>
            </a:r>
            <a:r>
              <a:rPr sz="1600" dirty="0"/>
              <a:t> Number of children: 0 1 2 3 4 5+</a:t>
            </a:r>
          </a:p>
          <a:p>
            <a:pPr marL="53975" lvl="0" indent="0">
              <a:buNone/>
            </a:pPr>
            <a:r>
              <a:rPr sz="1600" dirty="0"/>
              <a:t>We </a:t>
            </a:r>
            <a:r>
              <a:rPr sz="1600" b="1" dirty="0"/>
              <a:t>cannot</a:t>
            </a:r>
            <a:r>
              <a:rPr sz="1600" dirty="0"/>
              <a:t> say that stage IV is twice as bad as stage II nor that the difference between stages I and II is equivalent to that between stages III and IV. In contrast, three children are three times as many as one, and a difference of one means the same throughout the range of values.</a:t>
            </a:r>
          </a:p>
          <a:p>
            <a:pPr marL="0" lvl="0" indent="0">
              <a:buNone/>
            </a:pP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9B94-A90F-D09C-B5C3-C17944364BEA}"/>
              </a:ext>
            </a:extLst>
          </p:cNvPr>
          <p:cNvSpPr>
            <a:spLocks noGrp="1"/>
          </p:cNvSpPr>
          <p:nvPr>
            <p:ph type="title"/>
          </p:nvPr>
        </p:nvSpPr>
        <p:spPr/>
        <p:txBody>
          <a:bodyPr/>
          <a:lstStyle/>
          <a:p>
            <a:r>
              <a:rPr lang="en-GB" dirty="0"/>
              <a:t>Numerical Data</a:t>
            </a:r>
          </a:p>
        </p:txBody>
      </p:sp>
      <p:sp>
        <p:nvSpPr>
          <p:cNvPr id="3" name="Content Placeholder 2">
            <a:extLst>
              <a:ext uri="{FF2B5EF4-FFF2-40B4-BE49-F238E27FC236}">
                <a16:creationId xmlns:a16="http://schemas.microsoft.com/office/drawing/2014/main" id="{F5C73965-D119-AA3A-0AD2-AE7519C9D29C}"/>
              </a:ext>
            </a:extLst>
          </p:cNvPr>
          <p:cNvSpPr>
            <a:spLocks noGrp="1"/>
          </p:cNvSpPr>
          <p:nvPr>
            <p:ph idx="1"/>
          </p:nvPr>
        </p:nvSpPr>
        <p:spPr>
          <a:xfrm>
            <a:off x="457199" y="1200151"/>
            <a:ext cx="8586061" cy="3852296"/>
          </a:xfrm>
        </p:spPr>
        <p:txBody>
          <a:bodyPr>
            <a:normAutofit fontScale="25000" lnSpcReduction="20000"/>
          </a:bodyPr>
          <a:lstStyle/>
          <a:p>
            <a:pPr marL="0" lvl="0" indent="0">
              <a:buNone/>
            </a:pPr>
            <a:r>
              <a:rPr lang="en-GB" sz="6200" b="1" dirty="0"/>
              <a:t>Β. Continuous (or measured) Data</a:t>
            </a:r>
          </a:p>
          <a:p>
            <a:pPr marL="0" lvl="0" indent="0">
              <a:buNone/>
            </a:pPr>
            <a:r>
              <a:rPr lang="en-GB" sz="6200" dirty="0"/>
              <a:t>Continuous data are measurements with units that can, in theory at least, take any value within a given range (they are restricted by the accuracy of the measuring instrument). These data contain the most information, and are the ones most commonly used in statistics. Examples of continuous data are age, weight, height, SBP, temperature.</a:t>
            </a:r>
          </a:p>
          <a:p>
            <a:pPr marL="0" lvl="0" indent="0">
              <a:buNone/>
            </a:pPr>
            <a:endParaRPr lang="en-GB" sz="6200" dirty="0"/>
          </a:p>
          <a:p>
            <a:pPr marL="115888" lvl="0" indent="0">
              <a:buNone/>
            </a:pPr>
            <a:r>
              <a:rPr lang="en-GB" sz="6200" b="1" dirty="0"/>
              <a:t>Categorization of numerical data leads to a loss of information</a:t>
            </a:r>
          </a:p>
          <a:p>
            <a:pPr marL="115888" lvl="0" indent="0">
              <a:buNone/>
            </a:pPr>
            <a:r>
              <a:rPr lang="en-GB" sz="6200" dirty="0"/>
              <a:t>For simplicity, it is often the case in medicine that continuous data are dichotomized to make nominal data. For example, the diastolic blood pressure (DBP), which is continuous, is converted into hypertension (&gt;90 mmHg) and normotension (≤90 mmHg). There are </a:t>
            </a:r>
            <a:r>
              <a:rPr lang="en-GB" sz="6200" b="1" dirty="0"/>
              <a:t>two main reasons</a:t>
            </a:r>
            <a:r>
              <a:rPr lang="en-GB" sz="6200" dirty="0"/>
              <a:t> for doing this:</a:t>
            </a:r>
          </a:p>
          <a:p>
            <a:pPr marL="342900" lvl="0" indent="-342900">
              <a:buAutoNum type="alphaLcParenBoth"/>
            </a:pPr>
            <a:r>
              <a:rPr lang="en-GB" sz="6200" dirty="0"/>
              <a:t>It is easier to </a:t>
            </a:r>
            <a:r>
              <a:rPr lang="en-GB" sz="6200" b="1" dirty="0"/>
              <a:t>describe a population by the proportion</a:t>
            </a:r>
            <a:r>
              <a:rPr lang="en-GB" sz="6200" dirty="0"/>
              <a:t> of people affected, for example, the proportion of people in the population with hypertension is 10%.</a:t>
            </a:r>
          </a:p>
          <a:p>
            <a:pPr marL="342900" lvl="0" indent="-342900">
              <a:buAutoNum type="alphaLcParenBoth"/>
            </a:pPr>
            <a:r>
              <a:rPr lang="en-GB" sz="6200" dirty="0"/>
              <a:t>It helps to </a:t>
            </a:r>
            <a:r>
              <a:rPr lang="en-GB" sz="6200" b="1" dirty="0"/>
              <a:t>make a decision</a:t>
            </a:r>
            <a:r>
              <a:rPr lang="en-GB" sz="6200" dirty="0"/>
              <a:t>: if a person has hypertension, then they will get treatment, and this is easier if high blood pressure has been categorized.</a:t>
            </a:r>
          </a:p>
          <a:p>
            <a:endParaRPr lang="en-GB" dirty="0"/>
          </a:p>
        </p:txBody>
      </p:sp>
    </p:spTree>
    <p:extLst>
      <p:ext uri="{BB962C8B-B14F-4D97-AF65-F5344CB8AC3E}">
        <p14:creationId xmlns:p14="http://schemas.microsoft.com/office/powerpoint/2010/main" val="247031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 1</a:t>
            </a:r>
          </a:p>
        </p:txBody>
      </p:sp>
      <p:sp>
        <p:nvSpPr>
          <p:cNvPr id="3" name="Content Placeholder 2"/>
          <p:cNvSpPr>
            <a:spLocks noGrp="1"/>
          </p:cNvSpPr>
          <p:nvPr>
            <p:ph idx="1"/>
          </p:nvPr>
        </p:nvSpPr>
        <p:spPr/>
        <p:txBody>
          <a:bodyPr/>
          <a:lstStyle/>
          <a:p>
            <a:pPr marL="0" lvl="0" indent="0">
              <a:buNone/>
            </a:pPr>
            <a:r>
              <a:t>Which are the main branches of statistics?</a:t>
            </a:r>
          </a:p>
          <a:p>
            <a:pPr lvl="0"/>
            <a:r>
              <a:t>The two branches of statistics are descriptive statistics and inferential statistics.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 2</a:t>
            </a:r>
          </a:p>
        </p:txBody>
      </p:sp>
      <p:sp>
        <p:nvSpPr>
          <p:cNvPr id="3" name="Content Placeholder 2"/>
          <p:cNvSpPr>
            <a:spLocks noGrp="1"/>
          </p:cNvSpPr>
          <p:nvPr>
            <p:ph idx="1"/>
          </p:nvPr>
        </p:nvSpPr>
        <p:spPr/>
        <p:txBody>
          <a:bodyPr/>
          <a:lstStyle/>
          <a:p>
            <a:pPr marL="0" lvl="0" indent="0">
              <a:buNone/>
            </a:pPr>
            <a:r>
              <a:rPr dirty="0"/>
              <a:t>What is the difference between dependent and independent variables?</a:t>
            </a:r>
          </a:p>
          <a:p>
            <a:pPr lvl="0"/>
            <a:r>
              <a:rPr dirty="0"/>
              <a:t>A dependent variable is the variable being tested and measured in a scientific experiment (outcome). An independent variable is the variable that is changed or controlled in a scientific experiment to test the effects on the dependent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 3</a:t>
            </a:r>
          </a:p>
        </p:txBody>
      </p:sp>
      <p:sp>
        <p:nvSpPr>
          <p:cNvPr id="3" name="Content Placeholder 2"/>
          <p:cNvSpPr>
            <a:spLocks noGrp="1"/>
          </p:cNvSpPr>
          <p:nvPr>
            <p:ph idx="1"/>
          </p:nvPr>
        </p:nvSpPr>
        <p:spPr/>
        <p:txBody>
          <a:bodyPr/>
          <a:lstStyle/>
          <a:p>
            <a:pPr marL="0" lvl="0" indent="0">
              <a:buNone/>
            </a:pPr>
            <a:r>
              <a:rPr dirty="0"/>
              <a:t>Try to identify the independent and dependent variables in the following example study:</a:t>
            </a:r>
          </a:p>
          <a:p>
            <a:pPr marL="0" lvl="0" indent="0">
              <a:buNone/>
            </a:pPr>
            <a:r>
              <a:rPr dirty="0"/>
              <a:t>“Examining the difference between paracetamol and aspirin in the relief of pain experienced by migraine sufferers.”</a:t>
            </a:r>
            <a:endParaRPr lang="en-US" dirty="0"/>
          </a:p>
          <a:p>
            <a:pPr marL="0" lvl="0" indent="0">
              <a:buNone/>
            </a:pPr>
            <a:endParaRPr dirty="0"/>
          </a:p>
          <a:p>
            <a:pPr lvl="0"/>
            <a:r>
              <a:rPr dirty="0"/>
              <a:t>Independent variable is the type of therapy (paracetamol or aspirin) and dependent variable is measured experience of pain relief.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Online textbook of the course</a:t>
            </a:r>
          </a:p>
        </p:txBody>
      </p:sp>
      <p:sp>
        <p:nvSpPr>
          <p:cNvPr id="4" name="Text Placeholder 3"/>
          <p:cNvSpPr>
            <a:spLocks noGrp="1"/>
          </p:cNvSpPr>
          <p:nvPr>
            <p:ph type="body" sz="half" idx="2"/>
          </p:nvPr>
        </p:nvSpPr>
        <p:spPr/>
        <p:txBody>
          <a:bodyPr>
            <a:normAutofit/>
          </a:bodyPr>
          <a:lstStyle/>
          <a:p>
            <a:pPr marL="0" lvl="0" indent="0">
              <a:buNone/>
            </a:pPr>
            <a:r>
              <a:rPr sz="1800" dirty="0"/>
              <a:t>The online textbook includes two Parts, “Medical Statistics” and “</a:t>
            </a:r>
            <a:r>
              <a:rPr sz="1800" dirty="0" err="1"/>
              <a:t>Jamovi</a:t>
            </a:r>
            <a:r>
              <a:rPr sz="1800" dirty="0"/>
              <a:t> LAB”. For each theoretical chapter (e.g., </a:t>
            </a:r>
            <a:r>
              <a:rPr sz="1800" dirty="0">
                <a:hlinkClick r:id="rId2"/>
              </a:rPr>
              <a:t>“Introduction”</a:t>
            </a:r>
            <a:r>
              <a:rPr sz="1800" dirty="0"/>
              <a:t>. ) in first part there is a practical lab with </a:t>
            </a:r>
            <a:r>
              <a:rPr sz="1800" dirty="0" err="1"/>
              <a:t>Jamovi</a:t>
            </a:r>
            <a:r>
              <a:rPr sz="1800" dirty="0"/>
              <a:t> in the second part (e.g., </a:t>
            </a:r>
            <a:r>
              <a:rPr sz="1800" dirty="0">
                <a:hlinkClick r:id="rId3"/>
              </a:rPr>
              <a:t>“Lab I:Introduction to </a:t>
            </a:r>
            <a:r>
              <a:rPr sz="1800" dirty="0" err="1">
                <a:hlinkClick r:id="rId3"/>
              </a:rPr>
              <a:t>Jamovi</a:t>
            </a:r>
            <a:r>
              <a:rPr sz="1800" dirty="0">
                <a:hlinkClick r:id="rId3"/>
              </a:rPr>
              <a:t>”</a:t>
            </a:r>
            <a:r>
              <a:rPr sz="1800" dirty="0"/>
              <a:t>.</a:t>
            </a:r>
          </a:p>
        </p:txBody>
      </p:sp>
      <p:pic>
        <p:nvPicPr>
          <p:cNvPr id="3" name="Picture 1" descr="images_slides/cover2.png"/>
          <p:cNvPicPr>
            <a:picLocks noGrp="1" noChangeAspect="1"/>
          </p:cNvPicPr>
          <p:nvPr/>
        </p:nvPicPr>
        <p:blipFill>
          <a:blip r:embed="rId4"/>
          <a:stretch>
            <a:fillRect/>
          </a:stretch>
        </p:blipFill>
        <p:spPr bwMode="auto">
          <a:xfrm>
            <a:off x="4254500" y="203200"/>
            <a:ext cx="3733800" cy="4381500"/>
          </a:xfrm>
          <a:prstGeom prst="rect">
            <a:avLst/>
          </a:prstGeom>
          <a:noFill/>
          <a:ln w="9525">
            <a:noFill/>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 4</a:t>
            </a:r>
          </a:p>
        </p:txBody>
      </p:sp>
      <p:sp>
        <p:nvSpPr>
          <p:cNvPr id="3" name="Content Placeholder 2"/>
          <p:cNvSpPr>
            <a:spLocks noGrp="1"/>
          </p:cNvSpPr>
          <p:nvPr>
            <p:ph idx="1"/>
          </p:nvPr>
        </p:nvSpPr>
        <p:spPr/>
        <p:txBody>
          <a:bodyPr>
            <a:normAutofit lnSpcReduction="10000"/>
          </a:bodyPr>
          <a:lstStyle/>
          <a:p>
            <a:pPr marL="0" lvl="0" indent="0">
              <a:buNone/>
            </a:pPr>
            <a:r>
              <a:rPr dirty="0"/>
              <a:t>Which of the following is a qualitative nominal variable:</a:t>
            </a:r>
          </a:p>
          <a:p>
            <a:pPr marL="342900" lvl="0" indent="-342900">
              <a:buAutoNum type="alphaLcPeriod"/>
            </a:pPr>
            <a:r>
              <a:rPr dirty="0"/>
              <a:t>Value of blood pH</a:t>
            </a:r>
          </a:p>
          <a:p>
            <a:pPr marL="342900" lvl="0" indent="-342900">
              <a:buAutoNum type="alphaLcPeriod"/>
            </a:pPr>
            <a:r>
              <a:rPr dirty="0"/>
              <a:t>Sensitivity of a diagnostic test (poor, moderate, high)</a:t>
            </a:r>
          </a:p>
          <a:p>
            <a:pPr marL="342900" lvl="0" indent="-342900">
              <a:buAutoNum type="alphaLcPeriod"/>
            </a:pPr>
            <a:r>
              <a:rPr dirty="0"/>
              <a:t>Hospitalization expenses in a hospital</a:t>
            </a:r>
          </a:p>
          <a:p>
            <a:pPr marL="342900" lvl="0" indent="-342900">
              <a:buAutoNum type="alphaLcPeriod"/>
            </a:pPr>
            <a:r>
              <a:rPr dirty="0"/>
              <a:t>Assignment of a person in one of three groups in a clinical trial</a:t>
            </a:r>
            <a:endParaRPr lang="en-US" dirty="0"/>
          </a:p>
          <a:p>
            <a:pPr marL="0" lvl="0" indent="0">
              <a:buNone/>
            </a:pPr>
            <a:endParaRPr dirty="0"/>
          </a:p>
          <a:p>
            <a:pPr lvl="0"/>
            <a:r>
              <a:rPr b="1" dirty="0"/>
              <a:t>d.</a:t>
            </a:r>
            <a:r>
              <a:rPr dirty="0"/>
              <a:t> Assignment of a person in one of three groups in a clinical trial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 5</a:t>
            </a:r>
          </a:p>
        </p:txBody>
      </p:sp>
      <p:sp>
        <p:nvSpPr>
          <p:cNvPr id="3" name="Content Placeholder 2"/>
          <p:cNvSpPr>
            <a:spLocks noGrp="1"/>
          </p:cNvSpPr>
          <p:nvPr>
            <p:ph idx="1"/>
          </p:nvPr>
        </p:nvSpPr>
        <p:spPr/>
        <p:txBody>
          <a:bodyPr/>
          <a:lstStyle/>
          <a:p>
            <a:pPr marL="0" lvl="0" indent="0">
              <a:buNone/>
            </a:pPr>
            <a:r>
              <a:rPr dirty="0"/>
              <a:t>Which of the following is a quantitative continuous variable:</a:t>
            </a:r>
          </a:p>
          <a:p>
            <a:pPr marL="342900" lvl="0" indent="-342900">
              <a:buAutoNum type="alphaLcPeriod"/>
            </a:pPr>
            <a:r>
              <a:rPr dirty="0"/>
              <a:t>Number of doctors in a hospital</a:t>
            </a:r>
          </a:p>
          <a:p>
            <a:pPr marL="342900" lvl="0" indent="-342900">
              <a:buAutoNum type="alphaLcPeriod"/>
            </a:pPr>
            <a:r>
              <a:rPr dirty="0"/>
              <a:t>An individual’s health status (healthy/diseased)</a:t>
            </a:r>
          </a:p>
          <a:p>
            <a:pPr marL="342900" lvl="0" indent="-342900">
              <a:buAutoNum type="alphaLcPeriod"/>
            </a:pPr>
            <a:r>
              <a:rPr dirty="0"/>
              <a:t>Blood cholesterol levels (mg/dL)</a:t>
            </a:r>
          </a:p>
          <a:p>
            <a:pPr marL="342900" lvl="0" indent="-342900">
              <a:buAutoNum type="alphaLcPeriod"/>
            </a:pPr>
            <a:r>
              <a:rPr dirty="0"/>
              <a:t>Result of a biopsy (positive/negative)</a:t>
            </a:r>
            <a:endParaRPr lang="en-US" dirty="0"/>
          </a:p>
          <a:p>
            <a:pPr marL="0" lvl="0" indent="0">
              <a:buNone/>
            </a:pPr>
            <a:endParaRPr dirty="0"/>
          </a:p>
          <a:p>
            <a:pPr lvl="0"/>
            <a:r>
              <a:rPr b="1" dirty="0"/>
              <a:t>c.</a:t>
            </a:r>
            <a:r>
              <a:rPr dirty="0"/>
              <a:t> Blood cholesterol levels (mg/dL)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_slides/thank.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Objectives of this lecture</a:t>
            </a:r>
          </a:p>
        </p:txBody>
      </p:sp>
      <p:sp>
        <p:nvSpPr>
          <p:cNvPr id="3" name="Content Placeholder 2"/>
          <p:cNvSpPr>
            <a:spLocks noGrp="1"/>
          </p:cNvSpPr>
          <p:nvPr>
            <p:ph idx="1"/>
          </p:nvPr>
        </p:nvSpPr>
        <p:spPr/>
        <p:txBody>
          <a:bodyPr/>
          <a:lstStyle/>
          <a:p>
            <a:pPr lvl="0"/>
            <a:r>
              <a:t>Distinguish descriptive from inferential statistics.</a:t>
            </a:r>
          </a:p>
          <a:p>
            <a:pPr lvl="0"/>
            <a:r>
              <a:t>Explain the difference between qualitative and quantitative data.</a:t>
            </a:r>
          </a:p>
          <a:p>
            <a:pPr lvl="0"/>
            <a:r>
              <a:t>Understand the difference between dependent and independent variables.</a:t>
            </a:r>
          </a:p>
          <a:p>
            <a:pPr lvl="0"/>
            <a:r>
              <a:t>Identify the type of any given variable (nominal/ordinal/discrete/contnuous).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Main branches of Statistics</a:t>
            </a:r>
          </a:p>
        </p:txBody>
      </p:sp>
      <p:pic>
        <p:nvPicPr>
          <p:cNvPr id="3" name="Picture 1" descr="images_slides/branches3.png"/>
          <p:cNvPicPr>
            <a:picLocks noGrp="1" noChangeAspect="1"/>
          </p:cNvPicPr>
          <p:nvPr/>
        </p:nvPicPr>
        <p:blipFill>
          <a:blip r:embed="rId2"/>
          <a:stretch>
            <a:fillRect/>
          </a:stretch>
        </p:blipFill>
        <p:spPr bwMode="auto">
          <a:xfrm>
            <a:off x="229656" y="1200151"/>
            <a:ext cx="4364861" cy="3143249"/>
          </a:xfrm>
          <a:prstGeom prst="rect">
            <a:avLst/>
          </a:prstGeom>
          <a:noFill/>
          <a:ln w="9525">
            <a:noFill/>
            <a:headEnd/>
            <a:tailEnd/>
          </a:ln>
        </p:spPr>
      </p:pic>
      <p:sp>
        <p:nvSpPr>
          <p:cNvPr id="4" name="Content Placeholder 3"/>
          <p:cNvSpPr>
            <a:spLocks noGrp="1"/>
          </p:cNvSpPr>
          <p:nvPr>
            <p:ph sz="half" idx="2"/>
          </p:nvPr>
        </p:nvSpPr>
        <p:spPr>
          <a:xfrm>
            <a:off x="4648200" y="1200151"/>
            <a:ext cx="4495800" cy="3394472"/>
          </a:xfrm>
        </p:spPr>
        <p:txBody>
          <a:bodyPr>
            <a:noAutofit/>
          </a:bodyPr>
          <a:lstStyle/>
          <a:p>
            <a:pPr marL="0" lvl="0" indent="0">
              <a:buNone/>
            </a:pPr>
            <a:r>
              <a:rPr sz="2000" dirty="0"/>
              <a:t>Statistics is an empirical method for collecting, organizing, summarizing, and presenting data, and for making inferences about the population from which the data are drawn.</a:t>
            </a:r>
          </a:p>
          <a:p>
            <a:pPr lvl="0"/>
            <a:r>
              <a:rPr sz="2000" dirty="0"/>
              <a:t>Descriptive statistics aim at summarizing large quantities of data by a few numbers.</a:t>
            </a:r>
          </a:p>
          <a:p>
            <a:pPr lvl="0"/>
            <a:r>
              <a:rPr sz="2000" dirty="0"/>
              <a:t>Inferential statistics aim at generalizing observations made on a sample to a whole population.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Biomedical Data</a:t>
            </a:r>
          </a:p>
        </p:txBody>
      </p:sp>
      <p:sp>
        <p:nvSpPr>
          <p:cNvPr id="3" name="Content Placeholder 2"/>
          <p:cNvSpPr>
            <a:spLocks noGrp="1"/>
          </p:cNvSpPr>
          <p:nvPr>
            <p:ph idx="1"/>
          </p:nvPr>
        </p:nvSpPr>
        <p:spPr>
          <a:xfrm>
            <a:off x="598449" y="1000895"/>
            <a:ext cx="8229600" cy="3394472"/>
          </a:xfrm>
        </p:spPr>
        <p:txBody>
          <a:bodyPr>
            <a:normAutofit fontScale="92500" lnSpcReduction="20000"/>
          </a:bodyPr>
          <a:lstStyle/>
          <a:p>
            <a:pPr marL="0" lvl="0" indent="0">
              <a:buNone/>
            </a:pPr>
            <a:r>
              <a:rPr dirty="0"/>
              <a:t>The data may include:</a:t>
            </a:r>
          </a:p>
          <a:p>
            <a:pPr lvl="0"/>
            <a:r>
              <a:rPr dirty="0"/>
              <a:t>administrative health data (data generated through the routine administration of healthcare programs)</a:t>
            </a:r>
          </a:p>
          <a:p>
            <a:pPr lvl="0"/>
            <a:r>
              <a:rPr dirty="0"/>
              <a:t>biomarker data (e.g., metabolomics)</a:t>
            </a:r>
          </a:p>
          <a:p>
            <a:pPr lvl="0"/>
            <a:r>
              <a:rPr dirty="0"/>
              <a:t>biometric data (e.g., data from wearable technologies)</a:t>
            </a:r>
          </a:p>
          <a:p>
            <a:pPr lvl="0"/>
            <a:r>
              <a:rPr dirty="0"/>
              <a:t>images etc.</a:t>
            </a:r>
            <a:endParaRPr lang="en-US" dirty="0"/>
          </a:p>
          <a:p>
            <a:pPr marL="0" lvl="0" indent="0">
              <a:buNone/>
            </a:pPr>
            <a:endParaRPr dirty="0"/>
          </a:p>
          <a:p>
            <a:pPr marL="0" lvl="0" indent="0">
              <a:buNone/>
            </a:pPr>
            <a:r>
              <a:rPr dirty="0"/>
              <a:t>These data may originate from many different sources, including electronic health records (EHRs), clinical registries, biobanks, the internet and patient self-reports.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ormAutofit/>
          </a:bodyPr>
          <a:lstStyle/>
          <a:p>
            <a:pPr marL="0" lvl="0" indent="0">
              <a:buNone/>
            </a:pPr>
            <a:r>
              <a:rPr sz="2400" dirty="0"/>
              <a:t>From Data to Knowledge</a:t>
            </a:r>
          </a:p>
        </p:txBody>
      </p:sp>
      <p:sp>
        <p:nvSpPr>
          <p:cNvPr id="4" name="Text Placeholder 3"/>
          <p:cNvSpPr>
            <a:spLocks noGrp="1"/>
          </p:cNvSpPr>
          <p:nvPr>
            <p:ph type="body" sz="half" idx="2"/>
          </p:nvPr>
        </p:nvSpPr>
        <p:spPr>
          <a:xfrm>
            <a:off x="560387" y="1420416"/>
            <a:ext cx="3008313" cy="3518297"/>
          </a:xfrm>
        </p:spPr>
        <p:txBody>
          <a:bodyPr>
            <a:normAutofit/>
          </a:bodyPr>
          <a:lstStyle/>
          <a:p>
            <a:pPr marL="0" lvl="0" indent="0">
              <a:buNone/>
            </a:pPr>
            <a:r>
              <a:rPr sz="2000" dirty="0"/>
              <a:t>Biomedical data can be transformed into information. This information can become knowledge if the researchers and clinicians understand it.</a:t>
            </a:r>
          </a:p>
        </p:txBody>
      </p:sp>
      <p:pic>
        <p:nvPicPr>
          <p:cNvPr id="3" name="Picture 1" descr="images_slides/info.png"/>
          <p:cNvPicPr>
            <a:picLocks noGrp="1" noChangeAspect="1"/>
          </p:cNvPicPr>
          <p:nvPr/>
        </p:nvPicPr>
        <p:blipFill>
          <a:blip r:embed="rId2"/>
          <a:stretch>
            <a:fillRect/>
          </a:stretch>
        </p:blipFill>
        <p:spPr bwMode="auto">
          <a:xfrm>
            <a:off x="3568700" y="965200"/>
            <a:ext cx="5105400" cy="28575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99831"/>
            <a:ext cx="3008313" cy="871538"/>
          </a:xfrm>
        </p:spPr>
        <p:txBody>
          <a:bodyPr>
            <a:normAutofit/>
          </a:bodyPr>
          <a:lstStyle/>
          <a:p>
            <a:pPr marL="0" lvl="0" indent="0">
              <a:buNone/>
            </a:pPr>
            <a:r>
              <a:rPr sz="2400" dirty="0"/>
              <a:t>Data structures</a:t>
            </a:r>
          </a:p>
        </p:txBody>
      </p:sp>
      <p:sp>
        <p:nvSpPr>
          <p:cNvPr id="4" name="Text Placeholder 3"/>
          <p:cNvSpPr>
            <a:spLocks noGrp="1"/>
          </p:cNvSpPr>
          <p:nvPr>
            <p:ph type="body" sz="half" idx="2"/>
          </p:nvPr>
        </p:nvSpPr>
        <p:spPr>
          <a:xfrm>
            <a:off x="0" y="1076326"/>
            <a:ext cx="4343399" cy="3518297"/>
          </a:xfrm>
        </p:spPr>
        <p:txBody>
          <a:bodyPr>
            <a:noAutofit/>
          </a:bodyPr>
          <a:lstStyle/>
          <a:p>
            <a:pPr marL="0" lvl="0" indent="0">
              <a:buNone/>
            </a:pPr>
            <a:r>
              <a:rPr sz="1600" dirty="0"/>
              <a:t>There are three main data structures:</a:t>
            </a:r>
          </a:p>
          <a:p>
            <a:pPr marL="285750" lvl="0" indent="-285750">
              <a:buFont typeface="Arial" panose="020B0604020202020204" pitchFamily="34" charset="0"/>
              <a:buChar char="•"/>
            </a:pPr>
            <a:r>
              <a:rPr sz="1600" dirty="0"/>
              <a:t>Structured data is generally tabular data that is represented by columns and rows in a database.</a:t>
            </a:r>
          </a:p>
          <a:p>
            <a:pPr marL="285750" lvl="0" indent="-285750">
              <a:buFont typeface="Arial" panose="020B0604020202020204" pitchFamily="34" charset="0"/>
              <a:buChar char="•"/>
            </a:pPr>
            <a:r>
              <a:rPr sz="1600" dirty="0"/>
              <a:t>Semi-Structured data is a form of structured data that does not obey the tabular structure, yet does have some structural properties (e.g., emails).</a:t>
            </a:r>
          </a:p>
          <a:p>
            <a:pPr marL="285750" lvl="0" indent="-285750">
              <a:buFont typeface="Arial" panose="020B0604020202020204" pitchFamily="34" charset="0"/>
              <a:buChar char="•"/>
            </a:pPr>
            <a:r>
              <a:rPr sz="1600" dirty="0"/>
              <a:t>Unstructured data usually open text (such as social media posts), images, videos, etc., that have no predetermined organization or design.</a:t>
            </a:r>
          </a:p>
        </p:txBody>
      </p:sp>
      <p:pic>
        <p:nvPicPr>
          <p:cNvPr id="3" name="Picture 1" descr="images_slides/tweet.png"/>
          <p:cNvPicPr>
            <a:picLocks noGrp="1" noChangeAspect="1"/>
          </p:cNvPicPr>
          <p:nvPr/>
        </p:nvPicPr>
        <p:blipFill>
          <a:blip r:embed="rId2"/>
          <a:stretch>
            <a:fillRect/>
          </a:stretch>
        </p:blipFill>
        <p:spPr bwMode="auto">
          <a:xfrm>
            <a:off x="4418051" y="381000"/>
            <a:ext cx="4343400" cy="43815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925" y="36806"/>
            <a:ext cx="8229600" cy="3394472"/>
          </a:xfrm>
        </p:spPr>
        <p:txBody>
          <a:bodyPr/>
          <a:lstStyle/>
          <a:p>
            <a:pPr marL="0" lvl="0" indent="0">
              <a:buNone/>
            </a:pPr>
            <a:endParaRPr dirty="0"/>
          </a:p>
          <a:p>
            <a:pPr marL="0" lvl="0" indent="0">
              <a:buNone/>
            </a:pPr>
            <a:r>
              <a:rPr sz="1800" dirty="0"/>
              <a:t>In this course we use data organized in a structured format (spreadsheets). In statistics, tabular data refers to data that are organized in a table with rows and columns. A row is a observation (or record), which corresponds to the statistical unit of the dataset. The columns are the variables (or characteristics) of interest. </a:t>
            </a:r>
          </a:p>
        </p:txBody>
      </p:sp>
      <p:pic>
        <p:nvPicPr>
          <p:cNvPr id="4" name="Picture 3">
            <a:extLst>
              <a:ext uri="{FF2B5EF4-FFF2-40B4-BE49-F238E27FC236}">
                <a16:creationId xmlns:a16="http://schemas.microsoft.com/office/drawing/2014/main" id="{FA4308BD-4A94-63BE-A989-8CDD4F539BF5}"/>
              </a:ext>
            </a:extLst>
          </p:cNvPr>
          <p:cNvPicPr>
            <a:picLocks noChangeAspect="1"/>
          </p:cNvPicPr>
          <p:nvPr/>
        </p:nvPicPr>
        <p:blipFill>
          <a:blip r:embed="rId2"/>
          <a:stretch>
            <a:fillRect/>
          </a:stretch>
        </p:blipFill>
        <p:spPr>
          <a:xfrm>
            <a:off x="2490893" y="1910850"/>
            <a:ext cx="3824667" cy="30408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Variables</a:t>
            </a:r>
          </a:p>
        </p:txBody>
      </p:sp>
      <p:sp>
        <p:nvSpPr>
          <p:cNvPr id="3" name="Content Placeholder 2"/>
          <p:cNvSpPr>
            <a:spLocks noGrp="1"/>
          </p:cNvSpPr>
          <p:nvPr>
            <p:ph idx="1"/>
          </p:nvPr>
        </p:nvSpPr>
        <p:spPr>
          <a:xfrm>
            <a:off x="512956" y="2099682"/>
            <a:ext cx="8229600" cy="3394472"/>
          </a:xfrm>
        </p:spPr>
        <p:txBody>
          <a:bodyPr>
            <a:normAutofit/>
          </a:bodyPr>
          <a:lstStyle/>
          <a:p>
            <a:pPr marL="1270000" lvl="0" indent="0">
              <a:buNone/>
            </a:pPr>
            <a:endParaRPr sz="2000" dirty="0"/>
          </a:p>
          <a:p>
            <a:pPr lvl="0"/>
            <a:r>
              <a:rPr dirty="0"/>
              <a:t>An independent variable is the variable that is changed or controlled in a scientific experiment to test the effects on another variable.</a:t>
            </a:r>
          </a:p>
          <a:p>
            <a:pPr lvl="0"/>
            <a:r>
              <a:rPr dirty="0"/>
              <a:t>A dependent (outcome) variable is the variable being tested in a scientific experiment and is affected by at least one independent variable.</a:t>
            </a:r>
          </a:p>
        </p:txBody>
      </p:sp>
      <p:sp>
        <p:nvSpPr>
          <p:cNvPr id="5" name="TextBox 4">
            <a:extLst>
              <a:ext uri="{FF2B5EF4-FFF2-40B4-BE49-F238E27FC236}">
                <a16:creationId xmlns:a16="http://schemas.microsoft.com/office/drawing/2014/main" id="{C380B0B4-B0A5-77A3-1406-DDE54A7E245B}"/>
              </a:ext>
            </a:extLst>
          </p:cNvPr>
          <p:cNvSpPr txBox="1"/>
          <p:nvPr/>
        </p:nvSpPr>
        <p:spPr>
          <a:xfrm>
            <a:off x="-773151" y="726629"/>
            <a:ext cx="8839200" cy="1569660"/>
          </a:xfrm>
          <a:prstGeom prst="rect">
            <a:avLst/>
          </a:prstGeom>
          <a:noFill/>
        </p:spPr>
        <p:txBody>
          <a:bodyPr wrap="square">
            <a:spAutoFit/>
          </a:bodyPr>
          <a:lstStyle/>
          <a:p>
            <a:pPr marL="1270000"/>
            <a:r>
              <a:rPr lang="en-GB" sz="2400" b="1" dirty="0"/>
              <a:t>Variable</a:t>
            </a:r>
          </a:p>
          <a:p>
            <a:pPr marL="1270000"/>
            <a:r>
              <a:rPr lang="en-GB" sz="2400" dirty="0"/>
              <a:t>A variable is a quantity or property that is free to vary, or take on different values. To gain information on a variable, it is necessary to design and conduct experiments.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TotalTime>
  <Words>1624</Words>
  <Application>Microsoft Office PowerPoint</Application>
  <PresentationFormat>On-screen Show (16:9)</PresentationFormat>
  <Paragraphs>108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Introduction to Medical Statistics</vt:lpstr>
      <vt:lpstr>Online textbook of the course</vt:lpstr>
      <vt:lpstr>Objectives of this lecture</vt:lpstr>
      <vt:lpstr>Main branches of Statistics</vt:lpstr>
      <vt:lpstr>Biomedical Data</vt:lpstr>
      <vt:lpstr>From Data to Knowledge</vt:lpstr>
      <vt:lpstr>Data structures</vt:lpstr>
      <vt:lpstr>PowerPoint Presentation</vt:lpstr>
      <vt:lpstr>Variables</vt:lpstr>
      <vt:lpstr>Example 1</vt:lpstr>
      <vt:lpstr>Example 2</vt:lpstr>
      <vt:lpstr>Types of Data in Variables</vt:lpstr>
      <vt:lpstr>Categorical Data</vt:lpstr>
      <vt:lpstr>Categorical Data</vt:lpstr>
      <vt:lpstr>Numerical Data</vt:lpstr>
      <vt:lpstr>Numerical Data</vt:lpstr>
      <vt:lpstr>Question 1</vt:lpstr>
      <vt:lpstr>Question 2</vt:lpstr>
      <vt:lpstr>Question 3</vt:lpstr>
      <vt:lpstr>Question 4</vt:lpstr>
      <vt:lpstr>Question 5</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Medical Statistics</dc:title>
  <dc:creator>Anna-Bettina Haidich Konstantinos Bougioukas Medical Statistics October 10, 2022</dc:creator>
  <cp:keywords/>
  <cp:lastModifiedBy>Konstantinos Bougioukas</cp:lastModifiedBy>
  <cp:revision>8</cp:revision>
  <dcterms:created xsi:type="dcterms:W3CDTF">2022-10-15T10:26:43Z</dcterms:created>
  <dcterms:modified xsi:type="dcterms:W3CDTF">2022-10-15T10:45:24Z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toc-title">
    <vt:lpwstr>Table of contents</vt:lpwstr>
  </property>
</Properties>
</file>