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33"/>
  </p:normalViewPr>
  <p:slideViewPr>
    <p:cSldViewPr snapToGrid="0">
      <p:cViewPr>
        <p:scale>
          <a:sx n="110" d="100"/>
          <a:sy n="110" d="100"/>
        </p:scale>
        <p:origin x="6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DE6BAE-A675-2B54-66E7-1F0D7081352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E3C0A18D-6D0F-B577-00FB-E07CE045CE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561B6767-0173-3EDA-EFF5-A1A72BBDF3C8}"/>
              </a:ext>
            </a:extLst>
          </p:cNvPr>
          <p:cNvSpPr>
            <a:spLocks noGrp="1"/>
          </p:cNvSpPr>
          <p:nvPr>
            <p:ph type="dt" sz="half" idx="10"/>
          </p:nvPr>
        </p:nvSpPr>
        <p:spPr/>
        <p:txBody>
          <a:bodyPr/>
          <a:lstStyle/>
          <a:p>
            <a:fld id="{FC5D4384-CD81-C048-9B7E-B22A211D64E3}" type="datetimeFigureOut">
              <a:rPr lang="fr-FR" smtClean="0"/>
              <a:t>07/04/2024</a:t>
            </a:fld>
            <a:endParaRPr lang="fr-FR"/>
          </a:p>
        </p:txBody>
      </p:sp>
      <p:sp>
        <p:nvSpPr>
          <p:cNvPr id="5" name="Espace réservé du pied de page 4">
            <a:extLst>
              <a:ext uri="{FF2B5EF4-FFF2-40B4-BE49-F238E27FC236}">
                <a16:creationId xmlns:a16="http://schemas.microsoft.com/office/drawing/2014/main" id="{D8EBCC30-6E68-556C-DD8F-CC833E6570B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B5481F2-0444-C7C5-F8F8-DDE751D938FB}"/>
              </a:ext>
            </a:extLst>
          </p:cNvPr>
          <p:cNvSpPr>
            <a:spLocks noGrp="1"/>
          </p:cNvSpPr>
          <p:nvPr>
            <p:ph type="sldNum" sz="quarter" idx="12"/>
          </p:nvPr>
        </p:nvSpPr>
        <p:spPr/>
        <p:txBody>
          <a:bodyPr/>
          <a:lstStyle/>
          <a:p>
            <a:fld id="{EF20805C-0A4C-C840-8C25-F420D405AF75}" type="slidenum">
              <a:rPr lang="fr-FR" smtClean="0"/>
              <a:t>‹N°›</a:t>
            </a:fld>
            <a:endParaRPr lang="fr-FR"/>
          </a:p>
        </p:txBody>
      </p:sp>
    </p:spTree>
    <p:extLst>
      <p:ext uri="{BB962C8B-B14F-4D97-AF65-F5344CB8AC3E}">
        <p14:creationId xmlns:p14="http://schemas.microsoft.com/office/powerpoint/2010/main" val="3867526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60CD82-AF5C-E805-A436-14DAA4D4C4C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DF6A8A3-186D-7A2D-2AFD-409B15074A3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9A59EC6-B7D4-12BA-27AD-C5ECB40181A0}"/>
              </a:ext>
            </a:extLst>
          </p:cNvPr>
          <p:cNvSpPr>
            <a:spLocks noGrp="1"/>
          </p:cNvSpPr>
          <p:nvPr>
            <p:ph type="dt" sz="half" idx="10"/>
          </p:nvPr>
        </p:nvSpPr>
        <p:spPr/>
        <p:txBody>
          <a:bodyPr/>
          <a:lstStyle/>
          <a:p>
            <a:fld id="{FC5D4384-CD81-C048-9B7E-B22A211D64E3}" type="datetimeFigureOut">
              <a:rPr lang="fr-FR" smtClean="0"/>
              <a:t>07/04/2024</a:t>
            </a:fld>
            <a:endParaRPr lang="fr-FR"/>
          </a:p>
        </p:txBody>
      </p:sp>
      <p:sp>
        <p:nvSpPr>
          <p:cNvPr id="5" name="Espace réservé du pied de page 4">
            <a:extLst>
              <a:ext uri="{FF2B5EF4-FFF2-40B4-BE49-F238E27FC236}">
                <a16:creationId xmlns:a16="http://schemas.microsoft.com/office/drawing/2014/main" id="{E44B4582-2626-CDF8-58B8-1DBD191F021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CD67285-5FEA-D797-044D-908B928F14E3}"/>
              </a:ext>
            </a:extLst>
          </p:cNvPr>
          <p:cNvSpPr>
            <a:spLocks noGrp="1"/>
          </p:cNvSpPr>
          <p:nvPr>
            <p:ph type="sldNum" sz="quarter" idx="12"/>
          </p:nvPr>
        </p:nvSpPr>
        <p:spPr/>
        <p:txBody>
          <a:bodyPr/>
          <a:lstStyle/>
          <a:p>
            <a:fld id="{EF20805C-0A4C-C840-8C25-F420D405AF75}" type="slidenum">
              <a:rPr lang="fr-FR" smtClean="0"/>
              <a:t>‹N°›</a:t>
            </a:fld>
            <a:endParaRPr lang="fr-FR"/>
          </a:p>
        </p:txBody>
      </p:sp>
    </p:spTree>
    <p:extLst>
      <p:ext uri="{BB962C8B-B14F-4D97-AF65-F5344CB8AC3E}">
        <p14:creationId xmlns:p14="http://schemas.microsoft.com/office/powerpoint/2010/main" val="4242416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7C48B6E-16C5-ED54-6E50-B50A941D0F7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F712C42-91DD-D551-9322-40BF9B62E40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5C2F651-2228-7498-81A1-D90C28D79ECC}"/>
              </a:ext>
            </a:extLst>
          </p:cNvPr>
          <p:cNvSpPr>
            <a:spLocks noGrp="1"/>
          </p:cNvSpPr>
          <p:nvPr>
            <p:ph type="dt" sz="half" idx="10"/>
          </p:nvPr>
        </p:nvSpPr>
        <p:spPr/>
        <p:txBody>
          <a:bodyPr/>
          <a:lstStyle/>
          <a:p>
            <a:fld id="{FC5D4384-CD81-C048-9B7E-B22A211D64E3}" type="datetimeFigureOut">
              <a:rPr lang="fr-FR" smtClean="0"/>
              <a:t>07/04/2024</a:t>
            </a:fld>
            <a:endParaRPr lang="fr-FR"/>
          </a:p>
        </p:txBody>
      </p:sp>
      <p:sp>
        <p:nvSpPr>
          <p:cNvPr id="5" name="Espace réservé du pied de page 4">
            <a:extLst>
              <a:ext uri="{FF2B5EF4-FFF2-40B4-BE49-F238E27FC236}">
                <a16:creationId xmlns:a16="http://schemas.microsoft.com/office/drawing/2014/main" id="{F826B52B-E5E2-6973-7259-8CE438136CC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2779087-D00F-DBB2-96B7-A40BEBB93610}"/>
              </a:ext>
            </a:extLst>
          </p:cNvPr>
          <p:cNvSpPr>
            <a:spLocks noGrp="1"/>
          </p:cNvSpPr>
          <p:nvPr>
            <p:ph type="sldNum" sz="quarter" idx="12"/>
          </p:nvPr>
        </p:nvSpPr>
        <p:spPr/>
        <p:txBody>
          <a:bodyPr/>
          <a:lstStyle/>
          <a:p>
            <a:fld id="{EF20805C-0A4C-C840-8C25-F420D405AF75}" type="slidenum">
              <a:rPr lang="fr-FR" smtClean="0"/>
              <a:t>‹N°›</a:t>
            </a:fld>
            <a:endParaRPr lang="fr-FR"/>
          </a:p>
        </p:txBody>
      </p:sp>
    </p:spTree>
    <p:extLst>
      <p:ext uri="{BB962C8B-B14F-4D97-AF65-F5344CB8AC3E}">
        <p14:creationId xmlns:p14="http://schemas.microsoft.com/office/powerpoint/2010/main" val="4033138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8C62F5-3E66-75D7-FB62-F3507726EB7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84EFAC5-6DD8-E6B3-D1BD-A82E21B093C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FEBCC96-586E-9F94-FE83-FDAEF908F624}"/>
              </a:ext>
            </a:extLst>
          </p:cNvPr>
          <p:cNvSpPr>
            <a:spLocks noGrp="1"/>
          </p:cNvSpPr>
          <p:nvPr>
            <p:ph type="dt" sz="half" idx="10"/>
          </p:nvPr>
        </p:nvSpPr>
        <p:spPr/>
        <p:txBody>
          <a:bodyPr/>
          <a:lstStyle/>
          <a:p>
            <a:fld id="{FC5D4384-CD81-C048-9B7E-B22A211D64E3}" type="datetimeFigureOut">
              <a:rPr lang="fr-FR" smtClean="0"/>
              <a:t>07/04/2024</a:t>
            </a:fld>
            <a:endParaRPr lang="fr-FR"/>
          </a:p>
        </p:txBody>
      </p:sp>
      <p:sp>
        <p:nvSpPr>
          <p:cNvPr id="5" name="Espace réservé du pied de page 4">
            <a:extLst>
              <a:ext uri="{FF2B5EF4-FFF2-40B4-BE49-F238E27FC236}">
                <a16:creationId xmlns:a16="http://schemas.microsoft.com/office/drawing/2014/main" id="{52B50C40-7C0A-C9A8-FFE8-D7407041106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1DF13C0-F9CE-E7CC-9C35-D08CD507FBFA}"/>
              </a:ext>
            </a:extLst>
          </p:cNvPr>
          <p:cNvSpPr>
            <a:spLocks noGrp="1"/>
          </p:cNvSpPr>
          <p:nvPr>
            <p:ph type="sldNum" sz="quarter" idx="12"/>
          </p:nvPr>
        </p:nvSpPr>
        <p:spPr/>
        <p:txBody>
          <a:bodyPr/>
          <a:lstStyle/>
          <a:p>
            <a:fld id="{EF20805C-0A4C-C840-8C25-F420D405AF75}" type="slidenum">
              <a:rPr lang="fr-FR" smtClean="0"/>
              <a:t>‹N°›</a:t>
            </a:fld>
            <a:endParaRPr lang="fr-FR"/>
          </a:p>
        </p:txBody>
      </p:sp>
    </p:spTree>
    <p:extLst>
      <p:ext uri="{BB962C8B-B14F-4D97-AF65-F5344CB8AC3E}">
        <p14:creationId xmlns:p14="http://schemas.microsoft.com/office/powerpoint/2010/main" val="520471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35322-28F6-1ED5-AA13-E1F3C322093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65A73B3-2FC3-0F5A-6C9E-4967CF0FBAB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DA6676D3-48E9-87B4-5D18-4E65A76DA1E9}"/>
              </a:ext>
            </a:extLst>
          </p:cNvPr>
          <p:cNvSpPr>
            <a:spLocks noGrp="1"/>
          </p:cNvSpPr>
          <p:nvPr>
            <p:ph type="dt" sz="half" idx="10"/>
          </p:nvPr>
        </p:nvSpPr>
        <p:spPr/>
        <p:txBody>
          <a:bodyPr/>
          <a:lstStyle/>
          <a:p>
            <a:fld id="{FC5D4384-CD81-C048-9B7E-B22A211D64E3}" type="datetimeFigureOut">
              <a:rPr lang="fr-FR" smtClean="0"/>
              <a:t>07/04/2024</a:t>
            </a:fld>
            <a:endParaRPr lang="fr-FR"/>
          </a:p>
        </p:txBody>
      </p:sp>
      <p:sp>
        <p:nvSpPr>
          <p:cNvPr id="5" name="Espace réservé du pied de page 4">
            <a:extLst>
              <a:ext uri="{FF2B5EF4-FFF2-40B4-BE49-F238E27FC236}">
                <a16:creationId xmlns:a16="http://schemas.microsoft.com/office/drawing/2014/main" id="{E96E90A9-B3B5-A827-4C91-A900395ABED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018A20D-ED54-0903-81E7-C8CB69F1568A}"/>
              </a:ext>
            </a:extLst>
          </p:cNvPr>
          <p:cNvSpPr>
            <a:spLocks noGrp="1"/>
          </p:cNvSpPr>
          <p:nvPr>
            <p:ph type="sldNum" sz="quarter" idx="12"/>
          </p:nvPr>
        </p:nvSpPr>
        <p:spPr/>
        <p:txBody>
          <a:bodyPr/>
          <a:lstStyle/>
          <a:p>
            <a:fld id="{EF20805C-0A4C-C840-8C25-F420D405AF75}" type="slidenum">
              <a:rPr lang="fr-FR" smtClean="0"/>
              <a:t>‹N°›</a:t>
            </a:fld>
            <a:endParaRPr lang="fr-FR"/>
          </a:p>
        </p:txBody>
      </p:sp>
    </p:spTree>
    <p:extLst>
      <p:ext uri="{BB962C8B-B14F-4D97-AF65-F5344CB8AC3E}">
        <p14:creationId xmlns:p14="http://schemas.microsoft.com/office/powerpoint/2010/main" val="1303909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EFE217-5E92-05BF-6689-29DE033E460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04AB409-87A0-1739-0E8C-0DD7BE97203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E904F4F-A512-F62A-D4D9-2B62DB8BECA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04EA4F7-D1DA-66F2-D4B8-01E34B5B90C7}"/>
              </a:ext>
            </a:extLst>
          </p:cNvPr>
          <p:cNvSpPr>
            <a:spLocks noGrp="1"/>
          </p:cNvSpPr>
          <p:nvPr>
            <p:ph type="dt" sz="half" idx="10"/>
          </p:nvPr>
        </p:nvSpPr>
        <p:spPr/>
        <p:txBody>
          <a:bodyPr/>
          <a:lstStyle/>
          <a:p>
            <a:fld id="{FC5D4384-CD81-C048-9B7E-B22A211D64E3}" type="datetimeFigureOut">
              <a:rPr lang="fr-FR" smtClean="0"/>
              <a:t>07/04/2024</a:t>
            </a:fld>
            <a:endParaRPr lang="fr-FR"/>
          </a:p>
        </p:txBody>
      </p:sp>
      <p:sp>
        <p:nvSpPr>
          <p:cNvPr id="6" name="Espace réservé du pied de page 5">
            <a:extLst>
              <a:ext uri="{FF2B5EF4-FFF2-40B4-BE49-F238E27FC236}">
                <a16:creationId xmlns:a16="http://schemas.microsoft.com/office/drawing/2014/main" id="{6F752E0A-9F9D-5B57-E69C-CB009136ED0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F387890-71AD-5500-5D61-59941DAF5F90}"/>
              </a:ext>
            </a:extLst>
          </p:cNvPr>
          <p:cNvSpPr>
            <a:spLocks noGrp="1"/>
          </p:cNvSpPr>
          <p:nvPr>
            <p:ph type="sldNum" sz="quarter" idx="12"/>
          </p:nvPr>
        </p:nvSpPr>
        <p:spPr/>
        <p:txBody>
          <a:bodyPr/>
          <a:lstStyle/>
          <a:p>
            <a:fld id="{EF20805C-0A4C-C840-8C25-F420D405AF75}" type="slidenum">
              <a:rPr lang="fr-FR" smtClean="0"/>
              <a:t>‹N°›</a:t>
            </a:fld>
            <a:endParaRPr lang="fr-FR"/>
          </a:p>
        </p:txBody>
      </p:sp>
    </p:spTree>
    <p:extLst>
      <p:ext uri="{BB962C8B-B14F-4D97-AF65-F5344CB8AC3E}">
        <p14:creationId xmlns:p14="http://schemas.microsoft.com/office/powerpoint/2010/main" val="2334486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5B4C6D-5BD3-F3BE-D888-04597A23138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D289336-BDED-0555-F1D0-449FA4ECE4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5A4C0D6-E0CB-F810-1C17-8BF9AF2A6AE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ED9EACB-11B6-5746-1EDF-CCCA7A8631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5CC5CE7-064E-7EDF-48DD-790B6E4011A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9528E45-020F-EEA7-3C8E-84586FDB85C2}"/>
              </a:ext>
            </a:extLst>
          </p:cNvPr>
          <p:cNvSpPr>
            <a:spLocks noGrp="1"/>
          </p:cNvSpPr>
          <p:nvPr>
            <p:ph type="dt" sz="half" idx="10"/>
          </p:nvPr>
        </p:nvSpPr>
        <p:spPr/>
        <p:txBody>
          <a:bodyPr/>
          <a:lstStyle/>
          <a:p>
            <a:fld id="{FC5D4384-CD81-C048-9B7E-B22A211D64E3}" type="datetimeFigureOut">
              <a:rPr lang="fr-FR" smtClean="0"/>
              <a:t>07/04/2024</a:t>
            </a:fld>
            <a:endParaRPr lang="fr-FR"/>
          </a:p>
        </p:txBody>
      </p:sp>
      <p:sp>
        <p:nvSpPr>
          <p:cNvPr id="8" name="Espace réservé du pied de page 7">
            <a:extLst>
              <a:ext uri="{FF2B5EF4-FFF2-40B4-BE49-F238E27FC236}">
                <a16:creationId xmlns:a16="http://schemas.microsoft.com/office/drawing/2014/main" id="{780DDBCC-28B7-3FCE-AB30-79DAD764012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E1AFE522-D4EB-6BD2-AEA0-812397D8A108}"/>
              </a:ext>
            </a:extLst>
          </p:cNvPr>
          <p:cNvSpPr>
            <a:spLocks noGrp="1"/>
          </p:cNvSpPr>
          <p:nvPr>
            <p:ph type="sldNum" sz="quarter" idx="12"/>
          </p:nvPr>
        </p:nvSpPr>
        <p:spPr/>
        <p:txBody>
          <a:bodyPr/>
          <a:lstStyle/>
          <a:p>
            <a:fld id="{EF20805C-0A4C-C840-8C25-F420D405AF75}" type="slidenum">
              <a:rPr lang="fr-FR" smtClean="0"/>
              <a:t>‹N°›</a:t>
            </a:fld>
            <a:endParaRPr lang="fr-FR"/>
          </a:p>
        </p:txBody>
      </p:sp>
    </p:spTree>
    <p:extLst>
      <p:ext uri="{BB962C8B-B14F-4D97-AF65-F5344CB8AC3E}">
        <p14:creationId xmlns:p14="http://schemas.microsoft.com/office/powerpoint/2010/main" val="803364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685DDA-DB1F-7B0A-552F-1C4C9C76B99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32ADF3D-BA15-B11D-5F45-0A92AC87343B}"/>
              </a:ext>
            </a:extLst>
          </p:cNvPr>
          <p:cNvSpPr>
            <a:spLocks noGrp="1"/>
          </p:cNvSpPr>
          <p:nvPr>
            <p:ph type="dt" sz="half" idx="10"/>
          </p:nvPr>
        </p:nvSpPr>
        <p:spPr/>
        <p:txBody>
          <a:bodyPr/>
          <a:lstStyle/>
          <a:p>
            <a:fld id="{FC5D4384-CD81-C048-9B7E-B22A211D64E3}" type="datetimeFigureOut">
              <a:rPr lang="fr-FR" smtClean="0"/>
              <a:t>07/04/2024</a:t>
            </a:fld>
            <a:endParaRPr lang="fr-FR"/>
          </a:p>
        </p:txBody>
      </p:sp>
      <p:sp>
        <p:nvSpPr>
          <p:cNvPr id="4" name="Espace réservé du pied de page 3">
            <a:extLst>
              <a:ext uri="{FF2B5EF4-FFF2-40B4-BE49-F238E27FC236}">
                <a16:creationId xmlns:a16="http://schemas.microsoft.com/office/drawing/2014/main" id="{35541A58-F9B2-230A-79AE-AFE3549C849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6487525-1FD0-8371-2109-1A859C3F32FB}"/>
              </a:ext>
            </a:extLst>
          </p:cNvPr>
          <p:cNvSpPr>
            <a:spLocks noGrp="1"/>
          </p:cNvSpPr>
          <p:nvPr>
            <p:ph type="sldNum" sz="quarter" idx="12"/>
          </p:nvPr>
        </p:nvSpPr>
        <p:spPr/>
        <p:txBody>
          <a:bodyPr/>
          <a:lstStyle/>
          <a:p>
            <a:fld id="{EF20805C-0A4C-C840-8C25-F420D405AF75}" type="slidenum">
              <a:rPr lang="fr-FR" smtClean="0"/>
              <a:t>‹N°›</a:t>
            </a:fld>
            <a:endParaRPr lang="fr-FR"/>
          </a:p>
        </p:txBody>
      </p:sp>
    </p:spTree>
    <p:extLst>
      <p:ext uri="{BB962C8B-B14F-4D97-AF65-F5344CB8AC3E}">
        <p14:creationId xmlns:p14="http://schemas.microsoft.com/office/powerpoint/2010/main" val="2789251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A546120-20CE-9416-8BD2-C8F3D7D83828}"/>
              </a:ext>
            </a:extLst>
          </p:cNvPr>
          <p:cNvSpPr>
            <a:spLocks noGrp="1"/>
          </p:cNvSpPr>
          <p:nvPr>
            <p:ph type="dt" sz="half" idx="10"/>
          </p:nvPr>
        </p:nvSpPr>
        <p:spPr/>
        <p:txBody>
          <a:bodyPr/>
          <a:lstStyle/>
          <a:p>
            <a:fld id="{FC5D4384-CD81-C048-9B7E-B22A211D64E3}" type="datetimeFigureOut">
              <a:rPr lang="fr-FR" smtClean="0"/>
              <a:t>07/04/2024</a:t>
            </a:fld>
            <a:endParaRPr lang="fr-FR"/>
          </a:p>
        </p:txBody>
      </p:sp>
      <p:sp>
        <p:nvSpPr>
          <p:cNvPr id="3" name="Espace réservé du pied de page 2">
            <a:extLst>
              <a:ext uri="{FF2B5EF4-FFF2-40B4-BE49-F238E27FC236}">
                <a16:creationId xmlns:a16="http://schemas.microsoft.com/office/drawing/2014/main" id="{520EC564-F6EE-6379-4825-0174AF941A1C}"/>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93B2289-8F9B-1211-3D83-0033245F485A}"/>
              </a:ext>
            </a:extLst>
          </p:cNvPr>
          <p:cNvSpPr>
            <a:spLocks noGrp="1"/>
          </p:cNvSpPr>
          <p:nvPr>
            <p:ph type="sldNum" sz="quarter" idx="12"/>
          </p:nvPr>
        </p:nvSpPr>
        <p:spPr/>
        <p:txBody>
          <a:bodyPr/>
          <a:lstStyle/>
          <a:p>
            <a:fld id="{EF20805C-0A4C-C840-8C25-F420D405AF75}" type="slidenum">
              <a:rPr lang="fr-FR" smtClean="0"/>
              <a:t>‹N°›</a:t>
            </a:fld>
            <a:endParaRPr lang="fr-FR"/>
          </a:p>
        </p:txBody>
      </p:sp>
    </p:spTree>
    <p:extLst>
      <p:ext uri="{BB962C8B-B14F-4D97-AF65-F5344CB8AC3E}">
        <p14:creationId xmlns:p14="http://schemas.microsoft.com/office/powerpoint/2010/main" val="908982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633B37-54FF-810F-1522-7E63F37AE8B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B8767F6-E52F-CEC4-BE5F-7FA7CC4377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A61FCD0-1106-A4E3-F2E4-E8372B74E3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D820906-0BB5-A3FF-525D-66804024932E}"/>
              </a:ext>
            </a:extLst>
          </p:cNvPr>
          <p:cNvSpPr>
            <a:spLocks noGrp="1"/>
          </p:cNvSpPr>
          <p:nvPr>
            <p:ph type="dt" sz="half" idx="10"/>
          </p:nvPr>
        </p:nvSpPr>
        <p:spPr/>
        <p:txBody>
          <a:bodyPr/>
          <a:lstStyle/>
          <a:p>
            <a:fld id="{FC5D4384-CD81-C048-9B7E-B22A211D64E3}" type="datetimeFigureOut">
              <a:rPr lang="fr-FR" smtClean="0"/>
              <a:t>07/04/2024</a:t>
            </a:fld>
            <a:endParaRPr lang="fr-FR"/>
          </a:p>
        </p:txBody>
      </p:sp>
      <p:sp>
        <p:nvSpPr>
          <p:cNvPr id="6" name="Espace réservé du pied de page 5">
            <a:extLst>
              <a:ext uri="{FF2B5EF4-FFF2-40B4-BE49-F238E27FC236}">
                <a16:creationId xmlns:a16="http://schemas.microsoft.com/office/drawing/2014/main" id="{668C7C7F-FFD5-6E60-8C95-D0FFB1D1782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B056215-4727-79A9-33AC-D2D87A1DD7AC}"/>
              </a:ext>
            </a:extLst>
          </p:cNvPr>
          <p:cNvSpPr>
            <a:spLocks noGrp="1"/>
          </p:cNvSpPr>
          <p:nvPr>
            <p:ph type="sldNum" sz="quarter" idx="12"/>
          </p:nvPr>
        </p:nvSpPr>
        <p:spPr/>
        <p:txBody>
          <a:bodyPr/>
          <a:lstStyle/>
          <a:p>
            <a:fld id="{EF20805C-0A4C-C840-8C25-F420D405AF75}" type="slidenum">
              <a:rPr lang="fr-FR" smtClean="0"/>
              <a:t>‹N°›</a:t>
            </a:fld>
            <a:endParaRPr lang="fr-FR"/>
          </a:p>
        </p:txBody>
      </p:sp>
    </p:spTree>
    <p:extLst>
      <p:ext uri="{BB962C8B-B14F-4D97-AF65-F5344CB8AC3E}">
        <p14:creationId xmlns:p14="http://schemas.microsoft.com/office/powerpoint/2010/main" val="472656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6A2FE2-3727-0AE4-EAF5-F4A668A9672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2F99E2A-CC4A-A797-355D-3F41CD1EFB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E094A46-29B1-143E-E99E-58ED21CC86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D38D9EC-C375-78E8-B091-B2D024BD5ACB}"/>
              </a:ext>
            </a:extLst>
          </p:cNvPr>
          <p:cNvSpPr>
            <a:spLocks noGrp="1"/>
          </p:cNvSpPr>
          <p:nvPr>
            <p:ph type="dt" sz="half" idx="10"/>
          </p:nvPr>
        </p:nvSpPr>
        <p:spPr/>
        <p:txBody>
          <a:bodyPr/>
          <a:lstStyle/>
          <a:p>
            <a:fld id="{FC5D4384-CD81-C048-9B7E-B22A211D64E3}" type="datetimeFigureOut">
              <a:rPr lang="fr-FR" smtClean="0"/>
              <a:t>07/04/2024</a:t>
            </a:fld>
            <a:endParaRPr lang="fr-FR"/>
          </a:p>
        </p:txBody>
      </p:sp>
      <p:sp>
        <p:nvSpPr>
          <p:cNvPr id="6" name="Espace réservé du pied de page 5">
            <a:extLst>
              <a:ext uri="{FF2B5EF4-FFF2-40B4-BE49-F238E27FC236}">
                <a16:creationId xmlns:a16="http://schemas.microsoft.com/office/drawing/2014/main" id="{D65D7D78-8CDB-E863-37C3-BA2CEEA1B79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A3CB7EB-259E-1611-60CE-C5C49FCD0E85}"/>
              </a:ext>
            </a:extLst>
          </p:cNvPr>
          <p:cNvSpPr>
            <a:spLocks noGrp="1"/>
          </p:cNvSpPr>
          <p:nvPr>
            <p:ph type="sldNum" sz="quarter" idx="12"/>
          </p:nvPr>
        </p:nvSpPr>
        <p:spPr/>
        <p:txBody>
          <a:bodyPr/>
          <a:lstStyle/>
          <a:p>
            <a:fld id="{EF20805C-0A4C-C840-8C25-F420D405AF75}" type="slidenum">
              <a:rPr lang="fr-FR" smtClean="0"/>
              <a:t>‹N°›</a:t>
            </a:fld>
            <a:endParaRPr lang="fr-FR"/>
          </a:p>
        </p:txBody>
      </p:sp>
    </p:spTree>
    <p:extLst>
      <p:ext uri="{BB962C8B-B14F-4D97-AF65-F5344CB8AC3E}">
        <p14:creationId xmlns:p14="http://schemas.microsoft.com/office/powerpoint/2010/main" val="2083354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C24FE6D-EA08-2600-A6DB-E323DBF70C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48E9EF3-82A1-9A3E-512C-4ECC8D1DBC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8A859C5-424A-57A0-7555-34E3E4222E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C5D4384-CD81-C048-9B7E-B22A211D64E3}" type="datetimeFigureOut">
              <a:rPr lang="fr-FR" smtClean="0"/>
              <a:t>07/04/2024</a:t>
            </a:fld>
            <a:endParaRPr lang="fr-FR"/>
          </a:p>
        </p:txBody>
      </p:sp>
      <p:sp>
        <p:nvSpPr>
          <p:cNvPr id="5" name="Espace réservé du pied de page 4">
            <a:extLst>
              <a:ext uri="{FF2B5EF4-FFF2-40B4-BE49-F238E27FC236}">
                <a16:creationId xmlns:a16="http://schemas.microsoft.com/office/drawing/2014/main" id="{AF3C13E9-0B12-59A4-3238-970411ECB5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2A2F8DF0-BE58-05F9-C982-78FDC2782D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F20805C-0A4C-C840-8C25-F420D405AF75}" type="slidenum">
              <a:rPr lang="fr-FR" smtClean="0"/>
              <a:t>‹N°›</a:t>
            </a:fld>
            <a:endParaRPr lang="fr-FR"/>
          </a:p>
        </p:txBody>
      </p:sp>
    </p:spTree>
    <p:extLst>
      <p:ext uri="{BB962C8B-B14F-4D97-AF65-F5344CB8AC3E}">
        <p14:creationId xmlns:p14="http://schemas.microsoft.com/office/powerpoint/2010/main" val="2584900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432FA3C1-93EB-4F28-0EA7-2437EA8B7C88}"/>
              </a:ext>
            </a:extLst>
          </p:cNvPr>
          <p:cNvSpPr txBox="1"/>
          <p:nvPr/>
        </p:nvSpPr>
        <p:spPr>
          <a:xfrm>
            <a:off x="1234440" y="342900"/>
            <a:ext cx="9349740" cy="523220"/>
          </a:xfrm>
          <a:prstGeom prst="rect">
            <a:avLst/>
          </a:prstGeom>
          <a:noFill/>
          <a:ln>
            <a:solidFill>
              <a:schemeClr val="accent1"/>
            </a:solidFill>
          </a:ln>
        </p:spPr>
        <p:txBody>
          <a:bodyPr wrap="square" rtlCol="0">
            <a:spAutoFit/>
          </a:bodyPr>
          <a:lstStyle/>
          <a:p>
            <a:pPr algn="ctr"/>
            <a:r>
              <a:rPr lang="fr-FR" sz="2800" dirty="0">
                <a:latin typeface="Arial" panose="020B0604020202020204" pitchFamily="34" charset="0"/>
                <a:cs typeface="Arial" panose="020B0604020202020204" pitchFamily="34" charset="0"/>
              </a:rPr>
              <a:t>COMMENT CLASSER LES OBJETS CONNECTÉS :</a:t>
            </a:r>
          </a:p>
        </p:txBody>
      </p:sp>
      <p:sp>
        <p:nvSpPr>
          <p:cNvPr id="10" name="ZoneTexte 9">
            <a:extLst>
              <a:ext uri="{FF2B5EF4-FFF2-40B4-BE49-F238E27FC236}">
                <a16:creationId xmlns:a16="http://schemas.microsoft.com/office/drawing/2014/main" id="{10D13B29-54B2-CB93-75F2-338F762EA35F}"/>
              </a:ext>
            </a:extLst>
          </p:cNvPr>
          <p:cNvSpPr txBox="1"/>
          <p:nvPr/>
        </p:nvSpPr>
        <p:spPr>
          <a:xfrm>
            <a:off x="434340" y="1236851"/>
            <a:ext cx="11544300" cy="3970318"/>
          </a:xfrm>
          <a:prstGeom prst="rect">
            <a:avLst/>
          </a:prstGeom>
          <a:noFill/>
          <a:ln>
            <a:solidFill>
              <a:schemeClr val="accent1"/>
            </a:solidFill>
          </a:ln>
        </p:spPr>
        <p:txBody>
          <a:bodyPr wrap="square">
            <a:spAutoFit/>
          </a:bodyPr>
          <a:lstStyle/>
          <a:p>
            <a:pPr algn="l"/>
            <a:r>
              <a:rPr lang="fr-FR" dirty="0">
                <a:latin typeface="Arial" panose="020B0604020202020204" pitchFamily="34" charset="0"/>
                <a:cs typeface="Arial" panose="020B0604020202020204" pitchFamily="34" charset="0"/>
              </a:rPr>
              <a:t>Pour simplifier, on peut classer les objets connectés IoT en trois grandes catégories principales selon leur utilisation et le public ciblé :</a:t>
            </a:r>
          </a:p>
          <a:p>
            <a:pPr algn="l"/>
            <a:endParaRPr lang="fr-FR"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fr-FR" dirty="0">
                <a:latin typeface="Arial" panose="020B0604020202020204" pitchFamily="34" charset="0"/>
                <a:cs typeface="Arial" panose="020B0604020202020204" pitchFamily="34" charset="0"/>
              </a:rPr>
              <a:t>IoT Grand Public (Consumer IoT)</a:t>
            </a:r>
          </a:p>
          <a:p>
            <a:pPr algn="l"/>
            <a:r>
              <a:rPr lang="fr-FR" dirty="0">
                <a:latin typeface="Arial" panose="020B0604020202020204" pitchFamily="34" charset="0"/>
                <a:cs typeface="Arial" panose="020B0604020202020204" pitchFamily="34" charset="0"/>
              </a:rPr>
              <a:t>Exemples : systèmes de sécurité et caméras intelligentes </a:t>
            </a:r>
            <a:r>
              <a:rPr lang="fr-FR" b="1" dirty="0">
                <a:latin typeface="Arial" panose="020B0604020202020204" pitchFamily="34" charset="0"/>
                <a:cs typeface="Arial" panose="020B0604020202020204" pitchFamily="34" charset="0"/>
              </a:rPr>
              <a:t>pour la maison</a:t>
            </a:r>
            <a:r>
              <a:rPr lang="fr-FR" dirty="0">
                <a:latin typeface="Arial" panose="020B0604020202020204" pitchFamily="34" charset="0"/>
                <a:cs typeface="Arial" panose="020B0604020202020204" pitchFamily="34" charset="0"/>
              </a:rPr>
              <a:t>, thermostats et éclairages connectés, assistantes vocales et enceintes intelligentes……</a:t>
            </a:r>
          </a:p>
          <a:p>
            <a:pPr algn="l"/>
            <a:endParaRPr lang="fr-FR"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fr-FR" dirty="0">
                <a:latin typeface="Arial" panose="020B0604020202020204" pitchFamily="34" charset="0"/>
                <a:cs typeface="Arial" panose="020B0604020202020204" pitchFamily="34" charset="0"/>
              </a:rPr>
              <a:t>IoT Industriel (</a:t>
            </a:r>
            <a:r>
              <a:rPr lang="fr-FR" dirty="0" err="1">
                <a:latin typeface="Arial" panose="020B0604020202020204" pitchFamily="34" charset="0"/>
                <a:cs typeface="Arial" panose="020B0604020202020204" pitchFamily="34" charset="0"/>
              </a:rPr>
              <a:t>Industrial</a:t>
            </a:r>
            <a:r>
              <a:rPr lang="fr-FR" dirty="0">
                <a:latin typeface="Arial" panose="020B0604020202020204" pitchFamily="34" charset="0"/>
                <a:cs typeface="Arial" panose="020B0604020202020204" pitchFamily="34" charset="0"/>
              </a:rPr>
              <a:t> IoT ou </a:t>
            </a:r>
            <a:r>
              <a:rPr lang="fr-FR" dirty="0" err="1">
                <a:latin typeface="Arial" panose="020B0604020202020204" pitchFamily="34" charset="0"/>
                <a:cs typeface="Arial" panose="020B0604020202020204" pitchFamily="34" charset="0"/>
              </a:rPr>
              <a:t>IIoT</a:t>
            </a:r>
            <a:r>
              <a:rPr lang="fr-FR" dirty="0">
                <a:latin typeface="Arial" panose="020B0604020202020204" pitchFamily="34" charset="0"/>
                <a:cs typeface="Arial" panose="020B0604020202020204" pitchFamily="34" charset="0"/>
              </a:rPr>
              <a:t>)</a:t>
            </a:r>
          </a:p>
          <a:p>
            <a:pPr algn="l"/>
            <a:r>
              <a:rPr lang="fr-FR" dirty="0">
                <a:latin typeface="Arial" panose="020B0604020202020204" pitchFamily="34" charset="0"/>
                <a:cs typeface="Arial" panose="020B0604020202020204" pitchFamily="34" charset="0"/>
              </a:rPr>
              <a:t>Exemples : capteurs de suivi pour la chaîne d'approvisionnement et la logistique, systèmes de surveillance et de maintenance prédictive pour les équipements industriels, automatisation des processus dans les usines….</a:t>
            </a:r>
          </a:p>
          <a:p>
            <a:pPr algn="l"/>
            <a:endParaRPr lang="fr-FR"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fr-FR" dirty="0">
                <a:latin typeface="Arial" panose="020B0604020202020204" pitchFamily="34" charset="0"/>
                <a:cs typeface="Arial" panose="020B0604020202020204" pitchFamily="34" charset="0"/>
              </a:rPr>
              <a:t>IoT Urbain (Smart City)</a:t>
            </a:r>
          </a:p>
          <a:p>
            <a:pPr algn="l"/>
            <a:r>
              <a:rPr lang="fr-FR" dirty="0">
                <a:latin typeface="Arial" panose="020B0604020202020204" pitchFamily="34" charset="0"/>
                <a:cs typeface="Arial" panose="020B0604020202020204" pitchFamily="34" charset="0"/>
              </a:rPr>
              <a:t>Exemples : systèmes de gestion intelligente du trafic et des parkings, éclairage public intelligent, gestion intelligente des déchets, capteurs environnementaux pour surveiller la qualité de l'air et l'eau</a:t>
            </a:r>
          </a:p>
        </p:txBody>
      </p:sp>
    </p:spTree>
    <p:extLst>
      <p:ext uri="{BB962C8B-B14F-4D97-AF65-F5344CB8AC3E}">
        <p14:creationId xmlns:p14="http://schemas.microsoft.com/office/powerpoint/2010/main" val="2703647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a:extLst>
              <a:ext uri="{FF2B5EF4-FFF2-40B4-BE49-F238E27FC236}">
                <a16:creationId xmlns:a16="http://schemas.microsoft.com/office/drawing/2014/main" id="{BB55A367-A19A-9155-40E2-8075E2A74951}"/>
              </a:ext>
            </a:extLst>
          </p:cNvPr>
          <p:cNvSpPr>
            <a:spLocks noGrp="1"/>
          </p:cNvSpPr>
          <p:nvPr>
            <p:ph type="title"/>
          </p:nvPr>
        </p:nvSpPr>
        <p:spPr>
          <a:xfrm>
            <a:off x="1235964" y="198936"/>
            <a:ext cx="9720072" cy="805856"/>
          </a:xfrm>
          <a:ln w="3175">
            <a:solidFill>
              <a:schemeClr val="accent1"/>
            </a:solidFill>
          </a:ln>
        </p:spPr>
        <p:txBody>
          <a:bodyPr/>
          <a:lstStyle/>
          <a:p>
            <a:pPr algn="ctr"/>
            <a:r>
              <a:rPr lang="fr-FR" dirty="0">
                <a:latin typeface="Arial" panose="020B0604020202020204" pitchFamily="34" charset="0"/>
                <a:cs typeface="Arial" panose="020B0604020202020204" pitchFamily="34" charset="0"/>
              </a:rPr>
              <a:t>BLE</a:t>
            </a:r>
          </a:p>
        </p:txBody>
      </p:sp>
      <p:pic>
        <p:nvPicPr>
          <p:cNvPr id="5122" name="Picture 2" descr="bluetooth ble et classique">
            <a:extLst>
              <a:ext uri="{FF2B5EF4-FFF2-40B4-BE49-F238E27FC236}">
                <a16:creationId xmlns:a16="http://schemas.microsoft.com/office/drawing/2014/main" id="{973E32C6-3FB1-E83B-2DE3-A4D695CC8F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005" y="1157094"/>
            <a:ext cx="6911990" cy="3419131"/>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3A07F817-0438-8067-78B5-9C73EC92ED22}"/>
              </a:ext>
            </a:extLst>
          </p:cNvPr>
          <p:cNvSpPr txBox="1"/>
          <p:nvPr/>
        </p:nvSpPr>
        <p:spPr>
          <a:xfrm>
            <a:off x="862693" y="4880830"/>
            <a:ext cx="10466614" cy="1754326"/>
          </a:xfrm>
          <a:prstGeom prst="rect">
            <a:avLst/>
          </a:prstGeom>
          <a:noFill/>
          <a:ln w="3175">
            <a:solidFill>
              <a:schemeClr val="accent1"/>
            </a:solidFill>
          </a:ln>
        </p:spPr>
        <p:txBody>
          <a:bodyPr wrap="square">
            <a:spAutoFit/>
          </a:bodyPr>
          <a:lstStyle/>
          <a:p>
            <a:r>
              <a:rPr lang="fr-FR" dirty="0">
                <a:latin typeface="Arial" panose="020B0604020202020204" pitchFamily="34" charset="0"/>
                <a:cs typeface="Arial" panose="020B0604020202020204" pitchFamily="34" charset="0"/>
              </a:rPr>
              <a:t>BLE a été conçu pour permettre une communication sans fil efficace et économique, </a:t>
            </a:r>
            <a:r>
              <a:rPr lang="fr-FR" b="1" dirty="0">
                <a:latin typeface="Arial" panose="020B0604020202020204" pitchFamily="34" charset="0"/>
                <a:cs typeface="Arial" panose="020B0604020202020204" pitchFamily="34" charset="0"/>
              </a:rPr>
              <a:t>idéale pour les applications IoT</a:t>
            </a:r>
            <a:r>
              <a:rPr lang="fr-FR" dirty="0">
                <a:latin typeface="Arial" panose="020B0604020202020204" pitchFamily="34" charset="0"/>
                <a:cs typeface="Arial" panose="020B0604020202020204" pitchFamily="34" charset="0"/>
              </a:rPr>
              <a:t> (Internet des Objets), les dispositifs portables, les capteurs et autres gadgets nécessitant une longue durée de vie de la batterie. Contrairement à la technologie Bluetooth classique, qui est optimisée pour le transfert continu de données (comme le streaming audio), BLE est optimisé pour les </a:t>
            </a:r>
            <a:r>
              <a:rPr lang="fr-FR" b="1" dirty="0">
                <a:latin typeface="Arial" panose="020B0604020202020204" pitchFamily="34" charset="0"/>
                <a:cs typeface="Arial" panose="020B0604020202020204" pitchFamily="34" charset="0"/>
              </a:rPr>
              <a:t>transmissions de données courtes et sporadiques</a:t>
            </a:r>
            <a:r>
              <a:rPr lang="fr-FR" dirty="0">
                <a:latin typeface="Arial" panose="020B0604020202020204" pitchFamily="34" charset="0"/>
                <a:cs typeface="Arial" panose="020B0604020202020204" pitchFamily="34" charset="0"/>
              </a:rPr>
              <a:t>, ce qui réduit davantage la consommation d'énergie.</a:t>
            </a:r>
          </a:p>
        </p:txBody>
      </p:sp>
    </p:spTree>
    <p:extLst>
      <p:ext uri="{BB962C8B-B14F-4D97-AF65-F5344CB8AC3E}">
        <p14:creationId xmlns:p14="http://schemas.microsoft.com/office/powerpoint/2010/main" val="3733580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2">
            <a:extLst>
              <a:ext uri="{FF2B5EF4-FFF2-40B4-BE49-F238E27FC236}">
                <a16:creationId xmlns:a16="http://schemas.microsoft.com/office/drawing/2014/main" id="{99902A18-65E9-C077-2BF8-C182CE272921}"/>
              </a:ext>
            </a:extLst>
          </p:cNvPr>
          <p:cNvSpPr>
            <a:spLocks noGrp="1"/>
          </p:cNvSpPr>
          <p:nvPr>
            <p:ph type="title"/>
          </p:nvPr>
        </p:nvSpPr>
        <p:spPr>
          <a:xfrm>
            <a:off x="2340483" y="185285"/>
            <a:ext cx="7274052" cy="805856"/>
          </a:xfrm>
          <a:ln w="3175">
            <a:solidFill>
              <a:schemeClr val="accent1"/>
            </a:solidFill>
          </a:ln>
        </p:spPr>
        <p:txBody>
          <a:bodyPr/>
          <a:lstStyle/>
          <a:p>
            <a:pPr algn="ctr"/>
            <a:r>
              <a:rPr lang="fr-FR" dirty="0"/>
              <a:t>TRAITEMENT DES DONNÉES </a:t>
            </a:r>
          </a:p>
        </p:txBody>
      </p:sp>
      <p:sp>
        <p:nvSpPr>
          <p:cNvPr id="7" name="ZoneTexte 6">
            <a:extLst>
              <a:ext uri="{FF2B5EF4-FFF2-40B4-BE49-F238E27FC236}">
                <a16:creationId xmlns:a16="http://schemas.microsoft.com/office/drawing/2014/main" id="{9D685697-8377-9EEC-8DBD-1707A1F8B327}"/>
              </a:ext>
            </a:extLst>
          </p:cNvPr>
          <p:cNvSpPr txBox="1"/>
          <p:nvPr/>
        </p:nvSpPr>
        <p:spPr>
          <a:xfrm>
            <a:off x="168593" y="1236428"/>
            <a:ext cx="4774882" cy="2585323"/>
          </a:xfrm>
          <a:prstGeom prst="rect">
            <a:avLst/>
          </a:prstGeom>
          <a:noFill/>
          <a:ln w="3175">
            <a:solidFill>
              <a:schemeClr val="accent1"/>
            </a:solidFill>
          </a:ln>
        </p:spPr>
        <p:txBody>
          <a:bodyPr wrap="square" rtlCol="0">
            <a:spAutoFit/>
          </a:bodyPr>
          <a:lstStyle/>
          <a:p>
            <a:r>
              <a:rPr lang="fr-FR" b="1" u="sng" dirty="0">
                <a:latin typeface="Arial" panose="020B0604020202020204" pitchFamily="34" charset="0"/>
                <a:cs typeface="Arial" panose="020B0604020202020204" pitchFamily="34" charset="0"/>
              </a:rPr>
              <a:t>LORAWAN :</a:t>
            </a:r>
          </a:p>
          <a:p>
            <a:endParaRPr lang="fr-FR" dirty="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rPr>
              <a:t>Le rôle principal de ces serveurs est de fournir une </a:t>
            </a:r>
            <a:r>
              <a:rPr lang="fr-FR" b="1" dirty="0">
                <a:latin typeface="Arial" panose="020B0604020202020204" pitchFamily="34" charset="0"/>
                <a:cs typeface="Arial" panose="020B0604020202020204" pitchFamily="34" charset="0"/>
              </a:rPr>
              <a:t>infrastructure réseau </a:t>
            </a:r>
            <a:r>
              <a:rPr lang="fr-FR" dirty="0">
                <a:latin typeface="Arial" panose="020B0604020202020204" pitchFamily="34" charset="0"/>
                <a:cs typeface="Arial" panose="020B0604020202020204" pitchFamily="34" charset="0"/>
              </a:rPr>
              <a:t>pour faciliter la communication et la gestion des dispositifs IoT (Internet des Objets) en utilisant la technologie </a:t>
            </a:r>
            <a:r>
              <a:rPr lang="fr-FR" dirty="0" err="1">
                <a:latin typeface="Arial" panose="020B0604020202020204" pitchFamily="34" charset="0"/>
                <a:cs typeface="Arial" panose="020B0604020202020204" pitchFamily="34" charset="0"/>
              </a:rPr>
              <a:t>LoRaWAN</a:t>
            </a:r>
            <a:r>
              <a:rPr lang="fr-FR" dirty="0">
                <a:latin typeface="Arial" panose="020B0604020202020204" pitchFamily="34" charset="0"/>
                <a:cs typeface="Arial" panose="020B0604020202020204" pitchFamily="34" charset="0"/>
              </a:rPr>
              <a:t>. Tous deux permettent le transfert de données entre ces dispositifs et des applications sur Internet.</a:t>
            </a:r>
          </a:p>
        </p:txBody>
      </p:sp>
      <p:sp>
        <p:nvSpPr>
          <p:cNvPr id="8" name="ZoneTexte 7">
            <a:extLst>
              <a:ext uri="{FF2B5EF4-FFF2-40B4-BE49-F238E27FC236}">
                <a16:creationId xmlns:a16="http://schemas.microsoft.com/office/drawing/2014/main" id="{68C56ACF-931F-62A0-8561-52C4B9DB6244}"/>
              </a:ext>
            </a:extLst>
          </p:cNvPr>
          <p:cNvSpPr txBox="1"/>
          <p:nvPr/>
        </p:nvSpPr>
        <p:spPr>
          <a:xfrm>
            <a:off x="5205698" y="1236428"/>
            <a:ext cx="3515106" cy="4247317"/>
          </a:xfrm>
          <a:prstGeom prst="rect">
            <a:avLst/>
          </a:prstGeom>
          <a:noFill/>
          <a:ln w="3175">
            <a:solidFill>
              <a:schemeClr val="accent1"/>
            </a:solidFill>
          </a:ln>
        </p:spPr>
        <p:txBody>
          <a:bodyPr wrap="square" rtlCol="0">
            <a:spAutoFit/>
          </a:bodyPr>
          <a:lstStyle/>
          <a:p>
            <a:r>
              <a:rPr lang="fr-FR" b="1" u="sng" dirty="0">
                <a:latin typeface="Arial" panose="020B0604020202020204" pitchFamily="34" charset="0"/>
                <a:cs typeface="Arial" panose="020B0604020202020204" pitchFamily="34" charset="0"/>
              </a:rPr>
              <a:t>ZIGBEE :</a:t>
            </a:r>
          </a:p>
          <a:p>
            <a:endParaRPr lang="fr-FR" dirty="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rPr>
              <a:t>Zigbee2mqtt  + broker </a:t>
            </a:r>
            <a:r>
              <a:rPr lang="fr-FR" dirty="0" err="1">
                <a:latin typeface="Arial" panose="020B0604020202020204" pitchFamily="34" charset="0"/>
                <a:cs typeface="Arial" panose="020B0604020202020204" pitchFamily="34" charset="0"/>
              </a:rPr>
              <a:t>mqtt</a:t>
            </a:r>
            <a:r>
              <a:rPr lang="fr-FR" dirty="0">
                <a:latin typeface="Arial" panose="020B0604020202020204" pitchFamily="34" charset="0"/>
                <a:cs typeface="Arial" panose="020B0604020202020204" pitchFamily="34" charset="0"/>
              </a:rPr>
              <a:t> : </a:t>
            </a:r>
          </a:p>
          <a:p>
            <a:endParaRPr lang="fr-FR" dirty="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rPr>
              <a:t>Zigbee2MQTT est un logiciel open-source qui agit comme </a:t>
            </a:r>
            <a:r>
              <a:rPr lang="fr-FR" b="1" dirty="0">
                <a:latin typeface="Arial" panose="020B0604020202020204" pitchFamily="34" charset="0"/>
                <a:cs typeface="Arial" panose="020B0604020202020204" pitchFamily="34" charset="0"/>
              </a:rPr>
              <a:t>un pont</a:t>
            </a:r>
            <a:r>
              <a:rPr lang="fr-FR" dirty="0">
                <a:latin typeface="Arial" panose="020B0604020202020204" pitchFamily="34" charset="0"/>
                <a:cs typeface="Arial" panose="020B0604020202020204" pitchFamily="34" charset="0"/>
              </a:rPr>
              <a:t> entre les dispositifs </a:t>
            </a:r>
            <a:r>
              <a:rPr lang="fr-FR" dirty="0" err="1">
                <a:latin typeface="Arial" panose="020B0604020202020204" pitchFamily="34" charset="0"/>
                <a:cs typeface="Arial" panose="020B0604020202020204" pitchFamily="34" charset="0"/>
              </a:rPr>
              <a:t>Zigbee</a:t>
            </a:r>
            <a:r>
              <a:rPr lang="fr-FR" dirty="0">
                <a:latin typeface="Arial" panose="020B0604020202020204" pitchFamily="34" charset="0"/>
                <a:cs typeface="Arial" panose="020B0604020202020204" pitchFamily="34" charset="0"/>
              </a:rPr>
              <a:t>, tels que les capteurs et les actionneurs, et un broker MQTT, permettant l'intégration et le contrôle de ces dispositifs IoT dans des systèmes de domotique et des applications IoT sans nécessiter de passerelles propriétaires</a:t>
            </a:r>
          </a:p>
        </p:txBody>
      </p:sp>
      <p:pic>
        <p:nvPicPr>
          <p:cNvPr id="1026" name="Picture 2" descr="Logo">
            <a:extLst>
              <a:ext uri="{FF2B5EF4-FFF2-40B4-BE49-F238E27FC236}">
                <a16:creationId xmlns:a16="http://schemas.microsoft.com/office/drawing/2014/main" id="{1A32FE4C-62B6-34FA-39FA-403F9942D0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31" y="4139588"/>
            <a:ext cx="1617711" cy="16177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irpStack">
            <a:extLst>
              <a:ext uri="{FF2B5EF4-FFF2-40B4-BE49-F238E27FC236}">
                <a16:creationId xmlns:a16="http://schemas.microsoft.com/office/drawing/2014/main" id="{063C3BA6-6C06-1EA5-B26C-A4B7ACD3AC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593" y="5757299"/>
            <a:ext cx="2876550" cy="5694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Zigbee2MQTT">
            <a:extLst>
              <a:ext uri="{FF2B5EF4-FFF2-40B4-BE49-F238E27FC236}">
                <a16:creationId xmlns:a16="http://schemas.microsoft.com/office/drawing/2014/main" id="{E650E0FC-9227-05FE-C4EF-0531CFFD10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6501" y="5502161"/>
            <a:ext cx="1333500" cy="1333500"/>
          </a:xfrm>
          <a:prstGeom prst="rect">
            <a:avLst/>
          </a:prstGeom>
          <a:noFill/>
          <a:extLst>
            <a:ext uri="{909E8E84-426E-40DD-AFC4-6F175D3DCCD1}">
              <a14:hiddenFill xmlns:a14="http://schemas.microsoft.com/office/drawing/2010/main">
                <a:solidFill>
                  <a:srgbClr val="FFFFFF"/>
                </a:solidFill>
              </a14:hiddenFill>
            </a:ext>
          </a:extLst>
        </p:spPr>
      </p:pic>
      <p:sp>
        <p:nvSpPr>
          <p:cNvPr id="12" name="ZoneTexte 11">
            <a:extLst>
              <a:ext uri="{FF2B5EF4-FFF2-40B4-BE49-F238E27FC236}">
                <a16:creationId xmlns:a16="http://schemas.microsoft.com/office/drawing/2014/main" id="{097FC1B6-3FE0-6160-0528-8FD05E84CAEA}"/>
              </a:ext>
            </a:extLst>
          </p:cNvPr>
          <p:cNvSpPr txBox="1"/>
          <p:nvPr/>
        </p:nvSpPr>
        <p:spPr>
          <a:xfrm>
            <a:off x="423338" y="4021059"/>
            <a:ext cx="3834289" cy="369332"/>
          </a:xfrm>
          <a:prstGeom prst="rect">
            <a:avLst/>
          </a:prstGeom>
          <a:noFill/>
        </p:spPr>
        <p:txBody>
          <a:bodyPr wrap="square">
            <a:spAutoFit/>
          </a:bodyPr>
          <a:lstStyle/>
          <a:p>
            <a:r>
              <a:rPr lang="fr-FR" dirty="0">
                <a:latin typeface="Arial" panose="020B0604020202020204" pitchFamily="34" charset="0"/>
                <a:cs typeface="Arial" panose="020B0604020202020204" pitchFamily="34" charset="0"/>
              </a:rPr>
              <a:t>TTN : réseau collaboratif mondial.</a:t>
            </a:r>
          </a:p>
        </p:txBody>
      </p:sp>
      <p:sp>
        <p:nvSpPr>
          <p:cNvPr id="14" name="ZoneTexte 13">
            <a:extLst>
              <a:ext uri="{FF2B5EF4-FFF2-40B4-BE49-F238E27FC236}">
                <a16:creationId xmlns:a16="http://schemas.microsoft.com/office/drawing/2014/main" id="{051E5AB0-143F-46AC-8F51-CE3DCD8C384D}"/>
              </a:ext>
            </a:extLst>
          </p:cNvPr>
          <p:cNvSpPr txBox="1"/>
          <p:nvPr/>
        </p:nvSpPr>
        <p:spPr>
          <a:xfrm>
            <a:off x="423338" y="6340174"/>
            <a:ext cx="2895077" cy="369332"/>
          </a:xfrm>
          <a:prstGeom prst="rect">
            <a:avLst/>
          </a:prstGeom>
          <a:noFill/>
        </p:spPr>
        <p:txBody>
          <a:bodyPr wrap="square">
            <a:spAutoFit/>
          </a:bodyPr>
          <a:lstStyle/>
          <a:p>
            <a:r>
              <a:rPr lang="fr-FR" dirty="0">
                <a:latin typeface="Arial" panose="020B0604020202020204" pitchFamily="34" charset="0"/>
                <a:cs typeface="Arial" panose="020B0604020202020204" pitchFamily="34" charset="0"/>
              </a:rPr>
              <a:t>plateforme open-source</a:t>
            </a:r>
          </a:p>
        </p:txBody>
      </p:sp>
      <p:sp>
        <p:nvSpPr>
          <p:cNvPr id="16" name="ZoneTexte 15">
            <a:extLst>
              <a:ext uri="{FF2B5EF4-FFF2-40B4-BE49-F238E27FC236}">
                <a16:creationId xmlns:a16="http://schemas.microsoft.com/office/drawing/2014/main" id="{FB521BA9-4A10-4E0D-AD69-0928EECB851E}"/>
              </a:ext>
            </a:extLst>
          </p:cNvPr>
          <p:cNvSpPr txBox="1"/>
          <p:nvPr/>
        </p:nvSpPr>
        <p:spPr>
          <a:xfrm>
            <a:off x="8983028" y="1236428"/>
            <a:ext cx="3040379" cy="4247317"/>
          </a:xfrm>
          <a:prstGeom prst="rect">
            <a:avLst/>
          </a:prstGeom>
          <a:noFill/>
          <a:ln w="3175">
            <a:solidFill>
              <a:schemeClr val="accent1"/>
            </a:solidFill>
          </a:ln>
        </p:spPr>
        <p:txBody>
          <a:bodyPr wrap="square">
            <a:spAutoFit/>
          </a:bodyPr>
          <a:lstStyle/>
          <a:p>
            <a:r>
              <a:rPr lang="fr-FR" b="1" u="sng" dirty="0">
                <a:latin typeface="Arial" panose="020B0604020202020204" pitchFamily="34" charset="0"/>
                <a:cs typeface="Arial" panose="020B0604020202020204" pitchFamily="34" charset="0"/>
              </a:rPr>
              <a:t>BLE :</a:t>
            </a:r>
          </a:p>
          <a:p>
            <a:endParaRPr lang="fr-FR" dirty="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rPr>
              <a:t>BLE2mqtt + broker </a:t>
            </a:r>
            <a:r>
              <a:rPr lang="fr-FR" dirty="0" err="1">
                <a:latin typeface="Arial" panose="020B0604020202020204" pitchFamily="34" charset="0"/>
                <a:cs typeface="Arial" panose="020B0604020202020204" pitchFamily="34" charset="0"/>
              </a:rPr>
              <a:t>mqtt</a:t>
            </a:r>
            <a:r>
              <a:rPr lang="fr-FR" dirty="0">
                <a:latin typeface="Arial" panose="020B0604020202020204" pitchFamily="34" charset="0"/>
                <a:cs typeface="Arial" panose="020B0604020202020204" pitchFamily="34" charset="0"/>
              </a:rPr>
              <a:t> :</a:t>
            </a:r>
          </a:p>
          <a:p>
            <a:endParaRPr lang="fr-FR" dirty="0">
              <a:latin typeface="Arial" panose="020B0604020202020204" pitchFamily="34" charset="0"/>
              <a:cs typeface="Arial" panose="020B0604020202020204" pitchFamily="34" charset="0"/>
            </a:endParaRPr>
          </a:p>
          <a:p>
            <a:r>
              <a:rPr lang="fr-FR" dirty="0">
                <a:latin typeface="Arial" panose="020B0604020202020204" pitchFamily="34" charset="0"/>
                <a:cs typeface="Arial" panose="020B0604020202020204" pitchFamily="34" charset="0"/>
              </a:rPr>
              <a:t>Pas de solution unique et universelle couvrant tous les dispositifs BLE avec la même facilité d'intégration que Zigbee2MQTT. Cela s'explique par la </a:t>
            </a:r>
            <a:r>
              <a:rPr lang="fr-FR" b="1" dirty="0">
                <a:latin typeface="Arial" panose="020B0604020202020204" pitchFamily="34" charset="0"/>
                <a:cs typeface="Arial" panose="020B0604020202020204" pitchFamily="34" charset="0"/>
              </a:rPr>
              <a:t>diversité des profils BLE</a:t>
            </a:r>
            <a:r>
              <a:rPr lang="fr-FR" dirty="0">
                <a:latin typeface="Arial" panose="020B0604020202020204" pitchFamily="34" charset="0"/>
                <a:cs typeface="Arial" panose="020B0604020202020204" pitchFamily="34" charset="0"/>
              </a:rPr>
              <a:t> et des spécifications de fabricants, qui peuvent rendre l'intégration universelle plus complexe.</a:t>
            </a:r>
          </a:p>
        </p:txBody>
      </p:sp>
      <p:sp>
        <p:nvSpPr>
          <p:cNvPr id="20" name="ZoneTexte 19">
            <a:extLst>
              <a:ext uri="{FF2B5EF4-FFF2-40B4-BE49-F238E27FC236}">
                <a16:creationId xmlns:a16="http://schemas.microsoft.com/office/drawing/2014/main" id="{932BDCEF-B5A2-77AC-A6A6-714F33E8DFDB}"/>
              </a:ext>
            </a:extLst>
          </p:cNvPr>
          <p:cNvSpPr txBox="1"/>
          <p:nvPr/>
        </p:nvSpPr>
        <p:spPr>
          <a:xfrm>
            <a:off x="9105756" y="5767733"/>
            <a:ext cx="2794921" cy="369332"/>
          </a:xfrm>
          <a:prstGeom prst="rect">
            <a:avLst/>
          </a:prstGeom>
          <a:noFill/>
          <a:ln>
            <a:solidFill>
              <a:schemeClr val="accent1"/>
            </a:solidFill>
          </a:ln>
        </p:spPr>
        <p:txBody>
          <a:bodyPr wrap="square">
            <a:spAutoFit/>
          </a:bodyPr>
          <a:lstStyle/>
          <a:p>
            <a:r>
              <a:rPr lang="fr-FR" b="1" dirty="0">
                <a:latin typeface="Arial" panose="020B0604020202020204" pitchFamily="34" charset="0"/>
                <a:cs typeface="Arial" panose="020B0604020202020204" pitchFamily="34" charset="0"/>
              </a:rPr>
              <a:t>Solution personnalisée</a:t>
            </a:r>
          </a:p>
        </p:txBody>
      </p:sp>
    </p:spTree>
    <p:extLst>
      <p:ext uri="{BB962C8B-B14F-4D97-AF65-F5344CB8AC3E}">
        <p14:creationId xmlns:p14="http://schemas.microsoft.com/office/powerpoint/2010/main" val="3060033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a:extLst>
              <a:ext uri="{FF2B5EF4-FFF2-40B4-BE49-F238E27FC236}">
                <a16:creationId xmlns:a16="http://schemas.microsoft.com/office/drawing/2014/main" id="{4FB56C8A-5716-AF2B-506D-8F354E17DB46}"/>
              </a:ext>
            </a:extLst>
          </p:cNvPr>
          <p:cNvSpPr>
            <a:spLocks noGrp="1"/>
          </p:cNvSpPr>
          <p:nvPr>
            <p:ph type="title"/>
          </p:nvPr>
        </p:nvSpPr>
        <p:spPr>
          <a:xfrm>
            <a:off x="1471612" y="185285"/>
            <a:ext cx="8943975" cy="805856"/>
          </a:xfrm>
          <a:ln w="3175">
            <a:solidFill>
              <a:schemeClr val="accent1"/>
            </a:solidFill>
          </a:ln>
        </p:spPr>
        <p:txBody>
          <a:bodyPr>
            <a:normAutofit fontScale="90000"/>
          </a:bodyPr>
          <a:lstStyle/>
          <a:p>
            <a:pPr algn="ctr"/>
            <a:r>
              <a:rPr lang="fr-FR" dirty="0">
                <a:latin typeface="Arial" panose="020B0604020202020204" pitchFamily="34" charset="0"/>
                <a:cs typeface="Arial" panose="020B0604020202020204" pitchFamily="34" charset="0"/>
              </a:rPr>
              <a:t>ECOSYSTÈME DES APPLICATIONS </a:t>
            </a:r>
          </a:p>
        </p:txBody>
      </p:sp>
      <p:sp>
        <p:nvSpPr>
          <p:cNvPr id="6" name="ZoneTexte 5">
            <a:extLst>
              <a:ext uri="{FF2B5EF4-FFF2-40B4-BE49-F238E27FC236}">
                <a16:creationId xmlns:a16="http://schemas.microsoft.com/office/drawing/2014/main" id="{F470F3E3-5C11-4722-8B8A-F8A767B67F48}"/>
              </a:ext>
            </a:extLst>
          </p:cNvPr>
          <p:cNvSpPr txBox="1"/>
          <p:nvPr/>
        </p:nvSpPr>
        <p:spPr>
          <a:xfrm>
            <a:off x="1296862" y="3161806"/>
            <a:ext cx="9598276" cy="1200329"/>
          </a:xfrm>
          <a:prstGeom prst="rect">
            <a:avLst/>
          </a:prstGeom>
          <a:noFill/>
          <a:ln w="6350">
            <a:solidFill>
              <a:schemeClr val="accent1"/>
            </a:solidFill>
          </a:ln>
        </p:spPr>
        <p:txBody>
          <a:bodyPr wrap="square">
            <a:spAutoFit/>
          </a:bodyPr>
          <a:lstStyle/>
          <a:p>
            <a:r>
              <a:rPr lang="fr-FR" dirty="0">
                <a:latin typeface="Arial" panose="020B0604020202020204" pitchFamily="34" charset="0"/>
                <a:cs typeface="Arial" panose="020B0604020202020204" pitchFamily="34" charset="0"/>
              </a:rPr>
              <a:t>Cet écosystème englobe tout, depuis les applications mobiles et web jusqu'aux solutions d'entreprise complexes, mettant en lumière la convergence de l'Internet des Objets avec les domaines de l'intelligence artificielle, du big data, et de l'analytique pour créer des solutions innovantes.</a:t>
            </a:r>
          </a:p>
        </p:txBody>
      </p:sp>
      <p:sp>
        <p:nvSpPr>
          <p:cNvPr id="8" name="ZoneTexte 7">
            <a:extLst>
              <a:ext uri="{FF2B5EF4-FFF2-40B4-BE49-F238E27FC236}">
                <a16:creationId xmlns:a16="http://schemas.microsoft.com/office/drawing/2014/main" id="{4F591949-EEC9-649C-3428-F6B99FEA13E2}"/>
              </a:ext>
            </a:extLst>
          </p:cNvPr>
          <p:cNvSpPr txBox="1"/>
          <p:nvPr/>
        </p:nvSpPr>
        <p:spPr>
          <a:xfrm>
            <a:off x="1296863" y="4586147"/>
            <a:ext cx="9598275" cy="1200329"/>
          </a:xfrm>
          <a:prstGeom prst="rect">
            <a:avLst/>
          </a:prstGeom>
          <a:noFill/>
          <a:ln w="3175">
            <a:solidFill>
              <a:schemeClr val="accent1"/>
            </a:solidFill>
          </a:ln>
        </p:spPr>
        <p:txBody>
          <a:bodyPr wrap="square">
            <a:spAutoFit/>
          </a:bodyPr>
          <a:lstStyle/>
          <a:p>
            <a:r>
              <a:rPr lang="fr-FR" dirty="0">
                <a:latin typeface="Arial" panose="020B0604020202020204" pitchFamily="34" charset="0"/>
                <a:cs typeface="Arial" panose="020B0604020202020204" pitchFamily="34" charset="0"/>
              </a:rPr>
              <a:t>Node-RED est une solution dans l'écosystème IoT, en particulier pour le développement et l'intégration d'applications IoT. Node-RED est un outil de programmation visuelle open-source basé sur </a:t>
            </a:r>
            <a:r>
              <a:rPr lang="fr-FR" dirty="0" err="1">
                <a:latin typeface="Arial" panose="020B0604020202020204" pitchFamily="34" charset="0"/>
                <a:cs typeface="Arial" panose="020B0604020202020204" pitchFamily="34" charset="0"/>
              </a:rPr>
              <a:t>Node.js</a:t>
            </a:r>
            <a:r>
              <a:rPr lang="fr-FR" dirty="0">
                <a:latin typeface="Arial" panose="020B0604020202020204" pitchFamily="34" charset="0"/>
                <a:cs typeface="Arial" panose="020B0604020202020204" pitchFamily="34" charset="0"/>
              </a:rPr>
              <a:t> qui permet de connecter ensemble des dispositifs matériels, des APIs, et des services en ligne de manière simple et intuitive grâce à un navigateur web.</a:t>
            </a:r>
          </a:p>
        </p:txBody>
      </p:sp>
      <p:pic>
        <p:nvPicPr>
          <p:cNvPr id="14" name="Image 13" descr="Une image contenant texte, Police, logo, Graphique&#10;&#10;Description générée automatiquement">
            <a:extLst>
              <a:ext uri="{FF2B5EF4-FFF2-40B4-BE49-F238E27FC236}">
                <a16:creationId xmlns:a16="http://schemas.microsoft.com/office/drawing/2014/main" id="{05964383-8333-957E-91C7-00A16B0A1622}"/>
              </a:ext>
            </a:extLst>
          </p:cNvPr>
          <p:cNvPicPr>
            <a:picLocks noChangeAspect="1"/>
          </p:cNvPicPr>
          <p:nvPr/>
        </p:nvPicPr>
        <p:blipFill>
          <a:blip r:embed="rId2"/>
          <a:stretch>
            <a:fillRect/>
          </a:stretch>
        </p:blipFill>
        <p:spPr>
          <a:xfrm>
            <a:off x="4684712" y="1170972"/>
            <a:ext cx="1844675" cy="1844675"/>
          </a:xfrm>
          <a:prstGeom prst="rect">
            <a:avLst/>
          </a:prstGeom>
        </p:spPr>
      </p:pic>
    </p:spTree>
    <p:extLst>
      <p:ext uri="{BB962C8B-B14F-4D97-AF65-F5344CB8AC3E}">
        <p14:creationId xmlns:p14="http://schemas.microsoft.com/office/powerpoint/2010/main" val="1201411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8CF066E7-2868-ECD4-784F-7467D41671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7300" y="1447800"/>
            <a:ext cx="7137400" cy="3962400"/>
          </a:xfrm>
          <a:prstGeom prst="rect">
            <a:avLst/>
          </a:prstGeom>
          <a:noFill/>
          <a:ln w="3175">
            <a:solidFill>
              <a:schemeClr val="accent1"/>
            </a:solidFill>
          </a:ln>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7B9A90C2-8D2A-C330-DF86-0E14D20567F4}"/>
              </a:ext>
            </a:extLst>
          </p:cNvPr>
          <p:cNvSpPr txBox="1"/>
          <p:nvPr/>
        </p:nvSpPr>
        <p:spPr>
          <a:xfrm>
            <a:off x="2527300" y="648385"/>
            <a:ext cx="6793706" cy="369332"/>
          </a:xfrm>
          <a:prstGeom prst="rect">
            <a:avLst/>
          </a:prstGeom>
          <a:noFill/>
        </p:spPr>
        <p:txBody>
          <a:bodyPr wrap="square">
            <a:spAutoFit/>
          </a:bodyPr>
          <a:lstStyle/>
          <a:p>
            <a:r>
              <a:rPr lang="fr-FR" dirty="0"/>
              <a:t>Nombre d’appareils connectés dans le monde de 2015 à 2025</a:t>
            </a:r>
          </a:p>
        </p:txBody>
      </p:sp>
    </p:spTree>
    <p:extLst>
      <p:ext uri="{BB962C8B-B14F-4D97-AF65-F5344CB8AC3E}">
        <p14:creationId xmlns:p14="http://schemas.microsoft.com/office/powerpoint/2010/main" val="2808596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a:extLst>
              <a:ext uri="{FF2B5EF4-FFF2-40B4-BE49-F238E27FC236}">
                <a16:creationId xmlns:a16="http://schemas.microsoft.com/office/drawing/2014/main" id="{3DE8ABDA-7922-A590-98F0-AB5D85D5D48F}"/>
              </a:ext>
            </a:extLst>
          </p:cNvPr>
          <p:cNvSpPr>
            <a:spLocks noGrp="1"/>
          </p:cNvSpPr>
          <p:nvPr>
            <p:ph type="title"/>
          </p:nvPr>
        </p:nvSpPr>
        <p:spPr>
          <a:xfrm>
            <a:off x="1024128" y="585216"/>
            <a:ext cx="9720072" cy="805856"/>
          </a:xfrm>
          <a:ln w="3175">
            <a:solidFill>
              <a:schemeClr val="accent1"/>
            </a:solidFill>
          </a:ln>
        </p:spPr>
        <p:txBody>
          <a:bodyPr/>
          <a:lstStyle/>
          <a:p>
            <a:pPr algn="ctr"/>
            <a:r>
              <a:rPr lang="fr-FR" dirty="0">
                <a:latin typeface="Arial" panose="020B0604020202020204" pitchFamily="34" charset="0"/>
                <a:cs typeface="Arial" panose="020B0604020202020204" pitchFamily="34" charset="0"/>
              </a:rPr>
              <a:t>CHAINE DE VALEUR DE L’IDO</a:t>
            </a:r>
          </a:p>
        </p:txBody>
      </p:sp>
      <p:sp>
        <p:nvSpPr>
          <p:cNvPr id="5" name="Espace réservé du contenu 1">
            <a:extLst>
              <a:ext uri="{FF2B5EF4-FFF2-40B4-BE49-F238E27FC236}">
                <a16:creationId xmlns:a16="http://schemas.microsoft.com/office/drawing/2014/main" id="{0FA202B2-8394-3B2E-AC97-A99B14B9BF4B}"/>
              </a:ext>
            </a:extLst>
          </p:cNvPr>
          <p:cNvSpPr>
            <a:spLocks noGrp="1"/>
          </p:cNvSpPr>
          <p:nvPr>
            <p:ph idx="1"/>
          </p:nvPr>
        </p:nvSpPr>
        <p:spPr>
          <a:xfrm>
            <a:off x="715748" y="1556792"/>
            <a:ext cx="10760504" cy="805856"/>
          </a:xfrm>
          <a:ln w="3175">
            <a:solidFill>
              <a:schemeClr val="accent1"/>
            </a:solidFill>
          </a:ln>
        </p:spPr>
        <p:txBody>
          <a:bodyPr>
            <a:normAutofit/>
          </a:bodyPr>
          <a:lstStyle/>
          <a:p>
            <a:r>
              <a:rPr lang="fr-FR" sz="1800" dirty="0">
                <a:latin typeface="Arial" panose="020B0604020202020204" pitchFamily="34" charset="0"/>
                <a:cs typeface="Arial" panose="020B0604020202020204" pitchFamily="34" charset="0"/>
              </a:rPr>
              <a:t>Un </a:t>
            </a:r>
            <a:r>
              <a:rPr lang="fr-FR" sz="1800" b="1" dirty="0">
                <a:latin typeface="Arial" panose="020B0604020202020204" pitchFamily="34" charset="0"/>
                <a:cs typeface="Arial" panose="020B0604020202020204" pitchFamily="34" charset="0"/>
              </a:rPr>
              <a:t>équipement</a:t>
            </a:r>
            <a:r>
              <a:rPr lang="fr-FR" sz="1800" dirty="0">
                <a:latin typeface="Arial" panose="020B0604020202020204" pitchFamily="34" charset="0"/>
                <a:cs typeface="Arial" panose="020B0604020202020204" pitchFamily="34" charset="0"/>
              </a:rPr>
              <a:t>, doté de moyen de </a:t>
            </a:r>
            <a:r>
              <a:rPr lang="fr-FR" sz="1800" b="1" dirty="0">
                <a:latin typeface="Arial" panose="020B0604020202020204" pitchFamily="34" charset="0"/>
                <a:cs typeface="Arial" panose="020B0604020202020204" pitchFamily="34" charset="0"/>
              </a:rPr>
              <a:t>communication</a:t>
            </a:r>
            <a:r>
              <a:rPr lang="fr-FR" sz="1800" dirty="0">
                <a:latin typeface="Arial" panose="020B0604020202020204" pitchFamily="34" charset="0"/>
                <a:cs typeface="Arial" panose="020B0604020202020204" pitchFamily="34" charset="0"/>
              </a:rPr>
              <a:t>, publie des données auprès </a:t>
            </a:r>
            <a:r>
              <a:rPr lang="fr-FR" sz="1800" b="1" dirty="0">
                <a:latin typeface="Arial" panose="020B0604020202020204" pitchFamily="34" charset="0"/>
                <a:cs typeface="Arial" panose="020B0604020202020204" pitchFamily="34" charset="0"/>
              </a:rPr>
              <a:t>d’un serveur</a:t>
            </a:r>
            <a:r>
              <a:rPr lang="fr-FR" sz="1800" dirty="0">
                <a:latin typeface="Arial" panose="020B0604020202020204" pitchFamily="34" charset="0"/>
                <a:cs typeface="Arial" panose="020B0604020202020204" pitchFamily="34" charset="0"/>
              </a:rPr>
              <a:t>. Ce serveur traite ces données et les mets à disposition de </a:t>
            </a:r>
            <a:r>
              <a:rPr lang="fr-FR" sz="1800" b="1" dirty="0">
                <a:latin typeface="Arial" panose="020B0604020202020204" pitchFamily="34" charset="0"/>
                <a:cs typeface="Arial" panose="020B0604020202020204" pitchFamily="34" charset="0"/>
              </a:rPr>
              <a:t>services</a:t>
            </a:r>
            <a:r>
              <a:rPr lang="fr-FR" sz="1800" dirty="0">
                <a:latin typeface="Arial" panose="020B0604020202020204" pitchFamily="34" charset="0"/>
                <a:cs typeface="Arial" panose="020B0604020202020204" pitchFamily="34" charset="0"/>
              </a:rPr>
              <a:t> qui peuvent les consommer.</a:t>
            </a:r>
          </a:p>
        </p:txBody>
      </p:sp>
      <p:pic>
        <p:nvPicPr>
          <p:cNvPr id="6" name="Image 5">
            <a:extLst>
              <a:ext uri="{FF2B5EF4-FFF2-40B4-BE49-F238E27FC236}">
                <a16:creationId xmlns:a16="http://schemas.microsoft.com/office/drawing/2014/main" id="{70C00CEA-2708-1003-1383-CC8BF2DC9296}"/>
              </a:ext>
            </a:extLst>
          </p:cNvPr>
          <p:cNvPicPr/>
          <p:nvPr/>
        </p:nvPicPr>
        <p:blipFill>
          <a:blip r:embed="rId2"/>
          <a:stretch>
            <a:fillRect/>
          </a:stretch>
        </p:blipFill>
        <p:spPr>
          <a:xfrm>
            <a:off x="909828" y="2528368"/>
            <a:ext cx="10750548" cy="4068984"/>
          </a:xfrm>
          <a:prstGeom prst="rect">
            <a:avLst/>
          </a:prstGeom>
        </p:spPr>
      </p:pic>
    </p:spTree>
    <p:extLst>
      <p:ext uri="{BB962C8B-B14F-4D97-AF65-F5344CB8AC3E}">
        <p14:creationId xmlns:p14="http://schemas.microsoft.com/office/powerpoint/2010/main" val="2596645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1">
            <a:extLst>
              <a:ext uri="{FF2B5EF4-FFF2-40B4-BE49-F238E27FC236}">
                <a16:creationId xmlns:a16="http://schemas.microsoft.com/office/drawing/2014/main" id="{085C4591-1DEB-D0DD-0C7F-466BF58A8680}"/>
              </a:ext>
            </a:extLst>
          </p:cNvPr>
          <p:cNvSpPr>
            <a:spLocks noGrp="1"/>
          </p:cNvSpPr>
          <p:nvPr>
            <p:ph idx="1"/>
          </p:nvPr>
        </p:nvSpPr>
        <p:spPr>
          <a:xfrm>
            <a:off x="1024128" y="1556792"/>
            <a:ext cx="10277285" cy="4752568"/>
          </a:xfrm>
        </p:spPr>
        <p:txBody>
          <a:bodyPr>
            <a:normAutofit/>
          </a:bodyPr>
          <a:lstStyle/>
          <a:p>
            <a:r>
              <a:rPr lang="fr-FR" sz="1800" b="1" dirty="0">
                <a:latin typeface="Arial" panose="020B0604020202020204" pitchFamily="34" charset="0"/>
                <a:cs typeface="Arial" panose="020B0604020202020204" pitchFamily="34" charset="0"/>
              </a:rPr>
              <a:t>Les équipements</a:t>
            </a:r>
          </a:p>
          <a:p>
            <a:pPr marL="0" indent="0">
              <a:buNone/>
            </a:pPr>
            <a:r>
              <a:rPr lang="fr-FR" sz="1800" dirty="0">
                <a:latin typeface="Arial" panose="020B0604020202020204" pitchFamily="34" charset="0"/>
                <a:cs typeface="Arial" panose="020B0604020202020204" pitchFamily="34" charset="0"/>
              </a:rPr>
              <a:t>Du simple capteur connecté au complexe robot ou véhicule autonome.</a:t>
            </a:r>
          </a:p>
          <a:p>
            <a:r>
              <a:rPr lang="fr-FR" sz="1800" b="1" dirty="0">
                <a:latin typeface="Arial" panose="020B0604020202020204" pitchFamily="34" charset="0"/>
                <a:cs typeface="Arial" panose="020B0604020202020204" pitchFamily="34" charset="0"/>
              </a:rPr>
              <a:t>Connectivité</a:t>
            </a:r>
          </a:p>
          <a:p>
            <a:pPr marL="0" indent="0">
              <a:buNone/>
            </a:pPr>
            <a:r>
              <a:rPr lang="fr-FR" sz="1800" dirty="0">
                <a:latin typeface="Arial" panose="020B0604020202020204" pitchFamily="34" charset="0"/>
                <a:cs typeface="Arial" panose="020B0604020202020204" pitchFamily="34" charset="0"/>
              </a:rPr>
              <a:t>Système radio fréquence qui va permettre la communication de l’objet vers un ou plusieurs réseaux. Les objets pourront d’une part remonter des informations telles que leur identité, leur état, une alerte ou les données de capteurs, et d’autre part recevoir des informations telles que des commandes d’action et des données.</a:t>
            </a:r>
          </a:p>
          <a:p>
            <a:r>
              <a:rPr lang="fr-FR" sz="1800" b="1" dirty="0">
                <a:latin typeface="Arial" panose="020B0604020202020204" pitchFamily="34" charset="0"/>
                <a:cs typeface="Arial" panose="020B0604020202020204" pitchFamily="34" charset="0"/>
              </a:rPr>
              <a:t>Traitement des données</a:t>
            </a:r>
          </a:p>
          <a:p>
            <a:pPr marL="0" indent="0">
              <a:buNone/>
            </a:pPr>
            <a:r>
              <a:rPr lang="fr-FR" sz="1800" dirty="0">
                <a:latin typeface="Arial" panose="020B0604020202020204" pitchFamily="34" charset="0"/>
                <a:cs typeface="Arial" panose="020B0604020202020204" pitchFamily="34" charset="0"/>
              </a:rPr>
              <a:t>Ce traitement s’appuie sur des serveurs. Leur fonction est de collecter les données reçues, les traiter et les mettre à disposition de l’écosystème des applications. </a:t>
            </a:r>
          </a:p>
          <a:p>
            <a:r>
              <a:rPr lang="fr-FR" sz="1800" b="1" dirty="0">
                <a:latin typeface="Arial" panose="020B0604020202020204" pitchFamily="34" charset="0"/>
                <a:cs typeface="Arial" panose="020B0604020202020204" pitchFamily="34" charset="0"/>
              </a:rPr>
              <a:t>Applications :</a:t>
            </a:r>
          </a:p>
          <a:p>
            <a:pPr marL="0" indent="0">
              <a:buNone/>
            </a:pPr>
            <a:r>
              <a:rPr lang="fr-FR" sz="1800" dirty="0">
                <a:latin typeface="Arial" panose="020B0604020202020204" pitchFamily="34" charset="0"/>
                <a:cs typeface="Arial" panose="020B0604020202020204" pitchFamily="34" charset="0"/>
              </a:rPr>
              <a:t>Ce sont les applications qui vont travailler en relation avec les serveurs de la plateforme. Ces applications consomment les données et proposent à l’utilisateur une interface homme/machine qui exploite ces dernières.</a:t>
            </a:r>
          </a:p>
          <a:p>
            <a:pPr marL="0" indent="0">
              <a:buNone/>
            </a:pPr>
            <a:endParaRPr lang="fr-FR" sz="1800" dirty="0">
              <a:latin typeface="Arial" panose="020B0604020202020204" pitchFamily="34" charset="0"/>
              <a:cs typeface="Arial" panose="020B0604020202020204" pitchFamily="34" charset="0"/>
            </a:endParaRPr>
          </a:p>
          <a:p>
            <a:pPr marL="457200" lvl="1" indent="0">
              <a:buNone/>
            </a:pPr>
            <a:endParaRPr lang="fr-FR" sz="1800" dirty="0">
              <a:latin typeface="Arial" panose="020B0604020202020204" pitchFamily="34" charset="0"/>
              <a:cs typeface="Arial" panose="020B0604020202020204" pitchFamily="34" charset="0"/>
            </a:endParaRPr>
          </a:p>
        </p:txBody>
      </p:sp>
      <p:sp>
        <p:nvSpPr>
          <p:cNvPr id="6" name="Titre 2">
            <a:extLst>
              <a:ext uri="{FF2B5EF4-FFF2-40B4-BE49-F238E27FC236}">
                <a16:creationId xmlns:a16="http://schemas.microsoft.com/office/drawing/2014/main" id="{3B222786-7687-94EB-645F-2A32401F1635}"/>
              </a:ext>
            </a:extLst>
          </p:cNvPr>
          <p:cNvSpPr>
            <a:spLocks noGrp="1"/>
          </p:cNvSpPr>
          <p:nvPr>
            <p:ph type="title"/>
          </p:nvPr>
        </p:nvSpPr>
        <p:spPr>
          <a:xfrm>
            <a:off x="1024128" y="585216"/>
            <a:ext cx="9720072" cy="805856"/>
          </a:xfrm>
          <a:ln w="3175">
            <a:solidFill>
              <a:schemeClr val="accent1"/>
            </a:solidFill>
          </a:ln>
        </p:spPr>
        <p:txBody>
          <a:bodyPr/>
          <a:lstStyle/>
          <a:p>
            <a:pPr algn="ctr"/>
            <a:r>
              <a:rPr lang="fr-FR" dirty="0">
                <a:latin typeface="Arial" panose="020B0604020202020204" pitchFamily="34" charset="0"/>
                <a:cs typeface="Arial" panose="020B0604020202020204" pitchFamily="34" charset="0"/>
              </a:rPr>
              <a:t>CHAINE DE VALEUR DE L’IDO</a:t>
            </a:r>
          </a:p>
        </p:txBody>
      </p:sp>
    </p:spTree>
    <p:extLst>
      <p:ext uri="{BB962C8B-B14F-4D97-AF65-F5344CB8AC3E}">
        <p14:creationId xmlns:p14="http://schemas.microsoft.com/office/powerpoint/2010/main" val="1505182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a:extLst>
              <a:ext uri="{FF2B5EF4-FFF2-40B4-BE49-F238E27FC236}">
                <a16:creationId xmlns:a16="http://schemas.microsoft.com/office/drawing/2014/main" id="{307DFB12-2CD5-38C8-9B60-F898F3903D6F}"/>
              </a:ext>
            </a:extLst>
          </p:cNvPr>
          <p:cNvSpPr>
            <a:spLocks noGrp="1"/>
          </p:cNvSpPr>
          <p:nvPr>
            <p:ph type="title"/>
          </p:nvPr>
        </p:nvSpPr>
        <p:spPr>
          <a:xfrm>
            <a:off x="3392533" y="425551"/>
            <a:ext cx="4719447" cy="805856"/>
          </a:xfrm>
          <a:ln w="3175">
            <a:solidFill>
              <a:schemeClr val="accent1"/>
            </a:solidFill>
          </a:ln>
        </p:spPr>
        <p:txBody>
          <a:bodyPr/>
          <a:lstStyle/>
          <a:p>
            <a:pPr algn="ctr"/>
            <a:r>
              <a:rPr lang="fr-FR" dirty="0">
                <a:latin typeface="Arial" panose="020B0604020202020204" pitchFamily="34" charset="0"/>
                <a:cs typeface="Arial" panose="020B0604020202020204" pitchFamily="34" charset="0"/>
              </a:rPr>
              <a:t>ÉQUIPEMENTS</a:t>
            </a:r>
          </a:p>
        </p:txBody>
      </p:sp>
      <p:sp>
        <p:nvSpPr>
          <p:cNvPr id="5" name="Espace réservé du contenu 1">
            <a:extLst>
              <a:ext uri="{FF2B5EF4-FFF2-40B4-BE49-F238E27FC236}">
                <a16:creationId xmlns:a16="http://schemas.microsoft.com/office/drawing/2014/main" id="{A0FA5B3D-A197-7DF7-5421-D98181AABA58}"/>
              </a:ext>
            </a:extLst>
          </p:cNvPr>
          <p:cNvSpPr>
            <a:spLocks noGrp="1"/>
          </p:cNvSpPr>
          <p:nvPr>
            <p:ph idx="1"/>
          </p:nvPr>
        </p:nvSpPr>
        <p:spPr>
          <a:xfrm>
            <a:off x="219075" y="1556791"/>
            <a:ext cx="11753849" cy="5058321"/>
          </a:xfrm>
          <a:ln w="3175">
            <a:solidFill>
              <a:schemeClr val="accent1"/>
            </a:solidFill>
          </a:ln>
        </p:spPr>
        <p:txBody>
          <a:bodyPr>
            <a:normAutofit/>
          </a:bodyPr>
          <a:lstStyle/>
          <a:p>
            <a:pPr marL="0" indent="0">
              <a:buNone/>
            </a:pPr>
            <a:r>
              <a:rPr lang="fr-FR" sz="1800" dirty="0">
                <a:latin typeface="Arial" panose="020B0604020202020204" pitchFamily="34" charset="0"/>
                <a:cs typeface="Arial" panose="020B0604020202020204" pitchFamily="34" charset="0"/>
              </a:rPr>
              <a:t>Comparés aux autres systèmes électroniques, les systèmes embarqués utilisés dans </a:t>
            </a:r>
            <a:r>
              <a:rPr lang="fr-FR" sz="1800" dirty="0" err="1">
                <a:latin typeface="Arial" panose="020B0604020202020204" pitchFamily="34" charset="0"/>
                <a:cs typeface="Arial" panose="020B0604020202020204" pitchFamily="34" charset="0"/>
              </a:rPr>
              <a:t>l’IdO</a:t>
            </a:r>
            <a:r>
              <a:rPr lang="fr-FR" sz="1800" dirty="0">
                <a:latin typeface="Arial" panose="020B0604020202020204" pitchFamily="34" charset="0"/>
                <a:cs typeface="Arial" panose="020B0604020202020204" pitchFamily="34" charset="0"/>
              </a:rPr>
              <a:t> possèdent donc :</a:t>
            </a:r>
          </a:p>
          <a:p>
            <a:pPr marL="342900" lvl="0" indent="-342900">
              <a:buFont typeface="Arial" panose="020B0604020202020204" pitchFamily="34" charset="0"/>
              <a:buChar char="•"/>
            </a:pPr>
            <a:r>
              <a:rPr lang="fr-FR" sz="1800" dirty="0">
                <a:latin typeface="Arial" panose="020B0604020202020204" pitchFamily="34" charset="0"/>
                <a:cs typeface="Arial" panose="020B0604020202020204" pitchFamily="34" charset="0"/>
              </a:rPr>
              <a:t>Une faible consommation</a:t>
            </a:r>
          </a:p>
          <a:p>
            <a:pPr marL="342900" lvl="0" indent="-342900">
              <a:buFont typeface="Arial" panose="020B0604020202020204" pitchFamily="34" charset="0"/>
              <a:buChar char="•"/>
            </a:pPr>
            <a:r>
              <a:rPr lang="fr-FR" sz="1800" dirty="0">
                <a:latin typeface="Arial" panose="020B0604020202020204" pitchFamily="34" charset="0"/>
                <a:cs typeface="Arial" panose="020B0604020202020204" pitchFamily="34" charset="0"/>
              </a:rPr>
              <a:t>Une faible puissance de calcul</a:t>
            </a:r>
          </a:p>
          <a:p>
            <a:pPr marL="342900" lvl="0" indent="-342900">
              <a:buFont typeface="Arial" panose="020B0604020202020204" pitchFamily="34" charset="0"/>
              <a:buChar char="•"/>
            </a:pPr>
            <a:r>
              <a:rPr lang="fr-FR" sz="1800" dirty="0">
                <a:latin typeface="Arial" panose="020B0604020202020204" pitchFamily="34" charset="0"/>
                <a:cs typeface="Arial" panose="020B0604020202020204" pitchFamily="34" charset="0"/>
              </a:rPr>
              <a:t>Une petite taille</a:t>
            </a:r>
          </a:p>
          <a:p>
            <a:pPr marL="342900" lvl="0" indent="-342900">
              <a:buFont typeface="Arial" panose="020B0604020202020204" pitchFamily="34" charset="0"/>
              <a:buChar char="•"/>
            </a:pPr>
            <a:r>
              <a:rPr lang="fr-FR" sz="1800" dirty="0">
                <a:latin typeface="Arial" panose="020B0604020202020204" pitchFamily="34" charset="0"/>
                <a:cs typeface="Arial" panose="020B0604020202020204" pitchFamily="34" charset="0"/>
              </a:rPr>
              <a:t>Un prix faible</a:t>
            </a:r>
          </a:p>
        </p:txBody>
      </p:sp>
      <p:pic>
        <p:nvPicPr>
          <p:cNvPr id="6" name="Image 5">
            <a:extLst>
              <a:ext uri="{FF2B5EF4-FFF2-40B4-BE49-F238E27FC236}">
                <a16:creationId xmlns:a16="http://schemas.microsoft.com/office/drawing/2014/main" id="{551FF5DF-B3BD-F329-8D73-227177FBAD34}"/>
              </a:ext>
            </a:extLst>
          </p:cNvPr>
          <p:cNvPicPr/>
          <p:nvPr/>
        </p:nvPicPr>
        <p:blipFill>
          <a:blip r:embed="rId2"/>
          <a:stretch>
            <a:fillRect/>
          </a:stretch>
        </p:blipFill>
        <p:spPr>
          <a:xfrm>
            <a:off x="6536060" y="2443226"/>
            <a:ext cx="5436865" cy="4031854"/>
          </a:xfrm>
          <a:prstGeom prst="rect">
            <a:avLst/>
          </a:prstGeom>
        </p:spPr>
      </p:pic>
      <p:pic>
        <p:nvPicPr>
          <p:cNvPr id="2050" name="Picture 2" descr="Tuya Zigbee-Contrôleur de vanne d'eau intelligent, système d'irrigation  goutte à goutte, capteur d'humidité du sol et de température - AliExpress">
            <a:extLst>
              <a:ext uri="{FF2B5EF4-FFF2-40B4-BE49-F238E27FC236}">
                <a16:creationId xmlns:a16="http://schemas.microsoft.com/office/drawing/2014/main" id="{DB777672-7DF2-AF46-9A00-1A3CDFD79F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5114" y="3698220"/>
            <a:ext cx="17430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uya Zigbee Sans Fil Sol HumidimèTre TempéRature Humidité Testeur Plante Moniteur IP67 éTanche DéTecteur pour Jardin">
            <a:extLst>
              <a:ext uri="{FF2B5EF4-FFF2-40B4-BE49-F238E27FC236}">
                <a16:creationId xmlns:a16="http://schemas.microsoft.com/office/drawing/2014/main" id="{AC447077-BFC8-302A-6707-E36C796CB1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3691" y="3937617"/>
            <a:ext cx="1914801" cy="1914801"/>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Dragino LoRaWAN Freq AU915MHz - AS923MHz LSN50v2-S31B LoRaWAN Waterproof Temperature and Humidity Sensor">
            <a:extLst>
              <a:ext uri="{FF2B5EF4-FFF2-40B4-BE49-F238E27FC236}">
                <a16:creationId xmlns:a16="http://schemas.microsoft.com/office/drawing/2014/main" id="{4DCC7762-F202-CCF9-CF7D-B46A2C71FA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557" y="3741916"/>
            <a:ext cx="1619250" cy="161925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Résultat de recherche d'images pour &quot;esp32 wifi lora&quot;">
            <a:extLst>
              <a:ext uri="{FF2B5EF4-FFF2-40B4-BE49-F238E27FC236}">
                <a16:creationId xmlns:a16="http://schemas.microsoft.com/office/drawing/2014/main" id="{1B30AB7F-52B7-5188-BF56-2817176C2482}"/>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02233" y="2154536"/>
            <a:ext cx="1991995" cy="1991995"/>
          </a:xfrm>
          <a:prstGeom prst="rect">
            <a:avLst/>
          </a:prstGeom>
          <a:noFill/>
          <a:ln>
            <a:noFill/>
          </a:ln>
        </p:spPr>
      </p:pic>
    </p:spTree>
    <p:extLst>
      <p:ext uri="{BB962C8B-B14F-4D97-AF65-F5344CB8AC3E}">
        <p14:creationId xmlns:p14="http://schemas.microsoft.com/office/powerpoint/2010/main" val="2185873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a:extLst>
              <a:ext uri="{FF2B5EF4-FFF2-40B4-BE49-F238E27FC236}">
                <a16:creationId xmlns:a16="http://schemas.microsoft.com/office/drawing/2014/main" id="{BCCBE86A-8EFC-E010-CCA8-1FAEFEEFD1BB}"/>
              </a:ext>
            </a:extLst>
          </p:cNvPr>
          <p:cNvSpPr>
            <a:spLocks noGrp="1"/>
          </p:cNvSpPr>
          <p:nvPr>
            <p:ph type="title"/>
          </p:nvPr>
        </p:nvSpPr>
        <p:spPr>
          <a:xfrm>
            <a:off x="3252978" y="348008"/>
            <a:ext cx="5071872" cy="805856"/>
          </a:xfrm>
          <a:ln w="3175">
            <a:solidFill>
              <a:schemeClr val="accent1"/>
            </a:solidFill>
          </a:ln>
        </p:spPr>
        <p:txBody>
          <a:bodyPr/>
          <a:lstStyle/>
          <a:p>
            <a:pPr algn="ctr"/>
            <a:r>
              <a:rPr lang="fr-FR" dirty="0">
                <a:latin typeface="Arial" panose="020B0604020202020204" pitchFamily="34" charset="0"/>
                <a:cs typeface="Arial" panose="020B0604020202020204" pitchFamily="34" charset="0"/>
              </a:rPr>
              <a:t>CONNECTIVITÉ</a:t>
            </a:r>
          </a:p>
        </p:txBody>
      </p:sp>
      <p:sp>
        <p:nvSpPr>
          <p:cNvPr id="5" name="Espace réservé du contenu 1">
            <a:extLst>
              <a:ext uri="{FF2B5EF4-FFF2-40B4-BE49-F238E27FC236}">
                <a16:creationId xmlns:a16="http://schemas.microsoft.com/office/drawing/2014/main" id="{5B12FB2B-BB4A-F80B-5CCA-29073EFCC46E}"/>
              </a:ext>
            </a:extLst>
          </p:cNvPr>
          <p:cNvSpPr>
            <a:spLocks noGrp="1"/>
          </p:cNvSpPr>
          <p:nvPr>
            <p:ph idx="1"/>
          </p:nvPr>
        </p:nvSpPr>
        <p:spPr>
          <a:xfrm>
            <a:off x="1024128" y="1556792"/>
            <a:ext cx="10040423" cy="805856"/>
          </a:xfrm>
        </p:spPr>
        <p:txBody>
          <a:bodyPr>
            <a:normAutofit/>
          </a:bodyPr>
          <a:lstStyle/>
          <a:p>
            <a:r>
              <a:rPr lang="fr-FR" sz="1800" dirty="0">
                <a:latin typeface="Arial" panose="020B0604020202020204" pitchFamily="34" charset="0"/>
                <a:cs typeface="Arial" panose="020B0604020202020204" pitchFamily="34" charset="0"/>
              </a:rPr>
              <a:t>Comparaison des technologies radio: la portée, le débit, la consommation pour un appareil autonome ainsi que la bande de fréquence utilisée. </a:t>
            </a:r>
          </a:p>
          <a:p>
            <a:endParaRPr lang="fr-FR" dirty="0"/>
          </a:p>
        </p:txBody>
      </p:sp>
      <p:pic>
        <p:nvPicPr>
          <p:cNvPr id="6" name="Image 5">
            <a:extLst>
              <a:ext uri="{FF2B5EF4-FFF2-40B4-BE49-F238E27FC236}">
                <a16:creationId xmlns:a16="http://schemas.microsoft.com/office/drawing/2014/main" id="{AE0075C3-8C46-7F04-F224-9FD18FCD3FA5}"/>
              </a:ext>
            </a:extLst>
          </p:cNvPr>
          <p:cNvPicPr/>
          <p:nvPr/>
        </p:nvPicPr>
        <p:blipFill>
          <a:blip r:embed="rId2">
            <a:extLst>
              <a:ext uri="{28A0092B-C50C-407E-A947-70E740481C1C}">
                <a14:useLocalDpi xmlns:a14="http://schemas.microsoft.com/office/drawing/2010/main" val="0"/>
              </a:ext>
            </a:extLst>
          </a:blip>
          <a:stretch>
            <a:fillRect/>
          </a:stretch>
        </p:blipFill>
        <p:spPr>
          <a:xfrm>
            <a:off x="512812" y="2362648"/>
            <a:ext cx="11166376" cy="4248472"/>
          </a:xfrm>
          <a:prstGeom prst="rect">
            <a:avLst/>
          </a:prstGeom>
        </p:spPr>
      </p:pic>
    </p:spTree>
    <p:extLst>
      <p:ext uri="{BB962C8B-B14F-4D97-AF65-F5344CB8AC3E}">
        <p14:creationId xmlns:p14="http://schemas.microsoft.com/office/powerpoint/2010/main" val="3095773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a:extLst>
              <a:ext uri="{FF2B5EF4-FFF2-40B4-BE49-F238E27FC236}">
                <a16:creationId xmlns:a16="http://schemas.microsoft.com/office/drawing/2014/main" id="{5C1E2402-C463-C6CE-0B13-5AEF3998520C}"/>
              </a:ext>
            </a:extLst>
          </p:cNvPr>
          <p:cNvSpPr>
            <a:spLocks noGrp="1"/>
          </p:cNvSpPr>
          <p:nvPr>
            <p:ph type="title"/>
          </p:nvPr>
        </p:nvSpPr>
        <p:spPr>
          <a:xfrm>
            <a:off x="1024126" y="916148"/>
            <a:ext cx="9720072" cy="805856"/>
          </a:xfrm>
          <a:ln w="3175">
            <a:solidFill>
              <a:schemeClr val="accent1"/>
            </a:solidFill>
          </a:ln>
        </p:spPr>
        <p:txBody>
          <a:bodyPr/>
          <a:lstStyle/>
          <a:p>
            <a:pPr algn="ctr"/>
            <a:r>
              <a:rPr lang="fr-FR" dirty="0">
                <a:latin typeface="Arial" panose="020B0604020202020204" pitchFamily="34" charset="0"/>
                <a:cs typeface="Arial" panose="020B0604020202020204" pitchFamily="34" charset="0"/>
              </a:rPr>
              <a:t>LoRa / LoraWan</a:t>
            </a:r>
          </a:p>
        </p:txBody>
      </p:sp>
      <p:sp>
        <p:nvSpPr>
          <p:cNvPr id="5" name="Espace réservé du contenu 1">
            <a:extLst>
              <a:ext uri="{FF2B5EF4-FFF2-40B4-BE49-F238E27FC236}">
                <a16:creationId xmlns:a16="http://schemas.microsoft.com/office/drawing/2014/main" id="{00AC10AD-68F1-C4E4-2352-50A3831792CF}"/>
              </a:ext>
            </a:extLst>
          </p:cNvPr>
          <p:cNvSpPr>
            <a:spLocks noGrp="1"/>
          </p:cNvSpPr>
          <p:nvPr>
            <p:ph idx="1"/>
          </p:nvPr>
        </p:nvSpPr>
        <p:spPr>
          <a:xfrm>
            <a:off x="1024127" y="2071142"/>
            <a:ext cx="9720071" cy="3266668"/>
          </a:xfrm>
          <a:ln w="3175">
            <a:solidFill>
              <a:schemeClr val="accent1"/>
            </a:solidFill>
          </a:ln>
        </p:spPr>
        <p:txBody>
          <a:bodyPr>
            <a:normAutofit/>
          </a:bodyPr>
          <a:lstStyle/>
          <a:p>
            <a:r>
              <a:rPr lang="fr-FR" sz="1800" dirty="0">
                <a:latin typeface="Arial" panose="020B0604020202020204" pitchFamily="34" charset="0"/>
                <a:cs typeface="Arial" panose="020B0604020202020204" pitchFamily="34" charset="0"/>
              </a:rPr>
              <a:t>LoRa signifie Long Range, (longue distance). Il s’agit d’un système de modulation radio</a:t>
            </a:r>
          </a:p>
          <a:p>
            <a:pPr marL="342900" indent="-342900">
              <a:buFont typeface="Arial" panose="020B0604020202020204" pitchFamily="34" charset="0"/>
              <a:buChar char="•"/>
            </a:pPr>
            <a:r>
              <a:rPr lang="fr-FR" sz="1800" dirty="0">
                <a:latin typeface="Arial" panose="020B0604020202020204" pitchFamily="34" charset="0"/>
                <a:cs typeface="Arial" panose="020B0604020202020204" pitchFamily="34" charset="0"/>
              </a:rPr>
              <a:t>1 à 2 km en ville et &gt; 10km en champ libre,</a:t>
            </a:r>
          </a:p>
          <a:p>
            <a:pPr marL="342900" indent="-342900">
              <a:buFont typeface="Arial" panose="020B0604020202020204" pitchFamily="34" charset="0"/>
              <a:buChar char="•"/>
            </a:pPr>
            <a:r>
              <a:rPr lang="fr-FR" sz="1800" dirty="0">
                <a:latin typeface="Arial" panose="020B0604020202020204" pitchFamily="34" charset="0"/>
                <a:cs typeface="Arial" panose="020B0604020202020204" pitchFamily="34" charset="0"/>
              </a:rPr>
              <a:t>Débit faible (quelques </a:t>
            </a:r>
            <a:r>
              <a:rPr lang="fr-FR" sz="1800" dirty="0" err="1">
                <a:latin typeface="Arial" panose="020B0604020202020204" pitchFamily="34" charset="0"/>
                <a:cs typeface="Arial" panose="020B0604020202020204" pitchFamily="34" charset="0"/>
              </a:rPr>
              <a:t>kbits/s</a:t>
            </a:r>
            <a:r>
              <a:rPr lang="fr-FR" sz="18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fr-FR" sz="1800" dirty="0">
                <a:latin typeface="Arial" panose="020B0604020202020204" pitchFamily="34" charset="0"/>
                <a:cs typeface="Arial" panose="020B0604020202020204" pitchFamily="34" charset="0"/>
              </a:rPr>
              <a:t>En Europe LoRa utilise la bande des 868MHz et 433MHz</a:t>
            </a:r>
          </a:p>
          <a:p>
            <a:r>
              <a:rPr lang="fr-FR" sz="1800" dirty="0">
                <a:latin typeface="Arial" panose="020B0604020202020204" pitchFamily="34" charset="0"/>
                <a:cs typeface="Arial" panose="020B0604020202020204" pitchFamily="34" charset="0"/>
              </a:rPr>
              <a:t>Cette modulation autorise la communication de plusieurs équipements sur le même canal de fréquence grâce à un système d’étalement de spectre nommé Spreading Factor [ SF7, SF8, SF9, SF10, SF11 et SF12 ], ce qui permet d’avoir 6 transmissions simultanées sur le même canal. Chaque canal a une bande passante de 125KHz et il y a 8 canaux (répartis entre 867.1MHz et 868.5MHz). Au total cela offre 48 combinaisons possible de communication en jouant sur le canal et le Spreading Factor,</a:t>
            </a:r>
          </a:p>
          <a:p>
            <a:endParaRPr lang="fr-FR" sz="1800" dirty="0">
              <a:latin typeface="Arial" panose="020B0604020202020204" pitchFamily="34" charset="0"/>
              <a:cs typeface="Arial" panose="020B0604020202020204" pitchFamily="34" charset="0"/>
            </a:endParaRPr>
          </a:p>
        </p:txBody>
      </p:sp>
      <p:pic>
        <p:nvPicPr>
          <p:cNvPr id="3074" name="Picture 2" descr="LoRaWAN logo">
            <a:extLst>
              <a:ext uri="{FF2B5EF4-FFF2-40B4-BE49-F238E27FC236}">
                <a16:creationId xmlns:a16="http://schemas.microsoft.com/office/drawing/2014/main" id="{2236692B-81F6-57C0-0F50-8F5939D36B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8" y="0"/>
            <a:ext cx="2200275" cy="1100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836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a:extLst>
              <a:ext uri="{FF2B5EF4-FFF2-40B4-BE49-F238E27FC236}">
                <a16:creationId xmlns:a16="http://schemas.microsoft.com/office/drawing/2014/main" id="{1D714333-9393-91FC-07B1-436842D20F76}"/>
              </a:ext>
            </a:extLst>
          </p:cNvPr>
          <p:cNvSpPr>
            <a:spLocks noGrp="1"/>
          </p:cNvSpPr>
          <p:nvPr>
            <p:ph type="title"/>
          </p:nvPr>
        </p:nvSpPr>
        <p:spPr>
          <a:xfrm>
            <a:off x="4028586" y="487245"/>
            <a:ext cx="3531543" cy="805856"/>
          </a:xfrm>
          <a:ln w="3175">
            <a:solidFill>
              <a:schemeClr val="accent1"/>
            </a:solidFill>
          </a:ln>
        </p:spPr>
        <p:txBody>
          <a:bodyPr/>
          <a:lstStyle/>
          <a:p>
            <a:pPr algn="ctr"/>
            <a:r>
              <a:rPr lang="fr-FR" dirty="0">
                <a:latin typeface="Arial" panose="020B0604020202020204" pitchFamily="34" charset="0"/>
                <a:cs typeface="Arial" panose="020B0604020202020204" pitchFamily="34" charset="0"/>
              </a:rPr>
              <a:t>ZIGBEE</a:t>
            </a:r>
          </a:p>
        </p:txBody>
      </p:sp>
      <p:sp>
        <p:nvSpPr>
          <p:cNvPr id="5" name="ZoneTexte 4">
            <a:extLst>
              <a:ext uri="{FF2B5EF4-FFF2-40B4-BE49-F238E27FC236}">
                <a16:creationId xmlns:a16="http://schemas.microsoft.com/office/drawing/2014/main" id="{A52CC791-15F9-F21E-68F3-32D53AF51C57}"/>
              </a:ext>
            </a:extLst>
          </p:cNvPr>
          <p:cNvSpPr txBox="1"/>
          <p:nvPr/>
        </p:nvSpPr>
        <p:spPr>
          <a:xfrm>
            <a:off x="1042741" y="3365447"/>
            <a:ext cx="10499271" cy="646331"/>
          </a:xfrm>
          <a:prstGeom prst="rect">
            <a:avLst/>
          </a:prstGeom>
          <a:noFill/>
          <a:ln w="3175">
            <a:solidFill>
              <a:schemeClr val="accent1"/>
            </a:solidFill>
          </a:ln>
        </p:spPr>
        <p:txBody>
          <a:bodyPr wrap="square" rtlCol="0">
            <a:spAutoFit/>
          </a:bodyPr>
          <a:lstStyle/>
          <a:p>
            <a:r>
              <a:rPr lang="fr-FR" dirty="0" err="1">
                <a:latin typeface="Arial" panose="020B0604020202020204" pitchFamily="34" charset="0"/>
                <a:cs typeface="Arial" panose="020B0604020202020204" pitchFamily="34" charset="0"/>
              </a:rPr>
              <a:t>Zigbee</a:t>
            </a:r>
            <a:r>
              <a:rPr lang="fr-FR" dirty="0">
                <a:latin typeface="Arial" panose="020B0604020202020204" pitchFamily="34" charset="0"/>
                <a:cs typeface="Arial" panose="020B0604020202020204" pitchFamily="34" charset="0"/>
              </a:rPr>
              <a:t> est un </a:t>
            </a:r>
            <a:r>
              <a:rPr lang="fr-FR" b="1" dirty="0">
                <a:latin typeface="Arial" panose="020B0604020202020204" pitchFamily="34" charset="0"/>
                <a:cs typeface="Arial" panose="020B0604020202020204" pitchFamily="34" charset="0"/>
              </a:rPr>
              <a:t>réseau maillé</a:t>
            </a:r>
            <a:r>
              <a:rPr lang="fr-FR" dirty="0">
                <a:latin typeface="Arial" panose="020B0604020202020204" pitchFamily="34" charset="0"/>
                <a:cs typeface="Arial" panose="020B0604020202020204" pitchFamily="34" charset="0"/>
              </a:rPr>
              <a:t>. Il se distingue par sa capacité à supporter de vastes réseaux avec des centaines de nœuds, offrant une communication fiable et sécurisée.</a:t>
            </a:r>
          </a:p>
        </p:txBody>
      </p:sp>
      <p:sp>
        <p:nvSpPr>
          <p:cNvPr id="7" name="ZoneTexte 6">
            <a:extLst>
              <a:ext uri="{FF2B5EF4-FFF2-40B4-BE49-F238E27FC236}">
                <a16:creationId xmlns:a16="http://schemas.microsoft.com/office/drawing/2014/main" id="{5F37C0A6-4E5B-5F49-CAFE-C118A8DAD030}"/>
              </a:ext>
            </a:extLst>
          </p:cNvPr>
          <p:cNvSpPr txBox="1"/>
          <p:nvPr/>
        </p:nvSpPr>
        <p:spPr>
          <a:xfrm>
            <a:off x="1042741" y="1692060"/>
            <a:ext cx="10499271" cy="1477328"/>
          </a:xfrm>
          <a:prstGeom prst="rect">
            <a:avLst/>
          </a:prstGeom>
          <a:noFill/>
          <a:ln w="3175">
            <a:solidFill>
              <a:schemeClr val="accent1"/>
            </a:solidFill>
          </a:ln>
        </p:spPr>
        <p:txBody>
          <a:bodyPr wrap="square">
            <a:spAutoFit/>
          </a:bodyPr>
          <a:lstStyle/>
          <a:p>
            <a:r>
              <a:rPr lang="fr-FR" dirty="0">
                <a:latin typeface="Arial" panose="020B0604020202020204" pitchFamily="34" charset="0"/>
                <a:cs typeface="Arial" panose="020B0604020202020204" pitchFamily="34" charset="0"/>
              </a:rPr>
              <a:t>Le nom "</a:t>
            </a:r>
            <a:r>
              <a:rPr lang="fr-FR" dirty="0" err="1">
                <a:latin typeface="Arial" panose="020B0604020202020204" pitchFamily="34" charset="0"/>
                <a:cs typeface="Arial" panose="020B0604020202020204" pitchFamily="34" charset="0"/>
              </a:rPr>
              <a:t>Zigbee</a:t>
            </a:r>
            <a:r>
              <a:rPr lang="fr-FR" dirty="0">
                <a:latin typeface="Arial" panose="020B0604020202020204" pitchFamily="34" charset="0"/>
                <a:cs typeface="Arial" panose="020B0604020202020204" pitchFamily="34" charset="0"/>
              </a:rPr>
              <a:t>" est inspiré du </a:t>
            </a:r>
            <a:r>
              <a:rPr lang="fr-FR" b="1" dirty="0">
                <a:latin typeface="Arial" panose="020B0604020202020204" pitchFamily="34" charset="0"/>
                <a:cs typeface="Arial" panose="020B0604020202020204" pitchFamily="34" charset="0"/>
              </a:rPr>
              <a:t>comportement de danse en zigzag </a:t>
            </a:r>
            <a:r>
              <a:rPr lang="fr-FR" dirty="0">
                <a:latin typeface="Arial" panose="020B0604020202020204" pitchFamily="34" charset="0"/>
                <a:cs typeface="Arial" panose="020B0604020202020204" pitchFamily="34" charset="0"/>
              </a:rPr>
              <a:t>des abeilles ("</a:t>
            </a:r>
            <a:r>
              <a:rPr lang="fr-FR" dirty="0" err="1">
                <a:latin typeface="Arial" panose="020B0604020202020204" pitchFamily="34" charset="0"/>
                <a:cs typeface="Arial" panose="020B0604020202020204" pitchFamily="34" charset="0"/>
              </a:rPr>
              <a:t>bees</a:t>
            </a:r>
            <a:r>
              <a:rPr lang="fr-FR" dirty="0">
                <a:latin typeface="Arial" panose="020B0604020202020204" pitchFamily="34" charset="0"/>
                <a:cs typeface="Arial" panose="020B0604020202020204" pitchFamily="34" charset="0"/>
              </a:rPr>
              <a:t>" en anglais) après leur retour à la ruche </a:t>
            </a:r>
            <a:r>
              <a:rPr lang="fr-FR" b="1" dirty="0">
                <a:latin typeface="Arial" panose="020B0604020202020204" pitchFamily="34" charset="0"/>
                <a:cs typeface="Arial" panose="020B0604020202020204" pitchFamily="34" charset="0"/>
              </a:rPr>
              <a:t>pour communiquer</a:t>
            </a:r>
            <a:r>
              <a:rPr lang="fr-FR" dirty="0">
                <a:latin typeface="Arial" panose="020B0604020202020204" pitchFamily="34" charset="0"/>
                <a:cs typeface="Arial" panose="020B0604020202020204" pitchFamily="34" charset="0"/>
              </a:rPr>
              <a:t> l'emplacement d'une source de nourriture à d'autres abeilles. De manière similaire, le protocole </a:t>
            </a:r>
            <a:r>
              <a:rPr lang="fr-FR" dirty="0" err="1">
                <a:latin typeface="Arial" panose="020B0604020202020204" pitchFamily="34" charset="0"/>
                <a:cs typeface="Arial" panose="020B0604020202020204" pitchFamily="34" charset="0"/>
              </a:rPr>
              <a:t>Zigbee</a:t>
            </a:r>
            <a:r>
              <a:rPr lang="fr-FR" dirty="0">
                <a:latin typeface="Arial" panose="020B0604020202020204" pitchFamily="34" charset="0"/>
                <a:cs typeface="Arial" panose="020B0604020202020204" pitchFamily="34" charset="0"/>
              </a:rPr>
              <a:t> permet la communication efficace et organisée entre de nombreux dispositifs au sein d'un réseau maillé, où les données peuvent zigzaguer de nœud en nœud jusqu'à atteindre leur destination.</a:t>
            </a:r>
          </a:p>
        </p:txBody>
      </p:sp>
      <p:pic>
        <p:nvPicPr>
          <p:cNvPr id="9" name="Image 8" descr="Une image contenant rouge, Caractère coloré, Carmin, cercle&#10;&#10;Description générée automatiquement">
            <a:extLst>
              <a:ext uri="{FF2B5EF4-FFF2-40B4-BE49-F238E27FC236}">
                <a16:creationId xmlns:a16="http://schemas.microsoft.com/office/drawing/2014/main" id="{B3D80D00-DC8A-AC9A-342F-25B338CB54DE}"/>
              </a:ext>
            </a:extLst>
          </p:cNvPr>
          <p:cNvPicPr>
            <a:picLocks noChangeAspect="1"/>
          </p:cNvPicPr>
          <p:nvPr/>
        </p:nvPicPr>
        <p:blipFill>
          <a:blip r:embed="rId2"/>
          <a:stretch>
            <a:fillRect/>
          </a:stretch>
        </p:blipFill>
        <p:spPr>
          <a:xfrm>
            <a:off x="843643" y="134086"/>
            <a:ext cx="1251857" cy="1251857"/>
          </a:xfrm>
          <a:prstGeom prst="rect">
            <a:avLst/>
          </a:prstGeom>
        </p:spPr>
      </p:pic>
    </p:spTree>
    <p:extLst>
      <p:ext uri="{BB962C8B-B14F-4D97-AF65-F5344CB8AC3E}">
        <p14:creationId xmlns:p14="http://schemas.microsoft.com/office/powerpoint/2010/main" val="3839727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nterférence entre zigbee et wifi frequence 2.4ghz">
            <a:extLst>
              <a:ext uri="{FF2B5EF4-FFF2-40B4-BE49-F238E27FC236}">
                <a16:creationId xmlns:a16="http://schemas.microsoft.com/office/drawing/2014/main" id="{84FAF97F-1B16-294F-ECB2-FA20F7B6C0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564" y="1092167"/>
            <a:ext cx="9076871" cy="5108154"/>
          </a:xfrm>
          <a:prstGeom prst="rect">
            <a:avLst/>
          </a:prstGeom>
          <a:noFill/>
          <a:extLst>
            <a:ext uri="{909E8E84-426E-40DD-AFC4-6F175D3DCCD1}">
              <a14:hiddenFill xmlns:a14="http://schemas.microsoft.com/office/drawing/2010/main">
                <a:solidFill>
                  <a:srgbClr val="FFFFFF"/>
                </a:solidFill>
              </a14:hiddenFill>
            </a:ext>
          </a:extLst>
        </p:spPr>
      </p:pic>
      <p:sp>
        <p:nvSpPr>
          <p:cNvPr id="4" name="Titre 2">
            <a:extLst>
              <a:ext uri="{FF2B5EF4-FFF2-40B4-BE49-F238E27FC236}">
                <a16:creationId xmlns:a16="http://schemas.microsoft.com/office/drawing/2014/main" id="{65B8F610-9E9E-E4AA-23CA-98A78901DFCF}"/>
              </a:ext>
            </a:extLst>
          </p:cNvPr>
          <p:cNvSpPr>
            <a:spLocks noGrp="1"/>
          </p:cNvSpPr>
          <p:nvPr>
            <p:ph type="title"/>
          </p:nvPr>
        </p:nvSpPr>
        <p:spPr>
          <a:xfrm>
            <a:off x="4028586" y="487245"/>
            <a:ext cx="3531543" cy="805856"/>
          </a:xfrm>
          <a:ln w="3175">
            <a:solidFill>
              <a:schemeClr val="accent1"/>
            </a:solidFill>
          </a:ln>
        </p:spPr>
        <p:txBody>
          <a:bodyPr/>
          <a:lstStyle/>
          <a:p>
            <a:pPr algn="ctr"/>
            <a:r>
              <a:rPr lang="fr-FR" dirty="0">
                <a:latin typeface="Arial" panose="020B0604020202020204" pitchFamily="34" charset="0"/>
                <a:cs typeface="Arial" panose="020B0604020202020204" pitchFamily="34" charset="0"/>
              </a:rPr>
              <a:t>ZIGBEE</a:t>
            </a:r>
          </a:p>
        </p:txBody>
      </p:sp>
      <p:pic>
        <p:nvPicPr>
          <p:cNvPr id="5" name="Image 4" descr="Une image contenant rouge, Caractère coloré, Carmin, cercle&#10;&#10;Description générée automatiquement">
            <a:extLst>
              <a:ext uri="{FF2B5EF4-FFF2-40B4-BE49-F238E27FC236}">
                <a16:creationId xmlns:a16="http://schemas.microsoft.com/office/drawing/2014/main" id="{D94B2929-9A6B-6BB6-0215-5C033A234B51}"/>
              </a:ext>
            </a:extLst>
          </p:cNvPr>
          <p:cNvPicPr>
            <a:picLocks noChangeAspect="1"/>
          </p:cNvPicPr>
          <p:nvPr/>
        </p:nvPicPr>
        <p:blipFill>
          <a:blip r:embed="rId3"/>
          <a:stretch>
            <a:fillRect/>
          </a:stretch>
        </p:blipFill>
        <p:spPr>
          <a:xfrm>
            <a:off x="843643" y="134086"/>
            <a:ext cx="1251857" cy="1251857"/>
          </a:xfrm>
          <a:prstGeom prst="rect">
            <a:avLst/>
          </a:prstGeom>
        </p:spPr>
      </p:pic>
    </p:spTree>
    <p:extLst>
      <p:ext uri="{BB962C8B-B14F-4D97-AF65-F5344CB8AC3E}">
        <p14:creationId xmlns:p14="http://schemas.microsoft.com/office/powerpoint/2010/main" val="154132547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1557</TotalTime>
  <Words>991</Words>
  <Application>Microsoft Macintosh PowerPoint</Application>
  <PresentationFormat>Grand écran</PresentationFormat>
  <Paragraphs>63</Paragraphs>
  <Slides>12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12</vt:i4>
      </vt:variant>
    </vt:vector>
  </HeadingPairs>
  <TitlesOfParts>
    <vt:vector size="16" baseType="lpstr">
      <vt:lpstr>Aptos</vt:lpstr>
      <vt:lpstr>Aptos Display</vt:lpstr>
      <vt:lpstr>Arial</vt:lpstr>
      <vt:lpstr>Thème Office</vt:lpstr>
      <vt:lpstr>Présentation PowerPoint</vt:lpstr>
      <vt:lpstr>Présentation PowerPoint</vt:lpstr>
      <vt:lpstr>CHAINE DE VALEUR DE L’IDO</vt:lpstr>
      <vt:lpstr>CHAINE DE VALEUR DE L’IDO</vt:lpstr>
      <vt:lpstr>ÉQUIPEMENTS</vt:lpstr>
      <vt:lpstr>CONNECTIVITÉ</vt:lpstr>
      <vt:lpstr>LoRa / LoraWan</vt:lpstr>
      <vt:lpstr>ZIGBEE</vt:lpstr>
      <vt:lpstr>ZIGBEE</vt:lpstr>
      <vt:lpstr>BLE</vt:lpstr>
      <vt:lpstr>TRAITEMENT DES DONNÉES </vt:lpstr>
      <vt:lpstr>ECOSYSTÈME DES APPLICATIONS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samuel BOUHENIC</dc:creator>
  <cp:lastModifiedBy>samuel BOUHENIC</cp:lastModifiedBy>
  <cp:revision>13</cp:revision>
  <dcterms:created xsi:type="dcterms:W3CDTF">2024-03-07T17:22:33Z</dcterms:created>
  <dcterms:modified xsi:type="dcterms:W3CDTF">2024-04-07T16:36:30Z</dcterms:modified>
</cp:coreProperties>
</file>