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19"/>
  </p:normalViewPr>
  <p:slideViewPr>
    <p:cSldViewPr snapToGrid="0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855C0-0BF4-804D-874F-C4F3171AF66E}" type="datetimeFigureOut">
              <a:rPr lang="fr-FR" smtClean="0"/>
              <a:t>04/03/2025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FF615-7F68-804A-866B-6391CF5DB5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6E35C-D64E-ED6B-5CC0-E13AA3010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2D3E836-87DC-8F0B-1AD3-2C1D7CDA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72EC5-C4EB-D7F4-4293-64362101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3F2FF-42BF-BE4E-988D-744725AE200D}" type="datetime1">
              <a:rPr lang="fr-FR" smtClean="0"/>
              <a:t>04/03/2025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4BFFB6-0740-6CAA-CA4D-748BBA6C6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A32B8C-FECF-9C4C-3A88-7C24F669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8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9A259-C88D-33DD-D667-8ED585CC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47C01B-911D-563C-6B77-3AD184018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7D32D-85D5-23CE-2B4F-5CF1D382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6D57E-102A-284C-88A6-22870A5AE5E9}" type="datetime1">
              <a:rPr lang="fr-FR" smtClean="0"/>
              <a:t>04/03/2025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7E7382-1101-76AE-13AD-A7F3356B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8FB5BF-697A-CA4B-99BA-42F01FA2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99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23FF697-B982-904F-482E-C62350ADE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C95F13-E28C-730D-5948-E450C809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A946FB-19D6-72CF-1F99-684A51F4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9014B-B006-C04B-8403-7B822734553D}" type="datetime1">
              <a:rPr lang="fr-FR" smtClean="0"/>
              <a:t>04/03/2025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075185-8F55-7EB2-E354-D76AFAEFF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210FF9-A1E2-81B0-58B9-714ABBF4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62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56E35-97DB-368B-BBF6-049E2864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B88E9-92AA-25AE-8EDB-E2E6563B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971F1-F761-9F1A-2ACC-461F44EE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3134B-61DE-0544-9914-7A767AC35387}" type="datetime1">
              <a:rPr lang="fr-FR" smtClean="0"/>
              <a:t>04/03/2025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90111-0961-C81D-FEA7-5A81E513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18C6E-7621-C4D7-8F4D-83055048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758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E1A661-0F2A-C87B-9D23-50C03073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C42949-352F-EA3E-C992-47D2347A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966F9-68D1-C9FE-36B9-783CC935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F306-E0B6-F443-A457-3E189C7AB1A9}" type="datetime1">
              <a:rPr lang="fr-FR" smtClean="0"/>
              <a:t>04/03/2025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2370BE-D864-373A-6DAD-6D7332921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BA7B0-EF74-71DB-C999-64845202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04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CBC85-ED74-D9EF-2E8B-B8F00A90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E972D6-91F5-97ED-1F87-FD07A74A8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46664-8E50-93DC-E6E0-E2C3431F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962F0F-3B1D-A527-E773-9702DEB7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5B308-969B-F145-A496-A56C615B23CA}" type="datetime1">
              <a:rPr lang="fr-FR" smtClean="0"/>
              <a:t>04/03/2025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F5B8211-D505-8964-9EE0-775AAF5A0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C44855-EA9B-9609-431E-482C3834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0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A79F4E-1833-DD22-65B8-883EE61E5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1F3E99-47CF-CA5D-9B19-A0C651342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CFD252-9280-CB82-2A9F-AFF01965A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31EE514-50E3-C287-3856-906F74F71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585859-83B9-1ABF-65D3-C599F1A9B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221B964-1141-1499-4FA2-74E6376E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FD025-D07B-D641-8B1D-65156170E19E}" type="datetime1">
              <a:rPr lang="fr-FR" smtClean="0"/>
              <a:t>04/03/2025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3DD1441-11E8-89A3-3B28-C9538332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D43ECFF-586C-F128-27B6-73EEF724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638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61E7B-120F-D194-CF43-5F3D5D42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C69CB67-AF75-7DB9-9C70-FDB673D6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C086-0AD3-0A40-B78C-65CC784542CA}" type="datetime1">
              <a:rPr lang="fr-FR" smtClean="0"/>
              <a:t>04/03/2025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6A3BFC-3EB5-EC35-C14F-AC316622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BBD842-E6A5-A54E-00F9-F9CCE20F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45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064492-A7DE-0C36-0C13-0748709F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A4E00-C5AD-3540-8EF8-266D5139CD9F}" type="datetime1">
              <a:rPr lang="fr-FR" smtClean="0"/>
              <a:t>04/03/2025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7FA458F-8669-1E90-6D79-560DDD3D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B1E7EAB-FDEE-36E6-B8BA-56AC3799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72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EACBEB-D3C5-4F4C-23F3-0A445028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8C432-E275-61C5-29E4-FC26BD86B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5637DB-6F6C-B796-1D55-9771ED77B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B502C2D-68DA-D00A-90FE-606AE64A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13079-8E32-AF45-AE11-E81FE77CE27B}" type="datetime1">
              <a:rPr lang="fr-FR" smtClean="0"/>
              <a:t>04/03/2025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FB3CB-3C6E-1B70-1C11-A39CA9A4C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25D724-27A6-F6AD-2B60-D063617A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65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F4B44-D794-160E-2431-32600A7B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9BB611-7E54-7C74-2D77-9CECE28E2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AD3468-2AA5-775F-32AF-E342FDE1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EE2CC8-5FFB-45B4-A83D-2F192890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14B1-7672-1A40-8A3C-F7DADE1AF2AB}" type="datetime1">
              <a:rPr lang="fr-FR" smtClean="0"/>
              <a:t>04/03/2025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3B028B0-B568-CE10-E3CB-39E654D77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C4DA9A-297A-1CFF-8A60-66AD7445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83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A6422-836F-BFAF-460B-A0A557B3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07E51C-49D2-6584-51A4-8ABF85A39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88933-1C53-69ED-BD2D-274F301FE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CA1A-DF4E-2045-997E-B1D1E2D00EB9}" type="datetime1">
              <a:rPr lang="fr-FR" smtClean="0"/>
              <a:t>04/03/2025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4BFD53-396F-8DC7-C163-68CA8CD0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65BF4E-862A-AC6E-E35C-220AA45A8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D24F7-9AC4-0B43-BB98-AD301288F8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54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6E3C4FE-B971-B69D-EABC-34BC974AA678}"/>
              </a:ext>
            </a:extLst>
          </p:cNvPr>
          <p:cNvSpPr txBox="1"/>
          <p:nvPr/>
        </p:nvSpPr>
        <p:spPr>
          <a:xfrm>
            <a:off x="3057524" y="1103535"/>
            <a:ext cx="5535503" cy="5847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badi" panose="020B0604020104020204" pitchFamily="34" charset="0"/>
                <a:cs typeface="Arial" panose="020B0604020202020204" pitchFamily="34" charset="0"/>
              </a:rPr>
              <a:t>RSA  </a:t>
            </a:r>
            <a:r>
              <a:rPr lang="fr-FR" sz="3200" dirty="0">
                <a:latin typeface="Abadi" panose="020B0604020104020204" pitchFamily="34" charset="0"/>
                <a:cs typeface="Arial" panose="020B0604020202020204" pitchFamily="34" charset="0"/>
              </a:rPr>
              <a:t>Rivest Shamir </a:t>
            </a:r>
            <a:r>
              <a:rPr lang="fr-FR" sz="3200" dirty="0" err="1">
                <a:latin typeface="Abadi" panose="020B0604020104020204" pitchFamily="34" charset="0"/>
                <a:cs typeface="Arial" panose="020B0604020202020204" pitchFamily="34" charset="0"/>
              </a:rPr>
              <a:t>Adleman</a:t>
            </a:r>
            <a:endParaRPr lang="fr-FR" sz="3200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A7FD8F-B95B-E048-3966-18FA68D53A13}"/>
              </a:ext>
            </a:extLst>
          </p:cNvPr>
          <p:cNvSpPr txBox="1"/>
          <p:nvPr/>
        </p:nvSpPr>
        <p:spPr>
          <a:xfrm>
            <a:off x="1869925" y="2728156"/>
            <a:ext cx="731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  <a:cs typeface="Arial" panose="020B0604020202020204" pitchFamily="34" charset="0"/>
              </a:rPr>
              <a:t>Créé en 1977  par : Ron Rivest, Adi Shamir et Leonard </a:t>
            </a:r>
            <a:r>
              <a:rPr lang="fr-FR" dirty="0" err="1">
                <a:latin typeface="Abadi" panose="020B0604020104020204" pitchFamily="34" charset="0"/>
                <a:cs typeface="Arial" panose="020B0604020202020204" pitchFamily="34" charset="0"/>
              </a:rPr>
              <a:t>Adleman</a:t>
            </a:r>
            <a:endParaRPr lang="fr-FR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5B96D57-53F1-4AB2-085D-6FF4A4A9333E}"/>
              </a:ext>
            </a:extLst>
          </p:cNvPr>
          <p:cNvSpPr txBox="1"/>
          <p:nvPr/>
        </p:nvSpPr>
        <p:spPr>
          <a:xfrm>
            <a:off x="1869925" y="3262984"/>
            <a:ext cx="643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  <a:cs typeface="Arial" panose="020B0604020202020204" pitchFamily="34" charset="0"/>
              </a:rPr>
              <a:t>Algorithme de chiffrement asymétrique le plus connu.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5A4C633-A9BE-E83B-A336-C01CB87CB7EE}"/>
              </a:ext>
            </a:extLst>
          </p:cNvPr>
          <p:cNvSpPr txBox="1"/>
          <p:nvPr/>
        </p:nvSpPr>
        <p:spPr>
          <a:xfrm>
            <a:off x="2684573" y="4265551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  <a:cs typeface="Arial" panose="020B0604020202020204" pitchFamily="34" charset="0"/>
              </a:rPr>
              <a:t>RSA crée un paire de clé « commutative ».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7F57F1C-1E9B-7208-01B1-6780F3D80E18}"/>
              </a:ext>
            </a:extLst>
          </p:cNvPr>
          <p:cNvSpPr txBox="1"/>
          <p:nvPr/>
        </p:nvSpPr>
        <p:spPr>
          <a:xfrm>
            <a:off x="2684573" y="3755033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  <a:cs typeface="Arial" panose="020B0604020202020204" pitchFamily="34" charset="0"/>
              </a:rPr>
              <a:t>Chiffré avec une clé et déchiffré avec l’autre.</a:t>
            </a:r>
          </a:p>
        </p:txBody>
      </p:sp>
      <p:pic>
        <p:nvPicPr>
          <p:cNvPr id="12" name="Graphique 11" descr="Clé avec un remplissage uni">
            <a:extLst>
              <a:ext uri="{FF2B5EF4-FFF2-40B4-BE49-F238E27FC236}">
                <a16:creationId xmlns:a16="http://schemas.microsoft.com/office/drawing/2014/main" id="{8B8B15DB-6F25-02C6-5337-1C9A18FB3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3027" y="3482499"/>
            <a:ext cx="914400" cy="914400"/>
          </a:xfrm>
          <a:prstGeom prst="rect">
            <a:avLst/>
          </a:prstGeom>
        </p:spPr>
      </p:pic>
      <p:pic>
        <p:nvPicPr>
          <p:cNvPr id="13" name="Graphique 12" descr="Clé avec un remplissage uni">
            <a:extLst>
              <a:ext uri="{FF2B5EF4-FFF2-40B4-BE49-F238E27FC236}">
                <a16:creationId xmlns:a16="http://schemas.microsoft.com/office/drawing/2014/main" id="{9573DE2B-7C70-33B9-126F-D0CF1B1F5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3635" y="3482499"/>
            <a:ext cx="914400" cy="914400"/>
          </a:xfrm>
          <a:prstGeom prst="rect">
            <a:avLst/>
          </a:prstGeom>
        </p:spPr>
      </p:pic>
      <p:pic>
        <p:nvPicPr>
          <p:cNvPr id="1026" name="Picture 2" descr="Is it still safe to use RSA Encryption?">
            <a:extLst>
              <a:ext uri="{FF2B5EF4-FFF2-40B4-BE49-F238E27FC236}">
                <a16:creationId xmlns:a16="http://schemas.microsoft.com/office/drawing/2014/main" id="{40A54247-CF65-2289-F7C2-2B89F9C19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02" y="451037"/>
            <a:ext cx="2564084" cy="153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5B8C78-2EB8-7D96-0B44-58EBCCF98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15" y="384062"/>
            <a:ext cx="2860385" cy="20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61ABC1A-E966-E664-0AFC-5B51A933A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0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7A425-D70C-5BE6-9537-EC3666197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8219CC7-2A03-575B-7C6E-B0808B596180}"/>
              </a:ext>
            </a:extLst>
          </p:cNvPr>
          <p:cNvSpPr txBox="1"/>
          <p:nvPr/>
        </p:nvSpPr>
        <p:spPr>
          <a:xfrm>
            <a:off x="6332686" y="747462"/>
            <a:ext cx="4947613" cy="1938992"/>
          </a:xfrm>
          <a:prstGeom prst="rect">
            <a:avLst/>
          </a:prstGeom>
          <a:solidFill>
            <a:srgbClr val="7030A0">
              <a:alpha val="24021"/>
            </a:srgbClr>
          </a:solidFill>
          <a:ln w="3175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sz="1200" dirty="0">
                <a:solidFill>
                  <a:srgbClr val="4853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Prime2:</a:t>
            </a:r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00:fa:94:02:9d:60:b2:1b:3c:61:26:c2:0f:78:b5: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34:26:82:b7:e3:7f:14:6c:c9:cb:00:84:ac:f5:0f: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6b:c8:e2:53:35:d6:33:bf:be:9e:9f:68:fd:ac:e9: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29:36:d5:85:e2:da:e1:b9:34:61:03:55:bb:8c:3f: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6b:45:3d:26:af:4b:2e:31:fe:94:ab:8c:11:ab:01: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e5:f4:d2:b4:3a:4e:89:07:a7:cf:3e:12:56:e3:4a: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32:3b:05:1d:8e:96:d3:2d:a5:24:a4:59:b2:7e:de: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ae:a7:d2:bb:01:1c:fc:04:b3:7a:01:aa:39:d2:d2: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ae:87:a0:4c:f3:a6:59:cc:67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4BA2E0A-0AB2-C81D-9C40-DC13D1AB97B5}"/>
              </a:ext>
            </a:extLst>
          </p:cNvPr>
          <p:cNvSpPr txBox="1"/>
          <p:nvPr/>
        </p:nvSpPr>
        <p:spPr>
          <a:xfrm>
            <a:off x="571122" y="746796"/>
            <a:ext cx="5129212" cy="193899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sz="1200" dirty="0">
                <a:solidFill>
                  <a:srgbClr val="4853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Prime1:</a:t>
            </a:r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00:bf:b8:22:7f:70:58:ae:72:8d:e8:0c:03:b7:d5: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ec:79:0a:f7:32:1c:ac:c6:5f:d7:e1:48:17:3f:df: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34:93:63:a6:b5:4c:72:d8:b0:2f:7c:81:7a:12:69: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bc:41:4f:a0:6a:26:dc:b0:36:55:3d:65:b6:54:75: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44:a1:6e:1c:f9:73:8d:ef:84:ba:1b:e9:d8:05:bb: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46:14:25:d9:e1:45:f6:3a:0a:95:93:ae:14:82:89: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be:c3:12:7d:96:06:87:f3:96:fc:a7:ee:f6:49:31: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f7:5b:d9:d9:87:5f:18:be:bb:d0:30:00:a6:b3:30: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35:da:1d:67:ad:cc:1c:1b:cf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9BC206-5EF8-CBA3-B8A3-DA048AF9193B}"/>
              </a:ext>
            </a:extLst>
          </p:cNvPr>
          <p:cNvSpPr/>
          <p:nvPr/>
        </p:nvSpPr>
        <p:spPr>
          <a:xfrm>
            <a:off x="1035843" y="3556287"/>
            <a:ext cx="3474245" cy="251521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55F7200-7424-E844-9BD7-01C75B8EC199}"/>
              </a:ext>
            </a:extLst>
          </p:cNvPr>
          <p:cNvSpPr txBox="1"/>
          <p:nvPr/>
        </p:nvSpPr>
        <p:spPr>
          <a:xfrm>
            <a:off x="1116242" y="361644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premier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4B4CFB-7E08-1997-6EB2-EDD137DD0E1A}"/>
              </a:ext>
            </a:extLst>
          </p:cNvPr>
          <p:cNvSpPr txBox="1"/>
          <p:nvPr/>
        </p:nvSpPr>
        <p:spPr>
          <a:xfrm>
            <a:off x="2571750" y="361644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fr-FR" b="1" dirty="0"/>
              <a:t> </a:t>
            </a:r>
            <a:r>
              <a:rPr lang="fr-FR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2FED9BD-1525-1DD4-13F3-5F1B3B518949}"/>
              </a:ext>
            </a:extLst>
          </p:cNvPr>
          <p:cNvSpPr txBox="1"/>
          <p:nvPr/>
        </p:nvSpPr>
        <p:spPr>
          <a:xfrm>
            <a:off x="1116242" y="4095492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produit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B24CF24-4342-C862-2DBF-2588D426F586}"/>
              </a:ext>
            </a:extLst>
          </p:cNvPr>
          <p:cNvSpPr txBox="1"/>
          <p:nvPr/>
        </p:nvSpPr>
        <p:spPr>
          <a:xfrm>
            <a:off x="1035843" y="4598887"/>
            <a:ext cx="82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Euler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66FF46A-4ACD-5979-326B-E5ACA8155237}"/>
              </a:ext>
            </a:extLst>
          </p:cNvPr>
          <p:cNvSpPr txBox="1"/>
          <p:nvPr/>
        </p:nvSpPr>
        <p:spPr>
          <a:xfrm>
            <a:off x="913834" y="5077934"/>
            <a:ext cx="153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/>
              <a:t>Exp</a:t>
            </a:r>
            <a:r>
              <a:rPr lang="fr-FR" b="1" dirty="0"/>
              <a:t> public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61238DF-EA74-116D-C242-5FC8A98C402B}"/>
              </a:ext>
            </a:extLst>
          </p:cNvPr>
          <p:cNvSpPr txBox="1"/>
          <p:nvPr/>
        </p:nvSpPr>
        <p:spPr>
          <a:xfrm>
            <a:off x="879115" y="5522866"/>
            <a:ext cx="152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Exp</a:t>
            </a:r>
            <a:r>
              <a:rPr lang="fr-FR" b="1" dirty="0"/>
              <a:t> privé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5696CB7-D710-94F5-1402-4422EE025B5D}"/>
              </a:ext>
            </a:extLst>
          </p:cNvPr>
          <p:cNvSpPr txBox="1"/>
          <p:nvPr/>
        </p:nvSpPr>
        <p:spPr>
          <a:xfrm>
            <a:off x="2929879" y="409266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0809BC2-2762-B528-0F50-DA1D2A9A4F75}"/>
              </a:ext>
            </a:extLst>
          </p:cNvPr>
          <p:cNvSpPr txBox="1"/>
          <p:nvPr/>
        </p:nvSpPr>
        <p:spPr>
          <a:xfrm>
            <a:off x="2879682" y="458179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FFC000"/>
                </a:solidFill>
              </a:rPr>
              <a:t>T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E2BF8E-E2FD-0876-E9C4-9057079A22A4}"/>
              </a:ext>
            </a:extLst>
          </p:cNvPr>
          <p:cNvSpPr txBox="1"/>
          <p:nvPr/>
        </p:nvSpPr>
        <p:spPr>
          <a:xfrm>
            <a:off x="2879682" y="5064715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311ABFA-FE95-DB7C-B62B-FACFC1013B65}"/>
              </a:ext>
            </a:extLst>
          </p:cNvPr>
          <p:cNvSpPr txBox="1"/>
          <p:nvPr/>
        </p:nvSpPr>
        <p:spPr>
          <a:xfrm>
            <a:off x="2942847" y="5522866"/>
            <a:ext cx="26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FC6AAED-E8DA-0603-A079-0A47855EC604}"/>
              </a:ext>
            </a:extLst>
          </p:cNvPr>
          <p:cNvSpPr txBox="1"/>
          <p:nvPr/>
        </p:nvSpPr>
        <p:spPr>
          <a:xfrm>
            <a:off x="6279669" y="3013404"/>
            <a:ext cx="4947613" cy="3600986"/>
          </a:xfrm>
          <a:prstGeom prst="rect">
            <a:avLst/>
          </a:prstGeom>
          <a:solidFill>
            <a:srgbClr val="0070C0">
              <a:alpha val="16317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sz="1200" b="0" i="0" u="none" strike="noStrike" dirty="0" err="1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Modulus</a:t>
            </a:r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00:bb:a8:aa:19:b2:00:24:06:ba:d9:38:c7:e3:f2: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22:45:45:13:36:d2:ff:0d:88:25:9f:5e:90:d8:6d: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51:7d:d4:4d:28:13:7d:36:cc:ce:6a:8c:08:60:14: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3f:71:8f:96:b1:9b:6c:dc:fc:7f:30:21:54:81:99: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a2:49:94:93:fa:26:65:74:9f:6f:45:0e:af:c8:52: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9c:c2:4a:78:e6:4a:91:f5:5a:cd:82:5b:ce:a6:7e: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4e:c5:0b:13:35:9e:b6:c5:d6:70:d4:0d:78:cf:3e: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0b:d1:87:32:26:30:dc:a6:90:3a:f4:49:b6:56:48: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08:f8:8e:9b:2e:b5:9c:ce:c4:1a:0f:fc:79:1d:69: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f2:d2:ae:4f:a0:01:a1:a8:3c:4c:cf:1d:0d:74:ac: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d6:5d:84:37:2f:3c:cb:64:5b:28:da:bf:83:75:23: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57:74:28:ef:9a:af:f2:af:27:7f:ec:b4:cc:58:f8: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d5:fb:5c:99:80:69:72:6d:a3:85:56:c6:75:21:9c: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4c:be:3b:5f:66:28:4f:39:45:d7:21:8c:c2:ad:ea: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7a:8c:18:35:83:44:52:56:6b:69:88:e5:5c:7a:3d: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37:7f:a3:9d:a8:89:8c:3a:a1:69:ca:cc:62:43:be: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72:4b:e3:8f:da:73:57:50:6c:8f:89:3e:de:6a:6f: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24:49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17DB16B0-761E-52D4-8C6A-78969061FF96}"/>
              </a:ext>
            </a:extLst>
          </p:cNvPr>
          <p:cNvCxnSpPr/>
          <p:nvPr/>
        </p:nvCxnSpPr>
        <p:spPr>
          <a:xfrm>
            <a:off x="2435453" y="2685788"/>
            <a:ext cx="507394" cy="104325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0DA890F4-E599-F115-819B-DCBF9B747887}"/>
              </a:ext>
            </a:extLst>
          </p:cNvPr>
          <p:cNvCxnSpPr>
            <a:cxnSpLocks/>
          </p:cNvCxnSpPr>
          <p:nvPr/>
        </p:nvCxnSpPr>
        <p:spPr>
          <a:xfrm flipH="1">
            <a:off x="3320530" y="2685788"/>
            <a:ext cx="3012156" cy="104325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6BC9DD72-F514-9E2C-3C9C-DC2C5119CDF0}"/>
              </a:ext>
            </a:extLst>
          </p:cNvPr>
          <p:cNvCxnSpPr/>
          <p:nvPr/>
        </p:nvCxnSpPr>
        <p:spPr>
          <a:xfrm flipH="1" flipV="1">
            <a:off x="3443287" y="4286250"/>
            <a:ext cx="2889399" cy="77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A8010ED-BC81-10BB-1651-C91B381BFCE0}"/>
              </a:ext>
            </a:extLst>
          </p:cNvPr>
          <p:cNvSpPr txBox="1"/>
          <p:nvPr/>
        </p:nvSpPr>
        <p:spPr>
          <a:xfrm>
            <a:off x="571122" y="189584"/>
            <a:ext cx="9560430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Pour lire la clé privée au format texte :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openssl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rsa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-in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private_key.pem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text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noout</a:t>
            </a:r>
            <a:endParaRPr lang="fr-FR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C1FED3-A2FB-8471-C89B-D1348881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77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D1CC535-6C71-8BCB-FF43-6CC55330392D}"/>
              </a:ext>
            </a:extLst>
          </p:cNvPr>
          <p:cNvSpPr txBox="1"/>
          <p:nvPr/>
        </p:nvSpPr>
        <p:spPr>
          <a:xfrm>
            <a:off x="376409" y="365500"/>
            <a:ext cx="136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endParaRPr lang="fr-F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2DDF74E-E434-C81A-D4CD-59014C1D2F94}"/>
              </a:ext>
            </a:extLst>
          </p:cNvPr>
          <p:cNvSpPr/>
          <p:nvPr/>
        </p:nvSpPr>
        <p:spPr>
          <a:xfrm>
            <a:off x="284019" y="1529542"/>
            <a:ext cx="2560320" cy="45054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7197F7E-DBF5-E0EA-F969-8BB165AD539D}"/>
              </a:ext>
            </a:extLst>
          </p:cNvPr>
          <p:cNvSpPr/>
          <p:nvPr/>
        </p:nvSpPr>
        <p:spPr>
          <a:xfrm>
            <a:off x="3327861" y="1529542"/>
            <a:ext cx="2560320" cy="45054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7803559-780D-72AE-A5FB-87FC92BBCCFD}"/>
              </a:ext>
            </a:extLst>
          </p:cNvPr>
          <p:cNvSpPr/>
          <p:nvPr/>
        </p:nvSpPr>
        <p:spPr>
          <a:xfrm>
            <a:off x="6371703" y="1529542"/>
            <a:ext cx="2560320" cy="45054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2C90040-3A12-71F1-0AAD-AEC0FEFA911A}"/>
              </a:ext>
            </a:extLst>
          </p:cNvPr>
          <p:cNvSpPr/>
          <p:nvPr/>
        </p:nvSpPr>
        <p:spPr>
          <a:xfrm>
            <a:off x="9347661" y="1529542"/>
            <a:ext cx="2560320" cy="450549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EFC4D10-2028-D08B-6E03-E8A70D1EDDB6}"/>
              </a:ext>
            </a:extLst>
          </p:cNvPr>
          <p:cNvSpPr txBox="1"/>
          <p:nvPr/>
        </p:nvSpPr>
        <p:spPr>
          <a:xfrm>
            <a:off x="998264" y="1682655"/>
            <a:ext cx="1369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Facteur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FF51CA1-345F-BCCA-17C0-4CAD03F64841}"/>
              </a:ext>
            </a:extLst>
          </p:cNvPr>
          <p:cNvGrpSpPr/>
          <p:nvPr/>
        </p:nvGrpSpPr>
        <p:grpSpPr>
          <a:xfrm>
            <a:off x="525087" y="2251673"/>
            <a:ext cx="2060170" cy="1260763"/>
            <a:chOff x="525087" y="2251673"/>
            <a:chExt cx="2060170" cy="1260763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A668F613-ED7E-17E7-FCEB-659C6C7581F6}"/>
                </a:ext>
              </a:extLst>
            </p:cNvPr>
            <p:cNvSpPr/>
            <p:nvPr/>
          </p:nvSpPr>
          <p:spPr>
            <a:xfrm>
              <a:off x="525087" y="2251673"/>
              <a:ext cx="2060170" cy="1260763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9C5629CF-9C93-E8F1-EC15-03F8A82F3C74}"/>
                </a:ext>
              </a:extLst>
            </p:cNvPr>
            <p:cNvSpPr txBox="1"/>
            <p:nvPr/>
          </p:nvSpPr>
          <p:spPr>
            <a:xfrm>
              <a:off x="706580" y="2281889"/>
              <a:ext cx="1878677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ombres qui divisent </a:t>
              </a:r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</a:t>
              </a:r>
              <a:r>
                <a:rPr lang="fr-FR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nombre sans laisser de reste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38D70BC6-88A5-356B-CA55-92A138978368}"/>
              </a:ext>
            </a:extLst>
          </p:cNvPr>
          <p:cNvGrpSpPr/>
          <p:nvPr/>
        </p:nvGrpSpPr>
        <p:grpSpPr>
          <a:xfrm>
            <a:off x="525087" y="3641483"/>
            <a:ext cx="2060170" cy="892231"/>
            <a:chOff x="525087" y="3641483"/>
            <a:chExt cx="2060170" cy="892231"/>
          </a:xfrm>
        </p:grpSpPr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0E58519E-1389-B35D-39AE-BF427FE5218D}"/>
                </a:ext>
              </a:extLst>
            </p:cNvPr>
            <p:cNvSpPr/>
            <p:nvPr/>
          </p:nvSpPr>
          <p:spPr>
            <a:xfrm>
              <a:off x="525087" y="3641483"/>
              <a:ext cx="2060170" cy="89223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1214324-74D2-2B6C-80EE-CD280146C38E}"/>
                </a:ext>
              </a:extLst>
            </p:cNvPr>
            <p:cNvSpPr txBox="1"/>
            <p:nvPr/>
          </p:nvSpPr>
          <p:spPr>
            <a:xfrm>
              <a:off x="706580" y="3671699"/>
              <a:ext cx="18786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Facteurs de </a:t>
              </a:r>
              <a:r>
                <a:rPr lang="fr-F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1 2 3 4 6 12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E5DB5D0-3CB2-9913-9A3C-19778123A2BF}"/>
              </a:ext>
            </a:extLst>
          </p:cNvPr>
          <p:cNvGrpSpPr/>
          <p:nvPr/>
        </p:nvGrpSpPr>
        <p:grpSpPr>
          <a:xfrm>
            <a:off x="525087" y="4662761"/>
            <a:ext cx="2060170" cy="892231"/>
            <a:chOff x="525087" y="4662761"/>
            <a:chExt cx="2060170" cy="892231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06436292-2EBB-22FE-1634-5137573E6225}"/>
                </a:ext>
              </a:extLst>
            </p:cNvPr>
            <p:cNvSpPr/>
            <p:nvPr/>
          </p:nvSpPr>
          <p:spPr>
            <a:xfrm>
              <a:off x="525087" y="4662761"/>
              <a:ext cx="2060170" cy="892231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86574EE-A9DC-FC8C-AEC7-E2BB6912B744}"/>
                </a:ext>
              </a:extLst>
            </p:cNvPr>
            <p:cNvSpPr txBox="1"/>
            <p:nvPr/>
          </p:nvSpPr>
          <p:spPr>
            <a:xfrm>
              <a:off x="706580" y="4692977"/>
              <a:ext cx="18786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Facteurs de </a:t>
              </a:r>
              <a:r>
                <a:rPr lang="fr-F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: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1 7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D5BB55C6-72A5-E805-3E63-C25A0AED22BF}"/>
              </a:ext>
            </a:extLst>
          </p:cNvPr>
          <p:cNvGrpSpPr/>
          <p:nvPr/>
        </p:nvGrpSpPr>
        <p:grpSpPr>
          <a:xfrm>
            <a:off x="3603567" y="2267707"/>
            <a:ext cx="2060170" cy="953546"/>
            <a:chOff x="3603567" y="2267707"/>
            <a:chExt cx="2060170" cy="953546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B402494-9E48-EB31-5133-CA274015DF28}"/>
                </a:ext>
              </a:extLst>
            </p:cNvPr>
            <p:cNvSpPr/>
            <p:nvPr/>
          </p:nvSpPr>
          <p:spPr>
            <a:xfrm>
              <a:off x="3603567" y="2267707"/>
              <a:ext cx="2060170" cy="9535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528C3B-63A6-59A1-11E6-8344D08097FC}"/>
                </a:ext>
              </a:extLst>
            </p:cNvPr>
            <p:cNvSpPr txBox="1"/>
            <p:nvPr/>
          </p:nvSpPr>
          <p:spPr>
            <a:xfrm>
              <a:off x="3785060" y="2297922"/>
              <a:ext cx="187867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ombre dont les facteurs sont 1  et lui-même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D4C85A05-9AD4-CDDB-E0EE-7AD8DFB2D207}"/>
              </a:ext>
            </a:extLst>
          </p:cNvPr>
          <p:cNvSpPr txBox="1"/>
          <p:nvPr/>
        </p:nvSpPr>
        <p:spPr>
          <a:xfrm>
            <a:off x="3327861" y="1659613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Nombre premier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2AE706-EE37-4344-B5D6-351F12C73AA3}"/>
              </a:ext>
            </a:extLst>
          </p:cNvPr>
          <p:cNvGrpSpPr/>
          <p:nvPr/>
        </p:nvGrpSpPr>
        <p:grpSpPr>
          <a:xfrm>
            <a:off x="3603567" y="3598514"/>
            <a:ext cx="2060170" cy="953546"/>
            <a:chOff x="3603567" y="3598514"/>
            <a:chExt cx="2060170" cy="953546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8BD6E57-C50C-B39C-C61D-825BAA3D8B20}"/>
                </a:ext>
              </a:extLst>
            </p:cNvPr>
            <p:cNvSpPr/>
            <p:nvPr/>
          </p:nvSpPr>
          <p:spPr>
            <a:xfrm>
              <a:off x="3603567" y="3598514"/>
              <a:ext cx="2060170" cy="9535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043F1767-4E4D-EF2D-A492-775DC7798D6D}"/>
                </a:ext>
              </a:extLst>
            </p:cNvPr>
            <p:cNvSpPr txBox="1"/>
            <p:nvPr/>
          </p:nvSpPr>
          <p:spPr>
            <a:xfrm>
              <a:off x="3668682" y="3759135"/>
              <a:ext cx="1878677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2 3 5 7 11 </a:t>
              </a:r>
            </a:p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13 29 37 61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17D8805-896B-70FD-CF17-7E119E322657}"/>
              </a:ext>
            </a:extLst>
          </p:cNvPr>
          <p:cNvGrpSpPr/>
          <p:nvPr/>
        </p:nvGrpSpPr>
        <p:grpSpPr>
          <a:xfrm>
            <a:off x="3603567" y="4682466"/>
            <a:ext cx="2060170" cy="953546"/>
            <a:chOff x="3603567" y="4682466"/>
            <a:chExt cx="2060170" cy="953546"/>
          </a:xfrm>
        </p:grpSpPr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D4397B79-DD4C-9840-41D3-5B49EBB4AF4D}"/>
                </a:ext>
              </a:extLst>
            </p:cNvPr>
            <p:cNvSpPr/>
            <p:nvPr/>
          </p:nvSpPr>
          <p:spPr>
            <a:xfrm>
              <a:off x="3603567" y="4682466"/>
              <a:ext cx="2060170" cy="953546"/>
            </a:xfrm>
            <a:prstGeom prst="round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299B5BC-ABA9-DAF5-B937-091B80341E70}"/>
                </a:ext>
              </a:extLst>
            </p:cNvPr>
            <p:cNvSpPr txBox="1"/>
            <p:nvPr/>
          </p:nvSpPr>
          <p:spPr>
            <a:xfrm>
              <a:off x="3785060" y="4712681"/>
              <a:ext cx="187867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fr-FR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ombre divisible par seulement 1 et lui même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2F87E6F-3F2E-8179-FFA3-7AC178D39485}"/>
              </a:ext>
            </a:extLst>
          </p:cNvPr>
          <p:cNvGrpSpPr/>
          <p:nvPr/>
        </p:nvGrpSpPr>
        <p:grpSpPr>
          <a:xfrm>
            <a:off x="6598920" y="2270591"/>
            <a:ext cx="2060170" cy="953546"/>
            <a:chOff x="6598920" y="2270591"/>
            <a:chExt cx="2060170" cy="953546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E82FDE49-2B45-48AC-3D25-C5C057121C25}"/>
                </a:ext>
              </a:extLst>
            </p:cNvPr>
            <p:cNvSpPr/>
            <p:nvPr/>
          </p:nvSpPr>
          <p:spPr>
            <a:xfrm>
              <a:off x="6598920" y="2270591"/>
              <a:ext cx="2060170" cy="95354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FE7D9B3A-06FD-9629-BBA5-6C30DBD6429F}"/>
                </a:ext>
              </a:extLst>
            </p:cNvPr>
            <p:cNvSpPr txBox="1"/>
            <p:nvPr/>
          </p:nvSpPr>
          <p:spPr>
            <a:xfrm>
              <a:off x="6598920" y="2295093"/>
              <a:ext cx="206017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Nombre dont les facteurs sont des nombres premiers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86123368-A468-FA6C-1A41-4F57F2F115A9}"/>
              </a:ext>
            </a:extLst>
          </p:cNvPr>
          <p:cNvGrpSpPr/>
          <p:nvPr/>
        </p:nvGrpSpPr>
        <p:grpSpPr>
          <a:xfrm>
            <a:off x="6598920" y="3580169"/>
            <a:ext cx="2083028" cy="955697"/>
            <a:chOff x="6598920" y="3580169"/>
            <a:chExt cx="2083028" cy="955697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F603C9AD-9AC9-47B7-425C-E34CB09D6586}"/>
                </a:ext>
              </a:extLst>
            </p:cNvPr>
            <p:cNvSpPr/>
            <p:nvPr/>
          </p:nvSpPr>
          <p:spPr>
            <a:xfrm>
              <a:off x="6598920" y="3580169"/>
              <a:ext cx="2060170" cy="95354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9A8738E-9C20-DFF5-0719-238D0E785DCD}"/>
                </a:ext>
              </a:extLst>
            </p:cNvPr>
            <p:cNvSpPr txBox="1"/>
            <p:nvPr/>
          </p:nvSpPr>
          <p:spPr>
            <a:xfrm>
              <a:off x="6621778" y="3612536"/>
              <a:ext cx="206017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Facteurs du semi-premier 21 :</a:t>
              </a:r>
            </a:p>
            <a:p>
              <a:pPr algn="ctr"/>
              <a:r>
                <a:rPr lang="fr-F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3 7</a:t>
              </a:r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fr-FR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</a:p>
          </p:txBody>
        </p:sp>
      </p:grpSp>
      <p:sp>
        <p:nvSpPr>
          <p:cNvPr id="31" name="ZoneTexte 30">
            <a:extLst>
              <a:ext uri="{FF2B5EF4-FFF2-40B4-BE49-F238E27FC236}">
                <a16:creationId xmlns:a16="http://schemas.microsoft.com/office/drawing/2014/main" id="{6817E95C-6074-088E-616C-4AC33AA0CB40}"/>
              </a:ext>
            </a:extLst>
          </p:cNvPr>
          <p:cNvSpPr txBox="1"/>
          <p:nvPr/>
        </p:nvSpPr>
        <p:spPr>
          <a:xfrm>
            <a:off x="6348845" y="1672909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Semi-premier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C7683D4-05F8-8B2D-1B93-1709AE57CF22}"/>
              </a:ext>
            </a:extLst>
          </p:cNvPr>
          <p:cNvGrpSpPr/>
          <p:nvPr/>
        </p:nvGrpSpPr>
        <p:grpSpPr>
          <a:xfrm>
            <a:off x="6598920" y="4714645"/>
            <a:ext cx="2060170" cy="953546"/>
            <a:chOff x="6598920" y="4714645"/>
            <a:chExt cx="2060170" cy="953546"/>
          </a:xfrm>
        </p:grpSpPr>
        <p:sp>
          <p:nvSpPr>
            <p:cNvPr id="32" name="Rectangle : coins arrondis 31">
              <a:extLst>
                <a:ext uri="{FF2B5EF4-FFF2-40B4-BE49-F238E27FC236}">
                  <a16:creationId xmlns:a16="http://schemas.microsoft.com/office/drawing/2014/main" id="{F33AAD14-B58A-A249-BD20-D739C7A6BE99}"/>
                </a:ext>
              </a:extLst>
            </p:cNvPr>
            <p:cNvSpPr/>
            <p:nvPr/>
          </p:nvSpPr>
          <p:spPr>
            <a:xfrm>
              <a:off x="6598920" y="4714645"/>
              <a:ext cx="2060170" cy="953546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588141E3-8D5A-63D0-31EF-BB67DCA9ADB4}"/>
                </a:ext>
              </a:extLst>
            </p:cNvPr>
            <p:cNvSpPr txBox="1"/>
            <p:nvPr/>
          </p:nvSpPr>
          <p:spPr>
            <a:xfrm>
              <a:off x="6598920" y="4854952"/>
              <a:ext cx="20601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produit de deux nombres premiers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18FA736B-39ED-B329-468F-CAE81694BF19}"/>
              </a:ext>
            </a:extLst>
          </p:cNvPr>
          <p:cNvSpPr txBox="1"/>
          <p:nvPr/>
        </p:nvSpPr>
        <p:spPr>
          <a:xfrm>
            <a:off x="9347661" y="1672909"/>
            <a:ext cx="256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Modulo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875E8314-0400-D390-4432-AE6DDEF9FAAE}"/>
              </a:ext>
            </a:extLst>
          </p:cNvPr>
          <p:cNvGrpSpPr/>
          <p:nvPr/>
        </p:nvGrpSpPr>
        <p:grpSpPr>
          <a:xfrm>
            <a:off x="9606743" y="2252599"/>
            <a:ext cx="2060170" cy="839736"/>
            <a:chOff x="9606743" y="2252599"/>
            <a:chExt cx="2060170" cy="839736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27AB9753-C6C7-3D1C-1548-791ADA96FF66}"/>
                </a:ext>
              </a:extLst>
            </p:cNvPr>
            <p:cNvSpPr/>
            <p:nvPr/>
          </p:nvSpPr>
          <p:spPr>
            <a:xfrm>
              <a:off x="9606743" y="2252599"/>
              <a:ext cx="2060170" cy="839736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02D5407-3906-2B6F-F2A9-0F8E9E8C4DE7}"/>
                </a:ext>
              </a:extLst>
            </p:cNvPr>
            <p:cNvSpPr txBox="1"/>
            <p:nvPr/>
          </p:nvSpPr>
          <p:spPr>
            <a:xfrm>
              <a:off x="9606743" y="2282815"/>
              <a:ext cx="20601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Reste d’une division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0BD13DC-71D0-2AB6-A5BA-7F4D4CA3E1BF}"/>
              </a:ext>
            </a:extLst>
          </p:cNvPr>
          <p:cNvGrpSpPr/>
          <p:nvPr/>
        </p:nvGrpSpPr>
        <p:grpSpPr>
          <a:xfrm>
            <a:off x="9606743" y="3304083"/>
            <a:ext cx="2060170" cy="461583"/>
            <a:chOff x="9606743" y="3304083"/>
            <a:chExt cx="2060170" cy="461583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DFE7D694-9BC7-1A5A-BD4C-A0678840906A}"/>
                </a:ext>
              </a:extLst>
            </p:cNvPr>
            <p:cNvSpPr/>
            <p:nvPr/>
          </p:nvSpPr>
          <p:spPr>
            <a:xfrm>
              <a:off x="9606743" y="3304083"/>
              <a:ext cx="2060170" cy="46158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41268C0D-D422-E843-FE5A-C8DF5FE7AD57}"/>
                </a:ext>
              </a:extLst>
            </p:cNvPr>
            <p:cNvSpPr txBox="1"/>
            <p:nvPr/>
          </p:nvSpPr>
          <p:spPr>
            <a:xfrm>
              <a:off x="9606743" y="3334299"/>
              <a:ext cx="2060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13 MOD 5 = 3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00FA498-53B7-0D54-314E-82FB829431F4}"/>
              </a:ext>
            </a:extLst>
          </p:cNvPr>
          <p:cNvGrpSpPr/>
          <p:nvPr/>
        </p:nvGrpSpPr>
        <p:grpSpPr>
          <a:xfrm>
            <a:off x="9606743" y="3979374"/>
            <a:ext cx="2060170" cy="461583"/>
            <a:chOff x="9606743" y="3979374"/>
            <a:chExt cx="2060170" cy="461583"/>
          </a:xfrm>
        </p:grpSpPr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D30D1463-71C6-A0C1-4810-6E92C51C891B}"/>
                </a:ext>
              </a:extLst>
            </p:cNvPr>
            <p:cNvSpPr/>
            <p:nvPr/>
          </p:nvSpPr>
          <p:spPr>
            <a:xfrm>
              <a:off x="9606743" y="3979374"/>
              <a:ext cx="2060170" cy="46158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192D24C2-C07C-AE25-D279-8B5BA46D8815}"/>
                </a:ext>
              </a:extLst>
            </p:cNvPr>
            <p:cNvSpPr txBox="1"/>
            <p:nvPr/>
          </p:nvSpPr>
          <p:spPr>
            <a:xfrm>
              <a:off x="9606743" y="4009590"/>
              <a:ext cx="2060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r>
                <a:rPr lang="fr-FR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MOD 5 = 1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B9F8C37-BE9D-2B08-9EA4-0553B84E7204}"/>
              </a:ext>
            </a:extLst>
          </p:cNvPr>
          <p:cNvGrpSpPr/>
          <p:nvPr/>
        </p:nvGrpSpPr>
        <p:grpSpPr>
          <a:xfrm>
            <a:off x="9606743" y="4624449"/>
            <a:ext cx="2060170" cy="461583"/>
            <a:chOff x="9606743" y="4624449"/>
            <a:chExt cx="2060170" cy="461583"/>
          </a:xfrm>
        </p:grpSpPr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54F47484-8542-6934-2D51-A5B8D8BB7D6E}"/>
                </a:ext>
              </a:extLst>
            </p:cNvPr>
            <p:cNvSpPr/>
            <p:nvPr/>
          </p:nvSpPr>
          <p:spPr>
            <a:xfrm>
              <a:off x="9606743" y="4624449"/>
              <a:ext cx="2060170" cy="461583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1B2826C3-B1FF-CDE2-54C8-6D31ED165F8C}"/>
                </a:ext>
              </a:extLst>
            </p:cNvPr>
            <p:cNvSpPr txBox="1"/>
            <p:nvPr/>
          </p:nvSpPr>
          <p:spPr>
            <a:xfrm>
              <a:off x="9606743" y="4654665"/>
              <a:ext cx="2060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</a:t>
              </a:r>
              <a:r>
                <a:rPr lang="fr-FR" b="0" i="0" u="none" strike="noStrike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MOD 5 = 0</a:t>
              </a:r>
              <a:endParaRPr lang="fr-F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0" name="Espace réservé du numéro de diapositive 49">
            <a:extLst>
              <a:ext uri="{FF2B5EF4-FFF2-40B4-BE49-F238E27FC236}">
                <a16:creationId xmlns:a16="http://schemas.microsoft.com/office/drawing/2014/main" id="{3E4F833D-DE6A-CFEB-44FC-DCD82002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51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/>
      <p:bldP spid="19" grpId="0"/>
      <p:bldP spid="31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023279D-BBE9-BD79-9223-67FB400751AE}"/>
              </a:ext>
            </a:extLst>
          </p:cNvPr>
          <p:cNvSpPr/>
          <p:nvPr/>
        </p:nvSpPr>
        <p:spPr>
          <a:xfrm>
            <a:off x="6773779" y="354697"/>
            <a:ext cx="5173581" cy="568247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D35AFC-234E-9D6E-84D5-B58ECBE76C7B}"/>
              </a:ext>
            </a:extLst>
          </p:cNvPr>
          <p:cNvSpPr/>
          <p:nvPr/>
        </p:nvSpPr>
        <p:spPr>
          <a:xfrm>
            <a:off x="7575946" y="835177"/>
            <a:ext cx="3474245" cy="251521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0DA3BB-5AB0-C314-5BF5-6DFE55A44750}"/>
              </a:ext>
            </a:extLst>
          </p:cNvPr>
          <p:cNvSpPr txBox="1"/>
          <p:nvPr/>
        </p:nvSpPr>
        <p:spPr>
          <a:xfrm>
            <a:off x="517358" y="974558"/>
            <a:ext cx="2923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Génération de clés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95F1213-C0F8-D81F-3598-A19190438642}"/>
              </a:ext>
            </a:extLst>
          </p:cNvPr>
          <p:cNvSpPr txBox="1"/>
          <p:nvPr/>
        </p:nvSpPr>
        <p:spPr>
          <a:xfrm>
            <a:off x="1020677" y="1335858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Sélection de 2 nombres premiers : 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3E8D6B8-5351-5F05-DB2F-584A8B3EACFA}"/>
              </a:ext>
            </a:extLst>
          </p:cNvPr>
          <p:cNvSpPr txBox="1"/>
          <p:nvPr/>
        </p:nvSpPr>
        <p:spPr>
          <a:xfrm>
            <a:off x="1020677" y="1752964"/>
            <a:ext cx="42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Calcul du produit : 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855B74-4FFF-45E6-5CB6-746AE5270EFF}"/>
              </a:ext>
            </a:extLst>
          </p:cNvPr>
          <p:cNvSpPr txBox="1"/>
          <p:nvPr/>
        </p:nvSpPr>
        <p:spPr>
          <a:xfrm>
            <a:off x="1012654" y="2158939"/>
            <a:ext cx="557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Calcul de l’indicatrice d’Euler : </a:t>
            </a:r>
            <a:r>
              <a:rPr lang="fr-FR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-1) ✕(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-1)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93F0771-8BF7-9F8A-0084-6300B8E2F58C}"/>
              </a:ext>
            </a:extLst>
          </p:cNvPr>
          <p:cNvSpPr txBox="1"/>
          <p:nvPr/>
        </p:nvSpPr>
        <p:spPr>
          <a:xfrm>
            <a:off x="1012654" y="2568013"/>
            <a:ext cx="452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Sélection d’un exposant public : (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8C3A36A-64EC-9359-3CDC-389EC2174111}"/>
              </a:ext>
            </a:extLst>
          </p:cNvPr>
          <p:cNvSpPr txBox="1"/>
          <p:nvPr/>
        </p:nvSpPr>
        <p:spPr>
          <a:xfrm>
            <a:off x="1395662" y="2986422"/>
            <a:ext cx="42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Doit être un nombre premier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B0A5BE-DC3C-FF5C-32F1-F0283877D991}"/>
              </a:ext>
            </a:extLst>
          </p:cNvPr>
          <p:cNvSpPr txBox="1"/>
          <p:nvPr/>
        </p:nvSpPr>
        <p:spPr>
          <a:xfrm>
            <a:off x="1395661" y="3393284"/>
            <a:ext cx="42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Doit être inférieur à l’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d’Euler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C51BE2-F440-FD03-C29D-73E076ABA65E}"/>
              </a:ext>
            </a:extLst>
          </p:cNvPr>
          <p:cNvSpPr txBox="1"/>
          <p:nvPr/>
        </p:nvSpPr>
        <p:spPr>
          <a:xfrm>
            <a:off x="1395661" y="3768805"/>
            <a:ext cx="50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doit pas être un facteur de l’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d’Euler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4D84F3-50A9-5AE3-BE0E-7D1C428FD8CD}"/>
              </a:ext>
            </a:extLst>
          </p:cNvPr>
          <p:cNvSpPr txBox="1"/>
          <p:nvPr/>
        </p:nvSpPr>
        <p:spPr>
          <a:xfrm>
            <a:off x="1074817" y="4163166"/>
            <a:ext cx="41388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Sélection d’un exposant privé : (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664501F-6FA2-F867-0DDE-028185737F44}"/>
              </a:ext>
            </a:extLst>
          </p:cNvPr>
          <p:cNvSpPr txBox="1"/>
          <p:nvPr/>
        </p:nvSpPr>
        <p:spPr>
          <a:xfrm>
            <a:off x="1395661" y="4596288"/>
            <a:ext cx="394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Produit de 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de 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divisé par </a:t>
            </a:r>
            <a:r>
              <a:rPr lang="fr-FR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reste doit donner 1.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B131EB4-36E3-DC1C-E836-7D611B540B13}"/>
              </a:ext>
            </a:extLst>
          </p:cNvPr>
          <p:cNvSpPr txBox="1"/>
          <p:nvPr/>
        </p:nvSpPr>
        <p:spPr>
          <a:xfrm>
            <a:off x="1395661" y="5276940"/>
            <a:ext cx="28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✕ 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MOD </a:t>
            </a:r>
            <a:r>
              <a:rPr lang="fr-FR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1.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8607FE9-0975-C509-61B6-9938D0AE1E31}"/>
              </a:ext>
            </a:extLst>
          </p:cNvPr>
          <p:cNvSpPr txBox="1"/>
          <p:nvPr/>
        </p:nvSpPr>
        <p:spPr>
          <a:xfrm>
            <a:off x="517358" y="188846"/>
            <a:ext cx="46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RSA : Exemple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DE95BD-8C4A-C0BB-531E-442AEE66A57F}"/>
              </a:ext>
            </a:extLst>
          </p:cNvPr>
          <p:cNvSpPr txBox="1"/>
          <p:nvPr/>
        </p:nvSpPr>
        <p:spPr>
          <a:xfrm>
            <a:off x="7656345" y="89533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premier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E153464-C9E4-1A6D-5E00-609A7C87C5E0}"/>
              </a:ext>
            </a:extLst>
          </p:cNvPr>
          <p:cNvSpPr txBox="1"/>
          <p:nvPr/>
        </p:nvSpPr>
        <p:spPr>
          <a:xfrm>
            <a:off x="9111853" y="89533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fr-FR" b="1" dirty="0"/>
              <a:t> </a:t>
            </a:r>
            <a:r>
              <a:rPr lang="fr-FR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1DCE491-3447-B286-80B2-64E86532BF97}"/>
              </a:ext>
            </a:extLst>
          </p:cNvPr>
          <p:cNvSpPr txBox="1"/>
          <p:nvPr/>
        </p:nvSpPr>
        <p:spPr>
          <a:xfrm>
            <a:off x="10292954" y="895335"/>
            <a:ext cx="69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7 </a:t>
            </a:r>
            <a:r>
              <a:rPr lang="fr-FR" b="1" dirty="0">
                <a:solidFill>
                  <a:srgbClr val="7030A0"/>
                </a:solidFill>
              </a:rPr>
              <a:t>19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97C8481-6B8C-DFF3-B296-1013C3CF7BCD}"/>
              </a:ext>
            </a:extLst>
          </p:cNvPr>
          <p:cNvSpPr txBox="1"/>
          <p:nvPr/>
        </p:nvSpPr>
        <p:spPr>
          <a:xfrm>
            <a:off x="7656345" y="1374382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produit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ACE196F-F093-92D6-354E-AB613AC262CC}"/>
              </a:ext>
            </a:extLst>
          </p:cNvPr>
          <p:cNvSpPr txBox="1"/>
          <p:nvPr/>
        </p:nvSpPr>
        <p:spPr>
          <a:xfrm>
            <a:off x="7575946" y="1877777"/>
            <a:ext cx="82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Euler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4CBD08-AE80-CC94-4107-7E6F47D57B1D}"/>
              </a:ext>
            </a:extLst>
          </p:cNvPr>
          <p:cNvSpPr txBox="1"/>
          <p:nvPr/>
        </p:nvSpPr>
        <p:spPr>
          <a:xfrm>
            <a:off x="7462115" y="2353640"/>
            <a:ext cx="153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/>
              <a:t>Exp</a:t>
            </a:r>
            <a:r>
              <a:rPr lang="fr-FR" b="1" dirty="0"/>
              <a:t> public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9DBB1E5-29B5-98F7-9776-7BFC49AFF864}"/>
              </a:ext>
            </a:extLst>
          </p:cNvPr>
          <p:cNvSpPr txBox="1"/>
          <p:nvPr/>
        </p:nvSpPr>
        <p:spPr>
          <a:xfrm>
            <a:off x="7412703" y="2777390"/>
            <a:ext cx="152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Exp</a:t>
            </a:r>
            <a:r>
              <a:rPr lang="fr-FR" b="1" dirty="0"/>
              <a:t> privé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97BA7B5-8386-1387-0DF2-45707A2908AC}"/>
              </a:ext>
            </a:extLst>
          </p:cNvPr>
          <p:cNvSpPr txBox="1"/>
          <p:nvPr/>
        </p:nvSpPr>
        <p:spPr>
          <a:xfrm>
            <a:off x="9469982" y="137155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863062A-97AF-7A5C-9639-7C1EB7398338}"/>
              </a:ext>
            </a:extLst>
          </p:cNvPr>
          <p:cNvSpPr txBox="1"/>
          <p:nvPr/>
        </p:nvSpPr>
        <p:spPr>
          <a:xfrm>
            <a:off x="10435829" y="1371554"/>
            <a:ext cx="5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133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946E386-DFBF-2F86-DC82-8CC71A9A39A8}"/>
              </a:ext>
            </a:extLst>
          </p:cNvPr>
          <p:cNvSpPr txBox="1"/>
          <p:nvPr/>
        </p:nvSpPr>
        <p:spPr>
          <a:xfrm>
            <a:off x="9419785" y="186068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FFC000"/>
                </a:solidFill>
              </a:rPr>
              <a:t>T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5585694-32AC-6906-DD4B-02518E3F9DB8}"/>
              </a:ext>
            </a:extLst>
          </p:cNvPr>
          <p:cNvSpPr txBox="1"/>
          <p:nvPr/>
        </p:nvSpPr>
        <p:spPr>
          <a:xfrm>
            <a:off x="10371534" y="1860684"/>
            <a:ext cx="67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108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117C67B-A41B-6FF2-24E3-7E2FF4CCE046}"/>
              </a:ext>
            </a:extLst>
          </p:cNvPr>
          <p:cNvSpPr txBox="1"/>
          <p:nvPr/>
        </p:nvSpPr>
        <p:spPr>
          <a:xfrm>
            <a:off x="9419785" y="2343605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05A98BD-763E-4E61-9DE1-73976A453E25}"/>
              </a:ext>
            </a:extLst>
          </p:cNvPr>
          <p:cNvSpPr txBox="1"/>
          <p:nvPr/>
        </p:nvSpPr>
        <p:spPr>
          <a:xfrm>
            <a:off x="10420099" y="2344024"/>
            <a:ext cx="53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DA2E224-225B-5554-38B4-94DEBAA99DFE}"/>
              </a:ext>
            </a:extLst>
          </p:cNvPr>
          <p:cNvSpPr txBox="1"/>
          <p:nvPr/>
        </p:nvSpPr>
        <p:spPr>
          <a:xfrm>
            <a:off x="9482950" y="2801756"/>
            <a:ext cx="26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B7E17BB-D888-CEB0-E835-A6359D93045D}"/>
              </a:ext>
            </a:extLst>
          </p:cNvPr>
          <p:cNvSpPr txBox="1"/>
          <p:nvPr/>
        </p:nvSpPr>
        <p:spPr>
          <a:xfrm>
            <a:off x="10420099" y="2826604"/>
            <a:ext cx="492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8AFCEBAB-64E2-0243-D1B8-ED0B25EE290F}"/>
              </a:ext>
            </a:extLst>
          </p:cNvPr>
          <p:cNvSpPr txBox="1"/>
          <p:nvPr/>
        </p:nvSpPr>
        <p:spPr>
          <a:xfrm>
            <a:off x="7815263" y="3953471"/>
            <a:ext cx="2045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 = 7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✕ 19 = 133</a:t>
            </a:r>
            <a:endParaRPr lang="fr-FR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A00606-6F2C-754B-918E-9067569D9454}"/>
              </a:ext>
            </a:extLst>
          </p:cNvPr>
          <p:cNvSpPr txBox="1"/>
          <p:nvPr/>
        </p:nvSpPr>
        <p:spPr>
          <a:xfrm>
            <a:off x="7788440" y="3914404"/>
            <a:ext cx="25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 = (7-1)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✕ (19-1) = 108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B97DB9D-491A-C15E-873B-05D6026CD7E0}"/>
              </a:ext>
            </a:extLst>
          </p:cNvPr>
          <p:cNvSpPr txBox="1"/>
          <p:nvPr/>
        </p:nvSpPr>
        <p:spPr>
          <a:xfrm>
            <a:off x="7818518" y="3943602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 : 3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6F4E744-CA25-F899-FA54-68143F546689}"/>
              </a:ext>
            </a:extLst>
          </p:cNvPr>
          <p:cNvSpPr txBox="1"/>
          <p:nvPr/>
        </p:nvSpPr>
        <p:spPr>
          <a:xfrm>
            <a:off x="8729663" y="3943602"/>
            <a:ext cx="1323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108/3 = 36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40A8392-A976-3E1E-8B57-2C0F3204C849}"/>
              </a:ext>
            </a:extLst>
          </p:cNvPr>
          <p:cNvSpPr txBox="1"/>
          <p:nvPr/>
        </p:nvSpPr>
        <p:spPr>
          <a:xfrm>
            <a:off x="7818517" y="4234799"/>
            <a:ext cx="728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 : 5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A65D91-0C04-503D-79B6-CF77E8D5CB8F}"/>
              </a:ext>
            </a:extLst>
          </p:cNvPr>
          <p:cNvSpPr txBox="1"/>
          <p:nvPr/>
        </p:nvSpPr>
        <p:spPr>
          <a:xfrm>
            <a:off x="8737684" y="4234799"/>
            <a:ext cx="149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108/5 = 21,6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ACA725-F40A-5EA7-E64E-C0A3FC3C8163}"/>
              </a:ext>
            </a:extLst>
          </p:cNvPr>
          <p:cNvSpPr txBox="1"/>
          <p:nvPr/>
        </p:nvSpPr>
        <p:spPr>
          <a:xfrm>
            <a:off x="7826538" y="4525996"/>
            <a:ext cx="85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 : 29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8735ACE-5820-45FD-5CF6-81476BC1FB99}"/>
              </a:ext>
            </a:extLst>
          </p:cNvPr>
          <p:cNvSpPr txBox="1"/>
          <p:nvPr/>
        </p:nvSpPr>
        <p:spPr>
          <a:xfrm>
            <a:off x="8729661" y="4525996"/>
            <a:ext cx="149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108/29 = 3,72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96FA4BF3-7994-051D-40E7-8E2B59640221}"/>
              </a:ext>
            </a:extLst>
          </p:cNvPr>
          <p:cNvSpPr txBox="1"/>
          <p:nvPr/>
        </p:nvSpPr>
        <p:spPr>
          <a:xfrm>
            <a:off x="8190308" y="3933733"/>
            <a:ext cx="2859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✕ 29) MOD 108 = 1</a:t>
            </a:r>
            <a:endParaRPr lang="fr-FR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164F56C5-F1DF-5C3E-F6A0-BD63C17E6B27}"/>
              </a:ext>
            </a:extLst>
          </p:cNvPr>
          <p:cNvSpPr txBox="1"/>
          <p:nvPr/>
        </p:nvSpPr>
        <p:spPr>
          <a:xfrm>
            <a:off x="8173513" y="4375299"/>
            <a:ext cx="285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(50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✕ 29) MOD 108 = 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1450 MOD 108 = 6</a:t>
            </a:r>
            <a:endParaRPr lang="fr-FR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0D79C4B9-F8D6-F759-C193-93ECFD424676}"/>
              </a:ext>
            </a:extLst>
          </p:cNvPr>
          <p:cNvSpPr txBox="1"/>
          <p:nvPr/>
        </p:nvSpPr>
        <p:spPr>
          <a:xfrm>
            <a:off x="7119497" y="4518174"/>
            <a:ext cx="82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 : 50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1D18D77-A3AD-DECB-6E7F-0FEF8D27BCE5}"/>
              </a:ext>
            </a:extLst>
          </p:cNvPr>
          <p:cNvSpPr txBox="1"/>
          <p:nvPr/>
        </p:nvSpPr>
        <p:spPr>
          <a:xfrm>
            <a:off x="8173513" y="4984491"/>
            <a:ext cx="2859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(41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✕ 29) MOD 108 = 1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1189 MOD 108 = 1</a:t>
            </a:r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5D4557F6-CB4D-31F5-4494-7022D7548DAD}"/>
              </a:ext>
            </a:extLst>
          </p:cNvPr>
          <p:cNvSpPr txBox="1"/>
          <p:nvPr/>
        </p:nvSpPr>
        <p:spPr>
          <a:xfrm>
            <a:off x="7119497" y="4984491"/>
            <a:ext cx="82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 : 41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1D46BA-75DA-7942-A2E2-DF120F4DCA6C}"/>
              </a:ext>
            </a:extLst>
          </p:cNvPr>
          <p:cNvSpPr txBox="1"/>
          <p:nvPr/>
        </p:nvSpPr>
        <p:spPr>
          <a:xfrm>
            <a:off x="968540" y="5758319"/>
            <a:ext cx="4674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clé privée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est constituée du couple (N,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et la 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clé publique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du couple (N,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050A5EF-37BE-7A21-8DEC-4CD5ED754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42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000"/>
                            </p:stCondLst>
                            <p:childTnLst>
                              <p:par>
                                <p:cTn id="2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8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3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2000"/>
                            </p:stCondLst>
                            <p:childTnLst>
                              <p:par>
                                <p:cTn id="347" presetID="42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20" grpId="0"/>
      <p:bldP spid="21" grpId="0"/>
      <p:bldP spid="23" grpId="0"/>
      <p:bldP spid="24" grpId="0"/>
      <p:bldP spid="26" grpId="1"/>
      <p:bldP spid="28" grpId="0"/>
      <p:bldP spid="30" grpId="0"/>
      <p:bldP spid="32" grpId="0"/>
      <p:bldP spid="34" grpId="0"/>
      <p:bldP spid="36" grpId="0"/>
      <p:bldP spid="38" grpId="1"/>
      <p:bldP spid="40" grpId="0"/>
      <p:bldP spid="42" grpId="0"/>
      <p:bldP spid="44" grpId="0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69894-1E78-F498-0131-1C04D37CE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2208F9E-2D9B-CC0D-F155-7CF973431CE6}"/>
              </a:ext>
            </a:extLst>
          </p:cNvPr>
          <p:cNvSpPr/>
          <p:nvPr/>
        </p:nvSpPr>
        <p:spPr>
          <a:xfrm>
            <a:off x="7575946" y="835177"/>
            <a:ext cx="3474245" cy="251521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1C8B072-0B69-82A5-8F1D-0948A11B4E4F}"/>
              </a:ext>
            </a:extLst>
          </p:cNvPr>
          <p:cNvSpPr txBox="1"/>
          <p:nvPr/>
        </p:nvSpPr>
        <p:spPr>
          <a:xfrm>
            <a:off x="517357" y="974558"/>
            <a:ext cx="38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Chiffrement et déchiffrement :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D45271C-1716-8B1A-29DB-BB0358F8CFF2}"/>
              </a:ext>
            </a:extLst>
          </p:cNvPr>
          <p:cNvSpPr txBox="1"/>
          <p:nvPr/>
        </p:nvSpPr>
        <p:spPr>
          <a:xfrm>
            <a:off x="517358" y="188846"/>
            <a:ext cx="46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u="sng" dirty="0">
                <a:latin typeface="Arial" panose="020B0604020202020204" pitchFamily="34" charset="0"/>
                <a:cs typeface="Arial" panose="020B0604020202020204" pitchFamily="34" charset="0"/>
              </a:rPr>
              <a:t>RSA : Exemple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FF654CF-1AAD-D6D5-1541-F4A4F300FC4C}"/>
              </a:ext>
            </a:extLst>
          </p:cNvPr>
          <p:cNvSpPr txBox="1"/>
          <p:nvPr/>
        </p:nvSpPr>
        <p:spPr>
          <a:xfrm>
            <a:off x="7656345" y="89533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premier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5C638F6-C305-F0B2-24D4-EFEB9FE879B1}"/>
              </a:ext>
            </a:extLst>
          </p:cNvPr>
          <p:cNvSpPr txBox="1"/>
          <p:nvPr/>
        </p:nvSpPr>
        <p:spPr>
          <a:xfrm>
            <a:off x="9111853" y="89533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fr-FR" b="1" dirty="0"/>
              <a:t> </a:t>
            </a:r>
            <a:r>
              <a:rPr lang="fr-FR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F6C6D0B-0A5D-EBD0-DC41-BAA5B5D23216}"/>
              </a:ext>
            </a:extLst>
          </p:cNvPr>
          <p:cNvSpPr txBox="1"/>
          <p:nvPr/>
        </p:nvSpPr>
        <p:spPr>
          <a:xfrm>
            <a:off x="10292954" y="895335"/>
            <a:ext cx="69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7 </a:t>
            </a:r>
            <a:r>
              <a:rPr lang="fr-FR" b="1" dirty="0">
                <a:solidFill>
                  <a:srgbClr val="7030A0"/>
                </a:solidFill>
              </a:rPr>
              <a:t>19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926A00-1790-BC63-FCBF-9056BB61F151}"/>
              </a:ext>
            </a:extLst>
          </p:cNvPr>
          <p:cNvSpPr txBox="1"/>
          <p:nvPr/>
        </p:nvSpPr>
        <p:spPr>
          <a:xfrm>
            <a:off x="7656345" y="1374382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produit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2D43E0F-C296-3681-8EBE-2DFABCC568F4}"/>
              </a:ext>
            </a:extLst>
          </p:cNvPr>
          <p:cNvSpPr txBox="1"/>
          <p:nvPr/>
        </p:nvSpPr>
        <p:spPr>
          <a:xfrm>
            <a:off x="7575946" y="1877777"/>
            <a:ext cx="82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Euler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E421119-537D-1279-7205-604221702939}"/>
              </a:ext>
            </a:extLst>
          </p:cNvPr>
          <p:cNvSpPr txBox="1"/>
          <p:nvPr/>
        </p:nvSpPr>
        <p:spPr>
          <a:xfrm>
            <a:off x="7462115" y="2358045"/>
            <a:ext cx="153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/>
              <a:t>Exp</a:t>
            </a:r>
            <a:r>
              <a:rPr lang="fr-FR" b="1" dirty="0"/>
              <a:t> public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2EAEB50-2BD9-7888-8616-70914102B990}"/>
              </a:ext>
            </a:extLst>
          </p:cNvPr>
          <p:cNvSpPr txBox="1"/>
          <p:nvPr/>
        </p:nvSpPr>
        <p:spPr>
          <a:xfrm>
            <a:off x="7453937" y="2801756"/>
            <a:ext cx="152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Exp</a:t>
            </a:r>
            <a:r>
              <a:rPr lang="fr-FR" b="1" dirty="0"/>
              <a:t> privé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52AFB29-679A-99B9-41D5-BAD20EBAB99B}"/>
              </a:ext>
            </a:extLst>
          </p:cNvPr>
          <p:cNvSpPr txBox="1"/>
          <p:nvPr/>
        </p:nvSpPr>
        <p:spPr>
          <a:xfrm>
            <a:off x="9469982" y="137155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3981CCE-3A26-610A-C9D7-AEF196B0A1BB}"/>
              </a:ext>
            </a:extLst>
          </p:cNvPr>
          <p:cNvSpPr txBox="1"/>
          <p:nvPr/>
        </p:nvSpPr>
        <p:spPr>
          <a:xfrm>
            <a:off x="10435829" y="1371554"/>
            <a:ext cx="550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133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1224478-1F8B-92B8-09A7-AEA8A33ADA79}"/>
              </a:ext>
            </a:extLst>
          </p:cNvPr>
          <p:cNvSpPr txBox="1"/>
          <p:nvPr/>
        </p:nvSpPr>
        <p:spPr>
          <a:xfrm>
            <a:off x="9419785" y="186068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FFC000"/>
                </a:solidFill>
              </a:rPr>
              <a:t>T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693906-1A54-3510-57B7-91AFC1CAB0ED}"/>
              </a:ext>
            </a:extLst>
          </p:cNvPr>
          <p:cNvSpPr txBox="1"/>
          <p:nvPr/>
        </p:nvSpPr>
        <p:spPr>
          <a:xfrm>
            <a:off x="10371534" y="1860684"/>
            <a:ext cx="678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FFC000"/>
                </a:solidFill>
              </a:rPr>
              <a:t>108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DE2ACB2-6DAF-7369-EFF6-512BFBA500A6}"/>
              </a:ext>
            </a:extLst>
          </p:cNvPr>
          <p:cNvSpPr txBox="1"/>
          <p:nvPr/>
        </p:nvSpPr>
        <p:spPr>
          <a:xfrm>
            <a:off x="9419785" y="2343605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838EFE7-69B5-E5F2-97B9-A403CB21DAF9}"/>
              </a:ext>
            </a:extLst>
          </p:cNvPr>
          <p:cNvSpPr txBox="1"/>
          <p:nvPr/>
        </p:nvSpPr>
        <p:spPr>
          <a:xfrm>
            <a:off x="10420099" y="2344024"/>
            <a:ext cx="535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29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48EF14B-0E56-13DD-5D0C-65BDACF5A2F5}"/>
              </a:ext>
            </a:extLst>
          </p:cNvPr>
          <p:cNvSpPr txBox="1"/>
          <p:nvPr/>
        </p:nvSpPr>
        <p:spPr>
          <a:xfrm>
            <a:off x="9482950" y="2801756"/>
            <a:ext cx="26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EC59FAF-1697-F66D-9077-FCBA9DEAEB7A}"/>
              </a:ext>
            </a:extLst>
          </p:cNvPr>
          <p:cNvSpPr txBox="1"/>
          <p:nvPr/>
        </p:nvSpPr>
        <p:spPr>
          <a:xfrm>
            <a:off x="10420099" y="2826604"/>
            <a:ext cx="4929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F0ADB1-ABDD-4B45-61CA-A37F756798E0}"/>
              </a:ext>
            </a:extLst>
          </p:cNvPr>
          <p:cNvSpPr txBox="1"/>
          <p:nvPr/>
        </p:nvSpPr>
        <p:spPr>
          <a:xfrm>
            <a:off x="896604" y="1371554"/>
            <a:ext cx="38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Chiffrement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8E38BF9-FDF7-1066-D7F4-CF788A8A939D}"/>
              </a:ext>
            </a:extLst>
          </p:cNvPr>
          <p:cNvSpPr txBox="1"/>
          <p:nvPr/>
        </p:nvSpPr>
        <p:spPr>
          <a:xfrm>
            <a:off x="1486184" y="1769421"/>
            <a:ext cx="44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Message ^ E mod N = texte chiffré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195B87A7-E169-B83B-B60F-A5C4F923115E}"/>
              </a:ext>
            </a:extLst>
          </p:cNvPr>
          <p:cNvSpPr txBox="1"/>
          <p:nvPr/>
        </p:nvSpPr>
        <p:spPr>
          <a:xfrm>
            <a:off x="867010" y="2224084"/>
            <a:ext cx="38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Déchiffrement :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9D841B-70CA-23CD-C60E-BEE8E5A0C29F}"/>
              </a:ext>
            </a:extLst>
          </p:cNvPr>
          <p:cNvSpPr txBox="1"/>
          <p:nvPr/>
        </p:nvSpPr>
        <p:spPr>
          <a:xfrm>
            <a:off x="1456590" y="2621951"/>
            <a:ext cx="44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Texte chiffré ^ D mod N = Message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826CFF7-B8F2-81F4-252D-9A16ADCC6258}"/>
              </a:ext>
            </a:extLst>
          </p:cNvPr>
          <p:cNvSpPr txBox="1"/>
          <p:nvPr/>
        </p:nvSpPr>
        <p:spPr>
          <a:xfrm>
            <a:off x="5197642" y="835177"/>
            <a:ext cx="1903246" cy="830997"/>
          </a:xfrm>
          <a:custGeom>
            <a:avLst/>
            <a:gdLst>
              <a:gd name="connsiteX0" fmla="*/ 0 w 1903246"/>
              <a:gd name="connsiteY0" fmla="*/ 0 h 830997"/>
              <a:gd name="connsiteX1" fmla="*/ 456779 w 1903246"/>
              <a:gd name="connsiteY1" fmla="*/ 0 h 830997"/>
              <a:gd name="connsiteX2" fmla="*/ 932591 w 1903246"/>
              <a:gd name="connsiteY2" fmla="*/ 0 h 830997"/>
              <a:gd name="connsiteX3" fmla="*/ 1427435 w 1903246"/>
              <a:gd name="connsiteY3" fmla="*/ 0 h 830997"/>
              <a:gd name="connsiteX4" fmla="*/ 1903246 w 1903246"/>
              <a:gd name="connsiteY4" fmla="*/ 0 h 830997"/>
              <a:gd name="connsiteX5" fmla="*/ 1903246 w 1903246"/>
              <a:gd name="connsiteY5" fmla="*/ 423808 h 830997"/>
              <a:gd name="connsiteX6" fmla="*/ 1903246 w 1903246"/>
              <a:gd name="connsiteY6" fmla="*/ 830997 h 830997"/>
              <a:gd name="connsiteX7" fmla="*/ 1389370 w 1903246"/>
              <a:gd name="connsiteY7" fmla="*/ 830997 h 830997"/>
              <a:gd name="connsiteX8" fmla="*/ 875493 w 1903246"/>
              <a:gd name="connsiteY8" fmla="*/ 830997 h 830997"/>
              <a:gd name="connsiteX9" fmla="*/ 0 w 1903246"/>
              <a:gd name="connsiteY9" fmla="*/ 830997 h 830997"/>
              <a:gd name="connsiteX10" fmla="*/ 0 w 1903246"/>
              <a:gd name="connsiteY10" fmla="*/ 423808 h 830997"/>
              <a:gd name="connsiteX11" fmla="*/ 0 w 1903246"/>
              <a:gd name="connsiteY1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03246" h="830997" fill="none" extrusionOk="0">
                <a:moveTo>
                  <a:pt x="0" y="0"/>
                </a:moveTo>
                <a:cubicBezTo>
                  <a:pt x="94135" y="-6685"/>
                  <a:pt x="355729" y="52876"/>
                  <a:pt x="456779" y="0"/>
                </a:cubicBezTo>
                <a:cubicBezTo>
                  <a:pt x="557829" y="-52876"/>
                  <a:pt x="833376" y="19447"/>
                  <a:pt x="932591" y="0"/>
                </a:cubicBezTo>
                <a:cubicBezTo>
                  <a:pt x="1031806" y="-19447"/>
                  <a:pt x="1241971" y="6736"/>
                  <a:pt x="1427435" y="0"/>
                </a:cubicBezTo>
                <a:cubicBezTo>
                  <a:pt x="1612899" y="-6736"/>
                  <a:pt x="1774218" y="25520"/>
                  <a:pt x="1903246" y="0"/>
                </a:cubicBezTo>
                <a:cubicBezTo>
                  <a:pt x="1907312" y="147099"/>
                  <a:pt x="1889585" y="294537"/>
                  <a:pt x="1903246" y="423808"/>
                </a:cubicBezTo>
                <a:cubicBezTo>
                  <a:pt x="1916907" y="553079"/>
                  <a:pt x="1870005" y="699188"/>
                  <a:pt x="1903246" y="830997"/>
                </a:cubicBezTo>
                <a:cubicBezTo>
                  <a:pt x="1678905" y="858341"/>
                  <a:pt x="1600445" y="812883"/>
                  <a:pt x="1389370" y="830997"/>
                </a:cubicBezTo>
                <a:cubicBezTo>
                  <a:pt x="1178295" y="849111"/>
                  <a:pt x="1115194" y="805608"/>
                  <a:pt x="875493" y="830997"/>
                </a:cubicBezTo>
                <a:cubicBezTo>
                  <a:pt x="635792" y="856386"/>
                  <a:pt x="338474" y="806618"/>
                  <a:pt x="0" y="830997"/>
                </a:cubicBezTo>
                <a:cubicBezTo>
                  <a:pt x="-43987" y="632000"/>
                  <a:pt x="10164" y="509028"/>
                  <a:pt x="0" y="423808"/>
                </a:cubicBezTo>
                <a:cubicBezTo>
                  <a:pt x="-10164" y="338588"/>
                  <a:pt x="28753" y="121960"/>
                  <a:pt x="0" y="0"/>
                </a:cubicBezTo>
                <a:close/>
              </a:path>
              <a:path w="1903246" h="830997" stroke="0" extrusionOk="0">
                <a:moveTo>
                  <a:pt x="0" y="0"/>
                </a:moveTo>
                <a:cubicBezTo>
                  <a:pt x="139057" y="-53317"/>
                  <a:pt x="331629" y="33265"/>
                  <a:pt x="456779" y="0"/>
                </a:cubicBezTo>
                <a:cubicBezTo>
                  <a:pt x="581929" y="-33265"/>
                  <a:pt x="728768" y="5655"/>
                  <a:pt x="875493" y="0"/>
                </a:cubicBezTo>
                <a:cubicBezTo>
                  <a:pt x="1022218" y="-5655"/>
                  <a:pt x="1152483" y="42298"/>
                  <a:pt x="1389370" y="0"/>
                </a:cubicBezTo>
                <a:cubicBezTo>
                  <a:pt x="1626257" y="-42298"/>
                  <a:pt x="1756003" y="21747"/>
                  <a:pt x="1903246" y="0"/>
                </a:cubicBezTo>
                <a:cubicBezTo>
                  <a:pt x="1949154" y="98428"/>
                  <a:pt x="1900629" y="214389"/>
                  <a:pt x="1903246" y="407189"/>
                </a:cubicBezTo>
                <a:cubicBezTo>
                  <a:pt x="1905863" y="599989"/>
                  <a:pt x="1890028" y="670006"/>
                  <a:pt x="1903246" y="830997"/>
                </a:cubicBezTo>
                <a:cubicBezTo>
                  <a:pt x="1793205" y="880587"/>
                  <a:pt x="1643372" y="821428"/>
                  <a:pt x="1427435" y="830997"/>
                </a:cubicBezTo>
                <a:cubicBezTo>
                  <a:pt x="1211498" y="840566"/>
                  <a:pt x="1088577" y="784938"/>
                  <a:pt x="913558" y="830997"/>
                </a:cubicBezTo>
                <a:cubicBezTo>
                  <a:pt x="738539" y="877056"/>
                  <a:pt x="646562" y="815632"/>
                  <a:pt x="494844" y="830997"/>
                </a:cubicBezTo>
                <a:cubicBezTo>
                  <a:pt x="343126" y="846362"/>
                  <a:pt x="226232" y="801104"/>
                  <a:pt x="0" y="830997"/>
                </a:cubicBezTo>
                <a:cubicBezTo>
                  <a:pt x="-840" y="736052"/>
                  <a:pt x="858" y="534189"/>
                  <a:pt x="0" y="415499"/>
                </a:cubicBezTo>
                <a:cubicBezTo>
                  <a:pt x="-858" y="296809"/>
                  <a:pt x="40441" y="115843"/>
                  <a:pt x="0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u="sng" dirty="0">
                <a:solidFill>
                  <a:srgbClr val="FFC000"/>
                </a:solidFill>
              </a:rPr>
              <a:t>Message</a:t>
            </a:r>
          </a:p>
          <a:p>
            <a:pPr algn="ctr"/>
            <a:r>
              <a:rPr lang="fr-FR" sz="2400" b="1" dirty="0">
                <a:solidFill>
                  <a:srgbClr val="FFC000"/>
                </a:solidFill>
              </a:rPr>
              <a:t>60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38F4895-22ED-EE81-DA0B-D258FBE4A9B7}"/>
              </a:ext>
            </a:extLst>
          </p:cNvPr>
          <p:cNvSpPr txBox="1"/>
          <p:nvPr/>
        </p:nvSpPr>
        <p:spPr>
          <a:xfrm>
            <a:off x="807296" y="3455513"/>
            <a:ext cx="75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Chiffrement avec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 publique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et déchiffrement avec 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 privée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FAC0F95-0F16-66C8-AEBF-5D82E82A1D4B}"/>
              </a:ext>
            </a:extLst>
          </p:cNvPr>
          <p:cNvSpPr txBox="1"/>
          <p:nvPr/>
        </p:nvSpPr>
        <p:spPr>
          <a:xfrm>
            <a:off x="1133217" y="3963506"/>
            <a:ext cx="75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(60 ^</a:t>
            </a:r>
            <a:r>
              <a:rPr lang="fr-F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)  mod 133 = 86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126B25E-E59A-42C5-38DC-5CC452E50084}"/>
              </a:ext>
            </a:extLst>
          </p:cNvPr>
          <p:cNvSpPr txBox="1"/>
          <p:nvPr/>
        </p:nvSpPr>
        <p:spPr>
          <a:xfrm>
            <a:off x="1133217" y="4559995"/>
            <a:ext cx="75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(86 ^</a:t>
            </a:r>
            <a:r>
              <a:rPr lang="fr-F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)  mod 133 = 60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E80FF3E-B483-3F4B-D8BC-18ABAEB5FC2B}"/>
              </a:ext>
            </a:extLst>
          </p:cNvPr>
          <p:cNvSpPr txBox="1"/>
          <p:nvPr/>
        </p:nvSpPr>
        <p:spPr>
          <a:xfrm>
            <a:off x="800178" y="5144465"/>
            <a:ext cx="75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Chiffrement avec </a:t>
            </a:r>
            <a:r>
              <a:rPr lang="fr-FR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 privée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et déchiffrement avec </a:t>
            </a:r>
            <a:r>
              <a:rPr lang="fr-FR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clé publique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E438047A-5F12-7158-FF8A-9324F0E96AD3}"/>
              </a:ext>
            </a:extLst>
          </p:cNvPr>
          <p:cNvSpPr txBox="1"/>
          <p:nvPr/>
        </p:nvSpPr>
        <p:spPr>
          <a:xfrm>
            <a:off x="1126099" y="5652458"/>
            <a:ext cx="75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(60 ^</a:t>
            </a:r>
            <a:r>
              <a:rPr lang="fr-F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)  mod 133 = 72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8ED853A-FD6C-13A8-B9A1-466DD8B0B8A9}"/>
              </a:ext>
            </a:extLst>
          </p:cNvPr>
          <p:cNvSpPr txBox="1"/>
          <p:nvPr/>
        </p:nvSpPr>
        <p:spPr>
          <a:xfrm>
            <a:off x="1126099" y="6248947"/>
            <a:ext cx="7596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(72 ^</a:t>
            </a:r>
            <a:r>
              <a:rPr lang="fr-FR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)  mod 133 = 60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5B18B1A-3505-7D2D-E9AF-9B88E5F7808A}"/>
              </a:ext>
            </a:extLst>
          </p:cNvPr>
          <p:cNvSpPr txBox="1"/>
          <p:nvPr/>
        </p:nvSpPr>
        <p:spPr>
          <a:xfrm>
            <a:off x="5003213" y="5695568"/>
            <a:ext cx="44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Message ^ D mod N = texte chiffré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B31F90D-1BA7-A4A6-4EDF-4D066D337AFB}"/>
              </a:ext>
            </a:extLst>
          </p:cNvPr>
          <p:cNvSpPr txBox="1"/>
          <p:nvPr/>
        </p:nvSpPr>
        <p:spPr>
          <a:xfrm>
            <a:off x="5003212" y="6299822"/>
            <a:ext cx="4466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Texte chiffré ^ E mod N = Message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9B7628C9-F3C0-DAF9-AF67-A49D04AB4084}"/>
              </a:ext>
            </a:extLst>
          </p:cNvPr>
          <p:cNvSpPr txBox="1"/>
          <p:nvPr/>
        </p:nvSpPr>
        <p:spPr>
          <a:xfrm>
            <a:off x="9419786" y="5626558"/>
            <a:ext cx="2567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Utilisé pour signer (authentification)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61241F-79AC-0B4A-A30B-8EFF2B82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78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2" grpId="0"/>
      <p:bldP spid="17" grpId="0"/>
      <p:bldP spid="18" grpId="0"/>
      <p:bldP spid="22" grpId="0" animBg="1"/>
      <p:bldP spid="25" grpId="0"/>
      <p:bldP spid="27" grpId="0"/>
      <p:bldP spid="29" grpId="0"/>
      <p:bldP spid="31" grpId="0"/>
      <p:bldP spid="33" grpId="0"/>
      <p:bldP spid="35" grpId="0"/>
      <p:bldP spid="37" grpId="0"/>
      <p:bldP spid="39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91AD0D8-2F29-D999-E904-DBA1B5B4FDB1}"/>
              </a:ext>
            </a:extLst>
          </p:cNvPr>
          <p:cNvSpPr txBox="1"/>
          <p:nvPr/>
        </p:nvSpPr>
        <p:spPr>
          <a:xfrm>
            <a:off x="3080084" y="454193"/>
            <a:ext cx="55465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badi" panose="020B0604020104020204" pitchFamily="34" charset="0"/>
              </a:rPr>
              <a:t>RSA EN PYTHON AVEC LA BIBLIOTHÈQUE SYMPY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F319B2-B3B5-0628-0CB8-F7F9FF5A6B04}"/>
              </a:ext>
            </a:extLst>
          </p:cNvPr>
          <p:cNvSpPr txBox="1"/>
          <p:nvPr/>
        </p:nvSpPr>
        <p:spPr>
          <a:xfrm>
            <a:off x="592931" y="1219884"/>
            <a:ext cx="8033712" cy="4616648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400" b="1" dirty="0">
                <a:effectLst/>
                <a:latin typeface="Menlo" panose="020B0609030804020204" pitchFamily="49" charset="0"/>
              </a:rPr>
              <a:t>import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random</a:t>
            </a:r>
            <a:endParaRPr lang="fr-FR" sz="1400" b="1" dirty="0">
              <a:effectLst/>
              <a:latin typeface="Menlo" panose="020B0609030804020204" pitchFamily="49" charset="0"/>
            </a:endParaRP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import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sympy</a:t>
            </a:r>
            <a:endParaRPr lang="fr-FR" sz="1400" b="1" dirty="0">
              <a:effectLst/>
              <a:latin typeface="Menlo" panose="020B0609030804020204" pitchFamily="49" charset="0"/>
            </a:endParaRPr>
          </a:p>
          <a:p>
            <a:endParaRPr lang="fr-FR" sz="1400" b="1" dirty="0">
              <a:latin typeface="Menlo" panose="020B0609030804020204" pitchFamily="49" charset="0"/>
            </a:endParaRP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# Sélection de deux nombres premiers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P =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sympy.randprime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(10, 50)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Q =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sympy.randprime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(10, 50)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# Calcul du produit N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N = P * Q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   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# Calcul de l'indicatrice d'Euler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T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 = (P - 1) * (Q - 1)</a:t>
            </a:r>
          </a:p>
          <a:p>
            <a:endParaRPr lang="fr-FR" sz="1400" b="1" dirty="0">
              <a:latin typeface="Menlo" panose="020B0609030804020204" pitchFamily="49" charset="0"/>
            </a:endParaRP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# Choisir un exposant public E (doit être premier et non diviseur de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T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E = 3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while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sympy.gcd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(E,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T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) != 1: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    E += 2  # Prendre un autre nombre premier</a:t>
            </a:r>
            <a:br>
              <a:rPr lang="fr-FR" sz="1400" b="1" dirty="0">
                <a:effectLst/>
                <a:latin typeface="Menlo" panose="020B0609030804020204" pitchFamily="49" charset="0"/>
              </a:rPr>
            </a:br>
            <a:endParaRPr lang="fr-FR" sz="1400" b="1" dirty="0">
              <a:effectLst/>
              <a:latin typeface="Menlo" panose="020B0609030804020204" pitchFamily="49" charset="0"/>
            </a:endParaRP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# Calcul de l'exposant privé D</a:t>
            </a:r>
          </a:p>
          <a:p>
            <a:r>
              <a:rPr lang="fr-FR" sz="1400" b="1" dirty="0">
                <a:effectLst/>
                <a:latin typeface="Menlo" panose="020B0609030804020204" pitchFamily="49" charset="0"/>
              </a:rPr>
              <a:t>    D =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pow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(E, -1, </a:t>
            </a:r>
            <a:r>
              <a:rPr lang="fr-FR" sz="1400" b="1" dirty="0" err="1">
                <a:effectLst/>
                <a:latin typeface="Menlo" panose="020B0609030804020204" pitchFamily="49" charset="0"/>
              </a:rPr>
              <a:t>T</a:t>
            </a:r>
            <a:r>
              <a:rPr lang="fr-FR" sz="1400" b="1" dirty="0">
                <a:effectLst/>
                <a:latin typeface="Menlo" panose="020B0609030804020204" pitchFamily="49" charset="0"/>
              </a:rPr>
              <a:t>)  # Calcul de l'inverse modulaire</a:t>
            </a:r>
          </a:p>
          <a:p>
            <a:endParaRPr lang="fr-FR" sz="1400" dirty="0">
              <a:effectLst/>
              <a:latin typeface="Menlo" panose="020B0609030804020204" pitchFamily="49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2857F46-A1FB-0658-C3CF-9959C0499078}"/>
              </a:ext>
            </a:extLst>
          </p:cNvPr>
          <p:cNvSpPr txBox="1"/>
          <p:nvPr/>
        </p:nvSpPr>
        <p:spPr>
          <a:xfrm>
            <a:off x="8877048" y="997756"/>
            <a:ext cx="3121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Sélection de 2 nombres premiers : 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1F455D2-51DB-50E0-EEC5-0C2F843B0B6E}"/>
              </a:ext>
            </a:extLst>
          </p:cNvPr>
          <p:cNvSpPr txBox="1"/>
          <p:nvPr/>
        </p:nvSpPr>
        <p:spPr>
          <a:xfrm>
            <a:off x="8877048" y="1844046"/>
            <a:ext cx="3121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Calcul du produit : </a:t>
            </a:r>
            <a:r>
              <a:rPr lang="fr-F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=(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✕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A492246-47A0-9F89-C588-07B29534CD16}"/>
              </a:ext>
            </a:extLst>
          </p:cNvPr>
          <p:cNvSpPr txBox="1"/>
          <p:nvPr/>
        </p:nvSpPr>
        <p:spPr>
          <a:xfrm>
            <a:off x="8877048" y="2421476"/>
            <a:ext cx="3350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Calcul de l’indicatrice d’Euler : </a:t>
            </a:r>
          </a:p>
          <a:p>
            <a:r>
              <a:rPr lang="fr-FR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(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-1) ✕(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-1)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F97D756-988B-7E1B-EF1A-88FBAEDC9CA6}"/>
              </a:ext>
            </a:extLst>
          </p:cNvPr>
          <p:cNvSpPr txBox="1"/>
          <p:nvPr/>
        </p:nvSpPr>
        <p:spPr>
          <a:xfrm>
            <a:off x="8877048" y="3233297"/>
            <a:ext cx="3844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Sélection d’un exposant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public : (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B7154FF-2597-AA5C-C46E-7295E7201E0B}"/>
              </a:ext>
            </a:extLst>
          </p:cNvPr>
          <p:cNvSpPr txBox="1"/>
          <p:nvPr/>
        </p:nvSpPr>
        <p:spPr>
          <a:xfrm>
            <a:off x="8662616" y="3876635"/>
            <a:ext cx="3372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Doit être un nombre premier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Doit être inférieur à l’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d’Euler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Ne doit pas être un facteur de l’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ind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d’Euler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95113EE-F824-FB20-5F47-6496EE2F7FB7}"/>
              </a:ext>
            </a:extLst>
          </p:cNvPr>
          <p:cNvSpPr txBox="1"/>
          <p:nvPr/>
        </p:nvSpPr>
        <p:spPr>
          <a:xfrm>
            <a:off x="1970356" y="6036998"/>
            <a:ext cx="3590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Produit de 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et de 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divisé par </a:t>
            </a:r>
            <a:r>
              <a:rPr lang="fr-FR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Le reste doit donner 1.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6B0A9AC-3345-8CA0-F0B3-C3A1524E8650}"/>
              </a:ext>
            </a:extLst>
          </p:cNvPr>
          <p:cNvSpPr txBox="1"/>
          <p:nvPr/>
        </p:nvSpPr>
        <p:spPr>
          <a:xfrm>
            <a:off x="6630969" y="6060674"/>
            <a:ext cx="280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fr-FR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✕ </a:t>
            </a:r>
            <a:r>
              <a:rPr lang="fr-FR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) MOD </a:t>
            </a:r>
            <a:r>
              <a:rPr lang="fr-FR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= 1.</a:t>
            </a:r>
            <a:endParaRPr lang="fr-FR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721A156-B922-5C6F-BB16-30DFE7B12499}"/>
              </a:ext>
            </a:extLst>
          </p:cNvPr>
          <p:cNvCxnSpPr/>
          <p:nvPr/>
        </p:nvCxnSpPr>
        <p:spPr>
          <a:xfrm flipH="1">
            <a:off x="4171950" y="1320921"/>
            <a:ext cx="4586288" cy="89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157A063-AE81-536B-735F-8EB447B6EA39}"/>
              </a:ext>
            </a:extLst>
          </p:cNvPr>
          <p:cNvCxnSpPr>
            <a:stCxn id="11" idx="1"/>
          </p:cNvCxnSpPr>
          <p:nvPr/>
        </p:nvCxnSpPr>
        <p:spPr>
          <a:xfrm flipH="1">
            <a:off x="2571750" y="2028712"/>
            <a:ext cx="6305298" cy="103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3762E-8FAA-4816-8F45-94416B3523CD}"/>
              </a:ext>
            </a:extLst>
          </p:cNvPr>
          <p:cNvCxnSpPr/>
          <p:nvPr/>
        </p:nvCxnSpPr>
        <p:spPr>
          <a:xfrm flipH="1">
            <a:off x="3571875" y="2813542"/>
            <a:ext cx="5186363" cy="97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F048677-258E-2E72-5BE2-BF58F7E2F816}"/>
              </a:ext>
            </a:extLst>
          </p:cNvPr>
          <p:cNvCxnSpPr>
            <a:cxnSpLocks/>
          </p:cNvCxnSpPr>
          <p:nvPr/>
        </p:nvCxnSpPr>
        <p:spPr>
          <a:xfrm flipH="1" flipV="1">
            <a:off x="3080084" y="5629275"/>
            <a:ext cx="3015916" cy="591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B560609-5481-1688-CE8C-F1877D11E8DE}"/>
              </a:ext>
            </a:extLst>
          </p:cNvPr>
          <p:cNvCxnSpPr/>
          <p:nvPr/>
        </p:nvCxnSpPr>
        <p:spPr>
          <a:xfrm flipH="1">
            <a:off x="4171950" y="3790194"/>
            <a:ext cx="4586288" cy="71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55CF6AC-F621-CA44-320C-A21CE877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56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FFA00D-D7A6-A551-1B71-D964C9CC3283}"/>
              </a:ext>
            </a:extLst>
          </p:cNvPr>
          <p:cNvSpPr txBox="1"/>
          <p:nvPr/>
        </p:nvSpPr>
        <p:spPr>
          <a:xfrm>
            <a:off x="2657337" y="392639"/>
            <a:ext cx="554655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badi" panose="020B0604020104020204" pitchFamily="34" charset="0"/>
              </a:rPr>
              <a:t>RSA EN PYTHON AVEC LA BIBLIOTHÈQUE SYMPY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9FE7590-4FAB-1AED-4FEC-D5F84C5143F2}"/>
              </a:ext>
            </a:extLst>
          </p:cNvPr>
          <p:cNvSpPr txBox="1"/>
          <p:nvPr/>
        </p:nvSpPr>
        <p:spPr>
          <a:xfrm>
            <a:off x="1404474" y="3779811"/>
            <a:ext cx="2804813" cy="36933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effectLst/>
                <a:latin typeface="Menlo" panose="020B0609030804020204" pitchFamily="49" charset="0"/>
              </a:rPr>
              <a:t>pow</a:t>
            </a:r>
            <a:r>
              <a:rPr lang="fr-FR" b="1" dirty="0">
                <a:effectLst/>
                <a:latin typeface="Menlo" panose="020B0609030804020204" pitchFamily="49" charset="0"/>
              </a:rPr>
              <a:t>(message, E, N)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6524472-36C7-62D2-009F-D15BAEBA9FAC}"/>
              </a:ext>
            </a:extLst>
          </p:cNvPr>
          <p:cNvSpPr txBox="1"/>
          <p:nvPr/>
        </p:nvSpPr>
        <p:spPr>
          <a:xfrm>
            <a:off x="1404474" y="4484342"/>
            <a:ext cx="3219151" cy="36933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effectLst/>
                <a:latin typeface="Menlo" panose="020B0609030804020204" pitchFamily="49" charset="0"/>
              </a:rPr>
              <a:t>pow</a:t>
            </a:r>
            <a:r>
              <a:rPr lang="fr-FR" b="1" dirty="0">
                <a:effectLst/>
                <a:latin typeface="Menlo" panose="020B0609030804020204" pitchFamily="49" charset="0"/>
              </a:rPr>
              <a:t>(</a:t>
            </a:r>
            <a:r>
              <a:rPr lang="fr-FR" b="1" dirty="0" err="1">
                <a:effectLst/>
                <a:latin typeface="Menlo" panose="020B0609030804020204" pitchFamily="49" charset="0"/>
              </a:rPr>
              <a:t>ciphertext</a:t>
            </a:r>
            <a:r>
              <a:rPr lang="fr-FR" b="1" dirty="0">
                <a:effectLst/>
                <a:latin typeface="Menlo" panose="020B0609030804020204" pitchFamily="49" charset="0"/>
              </a:rPr>
              <a:t>, D, 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BE18A0-25F7-4219-3B22-1BFE9AA5954C}"/>
              </a:ext>
            </a:extLst>
          </p:cNvPr>
          <p:cNvSpPr txBox="1"/>
          <p:nvPr/>
        </p:nvSpPr>
        <p:spPr>
          <a:xfrm>
            <a:off x="6332374" y="3779811"/>
            <a:ext cx="3743042" cy="36933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  <a:cs typeface="Arial" panose="020B0604020202020204" pitchFamily="34" charset="0"/>
              </a:rPr>
              <a:t>Message ^ E mod N = texte chiffré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B385EE-1BFC-503F-6010-1258A215DA10}"/>
              </a:ext>
            </a:extLst>
          </p:cNvPr>
          <p:cNvSpPr txBox="1"/>
          <p:nvPr/>
        </p:nvSpPr>
        <p:spPr>
          <a:xfrm>
            <a:off x="6332374" y="4484342"/>
            <a:ext cx="3743042" cy="36933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Abadi" panose="020B0604020104020204" pitchFamily="34" charset="0"/>
                <a:cs typeface="Arial" panose="020B0604020202020204" pitchFamily="34" charset="0"/>
              </a:rPr>
              <a:t>Texte chiffré ^ D mod N = Message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18B74DD-8FDE-D66C-03AF-3ADD1E20E103}"/>
              </a:ext>
            </a:extLst>
          </p:cNvPr>
          <p:cNvCxnSpPr>
            <a:cxnSpLocks/>
          </p:cNvCxnSpPr>
          <p:nvPr/>
        </p:nvCxnSpPr>
        <p:spPr>
          <a:xfrm flipH="1">
            <a:off x="4435970" y="3949938"/>
            <a:ext cx="1443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338D854-5CA6-F598-658C-66ADD74DE226}"/>
              </a:ext>
            </a:extLst>
          </p:cNvPr>
          <p:cNvCxnSpPr>
            <a:cxnSpLocks/>
          </p:cNvCxnSpPr>
          <p:nvPr/>
        </p:nvCxnSpPr>
        <p:spPr>
          <a:xfrm flipH="1" flipV="1">
            <a:off x="4815921" y="4669008"/>
            <a:ext cx="1210007" cy="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texte, tableau, Police, écriture manuscrite&#10;&#10;Description générée automatiquement">
            <a:extLst>
              <a:ext uri="{FF2B5EF4-FFF2-40B4-BE49-F238E27FC236}">
                <a16:creationId xmlns:a16="http://schemas.microsoft.com/office/drawing/2014/main" id="{D411C50F-B3EE-2AEE-4F43-6387D143D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85" y="1002262"/>
            <a:ext cx="3357086" cy="2373460"/>
          </a:xfrm>
          <a:prstGeom prst="rect">
            <a:avLst/>
          </a:prstGeom>
        </p:spPr>
      </p:pic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A231252-96DF-780A-0EC3-2D6C803C1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710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821944-45FE-FB8F-3382-FD1D5FC87216}"/>
              </a:ext>
            </a:extLst>
          </p:cNvPr>
          <p:cNvSpPr txBox="1"/>
          <p:nvPr/>
        </p:nvSpPr>
        <p:spPr>
          <a:xfrm>
            <a:off x="1700213" y="585788"/>
            <a:ext cx="8472487" cy="52322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Abadi" panose="020B0604020104020204" pitchFamily="34" charset="0"/>
              </a:rPr>
              <a:t>GÉNÉRER UNE PAIRE DE CLÉS RSA AVEC  OPENSSL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5A3C49B-B6EC-ED60-D3F3-D1D4C50DBFCD}"/>
              </a:ext>
            </a:extLst>
          </p:cNvPr>
          <p:cNvSpPr txBox="1"/>
          <p:nvPr/>
        </p:nvSpPr>
        <p:spPr>
          <a:xfrm>
            <a:off x="214313" y="1264011"/>
            <a:ext cx="10186987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fr-FR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Générer une clé privée RSA (2048 bits) :</a:t>
            </a:r>
          </a:p>
          <a:p>
            <a:endParaRPr lang="fr-FR" dirty="0">
              <a:solidFill>
                <a:srgbClr val="000000"/>
              </a:solidFill>
              <a:latin typeface="-webkit-standard"/>
            </a:endParaRPr>
          </a:p>
          <a:p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openssl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genpkey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algorithm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RSA -out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private_key.pem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pkeyopt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rsa_keygen_bits:2048</a:t>
            </a:r>
          </a:p>
          <a:p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BA45EDD-096B-5A54-9577-A2FC84824091}"/>
              </a:ext>
            </a:extLst>
          </p:cNvPr>
          <p:cNvSpPr txBox="1"/>
          <p:nvPr/>
        </p:nvSpPr>
        <p:spPr>
          <a:xfrm>
            <a:off x="214313" y="2585055"/>
            <a:ext cx="7400925" cy="116955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2. Extraire la clé publique depuis la clé privée :</a:t>
            </a:r>
          </a:p>
          <a:p>
            <a:endParaRPr lang="fr-FR" dirty="0">
              <a:solidFill>
                <a:srgbClr val="000000"/>
              </a:solidFill>
              <a:latin typeface="-webkit-standard"/>
            </a:endParaRPr>
          </a:p>
          <a:p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openssl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rsa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pubout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-in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private_key.pem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-out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public_key.pem</a:t>
            </a:r>
            <a:endParaRPr lang="fr-FR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81C9A04-1D1D-608E-B9A0-809A4C3273F1}"/>
              </a:ext>
            </a:extLst>
          </p:cNvPr>
          <p:cNvSpPr txBox="1"/>
          <p:nvPr/>
        </p:nvSpPr>
        <p:spPr>
          <a:xfrm>
            <a:off x="883322" y="4584680"/>
            <a:ext cx="4307682" cy="120032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-----BEGIN PUBLIC KEY-----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MIIBIjANBgkqhkiG9w0BAQEFAAOCAQ8AMIIBCgKCAQEAw8mWTBzlLjOQUc6u2Tjx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C37excmFc/DinUiG34HYTeQ4oSzg6jCISG6OF0j+BKIdTR433MowqZ/</a:t>
            </a:r>
            <a:r>
              <a:rPr lang="fr-FR" sz="8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nhbYMggPg</a:t>
            </a:r>
            <a:endParaRPr lang="fr-FR" sz="800" b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LYxotK32rNz6q+MGXd8vy2DZGuXjNazcGU6pdezwPc74wPBLvVJ+uHELFkD4uhNn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I1OLXuZVRJ6R6LN9ArFwt2/7pwJMlpjZfUvcKRZ3SZ9dy2/</a:t>
            </a:r>
            <a:r>
              <a:rPr lang="fr-FR" sz="8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tn</a:t>
            </a:r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+/f4xTqzNj0mNkB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HKEI22vNwvuGac4EMYQEnd2g7xsr39lZxEXURBLJvvUFjSOmdh65+29xSOlz3xh+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iOO0ZQE040JAXVt/spxqGMNGAHeYWDfbK+ux14lQKffiCZoUI5YkOfvXBOOR3Wk6</a:t>
            </a:r>
          </a:p>
          <a:p>
            <a:r>
              <a:rPr lang="fr-FR" sz="800" b="1" dirty="0" err="1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YwIDAQAB</a:t>
            </a:r>
            <a:endParaRPr lang="fr-FR" sz="800" b="1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fr-FR" sz="800" b="1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-----END PUBLIC KEY-----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9A50607-E30E-8AF9-81A7-1D3E86731763}"/>
              </a:ext>
            </a:extLst>
          </p:cNvPr>
          <p:cNvSpPr txBox="1"/>
          <p:nvPr/>
        </p:nvSpPr>
        <p:spPr>
          <a:xfrm>
            <a:off x="7823594" y="2932807"/>
            <a:ext cx="4168380" cy="353943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800" b="1" dirty="0">
                <a:effectLst/>
                <a:latin typeface="Menlo" panose="020B0609030804020204" pitchFamily="49" charset="0"/>
              </a:rPr>
              <a:t>-----BEGIN PRIVATE KEY-----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MIIEvgIBADANBgkqhkiG9w0BAQEFAASCBKgwggSkAgEAAoIBAQDDyZZMHOUuM5BR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zq7ZOPELft7FyYVz8OKdSIbfgdhN5DihLODqMIhIbo4XSP4Eoh1NHjfcyjCpn+eF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tgyCA+AtjGi0rfas3Pqr4wZd3y/LYNka5eM1rNwZTql17PA9zvjA8Eu9Un64cQsW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QPi6E2cjU4te5lVEnpHos30CsXC3b/unAkyWmNl9S9wpFndJn13Lb+2f79/</a:t>
            </a:r>
            <a:r>
              <a:rPr lang="fr-FR" sz="800" b="1" dirty="0" err="1">
                <a:effectLst/>
                <a:latin typeface="Menlo" panose="020B0609030804020204" pitchFamily="49" charset="0"/>
              </a:rPr>
              <a:t>jFOrM</a:t>
            </a:r>
            <a:endParaRPr lang="fr-FR" sz="800" b="1" dirty="0">
              <a:effectLst/>
              <a:latin typeface="Menlo" panose="020B0609030804020204" pitchFamily="49" charset="0"/>
            </a:endParaRP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2PSY2QEcoQjba83C+4ZpzgQxhASd3aDvGyvf2VnERdREEsm+9QWNI6Z2Hrn7b3FI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6XPfGH6I47RlATTjQkBdW3+ynGoYw0YAd5hYN9sr67HXiVAp9+IJmhQjliQ5+9cE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45HdaTpjAgMBAAECggEARx8wsN+CRWFH2N/q1lAACDwDMvg8uVxVBeu1yvWBHPJ9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u9bwsUIGD8HRbhX+6LH3UO9cPaFZQhUrZoA2VPiRdBpgYtobFLqFePFUe786vnel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BkdiXTo5DhxsJMF4mAtag8QGz3RrQhcWfvQFJpsryUJtC4FCklXEDTM+gz7wAkJS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DWC3FbYmCX0PjLSwSrzc2PZ8AFgwpD7SSjFaVU1YajqDfAggwjiyMIeSc4ViknKl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LpZtRBumfANpmoBmKgb8n/h6E4bKKRW2AAJt+Y+ixHUBtr0z0ep8kCY7AXIzsiV2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sxgfQePveqLheswkjiYPrtaZpugjkbnJHCXHoNZGuQKBgQDjIgD2U2GqnFLIjjAP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yzbDhwsorHknkLAXGkaPsIN1IfHqdM4VKW4J2d14VEPsBvybnd3X7I1OCq1SO+Cn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f0UVVxL1nucl87HZHt2jvC90lCjOlXDOXulHAIG4whhKKHdkzxU81gSOaLK7ABGX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NLD6QDkit2C021HAjN3V7W9yPwKBgQDcq7rS2sdPZnNcYoTMTMU8D49UpabnrIsP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McvMrdctzs0fg2gLLh+5j/l1/cqH7d6a9J3AvrGPUJTo5cDlZGWYSIF4HiryWO2d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89L+XT1RhyLxeE2g0blOacc3LGtsW4OlqFOcclki3Lmf0emP68Z7g6x9Rcd9ZLFv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Fg/+urHm3QKBgQChzPFeiFuEzEN0t0WpmpvygdsDKIpOExY9/uvRJG8hHANXf8nm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7VKEFf1c4LpaA0gkGzuTu+GVfKmncRxCdbli0FqjOoVzVbyV7RT6tO4hYAIJ2A86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FAaeG9BNK4deHKGg4JxCcDtir1bTO+NMEa8ZNnL9NiDf9XSxdCf7Y18GxQKBgQCY</a:t>
            </a:r>
          </a:p>
          <a:p>
            <a:r>
              <a:rPr lang="fr-FR" sz="800" b="1" dirty="0" err="1">
                <a:effectLst/>
                <a:latin typeface="Menlo" panose="020B0609030804020204" pitchFamily="49" charset="0"/>
              </a:rPr>
              <a:t>lLmaQCIeGaXclFZkeRTLwaqGif</a:t>
            </a:r>
            <a:r>
              <a:rPr lang="fr-FR" sz="800" b="1" dirty="0">
                <a:effectLst/>
                <a:latin typeface="Menlo" panose="020B0609030804020204" pitchFamily="49" charset="0"/>
              </a:rPr>
              <a:t>/NIzYH7JORVAZ8KwkUKCVRzbOr+AwydKiMsoIA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PPGzK2fUw5AjNXHaa0AAOuoipyFk7u5mEAitTsUuUTVtJ5TthPYPbP6NfM5OXzy4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15nwi/RsMZi8FEXd+NYF43bqK8yTPIOfXu7yYB7QlQKBgClKRNnuIpehKlqVYdZa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fX2R1nn+z1FLrnqgLuOfmt0AbuApixeFY2TOHL0kEKq8F5zkuUHO7Y2DqwCqOgdg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YTbeOYKyeS2JIou3cvqDbl5szZk5Q1/uMoVzBdaASVryz6WyzBjWpPGlYItQm1HE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7kmY3tlpZPUXu+WiOCC64rXG</a:t>
            </a:r>
          </a:p>
          <a:p>
            <a:r>
              <a:rPr lang="fr-FR" sz="800" b="1" dirty="0">
                <a:effectLst/>
                <a:latin typeface="Menlo" panose="020B0609030804020204" pitchFamily="49" charset="0"/>
              </a:rPr>
              <a:t>-----END PRIVATE KEY-----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948455-1669-44A8-4FA7-50C9B591B56C}"/>
              </a:ext>
            </a:extLst>
          </p:cNvPr>
          <p:cNvSpPr txBox="1"/>
          <p:nvPr/>
        </p:nvSpPr>
        <p:spPr>
          <a:xfrm>
            <a:off x="2039112" y="4102941"/>
            <a:ext cx="2432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badi" panose="020B0604020104020204" pitchFamily="34" charset="0"/>
              </a:rPr>
              <a:t>C’est du base 64 :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1A7AAC09-53E0-5131-531B-A4AC986F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880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7A8F9D-C436-A0B6-3045-CEBB1D2D9097}"/>
              </a:ext>
            </a:extLst>
          </p:cNvPr>
          <p:cNvSpPr txBox="1"/>
          <p:nvPr/>
        </p:nvSpPr>
        <p:spPr>
          <a:xfrm>
            <a:off x="585216" y="843677"/>
            <a:ext cx="11128248" cy="255454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🔐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Chiffrer avec une clé publique RSA :</a:t>
            </a:r>
          </a:p>
          <a:p>
            <a:endParaRPr lang="fr-FR" b="1" dirty="0">
              <a:solidFill>
                <a:srgbClr val="000000"/>
              </a:solidFill>
            </a:endParaRPr>
          </a:p>
          <a:p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openssl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rsautl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encrypt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pubin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inkey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public_key.pem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-in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message.txt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-out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message.enc</a:t>
            </a:r>
            <a:endParaRPr lang="fr-FR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encrypt</a:t>
            </a: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 : Mode chiffrement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pubin</a:t>
            </a: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 : Indique qu'on utilise une </a:t>
            </a:r>
            <a:r>
              <a:rPr lang="fr-FR" b="1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clé publique</a:t>
            </a: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 pour chiffrer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inkey</a:t>
            </a: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dirty="0" err="1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public_key.pem</a:t>
            </a: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 : Clé publique utilisée pour chiffrer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in </a:t>
            </a:r>
            <a:r>
              <a:rPr lang="fr-FR" dirty="0" err="1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message.txt</a:t>
            </a: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 : Fichier contenant le message à chiffrer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out </a:t>
            </a:r>
            <a:r>
              <a:rPr lang="fr-FR" dirty="0" err="1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message.enc</a:t>
            </a:r>
            <a:r>
              <a:rPr lang="fr-FR" dirty="0">
                <a:latin typeface="Abadi" panose="020B0604020104020204" pitchFamily="34" charset="0"/>
                <a:ea typeface="Menlo" panose="020B0609030804020204" pitchFamily="49" charset="0"/>
                <a:cs typeface="Menlo" panose="020B0609030804020204" pitchFamily="49" charset="0"/>
              </a:rPr>
              <a:t> : Fichier contenant le message chiffré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16A2C8A-DE21-3E70-F2CB-315485688136}"/>
              </a:ext>
            </a:extLst>
          </p:cNvPr>
          <p:cNvSpPr txBox="1"/>
          <p:nvPr/>
        </p:nvSpPr>
        <p:spPr>
          <a:xfrm>
            <a:off x="585216" y="3977372"/>
            <a:ext cx="11201400" cy="22775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🔓 </a:t>
            </a:r>
            <a:r>
              <a:rPr lang="fr-FR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Déchiffrer avec la clé privée RSA</a:t>
            </a:r>
          </a:p>
          <a:p>
            <a:endParaRPr lang="fr-FR" dirty="0"/>
          </a:p>
          <a:p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openssl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rsautl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decrypt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inkey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private_key.pem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-in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message.enc</a:t>
            </a:r>
            <a:r>
              <a:rPr lang="fr-FR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-out </a:t>
            </a:r>
            <a:r>
              <a:rPr lang="fr-FR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message_dechiffre.txt</a:t>
            </a:r>
            <a:endParaRPr lang="fr-FR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badi" panose="020B0604020104020204" pitchFamily="34" charset="0"/>
              </a:rPr>
              <a:t>decrypt</a:t>
            </a:r>
            <a:r>
              <a:rPr lang="fr-FR" dirty="0">
                <a:latin typeface="Abadi" panose="020B0604020104020204" pitchFamily="34" charset="0"/>
              </a:rPr>
              <a:t> : Mode déchiffrement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>
                <a:latin typeface="Abadi" panose="020B0604020104020204" pitchFamily="34" charset="0"/>
              </a:rPr>
              <a:t>inkey</a:t>
            </a:r>
            <a:r>
              <a:rPr lang="fr-FR" dirty="0">
                <a:latin typeface="Abadi" panose="020B0604020104020204" pitchFamily="34" charset="0"/>
              </a:rPr>
              <a:t> </a:t>
            </a:r>
            <a:r>
              <a:rPr lang="fr-FR" dirty="0" err="1">
                <a:latin typeface="Abadi" panose="020B0604020104020204" pitchFamily="34" charset="0"/>
              </a:rPr>
              <a:t>private_key.pem</a:t>
            </a:r>
            <a:r>
              <a:rPr lang="fr-FR" dirty="0">
                <a:latin typeface="Abadi" panose="020B0604020104020204" pitchFamily="34" charset="0"/>
              </a:rPr>
              <a:t> : Utilisation de la clé privée pour déchiffrer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</a:rPr>
              <a:t>in </a:t>
            </a:r>
            <a:r>
              <a:rPr lang="fr-FR" dirty="0" err="1">
                <a:latin typeface="Abadi" panose="020B0604020104020204" pitchFamily="34" charset="0"/>
              </a:rPr>
              <a:t>message.enc</a:t>
            </a:r>
            <a:r>
              <a:rPr lang="fr-FR" dirty="0">
                <a:latin typeface="Abadi" panose="020B0604020104020204" pitchFamily="34" charset="0"/>
              </a:rPr>
              <a:t> : Fichier chiffré en entrée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latin typeface="Abadi" panose="020B0604020104020204" pitchFamily="34" charset="0"/>
              </a:rPr>
              <a:t>out </a:t>
            </a:r>
            <a:r>
              <a:rPr lang="fr-FR" dirty="0" err="1">
                <a:latin typeface="Abadi" panose="020B0604020104020204" pitchFamily="34" charset="0"/>
              </a:rPr>
              <a:t>message_dechiffre.txt</a:t>
            </a:r>
            <a:r>
              <a:rPr lang="fr-FR" dirty="0">
                <a:latin typeface="Abadi" panose="020B0604020104020204" pitchFamily="34" charset="0"/>
              </a:rPr>
              <a:t> : Fichier contenant le message déchiffré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AE39531-8EF0-CDDC-E24C-7C5C83EE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76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3A44F9B-2597-0691-6A51-E86E83D3CB3C}"/>
              </a:ext>
            </a:extLst>
          </p:cNvPr>
          <p:cNvSpPr txBox="1"/>
          <p:nvPr/>
        </p:nvSpPr>
        <p:spPr>
          <a:xfrm>
            <a:off x="5964844" y="1199108"/>
            <a:ext cx="2503885" cy="276999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sz="1200" b="0" i="0" u="none" strike="noStrike" dirty="0" err="1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publicExponent</a:t>
            </a:r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65537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9173D91-2D82-2C9D-420F-C8F104381F0F}"/>
              </a:ext>
            </a:extLst>
          </p:cNvPr>
          <p:cNvCxnSpPr>
            <a:cxnSpLocks/>
          </p:cNvCxnSpPr>
          <p:nvPr/>
        </p:nvCxnSpPr>
        <p:spPr>
          <a:xfrm flipH="1">
            <a:off x="2820468" y="5135722"/>
            <a:ext cx="3144376" cy="13636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41AECF5-9970-C2E3-5A88-B5D635B0FF15}"/>
              </a:ext>
            </a:extLst>
          </p:cNvPr>
          <p:cNvCxnSpPr>
            <a:cxnSpLocks/>
            <a:stCxn id="5" idx="1"/>
            <a:endCxn id="47" idx="3"/>
          </p:cNvCxnSpPr>
          <p:nvPr/>
        </p:nvCxnSpPr>
        <p:spPr>
          <a:xfrm flipH="1">
            <a:off x="2770271" y="1337608"/>
            <a:ext cx="3194573" cy="345457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06ECD90D-83CC-AEBF-21C4-3E187D397535}"/>
              </a:ext>
            </a:extLst>
          </p:cNvPr>
          <p:cNvSpPr txBox="1"/>
          <p:nvPr/>
        </p:nvSpPr>
        <p:spPr>
          <a:xfrm>
            <a:off x="5964844" y="2282719"/>
            <a:ext cx="4743451" cy="3600986"/>
          </a:xfrm>
          <a:prstGeom prst="rect">
            <a:avLst/>
          </a:prstGeom>
          <a:solidFill>
            <a:srgbClr val="C00000">
              <a:alpha val="15963"/>
            </a:srgbClr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fr-FR" sz="1200" b="0" i="0" u="none" strike="noStrike" dirty="0" err="1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privateExponent</a:t>
            </a:r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fr-FR" sz="1200" dirty="0">
                <a:solidFill>
                  <a:srgbClr val="48536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02:2e:66:12:6d:63:68:29:ed:98:66:b6:db:d2:ba: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84:1d:8a:42:de:2d:2e:f8:c8:52:1a:34:fe:11:af: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7d:a3:5d:dd:06:38:f7:ef:ff:4b:6c:e2:a9:c5:19: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f2:7c:12:04:b5:58:59:7e:6d:b7:1a:ef:ce:8e:c5: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6f:c5:d8:a4:bf:ae:a3:7b:17:13:0b:0c:b1:48:d4: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ce:c3:11:4e:e3:28:8a:6d:fb:88:ce:cc:fa:7c:3f: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6d:cf:5e:a5:39:68:af:b9:cf:35:54:0d:8f:33:63: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64:c7:85:ae:de:f5:a8:8d:93:7e:1e:28:06:2e:84: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e7:1b:c8:70:0d:74:07:95:bf:45:6a:84:74:7f:33: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55:b7:78:27:1c:cb:e8:41:ce:ee:c5:ed:f4:24:f5: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90:5f:fa:e7:dc:8b:08:3d:5b:60:45:95:6f:70:d1: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6d:53:ac:71:3c:b1:32:45:90:7a:73:90:df:05:b9: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0f:87:5d:dc:72:60:a2:02:26:eb:4b:5e:f3:02:de: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c5:3c:00:2f:72:cc:7b:ee:10:30:e5:ba:75:d5:8b: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41:30:8b:fa:68:51:d0:c8:b5:6d:78:2f:02:e9:4b: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0b:6c:2c:0e:d6:35:4a:0a:6f:44:99:84:75:8d:91: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54:cb:07:2d:22:da:3d:e4:a2:07:1a:9a:58:37:f0:</a:t>
            </a:r>
          </a:p>
          <a:p>
            <a:pPr algn="l"/>
            <a:r>
              <a:rPr lang="fr-FR" sz="1200" b="0" i="0" u="none" strike="noStrike" dirty="0">
                <a:solidFill>
                  <a:srgbClr val="485365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   2f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662E558-4BF8-C609-BEF5-B110CADED081}"/>
              </a:ext>
            </a:extLst>
          </p:cNvPr>
          <p:cNvSpPr/>
          <p:nvPr/>
        </p:nvSpPr>
        <p:spPr>
          <a:xfrm>
            <a:off x="535781" y="3099087"/>
            <a:ext cx="3474245" cy="2515219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1580E3B-C384-5F8A-C34C-FACC8A86F884}"/>
              </a:ext>
            </a:extLst>
          </p:cNvPr>
          <p:cNvSpPr txBox="1"/>
          <p:nvPr/>
        </p:nvSpPr>
        <p:spPr>
          <a:xfrm>
            <a:off x="616180" y="315924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premier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11FD528-8604-AC5F-93EA-558F4D6CE835}"/>
              </a:ext>
            </a:extLst>
          </p:cNvPr>
          <p:cNvSpPr txBox="1"/>
          <p:nvPr/>
        </p:nvSpPr>
        <p:spPr>
          <a:xfrm>
            <a:off x="2071688" y="3159245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P</a:t>
            </a:r>
            <a:r>
              <a:rPr lang="fr-FR" b="1" dirty="0"/>
              <a:t> </a:t>
            </a:r>
            <a:r>
              <a:rPr lang="fr-FR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BEA59F3-30D9-9613-8B82-8FEC1F3A0D42}"/>
              </a:ext>
            </a:extLst>
          </p:cNvPr>
          <p:cNvSpPr txBox="1"/>
          <p:nvPr/>
        </p:nvSpPr>
        <p:spPr>
          <a:xfrm>
            <a:off x="616180" y="3638292"/>
            <a:ext cx="107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produit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A1EAC4B-DE7C-DC07-C924-107FBDF0DFDE}"/>
              </a:ext>
            </a:extLst>
          </p:cNvPr>
          <p:cNvSpPr txBox="1"/>
          <p:nvPr/>
        </p:nvSpPr>
        <p:spPr>
          <a:xfrm>
            <a:off x="535781" y="4141687"/>
            <a:ext cx="827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/>
              <a:t>Euler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E9EC4D8-E093-B24F-19DB-7743A9A9CE28}"/>
              </a:ext>
            </a:extLst>
          </p:cNvPr>
          <p:cNvSpPr txBox="1"/>
          <p:nvPr/>
        </p:nvSpPr>
        <p:spPr>
          <a:xfrm>
            <a:off x="405031" y="4586039"/>
            <a:ext cx="1535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err="1"/>
              <a:t>Exp</a:t>
            </a:r>
            <a:r>
              <a:rPr lang="fr-FR" b="1" dirty="0"/>
              <a:t> public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7F069DB-E874-27E8-B61D-AE51EECF5FA9}"/>
              </a:ext>
            </a:extLst>
          </p:cNvPr>
          <p:cNvSpPr txBox="1"/>
          <p:nvPr/>
        </p:nvSpPr>
        <p:spPr>
          <a:xfrm>
            <a:off x="379053" y="5065666"/>
            <a:ext cx="1521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/>
              <a:t>Exp</a:t>
            </a:r>
            <a:r>
              <a:rPr lang="fr-FR" b="1" dirty="0"/>
              <a:t> privé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34238B9-5A9E-A696-2574-80136EA1E467}"/>
              </a:ext>
            </a:extLst>
          </p:cNvPr>
          <p:cNvSpPr txBox="1"/>
          <p:nvPr/>
        </p:nvSpPr>
        <p:spPr>
          <a:xfrm>
            <a:off x="2429817" y="363546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70C0"/>
                </a:solidFill>
              </a:rPr>
              <a:t>N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C3304DF-CAF9-E753-1232-9D63ECA9CAF2}"/>
              </a:ext>
            </a:extLst>
          </p:cNvPr>
          <p:cNvSpPr txBox="1"/>
          <p:nvPr/>
        </p:nvSpPr>
        <p:spPr>
          <a:xfrm>
            <a:off x="2379620" y="4124594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solidFill>
                  <a:srgbClr val="FFC000"/>
                </a:solidFill>
              </a:rPr>
              <a:t>T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4EF127-69B9-A9A9-EB05-F9C405AD0A4D}"/>
              </a:ext>
            </a:extLst>
          </p:cNvPr>
          <p:cNvSpPr txBox="1"/>
          <p:nvPr/>
        </p:nvSpPr>
        <p:spPr>
          <a:xfrm>
            <a:off x="2379620" y="4607515"/>
            <a:ext cx="390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42777B35-0CB8-6E7C-3880-A61E81637B01}"/>
              </a:ext>
            </a:extLst>
          </p:cNvPr>
          <p:cNvSpPr txBox="1"/>
          <p:nvPr/>
        </p:nvSpPr>
        <p:spPr>
          <a:xfrm>
            <a:off x="2442785" y="5065666"/>
            <a:ext cx="264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9235C0-8A78-4A09-D4C1-5A6A468B7835}"/>
              </a:ext>
            </a:extLst>
          </p:cNvPr>
          <p:cNvSpPr txBox="1"/>
          <p:nvPr/>
        </p:nvSpPr>
        <p:spPr>
          <a:xfrm>
            <a:off x="535781" y="485602"/>
            <a:ext cx="10712619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>
                <a:effectLst/>
                <a:latin typeface="Abadi" panose="020B0604020104020204" pitchFamily="34" charset="0"/>
              </a:rPr>
              <a:t>Pour lire la clé publique au format texte : </a:t>
            </a:r>
            <a:r>
              <a:rPr lang="fr-FR" sz="1600" b="1" dirty="0" err="1">
                <a:effectLst/>
                <a:latin typeface="Menlo" panose="020B0609030804020204" pitchFamily="49" charset="0"/>
              </a:rPr>
              <a:t>openssl</a:t>
            </a:r>
            <a:r>
              <a:rPr lang="fr-FR" sz="1600" b="1" dirty="0">
                <a:effectLst/>
                <a:latin typeface="Menlo" panose="020B0609030804020204" pitchFamily="49" charset="0"/>
              </a:rPr>
              <a:t> </a:t>
            </a:r>
            <a:r>
              <a:rPr lang="fr-FR" sz="1600" b="1" dirty="0" err="1">
                <a:effectLst/>
                <a:latin typeface="Menlo" panose="020B0609030804020204" pitchFamily="49" charset="0"/>
              </a:rPr>
              <a:t>rsa</a:t>
            </a:r>
            <a:r>
              <a:rPr lang="fr-FR" sz="1600" b="1" dirty="0">
                <a:effectLst/>
                <a:latin typeface="Menlo" panose="020B0609030804020204" pitchFamily="49" charset="0"/>
              </a:rPr>
              <a:t> -</a:t>
            </a:r>
            <a:r>
              <a:rPr lang="fr-FR" sz="1600" b="1" dirty="0" err="1">
                <a:effectLst/>
                <a:latin typeface="Menlo" panose="020B0609030804020204" pitchFamily="49" charset="0"/>
              </a:rPr>
              <a:t>pubin</a:t>
            </a:r>
            <a:r>
              <a:rPr lang="fr-FR" sz="1600" b="1" dirty="0">
                <a:effectLst/>
                <a:latin typeface="Menlo" panose="020B0609030804020204" pitchFamily="49" charset="0"/>
              </a:rPr>
              <a:t> -in </a:t>
            </a:r>
            <a:r>
              <a:rPr lang="fr-FR" sz="1600" b="1" dirty="0" err="1">
                <a:effectLst/>
                <a:latin typeface="Menlo" panose="020B0609030804020204" pitchFamily="49" charset="0"/>
              </a:rPr>
              <a:t>public_key.pem</a:t>
            </a:r>
            <a:r>
              <a:rPr lang="fr-FR" sz="1600" b="1" dirty="0">
                <a:effectLst/>
                <a:latin typeface="Menlo" panose="020B0609030804020204" pitchFamily="49" charset="0"/>
              </a:rPr>
              <a:t> -</a:t>
            </a:r>
            <a:r>
              <a:rPr lang="fr-FR" sz="1600" b="1" dirty="0" err="1">
                <a:effectLst/>
                <a:latin typeface="Menlo" panose="020B0609030804020204" pitchFamily="49" charset="0"/>
              </a:rPr>
              <a:t>text</a:t>
            </a:r>
            <a:r>
              <a:rPr lang="fr-FR" sz="1600" b="1" dirty="0">
                <a:effectLst/>
                <a:latin typeface="Menlo" panose="020B0609030804020204" pitchFamily="49" charset="0"/>
              </a:rPr>
              <a:t> -</a:t>
            </a:r>
            <a:r>
              <a:rPr lang="fr-FR" sz="1600" b="1" dirty="0" err="1">
                <a:effectLst/>
                <a:latin typeface="Menlo" panose="020B0609030804020204" pitchFamily="49" charset="0"/>
              </a:rPr>
              <a:t>noout</a:t>
            </a:r>
            <a:endParaRPr lang="fr-FR" sz="1600" b="1" dirty="0">
              <a:effectLst/>
              <a:latin typeface="Menlo" panose="020B0609030804020204" pitchFamily="49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8689BA-CCD5-B7D6-E102-75422773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D24F7-9AC4-0B43-BB98-AD301288F8B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67359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2267</Words>
  <Application>Microsoft Macintosh PowerPoint</Application>
  <PresentationFormat>Grand écran</PresentationFormat>
  <Paragraphs>293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8" baseType="lpstr">
      <vt:lpstr>-webkit-standard</vt:lpstr>
      <vt:lpstr>Abadi</vt:lpstr>
      <vt:lpstr>Aptos</vt:lpstr>
      <vt:lpstr>Arial</vt:lpstr>
      <vt:lpstr>Calibri</vt:lpstr>
      <vt:lpstr>Calibri Light</vt:lpstr>
      <vt:lpstr>Menlo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BOUHENIC</dc:creator>
  <cp:lastModifiedBy>samuel BOUHENIC</cp:lastModifiedBy>
  <cp:revision>25</cp:revision>
  <cp:lastPrinted>2025-03-04T11:23:08Z</cp:lastPrinted>
  <dcterms:created xsi:type="dcterms:W3CDTF">2023-06-04T08:46:36Z</dcterms:created>
  <dcterms:modified xsi:type="dcterms:W3CDTF">2025-03-04T11:33:43Z</dcterms:modified>
</cp:coreProperties>
</file>