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0"/>
  </p:notesMasterIdLst>
  <p:handoutMasterIdLst>
    <p:handoutMasterId r:id="rId21"/>
  </p:handoutMasterIdLst>
  <p:sldIdLst>
    <p:sldId id="256" r:id="rId5"/>
    <p:sldId id="269" r:id="rId6"/>
    <p:sldId id="270" r:id="rId7"/>
    <p:sldId id="268" r:id="rId8"/>
    <p:sldId id="272" r:id="rId9"/>
    <p:sldId id="273" r:id="rId10"/>
    <p:sldId id="274" r:id="rId11"/>
    <p:sldId id="275" r:id="rId12"/>
    <p:sldId id="271" r:id="rId13"/>
    <p:sldId id="276" r:id="rId14"/>
    <p:sldId id="277" r:id="rId15"/>
    <p:sldId id="278" r:id="rId16"/>
    <p:sldId id="279" r:id="rId17"/>
    <p:sldId id="280" r:id="rId18"/>
    <p:sldId id="267" r:id="rId19"/>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CAE1F46F-459E-4F3E-BDF1-3F08F724E4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94F57E4-776A-4067-93ED-00230251B0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FF5CE6-9BE1-429F-8F16-8C9028A902E8}" type="datetimeFigureOut">
              <a:rPr lang="fr-FR" smtClean="0"/>
              <a:t>23/03/2024</a:t>
            </a:fld>
            <a:endParaRPr lang="fr-FR"/>
          </a:p>
        </p:txBody>
      </p:sp>
      <p:sp>
        <p:nvSpPr>
          <p:cNvPr id="4" name="Espace réservé du pied de page 3">
            <a:extLst>
              <a:ext uri="{FF2B5EF4-FFF2-40B4-BE49-F238E27FC236}">
                <a16:creationId xmlns:a16="http://schemas.microsoft.com/office/drawing/2014/main" id="{5999021E-7E4D-4785-841A-273809DF93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C18ECAB-0F18-4C00-835C-F33C108650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3EA6D6-23E3-4197-9176-FF97AE8683BD}" type="slidenum">
              <a:rPr lang="fr-FR" smtClean="0"/>
              <a:t>‹N°›</a:t>
            </a:fld>
            <a:endParaRPr lang="fr-FR"/>
          </a:p>
        </p:txBody>
      </p:sp>
    </p:spTree>
    <p:extLst>
      <p:ext uri="{BB962C8B-B14F-4D97-AF65-F5344CB8AC3E}">
        <p14:creationId xmlns:p14="http://schemas.microsoft.com/office/powerpoint/2010/main" val="16251416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70763-FB5D-4994-BF81-ACBC53563BDE}" type="datetimeFigureOut">
              <a:rPr lang="fr-FR" smtClean="0"/>
              <a:t>23/03/2024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a:t>
            </a:r>
            <a:r>
              <a:rPr lang="fr-FR" dirty="0"/>
              <a:t>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63917-A6D6-4666-8F48-4B6311F6FBAE}" type="slidenum">
              <a:rPr lang="fr-FR" smtClean="0"/>
              <a:t>‹N°›</a:t>
            </a:fld>
            <a:endParaRPr lang="fr-FR"/>
          </a:p>
        </p:txBody>
      </p:sp>
    </p:spTree>
    <p:extLst>
      <p:ext uri="{BB962C8B-B14F-4D97-AF65-F5344CB8AC3E}">
        <p14:creationId xmlns:p14="http://schemas.microsoft.com/office/powerpoint/2010/main" val="30106129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1</a:t>
            </a:fld>
            <a:endParaRPr lang="fr-FR"/>
          </a:p>
        </p:txBody>
      </p:sp>
    </p:spTree>
    <p:extLst>
      <p:ext uri="{BB962C8B-B14F-4D97-AF65-F5344CB8AC3E}">
        <p14:creationId xmlns:p14="http://schemas.microsoft.com/office/powerpoint/2010/main" val="145651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10</a:t>
            </a:fld>
            <a:endParaRPr lang="fr-FR"/>
          </a:p>
        </p:txBody>
      </p:sp>
    </p:spTree>
    <p:extLst>
      <p:ext uri="{BB962C8B-B14F-4D97-AF65-F5344CB8AC3E}">
        <p14:creationId xmlns:p14="http://schemas.microsoft.com/office/powerpoint/2010/main" val="2452896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11</a:t>
            </a:fld>
            <a:endParaRPr lang="fr-FR"/>
          </a:p>
        </p:txBody>
      </p:sp>
    </p:spTree>
    <p:extLst>
      <p:ext uri="{BB962C8B-B14F-4D97-AF65-F5344CB8AC3E}">
        <p14:creationId xmlns:p14="http://schemas.microsoft.com/office/powerpoint/2010/main" val="29351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12</a:t>
            </a:fld>
            <a:endParaRPr lang="fr-FR"/>
          </a:p>
        </p:txBody>
      </p:sp>
    </p:spTree>
    <p:extLst>
      <p:ext uri="{BB962C8B-B14F-4D97-AF65-F5344CB8AC3E}">
        <p14:creationId xmlns:p14="http://schemas.microsoft.com/office/powerpoint/2010/main" val="3198911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13</a:t>
            </a:fld>
            <a:endParaRPr lang="fr-FR"/>
          </a:p>
        </p:txBody>
      </p:sp>
    </p:spTree>
    <p:extLst>
      <p:ext uri="{BB962C8B-B14F-4D97-AF65-F5344CB8AC3E}">
        <p14:creationId xmlns:p14="http://schemas.microsoft.com/office/powerpoint/2010/main" val="2053144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14</a:t>
            </a:fld>
            <a:endParaRPr lang="fr-FR"/>
          </a:p>
        </p:txBody>
      </p:sp>
    </p:spTree>
    <p:extLst>
      <p:ext uri="{BB962C8B-B14F-4D97-AF65-F5344CB8AC3E}">
        <p14:creationId xmlns:p14="http://schemas.microsoft.com/office/powerpoint/2010/main" val="1194013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15</a:t>
            </a:fld>
            <a:endParaRPr lang="fr-FR"/>
          </a:p>
        </p:txBody>
      </p:sp>
    </p:spTree>
    <p:extLst>
      <p:ext uri="{BB962C8B-B14F-4D97-AF65-F5344CB8AC3E}">
        <p14:creationId xmlns:p14="http://schemas.microsoft.com/office/powerpoint/2010/main" val="3445828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2</a:t>
            </a:fld>
            <a:endParaRPr lang="fr-FR"/>
          </a:p>
        </p:txBody>
      </p:sp>
    </p:spTree>
    <p:extLst>
      <p:ext uri="{BB962C8B-B14F-4D97-AF65-F5344CB8AC3E}">
        <p14:creationId xmlns:p14="http://schemas.microsoft.com/office/powerpoint/2010/main" val="3731336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3</a:t>
            </a:fld>
            <a:endParaRPr lang="fr-FR"/>
          </a:p>
        </p:txBody>
      </p:sp>
    </p:spTree>
    <p:extLst>
      <p:ext uri="{BB962C8B-B14F-4D97-AF65-F5344CB8AC3E}">
        <p14:creationId xmlns:p14="http://schemas.microsoft.com/office/powerpoint/2010/main" val="358487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4</a:t>
            </a:fld>
            <a:endParaRPr lang="fr-FR"/>
          </a:p>
        </p:txBody>
      </p:sp>
    </p:spTree>
    <p:extLst>
      <p:ext uri="{BB962C8B-B14F-4D97-AF65-F5344CB8AC3E}">
        <p14:creationId xmlns:p14="http://schemas.microsoft.com/office/powerpoint/2010/main" val="3134936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5</a:t>
            </a:fld>
            <a:endParaRPr lang="fr-FR"/>
          </a:p>
        </p:txBody>
      </p:sp>
    </p:spTree>
    <p:extLst>
      <p:ext uri="{BB962C8B-B14F-4D97-AF65-F5344CB8AC3E}">
        <p14:creationId xmlns:p14="http://schemas.microsoft.com/office/powerpoint/2010/main" val="293724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6</a:t>
            </a:fld>
            <a:endParaRPr lang="fr-FR"/>
          </a:p>
        </p:txBody>
      </p:sp>
    </p:spTree>
    <p:extLst>
      <p:ext uri="{BB962C8B-B14F-4D97-AF65-F5344CB8AC3E}">
        <p14:creationId xmlns:p14="http://schemas.microsoft.com/office/powerpoint/2010/main" val="84413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7</a:t>
            </a:fld>
            <a:endParaRPr lang="fr-FR"/>
          </a:p>
        </p:txBody>
      </p:sp>
    </p:spTree>
    <p:extLst>
      <p:ext uri="{BB962C8B-B14F-4D97-AF65-F5344CB8AC3E}">
        <p14:creationId xmlns:p14="http://schemas.microsoft.com/office/powerpoint/2010/main" val="2053056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8</a:t>
            </a:fld>
            <a:endParaRPr lang="fr-FR"/>
          </a:p>
        </p:txBody>
      </p:sp>
    </p:spTree>
    <p:extLst>
      <p:ext uri="{BB962C8B-B14F-4D97-AF65-F5344CB8AC3E}">
        <p14:creationId xmlns:p14="http://schemas.microsoft.com/office/powerpoint/2010/main" val="2211377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9</a:t>
            </a:fld>
            <a:endParaRPr lang="fr-FR"/>
          </a:p>
        </p:txBody>
      </p:sp>
    </p:spTree>
    <p:extLst>
      <p:ext uri="{BB962C8B-B14F-4D97-AF65-F5344CB8AC3E}">
        <p14:creationId xmlns:p14="http://schemas.microsoft.com/office/powerpoint/2010/main" val="247860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447800"/>
            <a:ext cx="8825658" cy="3329581"/>
          </a:xfrm>
        </p:spPr>
        <p:txBody>
          <a:bodyPr rtlCol="0" anchor="b"/>
          <a:lstStyle>
            <a:lvl1pPr>
              <a:defRPr sz="7200"/>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smtClean="0"/>
              <a:t>Modifier le style des sous-titres du masque</a:t>
            </a:r>
            <a:endParaRPr lang="fr-FR" noProof="0"/>
          </a:p>
        </p:txBody>
      </p:sp>
      <p:sp>
        <p:nvSpPr>
          <p:cNvPr id="4" name="Espace réservé à la date 3"/>
          <p:cNvSpPr>
            <a:spLocks noGrp="1"/>
          </p:cNvSpPr>
          <p:nvPr>
            <p:ph type="dt" sz="half" idx="10"/>
          </p:nvPr>
        </p:nvSpPr>
        <p:spPr/>
        <p:txBody>
          <a:bodyPr rtlCol="0"/>
          <a:lstStyle/>
          <a:p>
            <a:pPr rtl="0"/>
            <a:fld id="{F97FEA65-7C95-4678-A8D2-2EDDDFF97FE7}" type="datetime1">
              <a:rPr lang="fr-FR" noProof="0" smtClean="0"/>
              <a:t>23/03/2024</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fr-FR" noProof="0" smtClean="0"/>
              <a:t>Modifiez le style du titre</a:t>
            </a:r>
            <a:endParaRPr lang="fr-FR" noProof="0"/>
          </a:p>
        </p:txBody>
      </p:sp>
      <p:sp>
        <p:nvSpPr>
          <p:cNvPr id="3" name="Espace réservé d’image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85221565-93DF-46A4-B2E9-5D4D3A3E6C64}" type="datetime1">
              <a:rPr lang="fr-FR" noProof="0" smtClean="0"/>
              <a:t>23/03/2024</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4" y="1447800"/>
            <a:ext cx="8825659" cy="1981200"/>
          </a:xfrm>
        </p:spPr>
        <p:txBody>
          <a:bodyPr rtlCol="0"/>
          <a:lstStyle>
            <a:lvl1pPr>
              <a:defRPr sz="4800"/>
            </a:lvl1pPr>
          </a:lstStyle>
          <a:p>
            <a:pPr rtl="0"/>
            <a:r>
              <a:rPr lang="fr-FR" noProof="0" smtClean="0"/>
              <a:t>Modifiez le style du titre</a:t>
            </a:r>
            <a:endParaRPr lang="fr-FR" noProof="0"/>
          </a:p>
        </p:txBody>
      </p:sp>
      <p:sp>
        <p:nvSpPr>
          <p:cNvPr id="8" name="Espace réservé du texte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3098A726-F780-44A6-BB8E-47D0DD34CC37}" type="datetime1">
              <a:rPr lang="fr-FR" noProof="0" smtClean="0"/>
              <a:t>23/03/2024</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574801" y="1447800"/>
            <a:ext cx="7999315" cy="2323374"/>
          </a:xfrm>
        </p:spPr>
        <p:txBody>
          <a:bodyPr rtlCol="0"/>
          <a:lstStyle>
            <a:lvl1pPr>
              <a:defRPr sz="4800"/>
            </a:lvl1pPr>
          </a:lstStyle>
          <a:p>
            <a:pPr rtl="0"/>
            <a:r>
              <a:rPr lang="fr-FR" noProof="0"/>
              <a:t>Cliquez pour modifier le style du titre du masque</a:t>
            </a:r>
          </a:p>
        </p:txBody>
      </p:sp>
      <p:sp>
        <p:nvSpPr>
          <p:cNvPr id="14" name="Espace réservé au texte 3"/>
          <p:cNvSpPr>
            <a:spLocks noGrp="1"/>
          </p:cNvSpPr>
          <p:nvPr>
            <p:ph type="body" sz="half" idx="13" hasCustomPrompt="1"/>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0" name="Espace réservé du texte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7BC0528C-7D4D-4F7B-BD6B-EE10013E8B59}" type="datetime1">
              <a:rPr lang="fr-FR" noProof="0" smtClean="0"/>
              <a:t>23/03/2024</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
        <p:nvSpPr>
          <p:cNvPr id="9" name="Zone de texte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fr-FR" noProof="0"/>
              <a:t>“</a:t>
            </a:r>
          </a:p>
        </p:txBody>
      </p:sp>
      <p:sp>
        <p:nvSpPr>
          <p:cNvPr id="13" name="Zone de texte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fr-FR"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154954" y="3124201"/>
            <a:ext cx="8825660" cy="1653180"/>
          </a:xfrm>
        </p:spPr>
        <p:txBody>
          <a:bodyPr rtlCol="0" anchor="b"/>
          <a:lstStyle>
            <a:lvl1pPr algn="l">
              <a:defRPr sz="4000" b="0" cap="none"/>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7FED46B1-F566-4C20-A8C4-A90207491CBF}" type="datetime1">
              <a:rPr lang="fr-FR" noProof="0" smtClean="0"/>
              <a:t>23/03/2024</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6" name="Espace réservé au texte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u texte 4"/>
          <p:cNvSpPr>
            <a:spLocks noGrp="1"/>
          </p:cNvSpPr>
          <p:nvPr>
            <p:ph type="body" sz="quarter" idx="3" hasCustomPrompt="1"/>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9" name="Espace réservé du texte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4" name="Espace réservé du texte 4"/>
          <p:cNvSpPr>
            <a:spLocks noGrp="1"/>
          </p:cNvSpPr>
          <p:nvPr>
            <p:ph type="body" sz="quarter" idx="13" hasCustomPrompt="1"/>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0" name="Espace réservé du texte 3"/>
          <p:cNvSpPr>
            <a:spLocks noGrp="1"/>
          </p:cNvSpPr>
          <p:nvPr>
            <p:ph type="body" sz="half" idx="17" hasCustomPrompt="1"/>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cxnSp>
        <p:nvCxnSpPr>
          <p:cNvPr id="17" name="Connecteur droit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à la date 3"/>
          <p:cNvSpPr>
            <a:spLocks noGrp="1"/>
          </p:cNvSpPr>
          <p:nvPr>
            <p:ph type="dt" sz="half" idx="10"/>
          </p:nvPr>
        </p:nvSpPr>
        <p:spPr/>
        <p:txBody>
          <a:bodyPr rtlCol="0"/>
          <a:lstStyle/>
          <a:p>
            <a:pPr rtl="0"/>
            <a:fld id="{D106E176-4F19-44E5-B6CB-D704EA9F5B36}" type="datetime1">
              <a:rPr lang="fr-FR" noProof="0" smtClean="0"/>
              <a:t>23/03/2024</a:t>
            </a:fld>
            <a:endParaRPr lang="fr-FR" noProof="0"/>
          </a:p>
        </p:txBody>
      </p:sp>
      <p:sp>
        <p:nvSpPr>
          <p:cNvPr id="4"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smtClean="0"/>
              <a:t>Modifiez le style du titre</a:t>
            </a:r>
            <a:endParaRPr lang="fr-FR" noProof="0"/>
          </a:p>
        </p:txBody>
      </p:sp>
      <p:sp>
        <p:nvSpPr>
          <p:cNvPr id="3" name="Espace réservé au texte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9" name="Espace réservé d’image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2" name="Espace réservé du texte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u texte 4"/>
          <p:cNvSpPr>
            <a:spLocks noGrp="1"/>
          </p:cNvSpPr>
          <p:nvPr>
            <p:ph type="body" sz="quarter" idx="3" hasCustomPrompt="1"/>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30" name="Espace réservé d’image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3" name="Espace réservé du texte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4" name="Espace réservé du texte 4"/>
          <p:cNvSpPr>
            <a:spLocks noGrp="1"/>
          </p:cNvSpPr>
          <p:nvPr>
            <p:ph type="body" sz="quarter" idx="13" hasCustomPrompt="1"/>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31" name="Espace réservé d’image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4" name="Espace réservé au texte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cxnSp>
        <p:nvCxnSpPr>
          <p:cNvPr id="17" name="Connecteur droit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à la date 3"/>
          <p:cNvSpPr>
            <a:spLocks noGrp="1"/>
          </p:cNvSpPr>
          <p:nvPr>
            <p:ph type="dt" sz="half" idx="10"/>
          </p:nvPr>
        </p:nvSpPr>
        <p:spPr/>
        <p:txBody>
          <a:bodyPr rtlCol="0"/>
          <a:lstStyle/>
          <a:p>
            <a:pPr rtl="0"/>
            <a:fld id="{8312A25C-53C9-4567-BFCB-D3749D2D73CB}" type="datetime1">
              <a:rPr lang="fr-FR" noProof="0" smtClean="0"/>
              <a:t>23/03/2024</a:t>
            </a:fld>
            <a:endParaRPr lang="fr-FR" noProof="0"/>
          </a:p>
        </p:txBody>
      </p:sp>
      <p:sp>
        <p:nvSpPr>
          <p:cNvPr id="4"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texte vertical 2"/>
          <p:cNvSpPr>
            <a:spLocks noGrp="1"/>
          </p:cNvSpPr>
          <p:nvPr>
            <p:ph type="body" orient="vert" idx="1" hasCustomPrompt="1"/>
          </p:nvPr>
        </p:nvSpPr>
        <p:spPr/>
        <p:txBody>
          <a:bodyPr vert="eaVert" rtlCol="0" anchor="t" anchorCtr="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BB66DEB-839A-4357-8C99-1152B0A02832}" type="datetime1">
              <a:rPr lang="fr-FR" noProof="0" smtClean="0"/>
              <a:t>23/03/2024</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304212" y="430213"/>
            <a:ext cx="1752601" cy="5826125"/>
          </a:xfrm>
        </p:spPr>
        <p:txBody>
          <a:bodyPr vert="eaVert" rtlCol="0" anchor="b" anchorCtr="0"/>
          <a:lstStyle/>
          <a:p>
            <a:pPr rtl="0"/>
            <a:r>
              <a:rPr lang="fr-FR" noProof="0" smtClean="0"/>
              <a:t>Modifiez le style du titre</a:t>
            </a:r>
            <a:endParaRPr lang="fr-FR" noProof="0"/>
          </a:p>
        </p:txBody>
      </p:sp>
      <p:sp>
        <p:nvSpPr>
          <p:cNvPr id="3" name="Espace réservé du texte vertical 2"/>
          <p:cNvSpPr>
            <a:spLocks noGrp="1"/>
          </p:cNvSpPr>
          <p:nvPr>
            <p:ph type="body" orient="vert" idx="1" hasCustomPrompt="1"/>
          </p:nvPr>
        </p:nvSpPr>
        <p:spPr>
          <a:xfrm>
            <a:off x="652463" y="887414"/>
            <a:ext cx="7423149" cy="5368924"/>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59298F93-B15F-44C3-B57D-CE89EF5C7EAB}" type="datetime1">
              <a:rPr lang="fr-FR" noProof="0" smtClean="0"/>
              <a:t>23/03/2024</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20C98C0-68A8-4002-957F-948939251164}" type="datetime1">
              <a:rPr lang="fr-FR" noProof="0" smtClean="0"/>
              <a:t>23/03/2024</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54956" y="2861733"/>
            <a:ext cx="8825657" cy="1915647"/>
          </a:xfrm>
        </p:spPr>
        <p:txBody>
          <a:bodyPr rtlCol="0" anchor="b"/>
          <a:lstStyle>
            <a:lvl1pPr algn="l">
              <a:defRPr sz="4000" b="0" cap="none"/>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A8D006C4-FD13-407D-983C-53A1EAD7D025}" type="datetime1">
              <a:rPr lang="fr-FR" noProof="0" smtClean="0"/>
              <a:t>23/03/2024</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contenu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8157DA62-F744-4E63-90EE-3C46FB7DBA96}" type="datetime1">
              <a:rPr lang="fr-FR" noProof="0" smtClean="0"/>
              <a:t>23/03/2024</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E0674F30-C35C-424E-BA15-F5E5F7DCDF3A}" type="datetime1">
              <a:rPr lang="fr-FR" noProof="0" smtClean="0"/>
              <a:t>23/03/2024</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7" name="Espace réservé à la date 2"/>
          <p:cNvSpPr>
            <a:spLocks noGrp="1"/>
          </p:cNvSpPr>
          <p:nvPr>
            <p:ph type="dt" sz="half" idx="10"/>
          </p:nvPr>
        </p:nvSpPr>
        <p:spPr/>
        <p:txBody>
          <a:bodyPr rtlCol="0"/>
          <a:lstStyle/>
          <a:p>
            <a:pPr rtl="0"/>
            <a:fld id="{F9278CCF-F54D-40D6-8EE4-5A3529AFF66E}" type="datetime1">
              <a:rPr lang="fr-FR" noProof="0" smtClean="0"/>
              <a:t>23/03/2024</a:t>
            </a:fld>
            <a:endParaRPr lang="fr-FR" noProof="0"/>
          </a:p>
        </p:txBody>
      </p:sp>
      <p:sp>
        <p:nvSpPr>
          <p:cNvPr id="5" name="Espace réservé du pied de page 3"/>
          <p:cNvSpPr>
            <a:spLocks noGrp="1"/>
          </p:cNvSpPr>
          <p:nvPr>
            <p:ph type="ftr" sz="quarter" idx="11"/>
          </p:nvPr>
        </p:nvSpPr>
        <p:spPr/>
        <p:txBody>
          <a:bodyPr rtlCol="0"/>
          <a:lstStyle/>
          <a:p>
            <a:pPr rtl="0"/>
            <a:endParaRPr lang="fr-FR" noProof="0"/>
          </a:p>
        </p:txBody>
      </p:sp>
      <p:sp>
        <p:nvSpPr>
          <p:cNvPr id="6" name="Espace réservé du numéro de diapositive 4"/>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Espace réservé à la date 1"/>
          <p:cNvSpPr>
            <a:spLocks noGrp="1"/>
          </p:cNvSpPr>
          <p:nvPr>
            <p:ph type="dt" sz="half" idx="10"/>
          </p:nvPr>
        </p:nvSpPr>
        <p:spPr/>
        <p:txBody>
          <a:bodyPr rtlCol="0"/>
          <a:lstStyle/>
          <a:p>
            <a:pPr rtl="0"/>
            <a:fld id="{A8C362C0-21A4-4DEC-B723-C9C577476EA8}" type="datetime1">
              <a:rPr lang="fr-FR" noProof="0" smtClean="0"/>
              <a:t>23/03/2024</a:t>
            </a:fld>
            <a:endParaRPr lang="fr-FR" noProof="0"/>
          </a:p>
        </p:txBody>
      </p:sp>
      <p:sp>
        <p:nvSpPr>
          <p:cNvPr id="5" name="Espace réservé au pied de page 2"/>
          <p:cNvSpPr>
            <a:spLocks noGrp="1"/>
          </p:cNvSpPr>
          <p:nvPr>
            <p:ph type="ftr" sz="quarter" idx="11"/>
          </p:nvPr>
        </p:nvSpPr>
        <p:spPr/>
        <p:txBody>
          <a:bodyPr rtlCol="0"/>
          <a:lstStyle/>
          <a:p>
            <a:pPr rtl="0"/>
            <a:endParaRPr lang="fr-FR" noProof="0"/>
          </a:p>
        </p:txBody>
      </p:sp>
      <p:sp>
        <p:nvSpPr>
          <p:cNvPr id="6" name="Espace réservé du numéro de diapositive 3"/>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4" y="1447800"/>
            <a:ext cx="3401064" cy="1447800"/>
          </a:xfrm>
        </p:spPr>
        <p:txBody>
          <a:bodyPr rtlCol="0" anchor="b"/>
          <a:lstStyle>
            <a:lvl1pPr algn="l">
              <a:defRPr sz="2400" b="0"/>
            </a:lvl1pPr>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7" name="Espace réservé à la date 4"/>
          <p:cNvSpPr>
            <a:spLocks noGrp="1"/>
          </p:cNvSpPr>
          <p:nvPr>
            <p:ph type="dt" sz="half" idx="10"/>
          </p:nvPr>
        </p:nvSpPr>
        <p:spPr/>
        <p:txBody>
          <a:bodyPr rtlCol="0"/>
          <a:lstStyle/>
          <a:p>
            <a:pPr rtl="0"/>
            <a:fld id="{E8C22AF1-79DD-4027-B916-F2FFA7B75EE1}" type="datetime1">
              <a:rPr lang="fr-FR" noProof="0" smtClean="0"/>
              <a:t>23/03/2024</a:t>
            </a:fld>
            <a:endParaRPr lang="fr-FR" noProof="0"/>
          </a:p>
        </p:txBody>
      </p:sp>
      <p:sp>
        <p:nvSpPr>
          <p:cNvPr id="5" name="Espace réservé au pied de page 5"/>
          <p:cNvSpPr>
            <a:spLocks noGrp="1"/>
          </p:cNvSpPr>
          <p:nvPr>
            <p:ph type="ftr" sz="quarter" idx="11"/>
          </p:nvPr>
        </p:nvSpPr>
        <p:spPr/>
        <p:txBody>
          <a:bodyPr rtlCol="0"/>
          <a:lstStyle/>
          <a:p>
            <a:pPr rtl="0"/>
            <a:endParaRPr lang="fr-FR" noProof="0"/>
          </a:p>
        </p:txBody>
      </p:sp>
      <p:sp>
        <p:nvSpPr>
          <p:cNvPr id="6"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fr-FR" noProof="0" smtClean="0"/>
              <a:t>Modifiez le style du titre</a:t>
            </a:r>
            <a:endParaRPr lang="fr-FR" noProof="0"/>
          </a:p>
        </p:txBody>
      </p:sp>
      <p:sp>
        <p:nvSpPr>
          <p:cNvPr id="3" name="Espace réservé d’image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39558AB8-A44C-4170-B4B0-807BAF79AEB6}" type="datetime1">
              <a:rPr lang="fr-FR" noProof="0" smtClean="0"/>
              <a:t>23/03/2024</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Imag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e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Imag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Espace réservé du titre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fr-FR" noProof="0"/>
              <a:t>Modifiez le style du titre</a:t>
            </a:r>
          </a:p>
        </p:txBody>
      </p:sp>
      <p:sp>
        <p:nvSpPr>
          <p:cNvPr id="3" name="Espace réservé au texte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F7197BAF-3086-4A6D-86D2-72BBE138F46F}" type="datetime1">
              <a:rPr lang="fr-FR" noProof="0" smtClean="0"/>
              <a:t>23/03/2024</a:t>
            </a:fld>
            <a:endParaRPr lang="fr-FR" noProof="0"/>
          </a:p>
        </p:txBody>
      </p:sp>
      <p:sp>
        <p:nvSpPr>
          <p:cNvPr id="5" name="Espace réservé du pied de page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fr-FR" noProof="0" smtClean="0"/>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Image 4" descr="liens de chaîne">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20" y="10"/>
            <a:ext cx="12191980" cy="6857990"/>
          </a:xfrm>
          <a:prstGeom prst="rect">
            <a:avLst/>
          </a:prstGeom>
        </p:spPr>
      </p:pic>
      <p:sp>
        <p:nvSpPr>
          <p:cNvPr id="2" name="Titre 1">
            <a:extLst>
              <a:ext uri="{FF2B5EF4-FFF2-40B4-BE49-F238E27FC236}">
                <a16:creationId xmlns:a16="http://schemas.microsoft.com/office/drawing/2014/main" id="{3D30D32A-359B-41BB-9746-2CF3A21EEFFC}"/>
              </a:ext>
            </a:extLst>
          </p:cNvPr>
          <p:cNvSpPr>
            <a:spLocks noGrp="1"/>
          </p:cNvSpPr>
          <p:nvPr>
            <p:ph type="ctrTitle"/>
          </p:nvPr>
        </p:nvSpPr>
        <p:spPr>
          <a:xfrm>
            <a:off x="1092325" y="1447800"/>
            <a:ext cx="8825658" cy="3329581"/>
          </a:xfrm>
        </p:spPr>
        <p:txBody>
          <a:bodyPr rtlCol="0">
            <a:normAutofit/>
          </a:bodyPr>
          <a:lstStyle/>
          <a:p>
            <a:pPr rtl="0"/>
            <a:r>
              <a:rPr lang="fr-FR" dirty="0" smtClean="0"/>
              <a:t>Machine Learning</a:t>
            </a:r>
            <a:br>
              <a:rPr lang="fr-FR" dirty="0" smtClean="0"/>
            </a:br>
            <a:r>
              <a:rPr lang="fr-FR" dirty="0" smtClean="0"/>
              <a:t>Project</a:t>
            </a:r>
            <a:endParaRPr lang="fr-FR" dirty="0"/>
          </a:p>
        </p:txBody>
      </p:sp>
      <p:sp>
        <p:nvSpPr>
          <p:cNvPr id="3" name="Sous-titre 2">
            <a:extLst>
              <a:ext uri="{FF2B5EF4-FFF2-40B4-BE49-F238E27FC236}">
                <a16:creationId xmlns:a16="http://schemas.microsoft.com/office/drawing/2014/main" id="{B4CA222A-88BC-48F4-9AE8-2115B7D1E6DC}"/>
              </a:ext>
            </a:extLst>
          </p:cNvPr>
          <p:cNvSpPr>
            <a:spLocks noGrp="1"/>
          </p:cNvSpPr>
          <p:nvPr>
            <p:ph type="subTitle" idx="1"/>
          </p:nvPr>
        </p:nvSpPr>
        <p:spPr>
          <a:xfrm>
            <a:off x="1154955" y="4777380"/>
            <a:ext cx="8825658" cy="861420"/>
          </a:xfrm>
        </p:spPr>
        <p:txBody>
          <a:bodyPr rtlCol="0">
            <a:normAutofit/>
          </a:bodyPr>
          <a:lstStyle/>
          <a:p>
            <a:pPr rtl="0"/>
            <a:r>
              <a:rPr lang="fr-FR" dirty="0" smtClean="0"/>
              <a:t>Yassine </a:t>
            </a:r>
            <a:r>
              <a:rPr lang="fr-FR" dirty="0" err="1" smtClean="0"/>
              <a:t>Boujelbene</a:t>
            </a:r>
            <a:r>
              <a:rPr lang="fr-FR" dirty="0" smtClean="0"/>
              <a:t> </a:t>
            </a:r>
          </a:p>
          <a:p>
            <a:pPr rtl="0"/>
            <a:r>
              <a:rPr lang="fr-FR" dirty="0" smtClean="0"/>
              <a:t>Gi2S2</a:t>
            </a:r>
            <a:endParaRPr lang="fr-FR" dirty="0"/>
          </a:p>
        </p:txBody>
      </p:sp>
      <p:sp>
        <p:nvSpPr>
          <p:cNvPr id="20" name="Rectangle 19">
            <a:extLst>
              <a:ext uri="{FF2B5EF4-FFF2-40B4-BE49-F238E27FC236}">
                <a16:creationId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49" name="Image 48">
            <a:extLst>
              <a:ext uri="{FF2B5EF4-FFF2-40B4-BE49-F238E27FC236}">
                <a16:creationId xmlns:a16="http://schemas.microsoft.com/office/drawing/2014/main" id="{AA085689-791F-4B8F-9F30-12415B97D36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Image 50">
            <a:extLst>
              <a:ext uri="{FF2B5EF4-FFF2-40B4-BE49-F238E27FC236}">
                <a16:creationId xmlns:a16="http://schemas.microsoft.com/office/drawing/2014/main" id="{AA3FED7F-6821-47C0-A464-E9278B24129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e 52">
            <a:extLst>
              <a:ext uri="{FF2B5EF4-FFF2-40B4-BE49-F238E27FC236}">
                <a16:creationId xmlns:a16="http://schemas.microsoft.com/office/drawing/2014/main" id="{8F54B2FB-3F54-4350-8D1B-F86D677CA7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Image 54">
            <a:extLst>
              <a:ext uri="{FF2B5EF4-FFF2-40B4-BE49-F238E27FC236}">
                <a16:creationId xmlns:a16="http://schemas.microsoft.com/office/drawing/2014/main" id="{561B34F5-88E5-4711-BC16-3005C29AD7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Image 56">
            <a:extLst>
              <a:ext uri="{FF2B5EF4-FFF2-40B4-BE49-F238E27FC236}">
                <a16:creationId xmlns:a16="http://schemas.microsoft.com/office/drawing/2014/main" id="{4F3661D0-2268-4D3E-88BA-0647BCBE33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ZoneTexte 2"/>
          <p:cNvSpPr txBox="1"/>
          <p:nvPr/>
        </p:nvSpPr>
        <p:spPr>
          <a:xfrm>
            <a:off x="720467" y="473393"/>
            <a:ext cx="6249676" cy="7048083"/>
          </a:xfrm>
          <a:prstGeom prst="rect">
            <a:avLst/>
          </a:prstGeom>
          <a:noFill/>
        </p:spPr>
        <p:txBody>
          <a:bodyPr wrap="square" rtlCol="0">
            <a:spAutoFit/>
          </a:bodyPr>
          <a:lstStyle/>
          <a:p>
            <a:r>
              <a:rPr lang="fr-FR" sz="3200" b="1" dirty="0" err="1" smtClean="0"/>
              <a:t>Dataset</a:t>
            </a:r>
            <a:r>
              <a:rPr lang="fr-FR" sz="3200" b="1" dirty="0" smtClean="0"/>
              <a:t> </a:t>
            </a:r>
            <a:r>
              <a:rPr lang="fr-FR" sz="3200" b="1" dirty="0" err="1" smtClean="0"/>
              <a:t>Overview</a:t>
            </a:r>
            <a:r>
              <a:rPr lang="fr-FR" sz="3200" b="1" dirty="0" smtClean="0"/>
              <a:t>:</a:t>
            </a:r>
          </a:p>
          <a:p>
            <a:endParaRPr lang="fr-FR" sz="3200" b="1" dirty="0"/>
          </a:p>
          <a:p>
            <a:endParaRPr lang="fr-FR" sz="3200" b="1" dirty="0" smtClean="0"/>
          </a:p>
          <a:p>
            <a:pPr marL="285750" indent="-285750">
              <a:buFont typeface="Arial" panose="020B0604020202020204" pitchFamily="34" charset="0"/>
              <a:buChar char="•"/>
            </a:pPr>
            <a:r>
              <a:rPr lang="en-US" b="1" dirty="0"/>
              <a:t>Source:</a:t>
            </a:r>
            <a:r>
              <a:rPr lang="en-US" dirty="0"/>
              <a:t> The dataset is compiled from a combination of </a:t>
            </a:r>
            <a:r>
              <a:rPr lang="en-US" dirty="0" err="1"/>
              <a:t>SpaceX's</a:t>
            </a:r>
            <a:r>
              <a:rPr lang="en-US" dirty="0"/>
              <a:t> public API and web scraping of data from </a:t>
            </a:r>
            <a:r>
              <a:rPr lang="en-US" dirty="0" err="1"/>
              <a:t>SpaceX's</a:t>
            </a:r>
            <a:r>
              <a:rPr lang="en-US" dirty="0"/>
              <a:t> Wikipedia entry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Description:</a:t>
            </a:r>
            <a:r>
              <a:rPr lang="en-US" dirty="0"/>
              <a:t> The dataset encompasses comprehensive information on </a:t>
            </a:r>
            <a:r>
              <a:rPr lang="en-US" dirty="0" err="1"/>
              <a:t>SpaceX's</a:t>
            </a:r>
            <a:r>
              <a:rPr lang="en-US" dirty="0"/>
              <a:t> rocket launches, featuring details such as flight number, date, booster version, payload mass, orbit, launch site, and more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Target Variable:</a:t>
            </a:r>
            <a:r>
              <a:rPr lang="en-US" dirty="0"/>
              <a:t> Our main focus for prediction is the successful landing of the Falcon 9 first stage, denoted by the Booster Landing variable. This variable indicates whether the first stage of the rocket successfully landed back on Earth after launch, a critical aspect of </a:t>
            </a:r>
            <a:r>
              <a:rPr lang="en-US" dirty="0" err="1"/>
              <a:t>SpaceX's</a:t>
            </a:r>
            <a:r>
              <a:rPr lang="en-US" dirty="0"/>
              <a:t> reusability strategy.</a:t>
            </a:r>
          </a:p>
          <a:p>
            <a:pPr marL="457200" indent="-457200">
              <a:buFont typeface="Arial" panose="020B0604020202020204" pitchFamily="34" charset="0"/>
              <a:buChar char="•"/>
            </a:pPr>
            <a:endParaRPr lang="fr-FR" dirty="0" smtClean="0"/>
          </a:p>
          <a:p>
            <a:endParaRPr lang="fr-FR" sz="3200" b="1" dirty="0"/>
          </a:p>
        </p:txBody>
      </p:sp>
      <p:pic>
        <p:nvPicPr>
          <p:cNvPr id="2" name="Image 1"/>
          <p:cNvPicPr>
            <a:picLocks noChangeAspect="1"/>
          </p:cNvPicPr>
          <p:nvPr/>
        </p:nvPicPr>
        <p:blipFill>
          <a:blip r:embed="rId8"/>
          <a:stretch>
            <a:fillRect/>
          </a:stretch>
        </p:blipFill>
        <p:spPr>
          <a:xfrm>
            <a:off x="6827598" y="2857500"/>
            <a:ext cx="5300769" cy="2171700"/>
          </a:xfrm>
          <a:prstGeom prst="rect">
            <a:avLst/>
          </a:prstGeom>
        </p:spPr>
      </p:pic>
    </p:spTree>
    <p:extLst>
      <p:ext uri="{BB962C8B-B14F-4D97-AF65-F5344CB8AC3E}">
        <p14:creationId xmlns:p14="http://schemas.microsoft.com/office/powerpoint/2010/main" val="3519930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49" name="Image 48">
            <a:extLst>
              <a:ext uri="{FF2B5EF4-FFF2-40B4-BE49-F238E27FC236}">
                <a16:creationId xmlns:a16="http://schemas.microsoft.com/office/drawing/2014/main" id="{AA085689-791F-4B8F-9F30-12415B97D36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Image 50">
            <a:extLst>
              <a:ext uri="{FF2B5EF4-FFF2-40B4-BE49-F238E27FC236}">
                <a16:creationId xmlns:a16="http://schemas.microsoft.com/office/drawing/2014/main" id="{AA3FED7F-6821-47C0-A464-E9278B24129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e 52">
            <a:extLst>
              <a:ext uri="{FF2B5EF4-FFF2-40B4-BE49-F238E27FC236}">
                <a16:creationId xmlns:a16="http://schemas.microsoft.com/office/drawing/2014/main" id="{8F54B2FB-3F54-4350-8D1B-F86D677CA7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Image 54">
            <a:extLst>
              <a:ext uri="{FF2B5EF4-FFF2-40B4-BE49-F238E27FC236}">
                <a16:creationId xmlns:a16="http://schemas.microsoft.com/office/drawing/2014/main" id="{561B34F5-88E5-4711-BC16-3005C29AD7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Image 56">
            <a:extLst>
              <a:ext uri="{FF2B5EF4-FFF2-40B4-BE49-F238E27FC236}">
                <a16:creationId xmlns:a16="http://schemas.microsoft.com/office/drawing/2014/main" id="{4F3661D0-2268-4D3E-88BA-0647BCBE33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ZoneTexte 2"/>
          <p:cNvSpPr txBox="1"/>
          <p:nvPr/>
        </p:nvSpPr>
        <p:spPr>
          <a:xfrm>
            <a:off x="798105" y="753538"/>
            <a:ext cx="5887367" cy="5386090"/>
          </a:xfrm>
          <a:prstGeom prst="rect">
            <a:avLst/>
          </a:prstGeom>
          <a:noFill/>
        </p:spPr>
        <p:txBody>
          <a:bodyPr wrap="square" rtlCol="0">
            <a:spAutoFit/>
          </a:bodyPr>
          <a:lstStyle/>
          <a:p>
            <a:r>
              <a:rPr lang="fr-FR" sz="3200" b="1" dirty="0" smtClean="0"/>
              <a:t>Data </a:t>
            </a:r>
            <a:r>
              <a:rPr lang="fr-FR" sz="3200" b="1" dirty="0" err="1" smtClean="0"/>
              <a:t>Wrangling</a:t>
            </a:r>
            <a:r>
              <a:rPr lang="fr-FR" sz="3200" b="1" dirty="0" smtClean="0"/>
              <a:t>:</a:t>
            </a:r>
          </a:p>
          <a:p>
            <a:endParaRPr lang="fr-FR" sz="3200" b="1" dirty="0"/>
          </a:p>
          <a:p>
            <a:endParaRPr lang="fr-FR" sz="3200" b="1" dirty="0" smtClean="0"/>
          </a:p>
          <a:p>
            <a:pPr marL="285750" indent="-285750">
              <a:buFont typeface="Arial" panose="020B0604020202020204" pitchFamily="34" charset="0"/>
              <a:buChar char="•"/>
            </a:pPr>
            <a:r>
              <a:rPr lang="en-US" dirty="0"/>
              <a:t>Generate a training label for landing outcomes, categorizing success as 1 and failure as 0.</a:t>
            </a:r>
          </a:p>
          <a:p>
            <a:pPr marL="285750" indent="-285750">
              <a:buFont typeface="Arial" panose="020B0604020202020204" pitchFamily="34" charset="0"/>
              <a:buChar char="•"/>
            </a:pPr>
            <a:r>
              <a:rPr lang="en-US" dirty="0"/>
              <a:t>The 'Outcome' column comprises two elements: 'Mission Outcome' and 'Landing Location.'</a:t>
            </a:r>
          </a:p>
          <a:p>
            <a:pPr marL="285750" indent="-285750">
              <a:buFont typeface="Arial" panose="020B0604020202020204" pitchFamily="34" charset="0"/>
              <a:buChar char="•"/>
            </a:pPr>
            <a:r>
              <a:rPr lang="en-US" dirty="0"/>
              <a:t>Introduce a new training label column named 'class,' assigning a value of 1 if 'Mission Outcome' is true and 0 otherwise. Utilize the following value mapping:</a:t>
            </a:r>
          </a:p>
          <a:p>
            <a:pPr marL="285750" indent="-285750">
              <a:buFont typeface="Arial" panose="020B0604020202020204" pitchFamily="34" charset="0"/>
              <a:buChar char="•"/>
            </a:pPr>
            <a:r>
              <a:rPr lang="en-US" dirty="0"/>
              <a:t>True ASDS, True RTLS, &amp; True Ocean → set to 1</a:t>
            </a:r>
          </a:p>
          <a:p>
            <a:pPr marL="285750" indent="-285750">
              <a:buFont typeface="Arial" panose="020B0604020202020204" pitchFamily="34" charset="0"/>
              <a:buChar char="•"/>
            </a:pPr>
            <a:r>
              <a:rPr lang="en-US" dirty="0"/>
              <a:t>None, None, False ASDS, None ASDS, False Ocean, False RTLS → set to 0.</a:t>
            </a:r>
          </a:p>
          <a:p>
            <a:pPr marL="457200" indent="-457200">
              <a:buFont typeface="Arial" panose="020B0604020202020204" pitchFamily="34" charset="0"/>
              <a:buChar char="•"/>
            </a:pPr>
            <a:endParaRPr lang="fr-FR" dirty="0" smtClean="0"/>
          </a:p>
          <a:p>
            <a:endParaRPr lang="fr-FR" sz="3200" b="1" dirty="0"/>
          </a:p>
        </p:txBody>
      </p:sp>
      <p:pic>
        <p:nvPicPr>
          <p:cNvPr id="2" name="Image 1"/>
          <p:cNvPicPr>
            <a:picLocks noChangeAspect="1"/>
          </p:cNvPicPr>
          <p:nvPr/>
        </p:nvPicPr>
        <p:blipFill>
          <a:blip r:embed="rId8"/>
          <a:stretch>
            <a:fillRect/>
          </a:stretch>
        </p:blipFill>
        <p:spPr>
          <a:xfrm>
            <a:off x="8132960" y="2352376"/>
            <a:ext cx="3172268" cy="2143424"/>
          </a:xfrm>
          <a:prstGeom prst="rect">
            <a:avLst/>
          </a:prstGeom>
        </p:spPr>
      </p:pic>
    </p:spTree>
    <p:extLst>
      <p:ext uri="{BB962C8B-B14F-4D97-AF65-F5344CB8AC3E}">
        <p14:creationId xmlns:p14="http://schemas.microsoft.com/office/powerpoint/2010/main" val="3169850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49" name="Image 48">
            <a:extLst>
              <a:ext uri="{FF2B5EF4-FFF2-40B4-BE49-F238E27FC236}">
                <a16:creationId xmlns:a16="http://schemas.microsoft.com/office/drawing/2014/main" id="{AA085689-791F-4B8F-9F30-12415B97D36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Image 50">
            <a:extLst>
              <a:ext uri="{FF2B5EF4-FFF2-40B4-BE49-F238E27FC236}">
                <a16:creationId xmlns:a16="http://schemas.microsoft.com/office/drawing/2014/main" id="{AA3FED7F-6821-47C0-A464-E9278B24129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e 52">
            <a:extLst>
              <a:ext uri="{FF2B5EF4-FFF2-40B4-BE49-F238E27FC236}">
                <a16:creationId xmlns:a16="http://schemas.microsoft.com/office/drawing/2014/main" id="{8F54B2FB-3F54-4350-8D1B-F86D677CA7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Image 54">
            <a:extLst>
              <a:ext uri="{FF2B5EF4-FFF2-40B4-BE49-F238E27FC236}">
                <a16:creationId xmlns:a16="http://schemas.microsoft.com/office/drawing/2014/main" id="{561B34F5-88E5-4711-BC16-3005C29AD7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Image 56">
            <a:extLst>
              <a:ext uri="{FF2B5EF4-FFF2-40B4-BE49-F238E27FC236}">
                <a16:creationId xmlns:a16="http://schemas.microsoft.com/office/drawing/2014/main" id="{4F3661D0-2268-4D3E-88BA-0647BCBE33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ZoneTexte 2"/>
          <p:cNvSpPr txBox="1"/>
          <p:nvPr/>
        </p:nvSpPr>
        <p:spPr>
          <a:xfrm>
            <a:off x="484147" y="1003704"/>
            <a:ext cx="6618515" cy="4893647"/>
          </a:xfrm>
          <a:prstGeom prst="rect">
            <a:avLst/>
          </a:prstGeom>
          <a:noFill/>
        </p:spPr>
        <p:txBody>
          <a:bodyPr wrap="square" rtlCol="0">
            <a:spAutoFit/>
          </a:bodyPr>
          <a:lstStyle/>
          <a:p>
            <a:r>
              <a:rPr lang="fr-FR" sz="3200" b="1" dirty="0" err="1" smtClean="0"/>
              <a:t>Modelling</a:t>
            </a:r>
            <a:r>
              <a:rPr lang="fr-FR" sz="3200" b="1" dirty="0" smtClean="0"/>
              <a:t> </a:t>
            </a:r>
            <a:r>
              <a:rPr lang="fr-FR" sz="3200" b="1" dirty="0" err="1" smtClean="0"/>
              <a:t>Approach</a:t>
            </a:r>
            <a:r>
              <a:rPr lang="fr-FR" sz="3200" b="1" dirty="0" smtClean="0"/>
              <a:t>:</a:t>
            </a:r>
          </a:p>
          <a:p>
            <a:endParaRPr lang="fr-FR" sz="3200" b="1" dirty="0" smtClean="0"/>
          </a:p>
          <a:p>
            <a:r>
              <a:rPr lang="en-US" dirty="0">
                <a:solidFill>
                  <a:srgbClr val="ECECEC"/>
                </a:solidFill>
                <a:latin typeface="Söhne"/>
              </a:rPr>
              <a:t>We utilized four classification techniques for predicting the successful landing of </a:t>
            </a:r>
            <a:r>
              <a:rPr lang="en-US" dirty="0" err="1">
                <a:solidFill>
                  <a:srgbClr val="ECECEC"/>
                </a:solidFill>
                <a:latin typeface="Söhne"/>
              </a:rPr>
              <a:t>SpaceX's</a:t>
            </a:r>
            <a:r>
              <a:rPr lang="en-US" dirty="0">
                <a:solidFill>
                  <a:srgbClr val="ECECEC"/>
                </a:solidFill>
                <a:latin typeface="Söhne"/>
              </a:rPr>
              <a:t> Falcon 9 first stage:</a:t>
            </a:r>
          </a:p>
          <a:p>
            <a:pPr>
              <a:buFont typeface="+mj-lt"/>
              <a:buAutoNum type="arabicPeriod"/>
            </a:pPr>
            <a:r>
              <a:rPr lang="en-US" b="1" dirty="0">
                <a:solidFill>
                  <a:srgbClr val="ECECEC"/>
                </a:solidFill>
                <a:latin typeface="Söhne"/>
              </a:rPr>
              <a:t>Logistic Regression:</a:t>
            </a:r>
            <a:endParaRPr lang="en-US" dirty="0">
              <a:solidFill>
                <a:srgbClr val="ECECEC"/>
              </a:solidFill>
              <a:latin typeface="Söhne"/>
            </a:endParaRPr>
          </a:p>
          <a:p>
            <a:pPr lvl="1"/>
            <a:r>
              <a:rPr lang="en-US" dirty="0">
                <a:solidFill>
                  <a:srgbClr val="ECECEC"/>
                </a:solidFill>
                <a:latin typeface="Söhne"/>
              </a:rPr>
              <a:t>Simple binary classification model, serving as our baseline.</a:t>
            </a:r>
          </a:p>
          <a:p>
            <a:pPr>
              <a:buFont typeface="+mj-lt"/>
              <a:buAutoNum type="arabicPeriod"/>
            </a:pPr>
            <a:r>
              <a:rPr lang="en-US" b="1" dirty="0">
                <a:solidFill>
                  <a:srgbClr val="ECECEC"/>
                </a:solidFill>
                <a:latin typeface="Söhne"/>
              </a:rPr>
              <a:t>Support Vector Machine (SVM):</a:t>
            </a:r>
            <a:endParaRPr lang="en-US" dirty="0">
              <a:solidFill>
                <a:srgbClr val="ECECEC"/>
              </a:solidFill>
              <a:latin typeface="Söhne"/>
            </a:endParaRPr>
          </a:p>
          <a:p>
            <a:pPr lvl="1"/>
            <a:r>
              <a:rPr lang="en-US" dirty="0">
                <a:solidFill>
                  <a:srgbClr val="ECECEC"/>
                </a:solidFill>
                <a:latin typeface="Söhne"/>
              </a:rPr>
              <a:t>Handles complex relationships and non-linear decision boundaries.</a:t>
            </a:r>
          </a:p>
          <a:p>
            <a:pPr>
              <a:buFont typeface="+mj-lt"/>
              <a:buAutoNum type="arabicPeriod"/>
            </a:pPr>
            <a:r>
              <a:rPr lang="en-US" b="1" dirty="0">
                <a:solidFill>
                  <a:srgbClr val="ECECEC"/>
                </a:solidFill>
                <a:latin typeface="Söhne"/>
              </a:rPr>
              <a:t>Decision Tree:</a:t>
            </a:r>
            <a:endParaRPr lang="en-US" dirty="0">
              <a:solidFill>
                <a:srgbClr val="ECECEC"/>
              </a:solidFill>
              <a:latin typeface="Söhne"/>
            </a:endParaRPr>
          </a:p>
          <a:p>
            <a:pPr lvl="1"/>
            <a:r>
              <a:rPr lang="en-US" dirty="0">
                <a:solidFill>
                  <a:srgbClr val="ECECEC"/>
                </a:solidFill>
                <a:latin typeface="Söhne"/>
              </a:rPr>
              <a:t>Captures non-linear patterns and feature interactions.</a:t>
            </a:r>
          </a:p>
          <a:p>
            <a:pPr>
              <a:buFont typeface="+mj-lt"/>
              <a:buAutoNum type="arabicPeriod"/>
            </a:pPr>
            <a:r>
              <a:rPr lang="en-US" b="1" dirty="0">
                <a:solidFill>
                  <a:srgbClr val="ECECEC"/>
                </a:solidFill>
                <a:latin typeface="Söhne"/>
              </a:rPr>
              <a:t>K-Nearest Neighbors (KNN):</a:t>
            </a:r>
            <a:endParaRPr lang="en-US" dirty="0">
              <a:solidFill>
                <a:srgbClr val="ECECEC"/>
              </a:solidFill>
              <a:latin typeface="Söhne"/>
            </a:endParaRPr>
          </a:p>
          <a:p>
            <a:pPr lvl="1"/>
            <a:r>
              <a:rPr lang="en-US" dirty="0">
                <a:solidFill>
                  <a:srgbClr val="ECECEC"/>
                </a:solidFill>
                <a:latin typeface="Söhne"/>
              </a:rPr>
              <a:t>Provides localized approximation of the decision boundary.</a:t>
            </a:r>
          </a:p>
          <a:p>
            <a:pPr marL="457200" indent="-457200">
              <a:buFont typeface="Arial" panose="020B0604020202020204" pitchFamily="34" charset="0"/>
              <a:buChar char="•"/>
            </a:pPr>
            <a:endParaRPr lang="fr-FR" dirty="0" smtClean="0"/>
          </a:p>
          <a:p>
            <a:endParaRPr lang="fr-FR" sz="3200" b="1" dirty="0"/>
          </a:p>
        </p:txBody>
      </p:sp>
    </p:spTree>
    <p:extLst>
      <p:ext uri="{BB962C8B-B14F-4D97-AF65-F5344CB8AC3E}">
        <p14:creationId xmlns:p14="http://schemas.microsoft.com/office/powerpoint/2010/main" val="2424757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49" name="Image 48">
            <a:extLst>
              <a:ext uri="{FF2B5EF4-FFF2-40B4-BE49-F238E27FC236}">
                <a16:creationId xmlns:a16="http://schemas.microsoft.com/office/drawing/2014/main" id="{AA085689-791F-4B8F-9F30-12415B97D36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Image 50">
            <a:extLst>
              <a:ext uri="{FF2B5EF4-FFF2-40B4-BE49-F238E27FC236}">
                <a16:creationId xmlns:a16="http://schemas.microsoft.com/office/drawing/2014/main" id="{AA3FED7F-6821-47C0-A464-E9278B24129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e 52">
            <a:extLst>
              <a:ext uri="{FF2B5EF4-FFF2-40B4-BE49-F238E27FC236}">
                <a16:creationId xmlns:a16="http://schemas.microsoft.com/office/drawing/2014/main" id="{8F54B2FB-3F54-4350-8D1B-F86D677CA7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Image 54">
            <a:extLst>
              <a:ext uri="{FF2B5EF4-FFF2-40B4-BE49-F238E27FC236}">
                <a16:creationId xmlns:a16="http://schemas.microsoft.com/office/drawing/2014/main" id="{561B34F5-88E5-4711-BC16-3005C29AD7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Image 56">
            <a:extLst>
              <a:ext uri="{FF2B5EF4-FFF2-40B4-BE49-F238E27FC236}">
                <a16:creationId xmlns:a16="http://schemas.microsoft.com/office/drawing/2014/main" id="{4F3661D0-2268-4D3E-88BA-0647BCBE33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ZoneTexte 2"/>
          <p:cNvSpPr txBox="1"/>
          <p:nvPr/>
        </p:nvSpPr>
        <p:spPr>
          <a:xfrm>
            <a:off x="761206" y="1141407"/>
            <a:ext cx="5887367" cy="5109091"/>
          </a:xfrm>
          <a:prstGeom prst="rect">
            <a:avLst/>
          </a:prstGeom>
          <a:noFill/>
        </p:spPr>
        <p:txBody>
          <a:bodyPr wrap="square" rtlCol="0">
            <a:spAutoFit/>
          </a:bodyPr>
          <a:lstStyle/>
          <a:p>
            <a:r>
              <a:rPr lang="fr-FR" sz="3200" b="1" dirty="0" smtClean="0"/>
              <a:t>Evaluation:</a:t>
            </a:r>
          </a:p>
          <a:p>
            <a:endParaRPr lang="fr-FR" sz="3200" b="1" dirty="0"/>
          </a:p>
          <a:p>
            <a:endParaRPr lang="fr-FR" sz="3200" b="1" dirty="0" smtClean="0"/>
          </a:p>
          <a:p>
            <a:r>
              <a:rPr lang="en-US" dirty="0"/>
              <a:t>All models had virtually the same</a:t>
            </a:r>
          </a:p>
          <a:p>
            <a:r>
              <a:rPr lang="en-US" dirty="0"/>
              <a:t>accuracy on the test set at 83.33%</a:t>
            </a:r>
          </a:p>
          <a:p>
            <a:r>
              <a:rPr lang="en-US" dirty="0"/>
              <a:t>accuracy. It should be noted that test</a:t>
            </a:r>
          </a:p>
          <a:p>
            <a:r>
              <a:rPr lang="en-US" dirty="0"/>
              <a:t>size is small at only sample size of 18.</a:t>
            </a:r>
          </a:p>
          <a:p>
            <a:r>
              <a:rPr lang="en-US" dirty="0" smtClean="0"/>
              <a:t> </a:t>
            </a:r>
            <a:r>
              <a:rPr lang="en-US" dirty="0"/>
              <a:t>This can cause large variance in</a:t>
            </a:r>
          </a:p>
          <a:p>
            <a:r>
              <a:rPr lang="en-US" dirty="0"/>
              <a:t>accuracy results, such as those in</a:t>
            </a:r>
          </a:p>
          <a:p>
            <a:r>
              <a:rPr lang="en-US" dirty="0"/>
              <a:t>Decision Tree Classifier model in</a:t>
            </a:r>
          </a:p>
          <a:p>
            <a:r>
              <a:rPr lang="en-US" dirty="0"/>
              <a:t>repeated runs.</a:t>
            </a:r>
          </a:p>
          <a:p>
            <a:r>
              <a:rPr lang="en-US" dirty="0" smtClean="0"/>
              <a:t>We </a:t>
            </a:r>
            <a:r>
              <a:rPr lang="en-US" dirty="0"/>
              <a:t>likely need more data to determine</a:t>
            </a:r>
          </a:p>
          <a:p>
            <a:r>
              <a:rPr lang="en-US" dirty="0"/>
              <a:t>the best model.</a:t>
            </a:r>
          </a:p>
          <a:p>
            <a:pPr marL="457200" indent="-457200">
              <a:buFont typeface="Arial" panose="020B0604020202020204" pitchFamily="34" charset="0"/>
              <a:buChar char="•"/>
            </a:pPr>
            <a:endParaRPr lang="fr-FR" dirty="0" smtClean="0"/>
          </a:p>
          <a:p>
            <a:endParaRPr lang="fr-FR" sz="3200" b="1" dirty="0"/>
          </a:p>
        </p:txBody>
      </p:sp>
      <p:pic>
        <p:nvPicPr>
          <p:cNvPr id="10" name="Image 9"/>
          <p:cNvPicPr>
            <a:picLocks noChangeAspect="1"/>
          </p:cNvPicPr>
          <p:nvPr/>
        </p:nvPicPr>
        <p:blipFill>
          <a:blip r:embed="rId8"/>
          <a:stretch>
            <a:fillRect/>
          </a:stretch>
        </p:blipFill>
        <p:spPr>
          <a:xfrm>
            <a:off x="7111375" y="1853142"/>
            <a:ext cx="3989008" cy="3404658"/>
          </a:xfrm>
          <a:prstGeom prst="rect">
            <a:avLst/>
          </a:prstGeom>
        </p:spPr>
      </p:pic>
    </p:spTree>
    <p:extLst>
      <p:ext uri="{BB962C8B-B14F-4D97-AF65-F5344CB8AC3E}">
        <p14:creationId xmlns:p14="http://schemas.microsoft.com/office/powerpoint/2010/main" val="1468782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49" name="Image 48">
            <a:extLst>
              <a:ext uri="{FF2B5EF4-FFF2-40B4-BE49-F238E27FC236}">
                <a16:creationId xmlns:a16="http://schemas.microsoft.com/office/drawing/2014/main" id="{AA085689-791F-4B8F-9F30-12415B97D36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Image 50">
            <a:extLst>
              <a:ext uri="{FF2B5EF4-FFF2-40B4-BE49-F238E27FC236}">
                <a16:creationId xmlns:a16="http://schemas.microsoft.com/office/drawing/2014/main" id="{AA3FED7F-6821-47C0-A464-E9278B24129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e 52">
            <a:extLst>
              <a:ext uri="{FF2B5EF4-FFF2-40B4-BE49-F238E27FC236}">
                <a16:creationId xmlns:a16="http://schemas.microsoft.com/office/drawing/2014/main" id="{8F54B2FB-3F54-4350-8D1B-F86D677CA7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Image 54">
            <a:extLst>
              <a:ext uri="{FF2B5EF4-FFF2-40B4-BE49-F238E27FC236}">
                <a16:creationId xmlns:a16="http://schemas.microsoft.com/office/drawing/2014/main" id="{561B34F5-88E5-4711-BC16-3005C29AD7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Image 56">
            <a:extLst>
              <a:ext uri="{FF2B5EF4-FFF2-40B4-BE49-F238E27FC236}">
                <a16:creationId xmlns:a16="http://schemas.microsoft.com/office/drawing/2014/main" id="{4F3661D0-2268-4D3E-88BA-0647BCBE33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ZoneTexte 2"/>
          <p:cNvSpPr txBox="1"/>
          <p:nvPr/>
        </p:nvSpPr>
        <p:spPr>
          <a:xfrm>
            <a:off x="761206" y="943000"/>
            <a:ext cx="5887367" cy="5386090"/>
          </a:xfrm>
          <a:prstGeom prst="rect">
            <a:avLst/>
          </a:prstGeom>
          <a:noFill/>
        </p:spPr>
        <p:txBody>
          <a:bodyPr wrap="square" rtlCol="0">
            <a:spAutoFit/>
          </a:bodyPr>
          <a:lstStyle/>
          <a:p>
            <a:r>
              <a:rPr lang="fr-FR" sz="3200" b="1" dirty="0" smtClean="0"/>
              <a:t>Conclusion:</a:t>
            </a:r>
          </a:p>
          <a:p>
            <a:endParaRPr lang="fr-FR" sz="3200" b="1" dirty="0"/>
          </a:p>
          <a:p>
            <a:endParaRPr lang="fr-FR" sz="3200" b="1" dirty="0" smtClean="0"/>
          </a:p>
          <a:p>
            <a:r>
              <a:rPr lang="en-US" dirty="0" smtClean="0"/>
              <a:t>Our </a:t>
            </a:r>
            <a:r>
              <a:rPr lang="en-US" dirty="0"/>
              <a:t>task: to develop a machine learning model for Space Y who wants to bid against </a:t>
            </a:r>
            <a:r>
              <a:rPr lang="en-US" dirty="0" err="1"/>
              <a:t>SpaceX</a:t>
            </a:r>
            <a:endParaRPr lang="en-US" dirty="0"/>
          </a:p>
          <a:p>
            <a:r>
              <a:rPr lang="en-US" dirty="0" smtClean="0"/>
              <a:t>The </a:t>
            </a:r>
            <a:r>
              <a:rPr lang="en-US" dirty="0"/>
              <a:t>goal of model is to predict when Stage 1 will successfully land to save ~$100 million USD</a:t>
            </a:r>
          </a:p>
          <a:p>
            <a:r>
              <a:rPr lang="en-US" dirty="0" smtClean="0"/>
              <a:t>Used </a:t>
            </a:r>
            <a:r>
              <a:rPr lang="en-US" dirty="0"/>
              <a:t>data from a public </a:t>
            </a:r>
            <a:r>
              <a:rPr lang="en-US" dirty="0" err="1"/>
              <a:t>SpaceX</a:t>
            </a:r>
            <a:r>
              <a:rPr lang="en-US" dirty="0"/>
              <a:t> API and web scraping </a:t>
            </a:r>
            <a:r>
              <a:rPr lang="en-US" dirty="0" err="1"/>
              <a:t>SpaceX</a:t>
            </a:r>
            <a:r>
              <a:rPr lang="en-US" dirty="0"/>
              <a:t> Wikipedia page</a:t>
            </a:r>
          </a:p>
          <a:p>
            <a:r>
              <a:rPr lang="en-US" dirty="0" smtClean="0"/>
              <a:t>Created </a:t>
            </a:r>
            <a:r>
              <a:rPr lang="en-US" dirty="0"/>
              <a:t>data labels and stored data into a DB2 SQL database</a:t>
            </a:r>
          </a:p>
          <a:p>
            <a:r>
              <a:rPr lang="en-US" dirty="0" smtClean="0"/>
              <a:t>Created </a:t>
            </a:r>
            <a:r>
              <a:rPr lang="en-US" dirty="0"/>
              <a:t>a dashboard for visualization</a:t>
            </a:r>
          </a:p>
          <a:p>
            <a:r>
              <a:rPr lang="en-US" dirty="0" smtClean="0"/>
              <a:t>We </a:t>
            </a:r>
            <a:r>
              <a:rPr lang="en-US" dirty="0"/>
              <a:t>created a machine learning model with an accuracy of 83%</a:t>
            </a:r>
          </a:p>
          <a:p>
            <a:pPr marL="457200" indent="-457200">
              <a:buFont typeface="Arial" panose="020B0604020202020204" pitchFamily="34" charset="0"/>
              <a:buChar char="•"/>
            </a:pPr>
            <a:endParaRPr lang="fr-FR" dirty="0" smtClean="0"/>
          </a:p>
          <a:p>
            <a:endParaRPr lang="fr-FR" sz="3200" b="1" dirty="0"/>
          </a:p>
        </p:txBody>
      </p:sp>
      <p:pic>
        <p:nvPicPr>
          <p:cNvPr id="2050" name="Picture 2" descr="https://cf-courses-data.s3.us.cloud-object-storage.appdomain.cloud/IBMDeveloperSkillsNetwork-DS0701EN-SkillsNetwork/api/Images/landing_1.gif"/>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7004948" y="2892347"/>
            <a:ext cx="45720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590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5" name="Image 14" descr="conception abstrait">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extLst/>
          </a:blip>
          <a:srcRect t="18308" r="6818" b="2872"/>
          <a:stretch/>
        </p:blipFill>
        <p:spPr>
          <a:xfrm flipH="1">
            <a:off x="20" y="10"/>
            <a:ext cx="12191980" cy="6857990"/>
          </a:xfrm>
          <a:prstGeom prst="rect">
            <a:avLst/>
          </a:prstGeom>
        </p:spPr>
      </p:pic>
      <p:sp>
        <p:nvSpPr>
          <p:cNvPr id="12" name="Titre 11">
            <a:extLst>
              <a:ext uri="{FF2B5EF4-FFF2-40B4-BE49-F238E27FC236}">
                <a16:creationId xmlns:a16="http://schemas.microsoft.com/office/drawing/2014/main" id="{970C361B-D32E-42E0-A41E-86C3D9AC886F}"/>
              </a:ext>
            </a:extLst>
          </p:cNvPr>
          <p:cNvSpPr>
            <a:spLocks noGrp="1"/>
          </p:cNvSpPr>
          <p:nvPr>
            <p:ph type="ctrTitle"/>
          </p:nvPr>
        </p:nvSpPr>
        <p:spPr>
          <a:xfrm>
            <a:off x="1154955" y="1076865"/>
            <a:ext cx="8825658" cy="3329581"/>
          </a:xfrm>
        </p:spPr>
        <p:txBody>
          <a:bodyPr rtlCol="0">
            <a:normAutofit/>
          </a:bodyPr>
          <a:lstStyle/>
          <a:p>
            <a:pPr rtl="0"/>
            <a:r>
              <a:rPr lang="fr-FR" dirty="0" err="1" smtClean="0"/>
              <a:t>Thank</a:t>
            </a:r>
            <a:r>
              <a:rPr lang="fr-FR" dirty="0" smtClean="0"/>
              <a:t> </a:t>
            </a:r>
            <a:r>
              <a:rPr lang="fr-FR" dirty="0" err="1" smtClean="0"/>
              <a:t>you</a:t>
            </a:r>
            <a:r>
              <a:rPr lang="fr-FR" dirty="0" smtClean="0"/>
              <a:t>!</a:t>
            </a:r>
            <a:endParaRPr lang="fr-FR" dirty="0"/>
          </a:p>
        </p:txBody>
      </p:sp>
      <p:sp>
        <p:nvSpPr>
          <p:cNvPr id="57" name="Rectangle 56">
            <a:extLst>
              <a:ext uri="{FF2B5EF4-FFF2-40B4-BE49-F238E27FC236}">
                <a16:creationId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Image 4" descr="liens de chaîne">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20" y="10"/>
            <a:ext cx="12191980" cy="6857990"/>
          </a:xfrm>
          <a:prstGeom prst="rect">
            <a:avLst/>
          </a:prstGeom>
        </p:spPr>
      </p:pic>
      <p:sp>
        <p:nvSpPr>
          <p:cNvPr id="2" name="Titre 1">
            <a:extLst>
              <a:ext uri="{FF2B5EF4-FFF2-40B4-BE49-F238E27FC236}">
                <a16:creationId xmlns:a16="http://schemas.microsoft.com/office/drawing/2014/main" id="{3D30D32A-359B-41BB-9746-2CF3A21EEFFC}"/>
              </a:ext>
            </a:extLst>
          </p:cNvPr>
          <p:cNvSpPr>
            <a:spLocks noGrp="1"/>
          </p:cNvSpPr>
          <p:nvPr>
            <p:ph type="title"/>
          </p:nvPr>
        </p:nvSpPr>
        <p:spPr/>
        <p:txBody>
          <a:bodyPr rtlCol="0">
            <a:normAutofit/>
          </a:bodyPr>
          <a:lstStyle/>
          <a:p>
            <a:pPr algn="ctr" rtl="0"/>
            <a:r>
              <a:rPr lang="fr-FR" dirty="0" smtClean="0"/>
              <a:t>Introduction</a:t>
            </a:r>
            <a:endParaRPr lang="fr-FR" dirty="0"/>
          </a:p>
        </p:txBody>
      </p:sp>
      <p:sp>
        <p:nvSpPr>
          <p:cNvPr id="3" name="Sous-titre 2">
            <a:extLst>
              <a:ext uri="{FF2B5EF4-FFF2-40B4-BE49-F238E27FC236}">
                <a16:creationId xmlns:a16="http://schemas.microsoft.com/office/drawing/2014/main" id="{B4CA222A-88BC-48F4-9AE8-2115B7D1E6DC}"/>
              </a:ext>
            </a:extLst>
          </p:cNvPr>
          <p:cNvSpPr>
            <a:spLocks noGrp="1"/>
          </p:cNvSpPr>
          <p:nvPr>
            <p:ph idx="1"/>
          </p:nvPr>
        </p:nvSpPr>
        <p:spPr>
          <a:xfrm>
            <a:off x="1104293" y="1853248"/>
            <a:ext cx="8946541" cy="4195481"/>
          </a:xfrm>
        </p:spPr>
        <p:txBody>
          <a:bodyPr rtlCol="0">
            <a:normAutofit/>
          </a:bodyPr>
          <a:lstStyle/>
          <a:p>
            <a:r>
              <a:rPr lang="en-US" sz="2800" b="1" dirty="0"/>
              <a:t>Objective: </a:t>
            </a:r>
            <a:r>
              <a:rPr lang="en-US" dirty="0"/>
              <a:t>Our goal is to develop a model that accurately predicts house prices based on various </a:t>
            </a:r>
            <a:r>
              <a:rPr lang="en-US" dirty="0" smtClean="0"/>
              <a:t>features and another model to predict the successful landing of the Falcon 9 first stage.</a:t>
            </a:r>
            <a:endParaRPr lang="en-US" dirty="0"/>
          </a:p>
          <a:p>
            <a:r>
              <a:rPr lang="en-US" sz="2800" b="1" dirty="0"/>
              <a:t>Importance: </a:t>
            </a:r>
          </a:p>
          <a:p>
            <a:pPr lvl="1"/>
            <a:r>
              <a:rPr lang="en-US" dirty="0" smtClean="0"/>
              <a:t>Predicting </a:t>
            </a:r>
            <a:r>
              <a:rPr lang="en-US" dirty="0"/>
              <a:t>house prices is crucial for buyers, sellers, and real estate professionals to make informed decisions</a:t>
            </a:r>
            <a:r>
              <a:rPr lang="en-US" dirty="0" smtClean="0"/>
              <a:t>.</a:t>
            </a:r>
          </a:p>
          <a:p>
            <a:pPr lvl="1"/>
            <a:r>
              <a:rPr lang="en-US" dirty="0"/>
              <a:t>By developing predictions regarding the first stage's landing outcome, we can ascertain the overall launch cost. This information can then be utilized to evaluate whether an alternative company should submit a bid to compete with </a:t>
            </a:r>
            <a:r>
              <a:rPr lang="en-US" dirty="0" err="1"/>
              <a:t>SpaceX</a:t>
            </a:r>
            <a:r>
              <a:rPr lang="en-US" dirty="0"/>
              <a:t> for a rocket launch.</a:t>
            </a:r>
          </a:p>
          <a:p>
            <a:pPr lvl="1"/>
            <a:endParaRPr lang="en-US" dirty="0"/>
          </a:p>
        </p:txBody>
      </p:sp>
    </p:spTree>
    <p:extLst>
      <p:ext uri="{BB962C8B-B14F-4D97-AF65-F5344CB8AC3E}">
        <p14:creationId xmlns:p14="http://schemas.microsoft.com/office/powerpoint/2010/main" val="4264828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Image 4" descr="liens de chaîne">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20" y="10"/>
            <a:ext cx="12191980" cy="6857990"/>
          </a:xfrm>
          <a:prstGeom prst="rect">
            <a:avLst/>
          </a:prstGeom>
        </p:spPr>
      </p:pic>
      <p:sp>
        <p:nvSpPr>
          <p:cNvPr id="2" name="Titre 1">
            <a:extLst>
              <a:ext uri="{FF2B5EF4-FFF2-40B4-BE49-F238E27FC236}">
                <a16:creationId xmlns:a16="http://schemas.microsoft.com/office/drawing/2014/main" id="{3D30D32A-359B-41BB-9746-2CF3A21EEFFC}"/>
              </a:ext>
            </a:extLst>
          </p:cNvPr>
          <p:cNvSpPr>
            <a:spLocks noGrp="1"/>
          </p:cNvSpPr>
          <p:nvPr>
            <p:ph type="title"/>
          </p:nvPr>
        </p:nvSpPr>
        <p:spPr/>
        <p:txBody>
          <a:bodyPr rtlCol="0">
            <a:normAutofit/>
          </a:bodyPr>
          <a:lstStyle/>
          <a:p>
            <a:pPr algn="ctr" rtl="0"/>
            <a:r>
              <a:rPr lang="fr-FR" dirty="0" err="1" smtClean="0"/>
              <a:t>Predicting</a:t>
            </a:r>
            <a:r>
              <a:rPr lang="fr-FR" dirty="0" smtClean="0"/>
              <a:t> House </a:t>
            </a:r>
            <a:r>
              <a:rPr lang="fr-FR" dirty="0" err="1" smtClean="0"/>
              <a:t>prices</a:t>
            </a:r>
            <a:r>
              <a:rPr lang="fr-FR" dirty="0" smtClean="0"/>
              <a:t>:</a:t>
            </a:r>
            <a:endParaRPr lang="fr-FR" dirty="0"/>
          </a:p>
        </p:txBody>
      </p:sp>
      <p:sp>
        <p:nvSpPr>
          <p:cNvPr id="3" name="Sous-titre 2">
            <a:extLst>
              <a:ext uri="{FF2B5EF4-FFF2-40B4-BE49-F238E27FC236}">
                <a16:creationId xmlns:a16="http://schemas.microsoft.com/office/drawing/2014/main" id="{B4CA222A-88BC-48F4-9AE8-2115B7D1E6DC}"/>
              </a:ext>
            </a:extLst>
          </p:cNvPr>
          <p:cNvSpPr>
            <a:spLocks noGrp="1"/>
          </p:cNvSpPr>
          <p:nvPr>
            <p:ph idx="1"/>
          </p:nvPr>
        </p:nvSpPr>
        <p:spPr>
          <a:xfrm>
            <a:off x="1104293" y="2305956"/>
            <a:ext cx="8946541" cy="4195481"/>
          </a:xfrm>
        </p:spPr>
        <p:txBody>
          <a:bodyPr rtlCol="0">
            <a:normAutofit/>
          </a:bodyPr>
          <a:lstStyle/>
          <a:p>
            <a:pPr lvl="1"/>
            <a:r>
              <a:rPr lang="en-US" dirty="0"/>
              <a:t>Accurate prediction of house prices is essential for making informed decisions in the real estate market of Ames, Iowa. Utilizing advanced regression techniques and thorough data analysis, our objective is to understand the factors influencing property valuations. Through exploration of property attributes and neighborhood dynamics, we aim to construct predictive models that provide insights into house price trends in Ames, Iowa. </a:t>
            </a:r>
          </a:p>
        </p:txBody>
      </p:sp>
    </p:spTree>
    <p:extLst>
      <p:ext uri="{BB962C8B-B14F-4D97-AF65-F5344CB8AC3E}">
        <p14:creationId xmlns:p14="http://schemas.microsoft.com/office/powerpoint/2010/main" val="633497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49" name="Image 48">
            <a:extLst>
              <a:ext uri="{FF2B5EF4-FFF2-40B4-BE49-F238E27FC236}">
                <a16:creationId xmlns:a16="http://schemas.microsoft.com/office/drawing/2014/main" id="{AA085689-791F-4B8F-9F30-12415B97D36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Image 50">
            <a:extLst>
              <a:ext uri="{FF2B5EF4-FFF2-40B4-BE49-F238E27FC236}">
                <a16:creationId xmlns:a16="http://schemas.microsoft.com/office/drawing/2014/main" id="{AA3FED7F-6821-47C0-A464-E9278B24129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e 52">
            <a:extLst>
              <a:ext uri="{FF2B5EF4-FFF2-40B4-BE49-F238E27FC236}">
                <a16:creationId xmlns:a16="http://schemas.microsoft.com/office/drawing/2014/main" id="{8F54B2FB-3F54-4350-8D1B-F86D677CA7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Image 54">
            <a:extLst>
              <a:ext uri="{FF2B5EF4-FFF2-40B4-BE49-F238E27FC236}">
                <a16:creationId xmlns:a16="http://schemas.microsoft.com/office/drawing/2014/main" id="{561B34F5-88E5-4711-BC16-3005C29AD7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Image 56">
            <a:extLst>
              <a:ext uri="{FF2B5EF4-FFF2-40B4-BE49-F238E27FC236}">
                <a16:creationId xmlns:a16="http://schemas.microsoft.com/office/drawing/2014/main" id="{4F3661D0-2268-4D3E-88BA-0647BCBE33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ZoneTexte 2"/>
          <p:cNvSpPr txBox="1"/>
          <p:nvPr/>
        </p:nvSpPr>
        <p:spPr>
          <a:xfrm>
            <a:off x="798105" y="753538"/>
            <a:ext cx="6366294" cy="5109091"/>
          </a:xfrm>
          <a:prstGeom prst="rect">
            <a:avLst/>
          </a:prstGeom>
          <a:noFill/>
        </p:spPr>
        <p:txBody>
          <a:bodyPr wrap="square" rtlCol="0">
            <a:spAutoFit/>
          </a:bodyPr>
          <a:lstStyle/>
          <a:p>
            <a:r>
              <a:rPr lang="fr-FR" sz="3200" b="1" dirty="0" err="1" smtClean="0"/>
              <a:t>Dataset</a:t>
            </a:r>
            <a:r>
              <a:rPr lang="fr-FR" sz="3200" b="1" dirty="0" smtClean="0"/>
              <a:t> </a:t>
            </a:r>
            <a:r>
              <a:rPr lang="fr-FR" sz="3200" b="1" dirty="0" err="1" smtClean="0"/>
              <a:t>Overview</a:t>
            </a:r>
            <a:r>
              <a:rPr lang="fr-FR" sz="3200" b="1" dirty="0" smtClean="0"/>
              <a:t>:</a:t>
            </a:r>
          </a:p>
          <a:p>
            <a:endParaRPr lang="fr-FR" sz="3200" b="1" dirty="0"/>
          </a:p>
          <a:p>
            <a:endParaRPr lang="fr-FR" sz="3200" b="1" dirty="0" smtClean="0"/>
          </a:p>
          <a:p>
            <a:pPr marL="285750" indent="-285750">
              <a:buFont typeface="Arial" panose="020B0604020202020204" pitchFamily="34" charset="0"/>
              <a:buChar char="•"/>
            </a:pPr>
            <a:r>
              <a:rPr lang="en-US" b="1" dirty="0"/>
              <a:t>Source: </a:t>
            </a:r>
            <a:r>
              <a:rPr lang="en-US" dirty="0"/>
              <a:t>The dataset is sourced from </a:t>
            </a:r>
            <a:r>
              <a:rPr lang="en-US" dirty="0" err="1"/>
              <a:t>Kaggle's</a:t>
            </a:r>
            <a:r>
              <a:rPr lang="en-US" dirty="0"/>
              <a:t> renowned competition</a:t>
            </a:r>
            <a:r>
              <a:rPr lang="en-US" dirty="0" smtClean="0"/>
              <a:t>.</a:t>
            </a:r>
          </a:p>
          <a:p>
            <a:endParaRPr lang="en-US" dirty="0"/>
          </a:p>
          <a:p>
            <a:pPr marL="285750" indent="-285750">
              <a:buFont typeface="Arial" panose="020B0604020202020204" pitchFamily="34" charset="0"/>
              <a:buChar char="•"/>
            </a:pPr>
            <a:r>
              <a:rPr lang="en-US" b="1" dirty="0"/>
              <a:t>Description: </a:t>
            </a:r>
            <a:r>
              <a:rPr lang="en-US" dirty="0"/>
              <a:t>It contains detailed information on residential homes in Ames, Iowa, including features like lot size, number of bedrooms, quality of materials, etc</a:t>
            </a:r>
            <a:r>
              <a:rPr lang="en-US" dirty="0" smtClean="0"/>
              <a:t>.</a:t>
            </a:r>
          </a:p>
          <a:p>
            <a:endParaRPr lang="en-US" dirty="0"/>
          </a:p>
          <a:p>
            <a:pPr marL="285750" indent="-285750">
              <a:buFont typeface="Arial" panose="020B0604020202020204" pitchFamily="34" charset="0"/>
              <a:buChar char="•"/>
            </a:pPr>
            <a:r>
              <a:rPr lang="en-US" b="1" dirty="0"/>
              <a:t>Target Variable: </a:t>
            </a:r>
            <a:r>
              <a:rPr lang="en-US" dirty="0" err="1"/>
              <a:t>SalePrice</a:t>
            </a:r>
            <a:r>
              <a:rPr lang="en-US" dirty="0"/>
              <a:t> - the selling price of the house, our main focus for prediction.</a:t>
            </a:r>
          </a:p>
          <a:p>
            <a:pPr marL="457200" indent="-457200">
              <a:buFont typeface="Arial" panose="020B0604020202020204" pitchFamily="34" charset="0"/>
              <a:buChar char="•"/>
            </a:pPr>
            <a:endParaRPr lang="fr-FR" dirty="0" smtClean="0"/>
          </a:p>
          <a:p>
            <a:endParaRPr lang="fr-FR" sz="3200" b="1" dirty="0"/>
          </a:p>
        </p:txBody>
      </p:sp>
      <p:pic>
        <p:nvPicPr>
          <p:cNvPr id="6" name="Image 5"/>
          <p:cNvPicPr>
            <a:picLocks noChangeAspect="1"/>
          </p:cNvPicPr>
          <p:nvPr/>
        </p:nvPicPr>
        <p:blipFill>
          <a:blip r:embed="rId8"/>
          <a:stretch>
            <a:fillRect/>
          </a:stretch>
        </p:blipFill>
        <p:spPr>
          <a:xfrm>
            <a:off x="7164399" y="1988172"/>
            <a:ext cx="4401164" cy="2905530"/>
          </a:xfrm>
          <a:prstGeom prst="rect">
            <a:avLst/>
          </a:prstGeom>
        </p:spPr>
      </p:pic>
    </p:spTree>
    <p:extLst>
      <p:ext uri="{BB962C8B-B14F-4D97-AF65-F5344CB8AC3E}">
        <p14:creationId xmlns:p14="http://schemas.microsoft.com/office/powerpoint/2010/main" val="555089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49" name="Image 48">
            <a:extLst>
              <a:ext uri="{FF2B5EF4-FFF2-40B4-BE49-F238E27FC236}">
                <a16:creationId xmlns:a16="http://schemas.microsoft.com/office/drawing/2014/main" id="{AA085689-791F-4B8F-9F30-12415B97D36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Image 50">
            <a:extLst>
              <a:ext uri="{FF2B5EF4-FFF2-40B4-BE49-F238E27FC236}">
                <a16:creationId xmlns:a16="http://schemas.microsoft.com/office/drawing/2014/main" id="{AA3FED7F-6821-47C0-A464-E9278B24129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e 52">
            <a:extLst>
              <a:ext uri="{FF2B5EF4-FFF2-40B4-BE49-F238E27FC236}">
                <a16:creationId xmlns:a16="http://schemas.microsoft.com/office/drawing/2014/main" id="{8F54B2FB-3F54-4350-8D1B-F86D677CA7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Image 54">
            <a:extLst>
              <a:ext uri="{FF2B5EF4-FFF2-40B4-BE49-F238E27FC236}">
                <a16:creationId xmlns:a16="http://schemas.microsoft.com/office/drawing/2014/main" id="{561B34F5-88E5-4711-BC16-3005C29AD7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Image 56">
            <a:extLst>
              <a:ext uri="{FF2B5EF4-FFF2-40B4-BE49-F238E27FC236}">
                <a16:creationId xmlns:a16="http://schemas.microsoft.com/office/drawing/2014/main" id="{4F3661D0-2268-4D3E-88BA-0647BCBE33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ZoneTexte 2"/>
          <p:cNvSpPr txBox="1"/>
          <p:nvPr/>
        </p:nvSpPr>
        <p:spPr>
          <a:xfrm>
            <a:off x="798105" y="753538"/>
            <a:ext cx="5887367" cy="5940088"/>
          </a:xfrm>
          <a:prstGeom prst="rect">
            <a:avLst/>
          </a:prstGeom>
          <a:noFill/>
        </p:spPr>
        <p:txBody>
          <a:bodyPr wrap="square" rtlCol="0">
            <a:spAutoFit/>
          </a:bodyPr>
          <a:lstStyle/>
          <a:p>
            <a:r>
              <a:rPr lang="fr-FR" sz="3200" b="1" dirty="0" smtClean="0"/>
              <a:t>Data </a:t>
            </a:r>
            <a:r>
              <a:rPr lang="fr-FR" sz="3200" b="1" dirty="0" err="1" smtClean="0"/>
              <a:t>Preprocessing</a:t>
            </a:r>
            <a:r>
              <a:rPr lang="fr-FR" sz="3200" b="1" dirty="0" smtClean="0"/>
              <a:t>:</a:t>
            </a:r>
          </a:p>
          <a:p>
            <a:endParaRPr lang="fr-FR" sz="3200" b="1" dirty="0"/>
          </a:p>
          <a:p>
            <a:endParaRPr lang="fr-FR" sz="3200" b="1" dirty="0" smtClean="0"/>
          </a:p>
          <a:p>
            <a:pPr marL="285750" indent="-285750">
              <a:buFont typeface="Arial" panose="020B0604020202020204" pitchFamily="34" charset="0"/>
              <a:buChar char="•"/>
            </a:pPr>
            <a:r>
              <a:rPr lang="en-US" b="1" dirty="0"/>
              <a:t>Handling Missing Values: </a:t>
            </a:r>
            <a:r>
              <a:rPr lang="en-US" dirty="0"/>
              <a:t>We meticulously addressed missing values, employing appropriate techniques such as imputation or removal.</a:t>
            </a:r>
          </a:p>
          <a:p>
            <a:pPr marL="285750" indent="-285750">
              <a:buFont typeface="Arial" panose="020B0604020202020204" pitchFamily="34" charset="0"/>
              <a:buChar char="•"/>
            </a:pPr>
            <a:r>
              <a:rPr lang="en-US" b="1" dirty="0"/>
              <a:t>Feature Selection: </a:t>
            </a:r>
            <a:r>
              <a:rPr lang="en-US" dirty="0"/>
              <a:t>Utilizing correlation analysis, we selected features highly correlated with </a:t>
            </a:r>
            <a:r>
              <a:rPr lang="en-US" dirty="0" err="1"/>
              <a:t>SalePrice</a:t>
            </a:r>
            <a:r>
              <a:rPr lang="en-US" dirty="0"/>
              <a:t>, ensuring our model's relevance.</a:t>
            </a:r>
          </a:p>
          <a:p>
            <a:pPr marL="285750" indent="-285750">
              <a:buFont typeface="Arial" panose="020B0604020202020204" pitchFamily="34" charset="0"/>
              <a:buChar char="•"/>
            </a:pPr>
            <a:r>
              <a:rPr lang="en-US" b="1" dirty="0"/>
              <a:t>Data Visualization: </a:t>
            </a:r>
            <a:r>
              <a:rPr lang="en-US" dirty="0"/>
              <a:t>We created visualizations to uncover insights into feature relationships and their impact on sale prices.</a:t>
            </a:r>
          </a:p>
          <a:p>
            <a:pPr marL="285750" indent="-285750">
              <a:buFont typeface="Arial" panose="020B0604020202020204" pitchFamily="34" charset="0"/>
              <a:buChar char="•"/>
            </a:pPr>
            <a:r>
              <a:rPr lang="en-US" b="1" dirty="0"/>
              <a:t>Standardization: </a:t>
            </a:r>
            <a:r>
              <a:rPr lang="en-US" dirty="0"/>
              <a:t>To ensure uniformity and model stability, we standardized our features using the </a:t>
            </a:r>
            <a:r>
              <a:rPr lang="en-US" dirty="0" err="1"/>
              <a:t>StandardScaler</a:t>
            </a:r>
            <a:r>
              <a:rPr lang="en-US" dirty="0"/>
              <a:t>.</a:t>
            </a:r>
          </a:p>
          <a:p>
            <a:pPr marL="457200" indent="-457200">
              <a:buFont typeface="Arial" panose="020B0604020202020204" pitchFamily="34" charset="0"/>
              <a:buChar char="•"/>
            </a:pPr>
            <a:endParaRPr lang="fr-FR" dirty="0" smtClean="0"/>
          </a:p>
          <a:p>
            <a:endParaRPr lang="fr-FR" sz="3200" b="1" dirty="0"/>
          </a:p>
        </p:txBody>
      </p:sp>
      <p:pic>
        <p:nvPicPr>
          <p:cNvPr id="4" name="Image 3"/>
          <p:cNvPicPr>
            <a:picLocks noChangeAspect="1"/>
          </p:cNvPicPr>
          <p:nvPr/>
        </p:nvPicPr>
        <p:blipFill>
          <a:blip r:embed="rId8"/>
          <a:stretch>
            <a:fillRect/>
          </a:stretch>
        </p:blipFill>
        <p:spPr>
          <a:xfrm>
            <a:off x="6685472" y="2085276"/>
            <a:ext cx="5237672" cy="3659931"/>
          </a:xfrm>
          <a:prstGeom prst="rect">
            <a:avLst/>
          </a:prstGeom>
        </p:spPr>
      </p:pic>
    </p:spTree>
    <p:extLst>
      <p:ext uri="{BB962C8B-B14F-4D97-AF65-F5344CB8AC3E}">
        <p14:creationId xmlns:p14="http://schemas.microsoft.com/office/powerpoint/2010/main" val="1201443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49" name="Image 48">
            <a:extLst>
              <a:ext uri="{FF2B5EF4-FFF2-40B4-BE49-F238E27FC236}">
                <a16:creationId xmlns:a16="http://schemas.microsoft.com/office/drawing/2014/main" id="{AA085689-791F-4B8F-9F30-12415B97D36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Image 50">
            <a:extLst>
              <a:ext uri="{FF2B5EF4-FFF2-40B4-BE49-F238E27FC236}">
                <a16:creationId xmlns:a16="http://schemas.microsoft.com/office/drawing/2014/main" id="{AA3FED7F-6821-47C0-A464-E9278B24129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e 52">
            <a:extLst>
              <a:ext uri="{FF2B5EF4-FFF2-40B4-BE49-F238E27FC236}">
                <a16:creationId xmlns:a16="http://schemas.microsoft.com/office/drawing/2014/main" id="{8F54B2FB-3F54-4350-8D1B-F86D677CA7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Image 54">
            <a:extLst>
              <a:ext uri="{FF2B5EF4-FFF2-40B4-BE49-F238E27FC236}">
                <a16:creationId xmlns:a16="http://schemas.microsoft.com/office/drawing/2014/main" id="{561B34F5-88E5-4711-BC16-3005C29AD7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Image 56">
            <a:extLst>
              <a:ext uri="{FF2B5EF4-FFF2-40B4-BE49-F238E27FC236}">
                <a16:creationId xmlns:a16="http://schemas.microsoft.com/office/drawing/2014/main" id="{4F3661D0-2268-4D3E-88BA-0647BCBE33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ZoneTexte 2"/>
          <p:cNvSpPr txBox="1"/>
          <p:nvPr/>
        </p:nvSpPr>
        <p:spPr>
          <a:xfrm>
            <a:off x="113211" y="753538"/>
            <a:ext cx="6618515" cy="6555641"/>
          </a:xfrm>
          <a:prstGeom prst="rect">
            <a:avLst/>
          </a:prstGeom>
          <a:noFill/>
        </p:spPr>
        <p:txBody>
          <a:bodyPr wrap="square" rtlCol="0">
            <a:spAutoFit/>
          </a:bodyPr>
          <a:lstStyle/>
          <a:p>
            <a:r>
              <a:rPr lang="fr-FR" sz="3200" b="1" dirty="0" err="1" smtClean="0"/>
              <a:t>Modelling</a:t>
            </a:r>
            <a:r>
              <a:rPr lang="fr-FR" sz="3200" b="1" dirty="0" smtClean="0"/>
              <a:t> </a:t>
            </a:r>
            <a:r>
              <a:rPr lang="fr-FR" sz="3200" b="1" dirty="0" err="1" smtClean="0"/>
              <a:t>Approach</a:t>
            </a:r>
            <a:r>
              <a:rPr lang="fr-FR" sz="3200" b="1" dirty="0" smtClean="0"/>
              <a:t>:</a:t>
            </a:r>
          </a:p>
          <a:p>
            <a:endParaRPr lang="fr-FR" sz="3200" b="1" dirty="0" smtClean="0"/>
          </a:p>
          <a:p>
            <a:r>
              <a:rPr lang="en-US" dirty="0"/>
              <a:t>For our modeling approach, we employed three regression techniques tailored to capture the complexities of predicting house prices in Ames, Iowa:</a:t>
            </a:r>
          </a:p>
          <a:p>
            <a:pPr marL="285750" indent="-285750">
              <a:buFont typeface="Arial" panose="020B0604020202020204" pitchFamily="34" charset="0"/>
              <a:buChar char="•"/>
            </a:pPr>
            <a:r>
              <a:rPr lang="en-US" b="1" dirty="0"/>
              <a:t>Linear Regression:</a:t>
            </a:r>
            <a:endParaRPr lang="en-US" dirty="0"/>
          </a:p>
          <a:p>
            <a:pPr marL="742950" lvl="1" indent="-285750">
              <a:buFont typeface="Arial" panose="020B0604020202020204" pitchFamily="34" charset="0"/>
              <a:buChar char="•"/>
            </a:pPr>
            <a:r>
              <a:rPr lang="en-US" dirty="0"/>
              <a:t>Overview: Assumes a linear relationship between features and sale prices.</a:t>
            </a:r>
          </a:p>
          <a:p>
            <a:pPr marL="742950" lvl="1" indent="-285750">
              <a:buFont typeface="Arial" panose="020B0604020202020204" pitchFamily="34" charset="0"/>
              <a:buChar char="•"/>
            </a:pPr>
            <a:r>
              <a:rPr lang="en-US" dirty="0"/>
              <a:t>Application: Serves as our baseline model for comparison.</a:t>
            </a:r>
          </a:p>
          <a:p>
            <a:pPr marL="285750" indent="-285750">
              <a:buFont typeface="Arial" panose="020B0604020202020204" pitchFamily="34" charset="0"/>
              <a:buChar char="•"/>
            </a:pPr>
            <a:r>
              <a:rPr lang="en-US" b="1" dirty="0"/>
              <a:t>Ridge Regression:</a:t>
            </a:r>
            <a:endParaRPr lang="en-US" dirty="0"/>
          </a:p>
          <a:p>
            <a:pPr marL="742950" lvl="1" indent="-285750">
              <a:buFont typeface="Arial" panose="020B0604020202020204" pitchFamily="34" charset="0"/>
              <a:buChar char="•"/>
            </a:pPr>
            <a:r>
              <a:rPr lang="en-US" dirty="0"/>
              <a:t>Overview: Mitigates overfitting with a penalty term.</a:t>
            </a:r>
          </a:p>
          <a:p>
            <a:pPr marL="742950" lvl="1" indent="-285750">
              <a:buFont typeface="Arial" panose="020B0604020202020204" pitchFamily="34" charset="0"/>
              <a:buChar char="•"/>
            </a:pPr>
            <a:r>
              <a:rPr lang="en-US" dirty="0"/>
              <a:t>Tuning: Optimized regularization parameter for balanced performance.</a:t>
            </a:r>
          </a:p>
          <a:p>
            <a:pPr marL="285750" indent="-285750">
              <a:buFont typeface="Arial" panose="020B0604020202020204" pitchFamily="34" charset="0"/>
              <a:buChar char="•"/>
            </a:pPr>
            <a:r>
              <a:rPr lang="en-US" b="1" dirty="0"/>
              <a:t>Lasso Regression:</a:t>
            </a:r>
            <a:endParaRPr lang="en-US" dirty="0"/>
          </a:p>
          <a:p>
            <a:pPr marL="742950" lvl="1" indent="-285750">
              <a:buFont typeface="Arial" panose="020B0604020202020204" pitchFamily="34" charset="0"/>
              <a:buChar char="•"/>
            </a:pPr>
            <a:r>
              <a:rPr lang="en-US" dirty="0"/>
              <a:t>Overview: Facilitates feature selection through regularization.</a:t>
            </a:r>
          </a:p>
          <a:p>
            <a:pPr marL="742950" lvl="1" indent="-285750">
              <a:buFont typeface="Arial" panose="020B0604020202020204" pitchFamily="34" charset="0"/>
              <a:buChar char="•"/>
            </a:pPr>
            <a:r>
              <a:rPr lang="en-US" dirty="0"/>
              <a:t>Optimization: Tuned regularization parameter for accuracy and sparsity.</a:t>
            </a:r>
          </a:p>
          <a:p>
            <a:pPr marL="457200" indent="-457200">
              <a:buFont typeface="Arial" panose="020B0604020202020204" pitchFamily="34" charset="0"/>
              <a:buChar char="•"/>
            </a:pPr>
            <a:endParaRPr lang="fr-FR" dirty="0" smtClean="0"/>
          </a:p>
          <a:p>
            <a:endParaRPr lang="fr-FR" sz="3200" b="1" dirty="0"/>
          </a:p>
        </p:txBody>
      </p:sp>
      <p:pic>
        <p:nvPicPr>
          <p:cNvPr id="5" name="Image 4"/>
          <p:cNvPicPr>
            <a:picLocks noChangeAspect="1"/>
          </p:cNvPicPr>
          <p:nvPr/>
        </p:nvPicPr>
        <p:blipFill>
          <a:blip r:embed="rId8"/>
          <a:stretch>
            <a:fillRect/>
          </a:stretch>
        </p:blipFill>
        <p:spPr>
          <a:xfrm>
            <a:off x="6775681" y="1759131"/>
            <a:ext cx="5305223" cy="3950698"/>
          </a:xfrm>
          <a:prstGeom prst="rect">
            <a:avLst/>
          </a:prstGeom>
        </p:spPr>
      </p:pic>
    </p:spTree>
    <p:extLst>
      <p:ext uri="{BB962C8B-B14F-4D97-AF65-F5344CB8AC3E}">
        <p14:creationId xmlns:p14="http://schemas.microsoft.com/office/powerpoint/2010/main" val="3590462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49" name="Image 48">
            <a:extLst>
              <a:ext uri="{FF2B5EF4-FFF2-40B4-BE49-F238E27FC236}">
                <a16:creationId xmlns:a16="http://schemas.microsoft.com/office/drawing/2014/main" id="{AA085689-791F-4B8F-9F30-12415B97D36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Image 50">
            <a:extLst>
              <a:ext uri="{FF2B5EF4-FFF2-40B4-BE49-F238E27FC236}">
                <a16:creationId xmlns:a16="http://schemas.microsoft.com/office/drawing/2014/main" id="{AA3FED7F-6821-47C0-A464-E9278B24129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e 52">
            <a:extLst>
              <a:ext uri="{FF2B5EF4-FFF2-40B4-BE49-F238E27FC236}">
                <a16:creationId xmlns:a16="http://schemas.microsoft.com/office/drawing/2014/main" id="{8F54B2FB-3F54-4350-8D1B-F86D677CA7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Image 54">
            <a:extLst>
              <a:ext uri="{FF2B5EF4-FFF2-40B4-BE49-F238E27FC236}">
                <a16:creationId xmlns:a16="http://schemas.microsoft.com/office/drawing/2014/main" id="{561B34F5-88E5-4711-BC16-3005C29AD7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Image 56">
            <a:extLst>
              <a:ext uri="{FF2B5EF4-FFF2-40B4-BE49-F238E27FC236}">
                <a16:creationId xmlns:a16="http://schemas.microsoft.com/office/drawing/2014/main" id="{4F3661D0-2268-4D3E-88BA-0647BCBE33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ZoneTexte 2"/>
          <p:cNvSpPr txBox="1"/>
          <p:nvPr/>
        </p:nvSpPr>
        <p:spPr>
          <a:xfrm>
            <a:off x="761206" y="1141407"/>
            <a:ext cx="5887367" cy="4278094"/>
          </a:xfrm>
          <a:prstGeom prst="rect">
            <a:avLst/>
          </a:prstGeom>
          <a:noFill/>
        </p:spPr>
        <p:txBody>
          <a:bodyPr wrap="square" rtlCol="0">
            <a:spAutoFit/>
          </a:bodyPr>
          <a:lstStyle/>
          <a:p>
            <a:r>
              <a:rPr lang="fr-FR" sz="3200" b="1" dirty="0" smtClean="0"/>
              <a:t>Evaluation:</a:t>
            </a:r>
          </a:p>
          <a:p>
            <a:endParaRPr lang="fr-FR" sz="3200" b="1" dirty="0"/>
          </a:p>
          <a:p>
            <a:endParaRPr lang="fr-FR" sz="3200" b="1" dirty="0" smtClean="0"/>
          </a:p>
          <a:p>
            <a:pPr marL="285750" indent="-285750">
              <a:buFont typeface="Arial" panose="020B0604020202020204" pitchFamily="34" charset="0"/>
              <a:buChar char="•"/>
            </a:pPr>
            <a:r>
              <a:rPr lang="en-US" b="1" dirty="0"/>
              <a:t>Metric: </a:t>
            </a:r>
            <a:r>
              <a:rPr lang="en-US" dirty="0"/>
              <a:t>We evaluated model performance using Mean Squared Error (MSE), measuring the average squared difference between predicted and actual sale prices.</a:t>
            </a:r>
          </a:p>
          <a:p>
            <a:pPr marL="285750" indent="-285750">
              <a:buFont typeface="Arial" panose="020B0604020202020204" pitchFamily="34" charset="0"/>
              <a:buChar char="•"/>
            </a:pPr>
            <a:r>
              <a:rPr lang="en-US" b="1" dirty="0"/>
              <a:t>Comparison: </a:t>
            </a:r>
            <a:r>
              <a:rPr lang="en-US" dirty="0"/>
              <a:t>We compared the MSE of all three models to identify the most effective predictor of house prices.</a:t>
            </a:r>
          </a:p>
          <a:p>
            <a:pPr marL="457200" indent="-457200">
              <a:buFont typeface="Arial" panose="020B0604020202020204" pitchFamily="34" charset="0"/>
              <a:buChar char="•"/>
            </a:pPr>
            <a:endParaRPr lang="fr-FR" dirty="0" smtClean="0"/>
          </a:p>
          <a:p>
            <a:endParaRPr lang="fr-FR" sz="3200" b="1" dirty="0"/>
          </a:p>
        </p:txBody>
      </p:sp>
      <p:pic>
        <p:nvPicPr>
          <p:cNvPr id="2" name="Image 1"/>
          <p:cNvPicPr>
            <a:picLocks noChangeAspect="1"/>
          </p:cNvPicPr>
          <p:nvPr/>
        </p:nvPicPr>
        <p:blipFill>
          <a:blip r:embed="rId8"/>
          <a:stretch>
            <a:fillRect/>
          </a:stretch>
        </p:blipFill>
        <p:spPr>
          <a:xfrm>
            <a:off x="6548483" y="1652451"/>
            <a:ext cx="5551418" cy="3605349"/>
          </a:xfrm>
          <a:prstGeom prst="rect">
            <a:avLst/>
          </a:prstGeom>
        </p:spPr>
      </p:pic>
    </p:spTree>
    <p:extLst>
      <p:ext uri="{BB962C8B-B14F-4D97-AF65-F5344CB8AC3E}">
        <p14:creationId xmlns:p14="http://schemas.microsoft.com/office/powerpoint/2010/main" val="1257926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49" name="Image 48">
            <a:extLst>
              <a:ext uri="{FF2B5EF4-FFF2-40B4-BE49-F238E27FC236}">
                <a16:creationId xmlns:a16="http://schemas.microsoft.com/office/drawing/2014/main" id="{AA085689-791F-4B8F-9F30-12415B97D36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Image 50">
            <a:extLst>
              <a:ext uri="{FF2B5EF4-FFF2-40B4-BE49-F238E27FC236}">
                <a16:creationId xmlns:a16="http://schemas.microsoft.com/office/drawing/2014/main" id="{AA3FED7F-6821-47C0-A464-E9278B24129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e 52">
            <a:extLst>
              <a:ext uri="{FF2B5EF4-FFF2-40B4-BE49-F238E27FC236}">
                <a16:creationId xmlns:a16="http://schemas.microsoft.com/office/drawing/2014/main" id="{8F54B2FB-3F54-4350-8D1B-F86D677CA7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Image 54">
            <a:extLst>
              <a:ext uri="{FF2B5EF4-FFF2-40B4-BE49-F238E27FC236}">
                <a16:creationId xmlns:a16="http://schemas.microsoft.com/office/drawing/2014/main" id="{561B34F5-88E5-4711-BC16-3005C29AD7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Image 56">
            <a:extLst>
              <a:ext uri="{FF2B5EF4-FFF2-40B4-BE49-F238E27FC236}">
                <a16:creationId xmlns:a16="http://schemas.microsoft.com/office/drawing/2014/main" id="{4F3661D0-2268-4D3E-88BA-0647BCBE33A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ZoneTexte 2"/>
          <p:cNvSpPr txBox="1"/>
          <p:nvPr/>
        </p:nvSpPr>
        <p:spPr>
          <a:xfrm>
            <a:off x="761206" y="1141407"/>
            <a:ext cx="5887367" cy="4555093"/>
          </a:xfrm>
          <a:prstGeom prst="rect">
            <a:avLst/>
          </a:prstGeom>
          <a:noFill/>
        </p:spPr>
        <p:txBody>
          <a:bodyPr wrap="square" rtlCol="0">
            <a:spAutoFit/>
          </a:bodyPr>
          <a:lstStyle/>
          <a:p>
            <a:r>
              <a:rPr lang="fr-FR" sz="3200" b="1" dirty="0" smtClean="0"/>
              <a:t>Conclusion:</a:t>
            </a:r>
          </a:p>
          <a:p>
            <a:endParaRPr lang="fr-FR" sz="3200" b="1" dirty="0"/>
          </a:p>
          <a:p>
            <a:endParaRPr lang="fr-FR" sz="3200" b="1" dirty="0" smtClean="0"/>
          </a:p>
          <a:p>
            <a:pPr marL="285750" indent="-285750">
              <a:buFont typeface="Arial" panose="020B0604020202020204" pitchFamily="34" charset="0"/>
              <a:buChar char="•"/>
            </a:pPr>
            <a:r>
              <a:rPr lang="en-US" b="1" dirty="0"/>
              <a:t>Implications: </a:t>
            </a:r>
            <a:r>
              <a:rPr lang="en-US" dirty="0"/>
              <a:t>Our model provides valuable insights for homeowners, buyers, and real estate professionals, aiding in accurate house price estimation.</a:t>
            </a:r>
          </a:p>
          <a:p>
            <a:pPr marL="285750" indent="-285750">
              <a:buFont typeface="Arial" panose="020B0604020202020204" pitchFamily="34" charset="0"/>
              <a:buChar char="•"/>
            </a:pPr>
            <a:r>
              <a:rPr lang="en-US" b="1" dirty="0"/>
              <a:t>Future Directions: </a:t>
            </a:r>
            <a:r>
              <a:rPr lang="en-US" dirty="0"/>
              <a:t>Further refinement of the model and exploration of additional features could enhance prediction accuracy and expand applicability.</a:t>
            </a:r>
          </a:p>
          <a:p>
            <a:pPr marL="457200" indent="-457200">
              <a:buFont typeface="Arial" panose="020B0604020202020204" pitchFamily="34" charset="0"/>
              <a:buChar char="•"/>
            </a:pPr>
            <a:endParaRPr lang="fr-FR" dirty="0" smtClean="0"/>
          </a:p>
          <a:p>
            <a:endParaRPr lang="fr-FR" sz="3200" b="1" dirty="0"/>
          </a:p>
        </p:txBody>
      </p:sp>
      <p:pic>
        <p:nvPicPr>
          <p:cNvPr id="1026" name="Picture 2" descr="15 Tips for New Real Estate Agents To Succeed | Indeed.c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09779" y="1797688"/>
            <a:ext cx="3954871" cy="2966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867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Image 4" descr="liens de chaîne">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20" y="10"/>
            <a:ext cx="12191980" cy="6857990"/>
          </a:xfrm>
          <a:prstGeom prst="rect">
            <a:avLst/>
          </a:prstGeom>
        </p:spPr>
      </p:pic>
      <p:sp>
        <p:nvSpPr>
          <p:cNvPr id="2" name="Titre 1">
            <a:extLst>
              <a:ext uri="{FF2B5EF4-FFF2-40B4-BE49-F238E27FC236}">
                <a16:creationId xmlns:a16="http://schemas.microsoft.com/office/drawing/2014/main" id="{3D30D32A-359B-41BB-9746-2CF3A21EEFFC}"/>
              </a:ext>
            </a:extLst>
          </p:cNvPr>
          <p:cNvSpPr>
            <a:spLocks noGrp="1"/>
          </p:cNvSpPr>
          <p:nvPr>
            <p:ph type="title"/>
          </p:nvPr>
        </p:nvSpPr>
        <p:spPr/>
        <p:txBody>
          <a:bodyPr rtlCol="0">
            <a:normAutofit/>
          </a:bodyPr>
          <a:lstStyle/>
          <a:p>
            <a:pPr algn="ctr" rtl="0"/>
            <a:r>
              <a:rPr lang="fr-FR" dirty="0" err="1" smtClean="0"/>
              <a:t>Predicting</a:t>
            </a:r>
            <a:r>
              <a:rPr lang="fr-FR" dirty="0" smtClean="0"/>
              <a:t> </a:t>
            </a:r>
            <a:r>
              <a:rPr lang="fr-FR" dirty="0" err="1" smtClean="0"/>
              <a:t>Successful</a:t>
            </a:r>
            <a:r>
              <a:rPr lang="fr-FR" dirty="0" smtClean="0"/>
              <a:t> Landing:</a:t>
            </a:r>
            <a:endParaRPr lang="fr-FR" dirty="0"/>
          </a:p>
        </p:txBody>
      </p:sp>
      <p:sp>
        <p:nvSpPr>
          <p:cNvPr id="3" name="Sous-titre 2">
            <a:extLst>
              <a:ext uri="{FF2B5EF4-FFF2-40B4-BE49-F238E27FC236}">
                <a16:creationId xmlns:a16="http://schemas.microsoft.com/office/drawing/2014/main" id="{B4CA222A-88BC-48F4-9AE8-2115B7D1E6DC}"/>
              </a:ext>
            </a:extLst>
          </p:cNvPr>
          <p:cNvSpPr>
            <a:spLocks noGrp="1"/>
          </p:cNvSpPr>
          <p:nvPr>
            <p:ph idx="1"/>
          </p:nvPr>
        </p:nvSpPr>
        <p:spPr>
          <a:xfrm>
            <a:off x="1104293" y="2305956"/>
            <a:ext cx="8946541" cy="4195481"/>
          </a:xfrm>
        </p:spPr>
        <p:txBody>
          <a:bodyPr rtlCol="0">
            <a:normAutofit/>
          </a:bodyPr>
          <a:lstStyle/>
          <a:p>
            <a:pPr lvl="1"/>
            <a:r>
              <a:rPr lang="en-US" dirty="0" err="1"/>
              <a:t>SpaceX</a:t>
            </a:r>
            <a:r>
              <a:rPr lang="en-US" dirty="0"/>
              <a:t> conducts Falcon 9 rocket launches at an approximate expense of $62 million, a notably lower cost compared to other providers whose charges typically exceed $165 million. A significant factor contributing to this cost efficiency is </a:t>
            </a:r>
            <a:r>
              <a:rPr lang="en-US" dirty="0" err="1"/>
              <a:t>SpaceX's</a:t>
            </a:r>
            <a:r>
              <a:rPr lang="en-US" dirty="0"/>
              <a:t> ability to successfully land and reuse the initial stage of the rocket.</a:t>
            </a:r>
          </a:p>
        </p:txBody>
      </p:sp>
    </p:spTree>
    <p:extLst>
      <p:ext uri="{BB962C8B-B14F-4D97-AF65-F5344CB8AC3E}">
        <p14:creationId xmlns:p14="http://schemas.microsoft.com/office/powerpoint/2010/main" val="8395267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5FFD32-E0A8-4E83-80B3-20612105D9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953E32-00D6-4FFB-AD6B-B2091BB3289C}">
  <ds:schemaRefs>
    <ds:schemaRef ds:uri="http://schemas.microsoft.com/sharepoint/v3/contenttype/forms"/>
  </ds:schemaRefs>
</ds:datastoreItem>
</file>

<file path=customXml/itemProps3.xml><?xml version="1.0" encoding="utf-8"?>
<ds:datastoreItem xmlns:ds="http://schemas.openxmlformats.org/officeDocument/2006/customXml" ds:itemID="{5ACC4F44-154A-4E67-B129-1B5389E9F99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Conception numérique</Template>
  <TotalTime>0</TotalTime>
  <Words>1007</Words>
  <Application>Microsoft Office PowerPoint</Application>
  <PresentationFormat>Grand écran</PresentationFormat>
  <Paragraphs>114</Paragraphs>
  <Slides>15</Slides>
  <Notes>15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Century Gothic</vt:lpstr>
      <vt:lpstr>Söhne</vt:lpstr>
      <vt:lpstr>Wingdings 3</vt:lpstr>
      <vt:lpstr>Ion</vt:lpstr>
      <vt:lpstr>Machine Learning Project</vt:lpstr>
      <vt:lpstr>Introduction</vt:lpstr>
      <vt:lpstr>Predicting House prices:</vt:lpstr>
      <vt:lpstr>Présentation PowerPoint</vt:lpstr>
      <vt:lpstr>Présentation PowerPoint</vt:lpstr>
      <vt:lpstr>Présentation PowerPoint</vt:lpstr>
      <vt:lpstr>Présentation PowerPoint</vt:lpstr>
      <vt:lpstr>Présentation PowerPoint</vt:lpstr>
      <vt:lpstr>Predicting Successful Landing:</vt:lpstr>
      <vt:lpstr>Présentation PowerPoint</vt:lpstr>
      <vt:lpstr>Présentation PowerPoint</vt:lpstr>
      <vt:lpstr>Présentation PowerPoint</vt:lpstr>
      <vt:lpstr>Présentation PowerPoint</vt:lpstr>
      <vt:lpstr>Présentation PowerPoint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2024-03-22T12:54:21Z</dcterms:created>
  <dcterms:modified xsi:type="dcterms:W3CDTF">2024-03-23T11:27:15Z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