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2" r:id="rId3"/>
    <p:sldId id="257" r:id="rId4"/>
    <p:sldId id="259" r:id="rId5"/>
    <p:sldId id="258" r:id="rId6"/>
    <p:sldId id="261" r:id="rId7"/>
    <p:sldId id="260"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à coins arrondis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r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fr-FR" smtClean="0"/>
              <a:t>Cliquez pour modifier le style du titre</a:t>
            </a:r>
            <a:endParaRPr kumimoji="0" lang="en-US"/>
          </a:p>
        </p:txBody>
      </p:sp>
      <p:sp>
        <p:nvSpPr>
          <p:cNvPr id="20" name="Sous-titr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19" name="Espace réservé de la date 18"/>
          <p:cNvSpPr>
            <a:spLocks noGrp="1"/>
          </p:cNvSpPr>
          <p:nvPr>
            <p:ph type="dt" sz="half" idx="10"/>
          </p:nvPr>
        </p:nvSpPr>
        <p:spPr/>
        <p:txBody>
          <a:bodyPr/>
          <a:lstStyle>
            <a:extLst/>
          </a:lstStyle>
          <a:p>
            <a:fld id="{AA309A6D-C09C-4548-B29A-6CF363A7E532}" type="datetimeFigureOut">
              <a:rPr lang="fr-FR" smtClean="0"/>
              <a:pPr/>
              <a:t>09/03/2023</a:t>
            </a:fld>
            <a:endParaRPr lang="fr-BE"/>
          </a:p>
        </p:txBody>
      </p:sp>
      <p:sp>
        <p:nvSpPr>
          <p:cNvPr id="8" name="Espace réservé du pied de page 7"/>
          <p:cNvSpPr>
            <a:spLocks noGrp="1"/>
          </p:cNvSpPr>
          <p:nvPr>
            <p:ph type="ftr" sz="quarter" idx="11"/>
          </p:nvPr>
        </p:nvSpPr>
        <p:spPr/>
        <p:txBody>
          <a:bodyPr/>
          <a:lstStyle>
            <a:extLst/>
          </a:lstStyle>
          <a:p>
            <a:endParaRPr lang="fr-BE"/>
          </a:p>
        </p:txBody>
      </p:sp>
      <p:sp>
        <p:nvSpPr>
          <p:cNvPr id="11" name="Espace réservé du numéro de diapositive 10"/>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502920" y="530352"/>
            <a:ext cx="8183880" cy="4187952"/>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09/03/2023</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33404"/>
            <a:ext cx="1981200" cy="5257799"/>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533400" y="533402"/>
            <a:ext cx="5943600" cy="525780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09/03/2023</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502920" y="530352"/>
            <a:ext cx="8183880" cy="4187952"/>
          </a:xfrm>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09/03/2023</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à coins arrondis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09/03/2023</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09/03/2023</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nchor="b"/>
          <a:lstStyle>
            <a:lvl1pPr>
              <a:defRPr b="1"/>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AA309A6D-C09C-4548-B29A-6CF363A7E532}" type="datetimeFigureOut">
              <a:rPr lang="fr-FR" smtClean="0"/>
              <a:pPr/>
              <a:t>09/03/2023</a:t>
            </a:fld>
            <a:endParaRPr lang="fr-BE"/>
          </a:p>
        </p:txBody>
      </p:sp>
      <p:sp>
        <p:nvSpPr>
          <p:cNvPr id="8" name="Espace réservé du pied de page 7"/>
          <p:cNvSpPr>
            <a:spLocks noGrp="1"/>
          </p:cNvSpPr>
          <p:nvPr>
            <p:ph type="ftr" sz="quarter" idx="11"/>
          </p:nvPr>
        </p:nvSpPr>
        <p:spPr/>
        <p:txBody>
          <a:bodyPr/>
          <a:lstStyle>
            <a:extLst/>
          </a:lstStyle>
          <a:p>
            <a:endParaRPr lang="fr-BE"/>
          </a:p>
        </p:txBody>
      </p:sp>
      <p:sp>
        <p:nvSpPr>
          <p:cNvPr id="9" name="Espace réservé du numéro de diapositive 8"/>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AA309A6D-C09C-4548-B29A-6CF363A7E532}" type="datetimeFigureOut">
              <a:rPr lang="fr-FR" smtClean="0"/>
              <a:pPr/>
              <a:t>09/03/2023</a:t>
            </a:fld>
            <a:endParaRPr lang="fr-BE"/>
          </a:p>
        </p:txBody>
      </p:sp>
      <p:sp>
        <p:nvSpPr>
          <p:cNvPr id="4" name="Espace réservé du pied de page 3"/>
          <p:cNvSpPr>
            <a:spLocks noGrp="1"/>
          </p:cNvSpPr>
          <p:nvPr>
            <p:ph type="ftr" sz="quarter" idx="11"/>
          </p:nvPr>
        </p:nvSpPr>
        <p:spPr/>
        <p:txBody>
          <a:bodyPr/>
          <a:lstStyle>
            <a:extLst/>
          </a:lstStyle>
          <a:p>
            <a:endParaRPr lang="fr-BE"/>
          </a:p>
        </p:txBody>
      </p:sp>
      <p:sp>
        <p:nvSpPr>
          <p:cNvPr id="5" name="Espace réservé du numéro de diapositive 4"/>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AA309A6D-C09C-4548-B29A-6CF363A7E532}" type="datetimeFigureOut">
              <a:rPr lang="fr-FR" smtClean="0"/>
              <a:pPr/>
              <a:t>09/03/2023</a:t>
            </a:fld>
            <a:endParaRPr lang="fr-BE"/>
          </a:p>
        </p:txBody>
      </p:sp>
      <p:sp>
        <p:nvSpPr>
          <p:cNvPr id="3" name="Espace réservé du pied de page 2"/>
          <p:cNvSpPr>
            <a:spLocks noGrp="1"/>
          </p:cNvSpPr>
          <p:nvPr>
            <p:ph type="ftr" sz="quarter" idx="11"/>
          </p:nvPr>
        </p:nvSpPr>
        <p:spPr/>
        <p:txBody>
          <a:bodyPr/>
          <a:lstStyle>
            <a:extLst/>
          </a:lstStyle>
          <a:p>
            <a:endParaRPr lang="fr-BE"/>
          </a:p>
        </p:txBody>
      </p:sp>
      <p:sp>
        <p:nvSpPr>
          <p:cNvPr id="4" name="Espace réservé du numéro de diapositive 3"/>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09/03/2023</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ondir un rectangle à un seul coin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09/03/2023</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3" name="Espace réservé pour une image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smtClean="0"/>
              <a:t>Cliquez sur l'icône pour ajouter une image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à coins arrondis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Espace réservé du titre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fr-FR" smtClean="0"/>
              <a:t>Cliquez pour modifier le style du titre</a:t>
            </a:r>
            <a:endParaRPr kumimoji="0" lang="en-US"/>
          </a:p>
        </p:txBody>
      </p:sp>
      <p:sp>
        <p:nvSpPr>
          <p:cNvPr id="4" name="Espace réservé du texte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5" name="Espace réservé de la date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A309A6D-C09C-4548-B29A-6CF363A7E532}" type="datetimeFigureOut">
              <a:rPr lang="fr-FR" smtClean="0"/>
              <a:pPr/>
              <a:t>09/03/2023</a:t>
            </a:fld>
            <a:endParaRPr lang="fr-BE"/>
          </a:p>
        </p:txBody>
      </p:sp>
      <p:sp>
        <p:nvSpPr>
          <p:cNvPr id="18" name="Espace réservé du pied de page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fr-BE"/>
          </a:p>
        </p:txBody>
      </p:sp>
      <p:sp>
        <p:nvSpPr>
          <p:cNvPr id="5" name="Espace réservé du numéro de diapositive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4480" y="1285860"/>
            <a:ext cx="5715040" cy="2277547"/>
          </a:xfrm>
          <a:prstGeom prst="rect">
            <a:avLst/>
          </a:prstGeom>
          <a:noFill/>
        </p:spPr>
        <p:txBody>
          <a:bodyPr wrap="square" lIns="91440" tIns="45720" rIns="91440" bIns="45720">
            <a:spAutoFit/>
          </a:bodyPr>
          <a:lstStyle/>
          <a:p>
            <a:pPr algn="ctr"/>
            <a:r>
              <a:rPr lang="fr-FR" sz="4400" b="1" dirty="0" smtClean="0">
                <a:ln w="1905"/>
                <a:solidFill>
                  <a:schemeClr val="accent1"/>
                </a:solidFill>
                <a:effectLst>
                  <a:innerShdw blurRad="69850" dist="43180" dir="5400000">
                    <a:srgbClr val="000000">
                      <a:alpha val="65000"/>
                    </a:srgbClr>
                  </a:innerShdw>
                </a:effectLst>
              </a:rPr>
              <a:t>Web </a:t>
            </a:r>
            <a:r>
              <a:rPr lang="fr-FR" sz="4400" b="1" dirty="0" err="1" smtClean="0">
                <a:ln w="1905"/>
                <a:solidFill>
                  <a:schemeClr val="accent1"/>
                </a:solidFill>
                <a:effectLst>
                  <a:innerShdw blurRad="69850" dist="43180" dir="5400000">
                    <a:srgbClr val="000000">
                      <a:alpha val="65000"/>
                    </a:srgbClr>
                  </a:innerShdw>
                </a:effectLst>
              </a:rPr>
              <a:t>fundamental</a:t>
            </a:r>
            <a:r>
              <a:rPr lang="fr-FR" sz="4400" b="1" dirty="0" smtClean="0">
                <a:ln w="1905"/>
                <a:solidFill>
                  <a:schemeClr val="accent1"/>
                </a:solidFill>
                <a:effectLst>
                  <a:innerShdw blurRad="69850" dist="43180" dir="5400000">
                    <a:srgbClr val="000000">
                      <a:alpha val="65000"/>
                    </a:srgbClr>
                  </a:innerShdw>
                </a:effectLst>
              </a:rPr>
              <a:t> </a:t>
            </a:r>
          </a:p>
          <a:p>
            <a:pPr algn="ctr"/>
            <a:r>
              <a:rPr lang="fr-FR" sz="4400" b="1" dirty="0" smtClean="0">
                <a:ln w="1905"/>
                <a:solidFill>
                  <a:schemeClr val="accent1"/>
                </a:solidFill>
                <a:effectLst>
                  <a:innerShdw blurRad="69850" dist="43180" dir="5400000">
                    <a:srgbClr val="000000">
                      <a:alpha val="65000"/>
                    </a:srgbClr>
                  </a:innerShdw>
                </a:effectLst>
              </a:rPr>
              <a:t>projet </a:t>
            </a:r>
          </a:p>
          <a:p>
            <a:pPr algn="ctr"/>
            <a:endParaRPr lang="fr-FR" sz="5400" b="1" cap="none" spc="0" dirty="0">
              <a:ln w="1905"/>
              <a:solidFill>
                <a:schemeClr val="accent1"/>
              </a:solidFill>
              <a:effectLst>
                <a:innerShdw blurRad="69850" dist="43180" dir="5400000">
                  <a:srgbClr val="000000">
                    <a:alpha val="65000"/>
                  </a:srgbClr>
                </a:innerShdw>
              </a:effectLst>
            </a:endParaRPr>
          </a:p>
        </p:txBody>
      </p:sp>
      <p:pic>
        <p:nvPicPr>
          <p:cNvPr id="1026" name="Picture 2" descr="C:\Users\HP\Desktop\téléchargement.png"/>
          <p:cNvPicPr>
            <a:picLocks noChangeAspect="1" noChangeArrowheads="1"/>
          </p:cNvPicPr>
          <p:nvPr/>
        </p:nvPicPr>
        <p:blipFill>
          <a:blip r:embed="rId2"/>
          <a:srcRect/>
          <a:stretch>
            <a:fillRect/>
          </a:stretch>
        </p:blipFill>
        <p:spPr bwMode="auto">
          <a:xfrm>
            <a:off x="285720" y="3786190"/>
            <a:ext cx="3429024" cy="2643206"/>
          </a:xfrm>
          <a:prstGeom prst="rect">
            <a:avLst/>
          </a:prstGeom>
          <a:noFill/>
        </p:spPr>
      </p:pic>
      <p:sp>
        <p:nvSpPr>
          <p:cNvPr id="7" name="Rectangle 6"/>
          <p:cNvSpPr/>
          <p:nvPr/>
        </p:nvSpPr>
        <p:spPr>
          <a:xfrm>
            <a:off x="5357818" y="5286388"/>
            <a:ext cx="2339102" cy="646331"/>
          </a:xfrm>
          <a:prstGeom prst="rect">
            <a:avLst/>
          </a:prstGeom>
          <a:noFill/>
        </p:spPr>
        <p:txBody>
          <a:bodyPr wrap="none" lIns="91440" tIns="45720" rIns="91440" bIns="45720">
            <a:spAutoFit/>
          </a:bodyPr>
          <a:lstStyle/>
          <a:p>
            <a:pPr algn="ctr"/>
            <a:r>
              <a:rPr lang="fr-FR" b="1" cap="all" dirty="0" err="1" smtClean="0">
                <a:ln w="9000" cmpd="sng">
                  <a:solidFill>
                    <a:schemeClr val="accent4">
                      <a:shade val="50000"/>
                      <a:satMod val="120000"/>
                    </a:schemeClr>
                  </a:solidFill>
                  <a:prstDash val="solid"/>
                </a:ln>
                <a:effectLst>
                  <a:reflection blurRad="12700" stA="28000" endPos="45000" dist="1000" dir="5400000" sy="-100000" algn="bl" rotWithShape="0"/>
                </a:effectLst>
              </a:rPr>
              <a:t>developed</a:t>
            </a:r>
            <a:r>
              <a:rPr lang="fr-FR" b="1" cap="all" dirty="0" smtClean="0">
                <a:ln w="9000" cmpd="sng">
                  <a:solidFill>
                    <a:schemeClr val="accent4">
                      <a:shade val="50000"/>
                      <a:satMod val="120000"/>
                    </a:schemeClr>
                  </a:solidFill>
                  <a:prstDash val="solid"/>
                </a:ln>
                <a:effectLst>
                  <a:reflection blurRad="12700" stA="28000" endPos="45000" dist="1000" dir="5400000" sy="-100000" algn="bl" rotWithShape="0"/>
                </a:effectLst>
              </a:rPr>
              <a:t> by :</a:t>
            </a:r>
            <a:endParaRPr lang="fr-FR" b="1" cap="all" dirty="0" smtClean="0">
              <a:ln w="9000" cmpd="sng">
                <a:solidFill>
                  <a:schemeClr val="accent4">
                    <a:shade val="50000"/>
                    <a:satMod val="120000"/>
                  </a:schemeClr>
                </a:solidFill>
                <a:prstDash val="solid"/>
              </a:ln>
              <a:effectLst>
                <a:reflection blurRad="12700" stA="28000" endPos="45000" dist="1000" dir="5400000" sy="-100000" algn="bl" rotWithShape="0"/>
              </a:effectLst>
            </a:endParaRPr>
          </a:p>
          <a:p>
            <a:pPr algn="ctr"/>
            <a:r>
              <a:rPr lang="fr-FR" b="1" cap="all" dirty="0" err="1" smtClean="0">
                <a:ln w="9000" cmpd="sng">
                  <a:solidFill>
                    <a:schemeClr val="accent4">
                      <a:shade val="50000"/>
                      <a:satMod val="120000"/>
                    </a:schemeClr>
                  </a:solidFill>
                  <a:prstDash val="solid"/>
                </a:ln>
                <a:effectLst>
                  <a:reflection blurRad="12700" stA="28000" endPos="45000" dist="1000" dir="5400000" sy="-100000" algn="bl" rotWithShape="0"/>
                </a:effectLst>
              </a:rPr>
              <a:t>safa</a:t>
            </a:r>
            <a:r>
              <a:rPr lang="fr-FR" b="1" cap="all" dirty="0" smtClean="0">
                <a:ln w="9000" cmpd="sng">
                  <a:solidFill>
                    <a:schemeClr val="accent4">
                      <a:shade val="50000"/>
                      <a:satMod val="120000"/>
                    </a:schemeClr>
                  </a:solidFill>
                  <a:prstDash val="solid"/>
                </a:ln>
                <a:effectLst>
                  <a:reflection blurRad="12700" stA="28000" endPos="45000" dist="1000" dir="5400000" sy="-100000" algn="bl" rotWithShape="0"/>
                </a:effectLst>
              </a:rPr>
              <a:t> </a:t>
            </a:r>
            <a:r>
              <a:rPr lang="fr-FR" b="1" cap="all" dirty="0" err="1" smtClean="0">
                <a:ln w="9000" cmpd="sng">
                  <a:solidFill>
                    <a:schemeClr val="accent4">
                      <a:shade val="50000"/>
                      <a:satMod val="120000"/>
                    </a:schemeClr>
                  </a:solidFill>
                  <a:prstDash val="solid"/>
                </a:ln>
                <a:effectLst>
                  <a:reflection blurRad="12700" stA="28000" endPos="45000" dist="1000" dir="5400000" sy="-100000" algn="bl" rotWithShape="0"/>
                </a:effectLst>
              </a:rPr>
              <a:t>boukhris</a:t>
            </a:r>
            <a:endParaRPr lang="fr-FR" b="1" cap="all" dirty="0">
              <a:ln w="9000" cmpd="sng">
                <a:solidFill>
                  <a:schemeClr val="accent4">
                    <a:shade val="50000"/>
                    <a:satMod val="120000"/>
                  </a:schemeClr>
                </a:solidFill>
                <a:prstDash val="solid"/>
              </a:ln>
              <a:effectLst>
                <a:reflection blurRad="12700" stA="28000" endPos="45000" dist="1000" dir="5400000" sy="-100000" algn="bl" rotWithShape="0"/>
              </a:effectLst>
            </a:endParaRPr>
          </a:p>
        </p:txBody>
      </p:sp>
      <p:pic>
        <p:nvPicPr>
          <p:cNvPr id="1027" name="Picture 3" descr="C:\Users\HP\Desktop\téléchargement (1).png"/>
          <p:cNvPicPr>
            <a:picLocks noChangeAspect="1" noChangeArrowheads="1"/>
          </p:cNvPicPr>
          <p:nvPr/>
        </p:nvPicPr>
        <p:blipFill>
          <a:blip r:embed="rId3"/>
          <a:srcRect/>
          <a:stretch>
            <a:fillRect/>
          </a:stretch>
        </p:blipFill>
        <p:spPr bwMode="auto">
          <a:xfrm>
            <a:off x="4214810" y="4214818"/>
            <a:ext cx="3943350" cy="50006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i="1" dirty="0" smtClean="0">
                <a:solidFill>
                  <a:srgbClr val="FF0000"/>
                </a:solidFill>
              </a:rPr>
              <a:t>How does the web work</a:t>
            </a:r>
            <a:r>
              <a:rPr lang="en-US" dirty="0" smtClean="0">
                <a:solidFill>
                  <a:srgbClr val="FF0000"/>
                </a:solidFill>
              </a:rPr>
              <a:t>?</a:t>
            </a:r>
            <a:r>
              <a:rPr lang="en-US" dirty="0" smtClean="0"/>
              <a:t/>
            </a:r>
            <a:br>
              <a:rPr lang="en-US" dirty="0" smtClean="0"/>
            </a:br>
            <a:endParaRPr lang="fr-FR" dirty="0"/>
          </a:p>
        </p:txBody>
      </p:sp>
      <p:sp>
        <p:nvSpPr>
          <p:cNvPr id="3" name="Espace réservé du contenu 2"/>
          <p:cNvSpPr>
            <a:spLocks noGrp="1"/>
          </p:cNvSpPr>
          <p:nvPr>
            <p:ph idx="1"/>
          </p:nvPr>
        </p:nvSpPr>
        <p:spPr/>
        <p:txBody>
          <a:bodyPr/>
          <a:lstStyle/>
          <a:p>
            <a:r>
              <a:rPr lang="en-US" dirty="0" smtClean="0"/>
              <a:t>The 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i="1" dirty="0" smtClean="0">
                <a:solidFill>
                  <a:srgbClr val="FF0000"/>
                </a:solidFill>
              </a:rPr>
              <a:t>What </a:t>
            </a:r>
            <a:r>
              <a:rPr lang="en-US" dirty="0" smtClean="0">
                <a:solidFill>
                  <a:srgbClr val="FF0000"/>
                </a:solidFill>
              </a:rPr>
              <a:t>do you need</a:t>
            </a:r>
            <a:r>
              <a:rPr lang="en-US" i="1" dirty="0" smtClean="0">
                <a:solidFill>
                  <a:srgbClr val="FF0000"/>
                </a:solidFill>
              </a:rPr>
              <a:t> to be a web developer?</a:t>
            </a:r>
            <a:r>
              <a:rPr lang="en-US" dirty="0" smtClean="0"/>
              <a:t/>
            </a:r>
            <a:br>
              <a:rPr lang="en-US" dirty="0" smtClean="0"/>
            </a:br>
            <a:endParaRPr lang="fr-FR" dirty="0"/>
          </a:p>
        </p:txBody>
      </p:sp>
      <p:sp>
        <p:nvSpPr>
          <p:cNvPr id="3" name="Espace réservé du contenu 2"/>
          <p:cNvSpPr>
            <a:spLocks noGrp="1"/>
          </p:cNvSpPr>
          <p:nvPr>
            <p:ph idx="1"/>
          </p:nvPr>
        </p:nvSpPr>
        <p:spPr/>
        <p:txBody>
          <a:bodyPr>
            <a:normAutofit/>
          </a:bodyPr>
          <a:lstStyle/>
          <a:p>
            <a:r>
              <a:rPr lang="en-US" dirty="0" smtClean="0"/>
              <a:t>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r>
              <a:rPr lang="en-US" dirty="0" smtClean="0"/>
              <a:t>.</a:t>
            </a:r>
          </a:p>
          <a:p>
            <a:pPr>
              <a:buNone/>
            </a:pPr>
            <a:endParaRPr lang="fr-FR" dirty="0" smtClean="0"/>
          </a:p>
          <a:p>
            <a:endParaRPr lang="en-US" dirty="0" smtClean="0"/>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500042"/>
            <a:ext cx="8229600" cy="5500726"/>
          </a:xfrm>
        </p:spPr>
        <p:txBody>
          <a:bodyPr>
            <a:normAutofit/>
          </a:bodyPr>
          <a:lstStyle/>
          <a:p>
            <a:r>
              <a:rPr lang="en-US" dirty="0" smtClean="0"/>
              <a:t>you will need to master one of the latest existing programming languages ​​to be able to integrate a web development agency: React, </a:t>
            </a:r>
            <a:r>
              <a:rPr lang="en-US" dirty="0" err="1" smtClean="0"/>
              <a:t>Symfony</a:t>
            </a:r>
            <a:r>
              <a:rPr lang="en-US" dirty="0" smtClean="0"/>
              <a:t>, </a:t>
            </a:r>
            <a:r>
              <a:rPr lang="en-US" dirty="0" smtClean="0"/>
              <a:t>Angular</a:t>
            </a:r>
            <a:endParaRPr lang="en-US" dirty="0"/>
          </a:p>
          <a:p>
            <a:r>
              <a:rPr lang="en-US" dirty="0" smtClean="0"/>
              <a:t>you will need to choose an area of ​​specialization</a:t>
            </a:r>
            <a:endParaRPr lang="en-US" dirty="0" smtClean="0"/>
          </a:p>
          <a:p>
            <a:pPr>
              <a:buFontTx/>
              <a:buChar char="-"/>
            </a:pPr>
            <a:r>
              <a:rPr lang="fr-FR" b="1" i="1" dirty="0" smtClean="0">
                <a:solidFill>
                  <a:srgbClr val="FF0000"/>
                </a:solidFill>
              </a:rPr>
              <a:t>Front-End </a:t>
            </a:r>
            <a:r>
              <a:rPr lang="fr-FR" b="1" i="1" dirty="0" err="1">
                <a:solidFill>
                  <a:srgbClr val="FF0000"/>
                </a:solidFill>
              </a:rPr>
              <a:t>Developer</a:t>
            </a:r>
            <a:r>
              <a:rPr lang="fr-FR" b="1" i="1" dirty="0" smtClean="0">
                <a:solidFill>
                  <a:srgbClr val="FF0000"/>
                </a:solidFill>
              </a:rPr>
              <a:t>.</a:t>
            </a:r>
          </a:p>
          <a:p>
            <a:pPr>
              <a:buFontTx/>
              <a:buChar char="-"/>
            </a:pPr>
            <a:r>
              <a:rPr lang="fr-FR" b="1" i="1" dirty="0">
                <a:solidFill>
                  <a:srgbClr val="FF0000"/>
                </a:solidFill>
              </a:rPr>
              <a:t>Back-End </a:t>
            </a:r>
            <a:r>
              <a:rPr lang="fr-FR" b="1" i="1" dirty="0" err="1" smtClean="0">
                <a:solidFill>
                  <a:srgbClr val="FF0000"/>
                </a:solidFill>
              </a:rPr>
              <a:t>Developer</a:t>
            </a:r>
            <a:endParaRPr lang="fr-FR" b="1" i="1" dirty="0" smtClean="0">
              <a:solidFill>
                <a:srgbClr val="FF0000"/>
              </a:solidFill>
            </a:endParaRPr>
          </a:p>
          <a:p>
            <a:pPr>
              <a:buFontTx/>
              <a:buChar char="-"/>
            </a:pPr>
            <a:r>
              <a:rPr lang="fr-FR" b="1" i="1" dirty="0">
                <a:solidFill>
                  <a:srgbClr val="FF0000"/>
                </a:solidFill>
              </a:rPr>
              <a:t>Full-</a:t>
            </a:r>
            <a:r>
              <a:rPr lang="fr-FR" b="1" i="1" dirty="0" err="1">
                <a:solidFill>
                  <a:srgbClr val="FF0000"/>
                </a:solidFill>
              </a:rPr>
              <a:t>Stack</a:t>
            </a:r>
            <a:r>
              <a:rPr lang="fr-FR" b="1" i="1" dirty="0">
                <a:solidFill>
                  <a:srgbClr val="FF0000"/>
                </a:solidFill>
              </a:rPr>
              <a:t> </a:t>
            </a:r>
            <a:r>
              <a:rPr lang="fr-FR" b="1" i="1" dirty="0" err="1" smtClean="0">
                <a:solidFill>
                  <a:srgbClr val="FF0000"/>
                </a:solidFill>
              </a:rPr>
              <a:t>Developer</a:t>
            </a:r>
            <a:endParaRPr lang="fr-FR" b="1" i="1" dirty="0" smtClean="0">
              <a:solidFill>
                <a:srgbClr val="FF0000"/>
              </a:solidFill>
            </a:endParaRPr>
          </a:p>
          <a:p>
            <a:pPr>
              <a:buNone/>
            </a:pPr>
            <a:r>
              <a:rPr lang="en-US" dirty="0" smtClean="0"/>
              <a:t>Continuous </a:t>
            </a:r>
            <a:r>
              <a:rPr lang="en-US" dirty="0" smtClean="0"/>
              <a:t>learning throughout his career</a:t>
            </a:r>
            <a:endParaRPr lang="fr-FR" b="1" i="1" dirty="0" smtClean="0">
              <a:solidFill>
                <a:srgbClr val="FF0000"/>
              </a:solidFill>
            </a:endParaRPr>
          </a:p>
          <a:p>
            <a:pPr>
              <a:buFontTx/>
              <a:buChar char="-"/>
            </a:pPr>
            <a:endParaRPr lang="fr-FR" b="1" i="1" dirty="0" smtClean="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1214422"/>
            <a:ext cx="8229600" cy="571504"/>
          </a:xfrm>
        </p:spPr>
        <p:txBody>
          <a:bodyPr>
            <a:noAutofit/>
          </a:bodyPr>
          <a:lstStyle/>
          <a:p>
            <a:r>
              <a:rPr lang="en-US" sz="2800" dirty="0" smtClean="0">
                <a:solidFill>
                  <a:srgbClr val="FF0000"/>
                </a:solidFill>
              </a:rPr>
              <a:t>Why did you choose to learn web development?</a:t>
            </a:r>
            <a:r>
              <a:rPr lang="en-US" sz="3200" dirty="0" smtClean="0"/>
              <a:t/>
            </a:r>
            <a:br>
              <a:rPr lang="en-US" sz="3200" dirty="0" smtClean="0"/>
            </a:br>
            <a:endParaRPr lang="fr-FR" sz="3200" dirty="0"/>
          </a:p>
        </p:txBody>
      </p:sp>
      <p:sp>
        <p:nvSpPr>
          <p:cNvPr id="3" name="Espace réservé du contenu 2"/>
          <p:cNvSpPr>
            <a:spLocks noGrp="1"/>
          </p:cNvSpPr>
          <p:nvPr>
            <p:ph idx="1"/>
          </p:nvPr>
        </p:nvSpPr>
        <p:spPr>
          <a:xfrm>
            <a:off x="357158" y="1571612"/>
            <a:ext cx="8183880" cy="4187952"/>
          </a:xfrm>
        </p:spPr>
        <p:txBody>
          <a:bodyPr>
            <a:normAutofit fontScale="92500"/>
          </a:bodyPr>
          <a:lstStyle/>
          <a:p>
            <a:r>
              <a:rPr lang="en-US" dirty="0" smtClean="0"/>
              <a:t>Web development gives you the opportunity to express yourself creatively on the internet. </a:t>
            </a:r>
            <a:endParaRPr lang="en-US" dirty="0" smtClean="0"/>
          </a:p>
          <a:p>
            <a:r>
              <a:rPr lang="en-US" dirty="0" smtClean="0"/>
              <a:t>Work </a:t>
            </a:r>
            <a:r>
              <a:rPr lang="en-US" dirty="0" smtClean="0"/>
              <a:t>Flexibility : </a:t>
            </a:r>
            <a:r>
              <a:rPr lang="en-US" dirty="0" smtClean="0"/>
              <a:t>As a web developer, you can choose to work remotely.</a:t>
            </a:r>
            <a:endParaRPr lang="fr-FR" dirty="0" smtClean="0"/>
          </a:p>
          <a:p>
            <a:r>
              <a:rPr lang="en-US" dirty="0" smtClean="0"/>
              <a:t>The skills of web developers are in demand. And this will help you land a job with a great salary package. Numerous websites can give you an idea of the packages offered with just a quick </a:t>
            </a:r>
            <a:r>
              <a:rPr lang="en-US" dirty="0" err="1" smtClean="0"/>
              <a:t>google</a:t>
            </a:r>
            <a:r>
              <a:rPr lang="en-US" dirty="0" smtClean="0"/>
              <a:t> search</a:t>
            </a:r>
            <a:r>
              <a:rPr lang="en-US" dirty="0" smtClean="0"/>
              <a:t>.</a:t>
            </a:r>
          </a:p>
          <a:p>
            <a:pPr>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en-US" dirty="0" smtClean="0"/>
              <a:t>There are opportunities all over the world</a:t>
            </a:r>
          </a:p>
          <a:p>
            <a:r>
              <a:rPr lang="en-US" dirty="0" smtClean="0"/>
              <a:t>coding is a highly valued skill in today's job market</a:t>
            </a:r>
          </a:p>
          <a:p>
            <a:r>
              <a:rPr lang="en-US" dirty="0" smtClean="0"/>
              <a:t>learning to code is a great choice with many benefits. Not only will it challenge you and allow you to create something unique, but it's also a highly valued and versatile skill that can open many doors in your personal and professional life.</a:t>
            </a:r>
          </a:p>
          <a:p>
            <a:pPr>
              <a:buNone/>
            </a:pPr>
            <a:r>
              <a:rPr lang="en-US" dirty="0"/>
              <a:t/>
            </a:r>
            <a:br>
              <a:rPr lang="en-US" dirty="0"/>
            </a:b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191</TotalTime>
  <Words>274</Words>
  <PresentationFormat>Affichage à l'écran (4:3)</PresentationFormat>
  <Paragraphs>23</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Aspect</vt:lpstr>
      <vt:lpstr>Diapositive 1</vt:lpstr>
      <vt:lpstr>How does the web work? </vt:lpstr>
      <vt:lpstr>What do you need to be a web developer? </vt:lpstr>
      <vt:lpstr>Diapositive 4</vt:lpstr>
      <vt:lpstr>Why did you choose to learn web development? </vt:lpstr>
      <vt:lpstr>Diapositive 6</vt:lpstr>
      <vt:lpstr>Diapositive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dc:title>
  <dc:creator>HP</dc:creator>
  <cp:lastModifiedBy>HP</cp:lastModifiedBy>
  <cp:revision>23</cp:revision>
  <dcterms:created xsi:type="dcterms:W3CDTF">2023-03-08T20:24:29Z</dcterms:created>
  <dcterms:modified xsi:type="dcterms:W3CDTF">2023-03-09T16:59:05Z</dcterms:modified>
</cp:coreProperties>
</file>