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96" r:id="rId3"/>
    <p:sldId id="297" r:id="rId4"/>
    <p:sldId id="306" r:id="rId5"/>
    <p:sldId id="307" r:id="rId6"/>
    <p:sldId id="327" r:id="rId7"/>
    <p:sldId id="301" r:id="rId8"/>
    <p:sldId id="302" r:id="rId9"/>
    <p:sldId id="308" r:id="rId10"/>
    <p:sldId id="303" r:id="rId11"/>
    <p:sldId id="309" r:id="rId12"/>
    <p:sldId id="314" r:id="rId13"/>
    <p:sldId id="315" r:id="rId14"/>
    <p:sldId id="316" r:id="rId15"/>
    <p:sldId id="317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4091-A2AC-4E17-9483-03A4214D1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45AE7-847E-47B6-A9F0-7CA5D8C0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6A99-E0A5-4FB2-B242-489E46A8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CF04-AFEB-4092-816C-30F83082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AEF0-0666-4C48-BCAA-0265BA2A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7393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706E-085C-4E78-9A78-CE09AB5E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D3CAA-D7AF-463A-B473-400789B86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1461-F191-47AB-BDEE-F3C7078B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FEE0-F542-4910-9E86-F46E450E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98D4-BCB9-440C-B9A1-254007C0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06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950E3-2F18-4092-A081-25A3E9DD1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06F4C-49AA-4B2B-84F4-73404EF7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ED508-7211-4550-BB7F-4DC8A43F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62B1-F51B-48DE-9240-84CDEA07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3B0C-F0D4-47A3-9206-A7CF7A03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6999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9810-E9B3-4C03-AB3F-64148A67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4A66-A9E6-403F-8D51-66492652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E47C-AC5A-4513-8A51-E7547985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626A-8314-4D73-BCC7-1E30664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2A20-5B2F-4E7C-AFD8-F4C9CE93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0803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7ACD-2CC2-4974-A7BF-59517940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819E2-E8DE-4519-94CE-94F4779D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AD5B-9941-47DB-A468-E6BD155A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D00C-FEB5-44D9-B63E-28452181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76B0-BCCF-4D14-9C9D-875A5642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9357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871C-F42E-41F4-9EC6-C35BE558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C525-82F6-497E-AE99-5C74AA36B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C62CD-F772-4817-8328-5F873D88A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5437-77C7-4BCB-9E63-3F7406EC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4ED9F-B114-492B-9B1B-A1F725AF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700CD-F870-49CC-832D-0A751AB6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497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E787-BAA4-4DD2-B3B6-69102198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DF999-C253-45A0-9BE9-0D5756FF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6AAA7-100A-4430-AEDB-C77D65D8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83744-E611-48A2-846A-AAEC925A2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08073-1097-4286-BEB8-40482B681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CF981-123E-477F-B36D-80AA92E9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C55D4-74D6-4273-AFFB-765783FD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DE9-5E48-4861-8B06-86EBC3C1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5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EFC3-499A-4BAD-AB19-18DBD13E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00B22-7364-418A-8658-7BCBF280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363F0-4E51-4FD4-A1B8-4AD21D93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AF967-AC58-4D44-A43A-CB8C5182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049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B1A40-BD40-47E2-83A1-39525A1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81AB8-C142-4DA4-9F55-4A696FF7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725FC-4B33-40B3-B264-BFE8748A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6005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69D1-F040-46F3-A75E-4E3EB1A2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F848-32AB-4005-8345-1394BAFD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4BAEC-75DC-41B7-9E22-2887B1B3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86A87-4183-4114-91C3-1B680FCE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DA4E3-7ABD-4105-B1D5-96F458CB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624BB-9A21-475C-9011-F4FE3B90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789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4A0E-37C1-4841-97A2-884250F4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D972B-0E11-4EB7-95F3-2018DC517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5A9B8-52A0-4CB4-AAAC-9AE4C164D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78939-2E0F-415F-82E9-4CE2FF66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F45DE-D8CC-4242-B0B8-0FD9CB5B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F2DC4-FE67-4B35-A6ED-239331E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82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28A69-EEA5-435E-BA04-46BEE711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53FD4-F3F3-4CE7-8247-8900F8C9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3EB-33FB-46CE-B1AD-1A01A4E92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7247F-1804-4DB7-839F-AD78771B0F0B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5DE7-7366-484C-8B49-8F3E0CAC9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F42B-1E6D-4079-8B6F-9F2332D7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838F-61FB-441C-8119-ED4A6915A9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2404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Measuring &amp; Estimating costs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4318-5FAC-4E78-8B3D-DCBCCFA35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4423-7362-411D-B569-97D76593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675861"/>
            <a:ext cx="11648661" cy="5923722"/>
          </a:xfrm>
        </p:spPr>
        <p:txBody>
          <a:bodyPr/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Modifications for this time value are estimated using a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discount rate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From this parameter,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present value (PV) </a:t>
            </a:r>
            <a:r>
              <a:rPr lang="en-US" sz="2600" dirty="0">
                <a:latin typeface="Book Antiqua" pitchFamily="18" charset="0"/>
              </a:rPr>
              <a:t>of future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expenditures</a:t>
            </a:r>
            <a:r>
              <a:rPr lang="en-US" sz="2600" dirty="0">
                <a:latin typeface="Book Antiqua" pitchFamily="18" charset="0"/>
              </a:rPr>
              <a:t> and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savings</a:t>
            </a:r>
            <a:r>
              <a:rPr lang="en-US" sz="2600" dirty="0">
                <a:latin typeface="Book Antiqua" pitchFamily="18" charset="0"/>
              </a:rPr>
              <a:t> can be calculated.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discount rate </a:t>
            </a:r>
            <a:r>
              <a:rPr lang="en-US" sz="2600" dirty="0">
                <a:latin typeface="Book Antiqua" pitchFamily="18" charset="0"/>
              </a:rPr>
              <a:t>generally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accepted</a:t>
            </a:r>
            <a:r>
              <a:rPr lang="en-US" sz="2600" dirty="0">
                <a:latin typeface="Book Antiqua" pitchFamily="18" charset="0"/>
              </a:rPr>
              <a:t> for health care interventions is between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3%</a:t>
            </a:r>
            <a:r>
              <a:rPr lang="en-US" sz="2600" dirty="0">
                <a:latin typeface="Book Antiqua" pitchFamily="18" charset="0"/>
              </a:rPr>
              <a:t> and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5</a:t>
            </a:r>
            <a:r>
              <a:rPr lang="en-US" sz="2600" b="1" dirty="0" smtClean="0">
                <a:solidFill>
                  <a:srgbClr val="00B0F0"/>
                </a:solidFill>
                <a:latin typeface="Book Antiqua" pitchFamily="18" charset="0"/>
              </a:rPr>
              <a:t>%</a:t>
            </a:r>
            <a:r>
              <a:rPr lang="en-US" sz="2600" dirty="0" smtClean="0">
                <a:latin typeface="Book Antiqua" pitchFamily="18" charset="0"/>
              </a:rPr>
              <a:t>.</a:t>
            </a:r>
            <a:endParaRPr lang="en-US" sz="26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946C-718E-4F00-9927-EF563B72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179594"/>
            <a:ext cx="10515600" cy="9335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- </a:t>
            </a:r>
            <a:r>
              <a:rPr lang="en-US" b="1" dirty="0">
                <a:solidFill>
                  <a:srgbClr val="FF0000"/>
                </a:solidFill>
              </a:rPr>
              <a:t>Resources for Cost Estimations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2F98-50F8-42BE-AB6F-C728FC5D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033670"/>
            <a:ext cx="11542644" cy="55526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more similar </a:t>
            </a:r>
            <a:r>
              <a:rPr lang="en-US" sz="2600" dirty="0">
                <a:latin typeface="Book Antiqua" pitchFamily="18" charset="0"/>
              </a:rPr>
              <a:t>a cost estimation method is to </a:t>
            </a:r>
            <a:r>
              <a:rPr lang="ar-EG" sz="2600" b="1" dirty="0">
                <a:solidFill>
                  <a:srgbClr val="00B0F0"/>
                </a:solidFill>
                <a:latin typeface="Book Antiqua" pitchFamily="18" charset="0"/>
              </a:rPr>
              <a:t>“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real-world”</a:t>
            </a:r>
            <a:r>
              <a:rPr lang="en-US" sz="2600" dirty="0">
                <a:latin typeface="Book Antiqua" pitchFamily="18" charset="0"/>
              </a:rPr>
              <a:t> practice,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better estimate</a:t>
            </a:r>
            <a:r>
              <a:rPr lang="en-US" sz="2600" dirty="0">
                <a:latin typeface="Book Antiqua" pitchFamily="18" charset="0"/>
              </a:rPr>
              <a:t> this method provides.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Sometimes costs are collected retrospectively from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medical records </a:t>
            </a:r>
            <a:r>
              <a:rPr lang="en-US" sz="2600" dirty="0">
                <a:latin typeface="Book Antiqua" pitchFamily="18" charset="0"/>
              </a:rPr>
              <a:t>or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reimbursement claims </a:t>
            </a:r>
            <a:r>
              <a:rPr lang="en-US" sz="2600" dirty="0">
                <a:latin typeface="Book Antiqua" pitchFamily="18" charset="0"/>
              </a:rPr>
              <a:t>data.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Claims data </a:t>
            </a:r>
            <a:r>
              <a:rPr lang="en-US" sz="2600" dirty="0">
                <a:latin typeface="Book Antiqua" pitchFamily="18" charset="0"/>
              </a:rPr>
              <a:t>review is a relatively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inexpensive</a:t>
            </a:r>
            <a:r>
              <a:rPr lang="en-US" sz="2600" dirty="0">
                <a:latin typeface="Book Antiqua" pitchFamily="18" charset="0"/>
              </a:rPr>
              <a:t> way to collect cost data for patients but may be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incomplete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Sources of estimates for four types of common direct medical cost categories will be addressed: </a:t>
            </a:r>
            <a:r>
              <a:rPr lang="en-US" sz="2600" b="1" dirty="0">
                <a:latin typeface="Book Antiqua" pitchFamily="18" charset="0"/>
              </a:rPr>
              <a:t>medications</a:t>
            </a:r>
            <a:r>
              <a:rPr lang="en-US" sz="2600" dirty="0">
                <a:latin typeface="Book Antiqua" pitchFamily="18" charset="0"/>
              </a:rPr>
              <a:t>, </a:t>
            </a:r>
            <a:r>
              <a:rPr lang="en-US" sz="2600" b="1" dirty="0">
                <a:latin typeface="Book Antiqua" pitchFamily="18" charset="0"/>
              </a:rPr>
              <a:t>medical services</a:t>
            </a:r>
            <a:r>
              <a:rPr lang="en-US" sz="2600" dirty="0">
                <a:latin typeface="Book Antiqua" pitchFamily="18" charset="0"/>
              </a:rPr>
              <a:t>, </a:t>
            </a:r>
            <a:r>
              <a:rPr lang="en-US" sz="2600" b="1" dirty="0">
                <a:latin typeface="Book Antiqua" pitchFamily="18" charset="0"/>
              </a:rPr>
              <a:t>personnel costs</a:t>
            </a:r>
            <a:r>
              <a:rPr lang="en-US" sz="2600" dirty="0">
                <a:latin typeface="Book Antiqua" pitchFamily="18" charset="0"/>
              </a:rPr>
              <a:t>, and </a:t>
            </a:r>
            <a:r>
              <a:rPr lang="en-US" sz="2600" b="1" dirty="0">
                <a:latin typeface="Book Antiqua" pitchFamily="18" charset="0"/>
              </a:rPr>
              <a:t>hospitalizations</a:t>
            </a:r>
            <a:r>
              <a:rPr lang="en-US" sz="2600" dirty="0">
                <a:latin typeface="Book Antiqua" pitchFamily="18" charset="0"/>
              </a:rPr>
              <a:t>.</a:t>
            </a:r>
            <a:endParaRPr lang="ar-EG" sz="26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153-4191-43A1-8E32-A92B2026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278296"/>
            <a:ext cx="11555896" cy="6414052"/>
          </a:xfrm>
        </p:spPr>
        <p:txBody>
          <a:bodyPr>
            <a:normAutofit/>
          </a:bodyPr>
          <a:lstStyle/>
          <a:p>
            <a:pPr marL="857250" lvl="1" indent="-857250">
              <a:lnSpc>
                <a:spcPct val="80000"/>
              </a:lnSpc>
              <a:spcBef>
                <a:spcPts val="1000"/>
              </a:spcBef>
              <a:buFont typeface="+mj-lt"/>
              <a:buAutoNum type="alphaUcPeriod"/>
            </a:pPr>
            <a:r>
              <a:rPr lang="en-US" sz="3800" b="1" u="sng" dirty="0">
                <a:solidFill>
                  <a:srgbClr val="FF0000"/>
                </a:solidFill>
                <a:latin typeface="Book Antiqua" pitchFamily="18" charset="0"/>
              </a:rPr>
              <a:t>Medications: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average wholesale price </a:t>
            </a:r>
            <a:r>
              <a:rPr lang="en-US" sz="2600" dirty="0">
                <a:latin typeface="Book Antiqua" pitchFamily="18" charset="0"/>
              </a:rPr>
              <a:t>(AWP) is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often</a:t>
            </a:r>
            <a:r>
              <a:rPr lang="en-US" sz="2600" dirty="0">
                <a:latin typeface="Book Antiqua" pitchFamily="18" charset="0"/>
              </a:rPr>
              <a:t> used when calculating the cost of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pharmaceutical products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AWP</a:t>
            </a:r>
            <a:r>
              <a:rPr lang="en-US" sz="2600" dirty="0">
                <a:latin typeface="Book Antiqua" pitchFamily="18" charset="0"/>
              </a:rPr>
              <a:t> is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higher</a:t>
            </a:r>
            <a:r>
              <a:rPr lang="en-US" sz="2600" dirty="0">
                <a:latin typeface="Book Antiqua" pitchFamily="18" charset="0"/>
              </a:rPr>
              <a:t> than what pharmacies, institutions, or third party payers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actually</a:t>
            </a:r>
            <a:r>
              <a:rPr lang="en-US" sz="2600" dirty="0">
                <a:latin typeface="Book Antiqua" pitchFamily="18" charset="0"/>
              </a:rPr>
              <a:t> pay for medications.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wholesale acquisition </a:t>
            </a:r>
            <a:r>
              <a:rPr lang="en-US" sz="2600" dirty="0" smtClean="0">
                <a:latin typeface="Book Antiqua" pitchFamily="18" charset="0"/>
              </a:rPr>
              <a:t>costs </a:t>
            </a:r>
            <a:r>
              <a:rPr lang="en-US" sz="2600" dirty="0">
                <a:latin typeface="Book Antiqua" pitchFamily="18" charset="0"/>
              </a:rPr>
              <a:t>(WAC) </a:t>
            </a:r>
            <a:r>
              <a:rPr lang="en-US" sz="2600" dirty="0" smtClean="0">
                <a:latin typeface="Book Antiqua" pitchFamily="18" charset="0"/>
              </a:rPr>
              <a:t>are </a:t>
            </a:r>
            <a:r>
              <a:rPr lang="en-US" sz="2600" dirty="0">
                <a:latin typeface="Book Antiqua" pitchFamily="18" charset="0"/>
              </a:rPr>
              <a:t>estimates of costs to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wholesalers</a:t>
            </a:r>
            <a:r>
              <a:rPr lang="en-US" sz="2600" dirty="0">
                <a:latin typeface="Book Antiqua" pitchFamily="18" charset="0"/>
              </a:rPr>
              <a:t> from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manufacturer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Researchers should be clear about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source</a:t>
            </a:r>
            <a:r>
              <a:rPr lang="en-US" sz="2600" dirty="0">
                <a:latin typeface="Book Antiqua" pitchFamily="18" charset="0"/>
              </a:rPr>
              <a:t> they use to estimate pharmacy costs, to enhance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comparability</a:t>
            </a:r>
            <a:r>
              <a:rPr lang="en-US" sz="2600" dirty="0">
                <a:latin typeface="Book Antiqua" pitchFamily="18" charset="0"/>
              </a:rPr>
              <a:t> of studies</a:t>
            </a:r>
          </a:p>
        </p:txBody>
      </p:sp>
    </p:spTree>
    <p:extLst>
      <p:ext uri="{BB962C8B-B14F-4D97-AF65-F5344CB8AC3E}">
        <p14:creationId xmlns:p14="http://schemas.microsoft.com/office/powerpoint/2010/main" val="2754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153-4191-43A1-8E32-A92B2026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278296"/>
            <a:ext cx="11555896" cy="6414052"/>
          </a:xfrm>
        </p:spPr>
        <p:txBody>
          <a:bodyPr>
            <a:normAutofit/>
          </a:bodyPr>
          <a:lstStyle/>
          <a:p>
            <a:pPr marL="857250" lvl="1" indent="-857250">
              <a:lnSpc>
                <a:spcPct val="80000"/>
              </a:lnSpc>
              <a:spcBef>
                <a:spcPts val="1000"/>
              </a:spcBef>
              <a:buFont typeface="+mj-lt"/>
              <a:buAutoNum type="alphaUcPeriod" startAt="2"/>
            </a:pPr>
            <a:r>
              <a:rPr lang="en-US" sz="3800" b="1" u="sng" dirty="0">
                <a:solidFill>
                  <a:srgbClr val="FF0000"/>
                </a:solidFill>
                <a:latin typeface="Book Antiqua" pitchFamily="18" charset="0"/>
              </a:rPr>
              <a:t>Medical Services: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Medical services, such as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office or clinic visits </a:t>
            </a:r>
            <a:r>
              <a:rPr lang="en-US" sz="2600" dirty="0">
                <a:latin typeface="Book Antiqua" pitchFamily="18" charset="0"/>
              </a:rPr>
              <a:t>and outpatient laboratory and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surgical procedures</a:t>
            </a:r>
            <a:r>
              <a:rPr lang="en-US" sz="2600" dirty="0">
                <a:latin typeface="Book Antiqua" pitchFamily="18" charset="0"/>
              </a:rPr>
              <a:t>, are frequently included in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direct</a:t>
            </a:r>
            <a:r>
              <a:rPr lang="en-US" sz="2600" dirty="0">
                <a:latin typeface="Book Antiqua" pitchFamily="18" charset="0"/>
              </a:rPr>
              <a:t> medical cost estimates.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>
                <a:latin typeface="Book Antiqua" pitchFamily="18" charset="0"/>
              </a:rPr>
              <a:t>Providers </a:t>
            </a:r>
            <a:r>
              <a:rPr lang="en-US" sz="2600" dirty="0">
                <a:latin typeface="Book Antiqua" pitchFamily="18" charset="0"/>
              </a:rPr>
              <a:t>have a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list of charges </a:t>
            </a:r>
            <a:r>
              <a:rPr lang="en-US" sz="2600" dirty="0">
                <a:latin typeface="Book Antiqua" pitchFamily="18" charset="0"/>
              </a:rPr>
              <a:t>for these types of services, but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payers</a:t>
            </a:r>
            <a:r>
              <a:rPr lang="en-US" sz="2600" dirty="0">
                <a:latin typeface="Book Antiqua" pitchFamily="18" charset="0"/>
              </a:rPr>
              <a:t> usually pay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less than </a:t>
            </a:r>
            <a:r>
              <a:rPr lang="en-US" sz="2600" dirty="0">
                <a:latin typeface="Book Antiqua" pitchFamily="18" charset="0"/>
              </a:rPr>
              <a:t>this “list price.” When the perspective is that of the purchaser (or payer) ex: insurance company.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A common source for US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reimbursement rates </a:t>
            </a:r>
            <a:r>
              <a:rPr lang="en-US" sz="2600" dirty="0">
                <a:latin typeface="Book Antiqua" pitchFamily="18" charset="0"/>
              </a:rPr>
              <a:t>(the amount reimbursed by payers to the providers of health services) is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Physician’s Fee Reference </a:t>
            </a:r>
            <a:r>
              <a:rPr lang="en-US" sz="2600" dirty="0">
                <a:latin typeface="Book Antiqua" pitchFamily="18" charset="0"/>
              </a:rPr>
              <a:t>(both a book and a searchable database are available).</a:t>
            </a:r>
          </a:p>
        </p:txBody>
      </p:sp>
    </p:spTree>
    <p:extLst>
      <p:ext uri="{BB962C8B-B14F-4D97-AF65-F5344CB8AC3E}">
        <p14:creationId xmlns:p14="http://schemas.microsoft.com/office/powerpoint/2010/main" val="37141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153-4191-43A1-8E32-A92B2026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278296"/>
            <a:ext cx="11555896" cy="6414052"/>
          </a:xfrm>
        </p:spPr>
        <p:txBody>
          <a:bodyPr>
            <a:normAutofit/>
          </a:bodyPr>
          <a:lstStyle/>
          <a:p>
            <a:pPr marL="857250" lvl="1" indent="-857250">
              <a:lnSpc>
                <a:spcPct val="80000"/>
              </a:lnSpc>
              <a:spcBef>
                <a:spcPts val="1000"/>
              </a:spcBef>
              <a:buFont typeface="+mj-lt"/>
              <a:buAutoNum type="alphaUcPeriod" startAt="3"/>
            </a:pPr>
            <a:r>
              <a:rPr lang="en-US" sz="3800" b="1" u="sng" dirty="0">
                <a:solidFill>
                  <a:srgbClr val="FF0000"/>
                </a:solidFill>
                <a:latin typeface="Book Antiqua" pitchFamily="18" charset="0"/>
              </a:rPr>
              <a:t>Personnel: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It is taken into consideration when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perspective</a:t>
            </a:r>
            <a:r>
              <a:rPr lang="en-US" sz="2600" dirty="0">
                <a:latin typeface="Book Antiqua" pitchFamily="18" charset="0"/>
              </a:rPr>
              <a:t> of the study is that of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provider</a:t>
            </a:r>
            <a:r>
              <a:rPr lang="en-US" sz="2600" dirty="0">
                <a:latin typeface="Book Antiqua" pitchFamily="18" charset="0"/>
              </a:rPr>
              <a:t> of health services (e.g., hospital, clinic, physician’s office, pharmacy).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Also, when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provision</a:t>
            </a:r>
            <a:r>
              <a:rPr lang="en-US" sz="2600" dirty="0">
                <a:latin typeface="Book Antiqua" pitchFamily="18" charset="0"/>
              </a:rPr>
              <a:t> of different health care alternatives involves a difference in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amount of time spent </a:t>
            </a:r>
            <a:r>
              <a:rPr lang="en-US" sz="2600" dirty="0">
                <a:latin typeface="Book Antiqua" pitchFamily="18" charset="0"/>
              </a:rPr>
              <a:t>by medical personnel.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For example, if a hospital wanted to determine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cost-effectiveness</a:t>
            </a:r>
            <a:r>
              <a:rPr lang="en-US" sz="2600" dirty="0">
                <a:latin typeface="Book Antiqua" pitchFamily="18" charset="0"/>
              </a:rPr>
              <a:t> of instituting a pharmacy discharge counseling service, an important cost estimate would include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time of the pharmacists </a:t>
            </a:r>
            <a:r>
              <a:rPr lang="en-US" sz="2600" dirty="0">
                <a:latin typeface="Book Antiqua" pitchFamily="18" charset="0"/>
              </a:rPr>
              <a:t>who would provide this service.</a:t>
            </a:r>
          </a:p>
          <a:p>
            <a:pPr marL="0" indent="0">
              <a:buNone/>
            </a:pPr>
            <a:endParaRPr lang="en-US" sz="9600" b="1" u="sng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153-4191-43A1-8E32-A92B2026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614"/>
            <a:ext cx="12191999" cy="6742386"/>
          </a:xfrm>
        </p:spPr>
        <p:txBody>
          <a:bodyPr>
            <a:normAutofit fontScale="92500" lnSpcReduction="20000"/>
          </a:bodyPr>
          <a:lstStyle/>
          <a:p>
            <a:pPr marL="857250" lvl="1" indent="-857250">
              <a:lnSpc>
                <a:spcPct val="80000"/>
              </a:lnSpc>
              <a:spcBef>
                <a:spcPts val="1000"/>
              </a:spcBef>
              <a:buFont typeface="+mj-lt"/>
              <a:buAutoNum type="alphaUcPeriod" startAt="4"/>
            </a:pPr>
            <a:r>
              <a:rPr lang="en-US" sz="3800" b="1" u="sng" dirty="0">
                <a:solidFill>
                  <a:srgbClr val="FF0000"/>
                </a:solidFill>
                <a:latin typeface="Book Antiqua" pitchFamily="18" charset="0"/>
              </a:rPr>
              <a:t>Hospitalizations: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The level of the precision of estimates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varies</a:t>
            </a:r>
            <a:r>
              <a:rPr lang="en-US" sz="2600" dirty="0">
                <a:latin typeface="Book Antiqua" pitchFamily="18" charset="0"/>
              </a:rPr>
              <a:t> widely for studies that include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hospital costs </a:t>
            </a:r>
            <a:r>
              <a:rPr lang="en-US" sz="2600" dirty="0">
                <a:latin typeface="Book Antiqua" pitchFamily="18" charset="0"/>
              </a:rPr>
              <a:t>as </a:t>
            </a:r>
            <a:r>
              <a:rPr lang="en-US" sz="2600" dirty="0" smtClean="0">
                <a:latin typeface="Book Antiqua" pitchFamily="18" charset="0"/>
              </a:rPr>
              <a:t>a part </a:t>
            </a:r>
            <a:r>
              <a:rPr lang="en-US" sz="2600" dirty="0">
                <a:latin typeface="Book Antiqua" pitchFamily="18" charset="0"/>
              </a:rPr>
              <a:t>of their evaluation.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In an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ascending</a:t>
            </a:r>
            <a:r>
              <a:rPr lang="en-US" sz="2600" dirty="0">
                <a:latin typeface="Book Antiqua" pitchFamily="18" charset="0"/>
              </a:rPr>
              <a:t> order from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least precise </a:t>
            </a:r>
            <a:r>
              <a:rPr lang="en-US" sz="2600" dirty="0">
                <a:latin typeface="Book Antiqua" pitchFamily="18" charset="0"/>
              </a:rPr>
              <a:t>(gross or macro-costing) to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most precise</a:t>
            </a:r>
            <a:r>
              <a:rPr lang="en-US" sz="2600" dirty="0">
                <a:latin typeface="Book Antiqua" pitchFamily="18" charset="0"/>
              </a:rPr>
              <a:t> (micro-costing), four methods for estimating hospital costs </a:t>
            </a:r>
            <a:r>
              <a:rPr lang="en-US" sz="2600" dirty="0" smtClean="0">
                <a:latin typeface="Book Antiqua" pitchFamily="18" charset="0"/>
              </a:rPr>
              <a:t>are: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sz="2600" dirty="0" smtClean="0">
                <a:latin typeface="Book Antiqua" pitchFamily="18" charset="0"/>
              </a:rPr>
              <a:t> </a:t>
            </a:r>
            <a:r>
              <a:rPr lang="en-US" sz="2600" b="1" dirty="0">
                <a:latin typeface="Book Antiqua" pitchFamily="18" charset="0"/>
              </a:rPr>
              <a:t>P</a:t>
            </a:r>
            <a:r>
              <a:rPr lang="en-US" sz="2600" b="1" dirty="0" smtClean="0">
                <a:latin typeface="Book Antiqua" pitchFamily="18" charset="0"/>
              </a:rPr>
              <a:t>er diem (per day)</a:t>
            </a:r>
            <a:endParaRPr lang="en-US" sz="2600" dirty="0">
              <a:latin typeface="Book Antiqua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sz="2600" b="1" dirty="0" smtClean="0">
                <a:latin typeface="Book Antiqua" pitchFamily="18" charset="0"/>
              </a:rPr>
              <a:t>Disease-specific </a:t>
            </a:r>
            <a:r>
              <a:rPr lang="en-US" sz="2600" b="1" dirty="0">
                <a:latin typeface="Book Antiqua" pitchFamily="18" charset="0"/>
              </a:rPr>
              <a:t>per </a:t>
            </a:r>
            <a:r>
              <a:rPr lang="en-US" sz="2600" b="1" dirty="0" smtClean="0">
                <a:latin typeface="Book Antiqua" pitchFamily="18" charset="0"/>
              </a:rPr>
              <a:t>diem</a:t>
            </a:r>
            <a:endParaRPr lang="en-US" sz="2600" dirty="0">
              <a:latin typeface="Book Antiqua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sz="2600" b="1" dirty="0" smtClean="0">
                <a:latin typeface="Book Antiqua" pitchFamily="18" charset="0"/>
              </a:rPr>
              <a:t>Diagnosis-related </a:t>
            </a:r>
            <a:r>
              <a:rPr lang="en-US" sz="2600" b="1" dirty="0">
                <a:latin typeface="Book Antiqua" pitchFamily="18" charset="0"/>
              </a:rPr>
              <a:t>group (</a:t>
            </a:r>
            <a:r>
              <a:rPr lang="en-US" sz="2600" b="1" dirty="0" smtClean="0">
                <a:latin typeface="Book Antiqua" pitchFamily="18" charset="0"/>
              </a:rPr>
              <a:t>DRG)</a:t>
            </a:r>
            <a:endParaRPr lang="en-US" sz="2600" dirty="0">
              <a:latin typeface="Book Antiqua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sz="2600" b="1" dirty="0" smtClean="0">
                <a:latin typeface="Book Antiqua" pitchFamily="18" charset="0"/>
              </a:rPr>
              <a:t>Micro-costing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The level used is determined by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importance of the hospital-related costs </a:t>
            </a:r>
            <a:r>
              <a:rPr lang="en-US" sz="2600" dirty="0">
                <a:latin typeface="Book Antiqua" pitchFamily="18" charset="0"/>
              </a:rPr>
              <a:t>to the overall evaluation,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perspective</a:t>
            </a:r>
            <a:r>
              <a:rPr lang="en-US" sz="2600" dirty="0">
                <a:latin typeface="Book Antiqua" pitchFamily="18" charset="0"/>
              </a:rPr>
              <a:t> of the study,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availability</a:t>
            </a:r>
            <a:r>
              <a:rPr lang="en-US" sz="2600" dirty="0">
                <a:latin typeface="Book Antiqua" pitchFamily="18" charset="0"/>
              </a:rPr>
              <a:t> of cost data, and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resources</a:t>
            </a:r>
            <a:r>
              <a:rPr lang="en-US" sz="2600" dirty="0">
                <a:latin typeface="Book Antiqua" pitchFamily="18" charset="0"/>
              </a:rPr>
              <a:t> available for conducting the study.</a:t>
            </a:r>
          </a:p>
        </p:txBody>
      </p:sp>
    </p:spTree>
    <p:extLst>
      <p:ext uri="{BB962C8B-B14F-4D97-AF65-F5344CB8AC3E}">
        <p14:creationId xmlns:p14="http://schemas.microsoft.com/office/powerpoint/2010/main" val="39825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153-4191-43A1-8E32-A92B2026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278296"/>
            <a:ext cx="11555896" cy="6414052"/>
          </a:xfrm>
        </p:spPr>
        <p:txBody>
          <a:bodyPr>
            <a:normAutofit/>
          </a:bodyPr>
          <a:lstStyle/>
          <a:p>
            <a:pPr marL="857250" lvl="1" indent="-857250">
              <a:lnSpc>
                <a:spcPct val="80000"/>
              </a:lnSpc>
              <a:spcBef>
                <a:spcPts val="1000"/>
              </a:spcBef>
              <a:buFont typeface="+mj-lt"/>
              <a:buAutoNum type="romanUcPeriod"/>
            </a:pPr>
            <a:r>
              <a:rPr lang="en-US" sz="3800" b="1" u="sng" dirty="0">
                <a:solidFill>
                  <a:srgbClr val="7030A0"/>
                </a:solidFill>
                <a:latin typeface="Book Antiqua" pitchFamily="18" charset="0"/>
              </a:rPr>
              <a:t>Per Diem: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least</a:t>
            </a:r>
            <a:r>
              <a:rPr lang="en-US" sz="2600" dirty="0">
                <a:latin typeface="Book Antiqua" pitchFamily="18" charset="0"/>
              </a:rPr>
              <a:t> precise method of estimating hospital costs is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per diem </a:t>
            </a:r>
            <a:r>
              <a:rPr lang="en-US" sz="2600" dirty="0">
                <a:latin typeface="Book Antiqua" pitchFamily="18" charset="0"/>
              </a:rPr>
              <a:t>method of costing.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For each day that a patient is in a hospital setting, an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average cost per day </a:t>
            </a:r>
            <a:r>
              <a:rPr lang="en-US" sz="2600" dirty="0">
                <a:latin typeface="Book Antiqua" pitchFamily="18" charset="0"/>
              </a:rPr>
              <a:t>for all types of hospitalizations is used as a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multiplier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For example</a:t>
            </a:r>
            <a:r>
              <a:rPr lang="en-US" sz="2600" dirty="0">
                <a:latin typeface="Book Antiqua" pitchFamily="18" charset="0"/>
              </a:rPr>
              <a:t>, if the average cost reimbursement per day for hospitalizations of all patients was </a:t>
            </a:r>
            <a:r>
              <a:rPr lang="en-US" sz="2600" b="1" dirty="0">
                <a:latin typeface="Book Antiqua" pitchFamily="18" charset="0"/>
              </a:rPr>
              <a:t>$2,000 per day</a:t>
            </a:r>
            <a:r>
              <a:rPr lang="en-US" sz="2600" dirty="0">
                <a:latin typeface="Book Antiqua" pitchFamily="18" charset="0"/>
              </a:rPr>
              <a:t>, the cost estimate for a </a:t>
            </a:r>
            <a:r>
              <a:rPr lang="en-US" sz="2600" b="1" dirty="0">
                <a:latin typeface="Book Antiqua" pitchFamily="18" charset="0"/>
              </a:rPr>
              <a:t>3-day stay </a:t>
            </a:r>
            <a:r>
              <a:rPr lang="en-US" sz="2600" dirty="0">
                <a:latin typeface="Book Antiqua" pitchFamily="18" charset="0"/>
              </a:rPr>
              <a:t>for appendicitis would be the same as the estimate for a 3-day stay for cardiac bypass surgery </a:t>
            </a:r>
            <a:r>
              <a:rPr lang="en-US" sz="2600" b="1" dirty="0">
                <a:latin typeface="Book Antiqua" pitchFamily="18" charset="0"/>
              </a:rPr>
              <a:t>(3 days × $2,000/ day = $6,000).</a:t>
            </a:r>
          </a:p>
        </p:txBody>
      </p:sp>
    </p:spTree>
    <p:extLst>
      <p:ext uri="{BB962C8B-B14F-4D97-AF65-F5344CB8AC3E}">
        <p14:creationId xmlns:p14="http://schemas.microsoft.com/office/powerpoint/2010/main" val="27912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153-4191-43A1-8E32-A92B2026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278296"/>
            <a:ext cx="11555896" cy="6414052"/>
          </a:xfrm>
        </p:spPr>
        <p:txBody>
          <a:bodyPr>
            <a:normAutofit lnSpcReduction="10000"/>
          </a:bodyPr>
          <a:lstStyle/>
          <a:p>
            <a:pPr marL="857250" lvl="1" indent="-857250">
              <a:lnSpc>
                <a:spcPct val="80000"/>
              </a:lnSpc>
              <a:spcBef>
                <a:spcPts val="1000"/>
              </a:spcBef>
              <a:buFont typeface="+mj-lt"/>
              <a:buAutoNum type="romanUcPeriod" startAt="2"/>
            </a:pPr>
            <a:r>
              <a:rPr lang="en-US" sz="3800" b="1" u="sng" dirty="0">
                <a:solidFill>
                  <a:srgbClr val="7030A0"/>
                </a:solidFill>
                <a:latin typeface="Book Antiqua" pitchFamily="18" charset="0"/>
              </a:rPr>
              <a:t>Disease-Specific Per Diem: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endParaRPr lang="en-US" sz="3800" b="1" u="sng" dirty="0">
              <a:solidFill>
                <a:srgbClr val="7030A0"/>
              </a:solidFill>
              <a:latin typeface="Book Antiqua" pitchFamily="18" charset="0"/>
            </a:endParaRP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It would be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more precise </a:t>
            </a:r>
            <a:r>
              <a:rPr lang="en-US" sz="2600" dirty="0">
                <a:latin typeface="Book Antiqua" pitchFamily="18" charset="0"/>
              </a:rPr>
              <a:t>to use estimated costs per day for specific </a:t>
            </a:r>
            <a:r>
              <a:rPr lang="en-US" sz="2600" dirty="0" smtClean="0">
                <a:latin typeface="Book Antiqua" pitchFamily="18" charset="0"/>
              </a:rPr>
              <a:t>disease </a:t>
            </a:r>
            <a:r>
              <a:rPr lang="en-US" sz="2600" dirty="0">
                <a:latin typeface="Book Antiqua" pitchFamily="18" charset="0"/>
              </a:rPr>
              <a:t>or a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disease-specific</a:t>
            </a:r>
            <a:r>
              <a:rPr lang="en-US" sz="2600" dirty="0">
                <a:latin typeface="Book Antiqua" pitchFamily="18" charset="0"/>
              </a:rPr>
              <a:t> per diem.</a:t>
            </a:r>
          </a:p>
          <a:p>
            <a:pPr marL="0" lvl="1" indent="0" algn="just">
              <a:lnSpc>
                <a:spcPct val="150000"/>
              </a:lnSpc>
              <a:spcBef>
                <a:spcPts val="1000"/>
              </a:spcBef>
              <a:buNone/>
            </a:pPr>
            <a:endParaRPr lang="en-US" sz="2600" dirty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Here the average reimbursement rate might be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$1,500 </a:t>
            </a:r>
            <a:r>
              <a:rPr lang="en-US" sz="2600" dirty="0">
                <a:latin typeface="Book Antiqua" pitchFamily="18" charset="0"/>
              </a:rPr>
              <a:t>per day for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appendicitis</a:t>
            </a:r>
            <a:r>
              <a:rPr lang="en-US" sz="2600" dirty="0">
                <a:latin typeface="Book Antiqua" pitchFamily="18" charset="0"/>
              </a:rPr>
              <a:t> case ($4,500 for 3 days) and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$10,000 </a:t>
            </a:r>
            <a:r>
              <a:rPr lang="en-US" sz="2600" dirty="0">
                <a:latin typeface="Book Antiqua" pitchFamily="18" charset="0"/>
              </a:rPr>
              <a:t>per day ($30,000 for 3 days) for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cardiac bypass surgery </a:t>
            </a:r>
            <a:r>
              <a:rPr lang="en-US" sz="2600" dirty="0">
                <a:latin typeface="Book Antiqua" pitchFamily="18" charset="0"/>
              </a:rPr>
              <a:t>case.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600" dirty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So, this method of hospitalization costs is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disease-specific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endParaRPr lang="en-US" sz="3800" b="1" u="sng" dirty="0">
              <a:solidFill>
                <a:srgbClr val="7030A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153-4191-43A1-8E32-A92B2026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278296"/>
            <a:ext cx="11555896" cy="6414052"/>
          </a:xfrm>
        </p:spPr>
        <p:txBody>
          <a:bodyPr>
            <a:normAutofit/>
          </a:bodyPr>
          <a:lstStyle/>
          <a:p>
            <a:pPr marL="857250" lvl="1" indent="-857250">
              <a:lnSpc>
                <a:spcPct val="80000"/>
              </a:lnSpc>
              <a:spcBef>
                <a:spcPts val="1000"/>
              </a:spcBef>
              <a:buFont typeface="+mj-lt"/>
              <a:buAutoNum type="romanUcPeriod" startAt="3"/>
            </a:pPr>
            <a:r>
              <a:rPr lang="en-US" sz="3800" b="1" u="sng" dirty="0">
                <a:solidFill>
                  <a:srgbClr val="7030A0"/>
                </a:solidFill>
                <a:latin typeface="Book Antiqua" pitchFamily="18" charset="0"/>
              </a:rPr>
              <a:t>Diagnosis-Related Group (DRG):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A relatively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available</a:t>
            </a:r>
            <a:r>
              <a:rPr lang="en-US" sz="2600" dirty="0">
                <a:latin typeface="Book Antiqua" pitchFamily="18" charset="0"/>
              </a:rPr>
              <a:t> and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often-used</a:t>
            </a:r>
            <a:r>
              <a:rPr lang="en-US" sz="2600" dirty="0">
                <a:latin typeface="Book Antiqua" pitchFamily="18" charset="0"/>
              </a:rPr>
              <a:t> method of estimating hospital costs to the payer is the payment rate for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DRGs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This method is used to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classify</a:t>
            </a:r>
            <a:r>
              <a:rPr lang="en-US" sz="2600" dirty="0">
                <a:latin typeface="Book Antiqua" pitchFamily="18" charset="0"/>
              </a:rPr>
              <a:t> clinically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cohesive</a:t>
            </a:r>
            <a:r>
              <a:rPr lang="en-US" sz="2600" dirty="0">
                <a:latin typeface="Book Antiqua" pitchFamily="18" charset="0"/>
              </a:rPr>
              <a:t>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diagnoses</a:t>
            </a:r>
            <a:r>
              <a:rPr lang="en-US" sz="2600" dirty="0">
                <a:latin typeface="Book Antiqua" pitchFamily="18" charset="0"/>
              </a:rPr>
              <a:t> and procedures that use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similar resources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Each patient is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assigned</a:t>
            </a:r>
            <a:r>
              <a:rPr lang="en-US" sz="2600" dirty="0">
                <a:latin typeface="Book Antiqua" pitchFamily="18" charset="0"/>
              </a:rPr>
              <a:t> one of more than 500 DRGs based on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factors</a:t>
            </a:r>
            <a:r>
              <a:rPr lang="en-US" sz="2600" dirty="0">
                <a:latin typeface="Book Antiqua" pitchFamily="18" charset="0"/>
              </a:rPr>
              <a:t> such as </a:t>
            </a:r>
            <a:r>
              <a:rPr lang="en-US" sz="2600" b="1" dirty="0">
                <a:latin typeface="Book Antiqua" pitchFamily="18" charset="0"/>
              </a:rPr>
              <a:t>principal diagnosis</a:t>
            </a:r>
            <a:r>
              <a:rPr lang="en-US" sz="2600" dirty="0">
                <a:latin typeface="Book Antiqua" pitchFamily="18" charset="0"/>
              </a:rPr>
              <a:t>, </a:t>
            </a:r>
            <a:r>
              <a:rPr lang="en-US" sz="2600" b="1" dirty="0">
                <a:latin typeface="Book Antiqua" pitchFamily="18" charset="0"/>
              </a:rPr>
              <a:t>specific procedures involved</a:t>
            </a:r>
            <a:r>
              <a:rPr lang="en-US" sz="2600" dirty="0">
                <a:latin typeface="Book Antiqua" pitchFamily="18" charset="0"/>
              </a:rPr>
              <a:t>, </a:t>
            </a:r>
            <a:r>
              <a:rPr lang="en-US" sz="2600" b="1" dirty="0">
                <a:latin typeface="Book Antiqua" pitchFamily="18" charset="0"/>
              </a:rPr>
              <a:t>secondary diagnoses</a:t>
            </a:r>
            <a:r>
              <a:rPr lang="en-US" sz="2600" dirty="0">
                <a:latin typeface="Book Antiqua" pitchFamily="18" charset="0"/>
              </a:rPr>
              <a:t>, and </a:t>
            </a:r>
            <a:r>
              <a:rPr lang="en-US" sz="2600" b="1" dirty="0">
                <a:latin typeface="Book Antiqua" pitchFamily="18" charset="0"/>
              </a:rPr>
              <a:t>age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average</a:t>
            </a:r>
            <a:r>
              <a:rPr lang="en-US" sz="2600" dirty="0">
                <a:latin typeface="Book Antiqua" pitchFamily="18" charset="0"/>
              </a:rPr>
              <a:t> reimbursement for each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DRG</a:t>
            </a:r>
            <a:r>
              <a:rPr lang="en-US" sz="2600" dirty="0">
                <a:latin typeface="Book Antiqua" pitchFamily="18" charset="0"/>
              </a:rPr>
              <a:t> can be used to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approximate</a:t>
            </a:r>
            <a:r>
              <a:rPr lang="en-US" sz="2600" dirty="0">
                <a:latin typeface="Book Antiqua" pitchFamily="18" charset="0"/>
              </a:rPr>
              <a:t> the cost to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payer</a:t>
            </a:r>
            <a:r>
              <a:rPr lang="en-US" sz="2600" dirty="0"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153-4191-43A1-8E32-A92B2026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278296"/>
            <a:ext cx="11555896" cy="6414052"/>
          </a:xfrm>
        </p:spPr>
        <p:txBody>
          <a:bodyPr>
            <a:normAutofit/>
          </a:bodyPr>
          <a:lstStyle/>
          <a:p>
            <a:pPr marL="857250" lvl="1" indent="-857250">
              <a:lnSpc>
                <a:spcPct val="80000"/>
              </a:lnSpc>
              <a:spcBef>
                <a:spcPts val="1000"/>
              </a:spcBef>
              <a:buFont typeface="+mj-lt"/>
              <a:buAutoNum type="romanUcPeriod" startAt="4"/>
            </a:pPr>
            <a:r>
              <a:rPr lang="en-US" sz="3800" b="1" u="sng" dirty="0">
                <a:solidFill>
                  <a:srgbClr val="7030A0"/>
                </a:solidFill>
                <a:latin typeface="Book Antiqua" pitchFamily="18" charset="0"/>
              </a:rPr>
              <a:t>Micro-costing: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most precise </a:t>
            </a:r>
            <a:r>
              <a:rPr lang="en-US" sz="2600" dirty="0">
                <a:latin typeface="Book Antiqua" pitchFamily="18" charset="0"/>
              </a:rPr>
              <a:t>method of estimating hospital costs is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micro-costing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Micro-costing involves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collecting information </a:t>
            </a:r>
            <a:r>
              <a:rPr lang="en-US" sz="2600" dirty="0">
                <a:latin typeface="Book Antiqua" pitchFamily="18" charset="0"/>
              </a:rPr>
              <a:t>on resource use for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each component </a:t>
            </a:r>
            <a:r>
              <a:rPr lang="en-US" sz="2600" dirty="0">
                <a:latin typeface="Book Antiqua" pitchFamily="18" charset="0"/>
              </a:rPr>
              <a:t>of an intervention (in this example, each component of a hospitalization) to estimate and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compare</a:t>
            </a:r>
            <a:r>
              <a:rPr lang="en-US" sz="2600" dirty="0">
                <a:latin typeface="Book Antiqua" pitchFamily="18" charset="0"/>
              </a:rPr>
              <a:t> alternative interventions.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This usually entails a review of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patients’ hospital records </a:t>
            </a:r>
            <a:r>
              <a:rPr lang="en-US" sz="2600" dirty="0">
                <a:latin typeface="Book Antiqua" pitchFamily="18" charset="0"/>
              </a:rPr>
              <a:t>to determine what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specific services </a:t>
            </a:r>
            <a:r>
              <a:rPr lang="en-US" sz="2600" dirty="0">
                <a:latin typeface="Book Antiqua" pitchFamily="18" charset="0"/>
              </a:rPr>
              <a:t>(e.g., </a:t>
            </a:r>
            <a:r>
              <a:rPr lang="en-US" sz="2600" b="1" dirty="0">
                <a:latin typeface="Book Antiqua" pitchFamily="18" charset="0"/>
              </a:rPr>
              <a:t>medications</a:t>
            </a:r>
            <a:r>
              <a:rPr lang="en-US" sz="2600" dirty="0">
                <a:latin typeface="Book Antiqua" pitchFamily="18" charset="0"/>
              </a:rPr>
              <a:t>, </a:t>
            </a:r>
            <a:r>
              <a:rPr lang="en-US" sz="2600" b="1" dirty="0">
                <a:latin typeface="Book Antiqua" pitchFamily="18" charset="0"/>
              </a:rPr>
              <a:t>laboratory services</a:t>
            </a:r>
            <a:r>
              <a:rPr lang="en-US" sz="2600" dirty="0">
                <a:latin typeface="Book Antiqua" pitchFamily="18" charset="0"/>
              </a:rPr>
              <a:t>, </a:t>
            </a:r>
            <a:r>
              <a:rPr lang="en-US" sz="2600" b="1" dirty="0">
                <a:latin typeface="Book Antiqua" pitchFamily="18" charset="0"/>
              </a:rPr>
              <a:t>procedures</a:t>
            </a:r>
            <a:r>
              <a:rPr lang="en-US" sz="2600" dirty="0">
                <a:latin typeface="Book Antiqua" pitchFamily="18" charset="0"/>
              </a:rPr>
              <a:t>) were used and to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assign a cost </a:t>
            </a:r>
            <a:r>
              <a:rPr lang="en-US" sz="2600" dirty="0">
                <a:latin typeface="Book Antiqua" pitchFamily="18" charset="0"/>
              </a:rPr>
              <a:t>to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each</a:t>
            </a:r>
            <a:r>
              <a:rPr lang="en-US" sz="2600" dirty="0">
                <a:latin typeface="Book Antiqua" pitchFamily="18" charset="0"/>
              </a:rPr>
              <a:t> service.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Records are kept for each service to determine how much to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charge</a:t>
            </a:r>
            <a:r>
              <a:rPr lang="en-US" sz="2600" dirty="0">
                <a:latin typeface="Book Antiqua" pitchFamily="18" charset="0"/>
              </a:rPr>
              <a:t> the payers (patient and third-party payers) for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each hospital stay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marL="0" indent="0">
              <a:buNone/>
            </a:pPr>
            <a:endParaRPr lang="en-US" sz="9600" b="1" u="sng" dirty="0">
              <a:solidFill>
                <a:srgbClr val="7030A0"/>
              </a:solidFill>
              <a:latin typeface="Book Antiqua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endParaRPr lang="en-US" sz="3800" b="1" u="sng" dirty="0">
              <a:solidFill>
                <a:srgbClr val="7030A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4E07-9F5F-4B06-8A63-CB46D6A9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245856"/>
            <a:ext cx="10515600" cy="72155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2"/>
            </a:pPr>
            <a:r>
              <a:rPr lang="en-US" b="1" dirty="0" smtClean="0">
                <a:solidFill>
                  <a:srgbClr val="7030A0"/>
                </a:solidFill>
                <a:latin typeface="Book Antiqua" pitchFamily="18" charset="0"/>
              </a:rPr>
              <a:t>Modern </a:t>
            </a:r>
            <a:r>
              <a:rPr lang="en-US" b="1" dirty="0">
                <a:solidFill>
                  <a:srgbClr val="7030A0"/>
                </a:solidFill>
                <a:latin typeface="Book Antiqua" pitchFamily="18" charset="0"/>
              </a:rPr>
              <a:t>categorization:</a:t>
            </a:r>
            <a:endParaRPr lang="ar-EG" b="1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93D3-C708-491C-8426-1D0C3EC8D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046922"/>
            <a:ext cx="11595652" cy="5130041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3800" b="1" u="sng" dirty="0">
                <a:solidFill>
                  <a:srgbClr val="FF0000"/>
                </a:solidFill>
                <a:latin typeface="Book Antiqua" pitchFamily="18" charset="0"/>
              </a:rPr>
              <a:t>Health care sector costs: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Include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medical resources </a:t>
            </a:r>
            <a:r>
              <a:rPr lang="en-US" sz="2600" dirty="0">
                <a:latin typeface="Book Antiqua" pitchFamily="18" charset="0"/>
              </a:rPr>
              <a:t>consumed by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health care entities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These types of costs are similar to the definition of direct medical costs but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do not include </a:t>
            </a:r>
            <a:r>
              <a:rPr lang="en-US" sz="2600" dirty="0">
                <a:latin typeface="Book Antiqua" pitchFamily="18" charset="0"/>
              </a:rPr>
              <a:t>direct medical costs paid for by the patient (e.g.,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deductibles</a:t>
            </a:r>
            <a:r>
              <a:rPr lang="en-US" sz="2600" dirty="0">
                <a:latin typeface="Book Antiqua" pitchFamily="18" charset="0"/>
              </a:rPr>
              <a:t>,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co-payments</a:t>
            </a:r>
            <a:r>
              <a:rPr lang="en-US" sz="2600" dirty="0">
                <a:latin typeface="Book Antiqua" pitchFamily="18" charset="0"/>
              </a:rPr>
              <a:t>) or other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non–health care </a:t>
            </a:r>
            <a:r>
              <a:rPr lang="en-US" sz="2600" dirty="0">
                <a:latin typeface="Book Antiqua" pitchFamily="18" charset="0"/>
              </a:rPr>
              <a:t>entities.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357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153-4191-43A1-8E32-A92B2026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278296"/>
            <a:ext cx="11555896" cy="6321287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lnSpc>
                <a:spcPct val="80000"/>
              </a:lnSpc>
              <a:buFont typeface="+mj-lt"/>
              <a:buAutoNum type="romanUcPeriod" startAt="2"/>
            </a:pPr>
            <a:r>
              <a:rPr lang="en-US" sz="5800" b="1" u="sng" dirty="0">
                <a:solidFill>
                  <a:srgbClr val="FF0000"/>
                </a:solidFill>
                <a:latin typeface="Book Antiqua" pitchFamily="18" charset="0"/>
              </a:rPr>
              <a:t>Costs to other sectors: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4500" dirty="0">
                <a:latin typeface="Book Antiqua" pitchFamily="18" charset="0"/>
              </a:rPr>
              <a:t>Some diseases and their treatment </a:t>
            </a:r>
            <a:r>
              <a:rPr lang="en-US" sz="4500" b="1" dirty="0">
                <a:solidFill>
                  <a:srgbClr val="00B0F0"/>
                </a:solidFill>
                <a:latin typeface="Book Antiqua" pitchFamily="18" charset="0"/>
              </a:rPr>
              <a:t>impact</a:t>
            </a:r>
            <a:r>
              <a:rPr lang="en-US" sz="4500" dirty="0">
                <a:latin typeface="Book Antiqua" pitchFamily="18" charset="0"/>
              </a:rPr>
              <a:t> other </a:t>
            </a:r>
            <a:r>
              <a:rPr lang="en-US" sz="4500" b="1" dirty="0">
                <a:solidFill>
                  <a:srgbClr val="00B0F0"/>
                </a:solidFill>
                <a:latin typeface="Book Antiqua" pitchFamily="18" charset="0"/>
              </a:rPr>
              <a:t>non–health care sectors</a:t>
            </a:r>
            <a:r>
              <a:rPr lang="en-US" sz="4500" dirty="0">
                <a:latin typeface="Book Antiqua" pitchFamily="18" charset="0"/>
              </a:rPr>
              <a:t>, such as </a:t>
            </a:r>
            <a:r>
              <a:rPr lang="en-US" sz="4500" b="1" dirty="0" smtClean="0">
                <a:latin typeface="Book Antiqua" pitchFamily="18" charset="0"/>
              </a:rPr>
              <a:t>Home care services</a:t>
            </a:r>
            <a:r>
              <a:rPr lang="en-US" sz="4500" dirty="0" smtClean="0">
                <a:latin typeface="Book Antiqua" pitchFamily="18" charset="0"/>
              </a:rPr>
              <a:t> (e.g. Geriatrics or handicapped).</a:t>
            </a:r>
            <a:endParaRPr lang="en-US" sz="4500" b="1" dirty="0">
              <a:solidFill>
                <a:srgbClr val="FF0000"/>
              </a:solidFill>
              <a:latin typeface="Book Antiqua" pitchFamily="18" charset="0"/>
            </a:endParaRPr>
          </a:p>
          <a:p>
            <a:pPr algn="just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4500" dirty="0">
                <a:latin typeface="Book Antiqua" pitchFamily="18" charset="0"/>
              </a:rPr>
              <a:t>One example often noted is that when measuring </a:t>
            </a:r>
            <a:r>
              <a:rPr lang="en-US" sz="4500" b="1" dirty="0">
                <a:latin typeface="Book Antiqua" pitchFamily="18" charset="0"/>
              </a:rPr>
              <a:t>resources</a:t>
            </a:r>
            <a:r>
              <a:rPr lang="en-US" sz="4500" dirty="0">
                <a:latin typeface="Book Antiqua" pitchFamily="18" charset="0"/>
              </a:rPr>
              <a:t> used and savings incurred by the treatment of patients with </a:t>
            </a:r>
            <a:r>
              <a:rPr lang="en-US" sz="4500" b="1" dirty="0">
                <a:solidFill>
                  <a:srgbClr val="00B0F0"/>
                </a:solidFill>
                <a:latin typeface="Book Antiqua" pitchFamily="18" charset="0"/>
              </a:rPr>
              <a:t>schizophrenia</a:t>
            </a:r>
            <a:r>
              <a:rPr lang="en-US" sz="4500" dirty="0">
                <a:latin typeface="Book Antiqua" pitchFamily="18" charset="0"/>
              </a:rPr>
              <a:t>, researchers should consider the </a:t>
            </a:r>
            <a:r>
              <a:rPr lang="en-US" sz="4500" b="1" dirty="0">
                <a:solidFill>
                  <a:srgbClr val="00B0F0"/>
                </a:solidFill>
                <a:latin typeface="Book Antiqua" pitchFamily="18" charset="0"/>
              </a:rPr>
              <a:t>impact</a:t>
            </a:r>
            <a:r>
              <a:rPr lang="en-US" sz="4500" dirty="0">
                <a:latin typeface="Book Antiqua" pitchFamily="18" charset="0"/>
              </a:rPr>
              <a:t> on other </a:t>
            </a:r>
            <a:r>
              <a:rPr lang="en-US" sz="4500" smtClean="0">
                <a:latin typeface="Book Antiqua" pitchFamily="18" charset="0"/>
              </a:rPr>
              <a:t>sectors as </a:t>
            </a:r>
            <a:r>
              <a:rPr lang="en-US" sz="4500" dirty="0" smtClean="0">
                <a:latin typeface="Book Antiqua" pitchFamily="18" charset="0"/>
              </a:rPr>
              <a:t>the cost of </a:t>
            </a:r>
            <a:r>
              <a:rPr lang="en-US" sz="4500" b="1" dirty="0" smtClean="0">
                <a:latin typeface="Book Antiqua" pitchFamily="18" charset="0"/>
              </a:rPr>
              <a:t>social workers</a:t>
            </a:r>
            <a:r>
              <a:rPr lang="en-US" sz="4500" dirty="0" smtClean="0">
                <a:latin typeface="Book Antiqua" pitchFamily="18" charset="0"/>
              </a:rPr>
              <a:t>.</a:t>
            </a:r>
            <a:endParaRPr lang="en-US" sz="4500" b="1" dirty="0">
              <a:solidFill>
                <a:srgbClr val="FF0000"/>
              </a:solidFill>
              <a:latin typeface="Book Antiqua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3800" b="1" u="sng" dirty="0">
              <a:solidFill>
                <a:srgbClr val="FF0000"/>
              </a:solidFill>
              <a:latin typeface="Book Antiqua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3800" b="1" u="sng" dirty="0">
              <a:solidFill>
                <a:srgbClr val="FF0000"/>
              </a:solidFill>
              <a:latin typeface="Book Antiqua" pitchFamily="18" charset="0"/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788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153-4191-43A1-8E32-A92B2026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278296"/>
            <a:ext cx="11555896" cy="6321287"/>
          </a:xfrm>
        </p:spPr>
        <p:txBody>
          <a:bodyPr>
            <a:normAutofit/>
          </a:bodyPr>
          <a:lstStyle/>
          <a:p>
            <a:pPr marL="857250" lvl="1" indent="-857250">
              <a:lnSpc>
                <a:spcPct val="80000"/>
              </a:lnSpc>
              <a:spcBef>
                <a:spcPts val="1000"/>
              </a:spcBef>
              <a:buFont typeface="+mj-lt"/>
              <a:buAutoNum type="romanUcPeriod" startAt="3"/>
            </a:pPr>
            <a:r>
              <a:rPr lang="en-US" sz="3800" b="1" u="sng" dirty="0">
                <a:solidFill>
                  <a:srgbClr val="FF0000"/>
                </a:solidFill>
                <a:latin typeface="Book Antiqua" pitchFamily="18" charset="0"/>
              </a:rPr>
              <a:t>Patient and family costs: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 Antiqua" pitchFamily="18" charset="0"/>
              </a:rPr>
              <a:t>This categorization includes costs to the </a:t>
            </a:r>
            <a:r>
              <a:rPr lang="en-US" b="1" dirty="0">
                <a:solidFill>
                  <a:srgbClr val="00B0F0"/>
                </a:solidFill>
                <a:latin typeface="Book Antiqua" pitchFamily="18" charset="0"/>
              </a:rPr>
              <a:t>patient </a:t>
            </a:r>
            <a:r>
              <a:rPr lang="en-US" dirty="0">
                <a:latin typeface="Book Antiqua" pitchFamily="18" charset="0"/>
              </a:rPr>
              <a:t>and </a:t>
            </a:r>
            <a:r>
              <a:rPr lang="en-US" b="1" dirty="0">
                <a:solidFill>
                  <a:srgbClr val="00B0F0"/>
                </a:solidFill>
                <a:latin typeface="Book Antiqua" pitchFamily="18" charset="0"/>
              </a:rPr>
              <a:t>his or her family without regard </a:t>
            </a:r>
            <a:r>
              <a:rPr lang="en-US" dirty="0">
                <a:latin typeface="Book Antiqua" pitchFamily="18" charset="0"/>
              </a:rPr>
              <a:t>to whether the costs are </a:t>
            </a:r>
            <a:r>
              <a:rPr lang="en-US" b="1" dirty="0">
                <a:solidFill>
                  <a:srgbClr val="00B0F0"/>
                </a:solidFill>
                <a:latin typeface="Book Antiqua" pitchFamily="18" charset="0"/>
              </a:rPr>
              <a:t>medical</a:t>
            </a:r>
            <a:r>
              <a:rPr lang="en-US" dirty="0">
                <a:latin typeface="Book Antiqua" pitchFamily="18" charset="0"/>
              </a:rPr>
              <a:t> or </a:t>
            </a:r>
            <a:r>
              <a:rPr lang="en-US" b="1" dirty="0">
                <a:solidFill>
                  <a:srgbClr val="00B0F0"/>
                </a:solidFill>
                <a:latin typeface="Book Antiqua" pitchFamily="18" charset="0"/>
              </a:rPr>
              <a:t>non-medical</a:t>
            </a:r>
            <a:r>
              <a:rPr lang="en-US" dirty="0">
                <a:latin typeface="Book Antiqua" pitchFamily="18" charset="0"/>
              </a:rPr>
              <a:t> in nature.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 Antiqua" pitchFamily="18" charset="0"/>
              </a:rPr>
              <a:t>Thus, these costs include the patient’s or family’s share of direct </a:t>
            </a:r>
            <a:r>
              <a:rPr lang="en-US" b="1" dirty="0">
                <a:solidFill>
                  <a:srgbClr val="00B0F0"/>
                </a:solidFill>
                <a:latin typeface="Book Antiqua" pitchFamily="18" charset="0"/>
              </a:rPr>
              <a:t>medical</a:t>
            </a:r>
            <a:r>
              <a:rPr lang="en-US" dirty="0">
                <a:latin typeface="Book Antiqua" pitchFamily="18" charset="0"/>
              </a:rPr>
              <a:t> as well as direct </a:t>
            </a:r>
            <a:r>
              <a:rPr lang="en-US" b="1" dirty="0">
                <a:solidFill>
                  <a:srgbClr val="00B0F0"/>
                </a:solidFill>
                <a:latin typeface="Book Antiqua" pitchFamily="18" charset="0"/>
              </a:rPr>
              <a:t>nonmedical</a:t>
            </a:r>
            <a:r>
              <a:rPr lang="en-US" dirty="0">
                <a:latin typeface="Book Antiqua" pitchFamily="18" charset="0"/>
              </a:rPr>
              <a:t> costs.</a:t>
            </a:r>
          </a:p>
          <a:p>
            <a:endParaRPr lang="en-US" sz="4500" dirty="0">
              <a:latin typeface="Book Antiqua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3800" b="1" u="sng" dirty="0">
              <a:solidFill>
                <a:srgbClr val="FF0000"/>
              </a:solidFill>
              <a:latin typeface="Book Antiqua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3800" b="1" u="sng" dirty="0">
              <a:solidFill>
                <a:srgbClr val="FF0000"/>
              </a:solidFill>
              <a:latin typeface="Book Antiqua" pitchFamily="18" charset="0"/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451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153-4191-43A1-8E32-A92B2026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278296"/>
            <a:ext cx="11555896" cy="6414052"/>
          </a:xfrm>
        </p:spPr>
        <p:txBody>
          <a:bodyPr>
            <a:normAutofit/>
          </a:bodyPr>
          <a:lstStyle/>
          <a:p>
            <a:pPr marL="857250" lvl="1" indent="-857250">
              <a:lnSpc>
                <a:spcPct val="80000"/>
              </a:lnSpc>
              <a:spcBef>
                <a:spcPts val="1000"/>
              </a:spcBef>
              <a:buFont typeface="+mj-lt"/>
              <a:buAutoNum type="romanUcPeriod" startAt="4"/>
            </a:pPr>
            <a:r>
              <a:rPr lang="en-US" sz="5400" b="1" u="sng" dirty="0">
                <a:solidFill>
                  <a:srgbClr val="FF0000"/>
                </a:solidFill>
                <a:latin typeface="Book Antiqua" pitchFamily="18" charset="0"/>
              </a:rPr>
              <a:t>Productivity costs:</a:t>
            </a:r>
            <a:endParaRPr lang="ar-EG" sz="3800" b="1" u="sng" dirty="0">
              <a:solidFill>
                <a:srgbClr val="FF0000"/>
              </a:solidFill>
              <a:latin typeface="Book Antiqua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latin typeface="Book Antiqua" pitchFamily="18" charset="0"/>
              </a:rPr>
              <a:t>It is </a:t>
            </a:r>
            <a:r>
              <a:rPr lang="en-US" sz="3700" b="1" dirty="0">
                <a:solidFill>
                  <a:srgbClr val="00B0F0"/>
                </a:solidFill>
                <a:latin typeface="Book Antiqua" pitchFamily="18" charset="0"/>
              </a:rPr>
              <a:t>analogous </a:t>
            </a:r>
            <a:r>
              <a:rPr lang="en-US" sz="3700" dirty="0">
                <a:latin typeface="Book Antiqua" pitchFamily="18" charset="0"/>
              </a:rPr>
              <a:t>to the economic term </a:t>
            </a:r>
            <a:r>
              <a:rPr lang="en-US" sz="3700" b="1" dirty="0">
                <a:solidFill>
                  <a:srgbClr val="00B0F0"/>
                </a:solidFill>
                <a:latin typeface="Book Antiqua" pitchFamily="18" charset="0"/>
              </a:rPr>
              <a:t>indirect </a:t>
            </a:r>
            <a:r>
              <a:rPr lang="en-US" sz="3700" b="1" dirty="0" smtClean="0">
                <a:solidFill>
                  <a:srgbClr val="00B0F0"/>
                </a:solidFill>
                <a:latin typeface="Book Antiqua" pitchFamily="18" charset="0"/>
              </a:rPr>
              <a:t>costs. </a:t>
            </a:r>
            <a:r>
              <a:rPr lang="en-US" sz="3700" dirty="0" smtClean="0">
                <a:latin typeface="Book Antiqua" pitchFamily="18" charset="0"/>
              </a:rPr>
              <a:t> </a:t>
            </a:r>
            <a:endParaRPr lang="en-US" sz="37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 Antiqua" pitchFamily="18" charset="0"/>
              </a:rPr>
              <a:t>Conclusion </a:t>
            </a:r>
            <a:endParaRPr lang="en-US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25624"/>
            <a:ext cx="12192001" cy="5032375"/>
          </a:xfrm>
        </p:spPr>
        <p:txBody>
          <a:bodyPr>
            <a:normAutofit/>
          </a:bodyPr>
          <a:lstStyle/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Treatment of an illness may include a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combination</a:t>
            </a: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 of these types of </a:t>
            </a:r>
            <a:r>
              <a:rPr lang="en-US" sz="2600" b="1" dirty="0" smtClean="0">
                <a:solidFill>
                  <a:srgbClr val="00B0F0"/>
                </a:solidFill>
                <a:latin typeface="Book Antiqua" pitchFamily="18" charset="0"/>
              </a:rPr>
              <a:t>costs</a:t>
            </a:r>
            <a:r>
              <a:rPr lang="en-US" sz="2600" dirty="0" smtClean="0">
                <a:solidFill>
                  <a:prstClr val="black"/>
                </a:solidFill>
                <a:latin typeface="Book Antiqua" pitchFamily="18" charset="0"/>
              </a:rPr>
              <a:t>.</a:t>
            </a:r>
            <a:endParaRPr lang="en-US" sz="2600" dirty="0">
              <a:solidFill>
                <a:prstClr val="black"/>
              </a:solidFill>
              <a:latin typeface="Book Antiqua" pitchFamily="18" charset="0"/>
            </a:endParaRP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prstClr val="black"/>
                </a:solidFill>
                <a:latin typeface="Book Antiqua" pitchFamily="18" charset="0"/>
              </a:rPr>
              <a:t>Many </a:t>
            </a: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studies report only the direct medical (i.e., health care sector) </a:t>
            </a:r>
            <a:r>
              <a:rPr lang="en-US" sz="2600" smtClean="0">
                <a:solidFill>
                  <a:prstClr val="black"/>
                </a:solidFill>
                <a:latin typeface="Book Antiqua" pitchFamily="18" charset="0"/>
              </a:rPr>
              <a:t>costs.</a:t>
            </a: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smtClean="0">
                <a:solidFill>
                  <a:prstClr val="black"/>
                </a:solidFill>
                <a:latin typeface="Book Antiqua" pitchFamily="18" charset="0"/>
              </a:rPr>
              <a:t>This </a:t>
            </a: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may be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appropriate</a:t>
            </a: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 depending on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objective</a:t>
            </a: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 of the study. For example, if the objective is to measure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costs</a:t>
            </a: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 to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hospital</a:t>
            </a: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 for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two treatments </a:t>
            </a: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that are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expected</a:t>
            </a: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 to differ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only</a:t>
            </a: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 in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direct</a:t>
            </a:r>
            <a:r>
              <a:rPr lang="en-US" sz="2600" dirty="0">
                <a:solidFill>
                  <a:prstClr val="black"/>
                </a:solidFill>
                <a:latin typeface="Book Antiqua" pitchFamily="18" charset="0"/>
              </a:rPr>
              <a:t> medical costs, measurement of the other types of costs may not be warranted.</a:t>
            </a:r>
            <a:endParaRPr lang="en-US" sz="2900" b="1" u="sng" dirty="0">
              <a:solidFill>
                <a:srgbClr val="FF0000"/>
              </a:solidFill>
              <a:latin typeface="Book Antiqua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946C-718E-4F00-9927-EF563B72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272360"/>
            <a:ext cx="10515600" cy="93358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- </a:t>
            </a:r>
            <a:r>
              <a:rPr lang="en-US" b="1" dirty="0">
                <a:solidFill>
                  <a:srgbClr val="FF0000"/>
                </a:solidFill>
              </a:rPr>
              <a:t>Timing Adjustments for Costs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2F98-50F8-42BE-AB6F-C728FC5D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245704"/>
            <a:ext cx="11542644" cy="5340626"/>
          </a:xfrm>
        </p:spPr>
        <p:txBody>
          <a:bodyPr>
            <a:normAutofit/>
          </a:bodyPr>
          <a:lstStyle/>
          <a:p>
            <a:pPr marL="742950" indent="-742950">
              <a:spcBef>
                <a:spcPct val="0"/>
              </a:spcBef>
              <a:buFont typeface="+mj-lt"/>
              <a:buAutoNum type="alphaUcPeriod"/>
            </a:pPr>
            <a:r>
              <a:rPr lang="en-US" b="1" dirty="0">
                <a:solidFill>
                  <a:srgbClr val="7030A0"/>
                </a:solidFill>
                <a:latin typeface="Book Antiqua" pitchFamily="18" charset="0"/>
                <a:ea typeface="+mj-ea"/>
                <a:cs typeface="+mj-cs"/>
              </a:rPr>
              <a:t>Bringing Past Costs to the Present: Standardization of Costs: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When costs are estimated from information collected for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more than 1 year before</a:t>
            </a:r>
            <a:r>
              <a:rPr lang="en-US" sz="2600" dirty="0">
                <a:latin typeface="Book Antiqua" pitchFamily="18" charset="0"/>
              </a:rPr>
              <a:t> the study,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adjustment </a:t>
            </a:r>
            <a:r>
              <a:rPr lang="en-US" sz="2600" dirty="0">
                <a:latin typeface="Book Antiqua" pitchFamily="18" charset="0"/>
              </a:rPr>
              <a:t>of costs is needed; this is also referred to as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standardization</a:t>
            </a:r>
            <a:r>
              <a:rPr lang="en-US" sz="2600" dirty="0">
                <a:latin typeface="Book Antiqua" pitchFamily="18" charset="0"/>
              </a:rPr>
              <a:t> of costs.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To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standardize</a:t>
            </a:r>
            <a:r>
              <a:rPr lang="en-US" sz="2600" dirty="0">
                <a:latin typeface="Book Antiqua" pitchFamily="18" charset="0"/>
              </a:rPr>
              <a:t> the cost of two medications, this can be done by calculating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number of units </a:t>
            </a:r>
            <a:r>
              <a:rPr lang="en-US" sz="2600" dirty="0">
                <a:latin typeface="Book Antiqua" pitchFamily="18" charset="0"/>
              </a:rPr>
              <a:t>(doses) of each medication used per case and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multiplying</a:t>
            </a:r>
            <a:r>
              <a:rPr lang="en-US" sz="2600" dirty="0">
                <a:latin typeface="Book Antiqua" pitchFamily="18" charset="0"/>
              </a:rPr>
              <a:t> this number by the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current unit cost </a:t>
            </a:r>
            <a:r>
              <a:rPr lang="en-US" sz="2600" dirty="0">
                <a:latin typeface="Book Antiqua" pitchFamily="18" charset="0"/>
              </a:rPr>
              <a:t>for each medication.</a:t>
            </a:r>
            <a:endParaRPr lang="ar-EG" sz="26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9CD339-8E0E-41DA-A0DA-52C9BC4AD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3" t="53528" r="22935" b="799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2F98-50F8-42BE-AB6F-C728FC5D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212034"/>
            <a:ext cx="11781181" cy="6645965"/>
          </a:xfrm>
        </p:spPr>
        <p:txBody>
          <a:bodyPr>
            <a:normAutofit lnSpcReduction="10000"/>
          </a:bodyPr>
          <a:lstStyle/>
          <a:p>
            <a:pPr marL="742950" indent="-742950">
              <a:spcBef>
                <a:spcPct val="0"/>
              </a:spcBef>
              <a:buFont typeface="+mj-lt"/>
              <a:buAutoNum type="alphaUcPeriod" startAt="2"/>
            </a:pPr>
            <a:r>
              <a:rPr lang="en-US" b="1" dirty="0">
                <a:solidFill>
                  <a:srgbClr val="7030A0"/>
                </a:solidFill>
                <a:latin typeface="Book Antiqua" pitchFamily="18" charset="0"/>
                <a:ea typeface="+mj-ea"/>
                <a:cs typeface="+mj-cs"/>
              </a:rPr>
              <a:t>Bringing Future Costs (Benefits) to the Present: Discounting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If costs are estimated based on dollars spent or saved in future years, another type of modification, called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discounting</a:t>
            </a:r>
            <a:r>
              <a:rPr lang="en-US" sz="2600" dirty="0">
                <a:latin typeface="Book Antiqua" pitchFamily="18" charset="0"/>
              </a:rPr>
              <a:t>, is needed.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People (and businesses) prefer to receive money today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rather than </a:t>
            </a:r>
            <a:r>
              <a:rPr lang="en-US" sz="2600" dirty="0">
                <a:latin typeface="Book Antiqua" pitchFamily="18" charset="0"/>
              </a:rPr>
              <a:t>at a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later</a:t>
            </a:r>
            <a:r>
              <a:rPr lang="en-US" sz="2600" dirty="0">
                <a:latin typeface="Book Antiqua" pitchFamily="18" charset="0"/>
              </a:rPr>
              <a:t> time.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Therefore, money received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today</a:t>
            </a:r>
            <a:r>
              <a:rPr lang="en-US" sz="2600" dirty="0">
                <a:latin typeface="Book Antiqua" pitchFamily="18" charset="0"/>
              </a:rPr>
              <a:t> is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worth more </a:t>
            </a:r>
            <a:r>
              <a:rPr lang="en-US" sz="2600" dirty="0">
                <a:latin typeface="Book Antiqua" pitchFamily="18" charset="0"/>
              </a:rPr>
              <a:t>than the same amount of money received </a:t>
            </a:r>
            <a:r>
              <a:rPr lang="en-US" sz="2600" b="1" dirty="0">
                <a:solidFill>
                  <a:srgbClr val="00B0F0"/>
                </a:solidFill>
                <a:latin typeface="Book Antiqua" pitchFamily="18" charset="0"/>
              </a:rPr>
              <a:t>next year</a:t>
            </a:r>
            <a:r>
              <a:rPr lang="en-US" sz="2600" dirty="0">
                <a:latin typeface="Book Antiqua" pitchFamily="18" charset="0"/>
              </a:rPr>
              <a:t>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For example, if I asked to borrow $1,000 from you today and assured you I would pay you back the $1,000 in 3 years, you would not agree to lend me the money unless I paid you more than $1,000 in 3 years</a:t>
            </a:r>
          </a:p>
        </p:txBody>
      </p:sp>
    </p:spTree>
    <p:extLst>
      <p:ext uri="{BB962C8B-B14F-4D97-AF65-F5344CB8AC3E}">
        <p14:creationId xmlns:p14="http://schemas.microsoft.com/office/powerpoint/2010/main" val="2800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7011710</TotalTime>
  <Words>1354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Measuring &amp; Estimating costs</vt:lpstr>
      <vt:lpstr>Modern categorization:</vt:lpstr>
      <vt:lpstr>PowerPoint Presentation</vt:lpstr>
      <vt:lpstr>PowerPoint Presentation</vt:lpstr>
      <vt:lpstr>PowerPoint Presentation</vt:lpstr>
      <vt:lpstr>Conclusion </vt:lpstr>
      <vt:lpstr>3- Timing Adjustments for Costs</vt:lpstr>
      <vt:lpstr>PowerPoint Presentation</vt:lpstr>
      <vt:lpstr>PowerPoint Presentation</vt:lpstr>
      <vt:lpstr>PowerPoint Presentation</vt:lpstr>
      <vt:lpstr>4- Resources for Cost Estimations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HESHAM</dc:creator>
  <cp:lastModifiedBy>Windows User</cp:lastModifiedBy>
  <cp:revision>162</cp:revision>
  <dcterms:created xsi:type="dcterms:W3CDTF">2021-04-30T13:12:05Z</dcterms:created>
  <dcterms:modified xsi:type="dcterms:W3CDTF">2021-10-27T22:29:30Z</dcterms:modified>
</cp:coreProperties>
</file>