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1430000" cy="6445250"/>
  <p:notesSz cx="11430000" cy="64452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822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124E73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2B415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124E73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2B415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124E73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124E73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FFB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7375" y="1597025"/>
            <a:ext cx="10255250" cy="920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124E73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73625" y="2726689"/>
            <a:ext cx="5950584" cy="167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2B415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375" y="1597025"/>
            <a:ext cx="10255250" cy="820096"/>
          </a:xfrm>
          <a:prstGeom prst="rect">
            <a:avLst/>
          </a:prstGeom>
        </p:spPr>
        <p:txBody>
          <a:bodyPr vert="horz" wrap="square" lIns="0" tIns="263525" rIns="0" bIns="0" rtlCol="0">
            <a:spAutoFit/>
          </a:bodyPr>
          <a:lstStyle/>
          <a:p>
            <a:pPr marL="4298950">
              <a:lnSpc>
                <a:spcPct val="100000"/>
              </a:lnSpc>
              <a:spcBef>
                <a:spcPts val="125"/>
              </a:spcBef>
            </a:pPr>
            <a:r>
              <a:rPr sz="3600" spc="360" dirty="0">
                <a:latin typeface="Times New Roman"/>
                <a:cs typeface="Times New Roman"/>
              </a:rPr>
              <a:t>Présentation</a:t>
            </a:r>
            <a:r>
              <a:rPr sz="3600" spc="80" dirty="0">
                <a:latin typeface="Times New Roman"/>
                <a:cs typeface="Times New Roman"/>
              </a:rPr>
              <a:t> </a:t>
            </a:r>
            <a:r>
              <a:rPr sz="3600" spc="440" dirty="0">
                <a:latin typeface="Times New Roman"/>
                <a:cs typeface="Times New Roman"/>
              </a:rPr>
              <a:t>de</a:t>
            </a:r>
            <a:r>
              <a:rPr sz="3600" spc="80" dirty="0">
                <a:latin typeface="Times New Roman"/>
                <a:cs typeface="Times New Roman"/>
              </a:rPr>
              <a:t> </a:t>
            </a:r>
            <a:r>
              <a:rPr sz="3600" spc="200" dirty="0">
                <a:latin typeface="Times New Roman"/>
                <a:cs typeface="Times New Roman"/>
              </a:rPr>
              <a:t>Git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73625" y="2593339"/>
            <a:ext cx="5946775" cy="26134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33500"/>
              </a:lnSpc>
              <a:spcBef>
                <a:spcPts val="110"/>
              </a:spcBef>
            </a:pPr>
            <a:r>
              <a:rPr sz="1600" spc="-30" dirty="0">
                <a:solidFill>
                  <a:srgbClr val="2B4150"/>
                </a:solidFill>
                <a:latin typeface="Tahoma"/>
                <a:cs typeface="Tahoma"/>
              </a:rPr>
              <a:t>Bienvenue</a:t>
            </a:r>
            <a:r>
              <a:rPr sz="160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2B4150"/>
                </a:solidFill>
                <a:latin typeface="Tahoma"/>
                <a:cs typeface="Tahoma"/>
              </a:rPr>
              <a:t>à</a:t>
            </a:r>
            <a:r>
              <a:rPr sz="160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2B4150"/>
                </a:solidFill>
                <a:latin typeface="Tahoma"/>
                <a:cs typeface="Tahoma"/>
              </a:rPr>
              <a:t>cette</a:t>
            </a:r>
            <a:r>
              <a:rPr sz="160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2B4150"/>
                </a:solidFill>
                <a:latin typeface="Tahoma"/>
                <a:cs typeface="Tahoma"/>
              </a:rPr>
              <a:t>présentation</a:t>
            </a:r>
            <a:r>
              <a:rPr sz="160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2B4150"/>
                </a:solidFill>
                <a:latin typeface="Tahoma"/>
                <a:cs typeface="Tahoma"/>
              </a:rPr>
              <a:t>sur</a:t>
            </a:r>
            <a:r>
              <a:rPr sz="160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2B4150"/>
                </a:solidFill>
                <a:latin typeface="Tahoma"/>
                <a:cs typeface="Tahoma"/>
              </a:rPr>
              <a:t>Git,</a:t>
            </a:r>
            <a:r>
              <a:rPr sz="160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2B4150"/>
                </a:solidFill>
                <a:latin typeface="Tahoma"/>
                <a:cs typeface="Tahoma"/>
              </a:rPr>
              <a:t>le</a:t>
            </a:r>
            <a:r>
              <a:rPr sz="160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2B4150"/>
                </a:solidFill>
                <a:latin typeface="Tahoma"/>
                <a:cs typeface="Tahoma"/>
              </a:rPr>
              <a:t>système</a:t>
            </a:r>
            <a:r>
              <a:rPr sz="160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2B4150"/>
                </a:solidFill>
                <a:latin typeface="Tahoma"/>
                <a:cs typeface="Tahoma"/>
              </a:rPr>
              <a:t>de</a:t>
            </a:r>
            <a:r>
              <a:rPr sz="160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2B4150"/>
                </a:solidFill>
                <a:latin typeface="Tahoma"/>
                <a:cs typeface="Tahoma"/>
              </a:rPr>
              <a:t>contrôle</a:t>
            </a:r>
            <a:r>
              <a:rPr sz="160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2B4150"/>
                </a:solidFill>
                <a:latin typeface="Tahoma"/>
                <a:cs typeface="Tahoma"/>
              </a:rPr>
              <a:t>de</a:t>
            </a:r>
            <a:r>
              <a:rPr sz="160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2B4150"/>
                </a:solidFill>
                <a:latin typeface="Tahoma"/>
                <a:cs typeface="Tahoma"/>
              </a:rPr>
              <a:t>version</a:t>
            </a:r>
            <a:r>
              <a:rPr sz="160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B4150"/>
                </a:solidFill>
                <a:latin typeface="Tahoma"/>
                <a:cs typeface="Tahoma"/>
              </a:rPr>
              <a:t>distribué </a:t>
            </a:r>
            <a:r>
              <a:rPr sz="1600" spc="-20" dirty="0">
                <a:solidFill>
                  <a:srgbClr val="2B4150"/>
                </a:solidFill>
                <a:latin typeface="Tahoma"/>
                <a:cs typeface="Tahoma"/>
              </a:rPr>
              <a:t>le</a:t>
            </a:r>
            <a:r>
              <a:rPr sz="1600" spc="-13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B4150"/>
                </a:solidFill>
                <a:latin typeface="Tahoma"/>
                <a:cs typeface="Tahoma"/>
              </a:rPr>
              <a:t>plus</a:t>
            </a:r>
            <a:r>
              <a:rPr sz="160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2B4150"/>
                </a:solidFill>
                <a:latin typeface="Tahoma"/>
                <a:cs typeface="Tahoma"/>
              </a:rPr>
              <a:t>populaire</a:t>
            </a:r>
            <a:r>
              <a:rPr sz="160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2B4150"/>
                </a:solidFill>
                <a:latin typeface="Tahoma"/>
                <a:cs typeface="Tahoma"/>
              </a:rPr>
              <a:t>au</a:t>
            </a:r>
            <a:r>
              <a:rPr sz="160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2B4150"/>
                </a:solidFill>
                <a:latin typeface="Tahoma"/>
                <a:cs typeface="Tahoma"/>
              </a:rPr>
              <a:t>monde.</a:t>
            </a:r>
            <a:r>
              <a:rPr sz="160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2B4150"/>
                </a:solidFill>
                <a:latin typeface="Tahoma"/>
                <a:cs typeface="Tahoma"/>
              </a:rPr>
              <a:t>Git</a:t>
            </a:r>
            <a:r>
              <a:rPr sz="160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2B4150"/>
                </a:solidFill>
                <a:latin typeface="Tahoma"/>
                <a:cs typeface="Tahoma"/>
              </a:rPr>
              <a:t>est</a:t>
            </a:r>
            <a:r>
              <a:rPr sz="160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2B4150"/>
                </a:solidFill>
                <a:latin typeface="Tahoma"/>
                <a:cs typeface="Tahoma"/>
              </a:rPr>
              <a:t>devenu</a:t>
            </a:r>
            <a:r>
              <a:rPr sz="160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2B4150"/>
                </a:solidFill>
                <a:latin typeface="Tahoma"/>
                <a:cs typeface="Tahoma"/>
              </a:rPr>
              <a:t>indispensable</a:t>
            </a:r>
            <a:r>
              <a:rPr sz="160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2B4150"/>
                </a:solidFill>
                <a:latin typeface="Tahoma"/>
                <a:cs typeface="Tahoma"/>
              </a:rPr>
              <a:t>pour</a:t>
            </a:r>
            <a:r>
              <a:rPr sz="160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2B4150"/>
                </a:solidFill>
                <a:latin typeface="Tahoma"/>
                <a:cs typeface="Tahoma"/>
              </a:rPr>
              <a:t>les</a:t>
            </a:r>
            <a:r>
              <a:rPr sz="160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2B4150"/>
                </a:solidFill>
                <a:latin typeface="Tahoma"/>
                <a:cs typeface="Tahoma"/>
              </a:rPr>
              <a:t>développeurs</a:t>
            </a:r>
            <a:r>
              <a:rPr sz="160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2B4150"/>
                </a:solidFill>
                <a:latin typeface="Tahoma"/>
                <a:cs typeface="Tahoma"/>
              </a:rPr>
              <a:t>de tous</a:t>
            </a:r>
            <a:r>
              <a:rPr sz="1600" spc="-11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2B4150"/>
                </a:solidFill>
                <a:latin typeface="Tahoma"/>
                <a:cs typeface="Tahoma"/>
              </a:rPr>
              <a:t>les</a:t>
            </a:r>
            <a:r>
              <a:rPr sz="1600" spc="-11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2B4150"/>
                </a:solidFill>
                <a:latin typeface="Tahoma"/>
                <a:cs typeface="Tahoma"/>
              </a:rPr>
              <a:t>horizons,</a:t>
            </a:r>
            <a:r>
              <a:rPr sz="1600" spc="-105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2B4150"/>
                </a:solidFill>
                <a:latin typeface="Tahoma"/>
                <a:cs typeface="Tahoma"/>
              </a:rPr>
              <a:t>des</a:t>
            </a:r>
            <a:r>
              <a:rPr sz="1600" spc="-11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2B4150"/>
                </a:solidFill>
                <a:latin typeface="Tahoma"/>
                <a:cs typeface="Tahoma"/>
              </a:rPr>
              <a:t>startups</a:t>
            </a:r>
            <a:r>
              <a:rPr sz="1600" spc="-105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2B4150"/>
                </a:solidFill>
                <a:latin typeface="Tahoma"/>
                <a:cs typeface="Tahoma"/>
              </a:rPr>
              <a:t>aux</a:t>
            </a:r>
            <a:r>
              <a:rPr sz="1600" spc="-11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2B4150"/>
                </a:solidFill>
                <a:latin typeface="Tahoma"/>
                <a:cs typeface="Tahoma"/>
              </a:rPr>
              <a:t>grandes</a:t>
            </a:r>
            <a:r>
              <a:rPr sz="1600" spc="-105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2B4150"/>
                </a:solidFill>
                <a:latin typeface="Tahoma"/>
                <a:cs typeface="Tahoma"/>
              </a:rPr>
              <a:t>entreprises.</a:t>
            </a:r>
            <a:r>
              <a:rPr sz="1600" spc="-11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2B4150"/>
                </a:solidFill>
                <a:latin typeface="Tahoma"/>
                <a:cs typeface="Tahoma"/>
              </a:rPr>
              <a:t>Aujourd'hui,</a:t>
            </a:r>
            <a:r>
              <a:rPr sz="1600" spc="-105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2B4150"/>
                </a:solidFill>
                <a:latin typeface="Tahoma"/>
                <a:cs typeface="Tahoma"/>
              </a:rPr>
              <a:t>nous</a:t>
            </a:r>
            <a:r>
              <a:rPr sz="1600" spc="-11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B4150"/>
                </a:solidFill>
                <a:latin typeface="Tahoma"/>
                <a:cs typeface="Tahoma"/>
              </a:rPr>
              <a:t>allons </a:t>
            </a:r>
            <a:r>
              <a:rPr sz="1600" spc="-35" dirty="0">
                <a:solidFill>
                  <a:srgbClr val="2B4150"/>
                </a:solidFill>
                <a:latin typeface="Tahoma"/>
                <a:cs typeface="Tahoma"/>
              </a:rPr>
              <a:t>explorer</a:t>
            </a:r>
            <a:r>
              <a:rPr sz="1600" spc="-105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2B4150"/>
                </a:solidFill>
                <a:latin typeface="Tahoma"/>
                <a:cs typeface="Tahoma"/>
              </a:rPr>
              <a:t>en</a:t>
            </a:r>
            <a:r>
              <a:rPr sz="1600" spc="-105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2B4150"/>
                </a:solidFill>
                <a:latin typeface="Tahoma"/>
                <a:cs typeface="Tahoma"/>
              </a:rPr>
              <a:t>détail</a:t>
            </a:r>
            <a:r>
              <a:rPr sz="1600" spc="-105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55" dirty="0">
                <a:solidFill>
                  <a:srgbClr val="2B4150"/>
                </a:solidFill>
                <a:latin typeface="Tahoma"/>
                <a:cs typeface="Tahoma"/>
              </a:rPr>
              <a:t>ce</a:t>
            </a:r>
            <a:r>
              <a:rPr sz="1600" spc="-105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2B4150"/>
                </a:solidFill>
                <a:latin typeface="Tahoma"/>
                <a:cs typeface="Tahoma"/>
              </a:rPr>
              <a:t>qu'est</a:t>
            </a:r>
            <a:r>
              <a:rPr sz="1600" spc="-105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2B4150"/>
                </a:solidFill>
                <a:latin typeface="Tahoma"/>
                <a:cs typeface="Tahoma"/>
              </a:rPr>
              <a:t>Git,</a:t>
            </a:r>
            <a:r>
              <a:rPr sz="1600" spc="-105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2B4150"/>
                </a:solidFill>
                <a:latin typeface="Tahoma"/>
                <a:cs typeface="Tahoma"/>
              </a:rPr>
              <a:t>son</a:t>
            </a:r>
            <a:r>
              <a:rPr sz="1600" spc="-105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2B4150"/>
                </a:solidFill>
                <a:latin typeface="Tahoma"/>
                <a:cs typeface="Tahoma"/>
              </a:rPr>
              <a:t>fonctionnement,</a:t>
            </a:r>
            <a:r>
              <a:rPr sz="1600" spc="-105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2B4150"/>
                </a:solidFill>
                <a:latin typeface="Tahoma"/>
                <a:cs typeface="Tahoma"/>
              </a:rPr>
              <a:t>ses</a:t>
            </a:r>
            <a:r>
              <a:rPr sz="1600" spc="-105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2B4150"/>
                </a:solidFill>
                <a:latin typeface="Tahoma"/>
                <a:cs typeface="Tahoma"/>
              </a:rPr>
              <a:t>principaux</a:t>
            </a:r>
            <a:r>
              <a:rPr sz="1600" spc="-105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2B4150"/>
                </a:solidFill>
                <a:latin typeface="Tahoma"/>
                <a:cs typeface="Tahoma"/>
              </a:rPr>
              <a:t>avantages</a:t>
            </a:r>
            <a:r>
              <a:rPr sz="1600" spc="-10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2B4150"/>
                </a:solidFill>
                <a:latin typeface="Tahoma"/>
                <a:cs typeface="Tahoma"/>
              </a:rPr>
              <a:t>et </a:t>
            </a:r>
            <a:r>
              <a:rPr sz="1600" spc="-35" dirty="0">
                <a:solidFill>
                  <a:srgbClr val="2B4150"/>
                </a:solidFill>
                <a:latin typeface="Tahoma"/>
                <a:cs typeface="Tahoma"/>
              </a:rPr>
              <a:t>inconvénients,</a:t>
            </a:r>
            <a:r>
              <a:rPr sz="1600" spc="-10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2B4150"/>
                </a:solidFill>
                <a:latin typeface="Tahoma"/>
                <a:cs typeface="Tahoma"/>
              </a:rPr>
              <a:t>ainsi</a:t>
            </a:r>
            <a:r>
              <a:rPr sz="1600" spc="-95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2B4150"/>
                </a:solidFill>
                <a:latin typeface="Tahoma"/>
                <a:cs typeface="Tahoma"/>
              </a:rPr>
              <a:t>que</a:t>
            </a:r>
            <a:r>
              <a:rPr sz="1600" spc="-95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2B4150"/>
                </a:solidFill>
                <a:latin typeface="Tahoma"/>
                <a:cs typeface="Tahoma"/>
              </a:rPr>
              <a:t>les</a:t>
            </a:r>
            <a:r>
              <a:rPr sz="1600" spc="-95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2B4150"/>
                </a:solidFill>
                <a:latin typeface="Tahoma"/>
                <a:cs typeface="Tahoma"/>
              </a:rPr>
              <a:t>commandes</a:t>
            </a:r>
            <a:r>
              <a:rPr sz="1600" spc="-95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2B4150"/>
                </a:solidFill>
                <a:latin typeface="Tahoma"/>
                <a:cs typeface="Tahoma"/>
              </a:rPr>
              <a:t>essentielles.</a:t>
            </a:r>
            <a:r>
              <a:rPr sz="1600" spc="-10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2B4150"/>
                </a:solidFill>
                <a:latin typeface="Tahoma"/>
                <a:cs typeface="Tahoma"/>
              </a:rPr>
              <a:t>Préparez-</a:t>
            </a:r>
            <a:r>
              <a:rPr sz="1600" spc="-30" dirty="0">
                <a:solidFill>
                  <a:srgbClr val="2B4150"/>
                </a:solidFill>
                <a:latin typeface="Tahoma"/>
                <a:cs typeface="Tahoma"/>
              </a:rPr>
              <a:t>vous</a:t>
            </a:r>
            <a:r>
              <a:rPr sz="1600" spc="-95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2B4150"/>
                </a:solidFill>
                <a:latin typeface="Tahoma"/>
                <a:cs typeface="Tahoma"/>
              </a:rPr>
              <a:t>à</a:t>
            </a:r>
            <a:r>
              <a:rPr sz="1600" spc="-95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B4150"/>
                </a:solidFill>
                <a:latin typeface="Tahoma"/>
                <a:cs typeface="Tahoma"/>
              </a:rPr>
              <a:t>découvrir </a:t>
            </a:r>
            <a:r>
              <a:rPr sz="1600" spc="-20" dirty="0">
                <a:solidFill>
                  <a:srgbClr val="2B4150"/>
                </a:solidFill>
                <a:latin typeface="Tahoma"/>
                <a:cs typeface="Tahoma"/>
              </a:rPr>
              <a:t>pourquoi</a:t>
            </a:r>
            <a:r>
              <a:rPr sz="160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2B4150"/>
                </a:solidFill>
                <a:latin typeface="Tahoma"/>
                <a:cs typeface="Tahoma"/>
              </a:rPr>
              <a:t>Git</a:t>
            </a:r>
            <a:r>
              <a:rPr sz="160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2B4150"/>
                </a:solidFill>
                <a:latin typeface="Tahoma"/>
                <a:cs typeface="Tahoma"/>
              </a:rPr>
              <a:t>est</a:t>
            </a:r>
            <a:r>
              <a:rPr sz="160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2B4150"/>
                </a:solidFill>
                <a:latin typeface="Tahoma"/>
                <a:cs typeface="Tahoma"/>
              </a:rPr>
              <a:t>devenu</a:t>
            </a:r>
            <a:r>
              <a:rPr sz="160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2B4150"/>
                </a:solidFill>
                <a:latin typeface="Tahoma"/>
                <a:cs typeface="Tahoma"/>
              </a:rPr>
              <a:t>un</a:t>
            </a:r>
            <a:r>
              <a:rPr sz="160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B4150"/>
                </a:solidFill>
                <a:latin typeface="Tahoma"/>
                <a:cs typeface="Tahoma"/>
              </a:rPr>
              <a:t>outil</a:t>
            </a:r>
            <a:r>
              <a:rPr sz="160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2B4150"/>
                </a:solidFill>
                <a:latin typeface="Tahoma"/>
                <a:cs typeface="Tahoma"/>
              </a:rPr>
              <a:t>incontournable</a:t>
            </a:r>
            <a:r>
              <a:rPr sz="160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2B4150"/>
                </a:solidFill>
                <a:latin typeface="Tahoma"/>
                <a:cs typeface="Tahoma"/>
              </a:rPr>
              <a:t>dans</a:t>
            </a:r>
            <a:r>
              <a:rPr sz="160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2B4150"/>
                </a:solidFill>
                <a:latin typeface="Tahoma"/>
                <a:cs typeface="Tahoma"/>
              </a:rPr>
              <a:t>l'univers</a:t>
            </a:r>
            <a:r>
              <a:rPr sz="160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2B4150"/>
                </a:solidFill>
                <a:latin typeface="Tahoma"/>
                <a:cs typeface="Tahoma"/>
              </a:rPr>
              <a:t>du</a:t>
            </a:r>
            <a:r>
              <a:rPr sz="160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B4150"/>
                </a:solidFill>
                <a:latin typeface="Tahoma"/>
                <a:cs typeface="Tahoma"/>
              </a:rPr>
              <a:t>développement logiciel</a:t>
            </a:r>
            <a:r>
              <a:rPr sz="160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spc="-50" dirty="0">
                <a:solidFill>
                  <a:srgbClr val="2B4150"/>
                </a:solidFill>
                <a:latin typeface="Tahoma"/>
                <a:cs typeface="Tahoma"/>
              </a:rPr>
              <a:t>!</a:t>
            </a:r>
            <a:endParaRPr sz="13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3"/>
            <a:ext cx="4286249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1817" y="1483564"/>
            <a:ext cx="10255250" cy="954749"/>
          </a:xfrm>
          <a:prstGeom prst="rect">
            <a:avLst/>
          </a:prstGeom>
        </p:spPr>
        <p:txBody>
          <a:bodyPr vert="horz" wrap="square" lIns="0" tIns="396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100" dirty="0">
                <a:latin typeface="Arial MT"/>
                <a:cs typeface="Arial MT"/>
              </a:rPr>
              <a:t>Qu'est-</a:t>
            </a:r>
            <a:r>
              <a:rPr sz="3600" spc="85" dirty="0">
                <a:latin typeface="Arial MT"/>
                <a:cs typeface="Arial MT"/>
              </a:rPr>
              <a:t>ce</a:t>
            </a:r>
            <a:r>
              <a:rPr sz="3600" spc="-25" dirty="0">
                <a:latin typeface="Arial MT"/>
                <a:cs typeface="Arial MT"/>
              </a:rPr>
              <a:t> </a:t>
            </a:r>
            <a:r>
              <a:rPr sz="3600" spc="165" dirty="0">
                <a:latin typeface="Arial MT"/>
                <a:cs typeface="Arial MT"/>
              </a:rPr>
              <a:t>que</a:t>
            </a:r>
            <a:r>
              <a:rPr sz="3600" spc="-25" dirty="0">
                <a:latin typeface="Arial MT"/>
                <a:cs typeface="Arial MT"/>
              </a:rPr>
              <a:t> </a:t>
            </a:r>
            <a:r>
              <a:rPr sz="3600" spc="225" dirty="0">
                <a:latin typeface="Arial MT"/>
                <a:cs typeface="Arial MT"/>
              </a:rPr>
              <a:t>Git</a:t>
            </a:r>
            <a:r>
              <a:rPr sz="3600" spc="-25" dirty="0">
                <a:latin typeface="Arial MT"/>
                <a:cs typeface="Arial MT"/>
              </a:rPr>
              <a:t> </a:t>
            </a:r>
            <a:r>
              <a:rPr sz="3600" spc="-555" dirty="0">
                <a:latin typeface="Arial MT"/>
                <a:cs typeface="Arial MT"/>
              </a:rPr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7375" y="2726689"/>
            <a:ext cx="5964555" cy="226728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114"/>
              </a:spcBef>
            </a:pPr>
            <a:r>
              <a:rPr sz="1600" spc="-25" dirty="0">
                <a:solidFill>
                  <a:srgbClr val="2B4150"/>
                </a:solidFill>
                <a:latin typeface="Tahoma"/>
                <a:cs typeface="Tahoma"/>
              </a:rPr>
              <a:t>Git</a:t>
            </a:r>
            <a:r>
              <a:rPr sz="1600" spc="-125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2B4150"/>
                </a:solidFill>
                <a:latin typeface="Tahoma"/>
                <a:cs typeface="Tahoma"/>
              </a:rPr>
              <a:t>est</a:t>
            </a:r>
            <a:r>
              <a:rPr sz="160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2B4150"/>
                </a:solidFill>
                <a:latin typeface="Tahoma"/>
                <a:cs typeface="Tahoma"/>
              </a:rPr>
              <a:t>un</a:t>
            </a:r>
            <a:r>
              <a:rPr sz="160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2B4150"/>
                </a:solidFill>
                <a:latin typeface="Tahoma"/>
                <a:cs typeface="Tahoma"/>
              </a:rPr>
              <a:t>système</a:t>
            </a:r>
            <a:r>
              <a:rPr sz="160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2B4150"/>
                </a:solidFill>
                <a:latin typeface="Tahoma"/>
                <a:cs typeface="Tahoma"/>
              </a:rPr>
              <a:t>de</a:t>
            </a:r>
            <a:r>
              <a:rPr sz="1600" spc="-125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2B4150"/>
                </a:solidFill>
                <a:latin typeface="Tahoma"/>
                <a:cs typeface="Tahoma"/>
              </a:rPr>
              <a:t>contrôle</a:t>
            </a:r>
            <a:r>
              <a:rPr sz="160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2B4150"/>
                </a:solidFill>
                <a:latin typeface="Tahoma"/>
                <a:cs typeface="Tahoma"/>
              </a:rPr>
              <a:t>de</a:t>
            </a:r>
            <a:r>
              <a:rPr sz="160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2B4150"/>
                </a:solidFill>
                <a:latin typeface="Tahoma"/>
                <a:cs typeface="Tahoma"/>
              </a:rPr>
              <a:t>version</a:t>
            </a:r>
            <a:r>
              <a:rPr sz="160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2B4150"/>
                </a:solidFill>
                <a:latin typeface="Tahoma"/>
                <a:cs typeface="Tahoma"/>
              </a:rPr>
              <a:t>décentralisé,</a:t>
            </a:r>
            <a:r>
              <a:rPr sz="160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2B4150"/>
                </a:solidFill>
                <a:latin typeface="Tahoma"/>
                <a:cs typeface="Tahoma"/>
              </a:rPr>
              <a:t>créé</a:t>
            </a:r>
            <a:r>
              <a:rPr sz="1600" spc="-125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2B4150"/>
                </a:solidFill>
                <a:latin typeface="Tahoma"/>
                <a:cs typeface="Tahoma"/>
              </a:rPr>
              <a:t>en</a:t>
            </a:r>
            <a:r>
              <a:rPr sz="160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80" dirty="0">
                <a:solidFill>
                  <a:srgbClr val="2B4150"/>
                </a:solidFill>
                <a:latin typeface="Tahoma"/>
                <a:cs typeface="Tahoma"/>
              </a:rPr>
              <a:t>2005</a:t>
            </a:r>
            <a:r>
              <a:rPr sz="160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2B4150"/>
                </a:solidFill>
                <a:latin typeface="Tahoma"/>
                <a:cs typeface="Tahoma"/>
              </a:rPr>
              <a:t>par</a:t>
            </a:r>
            <a:r>
              <a:rPr sz="160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B4150"/>
                </a:solidFill>
                <a:latin typeface="Tahoma"/>
                <a:cs typeface="Tahoma"/>
              </a:rPr>
              <a:t>Linus </a:t>
            </a:r>
            <a:r>
              <a:rPr sz="1600" spc="-50" dirty="0">
                <a:solidFill>
                  <a:srgbClr val="2B4150"/>
                </a:solidFill>
                <a:latin typeface="Tahoma"/>
                <a:cs typeface="Tahoma"/>
              </a:rPr>
              <a:t>Torvalds,</a:t>
            </a:r>
            <a:r>
              <a:rPr sz="160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2B4150"/>
                </a:solidFill>
                <a:latin typeface="Tahoma"/>
                <a:cs typeface="Tahoma"/>
              </a:rPr>
              <a:t>le</a:t>
            </a:r>
            <a:r>
              <a:rPr sz="160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2B4150"/>
                </a:solidFill>
                <a:latin typeface="Tahoma"/>
                <a:cs typeface="Tahoma"/>
              </a:rPr>
              <a:t>créateur</a:t>
            </a:r>
            <a:r>
              <a:rPr sz="160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2B4150"/>
                </a:solidFill>
                <a:latin typeface="Tahoma"/>
                <a:cs typeface="Tahoma"/>
              </a:rPr>
              <a:t>du</a:t>
            </a:r>
            <a:r>
              <a:rPr sz="160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2B4150"/>
                </a:solidFill>
                <a:latin typeface="Tahoma"/>
                <a:cs typeface="Tahoma"/>
              </a:rPr>
              <a:t>système</a:t>
            </a:r>
            <a:r>
              <a:rPr sz="160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2B4150"/>
                </a:solidFill>
                <a:latin typeface="Tahoma"/>
                <a:cs typeface="Tahoma"/>
              </a:rPr>
              <a:t>d'exploitation</a:t>
            </a:r>
            <a:r>
              <a:rPr sz="160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2B4150"/>
                </a:solidFill>
                <a:latin typeface="Tahoma"/>
                <a:cs typeface="Tahoma"/>
              </a:rPr>
              <a:t>Linux.</a:t>
            </a:r>
            <a:r>
              <a:rPr sz="160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65" dirty="0">
                <a:solidFill>
                  <a:srgbClr val="2B4150"/>
                </a:solidFill>
                <a:latin typeface="Tahoma"/>
                <a:cs typeface="Tahoma"/>
              </a:rPr>
              <a:t>Il</a:t>
            </a:r>
            <a:r>
              <a:rPr sz="160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2B4150"/>
                </a:solidFill>
                <a:latin typeface="Tahoma"/>
                <a:cs typeface="Tahoma"/>
              </a:rPr>
              <a:t>permet</a:t>
            </a:r>
            <a:r>
              <a:rPr sz="160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2B4150"/>
                </a:solidFill>
                <a:latin typeface="Tahoma"/>
                <a:cs typeface="Tahoma"/>
              </a:rPr>
              <a:t>de</a:t>
            </a:r>
            <a:r>
              <a:rPr sz="160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2B4150"/>
                </a:solidFill>
                <a:latin typeface="Tahoma"/>
                <a:cs typeface="Tahoma"/>
              </a:rPr>
              <a:t>suivre</a:t>
            </a:r>
            <a:r>
              <a:rPr sz="160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2B4150"/>
                </a:solidFill>
                <a:latin typeface="Tahoma"/>
                <a:cs typeface="Tahoma"/>
              </a:rPr>
              <a:t>et</a:t>
            </a:r>
            <a:r>
              <a:rPr sz="160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2B4150"/>
                </a:solidFill>
                <a:latin typeface="Tahoma"/>
                <a:cs typeface="Tahoma"/>
              </a:rPr>
              <a:t>de</a:t>
            </a:r>
            <a:r>
              <a:rPr sz="160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B4150"/>
                </a:solidFill>
                <a:latin typeface="Tahoma"/>
                <a:cs typeface="Tahoma"/>
              </a:rPr>
              <a:t>gérer </a:t>
            </a:r>
            <a:r>
              <a:rPr sz="1600" spc="-25" dirty="0">
                <a:solidFill>
                  <a:srgbClr val="2B4150"/>
                </a:solidFill>
                <a:latin typeface="Tahoma"/>
                <a:cs typeface="Tahoma"/>
              </a:rPr>
              <a:t>les</a:t>
            </a:r>
            <a:r>
              <a:rPr sz="160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2B4150"/>
                </a:solidFill>
                <a:latin typeface="Tahoma"/>
                <a:cs typeface="Tahoma"/>
              </a:rPr>
              <a:t>modifications</a:t>
            </a:r>
            <a:r>
              <a:rPr sz="160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2B4150"/>
                </a:solidFill>
                <a:latin typeface="Tahoma"/>
                <a:cs typeface="Tahoma"/>
              </a:rPr>
              <a:t>apportées</a:t>
            </a:r>
            <a:r>
              <a:rPr sz="160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2B4150"/>
                </a:solidFill>
                <a:latin typeface="Tahoma"/>
                <a:cs typeface="Tahoma"/>
              </a:rPr>
              <a:t>à</a:t>
            </a:r>
            <a:r>
              <a:rPr sz="160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2B4150"/>
                </a:solidFill>
                <a:latin typeface="Tahoma"/>
                <a:cs typeface="Tahoma"/>
              </a:rPr>
              <a:t>un</a:t>
            </a:r>
            <a:r>
              <a:rPr sz="160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2B4150"/>
                </a:solidFill>
                <a:latin typeface="Tahoma"/>
                <a:cs typeface="Tahoma"/>
              </a:rPr>
              <a:t>projet</a:t>
            </a:r>
            <a:r>
              <a:rPr sz="160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2B4150"/>
                </a:solidFill>
                <a:latin typeface="Tahoma"/>
                <a:cs typeface="Tahoma"/>
              </a:rPr>
              <a:t>au</a:t>
            </a:r>
            <a:r>
              <a:rPr sz="160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B4150"/>
                </a:solidFill>
                <a:latin typeface="Tahoma"/>
                <a:cs typeface="Tahoma"/>
              </a:rPr>
              <a:t>fil</a:t>
            </a:r>
            <a:r>
              <a:rPr sz="160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2B4150"/>
                </a:solidFill>
                <a:latin typeface="Tahoma"/>
                <a:cs typeface="Tahoma"/>
              </a:rPr>
              <a:t>du</a:t>
            </a:r>
            <a:r>
              <a:rPr sz="160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2B4150"/>
                </a:solidFill>
                <a:latin typeface="Tahoma"/>
                <a:cs typeface="Tahoma"/>
              </a:rPr>
              <a:t>temps.</a:t>
            </a:r>
            <a:r>
              <a:rPr sz="160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2B4150"/>
                </a:solidFill>
                <a:latin typeface="Tahoma"/>
                <a:cs typeface="Tahoma"/>
              </a:rPr>
              <a:t>Contrairement</a:t>
            </a:r>
            <a:r>
              <a:rPr sz="160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2B4150"/>
                </a:solidFill>
                <a:latin typeface="Tahoma"/>
                <a:cs typeface="Tahoma"/>
              </a:rPr>
              <a:t>aux </a:t>
            </a:r>
            <a:r>
              <a:rPr sz="1600" spc="-50" dirty="0">
                <a:solidFill>
                  <a:srgbClr val="2B4150"/>
                </a:solidFill>
                <a:latin typeface="Tahoma"/>
                <a:cs typeface="Tahoma"/>
              </a:rPr>
              <a:t>systèmes</a:t>
            </a:r>
            <a:r>
              <a:rPr sz="1600" spc="-11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2B4150"/>
                </a:solidFill>
                <a:latin typeface="Tahoma"/>
                <a:cs typeface="Tahoma"/>
              </a:rPr>
              <a:t>de</a:t>
            </a:r>
            <a:r>
              <a:rPr sz="1600" spc="-105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2B4150"/>
                </a:solidFill>
                <a:latin typeface="Tahoma"/>
                <a:cs typeface="Tahoma"/>
              </a:rPr>
              <a:t>contrôle</a:t>
            </a:r>
            <a:r>
              <a:rPr sz="1600" spc="-11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2B4150"/>
                </a:solidFill>
                <a:latin typeface="Tahoma"/>
                <a:cs typeface="Tahoma"/>
              </a:rPr>
              <a:t>de</a:t>
            </a:r>
            <a:r>
              <a:rPr sz="1600" spc="-105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2B4150"/>
                </a:solidFill>
                <a:latin typeface="Tahoma"/>
                <a:cs typeface="Tahoma"/>
              </a:rPr>
              <a:t>version</a:t>
            </a:r>
            <a:r>
              <a:rPr sz="1600" spc="-11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2B4150"/>
                </a:solidFill>
                <a:latin typeface="Tahoma"/>
                <a:cs typeface="Tahoma"/>
              </a:rPr>
              <a:t>centralisés</a:t>
            </a:r>
            <a:r>
              <a:rPr sz="1600" spc="-105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2B4150"/>
                </a:solidFill>
                <a:latin typeface="Tahoma"/>
                <a:cs typeface="Tahoma"/>
              </a:rPr>
              <a:t>comme</a:t>
            </a:r>
            <a:r>
              <a:rPr sz="1600" spc="-11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70" dirty="0">
                <a:solidFill>
                  <a:srgbClr val="2B4150"/>
                </a:solidFill>
                <a:latin typeface="Tahoma"/>
                <a:cs typeface="Tahoma"/>
              </a:rPr>
              <a:t>SVN,</a:t>
            </a:r>
            <a:r>
              <a:rPr sz="1600" spc="-105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2B4150"/>
                </a:solidFill>
                <a:latin typeface="Tahoma"/>
                <a:cs typeface="Tahoma"/>
              </a:rPr>
              <a:t>Git</a:t>
            </a:r>
            <a:r>
              <a:rPr sz="1600" spc="-11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2B4150"/>
                </a:solidFill>
                <a:latin typeface="Tahoma"/>
                <a:cs typeface="Tahoma"/>
              </a:rPr>
              <a:t>stocke</a:t>
            </a:r>
            <a:r>
              <a:rPr sz="1600" spc="-105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2B4150"/>
                </a:solidFill>
                <a:latin typeface="Tahoma"/>
                <a:cs typeface="Tahoma"/>
              </a:rPr>
              <a:t>l'intégralité</a:t>
            </a:r>
            <a:r>
              <a:rPr sz="1600" spc="-11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2B4150"/>
                </a:solidFill>
                <a:latin typeface="Tahoma"/>
                <a:cs typeface="Tahoma"/>
              </a:rPr>
              <a:t>de </a:t>
            </a:r>
            <a:r>
              <a:rPr sz="1600" spc="-10" dirty="0">
                <a:solidFill>
                  <a:srgbClr val="2B4150"/>
                </a:solidFill>
                <a:latin typeface="Tahoma"/>
                <a:cs typeface="Tahoma"/>
              </a:rPr>
              <a:t>l'historique</a:t>
            </a:r>
            <a:r>
              <a:rPr sz="160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2B4150"/>
                </a:solidFill>
                <a:latin typeface="Tahoma"/>
                <a:cs typeface="Tahoma"/>
              </a:rPr>
              <a:t>du</a:t>
            </a:r>
            <a:r>
              <a:rPr sz="160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2B4150"/>
                </a:solidFill>
                <a:latin typeface="Tahoma"/>
                <a:cs typeface="Tahoma"/>
              </a:rPr>
              <a:t>projet</a:t>
            </a:r>
            <a:r>
              <a:rPr sz="160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2B4150"/>
                </a:solidFill>
                <a:latin typeface="Tahoma"/>
                <a:cs typeface="Tahoma"/>
              </a:rPr>
              <a:t>sur</a:t>
            </a:r>
            <a:r>
              <a:rPr sz="160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2B4150"/>
                </a:solidFill>
                <a:latin typeface="Tahoma"/>
                <a:cs typeface="Tahoma"/>
              </a:rPr>
              <a:t>chaque</a:t>
            </a:r>
            <a:r>
              <a:rPr sz="160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2B4150"/>
                </a:solidFill>
                <a:latin typeface="Tahoma"/>
                <a:cs typeface="Tahoma"/>
              </a:rPr>
              <a:t>machine,</a:t>
            </a:r>
            <a:r>
              <a:rPr sz="160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55" dirty="0">
                <a:solidFill>
                  <a:srgbClr val="2B4150"/>
                </a:solidFill>
                <a:latin typeface="Tahoma"/>
                <a:cs typeface="Tahoma"/>
              </a:rPr>
              <a:t>ce</a:t>
            </a:r>
            <a:r>
              <a:rPr sz="160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B4150"/>
                </a:solidFill>
                <a:latin typeface="Tahoma"/>
                <a:cs typeface="Tahoma"/>
              </a:rPr>
              <a:t>qui</a:t>
            </a:r>
            <a:r>
              <a:rPr sz="160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2B4150"/>
                </a:solidFill>
                <a:latin typeface="Tahoma"/>
                <a:cs typeface="Tahoma"/>
              </a:rPr>
              <a:t>le</a:t>
            </a:r>
            <a:r>
              <a:rPr sz="160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2B4150"/>
                </a:solidFill>
                <a:latin typeface="Tahoma"/>
                <a:cs typeface="Tahoma"/>
              </a:rPr>
              <a:t>rend</a:t>
            </a:r>
            <a:r>
              <a:rPr sz="160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2B4150"/>
                </a:solidFill>
                <a:latin typeface="Tahoma"/>
                <a:cs typeface="Tahoma"/>
              </a:rPr>
              <a:t>particulièrement</a:t>
            </a:r>
            <a:r>
              <a:rPr sz="160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2B4150"/>
                </a:solidFill>
                <a:latin typeface="Tahoma"/>
                <a:cs typeface="Tahoma"/>
              </a:rPr>
              <a:t>rapide</a:t>
            </a:r>
            <a:r>
              <a:rPr sz="160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2B4150"/>
                </a:solidFill>
                <a:latin typeface="Tahoma"/>
                <a:cs typeface="Tahoma"/>
              </a:rPr>
              <a:t>et </a:t>
            </a:r>
            <a:r>
              <a:rPr sz="1600" spc="-45" dirty="0">
                <a:solidFill>
                  <a:srgbClr val="2B4150"/>
                </a:solidFill>
                <a:latin typeface="Tahoma"/>
                <a:cs typeface="Tahoma"/>
              </a:rPr>
              <a:t>efficace,</a:t>
            </a:r>
            <a:r>
              <a:rPr sz="1600" spc="-125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2B4150"/>
                </a:solidFill>
                <a:latin typeface="Tahoma"/>
                <a:cs typeface="Tahoma"/>
              </a:rPr>
              <a:t>même</a:t>
            </a:r>
            <a:r>
              <a:rPr sz="160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2B4150"/>
                </a:solidFill>
                <a:latin typeface="Tahoma"/>
                <a:cs typeface="Tahoma"/>
              </a:rPr>
              <a:t>sur</a:t>
            </a:r>
            <a:r>
              <a:rPr sz="160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2B4150"/>
                </a:solidFill>
                <a:latin typeface="Tahoma"/>
                <a:cs typeface="Tahoma"/>
              </a:rPr>
              <a:t>de</a:t>
            </a:r>
            <a:r>
              <a:rPr sz="160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2B4150"/>
                </a:solidFill>
                <a:latin typeface="Tahoma"/>
                <a:cs typeface="Tahoma"/>
              </a:rPr>
              <a:t>très</a:t>
            </a:r>
            <a:r>
              <a:rPr sz="160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2B4150"/>
                </a:solidFill>
                <a:latin typeface="Tahoma"/>
                <a:cs typeface="Tahoma"/>
              </a:rPr>
              <a:t>gros</a:t>
            </a:r>
            <a:r>
              <a:rPr sz="160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B4150"/>
                </a:solidFill>
                <a:latin typeface="Tahoma"/>
                <a:cs typeface="Tahoma"/>
              </a:rPr>
              <a:t>projets</a:t>
            </a:r>
            <a:r>
              <a:rPr sz="1350" spc="-10" dirty="0">
                <a:solidFill>
                  <a:srgbClr val="2B4150"/>
                </a:solidFill>
                <a:latin typeface="Tahoma"/>
                <a:cs typeface="Tahoma"/>
              </a:rPr>
              <a:t>.</a:t>
            </a:r>
            <a:endParaRPr sz="13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1597025"/>
            <a:ext cx="10255250" cy="848950"/>
          </a:xfrm>
          <a:prstGeom prst="rect">
            <a:avLst/>
          </a:prstGeom>
        </p:spPr>
        <p:txBody>
          <a:bodyPr vert="horz" wrap="square" lIns="0" tIns="292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165" dirty="0">
                <a:latin typeface="Arial MT"/>
                <a:cs typeface="Arial MT"/>
              </a:rPr>
              <a:t>Fonctionnement</a:t>
            </a:r>
            <a:r>
              <a:rPr sz="3600" spc="-30" dirty="0">
                <a:latin typeface="Arial MT"/>
                <a:cs typeface="Arial MT"/>
              </a:rPr>
              <a:t> </a:t>
            </a:r>
            <a:r>
              <a:rPr sz="3600" spc="250" dirty="0">
                <a:latin typeface="Arial MT"/>
                <a:cs typeface="Arial MT"/>
              </a:rPr>
              <a:t>et</a:t>
            </a:r>
            <a:r>
              <a:rPr sz="3600" spc="-25" dirty="0">
                <a:latin typeface="Arial MT"/>
                <a:cs typeface="Arial MT"/>
              </a:rPr>
              <a:t> </a:t>
            </a:r>
            <a:r>
              <a:rPr sz="3600" spc="110" dirty="0">
                <a:latin typeface="Arial MT"/>
                <a:cs typeface="Arial MT"/>
              </a:rPr>
              <a:t>caractéristiques</a:t>
            </a:r>
            <a:r>
              <a:rPr sz="3600" spc="-30" dirty="0">
                <a:latin typeface="Arial MT"/>
                <a:cs typeface="Arial MT"/>
              </a:rPr>
              <a:t> </a:t>
            </a:r>
            <a:r>
              <a:rPr sz="3600" spc="105" dirty="0">
                <a:latin typeface="Arial MT"/>
                <a:cs typeface="Arial MT"/>
              </a:rPr>
              <a:t>principales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3190" y="2840037"/>
            <a:ext cx="4697095" cy="2125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MT"/>
                <a:cs typeface="Arial MT"/>
              </a:rPr>
              <a:t>Commits</a:t>
            </a:r>
            <a:r>
              <a:rPr sz="2400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b="1" spc="135" dirty="0">
                <a:solidFill>
                  <a:schemeClr val="tx1">
                    <a:lumMod val="75000"/>
                    <a:lumOff val="25000"/>
                  </a:schemeClr>
                </a:solidFill>
                <a:latin typeface="Arial MT"/>
                <a:cs typeface="Arial MT"/>
              </a:rPr>
              <a:t>et</a:t>
            </a:r>
            <a:r>
              <a:rPr sz="2400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b="1" spc="65" dirty="0">
                <a:solidFill>
                  <a:schemeClr val="tx1">
                    <a:lumMod val="75000"/>
                    <a:lumOff val="25000"/>
                  </a:schemeClr>
                </a:solidFill>
                <a:latin typeface="Arial MT"/>
                <a:cs typeface="Arial MT"/>
              </a:rPr>
              <a:t>branches</a:t>
            </a:r>
            <a:endParaRPr sz="2400" b="1" dirty="0">
              <a:solidFill>
                <a:schemeClr val="tx1">
                  <a:lumMod val="75000"/>
                  <a:lumOff val="25000"/>
                </a:schemeClr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32700"/>
              </a:lnSpc>
              <a:spcBef>
                <a:spcPts val="1090"/>
              </a:spcBef>
            </a:pPr>
            <a:r>
              <a:rPr sz="1600" spc="-125" dirty="0">
                <a:solidFill>
                  <a:srgbClr val="2B4150"/>
                </a:solidFill>
                <a:latin typeface="Verdana"/>
                <a:cs typeface="Verdana"/>
              </a:rPr>
              <a:t>Git</a:t>
            </a:r>
            <a:r>
              <a:rPr sz="1600" spc="-16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2B4150"/>
                </a:solidFill>
                <a:latin typeface="Verdana"/>
                <a:cs typeface="Verdana"/>
              </a:rPr>
              <a:t>fonctionne</a:t>
            </a:r>
            <a:r>
              <a:rPr sz="1600" spc="-16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2B4150"/>
                </a:solidFill>
                <a:latin typeface="Verdana"/>
                <a:cs typeface="Verdana"/>
              </a:rPr>
              <a:t>sur</a:t>
            </a:r>
            <a:r>
              <a:rPr sz="1600" spc="-16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2B4150"/>
                </a:solidFill>
                <a:latin typeface="Verdana"/>
                <a:cs typeface="Verdana"/>
              </a:rPr>
              <a:t>la</a:t>
            </a:r>
            <a:r>
              <a:rPr sz="1600" spc="-16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2B4150"/>
                </a:solidFill>
                <a:latin typeface="Verdana"/>
                <a:cs typeface="Verdana"/>
              </a:rPr>
              <a:t>base</a:t>
            </a:r>
            <a:r>
              <a:rPr sz="1600" spc="-16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2B4150"/>
                </a:solidFill>
                <a:latin typeface="Verdana"/>
                <a:cs typeface="Verdana"/>
              </a:rPr>
              <a:t>de</a:t>
            </a:r>
            <a:r>
              <a:rPr sz="1600" spc="-16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2B4150"/>
                </a:solidFill>
                <a:latin typeface="Verdana"/>
                <a:cs typeface="Verdana"/>
              </a:rPr>
              <a:t>commits,</a:t>
            </a:r>
            <a:r>
              <a:rPr sz="1600" spc="-16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2B4150"/>
                </a:solidFill>
                <a:latin typeface="Verdana"/>
                <a:cs typeface="Verdana"/>
              </a:rPr>
              <a:t>qui</a:t>
            </a:r>
            <a:r>
              <a:rPr sz="1600" spc="-16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2B4150"/>
                </a:solidFill>
                <a:latin typeface="Verdana"/>
                <a:cs typeface="Verdana"/>
              </a:rPr>
              <a:t>représentent</a:t>
            </a:r>
            <a:r>
              <a:rPr sz="1600" spc="-16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2B4150"/>
                </a:solidFill>
                <a:latin typeface="Verdana"/>
                <a:cs typeface="Verdana"/>
              </a:rPr>
              <a:t>des </a:t>
            </a:r>
            <a:r>
              <a:rPr sz="1600" spc="-130" dirty="0">
                <a:solidFill>
                  <a:srgbClr val="2B4150"/>
                </a:solidFill>
                <a:latin typeface="Verdana"/>
                <a:cs typeface="Verdana"/>
              </a:rPr>
              <a:t>instantanés</a:t>
            </a:r>
            <a:r>
              <a:rPr sz="160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2B4150"/>
                </a:solidFill>
                <a:latin typeface="Verdana"/>
                <a:cs typeface="Verdana"/>
              </a:rPr>
              <a:t>du</a:t>
            </a:r>
            <a:r>
              <a:rPr sz="160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2B4150"/>
                </a:solidFill>
                <a:latin typeface="Verdana"/>
                <a:cs typeface="Verdana"/>
              </a:rPr>
              <a:t>projet</a:t>
            </a:r>
            <a:r>
              <a:rPr sz="160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145" dirty="0">
                <a:solidFill>
                  <a:srgbClr val="2B4150"/>
                </a:solidFill>
                <a:latin typeface="Verdana"/>
                <a:cs typeface="Verdana"/>
              </a:rPr>
              <a:t>à</a:t>
            </a:r>
            <a:r>
              <a:rPr sz="160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2B4150"/>
                </a:solidFill>
                <a:latin typeface="Verdana"/>
                <a:cs typeface="Verdana"/>
              </a:rPr>
              <a:t>un</a:t>
            </a:r>
            <a:r>
              <a:rPr sz="160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150" dirty="0">
                <a:solidFill>
                  <a:srgbClr val="2B4150"/>
                </a:solidFill>
                <a:latin typeface="Verdana"/>
                <a:cs typeface="Verdana"/>
              </a:rPr>
              <a:t>moment</a:t>
            </a:r>
            <a:r>
              <a:rPr sz="160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2B4150"/>
                </a:solidFill>
                <a:latin typeface="Verdana"/>
                <a:cs typeface="Verdana"/>
              </a:rPr>
              <a:t>donné.</a:t>
            </a:r>
            <a:r>
              <a:rPr sz="160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2B4150"/>
                </a:solidFill>
                <a:latin typeface="Verdana"/>
                <a:cs typeface="Verdana"/>
              </a:rPr>
              <a:t>Les</a:t>
            </a:r>
            <a:r>
              <a:rPr sz="160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2B4150"/>
                </a:solidFill>
                <a:latin typeface="Verdana"/>
                <a:cs typeface="Verdana"/>
              </a:rPr>
              <a:t>développeurs </a:t>
            </a:r>
            <a:r>
              <a:rPr sz="1600" spc="-130" dirty="0">
                <a:solidFill>
                  <a:srgbClr val="2B4150"/>
                </a:solidFill>
                <a:latin typeface="Verdana"/>
                <a:cs typeface="Verdana"/>
              </a:rPr>
              <a:t>peuvent</a:t>
            </a:r>
            <a:r>
              <a:rPr sz="1600" spc="-16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2B4150"/>
                </a:solidFill>
                <a:latin typeface="Verdana"/>
                <a:cs typeface="Verdana"/>
              </a:rPr>
              <a:t>créer</a:t>
            </a:r>
            <a:r>
              <a:rPr sz="1600" spc="-16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2B4150"/>
                </a:solidFill>
                <a:latin typeface="Verdana"/>
                <a:cs typeface="Verdana"/>
              </a:rPr>
              <a:t>des</a:t>
            </a:r>
            <a:r>
              <a:rPr sz="1600" spc="-16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2B4150"/>
                </a:solidFill>
                <a:latin typeface="Verdana"/>
                <a:cs typeface="Verdana"/>
              </a:rPr>
              <a:t>branches</a:t>
            </a:r>
            <a:r>
              <a:rPr sz="1600" spc="-16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2B4150"/>
                </a:solidFill>
                <a:latin typeface="Verdana"/>
                <a:cs typeface="Verdana"/>
              </a:rPr>
              <a:t>pour</a:t>
            </a:r>
            <a:r>
              <a:rPr sz="1600" spc="-16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2B4150"/>
                </a:solidFill>
                <a:latin typeface="Verdana"/>
                <a:cs typeface="Verdana"/>
              </a:rPr>
              <a:t>travailler</a:t>
            </a:r>
            <a:r>
              <a:rPr sz="1600" spc="-16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2B4150"/>
                </a:solidFill>
                <a:latin typeface="Verdana"/>
                <a:cs typeface="Verdana"/>
              </a:rPr>
              <a:t>sur</a:t>
            </a:r>
            <a:r>
              <a:rPr sz="1600" spc="-16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2B4150"/>
                </a:solidFill>
                <a:latin typeface="Verdana"/>
                <a:cs typeface="Verdana"/>
              </a:rPr>
              <a:t>des</a:t>
            </a:r>
            <a:r>
              <a:rPr sz="1600" spc="-16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2B4150"/>
                </a:solidFill>
                <a:latin typeface="Verdana"/>
                <a:cs typeface="Verdana"/>
              </a:rPr>
              <a:t>fonctionnalités </a:t>
            </a:r>
            <a:r>
              <a:rPr sz="1600" spc="-130" dirty="0">
                <a:solidFill>
                  <a:srgbClr val="2B4150"/>
                </a:solidFill>
                <a:latin typeface="Verdana"/>
                <a:cs typeface="Verdana"/>
              </a:rPr>
              <a:t>indépendamment,</a:t>
            </a:r>
            <a:r>
              <a:rPr sz="1600" spc="-15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2B4150"/>
                </a:solidFill>
                <a:latin typeface="Verdana"/>
                <a:cs typeface="Verdana"/>
              </a:rPr>
              <a:t>puis</a:t>
            </a:r>
            <a:r>
              <a:rPr sz="1600" spc="-14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2B4150"/>
                </a:solidFill>
                <a:latin typeface="Verdana"/>
                <a:cs typeface="Verdana"/>
              </a:rPr>
              <a:t>les</a:t>
            </a:r>
            <a:r>
              <a:rPr sz="1600" spc="-14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2B4150"/>
                </a:solidFill>
                <a:latin typeface="Verdana"/>
                <a:cs typeface="Verdana"/>
              </a:rPr>
              <a:t>fusionner</a:t>
            </a:r>
            <a:r>
              <a:rPr sz="1350" spc="-25" dirty="0">
                <a:solidFill>
                  <a:srgbClr val="2B4150"/>
                </a:solidFill>
                <a:latin typeface="Verdana"/>
                <a:cs typeface="Verdana"/>
              </a:rPr>
              <a:t>.</a:t>
            </a:r>
            <a:endParaRPr sz="13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7400" y="2999087"/>
            <a:ext cx="4723765" cy="180767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MT"/>
                <a:cs typeface="Arial MT"/>
              </a:rPr>
              <a:t>Système</a:t>
            </a:r>
            <a:r>
              <a:rPr sz="2400" b="1" spc="15" dirty="0">
                <a:solidFill>
                  <a:schemeClr val="tx1">
                    <a:lumMod val="75000"/>
                    <a:lumOff val="25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b="1" spc="90" dirty="0">
                <a:solidFill>
                  <a:schemeClr val="tx1">
                    <a:lumMod val="75000"/>
                    <a:lumOff val="25000"/>
                  </a:schemeClr>
                </a:solidFill>
                <a:latin typeface="Arial MT"/>
                <a:cs typeface="Arial MT"/>
              </a:rPr>
              <a:t>distribué</a:t>
            </a:r>
            <a:endParaRPr sz="2400" b="1" dirty="0">
              <a:solidFill>
                <a:schemeClr val="tx1">
                  <a:lumMod val="75000"/>
                  <a:lumOff val="25000"/>
                </a:schemeClr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34300"/>
              </a:lnSpc>
              <a:spcBef>
                <a:spcPts val="1065"/>
              </a:spcBef>
            </a:pPr>
            <a:r>
              <a:rPr sz="1600" spc="-135" dirty="0">
                <a:solidFill>
                  <a:srgbClr val="2B4150"/>
                </a:solidFill>
                <a:latin typeface="Verdana"/>
                <a:cs typeface="Verdana"/>
              </a:rPr>
              <a:t>Chaque</a:t>
            </a:r>
            <a:r>
              <a:rPr sz="1600" spc="-17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2B4150"/>
                </a:solidFill>
                <a:latin typeface="Verdana"/>
                <a:cs typeface="Verdana"/>
              </a:rPr>
              <a:t>machine</a:t>
            </a:r>
            <a:r>
              <a:rPr sz="1600" spc="-17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2B4150"/>
                </a:solidFill>
                <a:latin typeface="Verdana"/>
                <a:cs typeface="Verdana"/>
              </a:rPr>
              <a:t>possède</a:t>
            </a:r>
            <a:r>
              <a:rPr sz="160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2B4150"/>
                </a:solidFill>
                <a:latin typeface="Verdana"/>
                <a:cs typeface="Verdana"/>
              </a:rPr>
              <a:t>une</a:t>
            </a:r>
            <a:r>
              <a:rPr sz="1600" spc="-17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2B4150"/>
                </a:solidFill>
                <a:latin typeface="Verdana"/>
                <a:cs typeface="Verdana"/>
              </a:rPr>
              <a:t>copie</a:t>
            </a:r>
            <a:r>
              <a:rPr sz="160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2B4150"/>
                </a:solidFill>
                <a:latin typeface="Verdana"/>
                <a:cs typeface="Verdana"/>
              </a:rPr>
              <a:t>complète</a:t>
            </a:r>
            <a:r>
              <a:rPr sz="1600" spc="-17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2B4150"/>
                </a:solidFill>
                <a:latin typeface="Verdana"/>
                <a:cs typeface="Verdana"/>
              </a:rPr>
              <a:t>du</a:t>
            </a:r>
            <a:r>
              <a:rPr sz="160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2B4150"/>
                </a:solidFill>
                <a:latin typeface="Verdana"/>
                <a:cs typeface="Verdana"/>
              </a:rPr>
              <a:t>dépôt</a:t>
            </a:r>
            <a:r>
              <a:rPr sz="1600" spc="-17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2B4150"/>
                </a:solidFill>
                <a:latin typeface="Verdana"/>
                <a:cs typeface="Verdana"/>
              </a:rPr>
              <a:t>Git,</a:t>
            </a:r>
            <a:r>
              <a:rPr sz="160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2B4150"/>
                </a:solidFill>
                <a:latin typeface="Verdana"/>
                <a:cs typeface="Verdana"/>
              </a:rPr>
              <a:t>ce</a:t>
            </a:r>
            <a:r>
              <a:rPr sz="1600" spc="-17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2B4150"/>
                </a:solidFill>
                <a:latin typeface="Verdana"/>
                <a:cs typeface="Verdana"/>
              </a:rPr>
              <a:t>qui </a:t>
            </a:r>
            <a:r>
              <a:rPr sz="1600" spc="-140" dirty="0">
                <a:solidFill>
                  <a:srgbClr val="2B4150"/>
                </a:solidFill>
                <a:latin typeface="Verdana"/>
                <a:cs typeface="Verdana"/>
              </a:rPr>
              <a:t>permet</a:t>
            </a:r>
            <a:r>
              <a:rPr sz="1600" spc="-16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2B4150"/>
                </a:solidFill>
                <a:latin typeface="Verdana"/>
                <a:cs typeface="Verdana"/>
              </a:rPr>
              <a:t>un</a:t>
            </a:r>
            <a:r>
              <a:rPr sz="1600" spc="-16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2B4150"/>
                </a:solidFill>
                <a:latin typeface="Verdana"/>
                <a:cs typeface="Verdana"/>
              </a:rPr>
              <a:t>travail</a:t>
            </a:r>
            <a:r>
              <a:rPr sz="1600" spc="-15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2B4150"/>
                </a:solidFill>
                <a:latin typeface="Verdana"/>
                <a:cs typeface="Verdana"/>
              </a:rPr>
              <a:t>hors</a:t>
            </a:r>
            <a:r>
              <a:rPr sz="1600" spc="-16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2B4150"/>
                </a:solidFill>
                <a:latin typeface="Verdana"/>
                <a:cs typeface="Verdana"/>
              </a:rPr>
              <a:t>ligne</a:t>
            </a:r>
            <a:r>
              <a:rPr sz="1600" spc="-16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2B4150"/>
                </a:solidFill>
                <a:latin typeface="Verdana"/>
                <a:cs typeface="Verdana"/>
              </a:rPr>
              <a:t>et</a:t>
            </a:r>
            <a:r>
              <a:rPr sz="1600" spc="-15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2B4150"/>
                </a:solidFill>
                <a:latin typeface="Verdana"/>
                <a:cs typeface="Verdana"/>
              </a:rPr>
              <a:t>une</a:t>
            </a:r>
            <a:r>
              <a:rPr sz="1600" spc="-16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2B4150"/>
                </a:solidFill>
                <a:latin typeface="Verdana"/>
                <a:cs typeface="Verdana"/>
              </a:rPr>
              <a:t>collaboration</a:t>
            </a:r>
            <a:r>
              <a:rPr sz="1600" spc="-15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2B4150"/>
                </a:solidFill>
                <a:latin typeface="Verdana"/>
                <a:cs typeface="Verdana"/>
              </a:rPr>
              <a:t>simplifiée.</a:t>
            </a:r>
            <a:r>
              <a:rPr sz="1600" spc="-16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2B4150"/>
                </a:solidFill>
                <a:latin typeface="Verdana"/>
                <a:cs typeface="Verdana"/>
              </a:rPr>
              <a:t>Les </a:t>
            </a:r>
            <a:r>
              <a:rPr sz="1600" spc="-125" dirty="0">
                <a:solidFill>
                  <a:srgbClr val="2B4150"/>
                </a:solidFill>
                <a:latin typeface="Verdana"/>
                <a:cs typeface="Verdana"/>
              </a:rPr>
              <a:t>développeurs</a:t>
            </a:r>
            <a:r>
              <a:rPr sz="1600" spc="-16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2B4150"/>
                </a:solidFill>
                <a:latin typeface="Verdana"/>
                <a:cs typeface="Verdana"/>
              </a:rPr>
              <a:t>peuvent</a:t>
            </a:r>
            <a:r>
              <a:rPr sz="1600" spc="-15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2B4150"/>
                </a:solidFill>
                <a:latin typeface="Verdana"/>
                <a:cs typeface="Verdana"/>
              </a:rPr>
              <a:t>facilement</a:t>
            </a:r>
            <a:r>
              <a:rPr sz="1600" spc="-16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2B4150"/>
                </a:solidFill>
                <a:latin typeface="Verdana"/>
                <a:cs typeface="Verdana"/>
              </a:rPr>
              <a:t>partager</a:t>
            </a:r>
            <a:r>
              <a:rPr sz="1600" spc="-15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2B4150"/>
                </a:solidFill>
                <a:latin typeface="Verdana"/>
                <a:cs typeface="Verdana"/>
              </a:rPr>
              <a:t>leurs</a:t>
            </a:r>
            <a:r>
              <a:rPr sz="1600" spc="-15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2B4150"/>
                </a:solidFill>
                <a:latin typeface="Verdana"/>
                <a:cs typeface="Verdana"/>
              </a:rPr>
              <a:t>modifications</a:t>
            </a:r>
            <a:r>
              <a:rPr sz="1350" spc="-25" dirty="0">
                <a:solidFill>
                  <a:srgbClr val="2B4150"/>
                </a:solidFill>
                <a:latin typeface="Verdana"/>
                <a:cs typeface="Verdana"/>
              </a:rPr>
              <a:t>.</a:t>
            </a:r>
            <a:endParaRPr sz="1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3"/>
            <a:ext cx="4286249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375" y="777875"/>
            <a:ext cx="367474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20" dirty="0">
                <a:latin typeface="Arial MT"/>
                <a:cs typeface="Arial MT"/>
              </a:rPr>
              <a:t>Avantages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spc="145" dirty="0">
                <a:latin typeface="Arial MT"/>
                <a:cs typeface="Arial MT"/>
              </a:rPr>
              <a:t>de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200" dirty="0">
                <a:latin typeface="Arial MT"/>
                <a:cs typeface="Arial MT"/>
              </a:rPr>
              <a:t>Git</a:t>
            </a:r>
          </a:p>
        </p:txBody>
      </p:sp>
      <p:sp>
        <p:nvSpPr>
          <p:cNvPr id="4" name="object 4"/>
          <p:cNvSpPr/>
          <p:nvPr/>
        </p:nvSpPr>
        <p:spPr>
          <a:xfrm>
            <a:off x="600075" y="1790699"/>
            <a:ext cx="390525" cy="381000"/>
          </a:xfrm>
          <a:custGeom>
            <a:avLst/>
            <a:gdLst/>
            <a:ahLst/>
            <a:cxnLst/>
            <a:rect l="l" t="t" r="r" b="b"/>
            <a:pathLst>
              <a:path w="390525" h="381000">
                <a:moveTo>
                  <a:pt x="371936" y="0"/>
                </a:moveTo>
                <a:lnTo>
                  <a:pt x="18588" y="0"/>
                </a:lnTo>
                <a:lnTo>
                  <a:pt x="15854" y="546"/>
                </a:lnTo>
                <a:lnTo>
                  <a:pt x="0" y="18592"/>
                </a:lnTo>
                <a:lnTo>
                  <a:pt x="0" y="359575"/>
                </a:lnTo>
                <a:lnTo>
                  <a:pt x="0" y="362407"/>
                </a:lnTo>
                <a:lnTo>
                  <a:pt x="18588" y="381000"/>
                </a:lnTo>
                <a:lnTo>
                  <a:pt x="371936" y="381000"/>
                </a:lnTo>
                <a:lnTo>
                  <a:pt x="390525" y="362407"/>
                </a:lnTo>
                <a:lnTo>
                  <a:pt x="390525" y="18592"/>
                </a:lnTo>
                <a:lnTo>
                  <a:pt x="374670" y="546"/>
                </a:lnTo>
                <a:lnTo>
                  <a:pt x="371936" y="0"/>
                </a:lnTo>
                <a:close/>
              </a:path>
            </a:pathLst>
          </a:custGeom>
          <a:solidFill>
            <a:srgbClr val="F3E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9836" y="1797050"/>
            <a:ext cx="14605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120" dirty="0">
                <a:solidFill>
                  <a:srgbClr val="2B4150"/>
                </a:solidFill>
                <a:latin typeface="Arial MT"/>
                <a:cs typeface="Arial MT"/>
              </a:rPr>
              <a:t>1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4583" y="1773237"/>
            <a:ext cx="2023745" cy="17221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85" dirty="0">
                <a:solidFill>
                  <a:srgbClr val="2B4150"/>
                </a:solidFill>
                <a:latin typeface="Arial MT"/>
                <a:cs typeface="Arial MT"/>
              </a:rPr>
              <a:t>Historique</a:t>
            </a:r>
            <a:r>
              <a:rPr sz="1650" spc="15" dirty="0">
                <a:solidFill>
                  <a:srgbClr val="2B4150"/>
                </a:solidFill>
                <a:latin typeface="Arial MT"/>
                <a:cs typeface="Arial MT"/>
              </a:rPr>
              <a:t> </a:t>
            </a:r>
            <a:r>
              <a:rPr sz="1650" spc="95" dirty="0">
                <a:solidFill>
                  <a:srgbClr val="2B4150"/>
                </a:solidFill>
                <a:latin typeface="Arial MT"/>
                <a:cs typeface="Arial MT"/>
              </a:rPr>
              <a:t>complet</a:t>
            </a:r>
            <a:endParaRPr sz="1650" dirty="0">
              <a:latin typeface="Arial MT"/>
              <a:cs typeface="Arial MT"/>
            </a:endParaRPr>
          </a:p>
          <a:p>
            <a:pPr marL="12700" marR="5080">
              <a:lnSpc>
                <a:spcPct val="133100"/>
              </a:lnSpc>
              <a:spcBef>
                <a:spcPts val="560"/>
              </a:spcBef>
            </a:pPr>
            <a:r>
              <a:rPr sz="1350" spc="-125" dirty="0">
                <a:solidFill>
                  <a:srgbClr val="2B4150"/>
                </a:solidFill>
                <a:latin typeface="Verdana"/>
                <a:cs typeface="Verdana"/>
              </a:rPr>
              <a:t>Git</a:t>
            </a:r>
            <a:r>
              <a:rPr sz="1350" spc="-15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35" dirty="0">
                <a:solidFill>
                  <a:srgbClr val="2B4150"/>
                </a:solidFill>
                <a:latin typeface="Verdana"/>
                <a:cs typeface="Verdana"/>
              </a:rPr>
              <a:t>conserve</a:t>
            </a:r>
            <a:r>
              <a:rPr sz="1350" spc="-15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2B4150"/>
                </a:solidFill>
                <a:latin typeface="Verdana"/>
                <a:cs typeface="Verdana"/>
              </a:rPr>
              <a:t>l'intégralité</a:t>
            </a:r>
            <a:r>
              <a:rPr sz="1350" spc="-15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B4150"/>
                </a:solidFill>
                <a:latin typeface="Verdana"/>
                <a:cs typeface="Verdana"/>
              </a:rPr>
              <a:t>de </a:t>
            </a:r>
            <a:r>
              <a:rPr sz="1350" spc="-100" dirty="0">
                <a:solidFill>
                  <a:srgbClr val="2B4150"/>
                </a:solidFill>
                <a:latin typeface="Verdana"/>
                <a:cs typeface="Verdana"/>
              </a:rPr>
              <a:t>l'historique</a:t>
            </a:r>
            <a:r>
              <a:rPr sz="1350" spc="-15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14" dirty="0">
                <a:solidFill>
                  <a:srgbClr val="2B4150"/>
                </a:solidFill>
                <a:latin typeface="Verdana"/>
                <a:cs typeface="Verdana"/>
              </a:rPr>
              <a:t>du</a:t>
            </a:r>
            <a:r>
              <a:rPr sz="1350" spc="-15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B4150"/>
                </a:solidFill>
                <a:latin typeface="Verdana"/>
                <a:cs typeface="Verdana"/>
              </a:rPr>
              <a:t>projet, </a:t>
            </a:r>
            <a:r>
              <a:rPr sz="1350" spc="-135" dirty="0">
                <a:solidFill>
                  <a:srgbClr val="2B4150"/>
                </a:solidFill>
                <a:latin typeface="Verdana"/>
                <a:cs typeface="Verdana"/>
              </a:rPr>
              <a:t>permettant</a:t>
            </a:r>
            <a:r>
              <a:rPr sz="1350" spc="-16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20" dirty="0">
                <a:solidFill>
                  <a:srgbClr val="2B4150"/>
                </a:solidFill>
                <a:latin typeface="Verdana"/>
                <a:cs typeface="Verdana"/>
              </a:rPr>
              <a:t>de</a:t>
            </a:r>
            <a:r>
              <a:rPr sz="1350" spc="-15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30" dirty="0">
                <a:solidFill>
                  <a:srgbClr val="2B4150"/>
                </a:solidFill>
                <a:latin typeface="Verdana"/>
                <a:cs typeface="Verdana"/>
              </a:rPr>
              <a:t>revenir</a:t>
            </a:r>
            <a:r>
              <a:rPr sz="1350" spc="-16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2B4150"/>
                </a:solidFill>
                <a:latin typeface="Verdana"/>
                <a:cs typeface="Verdana"/>
              </a:rPr>
              <a:t>à </a:t>
            </a:r>
            <a:r>
              <a:rPr sz="1350" spc="-114" dirty="0">
                <a:solidFill>
                  <a:srgbClr val="2B4150"/>
                </a:solidFill>
                <a:latin typeface="Verdana"/>
                <a:cs typeface="Verdana"/>
              </a:rPr>
              <a:t>n'importe</a:t>
            </a:r>
            <a:r>
              <a:rPr sz="1350" spc="-15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2B4150"/>
                </a:solidFill>
                <a:latin typeface="Verdana"/>
                <a:cs typeface="Verdana"/>
              </a:rPr>
              <a:t>quelle</a:t>
            </a:r>
            <a:r>
              <a:rPr sz="1350" spc="-14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B4150"/>
                </a:solidFill>
                <a:latin typeface="Verdana"/>
                <a:cs typeface="Verdana"/>
              </a:rPr>
              <a:t>version </a:t>
            </a:r>
            <a:r>
              <a:rPr sz="1350" spc="-120" dirty="0">
                <a:solidFill>
                  <a:srgbClr val="2B4150"/>
                </a:solidFill>
                <a:latin typeface="Verdana"/>
                <a:cs typeface="Verdana"/>
              </a:rPr>
              <a:t>antérieure</a:t>
            </a:r>
            <a:r>
              <a:rPr sz="1350" spc="-18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30" dirty="0">
                <a:solidFill>
                  <a:srgbClr val="2B4150"/>
                </a:solidFill>
                <a:latin typeface="Verdana"/>
                <a:cs typeface="Verdana"/>
              </a:rPr>
              <a:t>en</a:t>
            </a:r>
            <a:r>
              <a:rPr sz="1350" spc="-17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35" dirty="0">
                <a:solidFill>
                  <a:srgbClr val="2B4150"/>
                </a:solidFill>
                <a:latin typeface="Verdana"/>
                <a:cs typeface="Verdana"/>
              </a:rPr>
              <a:t>cas</a:t>
            </a:r>
            <a:r>
              <a:rPr sz="1350" spc="-18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20" dirty="0">
                <a:solidFill>
                  <a:srgbClr val="2B4150"/>
                </a:solidFill>
                <a:latin typeface="Verdana"/>
                <a:cs typeface="Verdana"/>
              </a:rPr>
              <a:t>de</a:t>
            </a:r>
            <a:r>
              <a:rPr sz="1350" spc="-17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14" dirty="0">
                <a:solidFill>
                  <a:srgbClr val="2B4150"/>
                </a:solidFill>
                <a:latin typeface="Verdana"/>
                <a:cs typeface="Verdana"/>
              </a:rPr>
              <a:t>besoin.</a:t>
            </a:r>
            <a:endParaRPr sz="1350" dirty="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57600" y="1790699"/>
            <a:ext cx="390525" cy="381000"/>
          </a:xfrm>
          <a:custGeom>
            <a:avLst/>
            <a:gdLst/>
            <a:ahLst/>
            <a:cxnLst/>
            <a:rect l="l" t="t" r="r" b="b"/>
            <a:pathLst>
              <a:path w="390525" h="381000">
                <a:moveTo>
                  <a:pt x="371932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359575"/>
                </a:lnTo>
                <a:lnTo>
                  <a:pt x="0" y="362407"/>
                </a:lnTo>
                <a:lnTo>
                  <a:pt x="18592" y="381000"/>
                </a:lnTo>
                <a:lnTo>
                  <a:pt x="371932" y="381000"/>
                </a:lnTo>
                <a:lnTo>
                  <a:pt x="390525" y="362407"/>
                </a:lnTo>
                <a:lnTo>
                  <a:pt x="390525" y="18592"/>
                </a:lnTo>
                <a:lnTo>
                  <a:pt x="374675" y="546"/>
                </a:lnTo>
                <a:lnTo>
                  <a:pt x="371932" y="0"/>
                </a:lnTo>
                <a:close/>
              </a:path>
            </a:pathLst>
          </a:custGeom>
          <a:solidFill>
            <a:srgbClr val="F3E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66197" y="1797050"/>
            <a:ext cx="16891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0" dirty="0">
                <a:solidFill>
                  <a:srgbClr val="2B4150"/>
                </a:solidFill>
                <a:latin typeface="Arial MT"/>
                <a:cs typeface="Arial MT"/>
              </a:rPr>
              <a:t>2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2112" y="1773237"/>
            <a:ext cx="2332355" cy="144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60" dirty="0">
                <a:solidFill>
                  <a:srgbClr val="2B4150"/>
                </a:solidFill>
                <a:latin typeface="Arial MT"/>
                <a:cs typeface="Arial MT"/>
              </a:rPr>
              <a:t>Branches</a:t>
            </a:r>
            <a:r>
              <a:rPr sz="1650" spc="-10" dirty="0">
                <a:solidFill>
                  <a:srgbClr val="2B4150"/>
                </a:solidFill>
                <a:latin typeface="Arial MT"/>
                <a:cs typeface="Arial MT"/>
              </a:rPr>
              <a:t> </a:t>
            </a:r>
            <a:r>
              <a:rPr sz="1650" spc="135" dirty="0">
                <a:solidFill>
                  <a:srgbClr val="2B4150"/>
                </a:solidFill>
                <a:latin typeface="Arial MT"/>
                <a:cs typeface="Arial MT"/>
              </a:rPr>
              <a:t>et</a:t>
            </a:r>
            <a:r>
              <a:rPr sz="1650" spc="-10" dirty="0">
                <a:solidFill>
                  <a:srgbClr val="2B4150"/>
                </a:solidFill>
                <a:latin typeface="Arial MT"/>
                <a:cs typeface="Arial MT"/>
              </a:rPr>
              <a:t> </a:t>
            </a:r>
            <a:r>
              <a:rPr sz="1650" spc="105" dirty="0">
                <a:solidFill>
                  <a:srgbClr val="2B4150"/>
                </a:solidFill>
                <a:latin typeface="Arial MT"/>
                <a:cs typeface="Arial MT"/>
              </a:rPr>
              <a:t>fusion</a:t>
            </a:r>
            <a:endParaRPr sz="1650">
              <a:latin typeface="Arial MT"/>
              <a:cs typeface="Arial MT"/>
            </a:endParaRPr>
          </a:p>
          <a:p>
            <a:pPr marL="12700" marR="5080">
              <a:lnSpc>
                <a:spcPct val="132700"/>
              </a:lnSpc>
              <a:spcBef>
                <a:spcPts val="565"/>
              </a:spcBef>
            </a:pPr>
            <a:r>
              <a:rPr sz="1350" spc="-125" dirty="0">
                <a:solidFill>
                  <a:srgbClr val="2B4150"/>
                </a:solidFill>
                <a:latin typeface="Verdana"/>
                <a:cs typeface="Verdana"/>
              </a:rPr>
              <a:t>La</a:t>
            </a:r>
            <a:r>
              <a:rPr sz="1350" spc="-17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25" dirty="0">
                <a:solidFill>
                  <a:srgbClr val="2B4150"/>
                </a:solidFill>
                <a:latin typeface="Verdana"/>
                <a:cs typeface="Verdana"/>
              </a:rPr>
              <a:t>gestion</a:t>
            </a:r>
            <a:r>
              <a:rPr sz="1350" spc="-17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30" dirty="0">
                <a:solidFill>
                  <a:srgbClr val="2B4150"/>
                </a:solidFill>
                <a:latin typeface="Verdana"/>
                <a:cs typeface="Verdana"/>
              </a:rPr>
              <a:t>des</a:t>
            </a:r>
            <a:r>
              <a:rPr sz="1350" spc="-17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30" dirty="0">
                <a:solidFill>
                  <a:srgbClr val="2B4150"/>
                </a:solidFill>
                <a:latin typeface="Verdana"/>
                <a:cs typeface="Verdana"/>
              </a:rPr>
              <a:t>branches</a:t>
            </a:r>
            <a:r>
              <a:rPr sz="135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25" dirty="0">
                <a:solidFill>
                  <a:srgbClr val="2B4150"/>
                </a:solidFill>
                <a:latin typeface="Verdana"/>
                <a:cs typeface="Verdana"/>
              </a:rPr>
              <a:t>et</a:t>
            </a:r>
            <a:r>
              <a:rPr sz="1350" spc="-17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B4150"/>
                </a:solidFill>
                <a:latin typeface="Verdana"/>
                <a:cs typeface="Verdana"/>
              </a:rPr>
              <a:t>des </a:t>
            </a:r>
            <a:r>
              <a:rPr sz="1350" spc="-110" dirty="0">
                <a:solidFill>
                  <a:srgbClr val="2B4150"/>
                </a:solidFill>
                <a:latin typeface="Verdana"/>
                <a:cs typeface="Verdana"/>
              </a:rPr>
              <a:t>fusions</a:t>
            </a:r>
            <a:r>
              <a:rPr sz="1350" spc="-18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35" dirty="0">
                <a:solidFill>
                  <a:srgbClr val="2B4150"/>
                </a:solidFill>
                <a:latin typeface="Verdana"/>
                <a:cs typeface="Verdana"/>
              </a:rPr>
              <a:t>est</a:t>
            </a:r>
            <a:r>
              <a:rPr sz="1350" spc="-18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10" dirty="0">
                <a:solidFill>
                  <a:srgbClr val="2B4150"/>
                </a:solidFill>
                <a:latin typeface="Verdana"/>
                <a:cs typeface="Verdana"/>
              </a:rPr>
              <a:t>simple</a:t>
            </a:r>
            <a:r>
              <a:rPr sz="1350" spc="-18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25" dirty="0">
                <a:solidFill>
                  <a:srgbClr val="2B4150"/>
                </a:solidFill>
                <a:latin typeface="Verdana"/>
                <a:cs typeface="Verdana"/>
              </a:rPr>
              <a:t>et</a:t>
            </a:r>
            <a:r>
              <a:rPr sz="1350" spc="-18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B4150"/>
                </a:solidFill>
                <a:latin typeface="Verdana"/>
                <a:cs typeface="Verdana"/>
              </a:rPr>
              <a:t>rapide, </a:t>
            </a:r>
            <a:r>
              <a:rPr sz="1350" spc="-100" dirty="0">
                <a:solidFill>
                  <a:srgbClr val="2B4150"/>
                </a:solidFill>
                <a:latin typeface="Verdana"/>
                <a:cs typeface="Verdana"/>
              </a:rPr>
              <a:t>facilitant</a:t>
            </a:r>
            <a:r>
              <a:rPr sz="1350" spc="-15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2B4150"/>
                </a:solidFill>
                <a:latin typeface="Verdana"/>
                <a:cs typeface="Verdana"/>
              </a:rPr>
              <a:t>le</a:t>
            </a:r>
            <a:r>
              <a:rPr sz="1350" spc="-14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20" dirty="0">
                <a:solidFill>
                  <a:srgbClr val="2B4150"/>
                </a:solidFill>
                <a:latin typeface="Verdana"/>
                <a:cs typeface="Verdana"/>
              </a:rPr>
              <a:t>travail</a:t>
            </a:r>
            <a:r>
              <a:rPr sz="1350" spc="-15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2B4150"/>
                </a:solidFill>
                <a:latin typeface="Verdana"/>
                <a:cs typeface="Verdana"/>
              </a:rPr>
              <a:t>collaboratif</a:t>
            </a:r>
            <a:r>
              <a:rPr sz="1350" spc="-14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2B4150"/>
                </a:solidFill>
                <a:latin typeface="Verdana"/>
                <a:cs typeface="Verdana"/>
              </a:rPr>
              <a:t>et </a:t>
            </a:r>
            <a:r>
              <a:rPr sz="1350" spc="-65" dirty="0">
                <a:solidFill>
                  <a:srgbClr val="2B4150"/>
                </a:solidFill>
                <a:latin typeface="Verdana"/>
                <a:cs typeface="Verdana"/>
              </a:rPr>
              <a:t>l'expérimentation.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0075" y="3895725"/>
            <a:ext cx="390525" cy="381000"/>
          </a:xfrm>
          <a:custGeom>
            <a:avLst/>
            <a:gdLst/>
            <a:ahLst/>
            <a:cxnLst/>
            <a:rect l="l" t="t" r="r" b="b"/>
            <a:pathLst>
              <a:path w="390525" h="381000">
                <a:moveTo>
                  <a:pt x="371936" y="0"/>
                </a:moveTo>
                <a:lnTo>
                  <a:pt x="18588" y="0"/>
                </a:lnTo>
                <a:lnTo>
                  <a:pt x="15854" y="546"/>
                </a:lnTo>
                <a:lnTo>
                  <a:pt x="0" y="18592"/>
                </a:lnTo>
                <a:lnTo>
                  <a:pt x="0" y="359575"/>
                </a:lnTo>
                <a:lnTo>
                  <a:pt x="0" y="362407"/>
                </a:lnTo>
                <a:lnTo>
                  <a:pt x="18588" y="381000"/>
                </a:lnTo>
                <a:lnTo>
                  <a:pt x="371936" y="381000"/>
                </a:lnTo>
                <a:lnTo>
                  <a:pt x="390525" y="362407"/>
                </a:lnTo>
                <a:lnTo>
                  <a:pt x="390525" y="18592"/>
                </a:lnTo>
                <a:lnTo>
                  <a:pt x="374670" y="546"/>
                </a:lnTo>
                <a:lnTo>
                  <a:pt x="371936" y="0"/>
                </a:lnTo>
                <a:close/>
              </a:path>
            </a:pathLst>
          </a:custGeom>
          <a:solidFill>
            <a:srgbClr val="F3E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7923" y="3911600"/>
            <a:ext cx="17018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0" dirty="0">
                <a:solidFill>
                  <a:srgbClr val="2B4150"/>
                </a:solidFill>
                <a:latin typeface="Arial MT"/>
                <a:cs typeface="Arial MT"/>
              </a:rPr>
              <a:t>3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4587" y="3878262"/>
            <a:ext cx="2275840" cy="144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70" dirty="0">
                <a:solidFill>
                  <a:srgbClr val="2B4150"/>
                </a:solidFill>
                <a:latin typeface="Arial MT"/>
                <a:cs typeface="Arial MT"/>
              </a:rPr>
              <a:t>Performances</a:t>
            </a:r>
            <a:r>
              <a:rPr sz="1650" spc="5" dirty="0">
                <a:solidFill>
                  <a:srgbClr val="2B4150"/>
                </a:solidFill>
                <a:latin typeface="Arial MT"/>
                <a:cs typeface="Arial MT"/>
              </a:rPr>
              <a:t> </a:t>
            </a:r>
            <a:r>
              <a:rPr sz="1650" spc="40" dirty="0">
                <a:solidFill>
                  <a:srgbClr val="2B4150"/>
                </a:solidFill>
                <a:latin typeface="Arial MT"/>
                <a:cs typeface="Arial MT"/>
              </a:rPr>
              <a:t>élevées</a:t>
            </a:r>
            <a:endParaRPr sz="1650">
              <a:latin typeface="Arial MT"/>
              <a:cs typeface="Arial MT"/>
            </a:endParaRPr>
          </a:p>
          <a:p>
            <a:pPr marL="12700" marR="64135">
              <a:lnSpc>
                <a:spcPct val="132700"/>
              </a:lnSpc>
              <a:spcBef>
                <a:spcPts val="565"/>
              </a:spcBef>
            </a:pPr>
            <a:r>
              <a:rPr sz="1350" spc="-160" dirty="0">
                <a:solidFill>
                  <a:srgbClr val="2B4150"/>
                </a:solidFill>
                <a:latin typeface="Verdana"/>
                <a:cs typeface="Verdana"/>
              </a:rPr>
              <a:t>Grâce</a:t>
            </a:r>
            <a:r>
              <a:rPr sz="1350" spc="-18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45" dirty="0">
                <a:solidFill>
                  <a:srgbClr val="2B4150"/>
                </a:solidFill>
                <a:latin typeface="Verdana"/>
                <a:cs typeface="Verdana"/>
              </a:rPr>
              <a:t>à</a:t>
            </a:r>
            <a:r>
              <a:rPr sz="1350" spc="-18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25" dirty="0">
                <a:solidFill>
                  <a:srgbClr val="2B4150"/>
                </a:solidFill>
                <a:latin typeface="Verdana"/>
                <a:cs typeface="Verdana"/>
              </a:rPr>
              <a:t>son</a:t>
            </a:r>
            <a:r>
              <a:rPr sz="1350" spc="-18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2B4150"/>
                </a:solidFill>
                <a:latin typeface="Verdana"/>
                <a:cs typeface="Verdana"/>
              </a:rPr>
              <a:t>architecture </a:t>
            </a:r>
            <a:r>
              <a:rPr sz="1350" spc="-114" dirty="0">
                <a:solidFill>
                  <a:srgbClr val="2B4150"/>
                </a:solidFill>
                <a:latin typeface="Verdana"/>
                <a:cs typeface="Verdana"/>
              </a:rPr>
              <a:t>distribuée,</a:t>
            </a:r>
            <a:r>
              <a:rPr sz="1350" spc="-16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25" dirty="0">
                <a:solidFill>
                  <a:srgbClr val="2B4150"/>
                </a:solidFill>
                <a:latin typeface="Verdana"/>
                <a:cs typeface="Verdana"/>
              </a:rPr>
              <a:t>Git</a:t>
            </a:r>
            <a:r>
              <a:rPr sz="1350" spc="-16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14" dirty="0">
                <a:solidFill>
                  <a:srgbClr val="2B4150"/>
                </a:solidFill>
                <a:latin typeface="Verdana"/>
                <a:cs typeface="Verdana"/>
              </a:rPr>
              <a:t>offre</a:t>
            </a:r>
            <a:r>
              <a:rPr sz="1350" spc="-15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B4150"/>
                </a:solidFill>
                <a:latin typeface="Verdana"/>
                <a:cs typeface="Verdana"/>
              </a:rPr>
              <a:t>des </a:t>
            </a:r>
            <a:r>
              <a:rPr sz="1350" spc="-135" dirty="0">
                <a:solidFill>
                  <a:srgbClr val="2B4150"/>
                </a:solidFill>
                <a:latin typeface="Verdana"/>
                <a:cs typeface="Verdana"/>
              </a:rPr>
              <a:t>performances</a:t>
            </a:r>
            <a:r>
              <a:rPr sz="1350" spc="-9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14" dirty="0">
                <a:solidFill>
                  <a:srgbClr val="2B4150"/>
                </a:solidFill>
                <a:latin typeface="Verdana"/>
                <a:cs typeface="Verdana"/>
              </a:rPr>
              <a:t>exceptionnelles, </a:t>
            </a:r>
            <a:r>
              <a:rPr sz="1350" spc="-175" dirty="0">
                <a:solidFill>
                  <a:srgbClr val="2B4150"/>
                </a:solidFill>
                <a:latin typeface="Verdana"/>
                <a:cs typeface="Verdana"/>
              </a:rPr>
              <a:t>même</a:t>
            </a:r>
            <a:r>
              <a:rPr sz="1350" spc="-18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30" dirty="0">
                <a:solidFill>
                  <a:srgbClr val="2B4150"/>
                </a:solidFill>
                <a:latin typeface="Verdana"/>
                <a:cs typeface="Verdana"/>
              </a:rPr>
              <a:t>sur</a:t>
            </a:r>
            <a:r>
              <a:rPr sz="1350" spc="-18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20" dirty="0">
                <a:solidFill>
                  <a:srgbClr val="2B4150"/>
                </a:solidFill>
                <a:latin typeface="Verdana"/>
                <a:cs typeface="Verdana"/>
              </a:rPr>
              <a:t>de</a:t>
            </a:r>
            <a:r>
              <a:rPr sz="1350" spc="-18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25" dirty="0">
                <a:solidFill>
                  <a:srgbClr val="2B4150"/>
                </a:solidFill>
                <a:latin typeface="Verdana"/>
                <a:cs typeface="Verdana"/>
              </a:rPr>
              <a:t>très</a:t>
            </a:r>
            <a:r>
              <a:rPr sz="1350" spc="-18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35" dirty="0">
                <a:solidFill>
                  <a:srgbClr val="2B4150"/>
                </a:solidFill>
                <a:latin typeface="Verdana"/>
                <a:cs typeface="Verdana"/>
              </a:rPr>
              <a:t>gros</a:t>
            </a:r>
            <a:r>
              <a:rPr sz="1350" spc="-18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2B4150"/>
                </a:solidFill>
                <a:latin typeface="Verdana"/>
                <a:cs typeface="Verdana"/>
              </a:rPr>
              <a:t>projets.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57600" y="3895725"/>
            <a:ext cx="390525" cy="381000"/>
          </a:xfrm>
          <a:custGeom>
            <a:avLst/>
            <a:gdLst/>
            <a:ahLst/>
            <a:cxnLst/>
            <a:rect l="l" t="t" r="r" b="b"/>
            <a:pathLst>
              <a:path w="390525" h="381000">
                <a:moveTo>
                  <a:pt x="371932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359575"/>
                </a:lnTo>
                <a:lnTo>
                  <a:pt x="0" y="362407"/>
                </a:lnTo>
                <a:lnTo>
                  <a:pt x="18592" y="381000"/>
                </a:lnTo>
                <a:lnTo>
                  <a:pt x="371932" y="381000"/>
                </a:lnTo>
                <a:lnTo>
                  <a:pt x="390525" y="362407"/>
                </a:lnTo>
                <a:lnTo>
                  <a:pt x="390525" y="18592"/>
                </a:lnTo>
                <a:lnTo>
                  <a:pt x="374675" y="546"/>
                </a:lnTo>
                <a:lnTo>
                  <a:pt x="371932" y="0"/>
                </a:lnTo>
                <a:close/>
              </a:path>
            </a:pathLst>
          </a:custGeom>
          <a:solidFill>
            <a:srgbClr val="F3E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754882" y="3911600"/>
            <a:ext cx="19113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35" dirty="0">
                <a:solidFill>
                  <a:srgbClr val="2B4150"/>
                </a:solidFill>
                <a:latin typeface="Arial MT"/>
                <a:cs typeface="Arial MT"/>
              </a:rPr>
              <a:t>4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02112" y="3878262"/>
            <a:ext cx="2253615" cy="17221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2B4150"/>
                </a:solidFill>
                <a:latin typeface="Arial MT"/>
                <a:cs typeface="Arial MT"/>
              </a:rPr>
              <a:t>Sécurité</a:t>
            </a:r>
            <a:r>
              <a:rPr sz="1650" spc="140" dirty="0">
                <a:solidFill>
                  <a:srgbClr val="2B4150"/>
                </a:solidFill>
                <a:latin typeface="Arial MT"/>
                <a:cs typeface="Arial MT"/>
              </a:rPr>
              <a:t> </a:t>
            </a:r>
            <a:r>
              <a:rPr sz="1650" spc="85" dirty="0">
                <a:solidFill>
                  <a:srgbClr val="2B4150"/>
                </a:solidFill>
                <a:latin typeface="Arial MT"/>
                <a:cs typeface="Arial MT"/>
              </a:rPr>
              <a:t>des</a:t>
            </a:r>
            <a:r>
              <a:rPr sz="1650" spc="145" dirty="0">
                <a:solidFill>
                  <a:srgbClr val="2B4150"/>
                </a:solidFill>
                <a:latin typeface="Arial MT"/>
                <a:cs typeface="Arial MT"/>
              </a:rPr>
              <a:t> </a:t>
            </a:r>
            <a:r>
              <a:rPr sz="1650" spc="85" dirty="0">
                <a:solidFill>
                  <a:srgbClr val="2B4150"/>
                </a:solidFill>
                <a:latin typeface="Arial MT"/>
                <a:cs typeface="Arial MT"/>
              </a:rPr>
              <a:t>données</a:t>
            </a:r>
            <a:endParaRPr sz="1650">
              <a:latin typeface="Arial MT"/>
              <a:cs typeface="Arial MT"/>
            </a:endParaRPr>
          </a:p>
          <a:p>
            <a:pPr marL="12700" marR="5080">
              <a:lnSpc>
                <a:spcPct val="133100"/>
              </a:lnSpc>
              <a:spcBef>
                <a:spcPts val="560"/>
              </a:spcBef>
            </a:pPr>
            <a:r>
              <a:rPr sz="1350" spc="-125" dirty="0">
                <a:solidFill>
                  <a:srgbClr val="2B4150"/>
                </a:solidFill>
                <a:latin typeface="Verdana"/>
                <a:cs typeface="Verdana"/>
              </a:rPr>
              <a:t>Git</a:t>
            </a:r>
            <a:r>
              <a:rPr sz="135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2B4150"/>
                </a:solidFill>
                <a:latin typeface="Verdana"/>
                <a:cs typeface="Verdana"/>
              </a:rPr>
              <a:t>utilise</a:t>
            </a:r>
            <a:r>
              <a:rPr sz="1350" spc="-17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25" dirty="0">
                <a:solidFill>
                  <a:srgbClr val="2B4150"/>
                </a:solidFill>
                <a:latin typeface="Verdana"/>
                <a:cs typeface="Verdana"/>
              </a:rPr>
              <a:t>un</a:t>
            </a:r>
            <a:r>
              <a:rPr sz="135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55" dirty="0">
                <a:solidFill>
                  <a:srgbClr val="2B4150"/>
                </a:solidFill>
                <a:latin typeface="Verdana"/>
                <a:cs typeface="Verdana"/>
              </a:rPr>
              <a:t>système</a:t>
            </a:r>
            <a:r>
              <a:rPr sz="135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B4150"/>
                </a:solidFill>
                <a:latin typeface="Verdana"/>
                <a:cs typeface="Verdana"/>
              </a:rPr>
              <a:t>de </a:t>
            </a:r>
            <a:r>
              <a:rPr sz="1350" spc="-140" dirty="0">
                <a:solidFill>
                  <a:srgbClr val="2B4150"/>
                </a:solidFill>
                <a:latin typeface="Verdana"/>
                <a:cs typeface="Verdana"/>
              </a:rPr>
              <a:t>hachage</a:t>
            </a:r>
            <a:r>
              <a:rPr sz="1350" spc="-13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20" dirty="0">
                <a:solidFill>
                  <a:srgbClr val="2B4150"/>
                </a:solidFill>
                <a:latin typeface="Verdana"/>
                <a:cs typeface="Verdana"/>
              </a:rPr>
              <a:t>cryptographique</a:t>
            </a:r>
            <a:r>
              <a:rPr sz="1350" spc="-13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2B4150"/>
                </a:solidFill>
                <a:latin typeface="Verdana"/>
                <a:cs typeface="Verdana"/>
              </a:rPr>
              <a:t>pour </a:t>
            </a:r>
            <a:r>
              <a:rPr sz="1350" spc="-130" dirty="0">
                <a:solidFill>
                  <a:srgbClr val="2B4150"/>
                </a:solidFill>
                <a:latin typeface="Verdana"/>
                <a:cs typeface="Verdana"/>
              </a:rPr>
              <a:t>garantir</a:t>
            </a:r>
            <a:r>
              <a:rPr sz="1350" spc="-15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2B4150"/>
                </a:solidFill>
                <a:latin typeface="Verdana"/>
                <a:cs typeface="Verdana"/>
              </a:rPr>
              <a:t>l'intégrité</a:t>
            </a:r>
            <a:r>
              <a:rPr sz="1350" spc="-15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30" dirty="0">
                <a:solidFill>
                  <a:srgbClr val="2B4150"/>
                </a:solidFill>
                <a:latin typeface="Verdana"/>
                <a:cs typeface="Verdana"/>
              </a:rPr>
              <a:t>des</a:t>
            </a:r>
            <a:r>
              <a:rPr sz="1350" spc="-15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14" dirty="0">
                <a:solidFill>
                  <a:srgbClr val="2B4150"/>
                </a:solidFill>
                <a:latin typeface="Verdana"/>
                <a:cs typeface="Verdana"/>
              </a:rPr>
              <a:t>données </a:t>
            </a:r>
            <a:r>
              <a:rPr sz="1350" spc="-125" dirty="0">
                <a:solidFill>
                  <a:srgbClr val="2B4150"/>
                </a:solidFill>
                <a:latin typeface="Verdana"/>
                <a:cs typeface="Verdana"/>
              </a:rPr>
              <a:t>et</a:t>
            </a:r>
            <a:r>
              <a:rPr sz="1350" spc="-17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25" dirty="0">
                <a:solidFill>
                  <a:srgbClr val="2B4150"/>
                </a:solidFill>
                <a:latin typeface="Verdana"/>
                <a:cs typeface="Verdana"/>
              </a:rPr>
              <a:t>prévenir</a:t>
            </a:r>
            <a:r>
              <a:rPr sz="1350" spc="-17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20" dirty="0">
                <a:solidFill>
                  <a:srgbClr val="2B4150"/>
                </a:solidFill>
                <a:latin typeface="Verdana"/>
                <a:cs typeface="Verdana"/>
              </a:rPr>
              <a:t>toute</a:t>
            </a:r>
            <a:r>
              <a:rPr sz="135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B4150"/>
                </a:solidFill>
                <a:latin typeface="Verdana"/>
                <a:cs typeface="Verdana"/>
              </a:rPr>
              <a:t>modification </a:t>
            </a:r>
            <a:r>
              <a:rPr sz="1350" spc="-40" dirty="0">
                <a:solidFill>
                  <a:srgbClr val="2B4150"/>
                </a:solidFill>
                <a:latin typeface="Verdana"/>
                <a:cs typeface="Verdana"/>
              </a:rPr>
              <a:t>involontaire.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3625" y="1330325"/>
            <a:ext cx="434403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85" dirty="0">
                <a:latin typeface="Arial MT"/>
                <a:cs typeface="Arial MT"/>
              </a:rPr>
              <a:t>Inconvénients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spc="145" dirty="0">
                <a:latin typeface="Arial MT"/>
                <a:cs typeface="Arial MT"/>
              </a:rPr>
              <a:t>de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spc="200" dirty="0">
                <a:latin typeface="Arial MT"/>
                <a:cs typeface="Arial MT"/>
              </a:rPr>
              <a:t>Git</a:t>
            </a:r>
          </a:p>
        </p:txBody>
      </p:sp>
      <p:sp>
        <p:nvSpPr>
          <p:cNvPr id="4" name="object 4"/>
          <p:cNvSpPr/>
          <p:nvPr/>
        </p:nvSpPr>
        <p:spPr>
          <a:xfrm>
            <a:off x="4886325" y="233362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286207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283375"/>
                </a:lnTo>
                <a:lnTo>
                  <a:pt x="0" y="286207"/>
                </a:lnTo>
                <a:lnTo>
                  <a:pt x="18592" y="304800"/>
                </a:lnTo>
                <a:lnTo>
                  <a:pt x="286207" y="304800"/>
                </a:lnTo>
                <a:lnTo>
                  <a:pt x="304800" y="286207"/>
                </a:lnTo>
                <a:lnTo>
                  <a:pt x="304800" y="18592"/>
                </a:lnTo>
                <a:lnTo>
                  <a:pt x="288950" y="546"/>
                </a:lnTo>
                <a:lnTo>
                  <a:pt x="286207" y="0"/>
                </a:lnTo>
                <a:close/>
              </a:path>
            </a:pathLst>
          </a:custGeom>
          <a:solidFill>
            <a:srgbClr val="F3E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45112" y="2316162"/>
            <a:ext cx="2374900" cy="14554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70" dirty="0">
                <a:solidFill>
                  <a:srgbClr val="2B4150"/>
                </a:solidFill>
                <a:latin typeface="Arial MT"/>
                <a:cs typeface="Arial MT"/>
              </a:rPr>
              <a:t>Complexité</a:t>
            </a:r>
            <a:endParaRPr sz="1650">
              <a:latin typeface="Arial MT"/>
              <a:cs typeface="Arial MT"/>
            </a:endParaRPr>
          </a:p>
          <a:p>
            <a:pPr marL="12700" marR="5080">
              <a:lnSpc>
                <a:spcPct val="134300"/>
              </a:lnSpc>
              <a:spcBef>
                <a:spcPts val="540"/>
              </a:spcBef>
            </a:pPr>
            <a:r>
              <a:rPr sz="1350" spc="-125" dirty="0">
                <a:solidFill>
                  <a:srgbClr val="2B4150"/>
                </a:solidFill>
                <a:latin typeface="Verdana"/>
                <a:cs typeface="Verdana"/>
              </a:rPr>
              <a:t>Git</a:t>
            </a:r>
            <a:r>
              <a:rPr sz="1350" spc="-17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14" dirty="0">
                <a:solidFill>
                  <a:srgbClr val="2B4150"/>
                </a:solidFill>
                <a:latin typeface="Verdana"/>
                <a:cs typeface="Verdana"/>
              </a:rPr>
              <a:t>peut</a:t>
            </a:r>
            <a:r>
              <a:rPr sz="135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30" dirty="0">
                <a:solidFill>
                  <a:srgbClr val="2B4150"/>
                </a:solidFill>
                <a:latin typeface="Verdana"/>
                <a:cs typeface="Verdana"/>
              </a:rPr>
              <a:t>être</a:t>
            </a:r>
            <a:r>
              <a:rPr sz="135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2B4150"/>
                </a:solidFill>
                <a:latin typeface="Verdana"/>
                <a:cs typeface="Verdana"/>
              </a:rPr>
              <a:t>difficile</a:t>
            </a:r>
            <a:r>
              <a:rPr sz="135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2B4150"/>
                </a:solidFill>
                <a:latin typeface="Verdana"/>
                <a:cs typeface="Verdana"/>
              </a:rPr>
              <a:t>à </a:t>
            </a:r>
            <a:r>
              <a:rPr sz="1350" spc="-125" dirty="0">
                <a:solidFill>
                  <a:srgbClr val="2B4150"/>
                </a:solidFill>
                <a:latin typeface="Verdana"/>
                <a:cs typeface="Verdana"/>
              </a:rPr>
              <a:t>appréhender</a:t>
            </a:r>
            <a:r>
              <a:rPr sz="1350" spc="-16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14" dirty="0">
                <a:solidFill>
                  <a:srgbClr val="2B4150"/>
                </a:solidFill>
                <a:latin typeface="Verdana"/>
                <a:cs typeface="Verdana"/>
              </a:rPr>
              <a:t>pour</a:t>
            </a:r>
            <a:r>
              <a:rPr sz="1350" spc="-16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2B4150"/>
                </a:solidFill>
                <a:latin typeface="Verdana"/>
                <a:cs typeface="Verdana"/>
              </a:rPr>
              <a:t>les</a:t>
            </a:r>
            <a:r>
              <a:rPr sz="1350" spc="-16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20" dirty="0">
                <a:solidFill>
                  <a:srgbClr val="2B4150"/>
                </a:solidFill>
                <a:latin typeface="Verdana"/>
                <a:cs typeface="Verdana"/>
              </a:rPr>
              <a:t>débutants, </a:t>
            </a:r>
            <a:r>
              <a:rPr sz="1350" spc="-145" dirty="0">
                <a:solidFill>
                  <a:srgbClr val="2B4150"/>
                </a:solidFill>
                <a:latin typeface="Verdana"/>
                <a:cs typeface="Verdana"/>
              </a:rPr>
              <a:t>avec</a:t>
            </a:r>
            <a:r>
              <a:rPr sz="135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45" dirty="0">
                <a:solidFill>
                  <a:srgbClr val="2B4150"/>
                </a:solidFill>
                <a:latin typeface="Verdana"/>
                <a:cs typeface="Verdana"/>
              </a:rPr>
              <a:t>sa</a:t>
            </a:r>
            <a:r>
              <a:rPr sz="1350" spc="-16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14" dirty="0">
                <a:solidFill>
                  <a:srgbClr val="2B4150"/>
                </a:solidFill>
                <a:latin typeface="Verdana"/>
                <a:cs typeface="Verdana"/>
              </a:rPr>
              <a:t>terminologie</a:t>
            </a:r>
            <a:r>
              <a:rPr sz="135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25" dirty="0">
                <a:solidFill>
                  <a:srgbClr val="2B4150"/>
                </a:solidFill>
                <a:latin typeface="Verdana"/>
                <a:cs typeface="Verdana"/>
              </a:rPr>
              <a:t>et</a:t>
            </a:r>
            <a:r>
              <a:rPr sz="1350" spc="-16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B4150"/>
                </a:solidFill>
                <a:latin typeface="Verdana"/>
                <a:cs typeface="Verdana"/>
              </a:rPr>
              <a:t>ses </a:t>
            </a:r>
            <a:r>
              <a:rPr sz="1350" spc="-125" dirty="0">
                <a:solidFill>
                  <a:srgbClr val="2B4150"/>
                </a:solidFill>
                <a:latin typeface="Verdana"/>
                <a:cs typeface="Verdana"/>
              </a:rPr>
              <a:t>concepts</a:t>
            </a:r>
            <a:r>
              <a:rPr sz="135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B4150"/>
                </a:solidFill>
                <a:latin typeface="Verdana"/>
                <a:cs typeface="Verdana"/>
              </a:rPr>
              <a:t>spécifiques.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43850" y="233362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286207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283375"/>
                </a:lnTo>
                <a:lnTo>
                  <a:pt x="0" y="286207"/>
                </a:lnTo>
                <a:lnTo>
                  <a:pt x="18592" y="304800"/>
                </a:lnTo>
                <a:lnTo>
                  <a:pt x="286207" y="304800"/>
                </a:lnTo>
                <a:lnTo>
                  <a:pt x="304800" y="286207"/>
                </a:lnTo>
                <a:lnTo>
                  <a:pt x="304800" y="18592"/>
                </a:lnTo>
                <a:lnTo>
                  <a:pt x="288950" y="546"/>
                </a:lnTo>
                <a:lnTo>
                  <a:pt x="286207" y="0"/>
                </a:lnTo>
                <a:close/>
              </a:path>
            </a:pathLst>
          </a:custGeom>
          <a:solidFill>
            <a:srgbClr val="F3E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02637" y="2316162"/>
            <a:ext cx="2407920" cy="14554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00" dirty="0">
                <a:solidFill>
                  <a:srgbClr val="2B4150"/>
                </a:solidFill>
                <a:latin typeface="Arial MT"/>
                <a:cs typeface="Arial MT"/>
              </a:rPr>
              <a:t>Gestion</a:t>
            </a:r>
            <a:r>
              <a:rPr sz="1650" spc="-10" dirty="0">
                <a:solidFill>
                  <a:srgbClr val="2B4150"/>
                </a:solidFill>
                <a:latin typeface="Arial MT"/>
                <a:cs typeface="Arial MT"/>
              </a:rPr>
              <a:t> </a:t>
            </a:r>
            <a:r>
              <a:rPr sz="1650" spc="85" dirty="0">
                <a:solidFill>
                  <a:srgbClr val="2B4150"/>
                </a:solidFill>
                <a:latin typeface="Arial MT"/>
                <a:cs typeface="Arial MT"/>
              </a:rPr>
              <a:t>des</a:t>
            </a:r>
            <a:r>
              <a:rPr sz="1650" spc="-5" dirty="0">
                <a:solidFill>
                  <a:srgbClr val="2B4150"/>
                </a:solidFill>
                <a:latin typeface="Arial MT"/>
                <a:cs typeface="Arial MT"/>
              </a:rPr>
              <a:t> </a:t>
            </a:r>
            <a:r>
              <a:rPr sz="1650" spc="75" dirty="0">
                <a:solidFill>
                  <a:srgbClr val="2B4150"/>
                </a:solidFill>
                <a:latin typeface="Arial MT"/>
                <a:cs typeface="Arial MT"/>
              </a:rPr>
              <a:t>conflits</a:t>
            </a:r>
            <a:endParaRPr sz="1650">
              <a:latin typeface="Arial MT"/>
              <a:cs typeface="Arial MT"/>
            </a:endParaRPr>
          </a:p>
          <a:p>
            <a:pPr marL="12700" marR="5080">
              <a:lnSpc>
                <a:spcPct val="134300"/>
              </a:lnSpc>
              <a:spcBef>
                <a:spcPts val="540"/>
              </a:spcBef>
            </a:pPr>
            <a:r>
              <a:rPr sz="1350" spc="-125" dirty="0">
                <a:solidFill>
                  <a:srgbClr val="2B4150"/>
                </a:solidFill>
                <a:latin typeface="Verdana"/>
                <a:cs typeface="Verdana"/>
              </a:rPr>
              <a:t>Lorsque</a:t>
            </a:r>
            <a:r>
              <a:rPr sz="1350" spc="-13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14" dirty="0">
                <a:solidFill>
                  <a:srgbClr val="2B4150"/>
                </a:solidFill>
                <a:latin typeface="Verdana"/>
                <a:cs typeface="Verdana"/>
              </a:rPr>
              <a:t>plusieurs</a:t>
            </a:r>
            <a:r>
              <a:rPr sz="1350" spc="-13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2B4150"/>
                </a:solidFill>
                <a:latin typeface="Verdana"/>
                <a:cs typeface="Verdana"/>
              </a:rPr>
              <a:t>développeurs </a:t>
            </a:r>
            <a:r>
              <a:rPr sz="1350" spc="-110" dirty="0">
                <a:solidFill>
                  <a:srgbClr val="2B4150"/>
                </a:solidFill>
                <a:latin typeface="Verdana"/>
                <a:cs typeface="Verdana"/>
              </a:rPr>
              <a:t>travaillent</a:t>
            </a:r>
            <a:r>
              <a:rPr sz="1350" spc="-17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30" dirty="0">
                <a:solidFill>
                  <a:srgbClr val="2B4150"/>
                </a:solidFill>
                <a:latin typeface="Verdana"/>
                <a:cs typeface="Verdana"/>
              </a:rPr>
              <a:t>sur</a:t>
            </a:r>
            <a:r>
              <a:rPr sz="135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2B4150"/>
                </a:solidFill>
                <a:latin typeface="Verdana"/>
                <a:cs typeface="Verdana"/>
              </a:rPr>
              <a:t>les</a:t>
            </a:r>
            <a:r>
              <a:rPr sz="135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65" dirty="0">
                <a:solidFill>
                  <a:srgbClr val="2B4150"/>
                </a:solidFill>
                <a:latin typeface="Verdana"/>
                <a:cs typeface="Verdana"/>
              </a:rPr>
              <a:t>mêmes</a:t>
            </a:r>
            <a:r>
              <a:rPr sz="135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2B4150"/>
                </a:solidFill>
                <a:latin typeface="Verdana"/>
                <a:cs typeface="Verdana"/>
              </a:rPr>
              <a:t>fichiers, </a:t>
            </a:r>
            <a:r>
              <a:rPr sz="1350" spc="-90" dirty="0">
                <a:solidFill>
                  <a:srgbClr val="2B4150"/>
                </a:solidFill>
                <a:latin typeface="Verdana"/>
                <a:cs typeface="Verdana"/>
              </a:rPr>
              <a:t>la</a:t>
            </a:r>
            <a:r>
              <a:rPr sz="1350" spc="-16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2B4150"/>
                </a:solidFill>
                <a:latin typeface="Verdana"/>
                <a:cs typeface="Verdana"/>
              </a:rPr>
              <a:t>résolution</a:t>
            </a:r>
            <a:r>
              <a:rPr sz="1350" spc="-16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30" dirty="0">
                <a:solidFill>
                  <a:srgbClr val="2B4150"/>
                </a:solidFill>
                <a:latin typeface="Verdana"/>
                <a:cs typeface="Verdana"/>
              </a:rPr>
              <a:t>des</a:t>
            </a:r>
            <a:r>
              <a:rPr sz="1350" spc="-16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2B4150"/>
                </a:solidFill>
                <a:latin typeface="Verdana"/>
                <a:cs typeface="Verdana"/>
              </a:rPr>
              <a:t>conflits</a:t>
            </a:r>
            <a:r>
              <a:rPr sz="1350" spc="-16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2B4150"/>
                </a:solidFill>
                <a:latin typeface="Verdana"/>
                <a:cs typeface="Verdana"/>
              </a:rPr>
              <a:t>peut </a:t>
            </a:r>
            <a:r>
              <a:rPr sz="1350" spc="-135" dirty="0">
                <a:solidFill>
                  <a:srgbClr val="2B4150"/>
                </a:solidFill>
                <a:latin typeface="Verdana"/>
                <a:cs typeface="Verdana"/>
              </a:rPr>
              <a:t>s'avérer</a:t>
            </a:r>
            <a:r>
              <a:rPr sz="1350" spc="-13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B4150"/>
                </a:solidFill>
                <a:latin typeface="Verdana"/>
                <a:cs typeface="Verdana"/>
              </a:rPr>
              <a:t>complexe.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86325" y="4171950"/>
            <a:ext cx="304800" cy="295275"/>
          </a:xfrm>
          <a:custGeom>
            <a:avLst/>
            <a:gdLst/>
            <a:ahLst/>
            <a:cxnLst/>
            <a:rect l="l" t="t" r="r" b="b"/>
            <a:pathLst>
              <a:path w="304800" h="295275">
                <a:moveTo>
                  <a:pt x="286207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273850"/>
                </a:lnTo>
                <a:lnTo>
                  <a:pt x="0" y="276682"/>
                </a:lnTo>
                <a:lnTo>
                  <a:pt x="18592" y="295275"/>
                </a:lnTo>
                <a:lnTo>
                  <a:pt x="286207" y="295275"/>
                </a:lnTo>
                <a:lnTo>
                  <a:pt x="304800" y="276682"/>
                </a:lnTo>
                <a:lnTo>
                  <a:pt x="304800" y="18592"/>
                </a:lnTo>
                <a:lnTo>
                  <a:pt x="288950" y="546"/>
                </a:lnTo>
                <a:lnTo>
                  <a:pt x="286207" y="0"/>
                </a:lnTo>
                <a:close/>
              </a:path>
            </a:pathLst>
          </a:custGeom>
          <a:solidFill>
            <a:srgbClr val="F3E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45112" y="4154487"/>
            <a:ext cx="5273675" cy="8934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05" dirty="0">
                <a:solidFill>
                  <a:srgbClr val="2B4150"/>
                </a:solidFill>
                <a:latin typeface="Arial MT"/>
                <a:cs typeface="Arial MT"/>
              </a:rPr>
              <a:t>Apprentissage</a:t>
            </a:r>
            <a:r>
              <a:rPr sz="1650" spc="-15" dirty="0">
                <a:solidFill>
                  <a:srgbClr val="2B4150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2B4150"/>
                </a:solidFill>
                <a:latin typeface="Arial MT"/>
                <a:cs typeface="Arial MT"/>
              </a:rPr>
              <a:t>nécessaire</a:t>
            </a:r>
            <a:endParaRPr sz="1650">
              <a:latin typeface="Arial MT"/>
              <a:cs typeface="Arial MT"/>
            </a:endParaRPr>
          </a:p>
          <a:p>
            <a:pPr marL="12700" marR="5080">
              <a:lnSpc>
                <a:spcPct val="129600"/>
              </a:lnSpc>
              <a:spcBef>
                <a:spcPts val="615"/>
              </a:spcBef>
            </a:pPr>
            <a:r>
              <a:rPr sz="1350" spc="-114" dirty="0">
                <a:solidFill>
                  <a:srgbClr val="2B4150"/>
                </a:solidFill>
                <a:latin typeface="Verdana"/>
                <a:cs typeface="Verdana"/>
              </a:rPr>
              <a:t>Pour</a:t>
            </a:r>
            <a:r>
              <a:rPr sz="1350" spc="-16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10" dirty="0">
                <a:solidFill>
                  <a:srgbClr val="2B4150"/>
                </a:solidFill>
                <a:latin typeface="Verdana"/>
                <a:cs typeface="Verdana"/>
              </a:rPr>
              <a:t>tirer</a:t>
            </a:r>
            <a:r>
              <a:rPr sz="1350" spc="-16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14" dirty="0">
                <a:solidFill>
                  <a:srgbClr val="2B4150"/>
                </a:solidFill>
                <a:latin typeface="Verdana"/>
                <a:cs typeface="Verdana"/>
              </a:rPr>
              <a:t>pleinement</a:t>
            </a:r>
            <a:r>
              <a:rPr sz="1350" spc="-16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2B4150"/>
                </a:solidFill>
                <a:latin typeface="Verdana"/>
                <a:cs typeface="Verdana"/>
              </a:rPr>
              <a:t>parti</a:t>
            </a:r>
            <a:r>
              <a:rPr sz="1350" spc="-16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30" dirty="0">
                <a:solidFill>
                  <a:srgbClr val="2B4150"/>
                </a:solidFill>
                <a:latin typeface="Verdana"/>
                <a:cs typeface="Verdana"/>
              </a:rPr>
              <a:t>des</a:t>
            </a:r>
            <a:r>
              <a:rPr sz="1350" spc="-16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2B4150"/>
                </a:solidFill>
                <a:latin typeface="Verdana"/>
                <a:cs typeface="Verdana"/>
              </a:rPr>
              <a:t>fonctionnalités</a:t>
            </a:r>
            <a:r>
              <a:rPr sz="1350" spc="-16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45" dirty="0">
                <a:solidFill>
                  <a:srgbClr val="2B4150"/>
                </a:solidFill>
                <a:latin typeface="Verdana"/>
                <a:cs typeface="Verdana"/>
              </a:rPr>
              <a:t>avancées</a:t>
            </a:r>
            <a:r>
              <a:rPr sz="1350" spc="-16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20" dirty="0">
                <a:solidFill>
                  <a:srgbClr val="2B4150"/>
                </a:solidFill>
                <a:latin typeface="Verdana"/>
                <a:cs typeface="Verdana"/>
              </a:rPr>
              <a:t>de</a:t>
            </a:r>
            <a:r>
              <a:rPr sz="1350" spc="-16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35" dirty="0">
                <a:solidFill>
                  <a:srgbClr val="2B4150"/>
                </a:solidFill>
                <a:latin typeface="Verdana"/>
                <a:cs typeface="Verdana"/>
              </a:rPr>
              <a:t>Git,</a:t>
            </a:r>
            <a:r>
              <a:rPr sz="1350" spc="-16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25" dirty="0">
                <a:solidFill>
                  <a:srgbClr val="2B4150"/>
                </a:solidFill>
                <a:latin typeface="Verdana"/>
                <a:cs typeface="Verdana"/>
              </a:rPr>
              <a:t>un</a:t>
            </a:r>
            <a:r>
              <a:rPr sz="1350" spc="-16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2B4150"/>
                </a:solidFill>
                <a:latin typeface="Verdana"/>
                <a:cs typeface="Verdana"/>
              </a:rPr>
              <a:t>certain </a:t>
            </a:r>
            <a:r>
              <a:rPr sz="1350" spc="-140" dirty="0">
                <a:solidFill>
                  <a:srgbClr val="2B4150"/>
                </a:solidFill>
                <a:latin typeface="Verdana"/>
                <a:cs typeface="Verdana"/>
              </a:rPr>
              <a:t>temps</a:t>
            </a:r>
            <a:r>
              <a:rPr sz="1350" spc="-14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20" dirty="0">
                <a:solidFill>
                  <a:srgbClr val="2B4150"/>
                </a:solidFill>
                <a:latin typeface="Verdana"/>
                <a:cs typeface="Verdana"/>
              </a:rPr>
              <a:t>d'apprentissage</a:t>
            </a:r>
            <a:r>
              <a:rPr sz="1350" spc="-14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35" dirty="0">
                <a:solidFill>
                  <a:srgbClr val="2B4150"/>
                </a:solidFill>
                <a:latin typeface="Verdana"/>
                <a:cs typeface="Verdana"/>
              </a:rPr>
              <a:t>est</a:t>
            </a:r>
            <a:r>
              <a:rPr sz="1350" spc="-14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B4150"/>
                </a:solidFill>
                <a:latin typeface="Verdana"/>
                <a:cs typeface="Verdana"/>
              </a:rPr>
              <a:t>nécessaire.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482600"/>
            <a:ext cx="517207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65" dirty="0">
                <a:latin typeface="Arial MT"/>
                <a:cs typeface="Arial MT"/>
              </a:rPr>
              <a:t>Commandes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105" dirty="0">
                <a:latin typeface="Arial MT"/>
                <a:cs typeface="Arial MT"/>
              </a:rPr>
              <a:t>essentielles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45862" y="1390649"/>
            <a:ext cx="962025" cy="4543425"/>
            <a:chOff x="4945862" y="1390649"/>
            <a:chExt cx="962025" cy="4543425"/>
          </a:xfrm>
        </p:grpSpPr>
        <p:sp>
          <p:nvSpPr>
            <p:cNvPr id="4" name="object 4"/>
            <p:cNvSpPr/>
            <p:nvPr/>
          </p:nvSpPr>
          <p:spPr>
            <a:xfrm>
              <a:off x="4945850" y="1390649"/>
              <a:ext cx="779145" cy="4544060"/>
            </a:xfrm>
            <a:custGeom>
              <a:avLst/>
              <a:gdLst/>
              <a:ahLst/>
              <a:cxnLst/>
              <a:rect l="l" t="t" r="r" b="b"/>
              <a:pathLst>
                <a:path w="779145" h="4544060">
                  <a:moveTo>
                    <a:pt x="600075" y="378371"/>
                  </a:moveTo>
                  <a:lnTo>
                    <a:pt x="599135" y="376123"/>
                  </a:lnTo>
                  <a:lnTo>
                    <a:pt x="595414" y="372402"/>
                  </a:lnTo>
                  <a:lnTo>
                    <a:pt x="593178" y="371475"/>
                  </a:lnTo>
                  <a:lnTo>
                    <a:pt x="6883" y="371475"/>
                  </a:lnTo>
                  <a:lnTo>
                    <a:pt x="4648" y="372402"/>
                  </a:lnTo>
                  <a:lnTo>
                    <a:pt x="927" y="376123"/>
                  </a:lnTo>
                  <a:lnTo>
                    <a:pt x="0" y="378371"/>
                  </a:lnTo>
                  <a:lnTo>
                    <a:pt x="0" y="381000"/>
                  </a:lnTo>
                  <a:lnTo>
                    <a:pt x="0" y="383628"/>
                  </a:lnTo>
                  <a:lnTo>
                    <a:pt x="927" y="385876"/>
                  </a:lnTo>
                  <a:lnTo>
                    <a:pt x="4648" y="389597"/>
                  </a:lnTo>
                  <a:lnTo>
                    <a:pt x="6883" y="390525"/>
                  </a:lnTo>
                  <a:lnTo>
                    <a:pt x="593178" y="390525"/>
                  </a:lnTo>
                  <a:lnTo>
                    <a:pt x="595414" y="389597"/>
                  </a:lnTo>
                  <a:lnTo>
                    <a:pt x="599135" y="385876"/>
                  </a:lnTo>
                  <a:lnTo>
                    <a:pt x="600075" y="383628"/>
                  </a:lnTo>
                  <a:lnTo>
                    <a:pt x="600075" y="378371"/>
                  </a:lnTo>
                  <a:close/>
                </a:path>
                <a:path w="779145" h="4544060">
                  <a:moveTo>
                    <a:pt x="778675" y="6896"/>
                  </a:moveTo>
                  <a:lnTo>
                    <a:pt x="777748" y="4648"/>
                  </a:lnTo>
                  <a:lnTo>
                    <a:pt x="774026" y="927"/>
                  </a:lnTo>
                  <a:lnTo>
                    <a:pt x="771779" y="0"/>
                  </a:lnTo>
                  <a:lnTo>
                    <a:pt x="766521" y="0"/>
                  </a:lnTo>
                  <a:lnTo>
                    <a:pt x="764273" y="927"/>
                  </a:lnTo>
                  <a:lnTo>
                    <a:pt x="760552" y="4648"/>
                  </a:lnTo>
                  <a:lnTo>
                    <a:pt x="759625" y="6896"/>
                  </a:lnTo>
                  <a:lnTo>
                    <a:pt x="759625" y="4533912"/>
                  </a:lnTo>
                  <a:lnTo>
                    <a:pt x="759625" y="4536541"/>
                  </a:lnTo>
                  <a:lnTo>
                    <a:pt x="760552" y="4538777"/>
                  </a:lnTo>
                  <a:lnTo>
                    <a:pt x="764273" y="4542498"/>
                  </a:lnTo>
                  <a:lnTo>
                    <a:pt x="766521" y="4543437"/>
                  </a:lnTo>
                  <a:lnTo>
                    <a:pt x="771779" y="4543437"/>
                  </a:lnTo>
                  <a:lnTo>
                    <a:pt x="774026" y="4542498"/>
                  </a:lnTo>
                  <a:lnTo>
                    <a:pt x="777748" y="4538777"/>
                  </a:lnTo>
                  <a:lnTo>
                    <a:pt x="778675" y="4536541"/>
                  </a:lnTo>
                  <a:lnTo>
                    <a:pt x="778675" y="6896"/>
                  </a:lnTo>
                  <a:close/>
                </a:path>
              </a:pathLst>
            </a:custGeom>
            <a:solidFill>
              <a:srgbClr val="D9D4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26887" y="15811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62407" y="0"/>
                  </a:moveTo>
                  <a:lnTo>
                    <a:pt x="18580" y="0"/>
                  </a:lnTo>
                  <a:lnTo>
                    <a:pt x="15849" y="546"/>
                  </a:lnTo>
                  <a:lnTo>
                    <a:pt x="0" y="18592"/>
                  </a:lnTo>
                  <a:lnTo>
                    <a:pt x="0" y="359575"/>
                  </a:lnTo>
                  <a:lnTo>
                    <a:pt x="0" y="362407"/>
                  </a:lnTo>
                  <a:lnTo>
                    <a:pt x="18580" y="381000"/>
                  </a:lnTo>
                  <a:lnTo>
                    <a:pt x="362407" y="381000"/>
                  </a:lnTo>
                  <a:lnTo>
                    <a:pt x="381000" y="362407"/>
                  </a:lnTo>
                  <a:lnTo>
                    <a:pt x="381000" y="18592"/>
                  </a:lnTo>
                  <a:lnTo>
                    <a:pt x="365137" y="546"/>
                  </a:lnTo>
                  <a:lnTo>
                    <a:pt x="362407" y="0"/>
                  </a:lnTo>
                  <a:close/>
                </a:path>
              </a:pathLst>
            </a:custGeom>
            <a:solidFill>
              <a:srgbClr val="F3EE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641873" y="1597025"/>
            <a:ext cx="14605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120" dirty="0">
                <a:solidFill>
                  <a:srgbClr val="2B4150"/>
                </a:solidFill>
                <a:latin typeface="Arial MT"/>
                <a:cs typeface="Arial MT"/>
              </a:rPr>
              <a:t>1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6468" y="1544637"/>
            <a:ext cx="4138295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5"/>
              </a:spcBef>
            </a:pPr>
            <a:r>
              <a:rPr sz="1650" spc="150" dirty="0">
                <a:solidFill>
                  <a:srgbClr val="2B4150"/>
                </a:solidFill>
                <a:latin typeface="Arial MT"/>
                <a:cs typeface="Arial MT"/>
              </a:rPr>
              <a:t>git</a:t>
            </a:r>
            <a:r>
              <a:rPr sz="1650" spc="-15" dirty="0">
                <a:solidFill>
                  <a:srgbClr val="2B4150"/>
                </a:solidFill>
                <a:latin typeface="Arial MT"/>
                <a:cs typeface="Arial MT"/>
              </a:rPr>
              <a:t> </a:t>
            </a:r>
            <a:r>
              <a:rPr sz="1650" spc="100" dirty="0">
                <a:solidFill>
                  <a:srgbClr val="2B4150"/>
                </a:solidFill>
                <a:latin typeface="Arial MT"/>
                <a:cs typeface="Arial MT"/>
              </a:rPr>
              <a:t>init</a:t>
            </a: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350" spc="-105" dirty="0">
                <a:solidFill>
                  <a:srgbClr val="2B4150"/>
                </a:solidFill>
                <a:latin typeface="Verdana"/>
                <a:cs typeface="Verdana"/>
              </a:rPr>
              <a:t>Initialise</a:t>
            </a:r>
            <a:r>
              <a:rPr sz="135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25" dirty="0">
                <a:solidFill>
                  <a:srgbClr val="2B4150"/>
                </a:solidFill>
                <a:latin typeface="Verdana"/>
                <a:cs typeface="Verdana"/>
              </a:rPr>
              <a:t>un</a:t>
            </a:r>
            <a:r>
              <a:rPr sz="1350" spc="-16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40" dirty="0">
                <a:solidFill>
                  <a:srgbClr val="2B4150"/>
                </a:solidFill>
                <a:latin typeface="Verdana"/>
                <a:cs typeface="Verdana"/>
              </a:rPr>
              <a:t>nouveau</a:t>
            </a:r>
            <a:r>
              <a:rPr sz="1350" spc="-16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14" dirty="0">
                <a:solidFill>
                  <a:srgbClr val="2B4150"/>
                </a:solidFill>
                <a:latin typeface="Verdana"/>
                <a:cs typeface="Verdana"/>
              </a:rPr>
              <a:t>dépôt</a:t>
            </a:r>
            <a:r>
              <a:rPr sz="135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25" dirty="0">
                <a:solidFill>
                  <a:srgbClr val="2B4150"/>
                </a:solidFill>
                <a:latin typeface="Verdana"/>
                <a:cs typeface="Verdana"/>
              </a:rPr>
              <a:t>Git</a:t>
            </a:r>
            <a:r>
              <a:rPr sz="1350" spc="-16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20" dirty="0">
                <a:solidFill>
                  <a:srgbClr val="2B4150"/>
                </a:solidFill>
                <a:latin typeface="Verdana"/>
                <a:cs typeface="Verdana"/>
              </a:rPr>
              <a:t>dans</a:t>
            </a:r>
            <a:r>
              <a:rPr sz="1350" spc="-16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2B4150"/>
                </a:solidFill>
                <a:latin typeface="Verdana"/>
                <a:cs typeface="Verdana"/>
              </a:rPr>
              <a:t>le</a:t>
            </a:r>
            <a:r>
              <a:rPr sz="1350" spc="-16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20" dirty="0">
                <a:solidFill>
                  <a:srgbClr val="2B4150"/>
                </a:solidFill>
                <a:latin typeface="Verdana"/>
                <a:cs typeface="Verdana"/>
              </a:rPr>
              <a:t>répertoire</a:t>
            </a:r>
            <a:r>
              <a:rPr sz="135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2B4150"/>
                </a:solidFill>
                <a:latin typeface="Verdana"/>
                <a:cs typeface="Verdana"/>
              </a:rPr>
              <a:t>courant.</a:t>
            </a:r>
            <a:endParaRPr sz="135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522124" y="2438399"/>
            <a:ext cx="971550" cy="381000"/>
            <a:chOff x="5522124" y="2438399"/>
            <a:chExt cx="971550" cy="381000"/>
          </a:xfrm>
        </p:grpSpPr>
        <p:sp>
          <p:nvSpPr>
            <p:cNvPr id="9" name="object 9"/>
            <p:cNvSpPr/>
            <p:nvPr/>
          </p:nvSpPr>
          <p:spPr>
            <a:xfrm>
              <a:off x="5893599" y="2619374"/>
              <a:ext cx="600075" cy="19050"/>
            </a:xfrm>
            <a:custGeom>
              <a:avLst/>
              <a:gdLst/>
              <a:ahLst/>
              <a:cxnLst/>
              <a:rect l="l" t="t" r="r" b="b"/>
              <a:pathLst>
                <a:path w="600075" h="19050">
                  <a:moveTo>
                    <a:pt x="593178" y="0"/>
                  </a:moveTo>
                  <a:lnTo>
                    <a:pt x="6883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83" y="19050"/>
                  </a:lnTo>
                  <a:lnTo>
                    <a:pt x="593178" y="19050"/>
                  </a:lnTo>
                  <a:lnTo>
                    <a:pt x="595414" y="18122"/>
                  </a:lnTo>
                  <a:lnTo>
                    <a:pt x="599135" y="14401"/>
                  </a:lnTo>
                  <a:lnTo>
                    <a:pt x="600075" y="12153"/>
                  </a:lnTo>
                  <a:lnTo>
                    <a:pt x="600075" y="6896"/>
                  </a:lnTo>
                  <a:lnTo>
                    <a:pt x="599135" y="4648"/>
                  </a:lnTo>
                  <a:lnTo>
                    <a:pt x="595414" y="927"/>
                  </a:lnTo>
                  <a:lnTo>
                    <a:pt x="593178" y="0"/>
                  </a:lnTo>
                  <a:close/>
                </a:path>
              </a:pathLst>
            </a:custGeom>
            <a:solidFill>
              <a:srgbClr val="D9D4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22124" y="2438399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71932" y="0"/>
                  </a:moveTo>
                  <a:lnTo>
                    <a:pt x="18580" y="0"/>
                  </a:lnTo>
                  <a:lnTo>
                    <a:pt x="15849" y="546"/>
                  </a:lnTo>
                  <a:lnTo>
                    <a:pt x="0" y="18592"/>
                  </a:lnTo>
                  <a:lnTo>
                    <a:pt x="0" y="359575"/>
                  </a:lnTo>
                  <a:lnTo>
                    <a:pt x="0" y="362407"/>
                  </a:lnTo>
                  <a:lnTo>
                    <a:pt x="18580" y="381000"/>
                  </a:lnTo>
                  <a:lnTo>
                    <a:pt x="371932" y="381000"/>
                  </a:lnTo>
                  <a:lnTo>
                    <a:pt x="390525" y="362407"/>
                  </a:lnTo>
                  <a:lnTo>
                    <a:pt x="390525" y="18592"/>
                  </a:lnTo>
                  <a:lnTo>
                    <a:pt x="374662" y="546"/>
                  </a:lnTo>
                  <a:lnTo>
                    <a:pt x="371932" y="0"/>
                  </a:lnTo>
                  <a:close/>
                </a:path>
              </a:pathLst>
            </a:custGeom>
            <a:solidFill>
              <a:srgbClr val="F3EE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630710" y="2454275"/>
            <a:ext cx="16891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0" dirty="0">
                <a:solidFill>
                  <a:srgbClr val="2B4150"/>
                </a:solidFill>
                <a:latin typeface="Arial MT"/>
                <a:cs typeface="Arial MT"/>
              </a:rPr>
              <a:t>2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45275" y="2401887"/>
            <a:ext cx="3694429" cy="8934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50" dirty="0">
                <a:solidFill>
                  <a:srgbClr val="2B4150"/>
                </a:solidFill>
                <a:latin typeface="Arial MT"/>
                <a:cs typeface="Arial MT"/>
              </a:rPr>
              <a:t>git</a:t>
            </a:r>
            <a:r>
              <a:rPr sz="1650" spc="-15" dirty="0">
                <a:solidFill>
                  <a:srgbClr val="2B4150"/>
                </a:solidFill>
                <a:latin typeface="Arial MT"/>
                <a:cs typeface="Arial MT"/>
              </a:rPr>
              <a:t> </a:t>
            </a:r>
            <a:r>
              <a:rPr sz="1650" spc="130" dirty="0">
                <a:solidFill>
                  <a:srgbClr val="2B4150"/>
                </a:solidFill>
                <a:latin typeface="Arial MT"/>
                <a:cs typeface="Arial MT"/>
              </a:rPr>
              <a:t>add</a:t>
            </a:r>
            <a:endParaRPr sz="1650">
              <a:latin typeface="Arial MT"/>
              <a:cs typeface="Arial MT"/>
            </a:endParaRPr>
          </a:p>
          <a:p>
            <a:pPr marL="12700" marR="5080">
              <a:lnSpc>
                <a:spcPct val="129600"/>
              </a:lnSpc>
              <a:spcBef>
                <a:spcPts val="615"/>
              </a:spcBef>
            </a:pPr>
            <a:r>
              <a:rPr sz="1350" spc="-135" dirty="0">
                <a:solidFill>
                  <a:srgbClr val="2B4150"/>
                </a:solidFill>
                <a:latin typeface="Verdana"/>
                <a:cs typeface="Verdana"/>
              </a:rPr>
              <a:t>Ajoute</a:t>
            </a:r>
            <a:r>
              <a:rPr sz="135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30" dirty="0">
                <a:solidFill>
                  <a:srgbClr val="2B4150"/>
                </a:solidFill>
                <a:latin typeface="Verdana"/>
                <a:cs typeface="Verdana"/>
              </a:rPr>
              <a:t>des</a:t>
            </a:r>
            <a:r>
              <a:rPr sz="135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2B4150"/>
                </a:solidFill>
                <a:latin typeface="Verdana"/>
                <a:cs typeface="Verdana"/>
              </a:rPr>
              <a:t>fichiers</a:t>
            </a:r>
            <a:r>
              <a:rPr sz="1350" spc="-16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45" dirty="0">
                <a:solidFill>
                  <a:srgbClr val="2B4150"/>
                </a:solidFill>
                <a:latin typeface="Verdana"/>
                <a:cs typeface="Verdana"/>
              </a:rPr>
              <a:t>à</a:t>
            </a:r>
            <a:r>
              <a:rPr sz="135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2B4150"/>
                </a:solidFill>
                <a:latin typeface="Verdana"/>
                <a:cs typeface="Verdana"/>
              </a:rPr>
              <a:t>l'index,</a:t>
            </a:r>
            <a:r>
              <a:rPr sz="1350" spc="-16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30" dirty="0">
                <a:solidFill>
                  <a:srgbClr val="2B4150"/>
                </a:solidFill>
                <a:latin typeface="Verdana"/>
                <a:cs typeface="Verdana"/>
              </a:rPr>
              <a:t>en</a:t>
            </a:r>
            <a:r>
              <a:rPr sz="135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20" dirty="0">
                <a:solidFill>
                  <a:srgbClr val="2B4150"/>
                </a:solidFill>
                <a:latin typeface="Verdana"/>
                <a:cs typeface="Verdana"/>
              </a:rPr>
              <a:t>préparation</a:t>
            </a:r>
            <a:r>
              <a:rPr sz="1350" spc="-16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14" dirty="0">
                <a:solidFill>
                  <a:srgbClr val="2B4150"/>
                </a:solidFill>
                <a:latin typeface="Verdana"/>
                <a:cs typeface="Verdana"/>
              </a:rPr>
              <a:t>pour</a:t>
            </a:r>
            <a:r>
              <a:rPr sz="135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2B4150"/>
                </a:solidFill>
                <a:latin typeface="Verdana"/>
                <a:cs typeface="Verdana"/>
              </a:rPr>
              <a:t>un </a:t>
            </a:r>
            <a:r>
              <a:rPr sz="1350" spc="-10" dirty="0">
                <a:solidFill>
                  <a:srgbClr val="2B4150"/>
                </a:solidFill>
                <a:latin typeface="Verdana"/>
                <a:cs typeface="Verdana"/>
              </a:rPr>
              <a:t>commit.</a:t>
            </a:r>
            <a:endParaRPr sz="135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945862" y="3209924"/>
            <a:ext cx="962025" cy="381000"/>
            <a:chOff x="4945862" y="3209924"/>
            <a:chExt cx="962025" cy="381000"/>
          </a:xfrm>
        </p:grpSpPr>
        <p:sp>
          <p:nvSpPr>
            <p:cNvPr id="14" name="object 14"/>
            <p:cNvSpPr/>
            <p:nvPr/>
          </p:nvSpPr>
          <p:spPr>
            <a:xfrm>
              <a:off x="4945862" y="3390899"/>
              <a:ext cx="600075" cy="19050"/>
            </a:xfrm>
            <a:custGeom>
              <a:avLst/>
              <a:gdLst/>
              <a:ahLst/>
              <a:cxnLst/>
              <a:rect l="l" t="t" r="r" b="b"/>
              <a:pathLst>
                <a:path w="600075" h="19050">
                  <a:moveTo>
                    <a:pt x="593178" y="0"/>
                  </a:moveTo>
                  <a:lnTo>
                    <a:pt x="6883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83" y="19050"/>
                  </a:lnTo>
                  <a:lnTo>
                    <a:pt x="593178" y="19050"/>
                  </a:lnTo>
                  <a:lnTo>
                    <a:pt x="595414" y="18122"/>
                  </a:lnTo>
                  <a:lnTo>
                    <a:pt x="599135" y="14401"/>
                  </a:lnTo>
                  <a:lnTo>
                    <a:pt x="600075" y="12153"/>
                  </a:lnTo>
                  <a:lnTo>
                    <a:pt x="600075" y="6896"/>
                  </a:lnTo>
                  <a:lnTo>
                    <a:pt x="599135" y="4648"/>
                  </a:lnTo>
                  <a:lnTo>
                    <a:pt x="595414" y="927"/>
                  </a:lnTo>
                  <a:lnTo>
                    <a:pt x="593178" y="0"/>
                  </a:lnTo>
                  <a:close/>
                </a:path>
              </a:pathLst>
            </a:custGeom>
            <a:solidFill>
              <a:srgbClr val="D9D4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6887" y="32099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62407" y="0"/>
                  </a:moveTo>
                  <a:lnTo>
                    <a:pt x="18580" y="0"/>
                  </a:lnTo>
                  <a:lnTo>
                    <a:pt x="15849" y="546"/>
                  </a:lnTo>
                  <a:lnTo>
                    <a:pt x="0" y="18592"/>
                  </a:lnTo>
                  <a:lnTo>
                    <a:pt x="0" y="359575"/>
                  </a:lnTo>
                  <a:lnTo>
                    <a:pt x="0" y="362407"/>
                  </a:lnTo>
                  <a:lnTo>
                    <a:pt x="18580" y="381000"/>
                  </a:lnTo>
                  <a:lnTo>
                    <a:pt x="362407" y="381000"/>
                  </a:lnTo>
                  <a:lnTo>
                    <a:pt x="381000" y="362407"/>
                  </a:lnTo>
                  <a:lnTo>
                    <a:pt x="381000" y="18592"/>
                  </a:lnTo>
                  <a:lnTo>
                    <a:pt x="365137" y="546"/>
                  </a:lnTo>
                  <a:lnTo>
                    <a:pt x="362407" y="0"/>
                  </a:lnTo>
                  <a:close/>
                </a:path>
              </a:pathLst>
            </a:custGeom>
            <a:solidFill>
              <a:srgbClr val="F3EE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629973" y="3225800"/>
            <a:ext cx="17018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0" dirty="0">
                <a:solidFill>
                  <a:srgbClr val="2B4150"/>
                </a:solidFill>
                <a:latin typeface="Arial MT"/>
                <a:cs typeface="Arial MT"/>
              </a:rPr>
              <a:t>3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3277" y="3173412"/>
            <a:ext cx="3961765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5"/>
              </a:spcBef>
            </a:pPr>
            <a:r>
              <a:rPr sz="1650" spc="150" dirty="0">
                <a:solidFill>
                  <a:srgbClr val="2B4150"/>
                </a:solidFill>
                <a:latin typeface="Arial MT"/>
                <a:cs typeface="Arial MT"/>
              </a:rPr>
              <a:t>git</a:t>
            </a:r>
            <a:r>
              <a:rPr sz="1650" spc="-15" dirty="0">
                <a:solidFill>
                  <a:srgbClr val="2B4150"/>
                </a:solidFill>
                <a:latin typeface="Arial MT"/>
                <a:cs typeface="Arial MT"/>
              </a:rPr>
              <a:t> </a:t>
            </a:r>
            <a:r>
              <a:rPr sz="1650" spc="120" dirty="0">
                <a:solidFill>
                  <a:srgbClr val="2B4150"/>
                </a:solidFill>
                <a:latin typeface="Arial MT"/>
                <a:cs typeface="Arial MT"/>
              </a:rPr>
              <a:t>commit</a:t>
            </a: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350" spc="-130" dirty="0">
                <a:solidFill>
                  <a:srgbClr val="2B4150"/>
                </a:solidFill>
                <a:latin typeface="Verdana"/>
                <a:cs typeface="Verdana"/>
              </a:rPr>
              <a:t>Enregistre</a:t>
            </a:r>
            <a:r>
              <a:rPr sz="1350" spc="-16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2B4150"/>
                </a:solidFill>
                <a:latin typeface="Verdana"/>
                <a:cs typeface="Verdana"/>
              </a:rPr>
              <a:t>les</a:t>
            </a:r>
            <a:r>
              <a:rPr sz="1350" spc="-15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10" dirty="0">
                <a:solidFill>
                  <a:srgbClr val="2B4150"/>
                </a:solidFill>
                <a:latin typeface="Verdana"/>
                <a:cs typeface="Verdana"/>
              </a:rPr>
              <a:t>modifications</a:t>
            </a:r>
            <a:r>
              <a:rPr sz="1350" spc="-16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20" dirty="0">
                <a:solidFill>
                  <a:srgbClr val="2B4150"/>
                </a:solidFill>
                <a:latin typeface="Verdana"/>
                <a:cs typeface="Verdana"/>
              </a:rPr>
              <a:t>dans</a:t>
            </a:r>
            <a:r>
              <a:rPr sz="1350" spc="-15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2B4150"/>
                </a:solidFill>
                <a:latin typeface="Verdana"/>
                <a:cs typeface="Verdana"/>
              </a:rPr>
              <a:t>l'historique</a:t>
            </a:r>
            <a:r>
              <a:rPr sz="1350" spc="-16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14" dirty="0">
                <a:solidFill>
                  <a:srgbClr val="2B4150"/>
                </a:solidFill>
                <a:latin typeface="Verdana"/>
                <a:cs typeface="Verdana"/>
              </a:rPr>
              <a:t>du</a:t>
            </a:r>
            <a:r>
              <a:rPr sz="1350" spc="-15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2B4150"/>
                </a:solidFill>
                <a:latin typeface="Verdana"/>
                <a:cs typeface="Verdana"/>
              </a:rPr>
              <a:t>projet.</a:t>
            </a:r>
            <a:endParaRPr sz="135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522124" y="3981450"/>
            <a:ext cx="971550" cy="381000"/>
            <a:chOff x="5522124" y="3981450"/>
            <a:chExt cx="971550" cy="381000"/>
          </a:xfrm>
        </p:grpSpPr>
        <p:sp>
          <p:nvSpPr>
            <p:cNvPr id="19" name="object 19"/>
            <p:cNvSpPr/>
            <p:nvPr/>
          </p:nvSpPr>
          <p:spPr>
            <a:xfrm>
              <a:off x="5893599" y="4162424"/>
              <a:ext cx="600075" cy="19050"/>
            </a:xfrm>
            <a:custGeom>
              <a:avLst/>
              <a:gdLst/>
              <a:ahLst/>
              <a:cxnLst/>
              <a:rect l="l" t="t" r="r" b="b"/>
              <a:pathLst>
                <a:path w="600075" h="19050">
                  <a:moveTo>
                    <a:pt x="593178" y="0"/>
                  </a:moveTo>
                  <a:lnTo>
                    <a:pt x="6883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83" y="19050"/>
                  </a:lnTo>
                  <a:lnTo>
                    <a:pt x="593178" y="19050"/>
                  </a:lnTo>
                  <a:lnTo>
                    <a:pt x="595414" y="18122"/>
                  </a:lnTo>
                  <a:lnTo>
                    <a:pt x="599135" y="14401"/>
                  </a:lnTo>
                  <a:lnTo>
                    <a:pt x="600075" y="12153"/>
                  </a:lnTo>
                  <a:lnTo>
                    <a:pt x="600075" y="6896"/>
                  </a:lnTo>
                  <a:lnTo>
                    <a:pt x="599135" y="4648"/>
                  </a:lnTo>
                  <a:lnTo>
                    <a:pt x="595414" y="927"/>
                  </a:lnTo>
                  <a:lnTo>
                    <a:pt x="593178" y="0"/>
                  </a:lnTo>
                  <a:close/>
                </a:path>
              </a:pathLst>
            </a:custGeom>
            <a:solidFill>
              <a:srgbClr val="D9D4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22124" y="3981450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71932" y="0"/>
                  </a:moveTo>
                  <a:lnTo>
                    <a:pt x="18580" y="0"/>
                  </a:lnTo>
                  <a:lnTo>
                    <a:pt x="15849" y="546"/>
                  </a:lnTo>
                  <a:lnTo>
                    <a:pt x="0" y="18592"/>
                  </a:lnTo>
                  <a:lnTo>
                    <a:pt x="0" y="359575"/>
                  </a:lnTo>
                  <a:lnTo>
                    <a:pt x="0" y="362407"/>
                  </a:lnTo>
                  <a:lnTo>
                    <a:pt x="18580" y="381000"/>
                  </a:lnTo>
                  <a:lnTo>
                    <a:pt x="371932" y="381000"/>
                  </a:lnTo>
                  <a:lnTo>
                    <a:pt x="390525" y="362407"/>
                  </a:lnTo>
                  <a:lnTo>
                    <a:pt x="390525" y="18592"/>
                  </a:lnTo>
                  <a:lnTo>
                    <a:pt x="374662" y="546"/>
                  </a:lnTo>
                  <a:lnTo>
                    <a:pt x="371932" y="0"/>
                  </a:lnTo>
                  <a:close/>
                </a:path>
              </a:pathLst>
            </a:custGeom>
            <a:solidFill>
              <a:srgbClr val="F3EE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619406" y="3997325"/>
            <a:ext cx="19113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35" dirty="0">
                <a:solidFill>
                  <a:srgbClr val="2B4150"/>
                </a:solidFill>
                <a:latin typeface="Arial MT"/>
                <a:cs typeface="Arial MT"/>
              </a:rPr>
              <a:t>4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45275" y="3944937"/>
            <a:ext cx="3488690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50" dirty="0">
                <a:solidFill>
                  <a:srgbClr val="2B4150"/>
                </a:solidFill>
                <a:latin typeface="Arial MT"/>
                <a:cs typeface="Arial MT"/>
              </a:rPr>
              <a:t>git</a:t>
            </a:r>
            <a:r>
              <a:rPr sz="1650" spc="-15" dirty="0">
                <a:solidFill>
                  <a:srgbClr val="2B4150"/>
                </a:solidFill>
                <a:latin typeface="Arial MT"/>
                <a:cs typeface="Arial MT"/>
              </a:rPr>
              <a:t> </a:t>
            </a:r>
            <a:r>
              <a:rPr sz="1650" spc="100" dirty="0">
                <a:solidFill>
                  <a:srgbClr val="2B4150"/>
                </a:solidFill>
                <a:latin typeface="Arial MT"/>
                <a:cs typeface="Arial MT"/>
              </a:rPr>
              <a:t>push</a:t>
            </a: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350" spc="-125" dirty="0">
                <a:solidFill>
                  <a:srgbClr val="2B4150"/>
                </a:solidFill>
                <a:latin typeface="Verdana"/>
                <a:cs typeface="Verdana"/>
              </a:rPr>
              <a:t>Envoie</a:t>
            </a:r>
            <a:r>
              <a:rPr sz="1350" spc="-17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2B4150"/>
                </a:solidFill>
                <a:latin typeface="Verdana"/>
                <a:cs typeface="Verdana"/>
              </a:rPr>
              <a:t>les</a:t>
            </a:r>
            <a:r>
              <a:rPr sz="135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35" dirty="0">
                <a:solidFill>
                  <a:srgbClr val="2B4150"/>
                </a:solidFill>
                <a:latin typeface="Verdana"/>
                <a:cs typeface="Verdana"/>
              </a:rPr>
              <a:t>commits</a:t>
            </a:r>
            <a:r>
              <a:rPr sz="135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25" dirty="0">
                <a:solidFill>
                  <a:srgbClr val="2B4150"/>
                </a:solidFill>
                <a:latin typeface="Verdana"/>
                <a:cs typeface="Verdana"/>
              </a:rPr>
              <a:t>locaux</a:t>
            </a:r>
            <a:r>
              <a:rPr sz="1350" spc="-17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55" dirty="0">
                <a:solidFill>
                  <a:srgbClr val="2B4150"/>
                </a:solidFill>
                <a:latin typeface="Verdana"/>
                <a:cs typeface="Verdana"/>
              </a:rPr>
              <a:t>vers</a:t>
            </a:r>
            <a:r>
              <a:rPr sz="135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25" dirty="0">
                <a:solidFill>
                  <a:srgbClr val="2B4150"/>
                </a:solidFill>
                <a:latin typeface="Verdana"/>
                <a:cs typeface="Verdana"/>
              </a:rPr>
              <a:t>un</a:t>
            </a:r>
            <a:r>
              <a:rPr sz="135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14" dirty="0">
                <a:solidFill>
                  <a:srgbClr val="2B4150"/>
                </a:solidFill>
                <a:latin typeface="Verdana"/>
                <a:cs typeface="Verdana"/>
              </a:rPr>
              <a:t>dépôt</a:t>
            </a:r>
            <a:r>
              <a:rPr sz="1350" spc="-17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2B4150"/>
                </a:solidFill>
                <a:latin typeface="Verdana"/>
                <a:cs typeface="Verdana"/>
              </a:rPr>
              <a:t>distant.</a:t>
            </a:r>
            <a:endParaRPr sz="135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945862" y="4752975"/>
            <a:ext cx="962025" cy="381000"/>
            <a:chOff x="4945862" y="4752975"/>
            <a:chExt cx="962025" cy="381000"/>
          </a:xfrm>
        </p:grpSpPr>
        <p:sp>
          <p:nvSpPr>
            <p:cNvPr id="24" name="object 24"/>
            <p:cNvSpPr/>
            <p:nvPr/>
          </p:nvSpPr>
          <p:spPr>
            <a:xfrm>
              <a:off x="4945862" y="4933949"/>
              <a:ext cx="600075" cy="19050"/>
            </a:xfrm>
            <a:custGeom>
              <a:avLst/>
              <a:gdLst/>
              <a:ahLst/>
              <a:cxnLst/>
              <a:rect l="l" t="t" r="r" b="b"/>
              <a:pathLst>
                <a:path w="600075" h="19050">
                  <a:moveTo>
                    <a:pt x="593178" y="0"/>
                  </a:moveTo>
                  <a:lnTo>
                    <a:pt x="6883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83" y="19050"/>
                  </a:lnTo>
                  <a:lnTo>
                    <a:pt x="593178" y="19050"/>
                  </a:lnTo>
                  <a:lnTo>
                    <a:pt x="595414" y="18122"/>
                  </a:lnTo>
                  <a:lnTo>
                    <a:pt x="599135" y="14401"/>
                  </a:lnTo>
                  <a:lnTo>
                    <a:pt x="600075" y="12153"/>
                  </a:lnTo>
                  <a:lnTo>
                    <a:pt x="600075" y="6896"/>
                  </a:lnTo>
                  <a:lnTo>
                    <a:pt x="599135" y="4648"/>
                  </a:lnTo>
                  <a:lnTo>
                    <a:pt x="595414" y="927"/>
                  </a:lnTo>
                  <a:lnTo>
                    <a:pt x="593178" y="0"/>
                  </a:lnTo>
                  <a:close/>
                </a:path>
              </a:pathLst>
            </a:custGeom>
            <a:solidFill>
              <a:srgbClr val="D9D4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26887" y="4752975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62407" y="0"/>
                  </a:moveTo>
                  <a:lnTo>
                    <a:pt x="18580" y="0"/>
                  </a:lnTo>
                  <a:lnTo>
                    <a:pt x="15849" y="546"/>
                  </a:lnTo>
                  <a:lnTo>
                    <a:pt x="0" y="18592"/>
                  </a:lnTo>
                  <a:lnTo>
                    <a:pt x="0" y="359575"/>
                  </a:lnTo>
                  <a:lnTo>
                    <a:pt x="0" y="362407"/>
                  </a:lnTo>
                  <a:lnTo>
                    <a:pt x="18580" y="381000"/>
                  </a:lnTo>
                  <a:lnTo>
                    <a:pt x="362407" y="381000"/>
                  </a:lnTo>
                  <a:lnTo>
                    <a:pt x="381000" y="362407"/>
                  </a:lnTo>
                  <a:lnTo>
                    <a:pt x="381000" y="18592"/>
                  </a:lnTo>
                  <a:lnTo>
                    <a:pt x="365137" y="546"/>
                  </a:lnTo>
                  <a:lnTo>
                    <a:pt x="362407" y="0"/>
                  </a:lnTo>
                  <a:close/>
                </a:path>
              </a:pathLst>
            </a:custGeom>
            <a:solidFill>
              <a:srgbClr val="F3EE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631014" y="4768850"/>
            <a:ext cx="16827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0" dirty="0">
                <a:solidFill>
                  <a:srgbClr val="2B4150"/>
                </a:solidFill>
                <a:latin typeface="Arial MT"/>
                <a:cs typeface="Arial MT"/>
              </a:rPr>
              <a:t>5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2150" y="4716462"/>
            <a:ext cx="4092575" cy="8934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5"/>
              </a:spcBef>
            </a:pPr>
            <a:r>
              <a:rPr sz="1650" spc="150" dirty="0">
                <a:solidFill>
                  <a:srgbClr val="2B4150"/>
                </a:solidFill>
                <a:latin typeface="Arial MT"/>
                <a:cs typeface="Arial MT"/>
              </a:rPr>
              <a:t>git</a:t>
            </a:r>
            <a:r>
              <a:rPr sz="1650" spc="-15" dirty="0">
                <a:solidFill>
                  <a:srgbClr val="2B4150"/>
                </a:solidFill>
                <a:latin typeface="Arial MT"/>
                <a:cs typeface="Arial MT"/>
              </a:rPr>
              <a:t> </a:t>
            </a:r>
            <a:r>
              <a:rPr sz="1650" spc="85" dirty="0">
                <a:solidFill>
                  <a:srgbClr val="2B4150"/>
                </a:solidFill>
                <a:latin typeface="Arial MT"/>
                <a:cs typeface="Arial MT"/>
              </a:rPr>
              <a:t>pull</a:t>
            </a:r>
            <a:endParaRPr sz="165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095"/>
              </a:spcBef>
            </a:pPr>
            <a:r>
              <a:rPr sz="1350" spc="-135" dirty="0">
                <a:solidFill>
                  <a:srgbClr val="2B4150"/>
                </a:solidFill>
                <a:latin typeface="Verdana"/>
                <a:cs typeface="Verdana"/>
              </a:rPr>
              <a:t>Récupère</a:t>
            </a:r>
            <a:r>
              <a:rPr sz="1350" spc="-16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2B4150"/>
                </a:solidFill>
                <a:latin typeface="Verdana"/>
                <a:cs typeface="Verdana"/>
              </a:rPr>
              <a:t>les</a:t>
            </a:r>
            <a:r>
              <a:rPr sz="1350" spc="-16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10" dirty="0">
                <a:solidFill>
                  <a:srgbClr val="2B4150"/>
                </a:solidFill>
                <a:latin typeface="Verdana"/>
                <a:cs typeface="Verdana"/>
              </a:rPr>
              <a:t>modifications</a:t>
            </a:r>
            <a:r>
              <a:rPr sz="1350" spc="-16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10" dirty="0">
                <a:solidFill>
                  <a:srgbClr val="2B4150"/>
                </a:solidFill>
                <a:latin typeface="Verdana"/>
                <a:cs typeface="Verdana"/>
              </a:rPr>
              <a:t>depuis</a:t>
            </a:r>
            <a:r>
              <a:rPr sz="1350" spc="-16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25" dirty="0">
                <a:solidFill>
                  <a:srgbClr val="2B4150"/>
                </a:solidFill>
                <a:latin typeface="Verdana"/>
                <a:cs typeface="Verdana"/>
              </a:rPr>
              <a:t>un</a:t>
            </a:r>
            <a:r>
              <a:rPr sz="1350" spc="-16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14" dirty="0">
                <a:solidFill>
                  <a:srgbClr val="2B4150"/>
                </a:solidFill>
                <a:latin typeface="Verdana"/>
                <a:cs typeface="Verdana"/>
              </a:rPr>
              <a:t>dépôt</a:t>
            </a:r>
            <a:r>
              <a:rPr sz="1350" spc="-16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14" dirty="0">
                <a:solidFill>
                  <a:srgbClr val="2B4150"/>
                </a:solidFill>
                <a:latin typeface="Verdana"/>
                <a:cs typeface="Verdana"/>
              </a:rPr>
              <a:t>distant</a:t>
            </a:r>
            <a:r>
              <a:rPr sz="1350" spc="-16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25" dirty="0">
                <a:solidFill>
                  <a:srgbClr val="2B4150"/>
                </a:solidFill>
                <a:latin typeface="Verdana"/>
                <a:cs typeface="Verdana"/>
              </a:rPr>
              <a:t>et</a:t>
            </a:r>
            <a:r>
              <a:rPr sz="1350" spc="-16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B4150"/>
                </a:solidFill>
                <a:latin typeface="Verdana"/>
                <a:cs typeface="Verdana"/>
              </a:rPr>
              <a:t>les</a:t>
            </a:r>
            <a:endParaRPr sz="13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480"/>
              </a:spcBef>
            </a:pPr>
            <a:r>
              <a:rPr sz="1350" spc="-114" dirty="0">
                <a:solidFill>
                  <a:srgbClr val="2B4150"/>
                </a:solidFill>
                <a:latin typeface="Verdana"/>
                <a:cs typeface="Verdana"/>
              </a:rPr>
              <a:t>fusionne</a:t>
            </a:r>
            <a:r>
              <a:rPr sz="1350" spc="-16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45" dirty="0">
                <a:solidFill>
                  <a:srgbClr val="2B4150"/>
                </a:solidFill>
                <a:latin typeface="Verdana"/>
                <a:cs typeface="Verdana"/>
              </a:rPr>
              <a:t>avec</a:t>
            </a:r>
            <a:r>
              <a:rPr sz="1350" spc="-16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2B4150"/>
                </a:solidFill>
                <a:latin typeface="Verdana"/>
                <a:cs typeface="Verdana"/>
              </a:rPr>
              <a:t>le</a:t>
            </a:r>
            <a:r>
              <a:rPr sz="1350" spc="-16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20" dirty="0">
                <a:solidFill>
                  <a:srgbClr val="2B4150"/>
                </a:solidFill>
                <a:latin typeface="Verdana"/>
                <a:cs typeface="Verdana"/>
              </a:rPr>
              <a:t>travail</a:t>
            </a:r>
            <a:r>
              <a:rPr sz="1350" spc="-16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B4150"/>
                </a:solidFill>
                <a:latin typeface="Verdana"/>
                <a:cs typeface="Verdana"/>
              </a:rPr>
              <a:t>local.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15" dirty="0">
                <a:latin typeface="Arial MT"/>
                <a:cs typeface="Arial MT"/>
              </a:rPr>
              <a:t>Démonstration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spc="160" dirty="0">
                <a:latin typeface="Arial MT"/>
                <a:cs typeface="Arial MT"/>
              </a:rPr>
              <a:t>rapide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375" y="2544762"/>
            <a:ext cx="1887855" cy="577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90"/>
              </a:spcBef>
            </a:pPr>
            <a:r>
              <a:rPr sz="1650" spc="140" dirty="0">
                <a:solidFill>
                  <a:srgbClr val="124E73"/>
                </a:solidFill>
                <a:latin typeface="Arial MT"/>
                <a:cs typeface="Arial MT"/>
              </a:rPr>
              <a:t>Initialisation</a:t>
            </a:r>
            <a:r>
              <a:rPr sz="1650" dirty="0">
                <a:solidFill>
                  <a:srgbClr val="124E73"/>
                </a:solidFill>
                <a:latin typeface="Arial MT"/>
                <a:cs typeface="Arial MT"/>
              </a:rPr>
              <a:t> </a:t>
            </a:r>
            <a:r>
              <a:rPr sz="1650" spc="125" dirty="0">
                <a:solidFill>
                  <a:srgbClr val="124E73"/>
                </a:solidFill>
                <a:latin typeface="Arial MT"/>
                <a:cs typeface="Arial MT"/>
              </a:rPr>
              <a:t>d'un </a:t>
            </a:r>
            <a:r>
              <a:rPr sz="1650" spc="120" dirty="0">
                <a:solidFill>
                  <a:srgbClr val="124E73"/>
                </a:solidFill>
                <a:latin typeface="Arial MT"/>
                <a:cs typeface="Arial MT"/>
              </a:rPr>
              <a:t>dépôt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7375" y="3241039"/>
            <a:ext cx="2208530" cy="11112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32700"/>
              </a:lnSpc>
              <a:spcBef>
                <a:spcPts val="50"/>
              </a:spcBef>
            </a:pPr>
            <a:r>
              <a:rPr sz="1350" spc="-35" dirty="0">
                <a:solidFill>
                  <a:srgbClr val="2B4150"/>
                </a:solidFill>
                <a:latin typeface="Tahoma"/>
                <a:cs typeface="Tahoma"/>
              </a:rPr>
              <a:t>Commençons</a:t>
            </a:r>
            <a:r>
              <a:rPr sz="1350" spc="-105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2B4150"/>
                </a:solidFill>
                <a:latin typeface="Tahoma"/>
                <a:cs typeface="Tahoma"/>
              </a:rPr>
              <a:t>par</a:t>
            </a:r>
            <a:r>
              <a:rPr sz="1350" spc="-105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B4150"/>
                </a:solidFill>
                <a:latin typeface="Tahoma"/>
                <a:cs typeface="Tahoma"/>
              </a:rPr>
              <a:t>initialiser</a:t>
            </a:r>
            <a:r>
              <a:rPr sz="1350" spc="-105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2B4150"/>
                </a:solidFill>
                <a:latin typeface="Tahoma"/>
                <a:cs typeface="Tahoma"/>
              </a:rPr>
              <a:t>un </a:t>
            </a:r>
            <a:r>
              <a:rPr sz="1350" spc="-40" dirty="0">
                <a:solidFill>
                  <a:srgbClr val="2B4150"/>
                </a:solidFill>
                <a:latin typeface="Tahoma"/>
                <a:cs typeface="Tahoma"/>
              </a:rPr>
              <a:t>nouveau</a:t>
            </a:r>
            <a:r>
              <a:rPr sz="135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2B4150"/>
                </a:solidFill>
                <a:latin typeface="Tahoma"/>
                <a:cs typeface="Tahoma"/>
              </a:rPr>
              <a:t>dépôt</a:t>
            </a:r>
            <a:r>
              <a:rPr sz="135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2B4150"/>
                </a:solidFill>
                <a:latin typeface="Tahoma"/>
                <a:cs typeface="Tahoma"/>
              </a:rPr>
              <a:t>Git</a:t>
            </a:r>
            <a:r>
              <a:rPr sz="135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spc="-30" dirty="0">
                <a:solidFill>
                  <a:srgbClr val="2B4150"/>
                </a:solidFill>
                <a:latin typeface="Tahoma"/>
                <a:cs typeface="Tahoma"/>
              </a:rPr>
              <a:t>dans</a:t>
            </a:r>
            <a:r>
              <a:rPr sz="135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spc="-20" dirty="0">
                <a:solidFill>
                  <a:srgbClr val="2B4150"/>
                </a:solidFill>
                <a:latin typeface="Tahoma"/>
                <a:cs typeface="Tahoma"/>
              </a:rPr>
              <a:t>notre </a:t>
            </a:r>
            <a:r>
              <a:rPr sz="1350" spc="-35" dirty="0">
                <a:solidFill>
                  <a:srgbClr val="2B4150"/>
                </a:solidFill>
                <a:latin typeface="Tahoma"/>
                <a:cs typeface="Tahoma"/>
              </a:rPr>
              <a:t>répertoire</a:t>
            </a:r>
            <a:r>
              <a:rPr sz="1350" spc="-11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spc="-30" dirty="0">
                <a:solidFill>
                  <a:srgbClr val="2B4150"/>
                </a:solidFill>
                <a:latin typeface="Tahoma"/>
                <a:cs typeface="Tahoma"/>
              </a:rPr>
              <a:t>de</a:t>
            </a:r>
            <a:r>
              <a:rPr sz="1350" spc="-105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spc="-30" dirty="0">
                <a:solidFill>
                  <a:srgbClr val="2B4150"/>
                </a:solidFill>
                <a:latin typeface="Tahoma"/>
                <a:cs typeface="Tahoma"/>
              </a:rPr>
              <a:t>travail</a:t>
            </a:r>
            <a:r>
              <a:rPr sz="1350" spc="-105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spc="-45" dirty="0">
                <a:solidFill>
                  <a:srgbClr val="2B4150"/>
                </a:solidFill>
                <a:latin typeface="Tahoma"/>
                <a:cs typeface="Tahoma"/>
              </a:rPr>
              <a:t>avec</a:t>
            </a:r>
            <a:r>
              <a:rPr sz="1350" spc="-105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2B4150"/>
                </a:solidFill>
                <a:latin typeface="Tahoma"/>
                <a:cs typeface="Tahoma"/>
              </a:rPr>
              <a:t>la </a:t>
            </a:r>
            <a:r>
              <a:rPr sz="1350" spc="-35" dirty="0">
                <a:solidFill>
                  <a:srgbClr val="2B4150"/>
                </a:solidFill>
                <a:latin typeface="Tahoma"/>
                <a:cs typeface="Tahoma"/>
              </a:rPr>
              <a:t>commande</a:t>
            </a:r>
            <a:r>
              <a:rPr sz="135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b="1" spc="-80" dirty="0">
                <a:solidFill>
                  <a:srgbClr val="2B4150"/>
                </a:solidFill>
                <a:latin typeface="Tahoma"/>
                <a:cs typeface="Tahoma"/>
              </a:rPr>
              <a:t>git</a:t>
            </a:r>
            <a:r>
              <a:rPr sz="1350" b="1" spc="-9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b="1" spc="-10" dirty="0">
                <a:solidFill>
                  <a:srgbClr val="2B4150"/>
                </a:solidFill>
                <a:latin typeface="Tahoma"/>
                <a:cs typeface="Tahoma"/>
              </a:rPr>
              <a:t>init</a:t>
            </a:r>
            <a:r>
              <a:rPr sz="1350" spc="-10" dirty="0">
                <a:solidFill>
                  <a:srgbClr val="2B4150"/>
                </a:solidFill>
                <a:latin typeface="Tahoma"/>
                <a:cs typeface="Tahoma"/>
              </a:rPr>
              <a:t>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8845" y="2563812"/>
            <a:ext cx="167957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35" dirty="0">
                <a:solidFill>
                  <a:srgbClr val="124E73"/>
                </a:solidFill>
                <a:latin typeface="Arial MT"/>
                <a:cs typeface="Arial MT"/>
              </a:rPr>
              <a:t>Ajout</a:t>
            </a:r>
            <a:r>
              <a:rPr sz="1650" spc="-15" dirty="0">
                <a:solidFill>
                  <a:srgbClr val="124E73"/>
                </a:solidFill>
                <a:latin typeface="Arial MT"/>
                <a:cs typeface="Arial MT"/>
              </a:rPr>
              <a:t> </a:t>
            </a:r>
            <a:r>
              <a:rPr sz="1650" spc="100" dirty="0">
                <a:solidFill>
                  <a:srgbClr val="124E73"/>
                </a:solidFill>
                <a:latin typeface="Arial MT"/>
                <a:cs typeface="Arial MT"/>
              </a:rPr>
              <a:t>de</a:t>
            </a:r>
            <a:r>
              <a:rPr sz="1650" spc="-15" dirty="0">
                <a:solidFill>
                  <a:srgbClr val="124E73"/>
                </a:solidFill>
                <a:latin typeface="Arial MT"/>
                <a:cs typeface="Arial MT"/>
              </a:rPr>
              <a:t> </a:t>
            </a:r>
            <a:r>
              <a:rPr sz="1650" spc="45" dirty="0">
                <a:solidFill>
                  <a:srgbClr val="124E73"/>
                </a:solidFill>
                <a:latin typeface="Arial MT"/>
                <a:cs typeface="Arial MT"/>
              </a:rPr>
              <a:t>fichiers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8845" y="2974339"/>
            <a:ext cx="2146300" cy="11112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32700"/>
              </a:lnSpc>
              <a:spcBef>
                <a:spcPts val="50"/>
              </a:spcBef>
            </a:pPr>
            <a:r>
              <a:rPr sz="1350" spc="-35" dirty="0">
                <a:solidFill>
                  <a:srgbClr val="2B4150"/>
                </a:solidFill>
                <a:latin typeface="Tahoma"/>
                <a:cs typeface="Tahoma"/>
              </a:rPr>
              <a:t>Ajoutons</a:t>
            </a:r>
            <a:r>
              <a:rPr sz="1350" spc="-105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2B4150"/>
                </a:solidFill>
                <a:latin typeface="Tahoma"/>
                <a:cs typeface="Tahoma"/>
              </a:rPr>
              <a:t>ensuite</a:t>
            </a:r>
            <a:r>
              <a:rPr sz="1350" spc="-10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B4150"/>
                </a:solidFill>
                <a:latin typeface="Tahoma"/>
                <a:cs typeface="Tahoma"/>
              </a:rPr>
              <a:t>quelques </a:t>
            </a:r>
            <a:r>
              <a:rPr sz="1350" spc="-25" dirty="0">
                <a:solidFill>
                  <a:srgbClr val="2B4150"/>
                </a:solidFill>
                <a:latin typeface="Tahoma"/>
                <a:cs typeface="Tahoma"/>
              </a:rPr>
              <a:t>fichiers</a:t>
            </a:r>
            <a:r>
              <a:rPr sz="1350" spc="-13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spc="-45" dirty="0">
                <a:solidFill>
                  <a:srgbClr val="2B4150"/>
                </a:solidFill>
                <a:latin typeface="Tahoma"/>
                <a:cs typeface="Tahoma"/>
              </a:rPr>
              <a:t>à</a:t>
            </a:r>
            <a:r>
              <a:rPr sz="1350" spc="-13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B4150"/>
                </a:solidFill>
                <a:latin typeface="Tahoma"/>
                <a:cs typeface="Tahoma"/>
              </a:rPr>
              <a:t>l'index</a:t>
            </a:r>
            <a:r>
              <a:rPr sz="1350" spc="-125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spc="-45" dirty="0">
                <a:solidFill>
                  <a:srgbClr val="2B4150"/>
                </a:solidFill>
                <a:latin typeface="Tahoma"/>
                <a:cs typeface="Tahoma"/>
              </a:rPr>
              <a:t>avec</a:t>
            </a:r>
            <a:r>
              <a:rPr sz="1350" spc="-13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b="1" spc="-80" dirty="0">
                <a:solidFill>
                  <a:srgbClr val="2B4150"/>
                </a:solidFill>
                <a:latin typeface="Tahoma"/>
                <a:cs typeface="Tahoma"/>
              </a:rPr>
              <a:t>git</a:t>
            </a:r>
            <a:r>
              <a:rPr sz="1350" b="1" spc="-105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b="1" spc="-80" dirty="0">
                <a:solidFill>
                  <a:srgbClr val="2B4150"/>
                </a:solidFill>
                <a:latin typeface="Tahoma"/>
                <a:cs typeface="Tahoma"/>
              </a:rPr>
              <a:t>add</a:t>
            </a:r>
            <a:r>
              <a:rPr sz="1350" spc="-80" dirty="0">
                <a:solidFill>
                  <a:srgbClr val="2B4150"/>
                </a:solidFill>
                <a:latin typeface="Tahoma"/>
                <a:cs typeface="Tahoma"/>
              </a:rPr>
              <a:t>, </a:t>
            </a:r>
            <a:r>
              <a:rPr sz="1350" spc="-20" dirty="0">
                <a:solidFill>
                  <a:srgbClr val="2B4150"/>
                </a:solidFill>
                <a:latin typeface="Tahoma"/>
                <a:cs typeface="Tahoma"/>
              </a:rPr>
              <a:t>puis</a:t>
            </a:r>
            <a:r>
              <a:rPr sz="135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spc="-40" dirty="0">
                <a:solidFill>
                  <a:srgbClr val="2B4150"/>
                </a:solidFill>
                <a:latin typeface="Tahoma"/>
                <a:cs typeface="Tahoma"/>
              </a:rPr>
              <a:t>enregistrons</a:t>
            </a:r>
            <a:r>
              <a:rPr sz="1350" spc="-11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spc="-15" dirty="0">
                <a:solidFill>
                  <a:srgbClr val="2B4150"/>
                </a:solidFill>
                <a:latin typeface="Tahoma"/>
                <a:cs typeface="Tahoma"/>
              </a:rPr>
              <a:t>un</a:t>
            </a:r>
            <a:r>
              <a:rPr sz="135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B4150"/>
                </a:solidFill>
                <a:latin typeface="Tahoma"/>
                <a:cs typeface="Tahoma"/>
              </a:rPr>
              <a:t>premier </a:t>
            </a:r>
            <a:r>
              <a:rPr sz="1350" spc="-20" dirty="0">
                <a:solidFill>
                  <a:srgbClr val="2B4150"/>
                </a:solidFill>
                <a:latin typeface="Tahoma"/>
                <a:cs typeface="Tahoma"/>
              </a:rPr>
              <a:t>commit</a:t>
            </a:r>
            <a:r>
              <a:rPr sz="1350" spc="-125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spc="-45" dirty="0">
                <a:solidFill>
                  <a:srgbClr val="2B4150"/>
                </a:solidFill>
                <a:latin typeface="Tahoma"/>
                <a:cs typeface="Tahoma"/>
              </a:rPr>
              <a:t>avec</a:t>
            </a:r>
            <a:r>
              <a:rPr sz="1350" spc="-125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b="1" spc="-80" dirty="0">
                <a:solidFill>
                  <a:srgbClr val="2B4150"/>
                </a:solidFill>
                <a:latin typeface="Tahoma"/>
                <a:cs typeface="Tahoma"/>
              </a:rPr>
              <a:t>git</a:t>
            </a:r>
            <a:r>
              <a:rPr sz="1350" b="1" spc="-10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b="1" spc="-10" dirty="0">
                <a:solidFill>
                  <a:srgbClr val="2B4150"/>
                </a:solidFill>
                <a:latin typeface="Tahoma"/>
                <a:cs typeface="Tahoma"/>
              </a:rPr>
              <a:t>commit</a:t>
            </a:r>
            <a:r>
              <a:rPr sz="1350" spc="-10" dirty="0">
                <a:solidFill>
                  <a:srgbClr val="2B4150"/>
                </a:solidFill>
                <a:latin typeface="Tahoma"/>
                <a:cs typeface="Tahoma"/>
              </a:rPr>
              <a:t>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0315" y="2563812"/>
            <a:ext cx="226441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00" dirty="0">
                <a:solidFill>
                  <a:srgbClr val="124E73"/>
                </a:solidFill>
                <a:latin typeface="Arial MT"/>
                <a:cs typeface="Arial MT"/>
              </a:rPr>
              <a:t>Gestion</a:t>
            </a:r>
            <a:r>
              <a:rPr sz="1650" spc="-10" dirty="0">
                <a:solidFill>
                  <a:srgbClr val="124E73"/>
                </a:solidFill>
                <a:latin typeface="Arial MT"/>
                <a:cs typeface="Arial MT"/>
              </a:rPr>
              <a:t> </a:t>
            </a:r>
            <a:r>
              <a:rPr sz="1650" spc="85" dirty="0">
                <a:solidFill>
                  <a:srgbClr val="124E73"/>
                </a:solidFill>
                <a:latin typeface="Arial MT"/>
                <a:cs typeface="Arial MT"/>
              </a:rPr>
              <a:t>des</a:t>
            </a:r>
            <a:r>
              <a:rPr sz="1650" spc="-5" dirty="0">
                <a:solidFill>
                  <a:srgbClr val="124E73"/>
                </a:solidFill>
                <a:latin typeface="Arial MT"/>
                <a:cs typeface="Arial MT"/>
              </a:rPr>
              <a:t> </a:t>
            </a:r>
            <a:r>
              <a:rPr sz="1650" spc="65" dirty="0">
                <a:solidFill>
                  <a:srgbClr val="124E73"/>
                </a:solidFill>
                <a:latin typeface="Arial MT"/>
                <a:cs typeface="Arial MT"/>
              </a:rPr>
              <a:t>branches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30290" y="2974339"/>
            <a:ext cx="2165985" cy="138747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33100"/>
              </a:lnSpc>
              <a:spcBef>
                <a:spcPts val="40"/>
              </a:spcBef>
            </a:pPr>
            <a:r>
              <a:rPr sz="1350" spc="-40" dirty="0">
                <a:solidFill>
                  <a:srgbClr val="2B4150"/>
                </a:solidFill>
                <a:latin typeface="Tahoma"/>
                <a:cs typeface="Tahoma"/>
              </a:rPr>
              <a:t>Créons</a:t>
            </a:r>
            <a:r>
              <a:rPr sz="135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2B4150"/>
                </a:solidFill>
                <a:latin typeface="Tahoma"/>
                <a:cs typeface="Tahoma"/>
              </a:rPr>
              <a:t>une</a:t>
            </a:r>
            <a:r>
              <a:rPr sz="135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2B4150"/>
                </a:solidFill>
                <a:latin typeface="Tahoma"/>
                <a:cs typeface="Tahoma"/>
              </a:rPr>
              <a:t>nouvelle</a:t>
            </a:r>
            <a:r>
              <a:rPr sz="1350" spc="-11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B4150"/>
                </a:solidFill>
                <a:latin typeface="Tahoma"/>
                <a:cs typeface="Tahoma"/>
              </a:rPr>
              <a:t>branche </a:t>
            </a:r>
            <a:r>
              <a:rPr sz="1350" spc="-45" dirty="0">
                <a:solidFill>
                  <a:srgbClr val="2B4150"/>
                </a:solidFill>
                <a:latin typeface="Tahoma"/>
                <a:cs typeface="Tahoma"/>
              </a:rPr>
              <a:t>avec</a:t>
            </a:r>
            <a:r>
              <a:rPr sz="1350" spc="-125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b="1" spc="-80" dirty="0">
                <a:solidFill>
                  <a:srgbClr val="2B4150"/>
                </a:solidFill>
                <a:latin typeface="Tahoma"/>
                <a:cs typeface="Tahoma"/>
              </a:rPr>
              <a:t>git</a:t>
            </a:r>
            <a:r>
              <a:rPr sz="1350" b="1" spc="-95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b="1" spc="-100" dirty="0">
                <a:solidFill>
                  <a:srgbClr val="2B4150"/>
                </a:solidFill>
                <a:latin typeface="Tahoma"/>
                <a:cs typeface="Tahoma"/>
              </a:rPr>
              <a:t>checkout</a:t>
            </a:r>
            <a:r>
              <a:rPr sz="1350" b="1" spc="-95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b="1" spc="-100" dirty="0">
                <a:solidFill>
                  <a:srgbClr val="2B4150"/>
                </a:solidFill>
                <a:latin typeface="Tahoma"/>
                <a:cs typeface="Tahoma"/>
              </a:rPr>
              <a:t>-</a:t>
            </a:r>
            <a:r>
              <a:rPr sz="1350" b="1" spc="-25" dirty="0">
                <a:solidFill>
                  <a:srgbClr val="2B4150"/>
                </a:solidFill>
                <a:latin typeface="Tahoma"/>
                <a:cs typeface="Tahoma"/>
              </a:rPr>
              <a:t>b</a:t>
            </a:r>
            <a:r>
              <a:rPr sz="1350" spc="-25" dirty="0">
                <a:solidFill>
                  <a:srgbClr val="2B4150"/>
                </a:solidFill>
                <a:latin typeface="Tahoma"/>
                <a:cs typeface="Tahoma"/>
              </a:rPr>
              <a:t>, développons</a:t>
            </a:r>
            <a:r>
              <a:rPr sz="1350" spc="-85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spc="-20" dirty="0">
                <a:solidFill>
                  <a:srgbClr val="2B4150"/>
                </a:solidFill>
                <a:latin typeface="Tahoma"/>
                <a:cs typeface="Tahoma"/>
              </a:rPr>
              <a:t>notre </a:t>
            </a:r>
            <a:r>
              <a:rPr sz="1350" spc="-25" dirty="0">
                <a:solidFill>
                  <a:srgbClr val="2B4150"/>
                </a:solidFill>
                <a:latin typeface="Tahoma"/>
                <a:cs typeface="Tahoma"/>
              </a:rPr>
              <a:t>fonctionnalité,</a:t>
            </a:r>
            <a:r>
              <a:rPr sz="1350" spc="-3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spc="-20" dirty="0">
                <a:solidFill>
                  <a:srgbClr val="2B4150"/>
                </a:solidFill>
                <a:latin typeface="Tahoma"/>
                <a:cs typeface="Tahoma"/>
              </a:rPr>
              <a:t>puis </a:t>
            </a:r>
            <a:r>
              <a:rPr sz="1350" spc="-25" dirty="0">
                <a:solidFill>
                  <a:srgbClr val="2B4150"/>
                </a:solidFill>
                <a:latin typeface="Tahoma"/>
                <a:cs typeface="Tahoma"/>
              </a:rPr>
              <a:t>fusionnons-</a:t>
            </a:r>
            <a:r>
              <a:rPr sz="1350" spc="-35" dirty="0">
                <a:solidFill>
                  <a:srgbClr val="2B4150"/>
                </a:solidFill>
                <a:latin typeface="Tahoma"/>
                <a:cs typeface="Tahoma"/>
              </a:rPr>
              <a:t>la</a:t>
            </a:r>
            <a:r>
              <a:rPr sz="1350" spc="-11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spc="-45" dirty="0">
                <a:solidFill>
                  <a:srgbClr val="2B4150"/>
                </a:solidFill>
                <a:latin typeface="Tahoma"/>
                <a:cs typeface="Tahoma"/>
              </a:rPr>
              <a:t>avec</a:t>
            </a:r>
            <a:r>
              <a:rPr sz="1350" spc="-11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b="1" spc="-80" dirty="0">
                <a:solidFill>
                  <a:srgbClr val="2B4150"/>
                </a:solidFill>
                <a:latin typeface="Tahoma"/>
                <a:cs typeface="Tahoma"/>
              </a:rPr>
              <a:t>git </a:t>
            </a:r>
            <a:r>
              <a:rPr sz="1350" b="1" spc="-105" dirty="0">
                <a:solidFill>
                  <a:srgbClr val="2B4150"/>
                </a:solidFill>
                <a:latin typeface="Tahoma"/>
                <a:cs typeface="Tahoma"/>
              </a:rPr>
              <a:t>merge</a:t>
            </a:r>
            <a:r>
              <a:rPr sz="1350" spc="-105" dirty="0">
                <a:solidFill>
                  <a:srgbClr val="2B4150"/>
                </a:solidFill>
                <a:latin typeface="Tahoma"/>
                <a:cs typeface="Tahoma"/>
              </a:rPr>
              <a:t>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01761" y="2544762"/>
            <a:ext cx="1707514" cy="577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90"/>
              </a:spcBef>
            </a:pPr>
            <a:r>
              <a:rPr sz="1650" spc="90" dirty="0">
                <a:solidFill>
                  <a:srgbClr val="124E73"/>
                </a:solidFill>
                <a:latin typeface="Arial MT"/>
                <a:cs typeface="Arial MT"/>
              </a:rPr>
              <a:t>Synchronisation </a:t>
            </a:r>
            <a:r>
              <a:rPr sz="1650" spc="110" dirty="0">
                <a:solidFill>
                  <a:srgbClr val="124E73"/>
                </a:solidFill>
                <a:latin typeface="Arial MT"/>
                <a:cs typeface="Arial MT"/>
              </a:rPr>
              <a:t>distante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01773" y="3241039"/>
            <a:ext cx="2134235" cy="138747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33100"/>
              </a:lnSpc>
              <a:spcBef>
                <a:spcPts val="40"/>
              </a:spcBef>
            </a:pPr>
            <a:r>
              <a:rPr sz="1350" spc="-35" dirty="0">
                <a:solidFill>
                  <a:srgbClr val="2B4150"/>
                </a:solidFill>
                <a:latin typeface="Tahoma"/>
                <a:cs typeface="Tahoma"/>
              </a:rPr>
              <a:t>Enfin,</a:t>
            </a:r>
            <a:r>
              <a:rPr sz="135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spc="-40" dirty="0">
                <a:solidFill>
                  <a:srgbClr val="2B4150"/>
                </a:solidFill>
                <a:latin typeface="Tahoma"/>
                <a:cs typeface="Tahoma"/>
              </a:rPr>
              <a:t>envoyons</a:t>
            </a:r>
            <a:r>
              <a:rPr sz="1350" spc="-11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spc="-30" dirty="0">
                <a:solidFill>
                  <a:srgbClr val="2B4150"/>
                </a:solidFill>
                <a:latin typeface="Tahoma"/>
                <a:cs typeface="Tahoma"/>
              </a:rPr>
              <a:t>nos</a:t>
            </a:r>
            <a:r>
              <a:rPr sz="1350" spc="-11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2B4150"/>
                </a:solidFill>
                <a:latin typeface="Tahoma"/>
                <a:cs typeface="Tahoma"/>
              </a:rPr>
              <a:t>commits </a:t>
            </a:r>
            <a:r>
              <a:rPr sz="1350" spc="-50" dirty="0">
                <a:solidFill>
                  <a:srgbClr val="2B4150"/>
                </a:solidFill>
                <a:latin typeface="Tahoma"/>
                <a:cs typeface="Tahoma"/>
              </a:rPr>
              <a:t>vers</a:t>
            </a:r>
            <a:r>
              <a:rPr sz="1350" spc="-125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spc="-15" dirty="0">
                <a:solidFill>
                  <a:srgbClr val="2B4150"/>
                </a:solidFill>
                <a:latin typeface="Tahoma"/>
                <a:cs typeface="Tahoma"/>
              </a:rPr>
              <a:t>un</a:t>
            </a:r>
            <a:r>
              <a:rPr sz="135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2B4150"/>
                </a:solidFill>
                <a:latin typeface="Tahoma"/>
                <a:cs typeface="Tahoma"/>
              </a:rPr>
              <a:t>dépôt</a:t>
            </a:r>
            <a:r>
              <a:rPr sz="135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2B4150"/>
                </a:solidFill>
                <a:latin typeface="Tahoma"/>
                <a:cs typeface="Tahoma"/>
              </a:rPr>
              <a:t>distant</a:t>
            </a:r>
            <a:r>
              <a:rPr sz="1350" spc="-125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spc="-45" dirty="0">
                <a:solidFill>
                  <a:srgbClr val="2B4150"/>
                </a:solidFill>
                <a:latin typeface="Tahoma"/>
                <a:cs typeface="Tahoma"/>
              </a:rPr>
              <a:t>avec</a:t>
            </a:r>
            <a:r>
              <a:rPr sz="1350" spc="-12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b="1" spc="-70" dirty="0">
                <a:solidFill>
                  <a:srgbClr val="2B4150"/>
                </a:solidFill>
                <a:latin typeface="Tahoma"/>
                <a:cs typeface="Tahoma"/>
              </a:rPr>
              <a:t>git </a:t>
            </a:r>
            <a:r>
              <a:rPr sz="1350" b="1" spc="-105" dirty="0">
                <a:solidFill>
                  <a:srgbClr val="2B4150"/>
                </a:solidFill>
                <a:latin typeface="Tahoma"/>
                <a:cs typeface="Tahoma"/>
              </a:rPr>
              <a:t>push</a:t>
            </a:r>
            <a:r>
              <a:rPr sz="1350" b="1" spc="-9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spc="-40" dirty="0">
                <a:solidFill>
                  <a:srgbClr val="2B4150"/>
                </a:solidFill>
                <a:latin typeface="Tahoma"/>
                <a:cs typeface="Tahoma"/>
              </a:rPr>
              <a:t>et</a:t>
            </a:r>
            <a:r>
              <a:rPr sz="135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spc="-35" dirty="0">
                <a:solidFill>
                  <a:srgbClr val="2B4150"/>
                </a:solidFill>
                <a:latin typeface="Tahoma"/>
                <a:cs typeface="Tahoma"/>
              </a:rPr>
              <a:t>récupérons</a:t>
            </a:r>
            <a:r>
              <a:rPr sz="1350" spc="-114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2B4150"/>
                </a:solidFill>
                <a:latin typeface="Tahoma"/>
                <a:cs typeface="Tahoma"/>
              </a:rPr>
              <a:t>les </a:t>
            </a:r>
            <a:r>
              <a:rPr sz="1350" spc="-30" dirty="0">
                <a:solidFill>
                  <a:srgbClr val="2B4150"/>
                </a:solidFill>
                <a:latin typeface="Tahoma"/>
                <a:cs typeface="Tahoma"/>
              </a:rPr>
              <a:t>dernières</a:t>
            </a:r>
            <a:r>
              <a:rPr sz="1350" spc="-75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spc="-20" dirty="0">
                <a:solidFill>
                  <a:srgbClr val="2B4150"/>
                </a:solidFill>
                <a:latin typeface="Tahoma"/>
                <a:cs typeface="Tahoma"/>
              </a:rPr>
              <a:t>modifications</a:t>
            </a:r>
            <a:r>
              <a:rPr sz="1350" spc="-7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spc="-20" dirty="0">
                <a:solidFill>
                  <a:srgbClr val="2B4150"/>
                </a:solidFill>
                <a:latin typeface="Tahoma"/>
                <a:cs typeface="Tahoma"/>
              </a:rPr>
              <a:t>avec </a:t>
            </a:r>
            <a:r>
              <a:rPr sz="1350" b="1" spc="-80" dirty="0">
                <a:solidFill>
                  <a:srgbClr val="2B4150"/>
                </a:solidFill>
                <a:latin typeface="Tahoma"/>
                <a:cs typeface="Tahoma"/>
              </a:rPr>
              <a:t>git</a:t>
            </a:r>
            <a:r>
              <a:rPr sz="1350" b="1" spc="-110" dirty="0">
                <a:solidFill>
                  <a:srgbClr val="2B4150"/>
                </a:solidFill>
                <a:latin typeface="Tahoma"/>
                <a:cs typeface="Tahoma"/>
              </a:rPr>
              <a:t> </a:t>
            </a:r>
            <a:r>
              <a:rPr sz="1350" b="1" spc="-20" dirty="0">
                <a:solidFill>
                  <a:srgbClr val="2B4150"/>
                </a:solidFill>
                <a:latin typeface="Tahoma"/>
                <a:cs typeface="Tahoma"/>
              </a:rPr>
              <a:t>pull</a:t>
            </a:r>
            <a:r>
              <a:rPr sz="1350" spc="-20" dirty="0">
                <a:solidFill>
                  <a:srgbClr val="2B4150"/>
                </a:solidFill>
                <a:latin typeface="Tahoma"/>
                <a:cs typeface="Tahoma"/>
              </a:rPr>
              <a:t>.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6875" rIns="0" bIns="0" rtlCol="0">
            <a:spAutoFit/>
          </a:bodyPr>
          <a:lstStyle/>
          <a:p>
            <a:pPr marL="429895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Conclusion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114"/>
              </a:spcBef>
            </a:pPr>
            <a:r>
              <a:rPr spc="-135" dirty="0"/>
              <a:t>En</a:t>
            </a:r>
            <a:r>
              <a:rPr spc="-175" dirty="0"/>
              <a:t> </a:t>
            </a:r>
            <a:r>
              <a:rPr spc="-110" dirty="0"/>
              <a:t>conclusion,</a:t>
            </a:r>
            <a:r>
              <a:rPr spc="-170" dirty="0"/>
              <a:t> </a:t>
            </a:r>
            <a:r>
              <a:rPr spc="-125" dirty="0"/>
              <a:t>Git</a:t>
            </a:r>
            <a:r>
              <a:rPr spc="-170" dirty="0"/>
              <a:t> </a:t>
            </a:r>
            <a:r>
              <a:rPr spc="-125" dirty="0"/>
              <a:t>s'est</a:t>
            </a:r>
            <a:r>
              <a:rPr spc="-175" dirty="0"/>
              <a:t> </a:t>
            </a:r>
            <a:r>
              <a:rPr spc="-130" dirty="0"/>
              <a:t>imposé</a:t>
            </a:r>
            <a:r>
              <a:rPr spc="-170" dirty="0"/>
              <a:t> </a:t>
            </a:r>
            <a:r>
              <a:rPr spc="-160" dirty="0"/>
              <a:t>comme</a:t>
            </a:r>
            <a:r>
              <a:rPr spc="-170" dirty="0"/>
              <a:t> </a:t>
            </a:r>
            <a:r>
              <a:rPr spc="-90" dirty="0"/>
              <a:t>le</a:t>
            </a:r>
            <a:r>
              <a:rPr spc="-175" dirty="0"/>
              <a:t> </a:t>
            </a:r>
            <a:r>
              <a:rPr spc="-155" dirty="0"/>
              <a:t>système</a:t>
            </a:r>
            <a:r>
              <a:rPr spc="-170" dirty="0"/>
              <a:t> </a:t>
            </a:r>
            <a:r>
              <a:rPr spc="-120" dirty="0"/>
              <a:t>de</a:t>
            </a:r>
            <a:r>
              <a:rPr spc="-170" dirty="0"/>
              <a:t> </a:t>
            </a:r>
            <a:r>
              <a:rPr spc="-110" dirty="0"/>
              <a:t>contrôle</a:t>
            </a:r>
            <a:r>
              <a:rPr spc="-170" dirty="0"/>
              <a:t> </a:t>
            </a:r>
            <a:r>
              <a:rPr spc="-120" dirty="0"/>
              <a:t>de</a:t>
            </a:r>
            <a:r>
              <a:rPr spc="-175" dirty="0"/>
              <a:t> </a:t>
            </a:r>
            <a:r>
              <a:rPr spc="-10" dirty="0"/>
              <a:t>version </a:t>
            </a:r>
            <a:r>
              <a:rPr spc="-110" dirty="0"/>
              <a:t>incontournable</a:t>
            </a:r>
            <a:r>
              <a:rPr spc="-155" dirty="0"/>
              <a:t> </a:t>
            </a:r>
            <a:r>
              <a:rPr spc="-120" dirty="0"/>
              <a:t>dans</a:t>
            </a:r>
            <a:r>
              <a:rPr spc="-150" dirty="0"/>
              <a:t> </a:t>
            </a:r>
            <a:r>
              <a:rPr spc="-95" dirty="0"/>
              <a:t>l'industrie</a:t>
            </a:r>
            <a:r>
              <a:rPr spc="-155" dirty="0"/>
              <a:t> </a:t>
            </a:r>
            <a:r>
              <a:rPr spc="-114" dirty="0"/>
              <a:t>du</a:t>
            </a:r>
            <a:r>
              <a:rPr spc="-150" dirty="0"/>
              <a:t> </a:t>
            </a:r>
            <a:r>
              <a:rPr spc="-125" dirty="0"/>
              <a:t>développement</a:t>
            </a:r>
            <a:r>
              <a:rPr spc="-155" dirty="0"/>
              <a:t> </a:t>
            </a:r>
            <a:r>
              <a:rPr spc="-95" dirty="0"/>
              <a:t>logiciel.</a:t>
            </a:r>
            <a:r>
              <a:rPr spc="-150" dirty="0"/>
              <a:t> </a:t>
            </a:r>
            <a:r>
              <a:rPr spc="-160" dirty="0"/>
              <a:t>Grâce</a:t>
            </a:r>
            <a:r>
              <a:rPr spc="-155" dirty="0"/>
              <a:t> </a:t>
            </a:r>
            <a:r>
              <a:rPr spc="-145" dirty="0"/>
              <a:t>à</a:t>
            </a:r>
            <a:r>
              <a:rPr spc="-150" dirty="0"/>
              <a:t> </a:t>
            </a:r>
            <a:r>
              <a:rPr spc="-125" dirty="0"/>
              <a:t>son</a:t>
            </a:r>
            <a:r>
              <a:rPr spc="-155" dirty="0"/>
              <a:t> </a:t>
            </a:r>
            <a:r>
              <a:rPr spc="-125" dirty="0"/>
              <a:t>modèle</a:t>
            </a:r>
            <a:r>
              <a:rPr spc="-150" dirty="0"/>
              <a:t> </a:t>
            </a:r>
            <a:r>
              <a:rPr spc="-25" dirty="0"/>
              <a:t>de </a:t>
            </a:r>
            <a:r>
              <a:rPr spc="-120" dirty="0"/>
              <a:t>fonctionnement</a:t>
            </a:r>
            <a:r>
              <a:rPr spc="-150" dirty="0"/>
              <a:t> </a:t>
            </a:r>
            <a:r>
              <a:rPr spc="-120" dirty="0"/>
              <a:t>décentralisé,</a:t>
            </a:r>
            <a:r>
              <a:rPr spc="-150" dirty="0"/>
              <a:t> </a:t>
            </a:r>
            <a:r>
              <a:rPr spc="-145" dirty="0"/>
              <a:t>ses </a:t>
            </a:r>
            <a:r>
              <a:rPr spc="-135" dirty="0"/>
              <a:t>performances</a:t>
            </a:r>
            <a:r>
              <a:rPr spc="-150" dirty="0"/>
              <a:t> </a:t>
            </a:r>
            <a:r>
              <a:rPr spc="-135" dirty="0"/>
              <a:t>élevées</a:t>
            </a:r>
            <a:r>
              <a:rPr spc="-145" dirty="0"/>
              <a:t> </a:t>
            </a:r>
            <a:r>
              <a:rPr spc="-125" dirty="0"/>
              <a:t>et</a:t>
            </a:r>
            <a:r>
              <a:rPr spc="-150" dirty="0"/>
              <a:t> </a:t>
            </a:r>
            <a:r>
              <a:rPr spc="-145" dirty="0"/>
              <a:t>sa </a:t>
            </a:r>
            <a:r>
              <a:rPr spc="-120" dirty="0"/>
              <a:t>sécurité</a:t>
            </a:r>
            <a:r>
              <a:rPr spc="-150" dirty="0"/>
              <a:t> </a:t>
            </a:r>
            <a:r>
              <a:rPr spc="-130" dirty="0"/>
              <a:t>des</a:t>
            </a:r>
            <a:r>
              <a:rPr spc="-150" dirty="0"/>
              <a:t> </a:t>
            </a:r>
            <a:r>
              <a:rPr spc="-90" dirty="0"/>
              <a:t>données, </a:t>
            </a:r>
            <a:r>
              <a:rPr spc="-125" dirty="0"/>
              <a:t>Git</a:t>
            </a:r>
            <a:r>
              <a:rPr spc="-175" dirty="0"/>
              <a:t> </a:t>
            </a:r>
            <a:r>
              <a:rPr spc="-114" dirty="0"/>
              <a:t>offre</a:t>
            </a:r>
            <a:r>
              <a:rPr spc="-165" dirty="0"/>
              <a:t> </a:t>
            </a:r>
            <a:r>
              <a:rPr spc="-120" dirty="0"/>
              <a:t>de</a:t>
            </a:r>
            <a:r>
              <a:rPr spc="-165" dirty="0"/>
              <a:t> </a:t>
            </a:r>
            <a:r>
              <a:rPr spc="-145" dirty="0"/>
              <a:t>nombreux</a:t>
            </a:r>
            <a:r>
              <a:rPr spc="-165" dirty="0"/>
              <a:t> </a:t>
            </a:r>
            <a:r>
              <a:rPr spc="-150" dirty="0"/>
              <a:t>avantages</a:t>
            </a:r>
            <a:r>
              <a:rPr spc="-165" dirty="0"/>
              <a:t> aux </a:t>
            </a:r>
            <a:r>
              <a:rPr spc="-120" dirty="0"/>
              <a:t>équipes</a:t>
            </a:r>
            <a:r>
              <a:rPr spc="-165" dirty="0"/>
              <a:t> </a:t>
            </a:r>
            <a:r>
              <a:rPr spc="-120" dirty="0"/>
              <a:t>de</a:t>
            </a:r>
            <a:r>
              <a:rPr spc="-165" dirty="0"/>
              <a:t> </a:t>
            </a:r>
            <a:r>
              <a:rPr spc="-125" dirty="0"/>
              <a:t>développement.</a:t>
            </a:r>
            <a:r>
              <a:rPr spc="-165" dirty="0"/>
              <a:t> </a:t>
            </a:r>
            <a:r>
              <a:rPr spc="-120" dirty="0"/>
              <a:t>Bien</a:t>
            </a:r>
            <a:r>
              <a:rPr spc="-165" dirty="0"/>
              <a:t> </a:t>
            </a:r>
            <a:r>
              <a:rPr spc="-125" dirty="0"/>
              <a:t>que</a:t>
            </a:r>
            <a:r>
              <a:rPr spc="-160" dirty="0"/>
              <a:t> </a:t>
            </a:r>
            <a:r>
              <a:rPr spc="-25" dirty="0"/>
              <a:t>son </a:t>
            </a:r>
            <a:r>
              <a:rPr spc="-125" dirty="0"/>
              <a:t>apprentissage</a:t>
            </a:r>
            <a:r>
              <a:rPr spc="-170" dirty="0"/>
              <a:t> </a:t>
            </a:r>
            <a:r>
              <a:rPr spc="-120" dirty="0"/>
              <a:t>puisse</a:t>
            </a:r>
            <a:r>
              <a:rPr spc="-165" dirty="0"/>
              <a:t> </a:t>
            </a:r>
            <a:r>
              <a:rPr spc="-125" dirty="0"/>
              <a:t>nécessiter</a:t>
            </a:r>
            <a:r>
              <a:rPr spc="-165" dirty="0"/>
              <a:t> </a:t>
            </a:r>
            <a:r>
              <a:rPr spc="-125" dirty="0"/>
              <a:t>un</a:t>
            </a:r>
            <a:r>
              <a:rPr spc="-165" dirty="0"/>
              <a:t> </a:t>
            </a:r>
            <a:r>
              <a:rPr spc="-120" dirty="0"/>
              <a:t>certain</a:t>
            </a:r>
            <a:r>
              <a:rPr spc="-165" dirty="0"/>
              <a:t> </a:t>
            </a:r>
            <a:r>
              <a:rPr spc="-140" dirty="0"/>
              <a:t>temps,</a:t>
            </a:r>
            <a:r>
              <a:rPr spc="-165" dirty="0"/>
              <a:t> </a:t>
            </a:r>
            <a:r>
              <a:rPr spc="-100" dirty="0"/>
              <a:t>les</a:t>
            </a:r>
            <a:r>
              <a:rPr spc="-170" dirty="0"/>
              <a:t> </a:t>
            </a:r>
            <a:r>
              <a:rPr spc="-114" dirty="0"/>
              <a:t>bénéfices</a:t>
            </a:r>
            <a:r>
              <a:rPr spc="-165" dirty="0"/>
              <a:t> </a:t>
            </a:r>
            <a:r>
              <a:rPr spc="-145" dirty="0"/>
              <a:t>à</a:t>
            </a:r>
            <a:r>
              <a:rPr spc="-165" dirty="0"/>
              <a:t> </a:t>
            </a:r>
            <a:r>
              <a:rPr spc="-110" dirty="0"/>
              <a:t>long</a:t>
            </a:r>
            <a:r>
              <a:rPr spc="-165" dirty="0"/>
              <a:t> </a:t>
            </a:r>
            <a:r>
              <a:rPr spc="-145" dirty="0"/>
              <a:t>terme</a:t>
            </a:r>
            <a:r>
              <a:rPr spc="-165" dirty="0"/>
              <a:t> </a:t>
            </a:r>
            <a:r>
              <a:rPr spc="-25" dirty="0"/>
              <a:t>en </a:t>
            </a:r>
            <a:r>
              <a:rPr spc="-105" dirty="0"/>
              <a:t>font</a:t>
            </a:r>
            <a:r>
              <a:rPr spc="-170" dirty="0"/>
              <a:t> </a:t>
            </a:r>
            <a:r>
              <a:rPr spc="-125" dirty="0"/>
              <a:t>un</a:t>
            </a:r>
            <a:r>
              <a:rPr spc="-170" dirty="0"/>
              <a:t> </a:t>
            </a:r>
            <a:r>
              <a:rPr spc="-85" dirty="0"/>
              <a:t>outil</a:t>
            </a:r>
            <a:r>
              <a:rPr spc="-170" dirty="0"/>
              <a:t> </a:t>
            </a:r>
            <a:r>
              <a:rPr spc="-114" dirty="0"/>
              <a:t>essentiel</a:t>
            </a:r>
            <a:r>
              <a:rPr spc="-165" dirty="0"/>
              <a:t> </a:t>
            </a:r>
            <a:r>
              <a:rPr spc="-114" dirty="0"/>
              <a:t>pour</a:t>
            </a:r>
            <a:r>
              <a:rPr spc="-170" dirty="0"/>
              <a:t> </a:t>
            </a:r>
            <a:r>
              <a:rPr spc="-110" dirty="0"/>
              <a:t>tout</a:t>
            </a:r>
            <a:r>
              <a:rPr spc="-170" dirty="0"/>
              <a:t> </a:t>
            </a:r>
            <a:r>
              <a:rPr spc="-120" dirty="0"/>
              <a:t>développeur</a:t>
            </a:r>
            <a:r>
              <a:rPr spc="-170" dirty="0"/>
              <a:t> </a:t>
            </a:r>
            <a:r>
              <a:rPr spc="-90" dirty="0"/>
              <a:t>qui</a:t>
            </a:r>
            <a:r>
              <a:rPr spc="-165" dirty="0"/>
              <a:t> </a:t>
            </a:r>
            <a:r>
              <a:rPr spc="-135" dirty="0"/>
              <a:t>se</a:t>
            </a:r>
            <a:r>
              <a:rPr spc="-170" dirty="0"/>
              <a:t> </a:t>
            </a:r>
            <a:r>
              <a:rPr spc="-10" dirty="0"/>
              <a:t>respecte.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3625" y="2254250"/>
            <a:ext cx="469138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70" dirty="0">
                <a:latin typeface="Arial MT"/>
                <a:cs typeface="Arial MT"/>
              </a:rPr>
              <a:t>Questions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spc="250" dirty="0">
                <a:latin typeface="Arial MT"/>
                <a:cs typeface="Arial MT"/>
              </a:rPr>
              <a:t>et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125" dirty="0">
                <a:latin typeface="Arial MT"/>
                <a:cs typeface="Arial MT"/>
              </a:rPr>
              <a:t>réponses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73625" y="3002914"/>
            <a:ext cx="5914390" cy="11207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32700"/>
              </a:lnSpc>
              <a:spcBef>
                <a:spcPts val="125"/>
              </a:spcBef>
            </a:pPr>
            <a:r>
              <a:rPr sz="1350" spc="-135" dirty="0">
                <a:solidFill>
                  <a:srgbClr val="2B4150"/>
                </a:solidFill>
                <a:latin typeface="Verdana"/>
                <a:cs typeface="Verdana"/>
              </a:rPr>
              <a:t>Nous</a:t>
            </a:r>
            <a:r>
              <a:rPr sz="1350" spc="-17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40" dirty="0">
                <a:solidFill>
                  <a:srgbClr val="2B4150"/>
                </a:solidFill>
                <a:latin typeface="Verdana"/>
                <a:cs typeface="Verdana"/>
              </a:rPr>
              <a:t>avons</a:t>
            </a:r>
            <a:r>
              <a:rPr sz="135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25" dirty="0">
                <a:solidFill>
                  <a:srgbClr val="2B4150"/>
                </a:solidFill>
                <a:latin typeface="Verdana"/>
                <a:cs typeface="Verdana"/>
              </a:rPr>
              <a:t>maintenant</a:t>
            </a:r>
            <a:r>
              <a:rPr sz="135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20" dirty="0">
                <a:solidFill>
                  <a:srgbClr val="2B4150"/>
                </a:solidFill>
                <a:latin typeface="Verdana"/>
                <a:cs typeface="Verdana"/>
              </a:rPr>
              <a:t>abordé</a:t>
            </a:r>
            <a:r>
              <a:rPr sz="135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2B4150"/>
                </a:solidFill>
                <a:latin typeface="Verdana"/>
                <a:cs typeface="Verdana"/>
              </a:rPr>
              <a:t>les</a:t>
            </a:r>
            <a:r>
              <a:rPr sz="135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14" dirty="0">
                <a:solidFill>
                  <a:srgbClr val="2B4150"/>
                </a:solidFill>
                <a:latin typeface="Verdana"/>
                <a:cs typeface="Verdana"/>
              </a:rPr>
              <a:t>principaux</a:t>
            </a:r>
            <a:r>
              <a:rPr sz="135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25" dirty="0">
                <a:solidFill>
                  <a:srgbClr val="2B4150"/>
                </a:solidFill>
                <a:latin typeface="Verdana"/>
                <a:cs typeface="Verdana"/>
              </a:rPr>
              <a:t>aspects</a:t>
            </a:r>
            <a:r>
              <a:rPr sz="1350" spc="-17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20" dirty="0">
                <a:solidFill>
                  <a:srgbClr val="2B4150"/>
                </a:solidFill>
                <a:latin typeface="Verdana"/>
                <a:cs typeface="Verdana"/>
              </a:rPr>
              <a:t>de</a:t>
            </a:r>
            <a:r>
              <a:rPr sz="135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35" dirty="0">
                <a:solidFill>
                  <a:srgbClr val="2B4150"/>
                </a:solidFill>
                <a:latin typeface="Verdana"/>
                <a:cs typeface="Verdana"/>
              </a:rPr>
              <a:t>Git.</a:t>
            </a:r>
            <a:r>
              <a:rPr sz="135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14" dirty="0">
                <a:solidFill>
                  <a:srgbClr val="2B4150"/>
                </a:solidFill>
                <a:latin typeface="Verdana"/>
                <a:cs typeface="Verdana"/>
              </a:rPr>
              <a:t>N'hésitez</a:t>
            </a:r>
            <a:r>
              <a:rPr sz="135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35" dirty="0">
                <a:solidFill>
                  <a:srgbClr val="2B4150"/>
                </a:solidFill>
                <a:latin typeface="Verdana"/>
                <a:cs typeface="Verdana"/>
              </a:rPr>
              <a:t>pas</a:t>
            </a:r>
            <a:r>
              <a:rPr sz="135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45" dirty="0">
                <a:solidFill>
                  <a:srgbClr val="2B4150"/>
                </a:solidFill>
                <a:latin typeface="Verdana"/>
                <a:cs typeface="Verdana"/>
              </a:rPr>
              <a:t>à</a:t>
            </a:r>
            <a:r>
              <a:rPr sz="135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2B4150"/>
                </a:solidFill>
                <a:latin typeface="Verdana"/>
                <a:cs typeface="Verdana"/>
              </a:rPr>
              <a:t>poser </a:t>
            </a:r>
            <a:r>
              <a:rPr sz="1350" spc="-145" dirty="0">
                <a:solidFill>
                  <a:srgbClr val="2B4150"/>
                </a:solidFill>
                <a:latin typeface="Verdana"/>
                <a:cs typeface="Verdana"/>
              </a:rPr>
              <a:t>vos</a:t>
            </a:r>
            <a:r>
              <a:rPr sz="1350" spc="-17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14" dirty="0">
                <a:solidFill>
                  <a:srgbClr val="2B4150"/>
                </a:solidFill>
                <a:latin typeface="Verdana"/>
                <a:cs typeface="Verdana"/>
              </a:rPr>
              <a:t>questions,</a:t>
            </a:r>
            <a:r>
              <a:rPr sz="135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40" dirty="0">
                <a:solidFill>
                  <a:srgbClr val="2B4150"/>
                </a:solidFill>
                <a:latin typeface="Verdana"/>
                <a:cs typeface="Verdana"/>
              </a:rPr>
              <a:t>je</a:t>
            </a:r>
            <a:r>
              <a:rPr sz="135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25" dirty="0">
                <a:solidFill>
                  <a:srgbClr val="2B4150"/>
                </a:solidFill>
                <a:latin typeface="Verdana"/>
                <a:cs typeface="Verdana"/>
              </a:rPr>
              <a:t>serai</a:t>
            </a:r>
            <a:r>
              <a:rPr sz="135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35" dirty="0">
                <a:solidFill>
                  <a:srgbClr val="2B4150"/>
                </a:solidFill>
                <a:latin typeface="Verdana"/>
                <a:cs typeface="Verdana"/>
              </a:rPr>
              <a:t>ravi</a:t>
            </a:r>
            <a:r>
              <a:rPr sz="135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2B4150"/>
                </a:solidFill>
                <a:latin typeface="Verdana"/>
                <a:cs typeface="Verdana"/>
              </a:rPr>
              <a:t>d'y</a:t>
            </a:r>
            <a:r>
              <a:rPr sz="135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25" dirty="0">
                <a:solidFill>
                  <a:srgbClr val="2B4150"/>
                </a:solidFill>
                <a:latin typeface="Verdana"/>
                <a:cs typeface="Verdana"/>
              </a:rPr>
              <a:t>répondre</a:t>
            </a:r>
            <a:r>
              <a:rPr sz="135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25" dirty="0">
                <a:solidFill>
                  <a:srgbClr val="2B4150"/>
                </a:solidFill>
                <a:latin typeface="Verdana"/>
                <a:cs typeface="Verdana"/>
              </a:rPr>
              <a:t>et</a:t>
            </a:r>
            <a:r>
              <a:rPr sz="1350" spc="-17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2B4150"/>
                </a:solidFill>
                <a:latin typeface="Verdana"/>
                <a:cs typeface="Verdana"/>
              </a:rPr>
              <a:t>d'approfondir</a:t>
            </a:r>
            <a:r>
              <a:rPr sz="135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20" dirty="0">
                <a:solidFill>
                  <a:srgbClr val="2B4150"/>
                </a:solidFill>
                <a:latin typeface="Verdana"/>
                <a:cs typeface="Verdana"/>
              </a:rPr>
              <a:t>certains</a:t>
            </a:r>
            <a:r>
              <a:rPr sz="135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10" dirty="0">
                <a:solidFill>
                  <a:srgbClr val="2B4150"/>
                </a:solidFill>
                <a:latin typeface="Verdana"/>
                <a:cs typeface="Verdana"/>
              </a:rPr>
              <a:t>points</a:t>
            </a:r>
            <a:r>
              <a:rPr sz="1350" spc="-17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B4150"/>
                </a:solidFill>
                <a:latin typeface="Verdana"/>
                <a:cs typeface="Verdana"/>
              </a:rPr>
              <a:t>si </a:t>
            </a:r>
            <a:r>
              <a:rPr sz="1350" spc="-130" dirty="0">
                <a:solidFill>
                  <a:srgbClr val="2B4150"/>
                </a:solidFill>
                <a:latin typeface="Verdana"/>
                <a:cs typeface="Verdana"/>
              </a:rPr>
              <a:t>nécessaire.</a:t>
            </a:r>
            <a:r>
              <a:rPr sz="1350" spc="-16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30" dirty="0">
                <a:solidFill>
                  <a:srgbClr val="2B4150"/>
                </a:solidFill>
                <a:latin typeface="Verdana"/>
                <a:cs typeface="Verdana"/>
              </a:rPr>
              <a:t>Ensemble,</a:t>
            </a:r>
            <a:r>
              <a:rPr sz="1350" spc="-16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25" dirty="0">
                <a:solidFill>
                  <a:srgbClr val="2B4150"/>
                </a:solidFill>
                <a:latin typeface="Verdana"/>
                <a:cs typeface="Verdana"/>
              </a:rPr>
              <a:t>explorons</a:t>
            </a:r>
            <a:r>
              <a:rPr sz="1350" spc="-15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45" dirty="0">
                <a:solidFill>
                  <a:srgbClr val="2B4150"/>
                </a:solidFill>
                <a:latin typeface="Verdana"/>
                <a:cs typeface="Verdana"/>
              </a:rPr>
              <a:t>davantage</a:t>
            </a:r>
            <a:r>
              <a:rPr sz="1350" spc="-16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2B4150"/>
                </a:solidFill>
                <a:latin typeface="Verdana"/>
                <a:cs typeface="Verdana"/>
              </a:rPr>
              <a:t>les</a:t>
            </a:r>
            <a:r>
              <a:rPr sz="1350" spc="-15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2B4150"/>
                </a:solidFill>
                <a:latin typeface="Verdana"/>
                <a:cs typeface="Verdana"/>
              </a:rPr>
              <a:t>possibilités</a:t>
            </a:r>
            <a:r>
              <a:rPr sz="1350" spc="-16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20" dirty="0">
                <a:solidFill>
                  <a:srgbClr val="2B4150"/>
                </a:solidFill>
                <a:latin typeface="Verdana"/>
                <a:cs typeface="Verdana"/>
              </a:rPr>
              <a:t>offertes</a:t>
            </a:r>
            <a:r>
              <a:rPr sz="1350" spc="-15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30" dirty="0">
                <a:solidFill>
                  <a:srgbClr val="2B4150"/>
                </a:solidFill>
                <a:latin typeface="Verdana"/>
                <a:cs typeface="Verdana"/>
              </a:rPr>
              <a:t>par</a:t>
            </a:r>
            <a:r>
              <a:rPr sz="1350" spc="-16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25" dirty="0">
                <a:solidFill>
                  <a:srgbClr val="2B4150"/>
                </a:solidFill>
                <a:latin typeface="Verdana"/>
                <a:cs typeface="Verdana"/>
              </a:rPr>
              <a:t>cet</a:t>
            </a:r>
            <a:r>
              <a:rPr sz="1350" spc="-15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B4150"/>
                </a:solidFill>
                <a:latin typeface="Verdana"/>
                <a:cs typeface="Verdana"/>
              </a:rPr>
              <a:t>outil </a:t>
            </a:r>
            <a:r>
              <a:rPr sz="1350" spc="-114" dirty="0">
                <a:solidFill>
                  <a:srgbClr val="2B4150"/>
                </a:solidFill>
                <a:latin typeface="Verdana"/>
                <a:cs typeface="Verdana"/>
              </a:rPr>
              <a:t>puissant</a:t>
            </a:r>
            <a:r>
              <a:rPr sz="1350" spc="-140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25" dirty="0">
                <a:solidFill>
                  <a:srgbClr val="2B4150"/>
                </a:solidFill>
                <a:latin typeface="Verdana"/>
                <a:cs typeface="Verdana"/>
              </a:rPr>
              <a:t>et</a:t>
            </a:r>
            <a:r>
              <a:rPr sz="1350" spc="-13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110" dirty="0">
                <a:solidFill>
                  <a:srgbClr val="2B4150"/>
                </a:solidFill>
                <a:latin typeface="Verdana"/>
                <a:cs typeface="Verdana"/>
              </a:rPr>
              <a:t>incontournable</a:t>
            </a:r>
            <a:r>
              <a:rPr sz="1350" spc="-135" dirty="0">
                <a:solidFill>
                  <a:srgbClr val="2B4150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2B4150"/>
                </a:solidFill>
                <a:latin typeface="Verdana"/>
                <a:cs typeface="Verdana"/>
              </a:rPr>
              <a:t>!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680</Words>
  <Application>Microsoft Office PowerPoint</Application>
  <PresentationFormat>Personnalisé</PresentationFormat>
  <Paragraphs>59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 MT</vt:lpstr>
      <vt:lpstr>Microsoft Sans Serif</vt:lpstr>
      <vt:lpstr>Tahoma</vt:lpstr>
      <vt:lpstr>Times New Roman</vt:lpstr>
      <vt:lpstr>Verdana</vt:lpstr>
      <vt:lpstr>Office Theme</vt:lpstr>
      <vt:lpstr>Présentation de Git</vt:lpstr>
      <vt:lpstr>Qu'est-ce que Git ?</vt:lpstr>
      <vt:lpstr>Fonctionnement et caractéristiques principales</vt:lpstr>
      <vt:lpstr>Avantages de Git</vt:lpstr>
      <vt:lpstr>Inconvénients de Git</vt:lpstr>
      <vt:lpstr>Commandes essentielles</vt:lpstr>
      <vt:lpstr>Démonstration rapide</vt:lpstr>
      <vt:lpstr>Conclusion</vt:lpstr>
      <vt:lpstr>Questions et réponses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Abder Ahman</cp:lastModifiedBy>
  <cp:revision>1</cp:revision>
  <dcterms:created xsi:type="dcterms:W3CDTF">2024-11-20T22:03:08Z</dcterms:created>
  <dcterms:modified xsi:type="dcterms:W3CDTF">2024-11-20T22:17:41Z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2024-11-20T00:00:00Z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2024-11-20T00:00:00Z</vt:filetime>
  </property>
  <property fmtid="{D5CDD505-2E9C-101B-9397-08002B2CF9AE}" pid="5" name="Producer">
    <vt:lpwstr>GPL Ghostscript 10.02.0</vt:lpwstr>
  </property>
</Properties>
</file>