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311" r:id="rId6"/>
    <p:sldId id="314" r:id="rId7"/>
    <p:sldId id="316" r:id="rId8"/>
    <p:sldId id="312" r:id="rId9"/>
    <p:sldId id="319" r:id="rId10"/>
    <p:sldId id="320" r:id="rId11"/>
    <p:sldId id="318" r:id="rId12"/>
    <p:sldId id="321" r:id="rId13"/>
    <p:sldId id="322" r:id="rId14"/>
    <p:sldId id="323"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B46F5AEB-5EF8-495E-97C3-D51D6A6A9F31}"/>
              </a:ext>
            </a:extLst>
          </p:cNvPr>
          <p:cNvSpPr/>
          <p:nvPr/>
        </p:nvSpPr>
        <p:spPr>
          <a:xfrm>
            <a:off x="4932040" y="5095485"/>
            <a:ext cx="3277600"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Model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vue </a:t>
            </a:r>
            <a:r>
              <a:rPr lang="fr-FR" sz="2000" dirty="0">
                <a:solidFill>
                  <a:srgbClr val="C00000"/>
                </a:solidFill>
                <a:latin typeface="Times New Roman" panose="02020603050405020304" pitchFamily="18" charset="0"/>
                <a:cs typeface="Times New Roman" panose="02020603050405020304" pitchFamily="18" charset="0"/>
              </a:rPr>
              <a:t>: </a:t>
            </a:r>
            <a:r>
              <a:rPr lang="fr-FR" sz="2000" dirty="0" err="1">
                <a:solidFill>
                  <a:srgbClr val="00B050"/>
                </a:solidFill>
                <a:latin typeface="Times New Roman" panose="02020603050405020304" pitchFamily="18" charset="0"/>
                <a:cs typeface="Times New Roman" panose="02020603050405020304" pitchFamily="18" charset="0"/>
              </a:rPr>
              <a:t>create.blade.php</a:t>
            </a:r>
            <a:endParaRPr lang="fr-FR" sz="2000" dirty="0">
              <a:solidFill>
                <a:srgbClr val="00B05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xmlns="" id="{74DBAFA1-2FF6-45EC-884C-54F6D92D8BFD}"/>
              </a:ext>
            </a:extLst>
          </p:cNvPr>
          <p:cNvSpPr/>
          <p:nvPr/>
        </p:nvSpPr>
        <p:spPr>
          <a:xfrm>
            <a:off x="629562" y="3284984"/>
            <a:ext cx="7884876" cy="23042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h1</a:t>
            </a:r>
            <a:r>
              <a:rPr lang="fr-FR" sz="1600" dirty="0">
                <a:solidFill>
                  <a:srgbClr val="91B3E0"/>
                </a:solidFill>
                <a:latin typeface="Consolas" panose="020B0609020204030204" pitchFamily="49" charset="0"/>
              </a:rPr>
              <a:t>&gt;</a:t>
            </a:r>
            <a:r>
              <a:rPr lang="fr-FR" sz="1600" dirty="0">
                <a:solidFill>
                  <a:srgbClr val="333333"/>
                </a:solidFill>
                <a:latin typeface="Consolas" panose="020B0609020204030204" pitchFamily="49" charset="0"/>
              </a:rPr>
              <a:t>Fiche Stagiaire:</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h1</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form</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action</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a:t>
            </a:r>
            <a:r>
              <a:rPr lang="fr-FR" sz="1600" dirty="0">
                <a:solidFill>
                  <a:srgbClr val="448C27"/>
                </a:solidFill>
                <a:latin typeface="Consolas" panose="020B0609020204030204" pitchFamily="49" charset="0"/>
              </a:rPr>
              <a:t> </a:t>
            </a:r>
            <a:r>
              <a:rPr lang="fr-FR" sz="1600" b="1" dirty="0">
                <a:solidFill>
                  <a:srgbClr val="AA3731"/>
                </a:solidFill>
                <a:latin typeface="Consolas" panose="020B0609020204030204" pitchFamily="49" charset="0"/>
              </a:rPr>
              <a:t>route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stagiaires.store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 </a:t>
            </a:r>
            <a:r>
              <a:rPr lang="fr-FR" sz="1600" b="1" dirty="0">
                <a:solidFill>
                  <a:srgbClr val="AA3731"/>
                </a:solidFill>
                <a:latin typeface="Consolas" panose="020B0609020204030204" pitchFamily="49" charset="0"/>
              </a:rPr>
              <a: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method</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POST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a:t>
            </a:r>
            <a:r>
              <a:rPr lang="fr-FR" sz="1600" dirty="0" err="1">
                <a:solidFill>
                  <a:srgbClr val="4B69C6"/>
                </a:solidFill>
                <a:latin typeface="Consolas" panose="020B0609020204030204" pitchFamily="49" charset="0"/>
              </a:rPr>
              <a:t>csrf</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Nom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Prénom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Age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button</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submit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a:t>
            </a:r>
            <a:r>
              <a:rPr lang="fr-FR" sz="1600" dirty="0">
                <a:solidFill>
                  <a:srgbClr val="333333"/>
                </a:solidFill>
                <a:latin typeface="Consolas" panose="020B0609020204030204" pitchFamily="49" charset="0"/>
              </a:rPr>
              <a:t>Ajouter</a:t>
            </a:r>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button</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form</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5645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prstClr val="black"/>
                </a:solidFill>
                <a:latin typeface="Times New Roman" panose="02020603050405020304" pitchFamily="18" charset="0"/>
                <a:cs typeface="Times New Roman" panose="02020603050405020304" pitchFamily="18" charset="0"/>
              </a:rPr>
              <a:t>1 </a:t>
            </a:r>
            <a:r>
              <a:rPr lang="fr-FR" sz="2000" b="1" baseline="30000" dirty="0">
                <a:solidFill>
                  <a:prstClr val="black"/>
                </a:solidFill>
                <a:latin typeface="Times New Roman" panose="02020603050405020304" pitchFamily="18" charset="0"/>
                <a:cs typeface="Times New Roman" panose="02020603050405020304" pitchFamily="18" charset="0"/>
              </a:rPr>
              <a:t>ère</a:t>
            </a:r>
            <a:r>
              <a:rPr lang="fr-FR" sz="2000" b="1" dirty="0">
                <a:solidFill>
                  <a:prstClr val="black"/>
                </a:solidFill>
                <a:latin typeface="Times New Roman" panose="02020603050405020304" pitchFamily="18" charset="0"/>
                <a:cs typeface="Times New Roman" panose="02020603050405020304" pitchFamily="18" charset="0"/>
              </a:rPr>
              <a:t> Méthode (POO): </a:t>
            </a:r>
            <a:r>
              <a:rPr lang="fr-FR" sz="2000" b="1" dirty="0" err="1">
                <a:solidFill>
                  <a:srgbClr val="C00000"/>
                </a:solidFill>
                <a:latin typeface="Times New Roman" panose="02020603050405020304" pitchFamily="18" charset="0"/>
                <a:cs typeface="Times New Roman" panose="02020603050405020304" pitchFamily="18" charset="0"/>
              </a:rPr>
              <a:t>save</a:t>
            </a:r>
            <a:r>
              <a:rPr lang="fr-FR" sz="2000" b="1" dirty="0">
                <a:solidFill>
                  <a:srgbClr val="C00000"/>
                </a:solidFill>
                <a:latin typeface="Times New Roman" panose="02020603050405020304" pitchFamily="18" charset="0"/>
                <a:cs typeface="Times New Roman" panose="02020603050405020304" pitchFamily="18" charset="0"/>
              </a:rPr>
              <a:t>()</a:t>
            </a: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Pour insérer un nouvel enregistrement dans la base de données, vous devez instancier une nouvelle instance de modèle et définir des attributs sur le modèle. Ensuite, appelez la méthode </a:t>
            </a:r>
            <a:r>
              <a:rPr lang="fr-FR" sz="2000" b="1" dirty="0" err="1">
                <a:solidFill>
                  <a:srgbClr val="C00000"/>
                </a:solidFill>
                <a:latin typeface="Times New Roman" panose="02020603050405020304" pitchFamily="18" charset="0"/>
                <a:cs typeface="Times New Roman" panose="02020603050405020304" pitchFamily="18" charset="0"/>
              </a:rPr>
              <a:t>save</a:t>
            </a:r>
            <a:r>
              <a:rPr lang="fr-FR" sz="2000" b="1" dirty="0">
                <a:solidFill>
                  <a:srgbClr val="C00000"/>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sur l'instance de modèle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xmlns="" id="{74DBAFA1-2FF6-45EC-884C-54F6D92D8BFD}"/>
              </a:ext>
            </a:extLst>
          </p:cNvPr>
          <p:cNvSpPr/>
          <p:nvPr/>
        </p:nvSpPr>
        <p:spPr>
          <a:xfrm>
            <a:off x="647564" y="4127882"/>
            <a:ext cx="7848872" cy="249838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new</a:t>
            </a:r>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save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ajouter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23050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Avant d'utiliser cette méthode, vous devrez spécifier une propriété </a:t>
            </a:r>
            <a:r>
              <a:rPr lang="fr-FR" sz="2000" dirty="0" err="1">
                <a:solidFill>
                  <a:srgbClr val="C00000"/>
                </a:solidFill>
                <a:latin typeface="Times New Roman" panose="02020603050405020304" pitchFamily="18" charset="0"/>
                <a:cs typeface="Times New Roman" panose="02020603050405020304" pitchFamily="18" charset="0"/>
              </a:rPr>
              <a:t>fillable</a:t>
            </a:r>
            <a:r>
              <a:rPr lang="fr-FR" sz="2000" dirty="0">
                <a:solidFill>
                  <a:srgbClr val="C00000"/>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ou </a:t>
            </a:r>
            <a:r>
              <a:rPr lang="fr-FR" sz="2000" dirty="0" err="1">
                <a:solidFill>
                  <a:srgbClr val="C00000"/>
                </a:solidFill>
                <a:latin typeface="Times New Roman" panose="02020603050405020304" pitchFamily="18" charset="0"/>
                <a:cs typeface="Times New Roman" panose="02020603050405020304" pitchFamily="18" charset="0"/>
              </a:rPr>
              <a:t>guarded</a:t>
            </a:r>
            <a:r>
              <a:rPr lang="fr-FR" sz="2000" dirty="0">
                <a:solidFill>
                  <a:schemeClr val="tx1"/>
                </a:solidFill>
                <a:latin typeface="Times New Roman" panose="02020603050405020304" pitchFamily="18" charset="0"/>
                <a:cs typeface="Times New Roman" panose="02020603050405020304" pitchFamily="18" charset="0"/>
              </a:rPr>
              <a:t> sur votre classe de modèle.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Ces propriétés sont requises car tous les modèles Eloquent sont protégés par défaut contre les vulnérabilités d'affectation de masse.</a:t>
            </a: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xmlns="" id="{74DBAFA1-2FF6-45EC-884C-54F6D92D8BFD}"/>
              </a:ext>
            </a:extLst>
          </p:cNvPr>
          <p:cNvSpPr/>
          <p:nvPr/>
        </p:nvSpPr>
        <p:spPr>
          <a:xfrm>
            <a:off x="866735" y="4509120"/>
            <a:ext cx="7410530" cy="21602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rgbClr val="7A3E9D"/>
                </a:solidFill>
                <a:latin typeface="Consolas" panose="020B0609020204030204" pitchFamily="49" charset="0"/>
              </a:rPr>
              <a:t>class</a:t>
            </a:r>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Stagiaire</a:t>
            </a:r>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extends</a:t>
            </a:r>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Model</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use</a:t>
            </a:r>
            <a:r>
              <a:rPr lang="en-US" dirty="0">
                <a:solidFill>
                  <a:srgbClr val="333333"/>
                </a:solidFill>
                <a:latin typeface="Consolas" panose="020B0609020204030204" pitchFamily="49" charset="0"/>
              </a:rPr>
              <a:t> </a:t>
            </a:r>
            <a:r>
              <a:rPr lang="en-US" b="1" dirty="0" err="1">
                <a:solidFill>
                  <a:srgbClr val="7A3E9D"/>
                </a:solidFill>
                <a:latin typeface="Consolas" panose="020B0609020204030204" pitchFamily="49" charset="0"/>
              </a:rPr>
              <a:t>HasFactory</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protected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fillable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nom</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prenom</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age</a:t>
            </a:r>
            <a:r>
              <a:rPr lang="en-US" dirty="0">
                <a:solidFill>
                  <a:srgbClr val="777777"/>
                </a:solidFill>
                <a:latin typeface="Consolas" panose="020B0609020204030204" pitchFamily="49" charset="0"/>
              </a:rPr>
              <a:t>’];</a:t>
            </a:r>
          </a:p>
          <a:p>
            <a:r>
              <a:rPr lang="en-US" dirty="0">
                <a:solidFill>
                  <a:srgbClr val="777777"/>
                </a:solidFill>
                <a:latin typeface="Consolas" panose="020B0609020204030204" pitchFamily="49" charset="0"/>
              </a:rPr>
              <a:t>   // </a:t>
            </a:r>
            <a:r>
              <a:rPr lang="fr-FR" dirty="0" err="1">
                <a:solidFill>
                  <a:srgbClr val="4B69C6"/>
                </a:solidFill>
                <a:latin typeface="Consolas" panose="020B0609020204030204" pitchFamily="49" charset="0"/>
              </a:rPr>
              <a:t>protected</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guarded</a:t>
            </a:r>
            <a:r>
              <a:rPr lang="fr-FR" dirty="0">
                <a:solidFill>
                  <a:srgbClr val="777777"/>
                </a:solidFill>
                <a:latin typeface="Consolas" panose="020B0609020204030204" pitchFamily="49" charset="0"/>
              </a:rPr>
              <a:t>=[];</a:t>
            </a:r>
          </a:p>
          <a:p>
            <a:r>
              <a:rPr lang="fr-FR" dirty="0">
                <a:solidFill>
                  <a:srgbClr val="777777"/>
                </a:solidFill>
                <a:latin typeface="Consolas" panose="020B0609020204030204" pitchFamily="49" charset="0"/>
              </a:rPr>
              <a:t>   // </a:t>
            </a:r>
            <a:r>
              <a:rPr lang="fr-FR" dirty="0" err="1">
                <a:solidFill>
                  <a:srgbClr val="4B69C6"/>
                </a:solidFill>
                <a:latin typeface="Consolas" panose="020B0609020204030204" pitchFamily="49" charset="0"/>
              </a:rPr>
              <a:t>protected</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guarded</a:t>
            </a:r>
            <a:r>
              <a:rPr lang="fr-FR" dirty="0">
                <a:solidFill>
                  <a:srgbClr val="777777"/>
                </a:solidFill>
                <a:latin typeface="Consolas" panose="020B0609020204030204" pitchFamily="49" charset="0"/>
              </a:rPr>
              <a:t>=[‘</a:t>
            </a:r>
            <a:r>
              <a:rPr lang="fr-FR" dirty="0" err="1">
                <a:solidFill>
                  <a:srgbClr val="777777"/>
                </a:solidFill>
                <a:latin typeface="Consolas" panose="020B0609020204030204" pitchFamily="49" charset="0"/>
              </a:rPr>
              <a:t>age</a:t>
            </a:r>
            <a:r>
              <a:rPr lang="fr-FR"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23588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utiliser la méthode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dirty="0">
                <a:solidFill>
                  <a:schemeClr val="tx1"/>
                </a:solidFill>
                <a:latin typeface="Times New Roman" panose="02020603050405020304" pitchFamily="18" charset="0"/>
                <a:cs typeface="Times New Roman" panose="02020603050405020304" pitchFamily="18" charset="0"/>
              </a:rPr>
              <a:t> pour "enregistrer" un nouveau modèle à l'aide d'une seule instruction PHP.</a:t>
            </a:r>
          </a:p>
          <a:p>
            <a:pPr marL="400050" lvl="1"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xmlns="" id="{74DBAFA1-2FF6-45EC-884C-54F6D92D8BFD}"/>
              </a:ext>
            </a:extLst>
          </p:cNvPr>
          <p:cNvSpPr/>
          <p:nvPr/>
        </p:nvSpPr>
        <p:spPr>
          <a:xfrm>
            <a:off x="647564" y="3801244"/>
            <a:ext cx="7848872" cy="2724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create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prenom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age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6" name="Rectangle : coins arrondis 5">
            <a:extLst>
              <a:ext uri="{FF2B5EF4-FFF2-40B4-BE49-F238E27FC236}">
                <a16:creationId xmlns:a16="http://schemas.microsoft.com/office/drawing/2014/main" xmlns="" id="{35547069-C612-46F2-9F16-D730D3737B64}"/>
              </a:ext>
            </a:extLst>
          </p:cNvPr>
          <p:cNvSpPr/>
          <p:nvPr/>
        </p:nvSpPr>
        <p:spPr>
          <a:xfrm>
            <a:off x="3995936" y="4365104"/>
            <a:ext cx="433331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600" b="1" dirty="0">
                <a:solidFill>
                  <a:srgbClr val="7A3E9D"/>
                </a:solidFill>
                <a:latin typeface="Consolas" panose="020B0609020204030204" pitchFamily="49" charset="0"/>
              </a:rPr>
              <a:t>Stagiaire</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all</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5341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utiliser la méthode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dirty="0">
                <a:solidFill>
                  <a:schemeClr val="tx1"/>
                </a:solidFill>
                <a:latin typeface="Times New Roman" panose="02020603050405020304" pitchFamily="18" charset="0"/>
                <a:cs typeface="Times New Roman" panose="02020603050405020304" pitchFamily="18" charset="0"/>
              </a:rPr>
              <a:t> pour "enregistrer" un nouveau modèle à l'aide d'une seule instruction PHP.</a:t>
            </a:r>
          </a:p>
          <a:p>
            <a:pPr marL="400050" lvl="1"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xmlns="" id="{74DBAFA1-2FF6-45EC-884C-54F6D92D8BFD}"/>
              </a:ext>
            </a:extLst>
          </p:cNvPr>
          <p:cNvSpPr/>
          <p:nvPr/>
        </p:nvSpPr>
        <p:spPr>
          <a:xfrm>
            <a:off x="647564" y="3801244"/>
            <a:ext cx="7848872" cy="2724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create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prenom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age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6" name="Rectangle : coins arrondis 5">
            <a:extLst>
              <a:ext uri="{FF2B5EF4-FFF2-40B4-BE49-F238E27FC236}">
                <a16:creationId xmlns:a16="http://schemas.microsoft.com/office/drawing/2014/main" xmlns="" id="{35547069-C612-46F2-9F16-D730D3737B64}"/>
              </a:ext>
            </a:extLst>
          </p:cNvPr>
          <p:cNvSpPr/>
          <p:nvPr/>
        </p:nvSpPr>
        <p:spPr>
          <a:xfrm>
            <a:off x="3995936" y="4365104"/>
            <a:ext cx="433331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600" b="1" dirty="0">
                <a:solidFill>
                  <a:srgbClr val="7A3E9D"/>
                </a:solidFill>
                <a:latin typeface="Consolas" panose="020B0609020204030204" pitchFamily="49" charset="0"/>
              </a:rPr>
              <a:t>Stagiaire</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all</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582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400" dirty="0">
                <a:solidFill>
                  <a:srgbClr val="C00000"/>
                </a:solidFill>
                <a:latin typeface="Times New Roman" panose="02020603050405020304" pitchFamily="18" charset="0"/>
                <a:cs typeface="Times New Roman" panose="02020603050405020304" pitchFamily="18" charset="0"/>
              </a:rPr>
              <a:t>Manipuler l’ORM Eloquent</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Intérêt de l’Object </a:t>
            </a:r>
            <a:r>
              <a:rPr lang="fr-FR" sz="2200" dirty="0" err="1">
                <a:latin typeface="Times New Roman" panose="02020603050405020304" pitchFamily="18" charset="0"/>
                <a:cs typeface="Times New Roman" panose="02020603050405020304" pitchFamily="18" charset="0"/>
              </a:rPr>
              <a:t>Relational</a:t>
            </a:r>
            <a:r>
              <a:rPr lang="fr-FR" sz="2200" dirty="0">
                <a:latin typeface="Times New Roman" panose="02020603050405020304" pitchFamily="18" charset="0"/>
                <a:cs typeface="Times New Roman" panose="02020603050405020304" pitchFamily="18" charset="0"/>
              </a:rPr>
              <a:t> Mapper ORM Eloquent</a:t>
            </a:r>
          </a:p>
          <a:p>
            <a:pPr marL="685800" lvl="1" indent="-171450">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modèles (Génération, récupération, insertion, suppression…)</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Relations Eloquent</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collections</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Transformation des valeurs d’attributs Eloquent (</a:t>
            </a:r>
            <a:r>
              <a:rPr lang="fr-FR" sz="2200" dirty="0" err="1">
                <a:latin typeface="Times New Roman" panose="02020603050405020304" pitchFamily="18" charset="0"/>
                <a:cs typeface="Times New Roman" panose="02020603050405020304" pitchFamily="18" charset="0"/>
              </a:rPr>
              <a:t>accessor</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mutator</a:t>
            </a:r>
            <a:r>
              <a:rPr lang="fr-FR" sz="2200" dirty="0">
                <a:latin typeface="Times New Roman" panose="02020603050405020304" pitchFamily="18" charset="0"/>
                <a:cs typeface="Times New Roman" panose="02020603050405020304" pitchFamily="18" charset="0"/>
              </a:rPr>
              <a:t>, casting)</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Sérialisation</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Une fois que vous avez terminé la migration de votre base de données, le processus suivant est l’amorçage(</a:t>
            </a:r>
            <a:r>
              <a:rPr lang="fr-FR" sz="2000" b="1" dirty="0" err="1">
                <a:solidFill>
                  <a:schemeClr val="tx1"/>
                </a:solidFill>
                <a:latin typeface="Times New Roman" panose="02020603050405020304" pitchFamily="18" charset="0"/>
                <a:cs typeface="Times New Roman" panose="02020603050405020304" pitchFamily="18" charset="0"/>
              </a:rPr>
              <a:t>seeding</a:t>
            </a:r>
            <a:r>
              <a:rPr lang="fr-FR" sz="2000" b="1" dirty="0">
                <a:solidFill>
                  <a:schemeClr val="tx1"/>
                </a:solidFill>
                <a:latin typeface="Times New Roman" panose="02020603050405020304" pitchFamily="18" charset="0"/>
                <a:cs typeface="Times New Roman" panose="02020603050405020304" pitchFamily="18" charset="0"/>
              </a:rPr>
              <a:t>)</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L’éloquent entre en scène puisque l’amorçage insère des enregistrements dans notre base de données.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devrez donc créer vos modèles avant de pouvoir amorcer la base de données.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Chaque table de base de données a un modèle correspondant qui est utilisé pour interagir avec cette table.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modèles vous permettent de rechercher des données dans vos tables, ainsi que d’insérer de nouveaux enregistrements dans la table.</a:t>
            </a: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Définition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L’ORM Eloquent inclus avec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fournit un outil simple pour travailler avec la BD.</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 chaque table dans la BD doit correspondre un </a:t>
            </a:r>
            <a:r>
              <a:rPr lang="fr-FR" sz="2000" b="1" dirty="0">
                <a:solidFill>
                  <a:schemeClr val="tx1"/>
                </a:solidFill>
                <a:latin typeface="Times New Roman" panose="02020603050405020304" pitchFamily="18" charset="0"/>
                <a:cs typeface="Times New Roman" panose="02020603050405020304" pitchFamily="18" charset="0"/>
              </a:rPr>
              <a:t>Model</a:t>
            </a:r>
            <a:r>
              <a:rPr lang="fr-FR" sz="2000" dirty="0">
                <a:solidFill>
                  <a:schemeClr val="tx1"/>
                </a:solidFill>
                <a:latin typeface="Times New Roman" panose="02020603050405020304" pitchFamily="18" charset="0"/>
                <a:cs typeface="Times New Roman" panose="02020603050405020304" pitchFamily="18" charset="0"/>
              </a:rPr>
              <a:t> qui sera utilisé pour interagir avec la table.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Construire  des modèles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modèle créé est ajouté dans le dossier </a:t>
            </a:r>
            <a:r>
              <a:rPr lang="fr-FR" sz="2000" b="1" dirty="0">
                <a:solidFill>
                  <a:schemeClr val="tx1"/>
                </a:solidFill>
                <a:latin typeface="Times New Roman" panose="02020603050405020304" pitchFamily="18" charset="0"/>
                <a:cs typeface="Times New Roman" panose="02020603050405020304" pitchFamily="18" charset="0"/>
              </a:rPr>
              <a:t>app</a:t>
            </a:r>
            <a:r>
              <a:rPr lang="fr-FR" sz="2000" dirty="0">
                <a:solidFill>
                  <a:schemeClr val="tx1"/>
                </a:solidFill>
                <a:latin typeface="Times New Roman" panose="02020603050405020304" pitchFamily="18" charset="0"/>
                <a:cs typeface="Times New Roman" panose="02020603050405020304" pitchFamily="18" charset="0"/>
              </a:rPr>
              <a:t> de l’application </a:t>
            </a:r>
            <a:r>
              <a:rPr lang="fr-FR" sz="2000" dirty="0" err="1">
                <a:solidFill>
                  <a:schemeClr val="tx1"/>
                </a:solidFill>
                <a:latin typeface="Times New Roman" panose="02020603050405020304" pitchFamily="18" charset="0"/>
                <a:cs typeface="Times New Roman" panose="02020603050405020304" pitchFamily="18" charset="0"/>
              </a:rPr>
              <a:t>Laravel</a:t>
            </a:r>
            <a:r>
              <a:rPr lang="fr-FR" sz="2000" dirty="0">
                <a:solidFill>
                  <a:schemeClr val="tx1"/>
                </a:solidFill>
                <a:latin typeface="Times New Roman" panose="02020603050405020304" pitchFamily="18" charset="0"/>
                <a:cs typeface="Times New Roman" panose="02020603050405020304" pitchFamily="18" charset="0"/>
              </a:rPr>
              <a:t>. Il s’agit pour l’instant d’une classe sans méthodes ni propriétés propres qui hérite de la classe Model.</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modèles sont des classes qui héritent de la classe Model. Ils représentent les entités du site. Ils sont enregistrés dans le dossier app.</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xmlns="" id="{B6FF3C52-61F7-4213-A760-E116570001B0}"/>
              </a:ext>
            </a:extLst>
          </p:cNvPr>
          <p:cNvSpPr/>
          <p:nvPr/>
        </p:nvSpPr>
        <p:spPr>
          <a:xfrm>
            <a:off x="971600" y="4437112"/>
            <a:ext cx="7416824" cy="5040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make:model</a:t>
            </a:r>
            <a:r>
              <a:rPr lang="fr-FR" sz="2000" dirty="0">
                <a:solidFill>
                  <a:srgbClr val="0070C0"/>
                </a:solidFill>
                <a:latin typeface="Source Code Pro"/>
              </a:rPr>
              <a:t> </a:t>
            </a:r>
            <a:r>
              <a:rPr lang="fr-FR" sz="2000" dirty="0" err="1">
                <a:solidFill>
                  <a:srgbClr val="00B050"/>
                </a:solidFill>
                <a:latin typeface="Source Code Pro"/>
              </a:rPr>
              <a:t>NomModel</a:t>
            </a:r>
            <a:endParaRPr lang="fr-FR" sz="2000" dirty="0">
              <a:solidFill>
                <a:srgbClr val="00B050"/>
              </a:solidFill>
              <a:latin typeface="Source Code Pro"/>
            </a:endParaRPr>
          </a:p>
        </p:txBody>
      </p:sp>
    </p:spTree>
    <p:extLst>
      <p:ext uri="{BB962C8B-B14F-4D97-AF65-F5344CB8AC3E}">
        <p14:creationId xmlns:p14="http://schemas.microsoft.com/office/powerpoint/2010/main" val="99983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 nouveau modèle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une migration de base de données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 contrôleur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une migration et un contrôleur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xmlns="" id="{33A278A4-82A7-4F7C-878E-4108DEC5B827}"/>
              </a:ext>
            </a:extLst>
          </p:cNvPr>
          <p:cNvSpPr/>
          <p:nvPr/>
        </p:nvSpPr>
        <p:spPr>
          <a:xfrm>
            <a:off x="863588" y="2893268"/>
            <a:ext cx="7416824" cy="39171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endParaRPr lang="fr-FR" dirty="0">
              <a:solidFill>
                <a:srgbClr val="00B050"/>
              </a:solidFill>
              <a:latin typeface="Source Code Pro"/>
            </a:endParaRPr>
          </a:p>
        </p:txBody>
      </p:sp>
      <p:sp>
        <p:nvSpPr>
          <p:cNvPr id="6" name="Rectangle : coins arrondis 5">
            <a:extLst>
              <a:ext uri="{FF2B5EF4-FFF2-40B4-BE49-F238E27FC236}">
                <a16:creationId xmlns:a16="http://schemas.microsoft.com/office/drawing/2014/main" xmlns="" id="{E4F5F237-90A4-495A-A799-350B03D24BF9}"/>
              </a:ext>
            </a:extLst>
          </p:cNvPr>
          <p:cNvSpPr/>
          <p:nvPr/>
        </p:nvSpPr>
        <p:spPr>
          <a:xfrm>
            <a:off x="863588" y="3597596"/>
            <a:ext cx="7416824" cy="73908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--migration</a:t>
            </a:r>
          </a:p>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-m</a:t>
            </a:r>
          </a:p>
        </p:txBody>
      </p:sp>
      <p:sp>
        <p:nvSpPr>
          <p:cNvPr id="8" name="Rectangle : coins arrondis 7">
            <a:extLst>
              <a:ext uri="{FF2B5EF4-FFF2-40B4-BE49-F238E27FC236}">
                <a16:creationId xmlns:a16="http://schemas.microsoft.com/office/drawing/2014/main" xmlns="" id="{0B8415D9-66B4-4802-956C-26DD7B254B02}"/>
              </a:ext>
            </a:extLst>
          </p:cNvPr>
          <p:cNvSpPr/>
          <p:nvPr/>
        </p:nvSpPr>
        <p:spPr>
          <a:xfrm>
            <a:off x="863588" y="4799938"/>
            <a:ext cx="7416824" cy="6452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a:t>
            </a:r>
            <a:r>
              <a:rPr lang="fr-FR" dirty="0" err="1">
                <a:solidFill>
                  <a:srgbClr val="C00000"/>
                </a:solidFill>
                <a:latin typeface="Source Code Pro"/>
              </a:rPr>
              <a:t>controller</a:t>
            </a:r>
            <a:endParaRPr lang="fr-FR" dirty="0">
              <a:solidFill>
                <a:srgbClr val="C00000"/>
              </a:solidFill>
              <a:latin typeface="Source Code Pro"/>
            </a:endParaRPr>
          </a:p>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-c</a:t>
            </a:r>
          </a:p>
        </p:txBody>
      </p:sp>
      <p:sp>
        <p:nvSpPr>
          <p:cNvPr id="9" name="Rectangle : coins arrondis 8">
            <a:extLst>
              <a:ext uri="{FF2B5EF4-FFF2-40B4-BE49-F238E27FC236}">
                <a16:creationId xmlns:a16="http://schemas.microsoft.com/office/drawing/2014/main" xmlns="" id="{6CEF5DC8-0682-44A6-9369-3BE1A4AF0920}"/>
              </a:ext>
            </a:extLst>
          </p:cNvPr>
          <p:cNvSpPr/>
          <p:nvPr/>
        </p:nvSpPr>
        <p:spPr>
          <a:xfrm>
            <a:off x="863588" y="5908478"/>
            <a:ext cx="7416824" cy="6452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--migration --</a:t>
            </a:r>
            <a:r>
              <a:rPr lang="fr-FR" dirty="0" err="1">
                <a:solidFill>
                  <a:srgbClr val="C00000"/>
                </a:solidFill>
                <a:latin typeface="Source Code Pro"/>
              </a:rPr>
              <a:t>controller</a:t>
            </a:r>
            <a:r>
              <a:rPr lang="fr-FR" dirty="0">
                <a:solidFill>
                  <a:srgbClr val="C00000"/>
                </a:solidFill>
                <a:latin typeface="Source Code Pro"/>
              </a:rPr>
              <a:t> </a:t>
            </a:r>
          </a:p>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-mc</a:t>
            </a:r>
          </a:p>
        </p:txBody>
      </p:sp>
    </p:spTree>
    <p:extLst>
      <p:ext uri="{BB962C8B-B14F-4D97-AF65-F5344CB8AC3E}">
        <p14:creationId xmlns:p14="http://schemas.microsoft.com/office/powerpoint/2010/main" val="131494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600" dirty="0">
                <a:solidFill>
                  <a:schemeClr val="tx1"/>
                </a:solidFill>
                <a:latin typeface="Times New Roman" panose="02020603050405020304" pitchFamily="18" charset="0"/>
                <a:cs typeface="Times New Roman" panose="02020603050405020304" pitchFamily="18" charset="0"/>
              </a:rPr>
              <a:t>Générer une migration et un contrôleur de type ressource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600" dirty="0">
                <a:solidFill>
                  <a:schemeClr val="tx1"/>
                </a:solidFill>
                <a:latin typeface="Times New Roman" panose="02020603050405020304" pitchFamily="18" charset="0"/>
                <a:cs typeface="Times New Roman" panose="02020603050405020304" pitchFamily="18" charset="0"/>
              </a:rPr>
              <a:t>Générer divers autres types de classes lors de la génération d'un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xmlns="" id="{6CEF5DC8-0682-44A6-9369-3BE1A4AF0920}"/>
              </a:ext>
            </a:extLst>
          </p:cNvPr>
          <p:cNvSpPr/>
          <p:nvPr/>
        </p:nvSpPr>
        <p:spPr>
          <a:xfrm>
            <a:off x="863588" y="2663625"/>
            <a:ext cx="7416824" cy="32617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err="1">
                <a:solidFill>
                  <a:srgbClr val="0070C0"/>
                </a:solidFill>
                <a:latin typeface="Source Code Pro"/>
              </a:rPr>
              <a:t>php</a:t>
            </a:r>
            <a:r>
              <a:rPr lang="fr-FR" sz="1600" dirty="0">
                <a:solidFill>
                  <a:srgbClr val="0070C0"/>
                </a:solidFill>
                <a:latin typeface="Source Code Pro"/>
              </a:rPr>
              <a:t> artisan </a:t>
            </a:r>
            <a:r>
              <a:rPr lang="fr-FR" sz="1600" dirty="0" err="1">
                <a:solidFill>
                  <a:srgbClr val="0070C0"/>
                </a:solidFill>
                <a:latin typeface="Source Code Pro"/>
              </a:rPr>
              <a:t>make:model</a:t>
            </a:r>
            <a:r>
              <a:rPr lang="fr-FR" sz="1600" dirty="0">
                <a:solidFill>
                  <a:srgbClr val="0070C0"/>
                </a:solidFill>
                <a:latin typeface="Source Code Pro"/>
              </a:rPr>
              <a:t> </a:t>
            </a:r>
            <a:r>
              <a:rPr lang="fr-FR" sz="1600" dirty="0" err="1">
                <a:solidFill>
                  <a:srgbClr val="00B050"/>
                </a:solidFill>
                <a:latin typeface="Source Code Pro"/>
              </a:rPr>
              <a:t>NomModel</a:t>
            </a:r>
            <a:r>
              <a:rPr lang="fr-FR" sz="1600" dirty="0">
                <a:solidFill>
                  <a:srgbClr val="00B050"/>
                </a:solidFill>
                <a:latin typeface="Source Code Pro"/>
              </a:rPr>
              <a:t> </a:t>
            </a:r>
            <a:r>
              <a:rPr lang="fr-FR" sz="1600" dirty="0">
                <a:solidFill>
                  <a:srgbClr val="C00000"/>
                </a:solidFill>
                <a:latin typeface="Source Code Pro"/>
              </a:rPr>
              <a:t>-</a:t>
            </a:r>
            <a:r>
              <a:rPr lang="fr-FR" sz="1600" dirty="0" err="1">
                <a:solidFill>
                  <a:srgbClr val="C00000"/>
                </a:solidFill>
                <a:latin typeface="Source Code Pro"/>
              </a:rPr>
              <a:t>mcr</a:t>
            </a:r>
            <a:endParaRPr lang="fr-FR" sz="1600" dirty="0">
              <a:solidFill>
                <a:srgbClr val="C00000"/>
              </a:solidFill>
              <a:latin typeface="Source Code Pro"/>
            </a:endParaRPr>
          </a:p>
        </p:txBody>
      </p:sp>
      <p:sp>
        <p:nvSpPr>
          <p:cNvPr id="6" name="Rectangle : coins arrondis 5">
            <a:extLst>
              <a:ext uri="{FF2B5EF4-FFF2-40B4-BE49-F238E27FC236}">
                <a16:creationId xmlns:a16="http://schemas.microsoft.com/office/drawing/2014/main" xmlns="" id="{131B3416-8623-48EF-8E3D-87B3A1E3F833}"/>
              </a:ext>
            </a:extLst>
          </p:cNvPr>
          <p:cNvSpPr/>
          <p:nvPr/>
        </p:nvSpPr>
        <p:spPr>
          <a:xfrm>
            <a:off x="611560" y="3284984"/>
            <a:ext cx="7920880" cy="338437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US" sz="1600" dirty="0">
              <a:solidFill>
                <a:srgbClr val="0070C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70C0"/>
                </a:solidFill>
                <a:latin typeface="Source Code Pro"/>
              </a:rPr>
              <a:t> </a:t>
            </a:r>
            <a:r>
              <a:rPr lang="en-US" sz="1600" dirty="0">
                <a:solidFill>
                  <a:srgbClr val="C00000"/>
                </a:solidFill>
                <a:latin typeface="Source Code Pro"/>
              </a:rPr>
              <a:t>--factory</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70C0"/>
                </a:solidFill>
                <a:latin typeface="Source Code Pro"/>
              </a:rPr>
              <a:t> </a:t>
            </a:r>
            <a:r>
              <a:rPr lang="en-US" sz="1600" dirty="0">
                <a:solidFill>
                  <a:srgbClr val="C00000"/>
                </a:solidFill>
                <a:latin typeface="Source Code Pro"/>
              </a:rPr>
              <a:t>–f</a:t>
            </a:r>
          </a:p>
          <a:p>
            <a:endParaRPr lang="en-US" sz="1600" dirty="0">
              <a:solidFill>
                <a:srgbClr val="0070C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B050"/>
                </a:solidFill>
                <a:latin typeface="Source Code Pro"/>
              </a:rPr>
              <a:t> </a:t>
            </a:r>
            <a:r>
              <a:rPr lang="en-US" sz="1600" dirty="0">
                <a:solidFill>
                  <a:srgbClr val="C00000"/>
                </a:solidFill>
                <a:latin typeface="Source Code Pro"/>
              </a:rPr>
              <a:t>--seed</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B050"/>
                </a:solidFill>
                <a:latin typeface="Source Code Pro"/>
              </a:rPr>
              <a:t> </a:t>
            </a:r>
            <a:r>
              <a:rPr lang="en-US" sz="1600" dirty="0">
                <a:solidFill>
                  <a:srgbClr val="C00000"/>
                </a:solidFill>
                <a:latin typeface="Source Code Pro"/>
              </a:rPr>
              <a:t>–s</a:t>
            </a:r>
          </a:p>
          <a:p>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--controller --resource --requests</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t>
            </a:r>
            <a:r>
              <a:rPr lang="en-US" sz="1600" dirty="0" err="1">
                <a:solidFill>
                  <a:srgbClr val="C00000"/>
                </a:solidFill>
                <a:latin typeface="Source Code Pro"/>
              </a:rPr>
              <a:t>crR</a:t>
            </a:r>
            <a:endParaRPr lang="en-US" sz="1600" dirty="0">
              <a:solidFill>
                <a:srgbClr val="C00000"/>
              </a:solidFill>
              <a:latin typeface="Source Code Pro"/>
            </a:endParaRPr>
          </a:p>
          <a:p>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–policy</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t>
            </a:r>
            <a:r>
              <a:rPr lang="en-US" sz="1600" dirty="0" err="1">
                <a:solidFill>
                  <a:srgbClr val="C00000"/>
                </a:solidFill>
                <a:latin typeface="Source Code Pro"/>
              </a:rPr>
              <a:t>mfsc</a:t>
            </a:r>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–all</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a:solidFill>
                  <a:srgbClr val="00B050"/>
                </a:solidFill>
                <a:latin typeface="Source Code Pro"/>
              </a:rPr>
              <a:t>Member </a:t>
            </a:r>
            <a:r>
              <a:rPr lang="en-US" sz="1600" dirty="0">
                <a:solidFill>
                  <a:srgbClr val="C00000"/>
                </a:solidFill>
                <a:latin typeface="Source Code Pro"/>
              </a:rPr>
              <a:t>--pivot</a:t>
            </a:r>
          </a:p>
          <a:p>
            <a:endParaRPr lang="fr-FR" sz="1600" dirty="0">
              <a:solidFill>
                <a:srgbClr val="C00000"/>
              </a:solidFill>
              <a:latin typeface="Source Code Pro"/>
            </a:endParaRPr>
          </a:p>
        </p:txBody>
      </p:sp>
    </p:spTree>
    <p:extLst>
      <p:ext uri="{BB962C8B-B14F-4D97-AF65-F5344CB8AC3E}">
        <p14:creationId xmlns:p14="http://schemas.microsoft.com/office/powerpoint/2010/main" val="99779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14350" indent="-514350">
              <a:buFont typeface="+mj-lt"/>
              <a:buAutoNum type="alphaUcPeriod" startAt="3"/>
            </a:pPr>
            <a:r>
              <a:rPr lang="fr-FR" sz="8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8000" dirty="0">
                <a:solidFill>
                  <a:srgbClr val="C00000"/>
                </a:solidFill>
                <a:latin typeface="Times New Roman" panose="02020603050405020304" pitchFamily="18" charset="0"/>
                <a:cs typeface="Times New Roman" panose="02020603050405020304" pitchFamily="18" charset="0"/>
              </a:rPr>
              <a:t>Manipuler l’ORM Eloquent</a:t>
            </a:r>
            <a:endParaRPr lang="fr-FR" sz="8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8000" b="1" dirty="0">
                <a:solidFill>
                  <a:srgbClr val="0070C0"/>
                </a:solidFill>
                <a:latin typeface="Times New Roman" panose="02020603050405020304" pitchFamily="18" charset="0"/>
                <a:cs typeface="Times New Roman" panose="02020603050405020304" pitchFamily="18" charset="0"/>
              </a:rPr>
              <a:t>Manipulation des modèles </a:t>
            </a:r>
            <a:endParaRPr lang="fr-FR" sz="8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8000" dirty="0">
                <a:solidFill>
                  <a:srgbClr val="C00000"/>
                </a:solidFill>
                <a:latin typeface="Times New Roman" panose="02020603050405020304" pitchFamily="18" charset="0"/>
                <a:cs typeface="Times New Roman" panose="02020603050405020304" pitchFamily="18" charset="0"/>
              </a:rPr>
              <a:t>Les conventions d'Eloquent pour les </a:t>
            </a:r>
            <a:r>
              <a:rPr lang="fr-FR" sz="8000" dirty="0" err="1">
                <a:solidFill>
                  <a:srgbClr val="C00000"/>
                </a:solidFill>
                <a:latin typeface="Times New Roman" panose="02020603050405020304" pitchFamily="18" charset="0"/>
                <a:cs typeface="Times New Roman" panose="02020603050405020304" pitchFamily="18" charset="0"/>
              </a:rPr>
              <a:t>Models</a:t>
            </a:r>
            <a:endParaRPr lang="fr-FR" sz="80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Nom de la table</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Par convention le nom du Model est le singulier du nom de la table qui lui correspond dans la BD. Si le nom de la table est différent, il faut le spécifier dans le model : </a:t>
            </a: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Clé primaire</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Eloquent suppose également que chaque table possède une colonne de clé primaire appelée </a:t>
            </a:r>
            <a:r>
              <a:rPr lang="fr-FR" sz="6400" b="1" dirty="0">
                <a:solidFill>
                  <a:schemeClr val="tx1"/>
                </a:solidFill>
                <a:latin typeface="Times New Roman" panose="02020603050405020304" pitchFamily="18" charset="0"/>
                <a:cs typeface="Times New Roman" panose="02020603050405020304" pitchFamily="18" charset="0"/>
              </a:rPr>
              <a:t>id</a:t>
            </a:r>
            <a:r>
              <a:rPr lang="fr-FR" sz="6400" dirty="0">
                <a:solidFill>
                  <a:schemeClr val="tx1"/>
                </a:solidFill>
                <a:latin typeface="Times New Roman" panose="02020603050405020304" pitchFamily="18" charset="0"/>
                <a:cs typeface="Times New Roman" panose="02020603050405020304" pitchFamily="18" charset="0"/>
              </a:rPr>
              <a:t>. Vous pouvez définir une propriété </a:t>
            </a:r>
            <a:r>
              <a:rPr lang="fr-FR" sz="6400" dirty="0">
                <a:solidFill>
                  <a:srgbClr val="C00000"/>
                </a:solidFill>
                <a:latin typeface="Times New Roman" panose="02020603050405020304" pitchFamily="18" charset="0"/>
                <a:cs typeface="Times New Roman" panose="02020603050405020304" pitchFamily="18" charset="0"/>
              </a:rPr>
              <a:t>$</a:t>
            </a:r>
            <a:r>
              <a:rPr lang="fr-FR" sz="6400" dirty="0" err="1">
                <a:solidFill>
                  <a:srgbClr val="C00000"/>
                </a:solidFill>
                <a:latin typeface="Times New Roman" panose="02020603050405020304" pitchFamily="18" charset="0"/>
                <a:cs typeface="Times New Roman" panose="02020603050405020304" pitchFamily="18" charset="0"/>
              </a:rPr>
              <a:t>primaryKey</a:t>
            </a:r>
            <a:r>
              <a:rPr lang="fr-FR" sz="6400" dirty="0">
                <a:solidFill>
                  <a:srgbClr val="C00000"/>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pour remplacer cette convention </a:t>
            </a:r>
            <a:r>
              <a:rPr lang="fr-FR" sz="6400"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fr-FR" sz="6400" dirty="0">
                <a:solidFill>
                  <a:srgbClr val="C00000"/>
                </a:solidFill>
                <a:latin typeface="Times New Roman" panose="02020603050405020304" pitchFamily="18" charset="0"/>
                <a:cs typeface="Times New Roman" panose="02020603050405020304" pitchFamily="18" charset="0"/>
              </a:rPr>
              <a:t>	</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Eloquent suppose que la clé primaire est une valeur entière incrémentée, ce qui signifie que, par défaut, la clé primaire sera automatiquement convertie en </a:t>
            </a:r>
            <a:r>
              <a:rPr lang="fr-FR" sz="6400" dirty="0" err="1">
                <a:solidFill>
                  <a:srgbClr val="C00000"/>
                </a:solidFill>
                <a:latin typeface="Times New Roman" panose="02020603050405020304" pitchFamily="18" charset="0"/>
                <a:cs typeface="Times New Roman" panose="02020603050405020304" pitchFamily="18" charset="0"/>
              </a:rPr>
              <a:t>int</a:t>
            </a:r>
            <a:r>
              <a:rPr lang="fr-FR" sz="6400" dirty="0">
                <a:solidFill>
                  <a:srgbClr val="C00000"/>
                </a:solidFill>
                <a:latin typeface="Times New Roman" panose="02020603050405020304" pitchFamily="18" charset="0"/>
                <a:cs typeface="Times New Roman" panose="02020603050405020304" pitchFamily="18" charset="0"/>
              </a:rPr>
              <a:t>.</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Si vous souhaitez utiliser une clé primaire non incrémentée ou non numérique, vous devez définir la propriété publique </a:t>
            </a:r>
            <a:r>
              <a:rPr lang="fr-FR" sz="6400" dirty="0">
                <a:solidFill>
                  <a:srgbClr val="C00000"/>
                </a:solidFill>
                <a:latin typeface="Times New Roman" panose="02020603050405020304" pitchFamily="18" charset="0"/>
                <a:cs typeface="Times New Roman" panose="02020603050405020304" pitchFamily="18" charset="0"/>
              </a:rPr>
              <a:t>$</a:t>
            </a:r>
            <a:r>
              <a:rPr lang="fr-FR" sz="6400" dirty="0" err="1">
                <a:solidFill>
                  <a:srgbClr val="C00000"/>
                </a:solidFill>
                <a:latin typeface="Times New Roman" panose="02020603050405020304" pitchFamily="18" charset="0"/>
                <a:cs typeface="Times New Roman" panose="02020603050405020304" pitchFamily="18" charset="0"/>
              </a:rPr>
              <a:t>incrementing</a:t>
            </a:r>
            <a:r>
              <a:rPr lang="fr-FR" sz="6400" dirty="0">
                <a:solidFill>
                  <a:srgbClr val="C00000"/>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sur votre modèle sur </a:t>
            </a:r>
            <a:r>
              <a:rPr lang="fr-FR" sz="6400" b="1" dirty="0">
                <a:solidFill>
                  <a:schemeClr val="tx1"/>
                </a:solidFill>
                <a:latin typeface="Times New Roman" panose="02020603050405020304" pitchFamily="18" charset="0"/>
                <a:cs typeface="Times New Roman" panose="02020603050405020304" pitchFamily="18" charset="0"/>
              </a:rPr>
              <a:t>false.</a:t>
            </a:r>
            <a:r>
              <a:rPr lang="fr-FR" sz="6400" dirty="0">
                <a:solidFill>
                  <a:schemeClr val="tx1"/>
                </a:solidFill>
                <a:latin typeface="Times New Roman" panose="02020603050405020304" pitchFamily="18" charset="0"/>
                <a:cs typeface="Times New Roman" panose="02020603050405020304" pitchFamily="18" charset="0"/>
              </a:rPr>
              <a:t> </a:t>
            </a:r>
          </a:p>
          <a:p>
            <a:pPr marL="400050" lvl="1" indent="0">
              <a:buNone/>
            </a:pPr>
            <a:endParaRPr lang="fr-FR" sz="6400" b="1" dirty="0">
              <a:solidFill>
                <a:srgbClr val="00B050"/>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Timestamps</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Si vous ne souhaitez pas que </a:t>
            </a:r>
            <a:r>
              <a:rPr lang="en-US" sz="6400" dirty="0">
                <a:solidFill>
                  <a:schemeClr val="tx1"/>
                </a:solidFill>
                <a:latin typeface="Times New Roman" panose="02020603050405020304" pitchFamily="18" charset="0"/>
                <a:cs typeface="Times New Roman" panose="02020603050405020304" pitchFamily="18" charset="0"/>
              </a:rPr>
              <a:t>les </a:t>
            </a:r>
            <a:r>
              <a:rPr lang="en-US" sz="6400" dirty="0" err="1">
                <a:solidFill>
                  <a:schemeClr val="tx1"/>
                </a:solidFill>
                <a:latin typeface="Times New Roman" panose="02020603050405020304" pitchFamily="18" charset="0"/>
                <a:cs typeface="Times New Roman" panose="02020603050405020304" pitchFamily="18" charset="0"/>
              </a:rPr>
              <a:t>colonnes</a:t>
            </a:r>
            <a:r>
              <a:rPr lang="en-US" sz="6400" dirty="0">
                <a:solidFill>
                  <a:schemeClr val="tx1"/>
                </a:solidFill>
                <a:latin typeface="Times New Roman" panose="02020603050405020304" pitchFamily="18" charset="0"/>
                <a:cs typeface="Times New Roman" panose="02020603050405020304" pitchFamily="18" charset="0"/>
              </a:rPr>
              <a:t> </a:t>
            </a:r>
            <a:r>
              <a:rPr lang="en-US" sz="6400" dirty="0" err="1">
                <a:solidFill>
                  <a:srgbClr val="C00000"/>
                </a:solidFill>
                <a:latin typeface="Times New Roman" panose="02020603050405020304" pitchFamily="18" charset="0"/>
                <a:cs typeface="Times New Roman" panose="02020603050405020304" pitchFamily="18" charset="0"/>
              </a:rPr>
              <a:t>created_at</a:t>
            </a:r>
            <a:r>
              <a:rPr lang="en-US" sz="6400" dirty="0">
                <a:solidFill>
                  <a:srgbClr val="C00000"/>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et </a:t>
            </a:r>
            <a:r>
              <a:rPr lang="en-US" sz="6400" dirty="0" err="1">
                <a:solidFill>
                  <a:srgbClr val="C00000"/>
                </a:solidFill>
                <a:latin typeface="Times New Roman" panose="02020603050405020304" pitchFamily="18" charset="0"/>
                <a:cs typeface="Times New Roman" panose="02020603050405020304" pitchFamily="18" charset="0"/>
              </a:rPr>
              <a:t>updated_at</a:t>
            </a:r>
            <a:r>
              <a:rPr lang="en-US" sz="6400" dirty="0">
                <a:solidFill>
                  <a:schemeClr val="tx1"/>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soient gérées automatiquement par Eloquent, définissez la propriété </a:t>
            </a:r>
            <a:r>
              <a:rPr lang="fr-FR" sz="6400" dirty="0">
                <a:solidFill>
                  <a:srgbClr val="C00000"/>
                </a:solidFill>
                <a:latin typeface="Times New Roman" panose="02020603050405020304" pitchFamily="18" charset="0"/>
                <a:cs typeface="Times New Roman" panose="02020603050405020304" pitchFamily="18" charset="0"/>
              </a:rPr>
              <a:t>$timestamps </a:t>
            </a:r>
            <a:r>
              <a:rPr lang="fr-FR" sz="6400" dirty="0">
                <a:solidFill>
                  <a:schemeClr val="tx1"/>
                </a:solidFill>
                <a:latin typeface="Times New Roman" panose="02020603050405020304" pitchFamily="18" charset="0"/>
                <a:cs typeface="Times New Roman" panose="02020603050405020304" pitchFamily="18" charset="0"/>
              </a:rPr>
              <a:t>sur votre modèle sur </a:t>
            </a:r>
            <a:r>
              <a:rPr lang="fr-FR" sz="6400" b="1" dirty="0">
                <a:solidFill>
                  <a:schemeClr val="tx1"/>
                </a:solidFill>
                <a:latin typeface="Times New Roman" panose="02020603050405020304" pitchFamily="18" charset="0"/>
                <a:cs typeface="Times New Roman" panose="02020603050405020304" pitchFamily="18" charset="0"/>
              </a:rPr>
              <a:t>false:</a:t>
            </a:r>
            <a:r>
              <a:rPr lang="fr-FR" sz="6400" dirty="0">
                <a:solidFill>
                  <a:schemeClr val="tx1"/>
                </a:solidFill>
                <a:latin typeface="Times New Roman" panose="02020603050405020304" pitchFamily="18" charset="0"/>
                <a:cs typeface="Times New Roman" panose="02020603050405020304" pitchFamily="18" charset="0"/>
              </a:rPr>
              <a:t> </a:t>
            </a: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xmlns="" id="{74DBAFA1-2FF6-45EC-884C-54F6D92D8BFD}"/>
              </a:ext>
            </a:extLst>
          </p:cNvPr>
          <p:cNvSpPr/>
          <p:nvPr/>
        </p:nvSpPr>
        <p:spPr>
          <a:xfrm>
            <a:off x="3021462" y="3200031"/>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indent="0" algn="ctr">
              <a:buNone/>
            </a:pPr>
            <a:r>
              <a:rPr lang="fr-FR" b="1" dirty="0" err="1">
                <a:solidFill>
                  <a:srgbClr val="0070C0"/>
                </a:solidFill>
                <a:latin typeface="Times New Roman" panose="02020603050405020304" pitchFamily="18" charset="0"/>
                <a:cs typeface="Times New Roman" panose="02020603050405020304" pitchFamily="18" charset="0"/>
              </a:rPr>
              <a:t>protected</a:t>
            </a:r>
            <a:r>
              <a:rPr lang="fr-FR" b="1" dirty="0">
                <a:solidFill>
                  <a:srgbClr val="C00000"/>
                </a:solidFill>
                <a:latin typeface="Times New Roman" panose="02020603050405020304" pitchFamily="18" charset="0"/>
                <a:cs typeface="Times New Roman" panose="02020603050405020304" pitchFamily="18" charset="0"/>
              </a:rPr>
              <a:t> $table = </a:t>
            </a:r>
            <a:r>
              <a:rPr lang="fr-FR" b="1" dirty="0">
                <a:solidFill>
                  <a:srgbClr val="00B050"/>
                </a:solidFill>
                <a:latin typeface="Times New Roman" panose="02020603050405020304" pitchFamily="18" charset="0"/>
                <a:cs typeface="Times New Roman" panose="02020603050405020304" pitchFamily="18" charset="0"/>
              </a:rPr>
              <a:t>'</a:t>
            </a:r>
            <a:r>
              <a:rPr lang="fr-FR" b="1" dirty="0" err="1">
                <a:solidFill>
                  <a:srgbClr val="00B050"/>
                </a:solidFill>
                <a:latin typeface="Times New Roman" panose="02020603050405020304" pitchFamily="18" charset="0"/>
                <a:cs typeface="Times New Roman" panose="02020603050405020304" pitchFamily="18" charset="0"/>
              </a:rPr>
              <a:t>my_clients</a:t>
            </a:r>
            <a:r>
              <a:rPr lang="fr-FR" b="1" dirty="0">
                <a:solidFill>
                  <a:srgbClr val="00B050"/>
                </a:solidFill>
                <a:latin typeface="Times New Roman" panose="02020603050405020304" pitchFamily="18" charset="0"/>
                <a:cs typeface="Times New Roman" panose="02020603050405020304" pitchFamily="18" charset="0"/>
              </a:rPr>
              <a:t>';</a:t>
            </a:r>
          </a:p>
        </p:txBody>
      </p:sp>
      <p:sp>
        <p:nvSpPr>
          <p:cNvPr id="13" name="Rectangle : coins arrondis 12">
            <a:extLst>
              <a:ext uri="{FF2B5EF4-FFF2-40B4-BE49-F238E27FC236}">
                <a16:creationId xmlns:a16="http://schemas.microsoft.com/office/drawing/2014/main" xmlns="" id="{98999A6F-70CE-4CC2-85FD-19C631C432A0}"/>
              </a:ext>
            </a:extLst>
          </p:cNvPr>
          <p:cNvSpPr/>
          <p:nvPr/>
        </p:nvSpPr>
        <p:spPr>
          <a:xfrm>
            <a:off x="3037663" y="4096490"/>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dirty="0">
                <a:solidFill>
                  <a:srgbClr val="C00000"/>
                </a:solidFill>
                <a:latin typeface="Times New Roman" panose="02020603050405020304" pitchFamily="18" charset="0"/>
                <a:cs typeface="Times New Roman" panose="02020603050405020304" pitchFamily="18" charset="0"/>
              </a:rPr>
              <a:t> </a:t>
            </a:r>
            <a:r>
              <a:rPr lang="fr-FR" b="1" dirty="0" err="1">
                <a:solidFill>
                  <a:srgbClr val="0070C0"/>
                </a:solidFill>
                <a:latin typeface="Times New Roman" panose="02020603050405020304" pitchFamily="18" charset="0"/>
                <a:cs typeface="Times New Roman" panose="02020603050405020304" pitchFamily="18" charset="0"/>
              </a:rPr>
              <a:t>protected</a:t>
            </a:r>
            <a:r>
              <a:rPr lang="fr-FR" b="1" dirty="0">
                <a:solidFill>
                  <a:srgbClr val="C00000"/>
                </a:solidFill>
                <a:latin typeface="Times New Roman" panose="02020603050405020304" pitchFamily="18" charset="0"/>
                <a:cs typeface="Times New Roman" panose="02020603050405020304" pitchFamily="18" charset="0"/>
              </a:rPr>
              <a:t> $</a:t>
            </a:r>
            <a:r>
              <a:rPr lang="fr-FR" b="1" dirty="0" err="1">
                <a:solidFill>
                  <a:srgbClr val="C00000"/>
                </a:solidFill>
                <a:latin typeface="Times New Roman" panose="02020603050405020304" pitchFamily="18" charset="0"/>
                <a:cs typeface="Times New Roman" panose="02020603050405020304" pitchFamily="18" charset="0"/>
              </a:rPr>
              <a:t>primaryKey</a:t>
            </a:r>
            <a:r>
              <a:rPr lang="fr-FR" b="1" dirty="0">
                <a:solidFill>
                  <a:srgbClr val="C00000"/>
                </a:solidFill>
                <a:latin typeface="Times New Roman" panose="02020603050405020304" pitchFamily="18" charset="0"/>
                <a:cs typeface="Times New Roman" panose="02020603050405020304" pitchFamily="18" charset="0"/>
              </a:rPr>
              <a:t> = </a:t>
            </a:r>
            <a:r>
              <a:rPr lang="fr-FR" b="1" dirty="0">
                <a:solidFill>
                  <a:srgbClr val="00B050"/>
                </a:solidFill>
                <a:latin typeface="Times New Roman" panose="02020603050405020304" pitchFamily="18" charset="0"/>
                <a:cs typeface="Times New Roman" panose="02020603050405020304" pitchFamily="18" charset="0"/>
              </a:rPr>
              <a:t>‘</a:t>
            </a:r>
            <a:r>
              <a:rPr lang="fr-FR" b="1" dirty="0" err="1">
                <a:solidFill>
                  <a:srgbClr val="00B050"/>
                </a:solidFill>
                <a:latin typeface="Times New Roman" panose="02020603050405020304" pitchFamily="18" charset="0"/>
                <a:cs typeface="Times New Roman" panose="02020603050405020304" pitchFamily="18" charset="0"/>
              </a:rPr>
              <a:t>ncin</a:t>
            </a:r>
            <a:r>
              <a:rPr lang="fr-FR" b="1" dirty="0">
                <a:solidFill>
                  <a:srgbClr val="00B050"/>
                </a:solidFill>
                <a:latin typeface="Times New Roman" panose="02020603050405020304" pitchFamily="18" charset="0"/>
                <a:cs typeface="Times New Roman" panose="02020603050405020304" pitchFamily="18" charset="0"/>
              </a:rPr>
              <a:t>’ ;</a:t>
            </a:r>
          </a:p>
        </p:txBody>
      </p:sp>
      <p:sp>
        <p:nvSpPr>
          <p:cNvPr id="14" name="Rectangle : coins arrondis 13">
            <a:extLst>
              <a:ext uri="{FF2B5EF4-FFF2-40B4-BE49-F238E27FC236}">
                <a16:creationId xmlns:a16="http://schemas.microsoft.com/office/drawing/2014/main" xmlns="" id="{42158499-38E9-4CCA-A304-1159677FDC10}"/>
              </a:ext>
            </a:extLst>
          </p:cNvPr>
          <p:cNvSpPr/>
          <p:nvPr/>
        </p:nvSpPr>
        <p:spPr>
          <a:xfrm>
            <a:off x="3036488" y="5473033"/>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b="1" dirty="0">
                <a:solidFill>
                  <a:srgbClr val="0070C0"/>
                </a:solidFill>
                <a:latin typeface="Times New Roman" panose="02020603050405020304" pitchFamily="18" charset="0"/>
                <a:cs typeface="Times New Roman" panose="02020603050405020304" pitchFamily="18" charset="0"/>
              </a:rPr>
              <a:t>public</a:t>
            </a:r>
            <a:r>
              <a:rPr lang="fr-FR" b="1" dirty="0">
                <a:solidFill>
                  <a:srgbClr val="C00000"/>
                </a:solidFill>
                <a:latin typeface="Times New Roman" panose="02020603050405020304" pitchFamily="18" charset="0"/>
                <a:cs typeface="Times New Roman" panose="02020603050405020304" pitchFamily="18" charset="0"/>
              </a:rPr>
              <a:t> $</a:t>
            </a:r>
            <a:r>
              <a:rPr lang="fr-FR" b="1" dirty="0" err="1">
                <a:solidFill>
                  <a:srgbClr val="C00000"/>
                </a:solidFill>
                <a:latin typeface="Times New Roman" panose="02020603050405020304" pitchFamily="18" charset="0"/>
                <a:cs typeface="Times New Roman" panose="02020603050405020304" pitchFamily="18" charset="0"/>
              </a:rPr>
              <a:t>incrementing</a:t>
            </a:r>
            <a:r>
              <a:rPr lang="fr-FR" b="1" dirty="0">
                <a:solidFill>
                  <a:srgbClr val="C00000"/>
                </a:solidFill>
                <a:latin typeface="Times New Roman" panose="02020603050405020304" pitchFamily="18" charset="0"/>
                <a:cs typeface="Times New Roman" panose="02020603050405020304" pitchFamily="18" charset="0"/>
              </a:rPr>
              <a:t> = </a:t>
            </a:r>
            <a:r>
              <a:rPr lang="fr-FR" b="1" dirty="0">
                <a:solidFill>
                  <a:srgbClr val="00B050"/>
                </a:solidFill>
                <a:latin typeface="Times New Roman" panose="02020603050405020304" pitchFamily="18" charset="0"/>
                <a:cs typeface="Times New Roman" panose="02020603050405020304" pitchFamily="18" charset="0"/>
              </a:rPr>
              <a:t>false ;</a:t>
            </a:r>
          </a:p>
        </p:txBody>
      </p:sp>
      <p:sp>
        <p:nvSpPr>
          <p:cNvPr id="15" name="Rectangle : coins arrondis 14">
            <a:extLst>
              <a:ext uri="{FF2B5EF4-FFF2-40B4-BE49-F238E27FC236}">
                <a16:creationId xmlns:a16="http://schemas.microsoft.com/office/drawing/2014/main" xmlns="" id="{C8380D16-AA85-49ED-8E75-4E571CF0082A}"/>
              </a:ext>
            </a:extLst>
          </p:cNvPr>
          <p:cNvSpPr/>
          <p:nvPr/>
        </p:nvSpPr>
        <p:spPr>
          <a:xfrm>
            <a:off x="3036488" y="6337361"/>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b="1" dirty="0">
                <a:solidFill>
                  <a:srgbClr val="0070C0"/>
                </a:solidFill>
                <a:latin typeface="Times New Roman" panose="02020603050405020304" pitchFamily="18" charset="0"/>
                <a:cs typeface="Times New Roman" panose="02020603050405020304" pitchFamily="18" charset="0"/>
              </a:rPr>
              <a:t>public</a:t>
            </a:r>
            <a:r>
              <a:rPr lang="fr-FR" b="1" dirty="0">
                <a:solidFill>
                  <a:srgbClr val="C00000"/>
                </a:solidFill>
                <a:latin typeface="Times New Roman" panose="02020603050405020304" pitchFamily="18" charset="0"/>
                <a:cs typeface="Times New Roman" panose="02020603050405020304" pitchFamily="18" charset="0"/>
              </a:rPr>
              <a:t> $timestamps = </a:t>
            </a:r>
            <a:r>
              <a:rPr lang="fr-FR" b="1" dirty="0">
                <a:solidFill>
                  <a:srgbClr val="00B050"/>
                </a:solidFill>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322456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Génération  d’une migration et un contrôleur de type ressource avec le modèle :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de la route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d’un dossier stagiaires : </a:t>
            </a:r>
            <a:r>
              <a:rPr lang="fr-FR" sz="2000" b="1" dirty="0" err="1">
                <a:solidFill>
                  <a:schemeClr val="tx1"/>
                </a:solidFill>
                <a:latin typeface="Times New Roman" panose="02020603050405020304" pitchFamily="18" charset="0"/>
                <a:cs typeface="Times New Roman" panose="02020603050405020304" pitchFamily="18" charset="0"/>
              </a:rPr>
              <a:t>resources</a:t>
            </a:r>
            <a:r>
              <a:rPr lang="fr-FR" sz="2000" b="1" dirty="0">
                <a:solidFill>
                  <a:schemeClr val="tx1"/>
                </a:solidFill>
                <a:latin typeface="Times New Roman" panose="02020603050405020304" pitchFamily="18" charset="0"/>
                <a:cs typeface="Times New Roman" panose="02020603050405020304" pitchFamily="18" charset="0"/>
              </a:rPr>
              <a:t>\</a:t>
            </a:r>
            <a:r>
              <a:rPr lang="fr-FR" sz="2000" b="1" dirty="0" err="1">
                <a:solidFill>
                  <a:schemeClr val="tx1"/>
                </a:solidFill>
                <a:latin typeface="Times New Roman" panose="02020603050405020304" pitchFamily="18" charset="0"/>
                <a:cs typeface="Times New Roman" panose="02020603050405020304" pitchFamily="18" charset="0"/>
              </a:rPr>
              <a:t>views</a:t>
            </a:r>
            <a:r>
              <a:rPr lang="fr-FR" sz="2000" b="1" dirty="0">
                <a:solidFill>
                  <a:schemeClr val="tx1"/>
                </a:solidFill>
                <a:latin typeface="Times New Roman" panose="02020603050405020304" pitchFamily="18" charset="0"/>
                <a:cs typeface="Times New Roman" panose="02020603050405020304" pitchFamily="18" charset="0"/>
              </a:rPr>
              <a:t>\stagiaires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des vues suivantes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4C7D3E1B-50EB-4B28-8F51-010569C044F7}"/>
              </a:ext>
            </a:extLst>
          </p:cNvPr>
          <p:cNvSpPr/>
          <p:nvPr/>
        </p:nvSpPr>
        <p:spPr>
          <a:xfrm>
            <a:off x="2195736" y="3151909"/>
            <a:ext cx="5328592" cy="5541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a:solidFill>
                  <a:srgbClr val="00B050"/>
                </a:solidFill>
                <a:latin typeface="Source Code Pro"/>
              </a:rPr>
              <a:t>Stagiaire </a:t>
            </a:r>
            <a:r>
              <a:rPr lang="fr-FR" dirty="0">
                <a:solidFill>
                  <a:srgbClr val="C00000"/>
                </a:solidFill>
                <a:latin typeface="Source Code Pro"/>
              </a:rPr>
              <a:t>-</a:t>
            </a:r>
            <a:r>
              <a:rPr lang="fr-FR" dirty="0" err="1">
                <a:solidFill>
                  <a:srgbClr val="C00000"/>
                </a:solidFill>
                <a:latin typeface="Source Code Pro"/>
              </a:rPr>
              <a:t>mcr</a:t>
            </a:r>
            <a:endParaRPr lang="fr-FR" dirty="0">
              <a:solidFill>
                <a:srgbClr val="C00000"/>
              </a:solidFill>
              <a:latin typeface="Source Code Pro"/>
            </a:endParaRPr>
          </a:p>
        </p:txBody>
      </p:sp>
      <p:sp>
        <p:nvSpPr>
          <p:cNvPr id="7" name="Rectangle : coins arrondis 6">
            <a:extLst>
              <a:ext uri="{FF2B5EF4-FFF2-40B4-BE49-F238E27FC236}">
                <a16:creationId xmlns:a16="http://schemas.microsoft.com/office/drawing/2014/main" xmlns="" id="{650EB566-56B0-46B7-B704-7F86323498A4}"/>
              </a:ext>
            </a:extLst>
          </p:cNvPr>
          <p:cNvSpPr/>
          <p:nvPr/>
        </p:nvSpPr>
        <p:spPr>
          <a:xfrm>
            <a:off x="963964" y="4148652"/>
            <a:ext cx="7488832" cy="5541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b="1" dirty="0">
                <a:solidFill>
                  <a:srgbClr val="7A3E9D"/>
                </a:solidFill>
                <a:latin typeface="Consolas" panose="020B0609020204030204" pitchFamily="49" charset="0"/>
              </a:rPr>
              <a:t>Route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resource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StagiaireController</a:t>
            </a:r>
            <a:r>
              <a:rPr lang="fr-FR" dirty="0">
                <a:solidFill>
                  <a:srgbClr val="777777"/>
                </a:solidFill>
                <a:latin typeface="Consolas" panose="020B0609020204030204" pitchFamily="49" charset="0"/>
              </a:rPr>
              <a:t>::</a:t>
            </a:r>
            <a:r>
              <a:rPr lang="fr-FR" dirty="0">
                <a:solidFill>
                  <a:srgbClr val="4B69C6"/>
                </a:solidFill>
                <a:latin typeface="Consolas" panose="020B0609020204030204" pitchFamily="49" charset="0"/>
              </a:rPr>
              <a:t>class</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xmlns="" id="{0A35BF24-8A15-405E-A644-360B92DE9EA1}"/>
              </a:ext>
            </a:extLst>
          </p:cNvPr>
          <p:cNvSpPr/>
          <p:nvPr/>
        </p:nvSpPr>
        <p:spPr>
          <a:xfrm>
            <a:off x="4211960" y="5356769"/>
            <a:ext cx="4104456" cy="8977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err="1">
                <a:solidFill>
                  <a:srgbClr val="0070C0"/>
                </a:solidFill>
                <a:latin typeface="Source Code Pro"/>
              </a:rPr>
              <a:t>create.blade.php</a:t>
            </a:r>
            <a:endParaRPr lang="fr-FR" dirty="0">
              <a:solidFill>
                <a:srgbClr val="0070C0"/>
              </a:solidFill>
              <a:latin typeface="Source Code Pro"/>
            </a:endParaRPr>
          </a:p>
          <a:p>
            <a:pPr algn="ctr"/>
            <a:r>
              <a:rPr lang="fr-FR" dirty="0" err="1">
                <a:solidFill>
                  <a:srgbClr val="0070C0"/>
                </a:solidFill>
                <a:latin typeface="Source Code Pro"/>
              </a:rPr>
              <a:t>edit.blade.php</a:t>
            </a:r>
            <a:endParaRPr lang="fr-FR" dirty="0">
              <a:solidFill>
                <a:srgbClr val="0070C0"/>
              </a:solidFill>
              <a:latin typeface="Source Code Pro"/>
            </a:endParaRPr>
          </a:p>
          <a:p>
            <a:pPr algn="ctr"/>
            <a:r>
              <a:rPr lang="fr-FR" dirty="0" err="1">
                <a:solidFill>
                  <a:srgbClr val="0070C0"/>
                </a:solidFill>
                <a:latin typeface="Source Code Pro"/>
              </a:rPr>
              <a:t>index.blade.php</a:t>
            </a:r>
            <a:endParaRPr lang="fr-FR" dirty="0">
              <a:solidFill>
                <a:srgbClr val="C00000"/>
              </a:solidFill>
              <a:latin typeface="Source Code Pro"/>
            </a:endParaRPr>
          </a:p>
        </p:txBody>
      </p:sp>
    </p:spTree>
    <p:extLst>
      <p:ext uri="{BB962C8B-B14F-4D97-AF65-F5344CB8AC3E}">
        <p14:creationId xmlns:p14="http://schemas.microsoft.com/office/powerpoint/2010/main" val="30031299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2464</TotalTime>
  <Words>1013</Words>
  <Application>Microsoft Office PowerPoint</Application>
  <PresentationFormat>Affichage à l'écran (4:3)</PresentationFormat>
  <Paragraphs>220</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Angsana New</vt:lpstr>
      <vt:lpstr>Arial</vt:lpstr>
      <vt:lpstr>Calibri</vt:lpstr>
      <vt:lpstr>Consolas</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325</cp:revision>
  <dcterms:created xsi:type="dcterms:W3CDTF">2011-10-01T12:57:10Z</dcterms:created>
  <dcterms:modified xsi:type="dcterms:W3CDTF">2023-03-23T09:16:19Z</dcterms:modified>
</cp:coreProperties>
</file>