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08" r:id="rId5"/>
    <p:sldId id="318" r:id="rId6"/>
    <p:sldId id="316" r:id="rId7"/>
    <p:sldId id="304" r:id="rId8"/>
    <p:sldId id="321" r:id="rId9"/>
    <p:sldId id="314" r:id="rId10"/>
    <p:sldId id="315" r:id="rId11"/>
    <p:sldId id="319" r:id="rId12"/>
    <p:sldId id="320" r:id="rId13"/>
    <p:sldId id="322"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11/03/2023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11/03/2023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B46F5AEB-5EF8-495E-97C3-D51D6A6A9F31}"/>
              </a:ext>
            </a:extLst>
          </p:cNvPr>
          <p:cNvSpPr/>
          <p:nvPr/>
        </p:nvSpPr>
        <p:spPr>
          <a:xfrm>
            <a:off x="5358788" y="5095485"/>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Routes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fr-FR" sz="1800" b="1" dirty="0">
                <a:latin typeface="Times New Roman" panose="02020603050405020304" pitchFamily="18" charset="0"/>
                <a:cs typeface="Times New Roman" panose="02020603050405020304" pitchFamily="18" charset="0"/>
              </a:rPr>
              <a:t>Un contrôleur</a:t>
            </a:r>
          </a:p>
          <a:p>
            <a:pPr marL="914400" lvl="2" indent="0">
              <a:buNone/>
            </a:pPr>
            <a:r>
              <a:rPr lang="fr-FR" sz="1800" b="1" dirty="0">
                <a:latin typeface="Times New Roman" panose="02020603050405020304" pitchFamily="18" charset="0"/>
                <a:cs typeface="Times New Roman" panose="02020603050405020304" pitchFamily="18" charset="0"/>
              </a:rPr>
              <a:t>La commande pour créer le contrôleur UserController:</a:t>
            </a:r>
          </a:p>
          <a:p>
            <a:pPr marL="914400" lvl="2" indent="0">
              <a:buNone/>
            </a:pPr>
            <a:r>
              <a:rPr lang="it-IT" sz="2200" b="1" dirty="0">
                <a:solidFill>
                  <a:srgbClr val="002060"/>
                </a:solidFill>
                <a:latin typeface="Times New Roman" panose="02020603050405020304" pitchFamily="18" charset="0"/>
                <a:cs typeface="Times New Roman" panose="02020603050405020304" pitchFamily="18" charset="0"/>
              </a:rPr>
              <a:t>php artisan make:controller </a:t>
            </a:r>
            <a:r>
              <a:rPr lang="it-IT" sz="2200" b="1" dirty="0">
                <a:solidFill>
                  <a:srgbClr val="00B050"/>
                </a:solidFill>
                <a:latin typeface="Times New Roman" panose="02020603050405020304" pitchFamily="18" charset="0"/>
                <a:cs typeface="Times New Roman" panose="02020603050405020304" pitchFamily="18" charset="0"/>
              </a:rPr>
              <a:t>UserController</a:t>
            </a:r>
          </a:p>
          <a:p>
            <a:pPr marL="914400" lvl="2" indent="0">
              <a:buNone/>
            </a:pPr>
            <a:endParaRPr lang="fr-FR" sz="1800" b="1" dirty="0">
              <a:latin typeface="Times New Roman" panose="02020603050405020304" pitchFamily="18" charset="0"/>
              <a:cs typeface="Times New Roman" panose="02020603050405020304" pitchFamily="18" charset="0"/>
            </a:endParaRPr>
          </a:p>
          <a:p>
            <a:pPr marL="914400" lvl="2" indent="0">
              <a:buNone/>
            </a:pPr>
            <a:endParaRPr lang="fr-FR" sz="1800" b="1"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400050" lvl="1" indent="0">
              <a:buNone/>
            </a:pPr>
            <a:endParaRPr lang="fr-FR" sz="1800" dirty="0">
              <a:latin typeface="Times New Roman" panose="02020603050405020304" pitchFamily="18" charset="0"/>
              <a:cs typeface="Times New Roman" panose="02020603050405020304" pitchFamily="18" charset="0"/>
            </a:endParaRPr>
          </a:p>
          <a:p>
            <a:pPr marL="400050" lvl="1" indent="0">
              <a:buNone/>
            </a:pPr>
            <a:r>
              <a:rPr lang="fr-FR" sz="1800" dirty="0">
                <a:latin typeface="Times New Roman" panose="02020603050405020304" pitchFamily="18" charset="0"/>
                <a:cs typeface="Times New Roman" panose="02020603050405020304" pitchFamily="18" charset="0"/>
              </a:rPr>
              <a:t>Ce code signifie que si le routeur reçoit « </a:t>
            </a:r>
            <a:r>
              <a:rPr lang="fr-FR" sz="1800" b="1" dirty="0">
                <a:latin typeface="Times New Roman" panose="02020603050405020304" pitchFamily="18" charset="0"/>
                <a:cs typeface="Times New Roman" panose="02020603050405020304" pitchFamily="18" charset="0"/>
              </a:rPr>
              <a:t>/user </a:t>
            </a:r>
            <a:r>
              <a:rPr lang="fr-FR" sz="1800" dirty="0">
                <a:latin typeface="Times New Roman" panose="02020603050405020304" pitchFamily="18" charset="0"/>
                <a:cs typeface="Times New Roman" panose="02020603050405020304" pitchFamily="18" charset="0"/>
              </a:rPr>
              <a:t>», Laravel ira dans la section </a:t>
            </a:r>
            <a:r>
              <a:rPr lang="fr-FR" sz="1800" b="1" dirty="0">
                <a:latin typeface="Times New Roman" panose="02020603050405020304" pitchFamily="18" charset="0"/>
                <a:cs typeface="Times New Roman" panose="02020603050405020304" pitchFamily="18" charset="0"/>
              </a:rPr>
              <a:t>UserController</a:t>
            </a:r>
            <a:r>
              <a:rPr lang="fr-FR" sz="1800" dirty="0">
                <a:latin typeface="Times New Roman" panose="02020603050405020304" pitchFamily="18" charset="0"/>
                <a:cs typeface="Times New Roman" panose="02020603050405020304" pitchFamily="18" charset="0"/>
              </a:rPr>
              <a:t> et invoquera la function </a:t>
            </a:r>
            <a:r>
              <a:rPr lang="fr-FR" sz="1800" b="1" dirty="0">
                <a:latin typeface="Times New Roman" panose="02020603050405020304" pitchFamily="18" charset="0"/>
                <a:cs typeface="Times New Roman" panose="02020603050405020304" pitchFamily="18" charset="0"/>
              </a:rPr>
              <a:t>index</a:t>
            </a:r>
            <a:r>
              <a:rPr lang="fr-FR" sz="1800" dirty="0">
                <a:latin typeface="Times New Roman" panose="02020603050405020304" pitchFamily="18" charset="0"/>
                <a:cs typeface="Times New Roman" panose="02020603050405020304" pitchFamily="18" charset="0"/>
              </a:rPr>
              <a:t>.</a:t>
            </a: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buNone/>
            </a:pPr>
            <a:r>
              <a:rPr lang="fr-FR" sz="1800" dirty="0">
                <a:latin typeface="Times New Roman" panose="02020603050405020304" pitchFamily="18" charset="0"/>
                <a:cs typeface="Times New Roman" panose="02020603050405020304" pitchFamily="18" charset="0"/>
              </a:rPr>
              <a:t>      Nous parlerons des contrôleurs en détail dans le cour sur la </a:t>
            </a:r>
            <a:r>
              <a:rPr lang="fr-FR" sz="1800" b="1" dirty="0">
                <a:latin typeface="Times New Roman" panose="02020603050405020304" pitchFamily="18" charset="0"/>
                <a:cs typeface="Times New Roman" panose="02020603050405020304" pitchFamily="18" charset="0"/>
              </a:rPr>
              <a:t>Manipulation des contrôleurs</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xmlns="" id="{0AD80704-AA10-4C44-B045-6A4BA5A3DABD}"/>
              </a:ext>
            </a:extLst>
          </p:cNvPr>
          <p:cNvSpPr/>
          <p:nvPr/>
        </p:nvSpPr>
        <p:spPr>
          <a:xfrm>
            <a:off x="1043608" y="3146004"/>
            <a:ext cx="7056784" cy="1502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chemeClr val="tx2">
                    <a:lumMod val="75000"/>
                  </a:schemeClr>
                </a:solidFill>
                <a:latin typeface="Times New Roman" panose="02020603050405020304" pitchFamily="18" charset="0"/>
                <a:cs typeface="Times New Roman" panose="02020603050405020304" pitchFamily="18" charset="0"/>
              </a:rPr>
              <a:t>&lt;?php</a:t>
            </a:r>
          </a:p>
          <a:p>
            <a:pPr marL="400050" lvl="1" indent="0">
              <a:buNone/>
            </a:pPr>
            <a:endParaRPr lang="en-US"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sz="2000" dirty="0">
                <a:solidFill>
                  <a:schemeClr val="tx2">
                    <a:lumMod val="75000"/>
                  </a:schemeClr>
                </a:solidFill>
                <a:latin typeface="Times New Roman" panose="02020603050405020304" pitchFamily="18" charset="0"/>
                <a:cs typeface="Times New Roman" panose="02020603050405020304" pitchFamily="18" charset="0"/>
              </a:rPr>
              <a:t>Route::</a:t>
            </a:r>
            <a:r>
              <a:rPr lang="en-US" sz="2000" dirty="0">
                <a:solidFill>
                  <a:schemeClr val="accent1"/>
                </a:solidFill>
                <a:latin typeface="Times New Roman" panose="02020603050405020304" pitchFamily="18" charset="0"/>
                <a:cs typeface="Times New Roman" panose="02020603050405020304" pitchFamily="18" charset="0"/>
              </a:rPr>
              <a:t>get</a:t>
            </a:r>
            <a:r>
              <a:rPr lang="en-US" sz="2000" dirty="0">
                <a:solidFill>
                  <a:schemeClr val="tx2">
                    <a:lumMod val="75000"/>
                  </a:schemeClr>
                </a:solidFill>
                <a:latin typeface="Times New Roman" panose="02020603050405020304" pitchFamily="18" charset="0"/>
                <a:cs typeface="Times New Roman" panose="02020603050405020304" pitchFamily="18" charset="0"/>
              </a:rPr>
              <a:t>('/user', [UserController::</a:t>
            </a:r>
            <a:r>
              <a:rPr lang="en-US" sz="2000" dirty="0">
                <a:solidFill>
                  <a:schemeClr val="accent1"/>
                </a:solidFill>
                <a:latin typeface="Times New Roman" panose="02020603050405020304" pitchFamily="18" charset="0"/>
                <a:cs typeface="Times New Roman" panose="02020603050405020304" pitchFamily="18" charset="0"/>
              </a:rPr>
              <a:t>class</a:t>
            </a:r>
            <a:r>
              <a:rPr lang="en-US" sz="2000" dirty="0">
                <a:solidFill>
                  <a:schemeClr val="tx2">
                    <a:lumMod val="75000"/>
                  </a:schemeClr>
                </a:solidFill>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index</a:t>
            </a:r>
            <a:r>
              <a:rPr lang="en-US" sz="2000" dirty="0">
                <a:solidFill>
                  <a:schemeClr val="tx2">
                    <a:lumMod val="75000"/>
                  </a:schemeClr>
                </a:solidFill>
                <a:latin typeface="Times New Roman" panose="02020603050405020304" pitchFamily="18" charset="0"/>
                <a:cs typeface="Times New Roman" panose="02020603050405020304" pitchFamily="18" charset="0"/>
              </a:rPr>
              <a:t>']);</a:t>
            </a:r>
            <a:endParaRPr lang="fr-FR" sz="20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84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100" b="1" dirty="0">
                <a:latin typeface="Times New Roman" panose="02020603050405020304" pitchFamily="18" charset="0"/>
                <a:cs typeface="Times New Roman" panose="02020603050405020304" pitchFamily="18" charset="0"/>
              </a:rPr>
              <a:t>Routes nommés</a:t>
            </a:r>
          </a:p>
          <a:p>
            <a:pPr marL="914400" lvl="2" indent="0">
              <a:buNone/>
            </a:pPr>
            <a:r>
              <a:rPr lang="fr-FR" sz="1800" dirty="0">
                <a:latin typeface="Times New Roman" panose="02020603050405020304" pitchFamily="18" charset="0"/>
                <a:cs typeface="Times New Roman" panose="02020603050405020304" pitchFamily="18" charset="0"/>
              </a:rPr>
              <a:t>Il est parfois utile de nommer une route, par exemple pour générer une url ou pour effectuer une redirection. </a:t>
            </a:r>
          </a:p>
          <a:p>
            <a:pPr marL="914400" lvl="2" indent="0">
              <a:buNone/>
            </a:pPr>
            <a:r>
              <a:rPr lang="fr-FR" sz="1800" dirty="0">
                <a:latin typeface="Times New Roman" panose="02020603050405020304" pitchFamily="18" charset="0"/>
                <a:cs typeface="Times New Roman" panose="02020603050405020304" pitchFamily="18" charset="0"/>
              </a:rPr>
              <a:t>La syntaxe pour nommer une route est celle-ci </a:t>
            </a:r>
            <a:endParaRPr lang="fr-FR" sz="1800" b="1"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r>
              <a:rPr lang="fr-FR" sz="1800" dirty="0">
                <a:latin typeface="Times New Roman" panose="02020603050405020304" pitchFamily="18" charset="0"/>
                <a:cs typeface="Times New Roman" panose="02020603050405020304" pitchFamily="18" charset="0"/>
              </a:rPr>
              <a:t>Par exemple pour générer l’url qui correspond à cette route on peut utiliser l’helper route :</a:t>
            </a:r>
          </a:p>
          <a:p>
            <a:pPr marL="914400" lvl="2" indent="0">
              <a:buNone/>
            </a:pPr>
            <a:r>
              <a:rPr lang="fr-FR" sz="1800" dirty="0">
                <a:solidFill>
                  <a:srgbClr val="D0284A"/>
                </a:solidFill>
                <a:latin typeface="Source Code Pro"/>
              </a:rPr>
              <a:t>R</a:t>
            </a:r>
            <a:r>
              <a:rPr lang="fr-FR" sz="1800">
                <a:solidFill>
                  <a:srgbClr val="D0284A"/>
                </a:solidFill>
                <a:latin typeface="Source Code Pro"/>
              </a:rPr>
              <a:t>oute</a:t>
            </a:r>
            <a:r>
              <a:rPr lang="fr-FR" sz="1800" dirty="0">
                <a:solidFill>
                  <a:srgbClr val="35434C"/>
                </a:solidFill>
                <a:latin typeface="Source Code Pro"/>
              </a:rPr>
              <a:t>(</a:t>
            </a:r>
            <a:r>
              <a:rPr lang="fr-FR" sz="1800" dirty="0">
                <a:solidFill>
                  <a:srgbClr val="5E860F"/>
                </a:solidFill>
                <a:latin typeface="Source Code Pro"/>
              </a:rPr>
              <a:t>'home’</a:t>
            </a:r>
            <a:r>
              <a:rPr lang="fr-FR" sz="1800" dirty="0">
                <a:solidFill>
                  <a:srgbClr val="35434C"/>
                </a:solidFill>
                <a:latin typeface="Source Code Pro"/>
              </a:rPr>
              <a:t>)</a:t>
            </a:r>
          </a:p>
          <a:p>
            <a:pPr marL="914400" lvl="2" indent="0">
              <a:buNone/>
            </a:pPr>
            <a:r>
              <a:rPr lang="fr-FR" sz="1800" dirty="0">
                <a:latin typeface="Times New Roman" panose="02020603050405020304" pitchFamily="18" charset="0"/>
                <a:cs typeface="Times New Roman" panose="02020603050405020304" pitchFamily="18" charset="0"/>
              </a:rPr>
              <a:t>Un avantage à utiliser des routes nommées est qu’on peut réorganiser les urls d’un site sans avoir à modifier beaucoup de code.</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xmlns="" id="{0AD80704-AA10-4C44-B045-6A4BA5A3DABD}"/>
              </a:ext>
            </a:extLst>
          </p:cNvPr>
          <p:cNvSpPr/>
          <p:nvPr/>
        </p:nvSpPr>
        <p:spPr>
          <a:xfrm>
            <a:off x="1475656" y="3587316"/>
            <a:ext cx="6408712" cy="1123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fr-FR" dirty="0">
                <a:solidFill>
                  <a:srgbClr val="D0284A"/>
                </a:solidFill>
                <a:latin typeface="Source Code Pro"/>
              </a:rPr>
              <a:t>Route::get</a:t>
            </a:r>
            <a:r>
              <a:rPr lang="fr-FR" dirty="0">
                <a:solidFill>
                  <a:srgbClr val="35434C"/>
                </a:solidFill>
                <a:latin typeface="Source Code Pro"/>
              </a:rPr>
              <a:t>(</a:t>
            </a:r>
            <a:r>
              <a:rPr lang="fr-FR" dirty="0">
                <a:solidFill>
                  <a:srgbClr val="5E860F"/>
                </a:solidFill>
                <a:latin typeface="Source Code Pro"/>
              </a:rPr>
              <a:t>'/'</a:t>
            </a:r>
            <a:r>
              <a:rPr lang="fr-FR" dirty="0">
                <a:solidFill>
                  <a:srgbClr val="2B333A"/>
                </a:solidFill>
                <a:latin typeface="Source Code Pro"/>
              </a:rPr>
              <a:t>, </a:t>
            </a:r>
            <a:r>
              <a:rPr lang="fr-FR" b="1" dirty="0">
                <a:solidFill>
                  <a:srgbClr val="085789"/>
                </a:solidFill>
                <a:latin typeface="Source Code Pro"/>
              </a:rPr>
              <a:t>function</a:t>
            </a:r>
            <a:r>
              <a:rPr lang="fr-FR" dirty="0">
                <a:solidFill>
                  <a:srgbClr val="35434C"/>
                </a:solidFill>
                <a:latin typeface="Source Code Pro"/>
              </a:rPr>
              <a:t>()</a:t>
            </a:r>
            <a:r>
              <a:rPr lang="fr-FR" dirty="0">
                <a:solidFill>
                  <a:srgbClr val="2B333A"/>
                </a:solidFill>
                <a:latin typeface="Source Code Pro"/>
              </a:rPr>
              <a:t> </a:t>
            </a:r>
            <a:r>
              <a:rPr lang="fr-FR" dirty="0">
                <a:solidFill>
                  <a:srgbClr val="35434C"/>
                </a:solidFill>
                <a:latin typeface="Source Code Pro"/>
              </a:rPr>
              <a:t>{</a:t>
            </a:r>
            <a:r>
              <a:rPr lang="en-US" dirty="0">
                <a:solidFill>
                  <a:srgbClr val="C00000"/>
                </a:solidFill>
                <a:latin typeface="Times New Roman" panose="02020603050405020304" pitchFamily="18" charset="0"/>
                <a:cs typeface="Times New Roman" panose="02020603050405020304" pitchFamily="18" charset="0"/>
              </a:rPr>
              <a:t>	 	</a:t>
            </a:r>
            <a:r>
              <a:rPr lang="fr-FR" b="1" dirty="0">
                <a:solidFill>
                  <a:srgbClr val="085789"/>
                </a:solidFill>
                <a:latin typeface="Source Code Pro"/>
              </a:rPr>
              <a:t>return</a:t>
            </a:r>
            <a:r>
              <a:rPr lang="fr-FR" dirty="0">
                <a:solidFill>
                  <a:srgbClr val="2B333A"/>
                </a:solidFill>
                <a:latin typeface="Source Code Pro"/>
              </a:rPr>
              <a:t> </a:t>
            </a:r>
            <a:r>
              <a:rPr lang="fr-FR" dirty="0">
                <a:solidFill>
                  <a:srgbClr val="5E860F"/>
                </a:solidFill>
                <a:latin typeface="Source Code Pro"/>
              </a:rPr>
              <a:t>'Je suis la page d\'accueil !'</a:t>
            </a:r>
            <a:r>
              <a:rPr lang="fr-FR" dirty="0">
                <a:solidFill>
                  <a:srgbClr val="2B333A"/>
                </a:solidFill>
                <a:latin typeface="Source Code Pro"/>
              </a:rPr>
              <a:t>;</a:t>
            </a:r>
            <a:endParaRPr lang="en-US"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fr-FR" dirty="0">
                <a:solidFill>
                  <a:srgbClr val="35434C"/>
                </a:solidFill>
                <a:latin typeface="Source Code Pro"/>
              </a:rPr>
              <a:t>})</a:t>
            </a:r>
            <a:r>
              <a:rPr lang="fr-FR" dirty="0">
                <a:solidFill>
                  <a:srgbClr val="4284AE"/>
                </a:solidFill>
                <a:latin typeface="Source Code Pro"/>
              </a:rPr>
              <a:t>-&gt;</a:t>
            </a:r>
            <a:r>
              <a:rPr lang="fr-FR" dirty="0">
                <a:solidFill>
                  <a:srgbClr val="D0284A"/>
                </a:solidFill>
                <a:latin typeface="Source Code Pro"/>
              </a:rPr>
              <a:t>name</a:t>
            </a:r>
            <a:r>
              <a:rPr lang="fr-FR" dirty="0">
                <a:solidFill>
                  <a:srgbClr val="35434C"/>
                </a:solidFill>
                <a:latin typeface="Source Code Pro"/>
              </a:rPr>
              <a:t>(</a:t>
            </a:r>
            <a:r>
              <a:rPr lang="fr-FR" dirty="0">
                <a:solidFill>
                  <a:srgbClr val="5E860F"/>
                </a:solidFill>
                <a:latin typeface="Source Code Pro"/>
              </a:rPr>
              <a:t>'home'</a:t>
            </a:r>
            <a:r>
              <a:rPr lang="fr-FR" dirty="0">
                <a:solidFill>
                  <a:srgbClr val="35434C"/>
                </a:solidFill>
                <a:latin typeface="Source Code Pro"/>
              </a:rPr>
              <a:t>)</a:t>
            </a:r>
            <a:r>
              <a:rPr lang="fr-FR" dirty="0">
                <a:solidFill>
                  <a:srgbClr val="2B333A"/>
                </a:solidFill>
                <a:latin typeface="Source Code Pro"/>
              </a:rPr>
              <a:t>;</a:t>
            </a:r>
            <a:endParaRPr lang="fr-FR"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59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100" b="1" dirty="0">
                <a:latin typeface="Times New Roman" panose="02020603050405020304" pitchFamily="18" charset="0"/>
                <a:cs typeface="Times New Roman" panose="02020603050405020304" pitchFamily="18" charset="0"/>
              </a:rPr>
              <a:t>Paramètres de Route</a:t>
            </a:r>
          </a:p>
          <a:p>
            <a:pPr marL="914400" lvl="2" indent="0">
              <a:buNone/>
            </a:pPr>
            <a:r>
              <a:rPr lang="fr-FR" sz="1800" dirty="0">
                <a:latin typeface="Times New Roman" panose="02020603050405020304" pitchFamily="18" charset="0"/>
                <a:cs typeface="Times New Roman" panose="02020603050405020304" pitchFamily="18" charset="0"/>
              </a:rPr>
              <a:t>On peut utiliser un paramètre pour une route qui accepte des éléments variables en utilisant des accolades. Regardez ce code :</a:t>
            </a: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r>
              <a:rPr lang="fr-FR" sz="1800" dirty="0">
                <a:latin typeface="Times New Roman" panose="02020603050405020304" pitchFamily="18" charset="0"/>
                <a:cs typeface="Times New Roman" panose="02020603050405020304" pitchFamily="18" charset="0"/>
              </a:rPr>
              <a:t>On dit que la route est paramétrée parce qu’elle possède un paramètre qui peut prendre n’importe quelle valeur.</a:t>
            </a:r>
          </a:p>
          <a:p>
            <a:pPr marL="914400" lvl="2" indent="0">
              <a:buNone/>
            </a:pPr>
            <a:r>
              <a:rPr lang="fr-FR" sz="1800" dirty="0">
                <a:latin typeface="Times New Roman" panose="02020603050405020304" pitchFamily="18" charset="0"/>
                <a:cs typeface="Times New Roman" panose="02020603050405020304" pitchFamily="18" charset="0"/>
              </a:rPr>
              <a:t>On peut rendre un paramètre optionnel en lui ajoutant un point d’interrogation mais il ne doit pas être suivi par un paramètre obligatoire. Dans ce cas pour éviter une erreur d’exécution il faut prévoir une valeur par défaut pour le paramètre, par exemple :</a:t>
            </a:r>
          </a:p>
          <a:p>
            <a:pPr marL="914400" lvl="2" indent="0">
              <a:buNone/>
            </a:pPr>
            <a:r>
              <a:rPr lang="en-US" sz="1800" dirty="0">
                <a:solidFill>
                  <a:srgbClr val="D0284A"/>
                </a:solidFill>
                <a:latin typeface="Source Code Pro"/>
              </a:rPr>
              <a:t>Route::get</a:t>
            </a:r>
            <a:r>
              <a:rPr lang="en-US" sz="1800" dirty="0">
                <a:solidFill>
                  <a:srgbClr val="35434C"/>
                </a:solidFill>
                <a:latin typeface="Source Code Pro"/>
              </a:rPr>
              <a:t>(</a:t>
            </a:r>
            <a:r>
              <a:rPr lang="en-US" sz="1800" dirty="0">
                <a:solidFill>
                  <a:srgbClr val="5E860F"/>
                </a:solidFill>
                <a:latin typeface="Source Code Pro"/>
              </a:rPr>
              <a:t>'{n?}'</a:t>
            </a:r>
            <a:r>
              <a:rPr lang="en-US" sz="1800" dirty="0">
                <a:solidFill>
                  <a:srgbClr val="2B333A"/>
                </a:solidFill>
                <a:latin typeface="Source Code Pro"/>
              </a:rPr>
              <a:t>, </a:t>
            </a:r>
            <a:r>
              <a:rPr lang="en-US" sz="1800" b="1" dirty="0">
                <a:solidFill>
                  <a:srgbClr val="085789"/>
                </a:solidFill>
                <a:latin typeface="Source Code Pro"/>
              </a:rPr>
              <a:t>function</a:t>
            </a:r>
            <a:r>
              <a:rPr lang="en-US" sz="1800" dirty="0">
                <a:solidFill>
                  <a:srgbClr val="35434C"/>
                </a:solidFill>
                <a:latin typeface="Source Code Pro"/>
              </a:rPr>
              <a:t>(</a:t>
            </a:r>
            <a:r>
              <a:rPr lang="en-US" sz="1800" b="1" dirty="0">
                <a:solidFill>
                  <a:srgbClr val="085789"/>
                </a:solidFill>
                <a:latin typeface="Source Code Pro"/>
              </a:rPr>
              <a:t>$n</a:t>
            </a:r>
            <a:r>
              <a:rPr lang="en-US" sz="1800" dirty="0">
                <a:solidFill>
                  <a:srgbClr val="2B333A"/>
                </a:solidFill>
                <a:latin typeface="Source Code Pro"/>
              </a:rPr>
              <a:t> = </a:t>
            </a:r>
            <a:r>
              <a:rPr lang="en-US" sz="1800" dirty="0">
                <a:solidFill>
                  <a:srgbClr val="9B0D5C"/>
                </a:solidFill>
                <a:latin typeface="Source Code Pro"/>
              </a:rPr>
              <a:t>1</a:t>
            </a:r>
            <a:r>
              <a:rPr lang="en-US" sz="1800" dirty="0">
                <a:solidFill>
                  <a:srgbClr val="35434C"/>
                </a:solidFill>
                <a:latin typeface="Source Code Pro"/>
              </a:rPr>
              <a:t>)</a:t>
            </a:r>
            <a:r>
              <a:rPr lang="en-US" sz="1800" dirty="0">
                <a:solidFill>
                  <a:srgbClr val="2B333A"/>
                </a:solidFill>
                <a:latin typeface="Source Code Pro"/>
              </a:rPr>
              <a:t> </a:t>
            </a:r>
            <a:r>
              <a:rPr lang="en-US" sz="1800" dirty="0">
                <a:solidFill>
                  <a:srgbClr val="35434C"/>
                </a:solidFill>
                <a:latin typeface="Source Code Pro"/>
              </a:rPr>
              <a:t>{</a:t>
            </a:r>
          </a:p>
          <a:p>
            <a:pPr marL="914400" lvl="2" indent="0">
              <a:buNone/>
            </a:pPr>
            <a:r>
              <a:rPr lang="fr-FR" sz="1800" dirty="0">
                <a:latin typeface="Times New Roman" panose="02020603050405020304" pitchFamily="18" charset="0"/>
                <a:cs typeface="Times New Roman" panose="02020603050405020304" pitchFamily="18" charset="0"/>
              </a:rPr>
              <a:t>Le paramètre n est devenu optionnel et par défaut sa valeur est 1.</a:t>
            </a:r>
          </a:p>
          <a:p>
            <a:pPr marL="914400" lvl="2" indent="0">
              <a:buNone/>
            </a:pPr>
            <a:endParaRPr lang="fr-FR" sz="18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xmlns="" id="{0AD80704-AA10-4C44-B045-6A4BA5A3DABD}"/>
              </a:ext>
            </a:extLst>
          </p:cNvPr>
          <p:cNvSpPr/>
          <p:nvPr/>
        </p:nvSpPr>
        <p:spPr>
          <a:xfrm>
            <a:off x="1367644" y="3255876"/>
            <a:ext cx="6408712" cy="893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dirty="0">
                <a:solidFill>
                  <a:srgbClr val="D0284A"/>
                </a:solidFill>
                <a:latin typeface="inherit"/>
              </a:rPr>
              <a:t>	Route::get</a:t>
            </a:r>
            <a:r>
              <a:rPr lang="fr-FR" dirty="0">
                <a:solidFill>
                  <a:srgbClr val="35434C"/>
                </a:solidFill>
                <a:latin typeface="inherit"/>
              </a:rPr>
              <a:t>(</a:t>
            </a:r>
            <a:r>
              <a:rPr lang="fr-FR" dirty="0">
                <a:solidFill>
                  <a:srgbClr val="5E860F"/>
                </a:solidFill>
                <a:latin typeface="inherit"/>
              </a:rPr>
              <a:t>'{n}'</a:t>
            </a:r>
            <a:r>
              <a:rPr lang="fr-FR" dirty="0">
                <a:solidFill>
                  <a:srgbClr val="2B333A"/>
                </a:solidFill>
                <a:latin typeface="inherit"/>
              </a:rPr>
              <a:t>, </a:t>
            </a:r>
            <a:r>
              <a:rPr lang="fr-FR" b="1" dirty="0">
                <a:solidFill>
                  <a:srgbClr val="085789"/>
                </a:solidFill>
                <a:latin typeface="inherit"/>
              </a:rPr>
              <a:t>function</a:t>
            </a:r>
            <a:r>
              <a:rPr lang="fr-FR" dirty="0">
                <a:solidFill>
                  <a:srgbClr val="35434C"/>
                </a:solidFill>
                <a:latin typeface="inherit"/>
              </a:rPr>
              <a:t>(</a:t>
            </a:r>
            <a:r>
              <a:rPr lang="fr-FR" b="1" dirty="0">
                <a:solidFill>
                  <a:srgbClr val="085789"/>
                </a:solidFill>
                <a:latin typeface="inherit"/>
              </a:rPr>
              <a:t>$n</a:t>
            </a:r>
            <a:r>
              <a:rPr lang="fr-FR" dirty="0">
                <a:solidFill>
                  <a:srgbClr val="35434C"/>
                </a:solidFill>
                <a:latin typeface="inherit"/>
              </a:rPr>
              <a:t>)</a:t>
            </a:r>
            <a:r>
              <a:rPr lang="fr-FR" dirty="0">
                <a:solidFill>
                  <a:srgbClr val="2B333A"/>
                </a:solidFill>
                <a:latin typeface="inherit"/>
              </a:rPr>
              <a:t> </a:t>
            </a:r>
            <a:r>
              <a:rPr lang="fr-FR" dirty="0">
                <a:solidFill>
                  <a:srgbClr val="35434C"/>
                </a:solidFill>
                <a:latin typeface="inherit"/>
              </a:rPr>
              <a:t>{</a:t>
            </a:r>
            <a:endParaRPr lang="fr-FR" dirty="0">
              <a:solidFill>
                <a:srgbClr val="9C9EA0"/>
              </a:solidFill>
              <a:latin typeface="Source Code Pro"/>
            </a:endParaRPr>
          </a:p>
          <a:p>
            <a:r>
              <a:rPr lang="fr-FR" b="1" dirty="0">
                <a:solidFill>
                  <a:srgbClr val="085789"/>
                </a:solidFill>
                <a:latin typeface="inherit"/>
              </a:rPr>
              <a:t>		return</a:t>
            </a:r>
            <a:r>
              <a:rPr lang="fr-FR" dirty="0">
                <a:solidFill>
                  <a:srgbClr val="2B333A"/>
                </a:solidFill>
                <a:latin typeface="inherit"/>
              </a:rPr>
              <a:t> </a:t>
            </a:r>
            <a:r>
              <a:rPr lang="fr-FR" dirty="0">
                <a:solidFill>
                  <a:srgbClr val="5E860F"/>
                </a:solidFill>
                <a:latin typeface="inherit"/>
              </a:rPr>
              <a:t>'Je suis la page '</a:t>
            </a:r>
            <a:r>
              <a:rPr lang="fr-FR" dirty="0">
                <a:solidFill>
                  <a:srgbClr val="2B333A"/>
                </a:solidFill>
                <a:latin typeface="inherit"/>
              </a:rPr>
              <a:t> . </a:t>
            </a:r>
            <a:r>
              <a:rPr lang="fr-FR" b="1" dirty="0">
                <a:solidFill>
                  <a:srgbClr val="085789"/>
                </a:solidFill>
                <a:latin typeface="inherit"/>
              </a:rPr>
              <a:t>$n</a:t>
            </a:r>
            <a:r>
              <a:rPr lang="fr-FR" dirty="0">
                <a:solidFill>
                  <a:srgbClr val="2B333A"/>
                </a:solidFill>
                <a:latin typeface="inherit"/>
              </a:rPr>
              <a:t> . </a:t>
            </a:r>
            <a:r>
              <a:rPr lang="fr-FR" dirty="0">
                <a:solidFill>
                  <a:srgbClr val="5E860F"/>
                </a:solidFill>
                <a:latin typeface="inherit"/>
              </a:rPr>
              <a:t>' !’</a:t>
            </a:r>
            <a:r>
              <a:rPr lang="fr-FR" dirty="0">
                <a:solidFill>
                  <a:srgbClr val="2B333A"/>
                </a:solidFill>
                <a:latin typeface="inherit"/>
              </a:rPr>
              <a:t>;</a:t>
            </a:r>
            <a:endParaRPr lang="fr-FR" dirty="0">
              <a:solidFill>
                <a:srgbClr val="9C9EA0"/>
              </a:solidFill>
              <a:latin typeface="Source Code Pro"/>
            </a:endParaRPr>
          </a:p>
          <a:p>
            <a:r>
              <a:rPr lang="fr-FR" dirty="0">
                <a:solidFill>
                  <a:srgbClr val="35434C"/>
                </a:solidFill>
                <a:latin typeface="inherit"/>
              </a:rPr>
              <a:t>	})</a:t>
            </a:r>
            <a:r>
              <a:rPr lang="fr-FR" dirty="0">
                <a:solidFill>
                  <a:srgbClr val="2B333A"/>
                </a:solidFill>
                <a:latin typeface="inherit"/>
              </a:rPr>
              <a:t>;</a:t>
            </a:r>
            <a:endParaRPr lang="fr-FR" dirty="0">
              <a:solidFill>
                <a:srgbClr val="9C9EA0"/>
              </a:solidFill>
              <a:latin typeface="Source Code Pro"/>
            </a:endParaRPr>
          </a:p>
        </p:txBody>
      </p:sp>
    </p:spTree>
    <p:extLst>
      <p:ext uri="{BB962C8B-B14F-4D97-AF65-F5344CB8AC3E}">
        <p14:creationId xmlns:p14="http://schemas.microsoft.com/office/powerpoint/2010/main" val="252150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1800" dirty="0">
              <a:latin typeface="Times New Roman" panose="02020603050405020304" pitchFamily="18" charset="0"/>
              <a:cs typeface="Times New Roman" panose="02020603050405020304" pitchFamily="18" charset="0"/>
            </a:endParaRPr>
          </a:p>
          <a:p>
            <a:pPr marL="914400" lvl="2" indent="0" algn="ctr">
              <a:buNone/>
            </a:pPr>
            <a:r>
              <a:rPr lang="fr-FR" sz="1800" dirty="0">
                <a:solidFill>
                  <a:schemeClr val="tx2"/>
                </a:solidFill>
                <a:latin typeface="Times New Roman" panose="02020603050405020304" pitchFamily="18" charset="0"/>
                <a:cs typeface="Times New Roman" panose="02020603050405020304" pitchFamily="18" charset="0"/>
              </a:rPr>
              <a:t>GET , POST, PUT, PUTCH, DELETE</a:t>
            </a:r>
          </a:p>
          <a:p>
            <a:pPr lvl="2">
              <a:buFont typeface="Wingdings" panose="05000000000000000000" pitchFamily="2" charset="2"/>
              <a:buChar char="Ø"/>
            </a:pPr>
            <a:r>
              <a:rPr lang="fr-FR" sz="1800" dirty="0">
                <a:solidFill>
                  <a:schemeClr val="tx2"/>
                </a:solidFill>
                <a:latin typeface="Times New Roman" panose="02020603050405020304" pitchFamily="18" charset="0"/>
                <a:cs typeface="Times New Roman" panose="02020603050405020304" pitchFamily="18" charset="0"/>
              </a:rPr>
              <a:t>match</a:t>
            </a:r>
          </a:p>
          <a:p>
            <a:pPr lvl="2">
              <a:buFont typeface="Wingdings" panose="05000000000000000000" pitchFamily="2" charset="2"/>
              <a:buChar char="Ø"/>
            </a:pPr>
            <a:endParaRPr lang="fr-FR" sz="1800" dirty="0">
              <a:solidFill>
                <a:schemeClr val="tx2"/>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fr-FR" sz="1800" dirty="0">
              <a:solidFill>
                <a:schemeClr val="tx2"/>
              </a:solidFill>
              <a:latin typeface="Times New Roman" panose="02020603050405020304" pitchFamily="18" charset="0"/>
              <a:cs typeface="Times New Roman" panose="02020603050405020304" pitchFamily="18" charset="0"/>
            </a:endParaRPr>
          </a:p>
          <a:p>
            <a:pPr marL="914400" lvl="2" indent="0">
              <a:buNone/>
            </a:pPr>
            <a:endParaRPr lang="fr-FR" sz="1800" dirty="0">
              <a:solidFill>
                <a:schemeClr val="tx2"/>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fr-FR" sz="1800" dirty="0" err="1">
                <a:solidFill>
                  <a:schemeClr val="tx2"/>
                </a:solidFill>
                <a:latin typeface="Times New Roman" panose="02020603050405020304" pitchFamily="18" charset="0"/>
                <a:cs typeface="Times New Roman" panose="02020603050405020304" pitchFamily="18" charset="0"/>
              </a:rPr>
              <a:t>any</a:t>
            </a:r>
            <a:endParaRPr lang="fr-FR" sz="1800" dirty="0">
              <a:solidFill>
                <a:schemeClr val="tx2"/>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fr-FR" sz="1800" dirty="0">
              <a:solidFill>
                <a:schemeClr val="tx2"/>
              </a:solidFill>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xmlns="" id="{0AD80704-AA10-4C44-B045-6A4BA5A3DABD}"/>
              </a:ext>
            </a:extLst>
          </p:cNvPr>
          <p:cNvSpPr/>
          <p:nvPr/>
        </p:nvSpPr>
        <p:spPr>
          <a:xfrm>
            <a:off x="1429763" y="4696036"/>
            <a:ext cx="6408712" cy="893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dirty="0">
                <a:solidFill>
                  <a:srgbClr val="D0284A"/>
                </a:solidFill>
                <a:latin typeface="inherit"/>
              </a:rPr>
              <a:t>	Route::</a:t>
            </a:r>
            <a:r>
              <a:rPr lang="fr-FR" dirty="0" err="1">
                <a:solidFill>
                  <a:srgbClr val="D0284A"/>
                </a:solidFill>
                <a:latin typeface="inherit"/>
              </a:rPr>
              <a:t>any</a:t>
            </a:r>
            <a:r>
              <a:rPr lang="fr-FR" dirty="0">
                <a:solidFill>
                  <a:srgbClr val="35434C"/>
                </a:solidFill>
                <a:latin typeface="inherit"/>
              </a:rPr>
              <a:t>(</a:t>
            </a:r>
            <a:r>
              <a:rPr lang="fr-FR" b="1" dirty="0">
                <a:solidFill>
                  <a:srgbClr val="085789"/>
                </a:solidFill>
                <a:latin typeface="inherit"/>
              </a:rPr>
              <a:t>‘/test’,function(</a:t>
            </a:r>
            <a:r>
              <a:rPr lang="fr-FR" dirty="0">
                <a:solidFill>
                  <a:srgbClr val="35434C"/>
                </a:solidFill>
                <a:latin typeface="inherit"/>
              </a:rPr>
              <a:t>)</a:t>
            </a:r>
            <a:r>
              <a:rPr lang="fr-FR" dirty="0">
                <a:solidFill>
                  <a:srgbClr val="2B333A"/>
                </a:solidFill>
                <a:latin typeface="inherit"/>
              </a:rPr>
              <a:t> </a:t>
            </a:r>
            <a:r>
              <a:rPr lang="fr-FR" dirty="0">
                <a:solidFill>
                  <a:srgbClr val="35434C"/>
                </a:solidFill>
                <a:latin typeface="inherit"/>
              </a:rPr>
              <a:t>{</a:t>
            </a:r>
            <a:endParaRPr lang="fr-FR" dirty="0">
              <a:solidFill>
                <a:srgbClr val="9C9EA0"/>
              </a:solidFill>
              <a:latin typeface="Source Code Pro"/>
            </a:endParaRPr>
          </a:p>
          <a:p>
            <a:r>
              <a:rPr lang="fr-FR" b="1" dirty="0">
                <a:solidFill>
                  <a:srgbClr val="085789"/>
                </a:solidFill>
                <a:latin typeface="inherit"/>
              </a:rPr>
              <a:t>		return</a:t>
            </a:r>
            <a:r>
              <a:rPr lang="fr-FR" dirty="0">
                <a:solidFill>
                  <a:srgbClr val="2B333A"/>
                </a:solidFill>
                <a:latin typeface="inherit"/>
              </a:rPr>
              <a:t> </a:t>
            </a:r>
            <a:r>
              <a:rPr lang="fr-FR" dirty="0">
                <a:solidFill>
                  <a:srgbClr val="5E860F"/>
                </a:solidFill>
                <a:latin typeface="inherit"/>
              </a:rPr>
              <a:t>view(‘welcome’)</a:t>
            </a:r>
            <a:r>
              <a:rPr lang="fr-FR" dirty="0">
                <a:solidFill>
                  <a:srgbClr val="2B333A"/>
                </a:solidFill>
                <a:latin typeface="inherit"/>
              </a:rPr>
              <a:t>;</a:t>
            </a:r>
            <a:endParaRPr lang="fr-FR" dirty="0">
              <a:solidFill>
                <a:srgbClr val="9C9EA0"/>
              </a:solidFill>
              <a:latin typeface="Source Code Pro"/>
            </a:endParaRPr>
          </a:p>
          <a:p>
            <a:r>
              <a:rPr lang="fr-FR" dirty="0">
                <a:solidFill>
                  <a:srgbClr val="35434C"/>
                </a:solidFill>
                <a:latin typeface="inherit"/>
              </a:rPr>
              <a:t>	})</a:t>
            </a:r>
            <a:r>
              <a:rPr lang="fr-FR" dirty="0">
                <a:solidFill>
                  <a:srgbClr val="2B333A"/>
                </a:solidFill>
                <a:latin typeface="inherit"/>
              </a:rPr>
              <a:t>;</a:t>
            </a:r>
            <a:endParaRPr lang="fr-FR" dirty="0">
              <a:solidFill>
                <a:srgbClr val="9C9EA0"/>
              </a:solidFill>
              <a:latin typeface="Source Code Pro"/>
            </a:endParaRPr>
          </a:p>
        </p:txBody>
      </p:sp>
      <p:pic>
        <p:nvPicPr>
          <p:cNvPr id="5" name="Image 4">
            <a:extLst>
              <a:ext uri="{FF2B5EF4-FFF2-40B4-BE49-F238E27FC236}">
                <a16:creationId xmlns:a16="http://schemas.microsoft.com/office/drawing/2014/main" xmlns="" id="{A3B0E774-7328-453B-A8C7-A39E4CF10D2B}"/>
              </a:ext>
            </a:extLst>
          </p:cNvPr>
          <p:cNvPicPr>
            <a:picLocks noChangeAspect="1"/>
          </p:cNvPicPr>
          <p:nvPr/>
        </p:nvPicPr>
        <p:blipFill>
          <a:blip r:embed="rId2"/>
          <a:stretch>
            <a:fillRect/>
          </a:stretch>
        </p:blipFill>
        <p:spPr>
          <a:xfrm>
            <a:off x="1400541" y="3217007"/>
            <a:ext cx="6437934" cy="1042506"/>
          </a:xfrm>
          <a:prstGeom prst="rect">
            <a:avLst/>
          </a:prstGeom>
        </p:spPr>
      </p:pic>
    </p:spTree>
    <p:extLst>
      <p:ext uri="{BB962C8B-B14F-4D97-AF65-F5344CB8AC3E}">
        <p14:creationId xmlns:p14="http://schemas.microsoft.com/office/powerpoint/2010/main" val="237946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(logging)</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3000" dirty="0">
                <a:solidFill>
                  <a:srgbClr val="00B0F0"/>
                </a:solidFill>
              </a:rPr>
              <a:t>Gestion du routage</a:t>
            </a:r>
            <a:endParaRPr lang="fr-FR" dirty="0">
              <a:latin typeface="Times New Roman" panose="02020603050405020304" pitchFamily="18" charset="0"/>
              <a:cs typeface="Times New Roman" panose="02020603050405020304" pitchFamily="18" charset="0"/>
            </a:endParaRPr>
          </a:p>
          <a:p>
            <a:pPr marL="914400" lvl="2" indent="0">
              <a:buNone/>
            </a:pPr>
            <a:r>
              <a:rPr lang="fr-FR" sz="1900" dirty="0">
                <a:solidFill>
                  <a:srgbClr val="00B0F0"/>
                </a:solidFill>
              </a:rPr>
              <a:t>Qu’est-ce que le routage sous Laravel</a:t>
            </a:r>
          </a:p>
          <a:p>
            <a:pPr lvl="2">
              <a:buFont typeface="Wingdings" panose="05000000000000000000" pitchFamily="2" charset="2"/>
              <a:buChar char="§"/>
            </a:pPr>
            <a:r>
              <a:rPr lang="fr-FR" sz="1900" dirty="0">
                <a:solidFill>
                  <a:schemeClr val="tx1"/>
                </a:solidFill>
              </a:rPr>
              <a:t>Laravel fournit un système de routes simple. Déclarer une route permet de lier une </a:t>
            </a:r>
            <a:r>
              <a:rPr lang="fr-FR" sz="2100" b="1" dirty="0">
                <a:solidFill>
                  <a:schemeClr val="tx1"/>
                </a:solidFill>
              </a:rPr>
              <a:t>URI</a:t>
            </a:r>
            <a:r>
              <a:rPr lang="fr-FR" sz="1900" dirty="0">
                <a:solidFill>
                  <a:schemeClr val="tx1"/>
                </a:solidFill>
              </a:rPr>
              <a:t> (</a:t>
            </a:r>
            <a:r>
              <a:rPr lang="fr-FR" sz="2100" b="1" dirty="0">
                <a:solidFill>
                  <a:schemeClr val="tx1"/>
                </a:solidFill>
              </a:rPr>
              <a:t>I</a:t>
            </a:r>
            <a:r>
              <a:rPr lang="fr-FR" sz="1900" dirty="0">
                <a:solidFill>
                  <a:schemeClr val="tx1"/>
                </a:solidFill>
              </a:rPr>
              <a:t>dentifiant de </a:t>
            </a:r>
            <a:r>
              <a:rPr lang="fr-FR" sz="2100" b="1" dirty="0">
                <a:solidFill>
                  <a:schemeClr val="tx1"/>
                </a:solidFill>
              </a:rPr>
              <a:t>R</a:t>
            </a:r>
            <a:r>
              <a:rPr lang="fr-FR" sz="1900" dirty="0">
                <a:solidFill>
                  <a:schemeClr val="tx1"/>
                </a:solidFill>
              </a:rPr>
              <a:t>essource </a:t>
            </a:r>
            <a:r>
              <a:rPr lang="fr-FR" sz="2100" b="1" dirty="0">
                <a:solidFill>
                  <a:schemeClr val="tx1"/>
                </a:solidFill>
              </a:rPr>
              <a:t>U</a:t>
            </a:r>
            <a:r>
              <a:rPr lang="fr-FR" sz="1900" dirty="0">
                <a:solidFill>
                  <a:schemeClr val="tx1"/>
                </a:solidFill>
              </a:rPr>
              <a:t>niforme, autrement dit la partie de l’adresse qui suit le nom de domaine) à un code à exécuter.</a:t>
            </a:r>
          </a:p>
          <a:p>
            <a:pPr lvl="2"/>
            <a:r>
              <a:rPr lang="fr-FR" sz="1900" dirty="0">
                <a:solidFill>
                  <a:schemeClr val="tx1"/>
                </a:solidFill>
              </a:rPr>
              <a:t>Le routage est un moyen de créer une URL de requête pour votre application. La meilleure chose à propos du routage Laravel est que vous êtes libre de définir vos routes comme vous le souhaitez.</a:t>
            </a:r>
          </a:p>
          <a:p>
            <a:pPr lvl="2"/>
            <a:r>
              <a:rPr lang="fr-FR" sz="1900" dirty="0">
                <a:solidFill>
                  <a:schemeClr val="tx1"/>
                </a:solidFill>
              </a:rPr>
              <a:t>Le routage est l’un des composants clés du Framework Laravel, c’est simplement un mécanisme qui effectue le mappage de vos requêtes vers une action de contrôleur spécifique.</a:t>
            </a:r>
          </a:p>
          <a:p>
            <a:pPr lvl="2"/>
            <a:r>
              <a:rPr lang="fr-FR" sz="1900" dirty="0">
                <a:solidFill>
                  <a:schemeClr val="tx1"/>
                </a:solidFill>
              </a:rPr>
              <a:t>Toutes les routes Laravel sont définies dans le fichier situé sous forme de fichier </a:t>
            </a:r>
            <a:r>
              <a:rPr lang="fr-FR" sz="1900" b="1" dirty="0">
                <a:solidFill>
                  <a:schemeClr val="tx1"/>
                </a:solidFill>
              </a:rPr>
              <a:t>/routes/</a:t>
            </a:r>
            <a:r>
              <a:rPr lang="fr-FR" sz="1900" b="1" dirty="0" err="1">
                <a:solidFill>
                  <a:schemeClr val="tx1"/>
                </a:solidFill>
              </a:rPr>
              <a:t>web.php</a:t>
            </a:r>
            <a:r>
              <a:rPr lang="fr-FR" sz="1900" b="1" dirty="0">
                <a:solidFill>
                  <a:schemeClr val="tx1"/>
                </a:solidFill>
              </a:rPr>
              <a:t> </a:t>
            </a:r>
            <a:r>
              <a:rPr lang="fr-FR" sz="1900" dirty="0">
                <a:solidFill>
                  <a:schemeClr val="tx1"/>
                </a:solidFill>
              </a:rPr>
              <a:t>, qui est automatiquement chargé par le Framework</a:t>
            </a:r>
          </a:p>
          <a:p>
            <a:pPr lvl="2"/>
            <a:r>
              <a:rPr lang="fr-FR" sz="1900" dirty="0">
                <a:solidFill>
                  <a:schemeClr val="tx1"/>
                </a:solidFill>
              </a:rPr>
              <a:t>Dans Laravel, toutes les demandes sont mappées avec des routes, toutes les routes sont créées dans le dossier racine. Pour votre application Web, vous pouvez définir des itinéraires liés à l’application dans le fichier </a:t>
            </a:r>
            <a:r>
              <a:rPr lang="fr-FR" sz="1900" b="1" dirty="0" err="1">
                <a:solidFill>
                  <a:schemeClr val="tx1"/>
                </a:solidFill>
              </a:rPr>
              <a:t>web.php</a:t>
            </a:r>
            <a:r>
              <a:rPr lang="fr-FR" sz="1900" b="1" dirty="0">
                <a:solidFill>
                  <a:schemeClr val="tx1"/>
                </a:solidFill>
              </a:rPr>
              <a:t> </a:t>
            </a:r>
            <a:r>
              <a:rPr lang="fr-FR" sz="1900" dirty="0">
                <a:solidFill>
                  <a:schemeClr val="tx1"/>
                </a:solidFill>
              </a:rPr>
              <a:t>tandis que tous les itinéraires pour l’API sont définis dans le fichier </a:t>
            </a:r>
            <a:r>
              <a:rPr lang="fr-FR" sz="1900" dirty="0" err="1">
                <a:solidFill>
                  <a:schemeClr val="tx1"/>
                </a:solidFill>
              </a:rPr>
              <a:t>api.php</a:t>
            </a:r>
            <a:r>
              <a:rPr lang="fr-FR" sz="1900" dirty="0">
                <a:solidFill>
                  <a:schemeClr val="tx1"/>
                </a:solidFill>
              </a:rPr>
              <a:t>.</a:t>
            </a:r>
          </a:p>
          <a:p>
            <a:pPr marL="1371600" lvl="2" indent="-457200">
              <a:buFont typeface="+mj-lt"/>
              <a:buAutoNum type="arabicPeriod" startAt="2"/>
            </a:pPr>
            <a:endParaRPr lang="fr-FR" sz="1900" dirty="0">
              <a:solidFill>
                <a:srgbClr val="00B0F0"/>
              </a:solidFill>
            </a:endParaRPr>
          </a:p>
          <a:p>
            <a:pPr marL="1371600" lvl="2" indent="-457200">
              <a:buFont typeface="+mj-lt"/>
              <a:buAutoNum type="arabicPeriod" startAt="2"/>
            </a:pPr>
            <a:endParaRPr lang="fr-FR" sz="1900" dirty="0">
              <a:solidFill>
                <a:srgbClr val="00B0F0"/>
              </a:solidFill>
            </a:endParaRPr>
          </a:p>
          <a:p>
            <a:pPr marL="914400" lvl="2" indent="0">
              <a:buNone/>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86603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3000" dirty="0">
                <a:solidFill>
                  <a:srgbClr val="00B0F0"/>
                </a:solidFill>
              </a:rPr>
              <a:t>Gestion du routage</a:t>
            </a:r>
            <a:endParaRPr lang="fr-FR" dirty="0">
              <a:latin typeface="Times New Roman" panose="02020603050405020304" pitchFamily="18" charset="0"/>
              <a:cs typeface="Times New Roman" panose="02020603050405020304" pitchFamily="18" charset="0"/>
            </a:endParaRPr>
          </a:p>
          <a:p>
            <a:pPr marL="914400" lvl="2" indent="0">
              <a:buNone/>
            </a:pPr>
            <a:r>
              <a:rPr lang="fr-FR" sz="1900" dirty="0">
                <a:solidFill>
                  <a:srgbClr val="00B0F0"/>
                </a:solidFill>
              </a:rPr>
              <a:t>Présentation</a:t>
            </a:r>
          </a:p>
          <a:p>
            <a:pPr marL="914400" lvl="2" indent="0">
              <a:buNone/>
            </a:pPr>
            <a:endParaRPr lang="fr-FR" sz="1900" dirty="0">
              <a:solidFill>
                <a:srgbClr val="00B0F0"/>
              </a:solidFill>
            </a:endParaRPr>
          </a:p>
          <a:p>
            <a:pPr marL="1371600" lvl="2" indent="-457200">
              <a:buFont typeface="+mj-lt"/>
              <a:buAutoNum type="arabicPeriod" startAt="2"/>
            </a:pPr>
            <a:endParaRPr lang="fr-FR" sz="1900" dirty="0">
              <a:solidFill>
                <a:srgbClr val="00B0F0"/>
              </a:solidFill>
            </a:endParaRPr>
          </a:p>
          <a:p>
            <a:pPr marL="1371600" lvl="2" indent="-457200">
              <a:buFont typeface="+mj-lt"/>
              <a:buAutoNum type="arabicPeriod" startAt="2"/>
            </a:pPr>
            <a:endParaRPr lang="fr-FR" sz="1900" dirty="0">
              <a:solidFill>
                <a:srgbClr val="00B0F0"/>
              </a:solidFill>
            </a:endParaRPr>
          </a:p>
          <a:p>
            <a:pPr marL="914400" lvl="2" indent="0">
              <a:buNone/>
            </a:pPr>
            <a:endParaRPr lang="fr-FR" sz="1900" dirty="0">
              <a:solidFill>
                <a:srgbClr val="00B0F0"/>
              </a:solidFill>
            </a:endParaRPr>
          </a:p>
          <a:p>
            <a:pPr marL="914400" lvl="2" indent="0">
              <a:buNone/>
            </a:pPr>
            <a:endParaRPr lang="fr-FR" dirty="0"/>
          </a:p>
          <a:p>
            <a:pPr lvl="2">
              <a:buFont typeface="Wingdings" panose="05000000000000000000" pitchFamily="2" charset="2"/>
              <a:buChar char="ü"/>
            </a:pPr>
            <a:r>
              <a:rPr lang="fr-FR" sz="1900" dirty="0">
                <a:latin typeface="Times New Roman" panose="02020603050405020304" pitchFamily="18" charset="0"/>
                <a:cs typeface="Times New Roman" panose="02020603050405020304" pitchFamily="18" charset="0"/>
              </a:rPr>
              <a:t>Par défaut, Laravel s’installe avec un dossier de routes, pour gérer divers besoins des itinéraires, dans son répertoire racine, ce dossier contient quatre fichiers, </a:t>
            </a:r>
            <a:r>
              <a:rPr lang="fr-FR" sz="1900" b="1" dirty="0" err="1">
                <a:latin typeface="Times New Roman" panose="02020603050405020304" pitchFamily="18" charset="0"/>
                <a:cs typeface="Times New Roman" panose="02020603050405020304" pitchFamily="18" charset="0"/>
              </a:rPr>
              <a:t>api.php</a:t>
            </a:r>
            <a:r>
              <a:rPr lang="fr-FR" sz="1900" b="1" dirty="0">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(utilisé pour gérer les routes de l’ API), </a:t>
            </a:r>
            <a:r>
              <a:rPr lang="fr-FR" sz="1900" b="1" dirty="0" err="1">
                <a:latin typeface="Times New Roman" panose="02020603050405020304" pitchFamily="18" charset="0"/>
                <a:cs typeface="Times New Roman" panose="02020603050405020304" pitchFamily="18" charset="0"/>
              </a:rPr>
              <a:t>channels.php</a:t>
            </a:r>
            <a:r>
              <a:rPr lang="fr-FR" sz="1900" b="1" dirty="0">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 </a:t>
            </a:r>
            <a:r>
              <a:rPr lang="fr-FR" sz="1900" b="1" dirty="0" err="1">
                <a:latin typeface="Times New Roman" panose="02020603050405020304" pitchFamily="18" charset="0"/>
                <a:cs typeface="Times New Roman" panose="02020603050405020304" pitchFamily="18" charset="0"/>
              </a:rPr>
              <a:t>console.php</a:t>
            </a:r>
            <a:r>
              <a:rPr lang="fr-FR" sz="1900" b="1" dirty="0">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et </a:t>
            </a:r>
            <a:r>
              <a:rPr lang="fr-FR" sz="1900" b="1" dirty="0" err="1">
                <a:latin typeface="Times New Roman" panose="02020603050405020304" pitchFamily="18" charset="0"/>
                <a:cs typeface="Times New Roman" panose="02020603050405020304" pitchFamily="18" charset="0"/>
              </a:rPr>
              <a:t>web.php</a:t>
            </a:r>
            <a:r>
              <a:rPr lang="fr-FR" sz="1900" b="1" dirty="0">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(gère les routes normales).</a:t>
            </a:r>
          </a:p>
          <a:p>
            <a:pPr lvl="2">
              <a:buFont typeface="Wingdings" panose="05000000000000000000" pitchFamily="2" charset="2"/>
              <a:buChar char="ü"/>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pic>
        <p:nvPicPr>
          <p:cNvPr id="5" name="Image 4">
            <a:extLst>
              <a:ext uri="{FF2B5EF4-FFF2-40B4-BE49-F238E27FC236}">
                <a16:creationId xmlns:a16="http://schemas.microsoft.com/office/drawing/2014/main" xmlns="" id="{ED395E5D-C136-4C5D-A35C-1EA891527026}"/>
              </a:ext>
            </a:extLst>
          </p:cNvPr>
          <p:cNvPicPr>
            <a:picLocks noChangeAspect="1"/>
          </p:cNvPicPr>
          <p:nvPr/>
        </p:nvPicPr>
        <p:blipFill>
          <a:blip r:embed="rId2"/>
          <a:stretch>
            <a:fillRect/>
          </a:stretch>
        </p:blipFill>
        <p:spPr>
          <a:xfrm>
            <a:off x="1354868" y="3068960"/>
            <a:ext cx="6434263" cy="1440160"/>
          </a:xfrm>
          <a:prstGeom prst="rect">
            <a:avLst/>
          </a:prstGeom>
        </p:spPr>
      </p:pic>
    </p:spTree>
    <p:extLst>
      <p:ext uri="{BB962C8B-B14F-4D97-AF65-F5344CB8AC3E}">
        <p14:creationId xmlns:p14="http://schemas.microsoft.com/office/powerpoint/2010/main" val="394565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3000" dirty="0">
                <a:solidFill>
                  <a:srgbClr val="00B0F0"/>
                </a:solidFill>
              </a:rPr>
              <a:t>Gestion du routage</a:t>
            </a:r>
            <a:endParaRPr lang="fr-FR" dirty="0">
              <a:latin typeface="Times New Roman" panose="02020603050405020304" pitchFamily="18" charset="0"/>
              <a:cs typeface="Times New Roman" panose="02020603050405020304" pitchFamily="18" charset="0"/>
            </a:endParaRPr>
          </a:p>
          <a:p>
            <a:pPr marL="914400" lvl="2" indent="0">
              <a:buNone/>
            </a:pPr>
            <a:endParaRPr lang="fr-FR" sz="1900" dirty="0">
              <a:solidFill>
                <a:srgbClr val="00B0F0"/>
              </a:solidFill>
            </a:endParaRPr>
          </a:p>
          <a:p>
            <a:pPr marL="914400" lvl="2" indent="0">
              <a:buNone/>
            </a:pPr>
            <a:r>
              <a:rPr lang="fr-FR" dirty="0">
                <a:solidFill>
                  <a:schemeClr val="tx1"/>
                </a:solidFill>
              </a:rPr>
              <a:t>Le routage dans Laravel comprend trois catégories:</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Routage de base</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Routes nommés</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Paramètres de Route</a:t>
            </a:r>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59908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Routage de base</a:t>
            </a:r>
          </a:p>
          <a:p>
            <a:pPr marL="914400" lvl="2" indent="0">
              <a:buNone/>
            </a:pPr>
            <a:r>
              <a:rPr lang="fr-FR" sz="1800" dirty="0">
                <a:latin typeface="Times New Roman" panose="02020603050405020304" pitchFamily="18" charset="0"/>
                <a:cs typeface="Times New Roman" panose="02020603050405020304" pitchFamily="18" charset="0"/>
              </a:rPr>
              <a:t>Le routeur le plus basique de Laravel accepte une URL et retourne une valeur. La valeur peut être </a:t>
            </a:r>
            <a:r>
              <a:rPr lang="fr-FR" sz="1800" b="1" dirty="0">
                <a:latin typeface="Times New Roman" panose="02020603050405020304" pitchFamily="18" charset="0"/>
                <a:cs typeface="Times New Roman" panose="02020603050405020304" pitchFamily="18" charset="0"/>
              </a:rPr>
              <a:t>une chaîne</a:t>
            </a:r>
            <a:r>
              <a:rPr lang="fr-FR" sz="1800" dirty="0">
                <a:latin typeface="Times New Roman" panose="02020603050405020304" pitchFamily="18" charset="0"/>
                <a:cs typeface="Times New Roman" panose="02020603050405020304" pitchFamily="18" charset="0"/>
              </a:rPr>
              <a:t>, </a:t>
            </a:r>
            <a:r>
              <a:rPr lang="fr-FR" sz="1800" b="1" dirty="0">
                <a:latin typeface="Times New Roman" panose="02020603050405020304" pitchFamily="18" charset="0"/>
                <a:cs typeface="Times New Roman" panose="02020603050405020304" pitchFamily="18" charset="0"/>
              </a:rPr>
              <a:t>une vue </a:t>
            </a:r>
            <a:r>
              <a:rPr lang="fr-FR" sz="1800" dirty="0">
                <a:latin typeface="Times New Roman" panose="02020603050405020304" pitchFamily="18" charset="0"/>
                <a:cs typeface="Times New Roman" panose="02020603050405020304" pitchFamily="18" charset="0"/>
              </a:rPr>
              <a:t>ou </a:t>
            </a:r>
            <a:r>
              <a:rPr lang="fr-FR" sz="1800" b="1" dirty="0">
                <a:latin typeface="Times New Roman" panose="02020603050405020304" pitchFamily="18" charset="0"/>
                <a:cs typeface="Times New Roman" panose="02020603050405020304" pitchFamily="18" charset="0"/>
              </a:rPr>
              <a:t>un contrôleur</a:t>
            </a:r>
            <a:r>
              <a:rPr lang="fr-FR" sz="1800" dirty="0">
                <a:latin typeface="Times New Roman" panose="02020603050405020304" pitchFamily="18" charset="0"/>
                <a:cs typeface="Times New Roman" panose="02020603050405020304" pitchFamily="18" charset="0"/>
              </a:rPr>
              <a:t>. </a:t>
            </a:r>
          </a:p>
          <a:p>
            <a:pPr marL="914400" lvl="2" indent="0">
              <a:buNone/>
            </a:pPr>
            <a:r>
              <a:rPr lang="fr-FR" sz="1800" dirty="0">
                <a:latin typeface="Times New Roman" panose="02020603050405020304" pitchFamily="18" charset="0"/>
                <a:cs typeface="Times New Roman" panose="02020603050405020304" pitchFamily="18" charset="0"/>
              </a:rPr>
              <a:t>Toutes les routes sont stockées dans </a:t>
            </a:r>
            <a:r>
              <a:rPr lang="fr-FR" sz="1800" b="1" dirty="0">
                <a:latin typeface="Times New Roman" panose="02020603050405020304" pitchFamily="18" charset="0"/>
                <a:cs typeface="Times New Roman" panose="02020603050405020304" pitchFamily="18" charset="0"/>
              </a:rPr>
              <a:t>routes/</a:t>
            </a:r>
            <a:r>
              <a:rPr lang="fr-FR" sz="1800" b="1" dirty="0" err="1">
                <a:latin typeface="Times New Roman" panose="02020603050405020304" pitchFamily="18" charset="0"/>
                <a:cs typeface="Times New Roman" panose="02020603050405020304" pitchFamily="18" charset="0"/>
              </a:rPr>
              <a:t>web.php</a:t>
            </a:r>
            <a:r>
              <a:rPr lang="fr-FR" sz="18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v"/>
            </a:pPr>
            <a:r>
              <a:rPr lang="fr-FR" sz="1800" b="1" dirty="0">
                <a:latin typeface="Times New Roman" panose="02020603050405020304" pitchFamily="18" charset="0"/>
                <a:cs typeface="Times New Roman" panose="02020603050405020304" pitchFamily="18" charset="0"/>
              </a:rPr>
              <a:t>Une Vue</a:t>
            </a: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r>
              <a:rPr lang="fr-FR" sz="1800" dirty="0">
                <a:latin typeface="Times New Roman" panose="02020603050405020304" pitchFamily="18" charset="0"/>
                <a:cs typeface="Times New Roman" panose="02020603050405020304" pitchFamily="18" charset="0"/>
              </a:rPr>
              <a:t>Ce code signifie que lorsque le routeur Laravel reçoit </a:t>
            </a:r>
            <a:r>
              <a:rPr lang="fr-FR" sz="1800" b="1" dirty="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 il renvoie une vue appelée «</a:t>
            </a:r>
            <a:r>
              <a:rPr lang="fr-FR" sz="1800" b="1" dirty="0">
                <a:latin typeface="Times New Roman" panose="02020603050405020304" pitchFamily="18" charset="0"/>
                <a:cs typeface="Times New Roman" panose="02020603050405020304" pitchFamily="18" charset="0"/>
              </a:rPr>
              <a:t>welcome</a:t>
            </a:r>
            <a:r>
              <a:rPr lang="fr-FR" sz="1800" dirty="0">
                <a:latin typeface="Times New Roman" panose="02020603050405020304" pitchFamily="18" charset="0"/>
                <a:cs typeface="Times New Roman" panose="02020603050405020304" pitchFamily="18" charset="0"/>
              </a:rPr>
              <a:t>» qui est située à </a:t>
            </a:r>
            <a:r>
              <a:rPr lang="fr-FR" sz="1800" b="1" dirty="0">
                <a:latin typeface="Times New Roman" panose="02020603050405020304" pitchFamily="18" charset="0"/>
                <a:cs typeface="Times New Roman" panose="02020603050405020304" pitchFamily="18" charset="0"/>
              </a:rPr>
              <a:t>resources/views/</a:t>
            </a:r>
            <a:r>
              <a:rPr lang="fr-FR" sz="1800" b="1" dirty="0" err="1">
                <a:latin typeface="Times New Roman" panose="02020603050405020304" pitchFamily="18" charset="0"/>
                <a:cs typeface="Times New Roman" panose="02020603050405020304" pitchFamily="18" charset="0"/>
              </a:rPr>
              <a:t>welcome.blade.php</a:t>
            </a:r>
            <a:r>
              <a:rPr lang="fr-FR" sz="1800" dirty="0">
                <a:latin typeface="Times New Roman" panose="02020603050405020304" pitchFamily="18" charset="0"/>
                <a:cs typeface="Times New Roman" panose="02020603050405020304" pitchFamily="18" charset="0"/>
              </a:rPr>
              <a:t>.</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xmlns="" id="{0AD80704-AA10-4C44-B045-6A4BA5A3DABD}"/>
              </a:ext>
            </a:extLst>
          </p:cNvPr>
          <p:cNvSpPr/>
          <p:nvPr/>
        </p:nvSpPr>
        <p:spPr>
          <a:xfrm>
            <a:off x="2339752" y="4005064"/>
            <a:ext cx="5194920" cy="1440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chemeClr val="tx2">
                    <a:lumMod val="75000"/>
                  </a:schemeClr>
                </a:solidFill>
                <a:latin typeface="Times New Roman" panose="02020603050405020304" pitchFamily="18" charset="0"/>
                <a:cs typeface="Times New Roman" panose="02020603050405020304" pitchFamily="18" charset="0"/>
              </a:rPr>
              <a:t>&lt;?php</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Route</a:t>
            </a:r>
            <a:r>
              <a:rPr lang="en-US" dirty="0">
                <a:solidFill>
                  <a:srgbClr val="C00000"/>
                </a:solidFill>
                <a:latin typeface="Times New Roman" panose="02020603050405020304" pitchFamily="18" charset="0"/>
                <a:cs typeface="Times New Roman" panose="02020603050405020304" pitchFamily="18" charset="0"/>
              </a:rPr>
              <a:t>::</a:t>
            </a:r>
            <a:r>
              <a:rPr lang="en-US" dirty="0">
                <a:solidFill>
                  <a:schemeClr val="accent1"/>
                </a:solidFill>
                <a:latin typeface="Times New Roman" panose="02020603050405020304" pitchFamily="18" charset="0"/>
                <a:cs typeface="Times New Roman" panose="02020603050405020304" pitchFamily="18" charset="0"/>
              </a:rPr>
              <a:t>get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function</a:t>
            </a:r>
            <a:r>
              <a:rPr lang="en-US" dirty="0">
                <a:solidFill>
                  <a:srgbClr val="C00000"/>
                </a:solidFill>
                <a:latin typeface="Times New Roman" panose="02020603050405020304" pitchFamily="18" charset="0"/>
                <a:cs typeface="Times New Roman" panose="02020603050405020304" pitchFamily="18" charset="0"/>
              </a:rPr>
              <a:t> ()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return</a:t>
            </a:r>
            <a:r>
              <a:rPr lang="en-US" dirty="0">
                <a:solidFill>
                  <a:srgbClr val="C00000"/>
                </a:solidFill>
                <a:latin typeface="Times New Roman" panose="02020603050405020304" pitchFamily="18" charset="0"/>
                <a:cs typeface="Times New Roman" panose="02020603050405020304" pitchFamily="18" charset="0"/>
              </a:rPr>
              <a:t> view('</a:t>
            </a:r>
            <a:r>
              <a:rPr lang="en-US" dirty="0">
                <a:solidFill>
                  <a:srgbClr val="00B050"/>
                </a:solidFill>
                <a:latin typeface="Times New Roman" panose="02020603050405020304" pitchFamily="18" charset="0"/>
                <a:cs typeface="Times New Roman" panose="02020603050405020304" pitchFamily="18" charset="0"/>
              </a:rPr>
              <a:t>welcome</a:t>
            </a:r>
            <a:r>
              <a:rPr lang="en-US"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a:t>
            </a:r>
            <a:endParaRPr lang="fr-FR"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4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Routage de base</a:t>
            </a:r>
          </a:p>
          <a:p>
            <a:pPr lvl="2">
              <a:buFont typeface="Wingdings" panose="05000000000000000000" pitchFamily="2" charset="2"/>
              <a:buChar char="v"/>
            </a:pPr>
            <a:r>
              <a:rPr lang="fr-FR" sz="1800" b="1" dirty="0">
                <a:latin typeface="Times New Roman" panose="02020603050405020304" pitchFamily="18" charset="0"/>
                <a:cs typeface="Times New Roman" panose="02020603050405020304" pitchFamily="18" charset="0"/>
              </a:rPr>
              <a:t>Une Vue</a:t>
            </a: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Vous pouvez utiliser la </a:t>
            </a:r>
            <a:r>
              <a:rPr lang="fr-FR" sz="2400" b="1" dirty="0">
                <a:solidFill>
                  <a:schemeClr val="tx1"/>
                </a:solidFill>
                <a:latin typeface="Times New Roman" panose="02020603050405020304" pitchFamily="18" charset="0"/>
                <a:cs typeface="Times New Roman" panose="02020603050405020304" pitchFamily="18" charset="0"/>
              </a:rPr>
              <a:t>view route </a:t>
            </a:r>
            <a:r>
              <a:rPr lang="fr-FR" sz="2400" dirty="0">
                <a:solidFill>
                  <a:schemeClr val="tx1"/>
                </a:solidFill>
                <a:latin typeface="Times New Roman" panose="02020603050405020304" pitchFamily="18" charset="0"/>
                <a:cs typeface="Times New Roman" panose="02020603050405020304" pitchFamily="18" charset="0"/>
              </a:rPr>
              <a:t>sous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 si vous voulez retourner uniquement la vue sans rien faire d'autre.</a:t>
            </a:r>
            <a:endParaRPr lang="fr-FR" sz="2400" b="1" dirty="0">
              <a:solidFill>
                <a:schemeClr val="tx1"/>
              </a:solidFill>
              <a:latin typeface="Times New Roman" panose="02020603050405020304" pitchFamily="18" charset="0"/>
              <a:cs typeface="Times New Roman" panose="02020603050405020304" pitchFamily="18" charset="0"/>
            </a:endParaRPr>
          </a:p>
          <a:p>
            <a:endParaRPr lang="fr-FR" dirty="0"/>
          </a:p>
        </p:txBody>
      </p:sp>
      <p:sp>
        <p:nvSpPr>
          <p:cNvPr id="7" name="Rectangle : coins arrondis 6">
            <a:extLst>
              <a:ext uri="{FF2B5EF4-FFF2-40B4-BE49-F238E27FC236}">
                <a16:creationId xmlns:a16="http://schemas.microsoft.com/office/drawing/2014/main" xmlns="" id="{BD767061-3F9C-4418-9AA1-F8E04153049E}"/>
              </a:ext>
            </a:extLst>
          </p:cNvPr>
          <p:cNvSpPr/>
          <p:nvPr/>
        </p:nvSpPr>
        <p:spPr>
          <a:xfrm>
            <a:off x="1974540" y="3655876"/>
            <a:ext cx="5194920" cy="6840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chemeClr val="tx2">
                    <a:lumMod val="75000"/>
                  </a:schemeClr>
                </a:solidFill>
                <a:latin typeface="Times New Roman" panose="02020603050405020304" pitchFamily="18" charset="0"/>
                <a:cs typeface="Times New Roman" panose="02020603050405020304" pitchFamily="18" charset="0"/>
              </a:rPr>
              <a:t>Route</a:t>
            </a:r>
            <a:r>
              <a:rPr lang="en-US" dirty="0">
                <a:solidFill>
                  <a:srgbClr val="C00000"/>
                </a:solidFill>
                <a:latin typeface="Times New Roman" panose="02020603050405020304" pitchFamily="18" charset="0"/>
                <a:cs typeface="Times New Roman" panose="02020603050405020304" pitchFamily="18" charset="0"/>
              </a:rPr>
              <a:t>::</a:t>
            </a:r>
            <a:r>
              <a:rPr lang="en-US" dirty="0">
                <a:solidFill>
                  <a:schemeClr val="accent1"/>
                </a:solidFill>
                <a:latin typeface="Times New Roman" panose="02020603050405020304" pitchFamily="18" charset="0"/>
                <a:cs typeface="Times New Roman" panose="02020603050405020304" pitchFamily="18" charset="0"/>
              </a:rPr>
              <a:t>view</a:t>
            </a:r>
            <a:r>
              <a:rPr lang="en-US" dirty="0">
                <a:solidFill>
                  <a:srgbClr val="C00000"/>
                </a:solidFill>
                <a:latin typeface="Times New Roman" panose="02020603050405020304" pitchFamily="18" charset="0"/>
                <a:cs typeface="Times New Roman" panose="02020603050405020304" pitchFamily="18" charset="0"/>
              </a:rPr>
              <a:t>(‘/view', '</a:t>
            </a:r>
            <a:r>
              <a:rPr lang="en-US" dirty="0">
                <a:solidFill>
                  <a:srgbClr val="00B050"/>
                </a:solidFill>
                <a:latin typeface="Times New Roman" panose="02020603050405020304" pitchFamily="18" charset="0"/>
                <a:cs typeface="Times New Roman" panose="02020603050405020304" pitchFamily="18" charset="0"/>
              </a:rPr>
              <a:t>welcome</a:t>
            </a:r>
            <a:r>
              <a:rPr lang="en-US"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8801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fr-FR" sz="1800" b="1" dirty="0">
                <a:latin typeface="Times New Roman" panose="02020603050405020304" pitchFamily="18" charset="0"/>
                <a:cs typeface="Times New Roman" panose="02020603050405020304" pitchFamily="18" charset="0"/>
              </a:rPr>
              <a:t>Une chaine</a:t>
            </a: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r>
              <a:rPr lang="fr-FR" sz="1800" dirty="0">
                <a:latin typeface="Times New Roman" panose="02020603050405020304" pitchFamily="18" charset="0"/>
                <a:cs typeface="Times New Roman" panose="02020603050405020304" pitchFamily="18" charset="0"/>
              </a:rPr>
              <a:t>Lorsque le routeur Laravel reçoit ‘/’ , au lieu d’une vue, il renvoie la chaîne </a:t>
            </a:r>
          </a:p>
          <a:p>
            <a:pPr marL="914400" lvl="2" indent="0">
              <a:buNone/>
            </a:pPr>
            <a:r>
              <a:rPr lang="fr-FR" sz="1800" dirty="0">
                <a:latin typeface="Times New Roman" panose="02020603050405020304" pitchFamily="18" charset="0"/>
                <a:cs typeface="Times New Roman" panose="02020603050405020304" pitchFamily="18" charset="0"/>
              </a:rPr>
              <a:t>« Bonjour tous le monde » .</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xmlns="" id="{0AD80704-AA10-4C44-B045-6A4BA5A3DABD}"/>
              </a:ext>
            </a:extLst>
          </p:cNvPr>
          <p:cNvSpPr/>
          <p:nvPr/>
        </p:nvSpPr>
        <p:spPr>
          <a:xfrm>
            <a:off x="2195736" y="2935016"/>
            <a:ext cx="5194920" cy="1440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chemeClr val="tx2">
                    <a:lumMod val="75000"/>
                  </a:schemeClr>
                </a:solidFill>
                <a:latin typeface="Times New Roman" panose="02020603050405020304" pitchFamily="18" charset="0"/>
                <a:cs typeface="Times New Roman" panose="02020603050405020304" pitchFamily="18" charset="0"/>
              </a:rPr>
              <a:t>&lt;?php</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Route</a:t>
            </a:r>
            <a:r>
              <a:rPr lang="en-US" dirty="0">
                <a:solidFill>
                  <a:srgbClr val="C00000"/>
                </a:solidFill>
                <a:latin typeface="Times New Roman" panose="02020603050405020304" pitchFamily="18" charset="0"/>
                <a:cs typeface="Times New Roman" panose="02020603050405020304" pitchFamily="18" charset="0"/>
              </a:rPr>
              <a:t>::</a:t>
            </a:r>
            <a:r>
              <a:rPr lang="en-US" dirty="0">
                <a:solidFill>
                  <a:schemeClr val="accent1"/>
                </a:solidFill>
                <a:latin typeface="Times New Roman" panose="02020603050405020304" pitchFamily="18" charset="0"/>
                <a:cs typeface="Times New Roman" panose="02020603050405020304" pitchFamily="18" charset="0"/>
              </a:rPr>
              <a:t>get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function</a:t>
            </a:r>
            <a:r>
              <a:rPr lang="en-US" dirty="0">
                <a:solidFill>
                  <a:srgbClr val="C00000"/>
                </a:solidFill>
                <a:latin typeface="Times New Roman" panose="02020603050405020304" pitchFamily="18" charset="0"/>
                <a:cs typeface="Times New Roman" panose="02020603050405020304" pitchFamily="18" charset="0"/>
              </a:rPr>
              <a:t> ()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return</a:t>
            </a:r>
            <a:r>
              <a:rPr lang="en-US" dirty="0">
                <a:solidFill>
                  <a:srgbClr val="C00000"/>
                </a:solidFill>
                <a:latin typeface="Times New Roman" panose="02020603050405020304" pitchFamily="18" charset="0"/>
                <a:cs typeface="Times New Roman" panose="02020603050405020304" pitchFamily="18" charset="0"/>
              </a:rPr>
              <a:t> ‘Bonjour tous le monde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a:t>
            </a:r>
            <a:endParaRPr lang="fr-FR"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821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TotalTime>
  <Words>937</Words>
  <Application>Microsoft Office PowerPoint</Application>
  <PresentationFormat>Affichage à l'écran (4:3)</PresentationFormat>
  <Paragraphs>214</Paragraphs>
  <Slides>13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Angsana New</vt:lpstr>
      <vt:lpstr>Arial</vt:lpstr>
      <vt:lpstr>Calibri</vt:lpstr>
      <vt:lpstr>inherit</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172</cp:revision>
  <dcterms:created xsi:type="dcterms:W3CDTF">2011-10-01T12:57:10Z</dcterms:created>
  <dcterms:modified xsi:type="dcterms:W3CDTF">2023-03-11T16:48:32Z</dcterms:modified>
</cp:coreProperties>
</file>