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282" r:id="rId4"/>
    <p:sldId id="323" r:id="rId5"/>
    <p:sldId id="324" r:id="rId6"/>
    <p:sldId id="334" r:id="rId7"/>
    <p:sldId id="325" r:id="rId8"/>
    <p:sldId id="330" r:id="rId9"/>
    <p:sldId id="326" r:id="rId10"/>
    <p:sldId id="327" r:id="rId11"/>
    <p:sldId id="331" r:id="rId12"/>
    <p:sldId id="328" r:id="rId13"/>
    <p:sldId id="332" r:id="rId14"/>
    <p:sldId id="329" r:id="rId15"/>
    <p:sldId id="333" r:id="rId1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ECD4C85-A4FC-445A-8CEF-D1C520D6A608}" type="datetimeFigureOut">
              <a:rPr lang="fr-FR" smtClean="0"/>
              <a:pPr/>
              <a:t>23/03/2023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D4C85-A4FC-445A-8CEF-D1C520D6A608}" type="datetimeFigureOut">
              <a:rPr lang="fr-FR" smtClean="0"/>
              <a:pPr/>
              <a:t>23/03/2023</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27249-2045-409D-A865-90E3C3AB8354}"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 coins arrondis 11">
            <a:extLst>
              <a:ext uri="{FF2B5EF4-FFF2-40B4-BE49-F238E27FC236}">
                <a16:creationId xmlns:a16="http://schemas.microsoft.com/office/drawing/2014/main" xmlns="" id="{83837E31-76B9-4358-BD34-E36AC93E87F7}"/>
              </a:ext>
            </a:extLst>
          </p:cNvPr>
          <p:cNvSpPr/>
          <p:nvPr/>
        </p:nvSpPr>
        <p:spPr>
          <a:xfrm>
            <a:off x="1835696" y="1239295"/>
            <a:ext cx="5472608" cy="7837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a:xfrm>
            <a:off x="428596" y="1500174"/>
            <a:ext cx="8229600" cy="4525963"/>
          </a:xfrm>
        </p:spPr>
        <p:txBody>
          <a:bodyPr/>
          <a:lstStyle/>
          <a:p>
            <a:pPr marL="514350" indent="-514350">
              <a:buNone/>
            </a:pPr>
            <a:endParaRPr lang="fr-FR" u="sng" dirty="0">
              <a:solidFill>
                <a:schemeClr val="tx1">
                  <a:lumMod val="95000"/>
                  <a:lumOff val="5000"/>
                </a:schemeClr>
              </a:solidFill>
            </a:endParaRPr>
          </a:p>
          <a:p>
            <a:pPr>
              <a:buNone/>
            </a:pPr>
            <a:endParaRPr lang="fr-FR" dirty="0"/>
          </a:p>
        </p:txBody>
      </p:sp>
      <p:pic>
        <p:nvPicPr>
          <p:cNvPr id="1032" name="Picture 8" descr="Why Laravel is best PHP framework in 2020? - CloudOnHire">
            <a:extLst>
              <a:ext uri="{FF2B5EF4-FFF2-40B4-BE49-F238E27FC236}">
                <a16:creationId xmlns:a16="http://schemas.microsoft.com/office/drawing/2014/main" xmlns="" id="{48799C01-C797-4001-A763-F0E7CF3EA8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2" y="2152930"/>
            <a:ext cx="7486656" cy="374332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xmlns="" id="{27108DB9-4B51-4327-BAA9-34CE9E2C27A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65113"/>
            <a:ext cx="864096" cy="704850"/>
          </a:xfrm>
          <a:prstGeom prst="rect">
            <a:avLst/>
          </a:prstGeom>
          <a:noFill/>
          <a:ln>
            <a:noFill/>
          </a:ln>
        </p:spPr>
      </p:pic>
      <p:sp>
        <p:nvSpPr>
          <p:cNvPr id="10" name="Rectangle 9">
            <a:extLst>
              <a:ext uri="{FF2B5EF4-FFF2-40B4-BE49-F238E27FC236}">
                <a16:creationId xmlns:a16="http://schemas.microsoft.com/office/drawing/2014/main" xmlns="" id="{43E213D3-8E98-4129-BEC2-FBE648C34139}"/>
              </a:ext>
            </a:extLst>
          </p:cNvPr>
          <p:cNvSpPr/>
          <p:nvPr/>
        </p:nvSpPr>
        <p:spPr>
          <a:xfrm>
            <a:off x="6784214" y="148206"/>
            <a:ext cx="2186817" cy="369332"/>
          </a:xfrm>
          <a:prstGeom prst="rect">
            <a:avLst/>
          </a:prstGeom>
        </p:spPr>
        <p:txBody>
          <a:bodyPr wrap="none">
            <a:spAutoFit/>
          </a:bodyPr>
          <a:lstStyle/>
          <a:p>
            <a:pPr algn="ctr"/>
            <a:r>
              <a:rPr lang="fr-FR" b="1" i="1" dirty="0">
                <a:latin typeface="Angsana New" pitchFamily="18" charset="-34"/>
                <a:cs typeface="Angsana New" pitchFamily="18" charset="-34"/>
              </a:rPr>
              <a:t>Année de formation :2022/2023</a:t>
            </a:r>
          </a:p>
        </p:txBody>
      </p:sp>
      <p:sp>
        <p:nvSpPr>
          <p:cNvPr id="11" name="Rectangle 10">
            <a:extLst>
              <a:ext uri="{FF2B5EF4-FFF2-40B4-BE49-F238E27FC236}">
                <a16:creationId xmlns:a16="http://schemas.microsoft.com/office/drawing/2014/main" xmlns="" id="{B7A9E4E8-707B-4C64-92ED-A5F3701B082E}"/>
              </a:ext>
            </a:extLst>
          </p:cNvPr>
          <p:cNvSpPr/>
          <p:nvPr/>
        </p:nvSpPr>
        <p:spPr>
          <a:xfrm>
            <a:off x="1879100" y="1423974"/>
            <a:ext cx="5328592" cy="468077"/>
          </a:xfrm>
          <a:prstGeom prst="rect">
            <a:avLst/>
          </a:prstGeom>
        </p:spPr>
        <p:txBody>
          <a:bodyPr wrap="square">
            <a:spAutoFit/>
          </a:bodyPr>
          <a:lstStyle/>
          <a:p>
            <a:pPr algn="ctr">
              <a:lnSpc>
                <a:spcPct val="107000"/>
              </a:lnSpc>
              <a:spcAft>
                <a:spcPts val="800"/>
              </a:spcAft>
            </a:pPr>
            <a:r>
              <a:rPr lang="fr-FR" sz="2400" b="1" dirty="0">
                <a:solidFill>
                  <a:schemeClr val="accent1">
                    <a:lumMod val="75000"/>
                  </a:schemeClr>
                </a:solidFill>
                <a:latin typeface="Times New Roman" panose="02020603050405020304" pitchFamily="18" charset="0"/>
                <a:ea typeface="Calibri" panose="020F0502020204030204" pitchFamily="34" charset="0"/>
                <a:cs typeface="Arial" panose="020B0604020202020204" pitchFamily="34" charset="0"/>
              </a:rPr>
              <a:t>Développer en back-end</a:t>
            </a:r>
            <a:endParaRPr lang="fr-FR" sz="24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xmlns="" id="{B46F5AEB-5EF8-495E-97C3-D51D6A6A9F31}"/>
              </a:ext>
            </a:extLst>
          </p:cNvPr>
          <p:cNvSpPr/>
          <p:nvPr/>
        </p:nvSpPr>
        <p:spPr>
          <a:xfrm>
            <a:off x="5220072" y="5096216"/>
            <a:ext cx="2850852" cy="52322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2800" dirty="0"/>
              <a:t>Middlewares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600" dirty="0">
                <a:solidFill>
                  <a:srgbClr val="00B0F0"/>
                </a:solidFill>
              </a:rPr>
              <a:t>Utilisation des Middleware </a:t>
            </a:r>
          </a:p>
          <a:p>
            <a:pPr marL="400050" lvl="1" indent="0" algn="ctr">
              <a:buNone/>
            </a:pPr>
            <a:endParaRPr lang="fr-FR" sz="1900" b="1" dirty="0">
              <a:solidFill>
                <a:schemeClr val="tx1"/>
              </a:solidFill>
            </a:endParaRPr>
          </a:p>
          <a:p>
            <a:pPr lvl="2">
              <a:buFont typeface="Wingdings" panose="05000000000000000000" pitchFamily="2" charset="2"/>
              <a:buChar char="ü"/>
            </a:pPr>
            <a:r>
              <a:rPr lang="fr-FR" dirty="0">
                <a:solidFill>
                  <a:srgbClr val="00B0F0"/>
                </a:solidFill>
                <a:latin typeface="Times New Roman" panose="02020603050405020304" pitchFamily="18" charset="0"/>
                <a:cs typeface="Times New Roman" panose="02020603050405020304" pitchFamily="18" charset="0"/>
              </a:rPr>
              <a:t>Route Middleware :</a:t>
            </a:r>
            <a:endParaRPr lang="fr-FR" sz="2400" dirty="0">
              <a:latin typeface="Times New Roman" panose="02020603050405020304" pitchFamily="18" charset="0"/>
              <a:cs typeface="Times New Roman" panose="02020603050405020304" pitchFamily="18" charset="0"/>
            </a:endParaRPr>
          </a:p>
          <a:p>
            <a:pPr marL="1371600" lvl="3" indent="0">
              <a:buNone/>
            </a:pPr>
            <a:r>
              <a:rPr lang="fr-FR" sz="2400" dirty="0">
                <a:latin typeface="Times New Roman" panose="02020603050405020304" pitchFamily="18" charset="0"/>
                <a:cs typeface="Times New Roman" panose="02020603050405020304" pitchFamily="18" charset="0"/>
              </a:rPr>
              <a:t>Il permet de protéger  une Route ou un ensemble de routes ou un contrôleur .</a:t>
            </a:r>
          </a:p>
          <a:p>
            <a:pPr marL="1371600" lvl="3" indent="0">
              <a:buNone/>
            </a:pPr>
            <a:r>
              <a:rPr lang="fr-FR" sz="2400" dirty="0">
                <a:latin typeface="Times New Roman" panose="02020603050405020304" pitchFamily="18" charset="0"/>
                <a:cs typeface="Times New Roman" panose="02020603050405020304" pitchFamily="18" charset="0"/>
              </a:rPr>
              <a:t>Donc si un seul Middleware pour une route ou un groupe de route ou un contrôleur.</a:t>
            </a:r>
          </a:p>
          <a:p>
            <a:pPr marL="1371600" lvl="3" indent="0">
              <a:buNone/>
            </a:pPr>
            <a:endParaRPr lang="fr-FR" sz="2400" dirty="0">
              <a:latin typeface="Times New Roman" panose="02020603050405020304" pitchFamily="18" charset="0"/>
              <a:cs typeface="Times New Roman" panose="02020603050405020304" pitchFamily="18" charset="0"/>
            </a:endParaRPr>
          </a:p>
          <a:p>
            <a:pPr marL="0" lvl="0" indent="0">
              <a:buNone/>
            </a:pPr>
            <a:endParaRPr lang="fr-FR" sz="2000" dirty="0">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4917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ü"/>
            </a:pPr>
            <a:r>
              <a:rPr lang="fr-FR" sz="1800" dirty="0">
                <a:solidFill>
                  <a:srgbClr val="00B0F0"/>
                </a:solidFill>
                <a:latin typeface="Times New Roman" panose="02020603050405020304" pitchFamily="18" charset="0"/>
                <a:cs typeface="Times New Roman" panose="02020603050405020304" pitchFamily="18" charset="0"/>
              </a:rPr>
              <a:t>Route Middleware :</a:t>
            </a:r>
            <a:endParaRPr lang="fr-FR" sz="1800" dirty="0">
              <a:latin typeface="Times New Roman" panose="02020603050405020304" pitchFamily="18" charset="0"/>
              <a:cs typeface="Times New Roman" panose="02020603050405020304" pitchFamily="18" charset="0"/>
            </a:endParaRPr>
          </a:p>
          <a:p>
            <a:pPr marL="1371600" lvl="3" indent="0">
              <a:buNone/>
            </a:pPr>
            <a:endParaRPr lang="fr-FR" sz="2400" dirty="0">
              <a:latin typeface="Times New Roman" panose="02020603050405020304" pitchFamily="18" charset="0"/>
              <a:cs typeface="Times New Roman" panose="02020603050405020304" pitchFamily="18" charset="0"/>
            </a:endParaRPr>
          </a:p>
          <a:p>
            <a:pPr marL="0" lvl="0" indent="0">
              <a:buNone/>
            </a:pPr>
            <a:endParaRPr lang="fr-FR" sz="2000" dirty="0">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pic>
        <p:nvPicPr>
          <p:cNvPr id="6" name="Image 5">
            <a:extLst>
              <a:ext uri="{FF2B5EF4-FFF2-40B4-BE49-F238E27FC236}">
                <a16:creationId xmlns:a16="http://schemas.microsoft.com/office/drawing/2014/main" xmlns="" id="{3EE08A88-EBD5-46ED-9806-71435858A1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2636912"/>
            <a:ext cx="6768752" cy="3723278"/>
          </a:xfrm>
          <a:prstGeom prst="rect">
            <a:avLst/>
          </a:prstGeom>
        </p:spPr>
      </p:pic>
    </p:spTree>
    <p:extLst>
      <p:ext uri="{BB962C8B-B14F-4D97-AF65-F5344CB8AC3E}">
        <p14:creationId xmlns:p14="http://schemas.microsoft.com/office/powerpoint/2010/main" val="342183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600" dirty="0">
                <a:solidFill>
                  <a:srgbClr val="00B0F0"/>
                </a:solidFill>
              </a:rPr>
              <a:t>Utilisation des Middleware </a:t>
            </a:r>
          </a:p>
          <a:p>
            <a:pPr marL="400050" lvl="1" indent="0" algn="ctr">
              <a:buNone/>
            </a:pPr>
            <a:endParaRPr lang="fr-FR" sz="1900" b="1" dirty="0">
              <a:solidFill>
                <a:schemeClr val="tx1"/>
              </a:solidFill>
            </a:endParaRPr>
          </a:p>
          <a:p>
            <a:pPr lvl="2">
              <a:buFont typeface="Wingdings" panose="05000000000000000000" pitchFamily="2" charset="2"/>
              <a:buChar char="ü"/>
            </a:pPr>
            <a:r>
              <a:rPr lang="fr-FR" dirty="0">
                <a:solidFill>
                  <a:srgbClr val="00B0F0"/>
                </a:solidFill>
                <a:latin typeface="Times New Roman" panose="02020603050405020304" pitchFamily="18" charset="0"/>
                <a:cs typeface="Times New Roman" panose="02020603050405020304" pitchFamily="18" charset="0"/>
              </a:rPr>
              <a:t>Group Middleware :</a:t>
            </a:r>
            <a:endParaRPr lang="fr-FR" sz="2400" dirty="0">
              <a:latin typeface="Times New Roman" panose="02020603050405020304" pitchFamily="18" charset="0"/>
              <a:cs typeface="Times New Roman" panose="02020603050405020304" pitchFamily="18" charset="0"/>
            </a:endParaRPr>
          </a:p>
          <a:p>
            <a:pPr marL="1371600" lvl="3" indent="0">
              <a:buNone/>
            </a:pPr>
            <a:r>
              <a:rPr lang="fr-FR" sz="2400" dirty="0">
                <a:latin typeface="Times New Roman" panose="02020603050405020304" pitchFamily="18" charset="0"/>
                <a:cs typeface="Times New Roman" panose="02020603050405020304" pitchFamily="18" charset="0"/>
              </a:rPr>
              <a:t>Un ensemble de middleware permet de protéger une route ou un groupe de routes ou même un contrôleur</a:t>
            </a:r>
          </a:p>
          <a:p>
            <a:pPr marL="0" lvl="0" indent="0">
              <a:buNone/>
            </a:pPr>
            <a:endParaRPr lang="fr-FR" sz="2000" dirty="0">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0414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ü"/>
            </a:pPr>
            <a:r>
              <a:rPr lang="fr-FR" sz="1800" dirty="0">
                <a:solidFill>
                  <a:srgbClr val="00B0F0"/>
                </a:solidFill>
                <a:latin typeface="Times New Roman" panose="02020603050405020304" pitchFamily="18" charset="0"/>
                <a:cs typeface="Times New Roman" panose="02020603050405020304" pitchFamily="18" charset="0"/>
              </a:rPr>
              <a:t>Group Middleware :</a:t>
            </a:r>
            <a:endParaRPr lang="fr-FR" sz="1800" dirty="0">
              <a:latin typeface="Times New Roman" panose="02020603050405020304" pitchFamily="18" charset="0"/>
              <a:cs typeface="Times New Roman" panose="02020603050405020304" pitchFamily="18" charset="0"/>
            </a:endParaRPr>
          </a:p>
          <a:p>
            <a:pPr marL="0" lvl="0" indent="0">
              <a:buNone/>
            </a:pPr>
            <a:endParaRPr lang="fr-FR" sz="2000" dirty="0">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pic>
        <p:nvPicPr>
          <p:cNvPr id="6" name="Image 5">
            <a:extLst>
              <a:ext uri="{FF2B5EF4-FFF2-40B4-BE49-F238E27FC236}">
                <a16:creationId xmlns:a16="http://schemas.microsoft.com/office/drawing/2014/main" xmlns="" id="{31B16307-4F17-44E3-BD4E-9BA3D27703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5" y="2636912"/>
            <a:ext cx="7047819" cy="3672408"/>
          </a:xfrm>
          <a:prstGeom prst="rect">
            <a:avLst/>
          </a:prstGeom>
        </p:spPr>
      </p:pic>
    </p:spTree>
    <p:extLst>
      <p:ext uri="{BB962C8B-B14F-4D97-AF65-F5344CB8AC3E}">
        <p14:creationId xmlns:p14="http://schemas.microsoft.com/office/powerpoint/2010/main" val="1017665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600" dirty="0">
                <a:solidFill>
                  <a:srgbClr val="00B0F0"/>
                </a:solidFill>
              </a:rPr>
              <a:t>Utilisation des Middleware </a:t>
            </a:r>
          </a:p>
          <a:p>
            <a:pPr marL="400050" lvl="1" indent="0" algn="ctr">
              <a:buNone/>
            </a:pPr>
            <a:endParaRPr lang="fr-FR" sz="1900" b="1" dirty="0">
              <a:solidFill>
                <a:schemeClr val="tx1"/>
              </a:solidFill>
            </a:endParaRPr>
          </a:p>
          <a:p>
            <a:pPr lvl="2">
              <a:buFont typeface="Wingdings" panose="05000000000000000000" pitchFamily="2" charset="2"/>
              <a:buChar char="ü"/>
            </a:pPr>
            <a:r>
              <a:rPr lang="fr-FR" dirty="0">
                <a:solidFill>
                  <a:srgbClr val="00B0F0"/>
                </a:solidFill>
                <a:latin typeface="Times New Roman" panose="02020603050405020304" pitchFamily="18" charset="0"/>
                <a:cs typeface="Times New Roman" panose="02020603050405020304" pitchFamily="18" charset="0"/>
              </a:rPr>
              <a:t>Global Middleware :</a:t>
            </a:r>
            <a:endParaRPr lang="fr-FR" sz="2400" dirty="0">
              <a:latin typeface="Times New Roman" panose="02020603050405020304" pitchFamily="18" charset="0"/>
              <a:cs typeface="Times New Roman" panose="02020603050405020304" pitchFamily="18" charset="0"/>
            </a:endParaRPr>
          </a:p>
          <a:p>
            <a:pPr marL="1371600" lvl="3" indent="0">
              <a:buNone/>
            </a:pPr>
            <a:r>
              <a:rPr lang="fr-FR" sz="2400" dirty="0">
                <a:latin typeface="Times New Roman" panose="02020603050405020304" pitchFamily="18" charset="0"/>
                <a:cs typeface="Times New Roman" panose="02020603050405020304" pitchFamily="18" charset="0"/>
              </a:rPr>
              <a:t>Un middleware qui permet de protéger tout le site si une protection général pour toute l’application.</a:t>
            </a:r>
            <a:endParaRPr lang="fr-FR" sz="2000" dirty="0">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2670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err="1">
                <a:solidFill>
                  <a:srgbClr val="C00000"/>
                </a:solidFill>
                <a:latin typeface="Times New Roman" panose="02020603050405020304" pitchFamily="18" charset="0"/>
                <a:cs typeface="Times New Roman" panose="02020603050405020304" pitchFamily="18" charset="0"/>
              </a:rPr>
              <a:t>Laravel</a:t>
            </a:r>
            <a:endParaRPr lang="fr-FR" sz="1900" b="1" dirty="0">
              <a:solidFill>
                <a:schemeClr val="tx1"/>
              </a:solidFill>
            </a:endParaRPr>
          </a:p>
          <a:p>
            <a:pPr lvl="2">
              <a:buFont typeface="Wingdings" panose="05000000000000000000" pitchFamily="2" charset="2"/>
              <a:buChar char="ü"/>
            </a:pPr>
            <a:r>
              <a:rPr lang="fr-FR" sz="1800" dirty="0">
                <a:solidFill>
                  <a:srgbClr val="00B0F0"/>
                </a:solidFill>
                <a:latin typeface="Times New Roman" panose="02020603050405020304" pitchFamily="18" charset="0"/>
                <a:cs typeface="Times New Roman" panose="02020603050405020304" pitchFamily="18" charset="0"/>
              </a:rPr>
              <a:t>Global Middleware :</a:t>
            </a:r>
            <a:endParaRPr lang="fr-FR" sz="1800" dirty="0">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pic>
        <p:nvPicPr>
          <p:cNvPr id="6" name="Image 5">
            <a:extLst>
              <a:ext uri="{FF2B5EF4-FFF2-40B4-BE49-F238E27FC236}">
                <a16:creationId xmlns:a16="http://schemas.microsoft.com/office/drawing/2014/main" xmlns="" id="{2A731E30-CE10-45BC-930D-04757D422C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2591031"/>
            <a:ext cx="6738590" cy="3790297"/>
          </a:xfrm>
          <a:prstGeom prst="rect">
            <a:avLst/>
          </a:prstGeom>
        </p:spPr>
      </p:pic>
    </p:spTree>
    <p:extLst>
      <p:ext uri="{BB962C8B-B14F-4D97-AF65-F5344CB8AC3E}">
        <p14:creationId xmlns:p14="http://schemas.microsoft.com/office/powerpoint/2010/main" val="4047179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0" indent="0">
              <a:buNone/>
            </a:pPr>
            <a:r>
              <a:rPr lang="fr-FR" sz="2400" b="1" dirty="0">
                <a:solidFill>
                  <a:srgbClr val="002060"/>
                </a:solidFill>
                <a:latin typeface="Times New Roman" panose="02020603050405020304" pitchFamily="18" charset="0"/>
                <a:cs typeface="Times New Roman" panose="02020603050405020304" pitchFamily="18" charset="0"/>
              </a:rPr>
              <a:t>Introduction</a:t>
            </a: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Découvrir les notions fondamentales des </a:t>
            </a:r>
            <a:r>
              <a:rPr lang="fr-FR" sz="1600" dirty="0" err="1">
                <a:solidFill>
                  <a:schemeClr val="tx1"/>
                </a:solidFill>
                <a:latin typeface="Times New Roman" panose="02020603050405020304" pitchFamily="18" charset="0"/>
                <a:cs typeface="Times New Roman" panose="02020603050405020304" pitchFamily="18" charset="0"/>
              </a:rPr>
              <a:t>Frameworks</a:t>
            </a:r>
            <a:r>
              <a:rPr lang="fr-FR" sz="1600" dirty="0">
                <a:solidFill>
                  <a:schemeClr val="tx1"/>
                </a:solidFill>
                <a:latin typeface="Times New Roman" panose="02020603050405020304" pitchFamily="18" charset="0"/>
                <a:cs typeface="Times New Roman" panose="02020603050405020304" pitchFamily="18" charset="0"/>
              </a:rPr>
              <a:t> PHP</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Préparer l’environnement de Laravel</a:t>
            </a:r>
            <a:endParaRPr lang="fr-FR" sz="2400" dirty="0">
              <a:solidFill>
                <a:schemeClr val="tx1"/>
              </a:solidFill>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Programmer avec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Connaître les fondements du modèle MVC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Maîtriser le Framework Laravel</a:t>
            </a:r>
            <a:endParaRPr lang="fr-FR" sz="2400" dirty="0">
              <a:latin typeface="Times New Roman" panose="02020603050405020304" pitchFamily="18" charset="0"/>
              <a:cs typeface="Times New Roman" panose="02020603050405020304" pitchFamily="18" charset="0"/>
            </a:endParaRP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Approfondir la programmation Laravel</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Gérer la sécurité</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Interagir avec la base de données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l’ORM Eloquent</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Prendre en charge les tests</a:t>
            </a:r>
            <a:endParaRPr lang="fr-FR" sz="2400" dirty="0">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Administrer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éléments essentiels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Personnaliser graphiquement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outils avancés d’un CMS</a:t>
            </a:r>
          </a:p>
          <a:p>
            <a:pPr marL="0" lvl="1" indent="0">
              <a:buNone/>
            </a:pPr>
            <a:r>
              <a:rPr lang="fr-FR" sz="2400" b="1" dirty="0">
                <a:solidFill>
                  <a:srgbClr val="002060"/>
                </a:solidFill>
                <a:latin typeface="Times New Roman" panose="02020603050405020304" pitchFamily="18" charset="0"/>
                <a:cs typeface="Times New Roman" panose="02020603050405020304" pitchFamily="18" charset="0"/>
              </a:rPr>
              <a:t>Conclusion</a:t>
            </a:r>
          </a:p>
          <a:p>
            <a:pPr marL="457200" lvl="0" indent="-457200">
              <a:buFont typeface="+mj-lt"/>
              <a:buAutoNum type="alphaUcPeriod"/>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4874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Gestion du routage</a:t>
            </a:r>
          </a:p>
          <a:p>
            <a:pPr lvl="2">
              <a:buFont typeface="Wingdings" panose="05000000000000000000" pitchFamily="2" charset="2"/>
              <a:buChar char="ü"/>
            </a:pPr>
            <a:r>
              <a:rPr lang="fr-FR" sz="2200" b="1" dirty="0">
                <a:solidFill>
                  <a:srgbClr val="00B050"/>
                </a:solidFill>
                <a:latin typeface="Times New Roman" panose="02020603050405020304" pitchFamily="18" charset="0"/>
                <a:cs typeface="Times New Roman" panose="02020603050405020304" pitchFamily="18" charset="0"/>
              </a:rPr>
              <a:t>Utilisation des Middleware (définition, enregistrement, paramétrage, terminate)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Protection CSRF</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contrôleurs</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requêtes http</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réponses http</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vues</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Création des </a:t>
            </a:r>
            <a:r>
              <a:rPr lang="fr-FR" sz="2200" dirty="0" err="1">
                <a:latin typeface="Times New Roman" panose="02020603050405020304" pitchFamily="18" charset="0"/>
                <a:cs typeface="Times New Roman" panose="02020603050405020304" pitchFamily="18" charset="0"/>
              </a:rPr>
              <a:t>template</a:t>
            </a:r>
            <a:r>
              <a:rPr lang="fr-FR" sz="2200" dirty="0">
                <a:latin typeface="Times New Roman" panose="02020603050405020304" pitchFamily="18" charset="0"/>
                <a:cs typeface="Times New Roman" panose="02020603050405020304" pitchFamily="18" charset="0"/>
              </a:rPr>
              <a:t> Blade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Génération d’URL</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sessions HTTP</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Validation des données d’entrée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Gestion des erreurs</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Journalisation (</a:t>
            </a:r>
            <a:r>
              <a:rPr lang="fr-FR" sz="2200" dirty="0" err="1">
                <a:latin typeface="Times New Roman" panose="02020603050405020304" pitchFamily="18" charset="0"/>
                <a:cs typeface="Times New Roman" panose="02020603050405020304" pitchFamily="18" charset="0"/>
              </a:rPr>
              <a:t>logging</a:t>
            </a:r>
            <a:r>
              <a:rPr lang="fr-FR" sz="2200" dirty="0">
                <a:latin typeface="Times New Roman" panose="02020603050405020304" pitchFamily="18" charset="0"/>
                <a:cs typeface="Times New Roman" panose="02020603050405020304" pitchFamily="18" charset="0"/>
              </a:rPr>
              <a:t>)</a:t>
            </a:r>
          </a:p>
          <a:p>
            <a:pPr lvl="2">
              <a:buFont typeface="Wingdings" panose="05000000000000000000" pitchFamily="2" charset="2"/>
              <a:buChar char="ü"/>
            </a:pPr>
            <a:endParaRPr lang="fr-FR" sz="2000" dirty="0">
              <a:latin typeface="Times New Roman" panose="02020603050405020304" pitchFamily="18" charset="0"/>
              <a:cs typeface="Times New Roman" panose="02020603050405020304" pitchFamily="18" charset="0"/>
            </a:endParaRP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74851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Utilisation des Middleware </a:t>
            </a:r>
          </a:p>
          <a:p>
            <a:pPr marL="400050" lvl="1" indent="0" algn="ctr">
              <a:buNone/>
            </a:pPr>
            <a:r>
              <a:rPr lang="fr-FR" sz="1900" dirty="0">
                <a:solidFill>
                  <a:srgbClr val="00B0F0"/>
                </a:solidFill>
              </a:rPr>
              <a:t>(définition, enregistrement, paramétrage, terminate)</a:t>
            </a:r>
          </a:p>
          <a:p>
            <a:pPr lvl="2">
              <a:buFont typeface="Wingdings" panose="05000000000000000000" pitchFamily="2" charset="2"/>
              <a:buChar char="ü"/>
            </a:pPr>
            <a:r>
              <a:rPr lang="fr-FR" sz="1900" dirty="0">
                <a:solidFill>
                  <a:srgbClr val="00B0F0"/>
                </a:solidFill>
              </a:rPr>
              <a:t>Définition</a:t>
            </a:r>
          </a:p>
          <a:p>
            <a:pPr marL="400050" lvl="1" indent="0">
              <a:buNone/>
            </a:pPr>
            <a:r>
              <a:rPr lang="fr-FR" sz="2000" dirty="0">
                <a:latin typeface="Times New Roman" panose="02020603050405020304" pitchFamily="18" charset="0"/>
                <a:cs typeface="Times New Roman" panose="02020603050405020304" pitchFamily="18" charset="0"/>
              </a:rPr>
              <a:t>Le middleware fournit un mécanisme pratique pour inspecter et filtrer les requêtes HTTP entrant dans votre application. Par exemple, Laravel inclut un middleware qui vérifie que l'utilisateur de votre application est authentifié. Si l'utilisateur n'est pas authentifié, le middleware redirigera l'utilisateur vers l'écran de connexion de votre application. Cependant, si l'utilisateur est authentifié, le middleware permettra à la demande de continuer plus loin dans l'application.</a:t>
            </a:r>
          </a:p>
          <a:p>
            <a:pPr marL="400050" lvl="1" indent="0">
              <a:buNone/>
            </a:pPr>
            <a:endParaRPr lang="fr-FR" sz="2000" dirty="0">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12648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600" dirty="0">
                <a:solidFill>
                  <a:srgbClr val="00B0F0"/>
                </a:solidFill>
              </a:rPr>
              <a:t>Utilisation des Middleware </a:t>
            </a:r>
          </a:p>
          <a:p>
            <a:pPr marL="400050" lvl="1" indent="0" algn="ctr">
              <a:buNone/>
            </a:pPr>
            <a:r>
              <a:rPr lang="fr-FR" sz="1900" b="1" dirty="0">
                <a:solidFill>
                  <a:schemeClr val="tx1"/>
                </a:solidFill>
              </a:rPr>
              <a:t>(définition, enregistrement, paramétrage, terminate)</a:t>
            </a:r>
          </a:p>
          <a:p>
            <a:pPr lvl="2">
              <a:buFont typeface="Wingdings" panose="05000000000000000000" pitchFamily="2" charset="2"/>
              <a:buChar char="ü"/>
            </a:pPr>
            <a:r>
              <a:rPr lang="fr-FR" sz="2200" dirty="0">
                <a:solidFill>
                  <a:srgbClr val="00B0F0"/>
                </a:solidFill>
              </a:rPr>
              <a:t>Créer middleware</a:t>
            </a:r>
            <a:endParaRPr lang="fr-FR" sz="2200" dirty="0">
              <a:solidFill>
                <a:srgbClr val="C00000"/>
              </a:solidFill>
              <a:latin typeface="Times New Roman" panose="02020603050405020304" pitchFamily="18" charset="0"/>
              <a:cs typeface="Times New Roman" panose="02020603050405020304" pitchFamily="18" charset="0"/>
            </a:endParaRPr>
          </a:p>
          <a:p>
            <a:pPr marL="0" lvl="0" indent="0">
              <a:buNone/>
            </a:pPr>
            <a:r>
              <a:rPr lang="fr-FR" sz="1700"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La façon la plus simple de créer un middleware est d’utiliser Artisan. Appeler la commande </a:t>
            </a:r>
            <a:r>
              <a:rPr lang="fr-FR" sz="2000" b="1" dirty="0">
                <a:latin typeface="Times New Roman" panose="02020603050405020304" pitchFamily="18" charset="0"/>
                <a:cs typeface="Times New Roman" panose="02020603050405020304" pitchFamily="18" charset="0"/>
              </a:rPr>
              <a:t>make:middleware </a:t>
            </a:r>
            <a:r>
              <a:rPr lang="fr-FR" sz="2000" dirty="0">
                <a:latin typeface="Times New Roman" panose="02020603050405020304" pitchFamily="18" charset="0"/>
                <a:cs typeface="Times New Roman" panose="02020603050405020304" pitchFamily="18" charset="0"/>
              </a:rPr>
              <a:t>a pour effet de créer une structure de base de middleware </a:t>
            </a:r>
            <a:r>
              <a:rPr lang="fr-FR" sz="2100" dirty="0">
                <a:latin typeface="Times New Roman" panose="02020603050405020304" pitchFamily="18" charset="0"/>
                <a:cs typeface="Times New Roman" panose="02020603050405020304" pitchFamily="18" charset="0"/>
              </a:rPr>
              <a:t>dans le dossier réservé </a:t>
            </a:r>
            <a:r>
              <a:rPr lang="fr-FR" sz="2000" dirty="0">
                <a:latin typeface="Times New Roman" panose="02020603050405020304" pitchFamily="18" charset="0"/>
                <a:cs typeface="Times New Roman" panose="02020603050405020304" pitchFamily="18" charset="0"/>
              </a:rPr>
              <a:t>à cet usage : </a:t>
            </a:r>
            <a:r>
              <a:rPr lang="fr-FR" sz="2000" b="1" dirty="0">
                <a:latin typeface="Times New Roman" panose="02020603050405020304" pitchFamily="18" charset="0"/>
                <a:cs typeface="Times New Roman" panose="02020603050405020304" pitchFamily="18" charset="0"/>
              </a:rPr>
              <a:t>app/Http/Middleware</a:t>
            </a:r>
            <a:r>
              <a:rPr lang="fr-FR" sz="2000" dirty="0">
                <a:latin typeface="Times New Roman" panose="02020603050405020304" pitchFamily="18" charset="0"/>
                <a:cs typeface="Times New Roman" panose="02020603050405020304" pitchFamily="18" charset="0"/>
              </a:rPr>
              <a:t>.</a:t>
            </a: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r>
              <a:rPr lang="fr-FR" sz="2100" dirty="0">
                <a:latin typeface="Times New Roman" panose="02020603050405020304" pitchFamily="18" charset="0"/>
                <a:cs typeface="Times New Roman" panose="02020603050405020304" pitchFamily="18" charset="0"/>
              </a:rPr>
              <a:t>Cette commande placera une nouvelle classe </a:t>
            </a:r>
            <a:r>
              <a:rPr lang="fr-FR" sz="2100" b="1" dirty="0" err="1">
                <a:latin typeface="Times New Roman" panose="02020603050405020304" pitchFamily="18" charset="0"/>
                <a:cs typeface="Times New Roman" panose="02020603050405020304" pitchFamily="18" charset="0"/>
              </a:rPr>
              <a:t>NomMiddleware</a:t>
            </a:r>
            <a:r>
              <a:rPr lang="fr-FR" sz="2100" dirty="0">
                <a:latin typeface="Times New Roman" panose="02020603050405020304" pitchFamily="18" charset="0"/>
                <a:cs typeface="Times New Roman" panose="02020603050405020304" pitchFamily="18" charset="0"/>
              </a:rPr>
              <a:t> dans le répertoire </a:t>
            </a:r>
            <a:r>
              <a:rPr lang="fr-FR" sz="2100" b="1" dirty="0">
                <a:latin typeface="Times New Roman" panose="02020603050405020304" pitchFamily="18" charset="0"/>
                <a:cs typeface="Times New Roman" panose="02020603050405020304" pitchFamily="18" charset="0"/>
              </a:rPr>
              <a:t>app/Http/Middleware</a:t>
            </a:r>
            <a:r>
              <a:rPr lang="fr-FR" sz="2100" dirty="0">
                <a:latin typeface="Times New Roman" panose="02020603050405020304" pitchFamily="18" charset="0"/>
                <a:cs typeface="Times New Roman" panose="02020603050405020304" pitchFamily="18" charset="0"/>
              </a:rPr>
              <a:t>.</a:t>
            </a:r>
          </a:p>
        </p:txBody>
      </p:sp>
      <p:sp>
        <p:nvSpPr>
          <p:cNvPr id="8" name="Rectangle : coins arrondis 7">
            <a:extLst>
              <a:ext uri="{FF2B5EF4-FFF2-40B4-BE49-F238E27FC236}">
                <a16:creationId xmlns:a16="http://schemas.microsoft.com/office/drawing/2014/main" xmlns="" id="{461DA2F9-3ED6-4D80-8899-930CF37C2EF2}"/>
              </a:ext>
            </a:extLst>
          </p:cNvPr>
          <p:cNvSpPr/>
          <p:nvPr/>
        </p:nvSpPr>
        <p:spPr>
          <a:xfrm>
            <a:off x="1367644" y="4653136"/>
            <a:ext cx="6408712" cy="576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400050" lvl="1" indent="0">
              <a:buNone/>
            </a:pPr>
            <a:r>
              <a:rPr lang="fr-FR" sz="2000" b="1" dirty="0">
                <a:solidFill>
                  <a:srgbClr val="C00000"/>
                </a:solidFill>
                <a:latin typeface="Times New Roman" panose="02020603050405020304" pitchFamily="18" charset="0"/>
                <a:cs typeface="Times New Roman" panose="02020603050405020304" pitchFamily="18" charset="0"/>
              </a:rPr>
              <a:t>php artisan </a:t>
            </a:r>
            <a:r>
              <a:rPr lang="fr-FR" sz="2000" b="1" dirty="0" err="1">
                <a:solidFill>
                  <a:srgbClr val="C00000"/>
                </a:solidFill>
                <a:latin typeface="Times New Roman" panose="02020603050405020304" pitchFamily="18" charset="0"/>
                <a:cs typeface="Times New Roman" panose="02020603050405020304" pitchFamily="18" charset="0"/>
              </a:rPr>
              <a:t>make:middleware</a:t>
            </a:r>
            <a:r>
              <a:rPr lang="fr-FR" sz="2000" b="1" dirty="0">
                <a:solidFill>
                  <a:srgbClr val="C00000"/>
                </a:solidFill>
                <a:latin typeface="Times New Roman" panose="02020603050405020304" pitchFamily="18" charset="0"/>
                <a:cs typeface="Times New Roman" panose="02020603050405020304" pitchFamily="18" charset="0"/>
              </a:rPr>
              <a:t> </a:t>
            </a:r>
            <a:r>
              <a:rPr lang="fr-FR" sz="2000" b="1" dirty="0" err="1">
                <a:solidFill>
                  <a:srgbClr val="00B050"/>
                </a:solidFill>
                <a:latin typeface="Times New Roman" panose="02020603050405020304" pitchFamily="18" charset="0"/>
                <a:cs typeface="Times New Roman" panose="02020603050405020304" pitchFamily="18" charset="0"/>
              </a:rPr>
              <a:t>NomMiddleware</a:t>
            </a:r>
            <a:endParaRPr lang="en-US"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581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600" dirty="0">
                <a:solidFill>
                  <a:srgbClr val="00B0F0"/>
                </a:solidFill>
              </a:rPr>
              <a:t>Utilisation des Middleware </a:t>
            </a:r>
          </a:p>
          <a:p>
            <a:pPr marL="400050" lvl="1" indent="0" algn="ctr">
              <a:buNone/>
            </a:pPr>
            <a:r>
              <a:rPr lang="fr-FR" sz="1900" b="1" dirty="0">
                <a:solidFill>
                  <a:schemeClr val="tx1"/>
                </a:solidFill>
              </a:rPr>
              <a:t>(définition, enregistrement, paramétrage, terminate)</a:t>
            </a:r>
          </a:p>
          <a:p>
            <a:pPr marL="400050" lvl="1" indent="0" algn="ctr">
              <a:buNone/>
            </a:pPr>
            <a:endParaRPr lang="fr-FR" dirty="0">
              <a:latin typeface="Times New Roman" panose="02020603050405020304" pitchFamily="18" charset="0"/>
              <a:cs typeface="Times New Roman" panose="02020603050405020304" pitchFamily="18" charset="0"/>
            </a:endParaRPr>
          </a:p>
          <a:p>
            <a:pPr marL="914400" lvl="2" indent="0">
              <a:buNone/>
            </a:pPr>
            <a:r>
              <a:rPr lang="fr-FR" dirty="0">
                <a:latin typeface="Times New Roman" panose="02020603050405020304" pitchFamily="18" charset="0"/>
                <a:cs typeface="Times New Roman" panose="02020603050405020304" pitchFamily="18" charset="0"/>
              </a:rPr>
              <a:t>Le middleware c’est une classe qui contient deux méthodes </a:t>
            </a:r>
            <a:r>
              <a:rPr lang="fr-FR" b="1" dirty="0">
                <a:latin typeface="Times New Roman" panose="02020603050405020304" pitchFamily="18" charset="0"/>
                <a:cs typeface="Times New Roman" panose="02020603050405020304" pitchFamily="18" charset="0"/>
              </a:rPr>
              <a:t>handle</a:t>
            </a:r>
            <a:r>
              <a:rPr lang="fr-FR" dirty="0">
                <a:latin typeface="Times New Roman" panose="02020603050405020304" pitchFamily="18" charset="0"/>
                <a:cs typeface="Times New Roman" panose="02020603050405020304" pitchFamily="18" charset="0"/>
              </a:rPr>
              <a:t> et </a:t>
            </a:r>
            <a:r>
              <a:rPr lang="fr-FR" b="1" dirty="0">
                <a:latin typeface="Times New Roman" panose="02020603050405020304" pitchFamily="18" charset="0"/>
                <a:cs typeface="Times New Roman" panose="02020603050405020304" pitchFamily="18" charset="0"/>
              </a:rPr>
              <a:t>terminate</a:t>
            </a:r>
            <a:r>
              <a:rPr lang="fr-FR">
                <a:latin typeface="Times New Roman" panose="02020603050405020304" pitchFamily="18" charset="0"/>
                <a:cs typeface="Times New Roman" panose="02020603050405020304" pitchFamily="18" charset="0"/>
              </a:rPr>
              <a:t>. Sauf </a:t>
            </a:r>
            <a:r>
              <a:rPr lang="fr-FR" dirty="0">
                <a:latin typeface="Times New Roman" panose="02020603050405020304" pitchFamily="18" charset="0"/>
                <a:cs typeface="Times New Roman" panose="02020603050405020304" pitchFamily="18" charset="0"/>
              </a:rPr>
              <a:t>que terminate elle n’est pas généré automatiquement il faut l’ajouter manuellement .</a:t>
            </a:r>
          </a:p>
          <a:p>
            <a:pPr marL="914400" lvl="2" indent="0">
              <a:buNone/>
            </a:pPr>
            <a:endParaRPr lang="fr-FR"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ü"/>
            </a:pPr>
            <a:endParaRPr lang="fr-FR" sz="2200" dirty="0">
              <a:solidFill>
                <a:srgbClr val="C00000"/>
              </a:solidFill>
              <a:latin typeface="Times New Roman" panose="02020603050405020304" pitchFamily="18" charset="0"/>
              <a:cs typeface="Times New Roman" panose="02020603050405020304" pitchFamily="18" charset="0"/>
            </a:endParaRPr>
          </a:p>
        </p:txBody>
      </p:sp>
      <p:sp>
        <p:nvSpPr>
          <p:cNvPr id="8" name="Rectangle : coins arrondis 7">
            <a:extLst>
              <a:ext uri="{FF2B5EF4-FFF2-40B4-BE49-F238E27FC236}">
                <a16:creationId xmlns:a16="http://schemas.microsoft.com/office/drawing/2014/main" xmlns="" id="{461DA2F9-3ED6-4D80-8899-930CF37C2EF2}"/>
              </a:ext>
            </a:extLst>
          </p:cNvPr>
          <p:cNvSpPr/>
          <p:nvPr/>
        </p:nvSpPr>
        <p:spPr>
          <a:xfrm>
            <a:off x="719572" y="5373216"/>
            <a:ext cx="7704856" cy="9361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400050" lvl="1" indent="0">
              <a:buNone/>
            </a:pPr>
            <a:r>
              <a:rPr lang="en-US" sz="2000" dirty="0">
                <a:solidFill>
                  <a:schemeClr val="accent1"/>
                </a:solidFill>
                <a:latin typeface="Times New Roman" panose="02020603050405020304" pitchFamily="18" charset="0"/>
                <a:cs typeface="Times New Roman" panose="02020603050405020304" pitchFamily="18" charset="0"/>
              </a:rPr>
              <a:t>public function </a:t>
            </a:r>
            <a:r>
              <a:rPr lang="en-US" sz="2000" dirty="0">
                <a:solidFill>
                  <a:srgbClr val="002060"/>
                </a:solidFill>
                <a:latin typeface="Times New Roman" panose="02020603050405020304" pitchFamily="18" charset="0"/>
                <a:cs typeface="Times New Roman" panose="02020603050405020304" pitchFamily="18" charset="0"/>
              </a:rPr>
              <a:t>handle</a:t>
            </a:r>
            <a:r>
              <a:rPr lang="en-US" sz="2000" dirty="0">
                <a:solidFill>
                  <a:schemeClr val="tx1"/>
                </a:solidFill>
                <a:latin typeface="Times New Roman" panose="02020603050405020304" pitchFamily="18" charset="0"/>
                <a:cs typeface="Times New Roman" panose="02020603050405020304" pitchFamily="18" charset="0"/>
              </a:rPr>
              <a:t>(Request</a:t>
            </a:r>
            <a:r>
              <a:rPr lang="en-US" sz="2000" dirty="0">
                <a:solidFill>
                  <a:srgbClr val="00B050"/>
                </a:solidFill>
                <a:latin typeface="Times New Roman" panose="02020603050405020304" pitchFamily="18" charset="0"/>
                <a:cs typeface="Times New Roman" panose="02020603050405020304" pitchFamily="18" charset="0"/>
              </a:rPr>
              <a:t> </a:t>
            </a:r>
            <a:r>
              <a:rPr lang="en-US" sz="2000" dirty="0">
                <a:solidFill>
                  <a:srgbClr val="C00000"/>
                </a:solidFill>
                <a:latin typeface="Times New Roman" panose="02020603050405020304" pitchFamily="18" charset="0"/>
                <a:cs typeface="Times New Roman" panose="02020603050405020304" pitchFamily="18" charset="0"/>
              </a:rPr>
              <a:t>$request</a:t>
            </a:r>
            <a:r>
              <a:rPr lang="en-US" sz="2000" dirty="0">
                <a:solidFill>
                  <a:srgbClr val="00B050"/>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Closure</a:t>
            </a:r>
            <a:r>
              <a:rPr lang="en-US" sz="2000" dirty="0">
                <a:solidFill>
                  <a:srgbClr val="00B050"/>
                </a:solidFill>
                <a:latin typeface="Times New Roman" panose="02020603050405020304" pitchFamily="18" charset="0"/>
                <a:cs typeface="Times New Roman" panose="02020603050405020304" pitchFamily="18" charset="0"/>
              </a:rPr>
              <a:t> </a:t>
            </a:r>
            <a:r>
              <a:rPr lang="en-US" sz="2000" dirty="0">
                <a:solidFill>
                  <a:srgbClr val="C00000"/>
                </a:solidFill>
                <a:latin typeface="Times New Roman" panose="02020603050405020304" pitchFamily="18" charset="0"/>
                <a:cs typeface="Times New Roman" panose="02020603050405020304" pitchFamily="18" charset="0"/>
              </a:rPr>
              <a:t>$next</a:t>
            </a:r>
            <a:r>
              <a:rPr lang="en-US" sz="2000" dirty="0">
                <a:solidFill>
                  <a:schemeClr val="tx1"/>
                </a:solidFill>
                <a:latin typeface="Times New Roman" panose="02020603050405020304" pitchFamily="18" charset="0"/>
                <a:cs typeface="Times New Roman" panose="02020603050405020304" pitchFamily="18" charset="0"/>
              </a:rPr>
              <a:t>){}</a:t>
            </a:r>
          </a:p>
          <a:p>
            <a:pPr marL="400050" lvl="1"/>
            <a:r>
              <a:rPr lang="en-US" sz="2000" dirty="0">
                <a:solidFill>
                  <a:srgbClr val="4F81BD"/>
                </a:solidFill>
                <a:latin typeface="Times New Roman" panose="02020603050405020304" pitchFamily="18" charset="0"/>
                <a:cs typeface="Times New Roman" panose="02020603050405020304" pitchFamily="18" charset="0"/>
              </a:rPr>
              <a:t>public function </a:t>
            </a:r>
            <a:r>
              <a:rPr lang="en-US" sz="2000" dirty="0">
                <a:solidFill>
                  <a:srgbClr val="002060"/>
                </a:solidFill>
                <a:latin typeface="Times New Roman" panose="02020603050405020304" pitchFamily="18" charset="0"/>
                <a:cs typeface="Times New Roman" panose="02020603050405020304" pitchFamily="18" charset="0"/>
              </a:rPr>
              <a:t>terminate</a:t>
            </a:r>
            <a:r>
              <a:rPr lang="en-US" sz="2000" dirty="0">
                <a:solidFill>
                  <a:prstClr val="black"/>
                </a:solidFill>
                <a:latin typeface="Times New Roman" panose="02020603050405020304" pitchFamily="18" charset="0"/>
                <a:cs typeface="Times New Roman" panose="02020603050405020304" pitchFamily="18" charset="0"/>
              </a:rPr>
              <a:t>(Request</a:t>
            </a:r>
            <a:r>
              <a:rPr lang="en-US" sz="2000" dirty="0">
                <a:solidFill>
                  <a:srgbClr val="00B050"/>
                </a:solidFill>
                <a:latin typeface="Times New Roman" panose="02020603050405020304" pitchFamily="18" charset="0"/>
                <a:cs typeface="Times New Roman" panose="02020603050405020304" pitchFamily="18" charset="0"/>
              </a:rPr>
              <a:t> </a:t>
            </a:r>
            <a:r>
              <a:rPr lang="en-US" sz="2000" dirty="0">
                <a:solidFill>
                  <a:srgbClr val="C00000"/>
                </a:solidFill>
                <a:latin typeface="Times New Roman" panose="02020603050405020304" pitchFamily="18" charset="0"/>
                <a:cs typeface="Times New Roman" panose="02020603050405020304" pitchFamily="18" charset="0"/>
              </a:rPr>
              <a:t>$request</a:t>
            </a:r>
            <a:r>
              <a:rPr lang="en-US" sz="2000" dirty="0">
                <a:solidFill>
                  <a:srgbClr val="00B050"/>
                </a:solidFill>
                <a:latin typeface="Times New Roman" panose="02020603050405020304" pitchFamily="18" charset="0"/>
                <a:cs typeface="Times New Roman" panose="02020603050405020304" pitchFamily="18" charset="0"/>
              </a:rPr>
              <a:t>, </a:t>
            </a:r>
            <a:r>
              <a:rPr lang="en-US" sz="2000" dirty="0">
                <a:solidFill>
                  <a:prstClr val="black"/>
                </a:solidFill>
                <a:latin typeface="Times New Roman" panose="02020603050405020304" pitchFamily="18" charset="0"/>
                <a:cs typeface="Times New Roman" panose="02020603050405020304" pitchFamily="18" charset="0"/>
              </a:rPr>
              <a:t>Response</a:t>
            </a:r>
            <a:r>
              <a:rPr lang="en-US" sz="2000" dirty="0">
                <a:solidFill>
                  <a:srgbClr val="00B050"/>
                </a:solidFill>
                <a:latin typeface="Times New Roman" panose="02020603050405020304" pitchFamily="18" charset="0"/>
                <a:cs typeface="Times New Roman" panose="02020603050405020304" pitchFamily="18" charset="0"/>
              </a:rPr>
              <a:t> </a:t>
            </a:r>
            <a:r>
              <a:rPr lang="en-US" sz="2000" dirty="0">
                <a:solidFill>
                  <a:srgbClr val="C00000"/>
                </a:solidFill>
                <a:latin typeface="Times New Roman" panose="02020603050405020304" pitchFamily="18" charset="0"/>
                <a:cs typeface="Times New Roman" panose="02020603050405020304" pitchFamily="18" charset="0"/>
              </a:rPr>
              <a:t>$response</a:t>
            </a:r>
            <a:r>
              <a:rPr lang="en-US" sz="2000" dirty="0">
                <a:solidFill>
                  <a:prstClr val="black"/>
                </a:solidFill>
                <a:latin typeface="Times New Roman" panose="02020603050405020304" pitchFamily="18" charset="0"/>
                <a:cs typeface="Times New Roman" panose="02020603050405020304" pitchFamily="18" charset="0"/>
              </a:rPr>
              <a:t>){}</a:t>
            </a:r>
          </a:p>
          <a:p>
            <a:pPr marL="400050" lvl="1" indent="0">
              <a:buNone/>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3063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600" dirty="0">
                <a:solidFill>
                  <a:srgbClr val="00B0F0"/>
                </a:solidFill>
              </a:rPr>
              <a:t>Utilisation des Middleware </a:t>
            </a:r>
          </a:p>
          <a:p>
            <a:pPr marL="400050" lvl="1" indent="0" algn="ctr">
              <a:buNone/>
            </a:pPr>
            <a:r>
              <a:rPr lang="fr-FR" sz="1900" b="1" dirty="0">
                <a:solidFill>
                  <a:schemeClr val="tx1"/>
                </a:solidFill>
              </a:rPr>
              <a:t>(définition, enregistrement, paramétrage, terminate)</a:t>
            </a:r>
          </a:p>
          <a:p>
            <a:pPr lvl="2">
              <a:buFont typeface="Wingdings" panose="05000000000000000000" pitchFamily="2" charset="2"/>
              <a:buChar char="ü"/>
            </a:pPr>
            <a:r>
              <a:rPr lang="fr-FR" dirty="0">
                <a:solidFill>
                  <a:srgbClr val="00B0F0"/>
                </a:solidFill>
              </a:rPr>
              <a:t>Enregistrement d’un middleware</a:t>
            </a:r>
            <a:endParaRPr lang="fr-FR" sz="2000" dirty="0">
              <a:latin typeface="Times New Roman" panose="02020603050405020304" pitchFamily="18" charset="0"/>
              <a:cs typeface="Times New Roman" panose="02020603050405020304" pitchFamily="18" charset="0"/>
            </a:endParaRPr>
          </a:p>
          <a:p>
            <a:pPr marL="0" lvl="0" indent="0">
              <a:buNone/>
            </a:pPr>
            <a:r>
              <a:rPr lang="fr-FR" sz="2000" dirty="0">
                <a:latin typeface="Times New Roman" panose="02020603050405020304" pitchFamily="18" charset="0"/>
                <a:cs typeface="Times New Roman" panose="02020603050405020304" pitchFamily="18" charset="0"/>
              </a:rPr>
              <a:t>Maintenant que nous avons créé un middleware, nous devons informer l’application que le middleware existe. Si vous souhaitez qu’un middleware s’exécute à chaque demande, accédez à </a:t>
            </a:r>
            <a:r>
              <a:rPr lang="fr-FR" sz="2000" b="1" dirty="0">
                <a:latin typeface="Times New Roman" panose="02020603050405020304" pitchFamily="18" charset="0"/>
                <a:cs typeface="Times New Roman" panose="02020603050405020304" pitchFamily="18" charset="0"/>
              </a:rPr>
              <a:t>app/Http/kernel.php </a:t>
            </a:r>
            <a:r>
              <a:rPr lang="fr-FR" sz="2000" dirty="0">
                <a:latin typeface="Times New Roman" panose="02020603050405020304" pitchFamily="18" charset="0"/>
                <a:cs typeface="Times New Roman" panose="02020603050405020304" pitchFamily="18" charset="0"/>
              </a:rPr>
              <a:t>et ajoutez le middleware au Kernel.</a:t>
            </a:r>
          </a:p>
          <a:p>
            <a:pPr marL="0" lvl="0" indent="0">
              <a:buNone/>
            </a:pPr>
            <a:endParaRPr lang="fr-FR" sz="2000" dirty="0">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9796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600" dirty="0" err="1">
                <a:solidFill>
                  <a:srgbClr val="00B0F0"/>
                </a:solidFill>
              </a:rPr>
              <a:t>Kernel.php</a:t>
            </a:r>
            <a:endParaRPr lang="fr-FR" sz="2600" dirty="0">
              <a:solidFill>
                <a:srgbClr val="00B0F0"/>
              </a:solidFill>
            </a:endParaRPr>
          </a:p>
          <a:p>
            <a:pPr marL="0" lvl="0" indent="0">
              <a:buNone/>
            </a:pPr>
            <a:endParaRPr lang="fr-FR" sz="2000" dirty="0">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pic>
        <p:nvPicPr>
          <p:cNvPr id="6" name="Image 5">
            <a:extLst>
              <a:ext uri="{FF2B5EF4-FFF2-40B4-BE49-F238E27FC236}">
                <a16:creationId xmlns:a16="http://schemas.microsoft.com/office/drawing/2014/main" xmlns="" id="{7D4BA7FA-F7FD-47E6-873D-C11BC98445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2852936"/>
            <a:ext cx="6624736" cy="3384377"/>
          </a:xfrm>
          <a:prstGeom prst="rect">
            <a:avLst/>
          </a:prstGeom>
        </p:spPr>
      </p:pic>
    </p:spTree>
    <p:extLst>
      <p:ext uri="{BB962C8B-B14F-4D97-AF65-F5344CB8AC3E}">
        <p14:creationId xmlns:p14="http://schemas.microsoft.com/office/powerpoint/2010/main" val="1521874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xmlns="" id="{2D6EDF2E-28D5-4E7E-9002-E0B03ABC4A36}"/>
              </a:ext>
            </a:extLst>
          </p:cNvPr>
          <p:cNvSpPr>
            <a:spLocks noGrp="1"/>
          </p:cNvSpPr>
          <p:nvPr>
            <p:ph type="title"/>
          </p:nvPr>
        </p:nvSpPr>
        <p:spPr>
          <a:xfrm>
            <a:off x="457200" y="390364"/>
            <a:ext cx="8229600" cy="1152128"/>
          </a:xfrm>
        </p:spPr>
        <p:txBody>
          <a:bodyPr>
            <a:normAutofit fontScale="90000"/>
          </a:bodyPr>
          <a:lstStyle/>
          <a:p>
            <a:r>
              <a:rPr lang="fr-FR" sz="2700" b="1" dirty="0">
                <a:solidFill>
                  <a:schemeClr val="accent1">
                    <a:lumMod val="75000"/>
                  </a:schemeClr>
                </a:solidFill>
                <a:latin typeface="Times New Roman" panose="02020603050405020304" pitchFamily="18" charset="0"/>
                <a:cs typeface="Arial" panose="020B0604020202020204" pitchFamily="34" charset="0"/>
              </a:rPr>
              <a:t/>
            </a:r>
            <a:br>
              <a:rPr lang="fr-FR" sz="2700" b="1" dirty="0">
                <a:solidFill>
                  <a:schemeClr val="accent1">
                    <a:lumMod val="75000"/>
                  </a:schemeClr>
                </a:solidFill>
                <a:latin typeface="Times New Roman" panose="02020603050405020304" pitchFamily="18" charset="0"/>
                <a:cs typeface="Arial" panose="020B0604020202020204" pitchFamily="34" charset="0"/>
              </a:rPr>
            </a:br>
            <a:r>
              <a:rPr lang="fr-FR" sz="2700" b="1" dirty="0">
                <a:solidFill>
                  <a:srgbClr val="C00000"/>
                </a:solidFill>
                <a:latin typeface="Times New Roman" panose="02020603050405020304" pitchFamily="18" charset="0"/>
                <a:cs typeface="Arial" panose="020B0604020202020204" pitchFamily="34" charset="0"/>
              </a:rPr>
              <a:t/>
            </a: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r>
              <a:rPr lang="fr-FR" dirty="0">
                <a:solidFill>
                  <a:srgbClr val="C00000"/>
                </a:solidFill>
              </a:rPr>
              <a:t/>
            </a: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xmlns=""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endParaRPr lang="fr-FR" sz="2200" dirty="0">
              <a:latin typeface="Times New Roman" panose="02020603050405020304" pitchFamily="18" charset="0"/>
              <a:cs typeface="Times New Roman" panose="02020603050405020304" pitchFamily="18" charset="0"/>
            </a:endParaRPr>
          </a:p>
          <a:p>
            <a:pPr marL="400050" lvl="1" indent="0" algn="ctr">
              <a:buNone/>
            </a:pPr>
            <a:r>
              <a:rPr lang="fr-FR" sz="2600" dirty="0">
                <a:solidFill>
                  <a:srgbClr val="00B0F0"/>
                </a:solidFill>
              </a:rPr>
              <a:t>Utilisation des Middleware </a:t>
            </a:r>
          </a:p>
          <a:p>
            <a:pPr marL="400050" lvl="1" indent="0" algn="ctr">
              <a:buNone/>
            </a:pPr>
            <a:endParaRPr lang="fr-FR" sz="1900" b="1" dirty="0">
              <a:solidFill>
                <a:schemeClr val="tx1"/>
              </a:solidFill>
            </a:endParaRPr>
          </a:p>
          <a:p>
            <a:pPr lvl="2">
              <a:buFont typeface="Wingdings" panose="05000000000000000000" pitchFamily="2" charset="2"/>
              <a:buChar char="ü"/>
            </a:pPr>
            <a:r>
              <a:rPr lang="fr-FR" dirty="0">
                <a:solidFill>
                  <a:srgbClr val="00B0F0"/>
                </a:solidFill>
                <a:latin typeface="Times New Roman" panose="02020603050405020304" pitchFamily="18" charset="0"/>
                <a:cs typeface="Times New Roman" panose="02020603050405020304" pitchFamily="18" charset="0"/>
              </a:rPr>
              <a:t>Type de Middlewares :</a:t>
            </a:r>
            <a:endParaRPr lang="fr-FR"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v"/>
            </a:pPr>
            <a:r>
              <a:rPr lang="fr-FR" sz="2400" dirty="0">
                <a:latin typeface="Times New Roman" panose="02020603050405020304" pitchFamily="18" charset="0"/>
                <a:cs typeface="Times New Roman" panose="02020603050405020304" pitchFamily="18" charset="0"/>
              </a:rPr>
              <a:t>Route Middleware</a:t>
            </a:r>
          </a:p>
          <a:p>
            <a:pPr lvl="3">
              <a:buFont typeface="Wingdings" panose="05000000000000000000" pitchFamily="2" charset="2"/>
              <a:buChar char="v"/>
            </a:pPr>
            <a:r>
              <a:rPr lang="fr-FR" sz="2400" dirty="0">
                <a:latin typeface="Times New Roman" panose="02020603050405020304" pitchFamily="18" charset="0"/>
                <a:cs typeface="Times New Roman" panose="02020603050405020304" pitchFamily="18" charset="0"/>
              </a:rPr>
              <a:t>Group Middleware</a:t>
            </a:r>
          </a:p>
          <a:p>
            <a:pPr lvl="3">
              <a:buFont typeface="Wingdings" panose="05000000000000000000" pitchFamily="2" charset="2"/>
              <a:buChar char="v"/>
            </a:pPr>
            <a:r>
              <a:rPr lang="fr-FR" sz="2400" dirty="0">
                <a:latin typeface="Times New Roman" panose="02020603050405020304" pitchFamily="18" charset="0"/>
                <a:cs typeface="Times New Roman" panose="02020603050405020304" pitchFamily="18" charset="0"/>
              </a:rPr>
              <a:t>Global Middleware</a:t>
            </a:r>
          </a:p>
          <a:p>
            <a:pPr marL="0" lvl="0" indent="0">
              <a:buNone/>
            </a:pPr>
            <a:endParaRPr lang="fr-FR" sz="2000" dirty="0">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0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737008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1428</TotalTime>
  <Words>538</Words>
  <Application>Microsoft Office PowerPoint</Application>
  <PresentationFormat>Affichage à l'écran (4:3)</PresentationFormat>
  <Paragraphs>142</Paragraphs>
  <Slides>15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Angsana New</vt:lpstr>
      <vt:lpstr>Arial</vt:lpstr>
      <vt:lpstr>Calibri</vt:lpstr>
      <vt:lpstr>Times New Roman</vt:lpstr>
      <vt:lpstr>Wingdings</vt:lpstr>
      <vt:lpstr>Thème Office</vt:lpstr>
      <vt:lpstr>Présentation PowerPoint</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 DOT NET Langage VB.NET Réalisé par M. Hamid Belyazidi Année Scolaire 2011/2012 </dc:title>
  <dc:creator>Belyazidi</dc:creator>
  <cp:lastModifiedBy>pc</cp:lastModifiedBy>
  <cp:revision>185</cp:revision>
  <dcterms:created xsi:type="dcterms:W3CDTF">2011-10-01T12:57:10Z</dcterms:created>
  <dcterms:modified xsi:type="dcterms:W3CDTF">2023-03-23T09:14:03Z</dcterms:modified>
</cp:coreProperties>
</file>