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2" r:id="rId4"/>
    <p:sldId id="283" r:id="rId5"/>
    <p:sldId id="298" r:id="rId6"/>
    <p:sldId id="284" r:id="rId7"/>
    <p:sldId id="288" r:id="rId8"/>
    <p:sldId id="299" r:id="rId9"/>
    <p:sldId id="300" r:id="rId1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27249-2045-409D-A865-90E3C3AB8354}"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xmlns="" id="{83837E31-76B9-4358-BD34-E36AC93E87F7}"/>
              </a:ext>
            </a:extLst>
          </p:cNvPr>
          <p:cNvSpPr/>
          <p:nvPr/>
        </p:nvSpPr>
        <p:spPr>
          <a:xfrm>
            <a:off x="1835696" y="1239295"/>
            <a:ext cx="5472608" cy="7837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428596" y="1500174"/>
            <a:ext cx="8229600" cy="4525963"/>
          </a:xfrm>
        </p:spPr>
        <p:txBody>
          <a:bodyPr/>
          <a:lstStyle/>
          <a:p>
            <a:pPr marL="514350" indent="-514350">
              <a:buNone/>
            </a:pPr>
            <a:endParaRPr lang="fr-FR" u="sng" dirty="0">
              <a:solidFill>
                <a:schemeClr val="tx1">
                  <a:lumMod val="95000"/>
                  <a:lumOff val="5000"/>
                </a:schemeClr>
              </a:solidFill>
            </a:endParaRPr>
          </a:p>
          <a:p>
            <a:pPr>
              <a:buNone/>
            </a:pPr>
            <a:endParaRPr lang="fr-FR" dirty="0"/>
          </a:p>
        </p:txBody>
      </p:sp>
      <p:pic>
        <p:nvPicPr>
          <p:cNvPr id="1032" name="Picture 8" descr="Why Laravel is best PHP framework in 2020? - CloudOnHire">
            <a:extLst>
              <a:ext uri="{FF2B5EF4-FFF2-40B4-BE49-F238E27FC236}">
                <a16:creationId xmlns:a16="http://schemas.microsoft.com/office/drawing/2014/main" xmlns="" id="{48799C01-C797-4001-A763-F0E7CF3EA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2" y="2152930"/>
            <a:ext cx="7486656" cy="374332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xmlns="" id="{27108DB9-4B51-4327-BAA9-34CE9E2C27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65113"/>
            <a:ext cx="864096" cy="704850"/>
          </a:xfrm>
          <a:prstGeom prst="rect">
            <a:avLst/>
          </a:prstGeom>
          <a:noFill/>
          <a:ln>
            <a:noFill/>
          </a:ln>
        </p:spPr>
      </p:pic>
      <p:sp>
        <p:nvSpPr>
          <p:cNvPr id="10" name="Rectangle 9">
            <a:extLst>
              <a:ext uri="{FF2B5EF4-FFF2-40B4-BE49-F238E27FC236}">
                <a16:creationId xmlns:a16="http://schemas.microsoft.com/office/drawing/2014/main" xmlns="" id="{43E213D3-8E98-4129-BEC2-FBE648C34139}"/>
              </a:ext>
            </a:extLst>
          </p:cNvPr>
          <p:cNvSpPr/>
          <p:nvPr/>
        </p:nvSpPr>
        <p:spPr>
          <a:xfrm>
            <a:off x="6784214" y="148206"/>
            <a:ext cx="2186817" cy="369332"/>
          </a:xfrm>
          <a:prstGeom prst="rect">
            <a:avLst/>
          </a:prstGeom>
        </p:spPr>
        <p:txBody>
          <a:bodyPr wrap="none">
            <a:spAutoFit/>
          </a:bodyPr>
          <a:lstStyle/>
          <a:p>
            <a:pPr algn="ctr"/>
            <a:r>
              <a:rPr lang="fr-FR" b="1" i="1" dirty="0">
                <a:latin typeface="Angsana New" pitchFamily="18" charset="-34"/>
                <a:cs typeface="Angsana New" pitchFamily="18" charset="-34"/>
              </a:rPr>
              <a:t>Année de formation :2022/2023</a:t>
            </a:r>
          </a:p>
        </p:txBody>
      </p:sp>
      <p:sp>
        <p:nvSpPr>
          <p:cNvPr id="11" name="Rectangle 10">
            <a:extLst>
              <a:ext uri="{FF2B5EF4-FFF2-40B4-BE49-F238E27FC236}">
                <a16:creationId xmlns:a16="http://schemas.microsoft.com/office/drawing/2014/main" xmlns="" id="{B7A9E4E8-707B-4C64-92ED-A5F3701B082E}"/>
              </a:ext>
            </a:extLst>
          </p:cNvPr>
          <p:cNvSpPr/>
          <p:nvPr/>
        </p:nvSpPr>
        <p:spPr>
          <a:xfrm>
            <a:off x="1879100" y="1423974"/>
            <a:ext cx="5328592" cy="468077"/>
          </a:xfrm>
          <a:prstGeom prst="rect">
            <a:avLst/>
          </a:prstGeom>
        </p:spPr>
        <p:txBody>
          <a:bodyPr wrap="square">
            <a:spAutoFit/>
          </a:bodyPr>
          <a:lstStyle/>
          <a:p>
            <a:pPr algn="ctr">
              <a:lnSpc>
                <a:spcPct val="107000"/>
              </a:lnSpc>
              <a:spcAft>
                <a:spcPts val="800"/>
              </a:spcAft>
            </a:pPr>
            <a:r>
              <a:rPr lang="fr-FR" sz="24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Développer en back-end</a:t>
            </a:r>
            <a:endParaRPr lang="fr-FR" sz="24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xmlns="" id="{B46F5AEB-5EF8-495E-97C3-D51D6A6A9F31}"/>
              </a:ext>
            </a:extLst>
          </p:cNvPr>
          <p:cNvSpPr/>
          <p:nvPr/>
        </p:nvSpPr>
        <p:spPr>
          <a:xfrm>
            <a:off x="4572000" y="5095485"/>
            <a:ext cx="3637640" cy="52322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800" dirty="0"/>
              <a:t>Pagination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fr-FR" sz="2400" b="1" dirty="0">
                <a:solidFill>
                  <a:srgbClr val="002060"/>
                </a:solidFill>
                <a:latin typeface="Times New Roman" panose="02020603050405020304" pitchFamily="18" charset="0"/>
                <a:cs typeface="Times New Roman" panose="02020603050405020304" pitchFamily="18" charset="0"/>
              </a:rPr>
              <a:t>Introduction</a:t>
            </a: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Découvrir les notions fondamentales des </a:t>
            </a:r>
            <a:r>
              <a:rPr lang="fr-FR" sz="1600" dirty="0" err="1">
                <a:solidFill>
                  <a:schemeClr val="tx1"/>
                </a:solidFill>
                <a:latin typeface="Times New Roman" panose="02020603050405020304" pitchFamily="18" charset="0"/>
                <a:cs typeface="Times New Roman" panose="02020603050405020304" pitchFamily="18" charset="0"/>
              </a:rPr>
              <a:t>Frameworks</a:t>
            </a:r>
            <a:r>
              <a:rPr lang="fr-FR" sz="1600" dirty="0">
                <a:solidFill>
                  <a:schemeClr val="tx1"/>
                </a:solidFill>
                <a:latin typeface="Times New Roman" panose="02020603050405020304" pitchFamily="18" charset="0"/>
                <a:cs typeface="Times New Roman" panose="02020603050405020304" pitchFamily="18" charset="0"/>
              </a:rPr>
              <a:t> PHP</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Préparer l’environnement de Laravel</a:t>
            </a:r>
            <a:endParaRPr lang="fr-FR" sz="2400"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Programmer avec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Connaître les fondements du modèle MVC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Maîtriser le Framework Laravel</a:t>
            </a:r>
            <a:endParaRPr lang="fr-FR" sz="24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Gérer la sécurité</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Interagir avec la base de données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l’ORM Eloquent</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Prendre en charge les tests</a:t>
            </a:r>
            <a:endParaRPr lang="fr-FR" sz="2400" dirty="0">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Administrer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éléments essentiels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Personnaliser graphiquement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outils avancés d’un CMS</a:t>
            </a:r>
          </a:p>
          <a:p>
            <a:pPr marL="0" lvl="1" indent="0">
              <a:buNone/>
            </a:pPr>
            <a:r>
              <a:rPr lang="fr-FR" sz="2400" b="1" dirty="0">
                <a:solidFill>
                  <a:srgbClr val="002060"/>
                </a:solidFill>
                <a:latin typeface="Times New Roman" panose="02020603050405020304" pitchFamily="18" charset="0"/>
                <a:cs typeface="Times New Roman" panose="02020603050405020304" pitchFamily="18" charset="0"/>
              </a:rPr>
              <a:t>Conclusion</a:t>
            </a:r>
          </a:p>
          <a:p>
            <a:pPr marL="457200" lvl="0" indent="-457200">
              <a:buFont typeface="+mj-lt"/>
              <a:buAutoNum type="alphaUcPeriod"/>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4874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8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24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2200" b="1" dirty="0">
              <a:solidFill>
                <a:srgbClr val="00B050"/>
              </a:solidFill>
              <a:latin typeface="Times New Roman" panose="02020603050405020304" pitchFamily="18" charset="0"/>
              <a:cs typeface="Times New Roman" panose="02020603050405020304" pitchFamily="18" charset="0"/>
            </a:endParaRP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Mise en route</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Générateur de requêtes (</a:t>
            </a:r>
            <a:r>
              <a:rPr lang="fr-FR" sz="2000" dirty="0" err="1">
                <a:latin typeface="Times New Roman" panose="02020603050405020304" pitchFamily="18" charset="0"/>
                <a:cs typeface="Times New Roman" panose="02020603050405020304" pitchFamily="18" charset="0"/>
              </a:rPr>
              <a:t>Query</a:t>
            </a:r>
            <a:r>
              <a:rPr lang="fr-FR" sz="2000" dirty="0">
                <a:latin typeface="Times New Roman" panose="02020603050405020304" pitchFamily="18" charset="0"/>
                <a:cs typeface="Times New Roman" panose="02020603050405020304" pitchFamily="18" charset="0"/>
              </a:rPr>
              <a:t> Builder)</a:t>
            </a:r>
          </a:p>
          <a:p>
            <a:pPr marL="685800" lvl="1" indent="-171450">
              <a:buFont typeface="Wingdings" panose="05000000000000000000" pitchFamily="2" charset="2"/>
              <a:buChar char="ü"/>
            </a:pPr>
            <a:r>
              <a:rPr lang="fr-FR" sz="2000" b="1" dirty="0">
                <a:solidFill>
                  <a:srgbClr val="00B050"/>
                </a:solidFill>
                <a:latin typeface="Times New Roman" panose="02020603050405020304" pitchFamily="18" charset="0"/>
                <a:cs typeface="Times New Roman" panose="02020603050405020304" pitchFamily="18" charset="0"/>
              </a:rPr>
              <a:t>Pagination de la base de données</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Gestion de migration (génération, structure, exécution, manipulation des tables, colonnes, </a:t>
            </a:r>
            <a:r>
              <a:rPr lang="fr-FR" sz="2000" dirty="0" err="1">
                <a:latin typeface="Times New Roman" panose="02020603050405020304" pitchFamily="18" charset="0"/>
                <a:cs typeface="Times New Roman" panose="02020603050405020304" pitchFamily="18" charset="0"/>
              </a:rPr>
              <a:t>indexeset</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events</a:t>
            </a:r>
            <a:r>
              <a:rPr lang="fr-FR" sz="2000" dirty="0">
                <a:latin typeface="Times New Roman" panose="02020603050405020304" pitchFamily="18" charset="0"/>
                <a:cs typeface="Times New Roman" panose="02020603050405020304" pitchFamily="18" charset="0"/>
              </a:rPr>
              <a:t>)</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Création de Seeders (utilisation des modèles </a:t>
            </a:r>
            <a:r>
              <a:rPr lang="fr-FR" sz="2000" dirty="0" err="1">
                <a:latin typeface="Times New Roman" panose="02020603050405020304" pitchFamily="18" charset="0"/>
                <a:cs typeface="Times New Roman" panose="02020603050405020304" pitchFamily="18" charset="0"/>
              </a:rPr>
              <a:t>factories</a:t>
            </a:r>
            <a:r>
              <a:rPr lang="fr-FR" sz="2000" dirty="0">
                <a:latin typeface="Times New Roman" panose="02020603050405020304" pitchFamily="18" charset="0"/>
                <a:cs typeface="Times New Roman" panose="02020603050405020304" pitchFamily="18" charset="0"/>
              </a:rPr>
              <a:t>, appels de seeders additionnels,</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désactivation d’événements de modèles)</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Insertion des données d’un formulaire dans une base de données</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Utilisation de Redis</a:t>
            </a: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7485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pPr marL="514350" indent="-514350">
              <a:buFont typeface="+mj-lt"/>
              <a:buAutoNum type="alphaUcPeriod" startAt="3"/>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24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24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400" b="1" dirty="0">
                <a:solidFill>
                  <a:srgbClr val="0070C0"/>
                </a:solidFill>
                <a:latin typeface="Times New Roman" panose="02020603050405020304" pitchFamily="18" charset="0"/>
                <a:cs typeface="Times New Roman" panose="02020603050405020304" pitchFamily="18" charset="0"/>
              </a:rPr>
              <a:t>Pagination de la base de données</a:t>
            </a:r>
          </a:p>
          <a:p>
            <a:pPr marL="400050" lvl="1" indent="0">
              <a:buNone/>
            </a:pPr>
            <a:r>
              <a:rPr lang="fr-FR" sz="2400" dirty="0">
                <a:solidFill>
                  <a:srgbClr val="C00000"/>
                </a:solidFill>
                <a:latin typeface="Times New Roman" panose="02020603050405020304" pitchFamily="18" charset="0"/>
                <a:cs typeface="Times New Roman" panose="02020603050405020304" pitchFamily="18" charset="0"/>
              </a:rPr>
              <a:t>Qu'est-ce que la pagination</a:t>
            </a:r>
          </a:p>
          <a:p>
            <a:pPr marL="400050" lvl="1" indent="0">
              <a:buNone/>
            </a:pPr>
            <a:r>
              <a:rPr lang="fr-FR" sz="2900" dirty="0">
                <a:solidFill>
                  <a:schemeClr val="tx1"/>
                </a:solidFill>
                <a:latin typeface="Times New Roman" panose="02020603050405020304" pitchFamily="18" charset="0"/>
                <a:cs typeface="Times New Roman" panose="02020603050405020304" pitchFamily="18" charset="0"/>
              </a:rPr>
              <a:t>	</a:t>
            </a:r>
            <a:r>
              <a:rPr lang="fr-FR" sz="2200" dirty="0">
                <a:solidFill>
                  <a:schemeClr val="tx1"/>
                </a:solidFill>
                <a:latin typeface="Times New Roman" panose="02020603050405020304" pitchFamily="18" charset="0"/>
                <a:cs typeface="Times New Roman" panose="02020603050405020304" pitchFamily="18" charset="0"/>
              </a:rPr>
              <a:t>La </a:t>
            </a:r>
            <a:r>
              <a:rPr lang="fr-FR" sz="2400" dirty="0">
                <a:solidFill>
                  <a:schemeClr val="tx1"/>
                </a:solidFill>
                <a:latin typeface="Times New Roman" panose="02020603050405020304" pitchFamily="18" charset="0"/>
                <a:cs typeface="Times New Roman" panose="02020603050405020304" pitchFamily="18" charset="0"/>
              </a:rPr>
              <a:t>pagination est une barre de navigation qui aide les utilisateurs à passer d'une page à une autre. Personnaliser la pagination signifie styliser la barre de navigation de la pagination. La documentation de Laravel indique que le CSS Bootstrap est le CSS par défaut pour styliser la pagination.</a:t>
            </a:r>
          </a:p>
          <a:p>
            <a:pPr marL="400050" lvl="1" indent="0">
              <a:buNone/>
            </a:pPr>
            <a:r>
              <a:rPr lang="fr-FR" sz="2400" dirty="0">
                <a:solidFill>
                  <a:schemeClr val="tx1"/>
                </a:solidFill>
                <a:latin typeface="Times New Roman" panose="02020603050405020304" pitchFamily="18" charset="0"/>
                <a:cs typeface="Times New Roman" panose="02020603050405020304" pitchFamily="18" charset="0"/>
              </a:rPr>
              <a:t>Dans d'autres Framework, la pagination peut être pénible, mais Laravel facilite les choses. Il existe une seule option de configuration dans </a:t>
            </a:r>
            <a:r>
              <a:rPr lang="fr-FR" sz="2400" b="1" i="1" dirty="0">
                <a:solidFill>
                  <a:schemeClr val="tx1"/>
                </a:solidFill>
                <a:latin typeface="Times New Roman" panose="02020603050405020304" pitchFamily="18" charset="0"/>
                <a:cs typeface="Times New Roman" panose="02020603050405020304" pitchFamily="18" charset="0"/>
              </a:rPr>
              <a:t>app/config/</a:t>
            </a:r>
            <a:r>
              <a:rPr lang="fr-FR" sz="2400" b="1" i="1" dirty="0" err="1">
                <a:solidFill>
                  <a:schemeClr val="tx1"/>
                </a:solidFill>
                <a:latin typeface="Times New Roman" panose="02020603050405020304" pitchFamily="18" charset="0"/>
                <a:cs typeface="Times New Roman" panose="02020603050405020304" pitchFamily="18" charset="0"/>
              </a:rPr>
              <a:t>view.php</a:t>
            </a:r>
            <a:r>
              <a:rPr lang="fr-FR" sz="2400" b="1" i="1"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 </a:t>
            </a:r>
          </a:p>
          <a:p>
            <a:pPr marL="400050" lvl="1" indent="0">
              <a:buNone/>
            </a:pPr>
            <a:r>
              <a:rPr lang="fr-FR" sz="2400" dirty="0">
                <a:solidFill>
                  <a:schemeClr val="tx1"/>
                </a:solidFill>
                <a:latin typeface="Times New Roman" panose="02020603050405020304" pitchFamily="18" charset="0"/>
                <a:cs typeface="Times New Roman" panose="02020603050405020304" pitchFamily="18" charset="0"/>
              </a:rPr>
              <a:t>Le paginateur de Laravel est intégré au générateur de requêtes </a:t>
            </a:r>
            <a:r>
              <a:rPr lang="fr-FR" sz="2400" b="1" i="1" dirty="0">
                <a:solidFill>
                  <a:schemeClr val="tx1"/>
                </a:solidFill>
                <a:latin typeface="Times New Roman" panose="02020603050405020304" pitchFamily="18" charset="0"/>
                <a:cs typeface="Times New Roman" panose="02020603050405020304" pitchFamily="18" charset="0"/>
              </a:rPr>
              <a:t>(</a:t>
            </a:r>
            <a:r>
              <a:rPr lang="fr-FR" sz="2400" b="1" i="1" dirty="0" err="1">
                <a:solidFill>
                  <a:schemeClr val="tx1"/>
                </a:solidFill>
                <a:latin typeface="Times New Roman" panose="02020603050405020304" pitchFamily="18" charset="0"/>
                <a:cs typeface="Times New Roman" panose="02020603050405020304" pitchFamily="18" charset="0"/>
              </a:rPr>
              <a:t>Query</a:t>
            </a:r>
            <a:r>
              <a:rPr lang="fr-FR" sz="2400" b="1" i="1" dirty="0">
                <a:solidFill>
                  <a:schemeClr val="tx1"/>
                </a:solidFill>
                <a:latin typeface="Times New Roman" panose="02020603050405020304" pitchFamily="18" charset="0"/>
                <a:cs typeface="Times New Roman" panose="02020603050405020304" pitchFamily="18" charset="0"/>
              </a:rPr>
              <a:t> Builder) </a:t>
            </a:r>
            <a:r>
              <a:rPr lang="fr-FR" sz="2400" dirty="0">
                <a:solidFill>
                  <a:schemeClr val="tx1"/>
                </a:solidFill>
                <a:latin typeface="Times New Roman" panose="02020603050405020304" pitchFamily="18" charset="0"/>
                <a:cs typeface="Times New Roman" panose="02020603050405020304" pitchFamily="18" charset="0"/>
              </a:rPr>
              <a:t>et à </a:t>
            </a:r>
            <a:r>
              <a:rPr lang="fr-FR" sz="2400" b="1" i="1" dirty="0">
                <a:solidFill>
                  <a:schemeClr val="tx1"/>
                </a:solidFill>
                <a:latin typeface="Times New Roman" panose="02020603050405020304" pitchFamily="18" charset="0"/>
                <a:cs typeface="Times New Roman" panose="02020603050405020304" pitchFamily="18" charset="0"/>
              </a:rPr>
              <a:t>Eloquent ORM </a:t>
            </a:r>
            <a:r>
              <a:rPr lang="fr-FR" sz="2400" dirty="0">
                <a:solidFill>
                  <a:schemeClr val="tx1"/>
                </a:solidFill>
                <a:latin typeface="Times New Roman" panose="02020603050405020304" pitchFamily="18" charset="0"/>
                <a:cs typeface="Times New Roman" panose="02020603050405020304" pitchFamily="18" charset="0"/>
              </a:rPr>
              <a:t>et fournit une pagination pratique et facile à utiliser des enregistrements de base de données sans aucune configuration.</a:t>
            </a:r>
          </a:p>
          <a:p>
            <a:pPr marL="400050" lvl="1" indent="0">
              <a:buNone/>
            </a:pPr>
            <a:endParaRPr lang="fr-FR" sz="24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400" dirty="0">
                <a:solidFill>
                  <a:schemeClr val="tx1"/>
                </a:solidFill>
                <a:latin typeface="Times New Roman" panose="02020603050405020304" pitchFamily="18" charset="0"/>
                <a:cs typeface="Times New Roman" panose="02020603050405020304" pitchFamily="18" charset="0"/>
              </a:rPr>
              <a:t>	</a:t>
            </a:r>
            <a:endParaRPr lang="fr-FR" sz="2000" dirty="0">
              <a:solidFill>
                <a:srgbClr val="00B0F0"/>
              </a:solidFill>
            </a:endParaRPr>
          </a:p>
        </p:txBody>
      </p:sp>
    </p:spTree>
    <p:extLst>
      <p:ext uri="{BB962C8B-B14F-4D97-AF65-F5344CB8AC3E}">
        <p14:creationId xmlns:p14="http://schemas.microsoft.com/office/powerpoint/2010/main" val="3010774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20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Pagination de la base de données</a:t>
            </a:r>
            <a:endParaRPr lang="fr-FR" sz="2000" dirty="0">
              <a:solidFill>
                <a:srgbClr val="C00000"/>
              </a:solidFill>
              <a:latin typeface="Times New Roman" panose="02020603050405020304" pitchFamily="18" charset="0"/>
              <a:cs typeface="Times New Roman" panose="02020603050405020304" pitchFamily="18" charset="0"/>
            </a:endParaRP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Types de pagination : </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Il existe deux manières d'écrire les méthodes de pagination </a:t>
            </a:r>
          </a:p>
          <a:p>
            <a:pPr lvl="1" indent="-342900">
              <a:buFont typeface="Wingdings" panose="05000000000000000000" pitchFamily="2" charset="2"/>
              <a:buChar char="ü"/>
            </a:pPr>
            <a:r>
              <a:rPr lang="fr-FR" sz="2000" dirty="0">
                <a:solidFill>
                  <a:schemeClr val="tx1"/>
                </a:solidFill>
                <a:latin typeface="Times New Roman" panose="02020603050405020304" pitchFamily="18" charset="0"/>
                <a:cs typeface="Times New Roman" panose="02020603050405020304" pitchFamily="18" charset="0"/>
              </a:rPr>
              <a:t>Méthode </a:t>
            </a:r>
            <a:r>
              <a:rPr lang="fr-FR" sz="2000" b="1" dirty="0">
                <a:solidFill>
                  <a:srgbClr val="C00000"/>
                </a:solidFill>
                <a:latin typeface="Times New Roman" panose="02020603050405020304" pitchFamily="18" charset="0"/>
                <a:cs typeface="Times New Roman" panose="02020603050405020304" pitchFamily="18" charset="0"/>
              </a:rPr>
              <a:t>simplePaginate() : </a:t>
            </a:r>
            <a:r>
              <a:rPr lang="fr-FR" sz="2000" dirty="0">
                <a:solidFill>
                  <a:schemeClr val="tx1"/>
                </a:solidFill>
                <a:latin typeface="Times New Roman" panose="02020603050405020304" pitchFamily="18" charset="0"/>
                <a:cs typeface="Times New Roman" panose="02020603050405020304" pitchFamily="18" charset="0"/>
              </a:rPr>
              <a:t>affichera une « </a:t>
            </a:r>
            <a:r>
              <a:rPr lang="fr-FR" sz="2000" b="1" dirty="0">
                <a:solidFill>
                  <a:schemeClr val="tx1"/>
                </a:solidFill>
                <a:latin typeface="Times New Roman" panose="02020603050405020304" pitchFamily="18" charset="0"/>
                <a:cs typeface="Times New Roman" panose="02020603050405020304" pitchFamily="18" charset="0"/>
              </a:rPr>
              <a:t>plage</a:t>
            </a:r>
            <a:r>
              <a:rPr lang="fr-FR" sz="2000" dirty="0">
                <a:solidFill>
                  <a:schemeClr val="tx1"/>
                </a:solidFill>
                <a:latin typeface="Times New Roman" panose="02020603050405020304" pitchFamily="18" charset="0"/>
                <a:cs typeface="Times New Roman" panose="02020603050405020304" pitchFamily="18" charset="0"/>
              </a:rPr>
              <a:t> » de liens basés sur la page actuelle</a:t>
            </a:r>
          </a:p>
          <a:p>
            <a:pPr lvl="1" indent="-342900">
              <a:buFont typeface="Wingdings" panose="05000000000000000000" pitchFamily="2" charset="2"/>
              <a:buChar char="ü"/>
            </a:pPr>
            <a:r>
              <a:rPr lang="fr-FR" sz="2000" dirty="0">
                <a:solidFill>
                  <a:schemeClr val="tx1"/>
                </a:solidFill>
                <a:latin typeface="Times New Roman" panose="02020603050405020304" pitchFamily="18" charset="0"/>
                <a:cs typeface="Times New Roman" panose="02020603050405020304" pitchFamily="18" charset="0"/>
              </a:rPr>
              <a:t>méthode </a:t>
            </a:r>
            <a:r>
              <a:rPr lang="fr-FR" sz="2000" b="1" dirty="0">
                <a:solidFill>
                  <a:srgbClr val="C00000"/>
                </a:solidFill>
                <a:latin typeface="Times New Roman" panose="02020603050405020304" pitchFamily="18" charset="0"/>
                <a:cs typeface="Times New Roman" panose="02020603050405020304" pitchFamily="18" charset="0"/>
              </a:rPr>
              <a:t>paginate() : </a:t>
            </a:r>
            <a:r>
              <a:rPr lang="fr-FR" sz="2000" dirty="0">
                <a:solidFill>
                  <a:schemeClr val="tx1"/>
                </a:solidFill>
                <a:latin typeface="Times New Roman" panose="02020603050405020304" pitchFamily="18" charset="0"/>
                <a:cs typeface="Times New Roman" panose="02020603050405020304" pitchFamily="18" charset="0"/>
              </a:rPr>
              <a:t>n'affichera que les boutons </a:t>
            </a:r>
            <a:r>
              <a:rPr lang="fr-FR" sz="2000" b="1" dirty="0" err="1">
                <a:solidFill>
                  <a:schemeClr val="tx1"/>
                </a:solidFill>
                <a:latin typeface="Times New Roman" panose="02020603050405020304" pitchFamily="18" charset="0"/>
                <a:cs typeface="Times New Roman" panose="02020603050405020304" pitchFamily="18" charset="0"/>
              </a:rPr>
              <a:t>Prev</a:t>
            </a:r>
            <a:r>
              <a:rPr lang="fr-FR" sz="2000" dirty="0">
                <a:solidFill>
                  <a:schemeClr val="tx1"/>
                </a:solidFill>
                <a:latin typeface="Times New Roman" panose="02020603050405020304" pitchFamily="18" charset="0"/>
                <a:cs typeface="Times New Roman" panose="02020603050405020304" pitchFamily="18" charset="0"/>
              </a:rPr>
              <a:t> et </a:t>
            </a:r>
            <a:r>
              <a:rPr lang="fr-FR" sz="2000" b="1" dirty="0">
                <a:solidFill>
                  <a:schemeClr val="tx1"/>
                </a:solidFill>
                <a:latin typeface="Times New Roman" panose="02020603050405020304" pitchFamily="18" charset="0"/>
                <a:cs typeface="Times New Roman" panose="02020603050405020304" pitchFamily="18" charset="0"/>
              </a:rPr>
              <a:t>Next</a:t>
            </a:r>
            <a:r>
              <a:rPr lang="fr-FR" sz="2000" dirty="0">
                <a:solidFill>
                  <a:schemeClr val="tx1"/>
                </a:solidFill>
                <a:latin typeface="Times New Roman" panose="02020603050405020304" pitchFamily="18" charset="0"/>
                <a:cs typeface="Times New Roman" panose="02020603050405020304" pitchFamily="18" charset="0"/>
              </a:rPr>
              <a:t> </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Personnaliser la vue de pagination : par défaut, les vues rendues pour afficher les liens de pagination sont compatibles avec le </a:t>
            </a:r>
            <a:r>
              <a:rPr lang="fr-FR" sz="2000" dirty="0" err="1">
                <a:solidFill>
                  <a:schemeClr val="tx1"/>
                </a:solidFill>
                <a:latin typeface="Times New Roman" panose="02020603050405020304" pitchFamily="18" charset="0"/>
                <a:cs typeface="Times New Roman" panose="02020603050405020304" pitchFamily="18" charset="0"/>
              </a:rPr>
              <a:t>framework</a:t>
            </a:r>
            <a:r>
              <a:rPr lang="fr-FR" sz="2000" dirty="0">
                <a:solidFill>
                  <a:schemeClr val="tx1"/>
                </a:solidFill>
                <a:latin typeface="Times New Roman" panose="02020603050405020304" pitchFamily="18" charset="0"/>
                <a:cs typeface="Times New Roman" panose="02020603050405020304" pitchFamily="18" charset="0"/>
              </a:rPr>
              <a:t> </a:t>
            </a:r>
            <a:r>
              <a:rPr lang="fr-FR" sz="2000" b="1" i="1" dirty="0">
                <a:solidFill>
                  <a:schemeClr val="tx1"/>
                </a:solidFill>
                <a:latin typeface="Times New Roman" panose="02020603050405020304" pitchFamily="18" charset="0"/>
                <a:cs typeface="Times New Roman" panose="02020603050405020304" pitchFamily="18" charset="0"/>
              </a:rPr>
              <a:t>CSS Bootstrap</a:t>
            </a:r>
            <a:r>
              <a:rPr lang="fr-FR" sz="2000"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55058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20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Pagination de la base de données</a:t>
            </a:r>
          </a:p>
          <a:p>
            <a:pPr marL="514350" lvl="1" indent="0" algn="ctr">
              <a:buNone/>
            </a:pPr>
            <a:endParaRPr lang="fr-FR" sz="2000" b="1" dirty="0">
              <a:solidFill>
                <a:srgbClr val="0070C0"/>
              </a:solidFill>
              <a:latin typeface="Times New Roman" panose="02020603050405020304" pitchFamily="18" charset="0"/>
              <a:cs typeface="Times New Roman" panose="02020603050405020304" pitchFamily="18" charset="0"/>
            </a:endParaRPr>
          </a:p>
        </p:txBody>
      </p:sp>
      <p:pic>
        <p:nvPicPr>
          <p:cNvPr id="15" name="Image 14">
            <a:extLst>
              <a:ext uri="{FF2B5EF4-FFF2-40B4-BE49-F238E27FC236}">
                <a16:creationId xmlns:a16="http://schemas.microsoft.com/office/drawing/2014/main" xmlns="" id="{9D918290-6F7F-6B18-92A7-C2DFA7B98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469" y="2420888"/>
            <a:ext cx="7856070" cy="4176464"/>
          </a:xfrm>
          <a:prstGeom prst="rect">
            <a:avLst/>
          </a:prstGeom>
        </p:spPr>
      </p:pic>
    </p:spTree>
    <p:extLst>
      <p:ext uri="{BB962C8B-B14F-4D97-AF65-F5344CB8AC3E}">
        <p14:creationId xmlns:p14="http://schemas.microsoft.com/office/powerpoint/2010/main" val="3478297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20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Pagination de la base de données</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Configuration : </a:t>
            </a:r>
          </a:p>
          <a:p>
            <a:pPr marL="400050" lvl="1" indent="0">
              <a:buNone/>
            </a:pPr>
            <a:r>
              <a:rPr lang="fr-FR" sz="2000" b="1" u="sng" dirty="0">
                <a:solidFill>
                  <a:schemeClr val="tx1"/>
                </a:solidFill>
                <a:latin typeface="Times New Roman" panose="02020603050405020304" pitchFamily="18" charset="0"/>
                <a:cs typeface="Times New Roman" panose="02020603050405020304" pitchFamily="18" charset="0"/>
              </a:rPr>
              <a:t>Contrôleur : </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Ajouter soit la méthode </a:t>
            </a:r>
            <a:r>
              <a:rPr lang="fr-FR" sz="2000" dirty="0">
                <a:solidFill>
                  <a:srgbClr val="C00000"/>
                </a:solidFill>
                <a:latin typeface="Times New Roman" panose="02020603050405020304" pitchFamily="18" charset="0"/>
                <a:cs typeface="Times New Roman" panose="02020603050405020304" pitchFamily="18" charset="0"/>
              </a:rPr>
              <a:t>paginate(x) </a:t>
            </a:r>
            <a:r>
              <a:rPr lang="fr-FR" sz="2000" dirty="0">
                <a:solidFill>
                  <a:schemeClr val="tx1"/>
                </a:solidFill>
                <a:latin typeface="Times New Roman" panose="02020603050405020304" pitchFamily="18" charset="0"/>
                <a:cs typeface="Times New Roman" panose="02020603050405020304" pitchFamily="18" charset="0"/>
              </a:rPr>
              <a:t>ou  la méthode si </a:t>
            </a:r>
            <a:r>
              <a:rPr lang="fr-FR" sz="2000" dirty="0">
                <a:solidFill>
                  <a:srgbClr val="C00000"/>
                </a:solidFill>
                <a:latin typeface="Times New Roman" panose="02020603050405020304" pitchFamily="18" charset="0"/>
                <a:cs typeface="Times New Roman" panose="02020603050405020304" pitchFamily="18" charset="0"/>
              </a:rPr>
              <a:t>simplePaginate(x) </a:t>
            </a:r>
          </a:p>
          <a:p>
            <a:pPr marL="400050" lvl="1" indent="0">
              <a:buNone/>
            </a:pPr>
            <a:r>
              <a:rPr lang="fr-FR" sz="2000" b="1" dirty="0">
                <a:solidFill>
                  <a:srgbClr val="C00000"/>
                </a:solidFill>
                <a:latin typeface="Times New Roman" panose="02020603050405020304" pitchFamily="18" charset="0"/>
                <a:cs typeface="Times New Roman" panose="02020603050405020304" pitchFamily="18" charset="0"/>
              </a:rPr>
              <a:t>x</a:t>
            </a:r>
            <a:r>
              <a:rPr lang="fr-FR" sz="2000" dirty="0">
                <a:solidFill>
                  <a:srgbClr val="C00000"/>
                </a:solidFill>
                <a:latin typeface="Times New Roman" panose="02020603050405020304" pitchFamily="18" charset="0"/>
                <a:cs typeface="Times New Roman" panose="02020603050405020304" pitchFamily="18" charset="0"/>
              </a:rPr>
              <a:t> </a:t>
            </a:r>
            <a:r>
              <a:rPr lang="fr-FR" sz="2000" dirty="0">
                <a:solidFill>
                  <a:schemeClr val="tx1"/>
                </a:solidFill>
                <a:latin typeface="Times New Roman" panose="02020603050405020304" pitchFamily="18" charset="0"/>
                <a:cs typeface="Times New Roman" panose="02020603050405020304" pitchFamily="18" charset="0"/>
              </a:rPr>
              <a:t>est le nombre d’enregistrement par page.</a:t>
            </a:r>
          </a:p>
          <a:p>
            <a:pPr marL="400050" lvl="1" indent="0">
              <a:buNone/>
            </a:pPr>
            <a:endParaRPr lang="fr-FR" sz="2000" dirty="0">
              <a:solidFill>
                <a:srgbClr val="C00000"/>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Cela générera un fichier dans le dossier </a:t>
            </a:r>
            <a:r>
              <a:rPr lang="fr-FR" sz="2000" b="1" dirty="0">
                <a:solidFill>
                  <a:schemeClr val="tx1"/>
                </a:solidFill>
                <a:latin typeface="Times New Roman" panose="02020603050405020304" pitchFamily="18" charset="0"/>
                <a:cs typeface="Times New Roman" panose="02020603050405020304" pitchFamily="18" charset="0"/>
              </a:rPr>
              <a:t>database\migrations</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xmlns="" id="{0BF2BDC8-4C55-41E5-9798-4D0A4A9880D7}"/>
              </a:ext>
            </a:extLst>
          </p:cNvPr>
          <p:cNvSpPr/>
          <p:nvPr/>
        </p:nvSpPr>
        <p:spPr>
          <a:xfrm>
            <a:off x="611560" y="3952187"/>
            <a:ext cx="7920880" cy="2520280"/>
          </a:xfrm>
          <a:prstGeom prst="roundRect">
            <a:avLst/>
          </a:prstGeom>
          <a:solidFill>
            <a:schemeClr val="tx1"/>
          </a:solidFill>
        </p:spPr>
        <p:style>
          <a:lnRef idx="2">
            <a:schemeClr val="accent5"/>
          </a:lnRef>
          <a:fillRef idx="1">
            <a:schemeClr val="lt1"/>
          </a:fillRef>
          <a:effectRef idx="0">
            <a:schemeClr val="accent5"/>
          </a:effectRef>
          <a:fontRef idx="minor">
            <a:schemeClr val="dk1"/>
          </a:fontRef>
        </p:style>
        <p:txBody>
          <a:bodyPr rtlCol="0" anchor="ctr"/>
          <a:lstStyle/>
          <a:p>
            <a:r>
              <a:rPr lang="fr-FR" sz="1600" b="0" dirty="0">
                <a:solidFill>
                  <a:srgbClr val="569CD6"/>
                </a:solidFill>
                <a:effectLst/>
                <a:latin typeface="Consolas" panose="020B0609020204030204" pitchFamily="49" charset="0"/>
              </a:rPr>
              <a:t>class</a:t>
            </a:r>
            <a:r>
              <a:rPr lang="fr-FR" sz="1600" b="0" dirty="0">
                <a:solidFill>
                  <a:srgbClr val="D4D4D4"/>
                </a:solidFill>
                <a:effectLst/>
                <a:latin typeface="Consolas" panose="020B0609020204030204" pitchFamily="49" charset="0"/>
              </a:rPr>
              <a:t> </a:t>
            </a:r>
            <a:r>
              <a:rPr lang="fr-FR" sz="1600" b="0" dirty="0" err="1">
                <a:solidFill>
                  <a:srgbClr val="4EC9B0"/>
                </a:solidFill>
                <a:effectLst/>
                <a:latin typeface="Consolas" panose="020B0609020204030204" pitchFamily="49" charset="0"/>
              </a:rPr>
              <a:t>StagiaireController</a:t>
            </a:r>
            <a:r>
              <a:rPr lang="fr-FR" sz="1600" b="0" dirty="0">
                <a:solidFill>
                  <a:srgbClr val="D4D4D4"/>
                </a:solidFill>
                <a:effectLst/>
                <a:latin typeface="Consolas" panose="020B0609020204030204" pitchFamily="49" charset="0"/>
              </a:rPr>
              <a:t> </a:t>
            </a:r>
            <a:r>
              <a:rPr lang="fr-FR" sz="1600" b="0" dirty="0" err="1">
                <a:solidFill>
                  <a:srgbClr val="569CD6"/>
                </a:solidFill>
                <a:effectLst/>
                <a:latin typeface="Consolas" panose="020B0609020204030204" pitchFamily="49" charset="0"/>
              </a:rPr>
              <a:t>extends</a:t>
            </a:r>
            <a:r>
              <a:rPr lang="fr-FR" sz="1600" b="0" dirty="0">
                <a:solidFill>
                  <a:srgbClr val="D4D4D4"/>
                </a:solidFill>
                <a:effectLst/>
                <a:latin typeface="Consolas" panose="020B0609020204030204" pitchFamily="49" charset="0"/>
              </a:rPr>
              <a:t> </a:t>
            </a:r>
            <a:r>
              <a:rPr lang="fr-FR" sz="1600" b="0" dirty="0">
                <a:solidFill>
                  <a:srgbClr val="4EC9B0"/>
                </a:solidFill>
                <a:effectLst/>
                <a:latin typeface="Consolas" panose="020B0609020204030204" pitchFamily="49" charset="0"/>
              </a:rPr>
              <a:t>Controller</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a:t>
            </a:r>
          </a:p>
          <a:p>
            <a:r>
              <a:rPr lang="fr-FR" sz="1600" b="0" dirty="0">
                <a:solidFill>
                  <a:srgbClr val="D4D4D4"/>
                </a:solidFill>
                <a:effectLst/>
                <a:latin typeface="Consolas" panose="020B0609020204030204" pitchFamily="49" charset="0"/>
              </a:rPr>
              <a:t/>
            </a:r>
            <a:br>
              <a:rPr lang="fr-FR" sz="1600" b="0" dirty="0">
                <a:solidFill>
                  <a:srgbClr val="D4D4D4"/>
                </a:solidFill>
                <a:effectLst/>
                <a:latin typeface="Consolas" panose="020B0609020204030204" pitchFamily="49" charset="0"/>
              </a:rPr>
            </a:br>
            <a:r>
              <a:rPr lang="fr-FR" sz="1600" b="0" dirty="0">
                <a:solidFill>
                  <a:srgbClr val="D4D4D4"/>
                </a:solidFill>
                <a:effectLst/>
                <a:latin typeface="Consolas" panose="020B0609020204030204" pitchFamily="49" charset="0"/>
              </a:rPr>
              <a:t>   </a:t>
            </a:r>
            <a:r>
              <a:rPr lang="fr-FR" sz="1600" b="0" dirty="0">
                <a:solidFill>
                  <a:srgbClr val="569CD6"/>
                </a:solidFill>
                <a:effectLst/>
                <a:latin typeface="Consolas" panose="020B0609020204030204" pitchFamily="49" charset="0"/>
              </a:rPr>
              <a:t>public</a:t>
            </a:r>
            <a:r>
              <a:rPr lang="fr-FR" sz="1600" b="0" dirty="0">
                <a:solidFill>
                  <a:srgbClr val="D4D4D4"/>
                </a:solidFill>
                <a:effectLst/>
                <a:latin typeface="Consolas" panose="020B0609020204030204" pitchFamily="49" charset="0"/>
              </a:rPr>
              <a:t> </a:t>
            </a:r>
            <a:r>
              <a:rPr lang="fr-FR" sz="1600" b="0" dirty="0" err="1">
                <a:solidFill>
                  <a:srgbClr val="569CD6"/>
                </a:solidFill>
                <a:effectLst/>
                <a:latin typeface="Consolas" panose="020B0609020204030204" pitchFamily="49" charset="0"/>
              </a:rPr>
              <a:t>function</a:t>
            </a:r>
            <a:r>
              <a:rPr lang="fr-FR" sz="1600" b="0" dirty="0">
                <a:solidFill>
                  <a:srgbClr val="D4D4D4"/>
                </a:solidFill>
                <a:effectLst/>
                <a:latin typeface="Consolas" panose="020B0609020204030204" pitchFamily="49" charset="0"/>
              </a:rPr>
              <a:t> </a:t>
            </a:r>
            <a:r>
              <a:rPr lang="fr-FR" sz="1600" b="0" dirty="0">
                <a:solidFill>
                  <a:srgbClr val="DCDCAA"/>
                </a:solidFill>
                <a:effectLst/>
                <a:latin typeface="Consolas" panose="020B0609020204030204" pitchFamily="49" charset="0"/>
              </a:rPr>
              <a:t>index</a:t>
            </a:r>
            <a:r>
              <a:rPr lang="fr-FR" sz="1600" b="0" dirty="0">
                <a:solidFill>
                  <a:srgbClr val="D4D4D4"/>
                </a:solidFill>
                <a:effectLst/>
                <a:latin typeface="Consolas" panose="020B0609020204030204" pitchFamily="49" charset="0"/>
              </a:rPr>
              <a:t>(){</a:t>
            </a:r>
          </a:p>
          <a:p>
            <a:r>
              <a:rPr lang="fr-FR" sz="1600" b="0" dirty="0">
                <a:solidFill>
                  <a:srgbClr val="D4D4D4"/>
                </a:solidFill>
                <a:effectLst/>
                <a:latin typeface="Consolas" panose="020B0609020204030204" pitchFamily="49" charset="0"/>
              </a:rPr>
              <a:t>        </a:t>
            </a:r>
            <a:r>
              <a:rPr lang="fr-FR" sz="1600" b="0" dirty="0">
                <a:solidFill>
                  <a:srgbClr val="9CDCFE"/>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sta</a:t>
            </a:r>
            <a:r>
              <a:rPr lang="fr-FR" sz="1600" b="0" dirty="0">
                <a:solidFill>
                  <a:srgbClr val="D4D4D4"/>
                </a:solidFill>
                <a:effectLst/>
                <a:latin typeface="Consolas" panose="020B0609020204030204" pitchFamily="49" charset="0"/>
              </a:rPr>
              <a:t>= </a:t>
            </a:r>
            <a:r>
              <a:rPr lang="fr-FR" sz="1600" b="0" dirty="0">
                <a:solidFill>
                  <a:srgbClr val="4EC9B0"/>
                </a:solidFill>
                <a:effectLst/>
                <a:latin typeface="Consolas" panose="020B0609020204030204" pitchFamily="49" charset="0"/>
              </a:rPr>
              <a:t>DB</a:t>
            </a:r>
            <a:r>
              <a:rPr lang="fr-FR" sz="1600" b="0" dirty="0">
                <a:solidFill>
                  <a:srgbClr val="D4D4D4"/>
                </a:solidFill>
                <a:effectLst/>
                <a:latin typeface="Consolas" panose="020B0609020204030204" pitchFamily="49" charset="0"/>
              </a:rPr>
              <a:t>::</a:t>
            </a:r>
            <a:r>
              <a:rPr lang="fr-FR" sz="1600" b="0" dirty="0">
                <a:solidFill>
                  <a:srgbClr val="DCDCAA"/>
                </a:solidFill>
                <a:effectLst/>
                <a:latin typeface="Consolas" panose="020B0609020204030204" pitchFamily="49" charset="0"/>
              </a:rPr>
              <a:t>table</a:t>
            </a:r>
            <a:r>
              <a:rPr lang="fr-FR" sz="1600" b="0" dirty="0">
                <a:solidFill>
                  <a:srgbClr val="D4D4D4"/>
                </a:solidFill>
                <a:effectLst/>
                <a:latin typeface="Consolas" panose="020B0609020204030204" pitchFamily="49" charset="0"/>
              </a:rPr>
              <a:t>(</a:t>
            </a:r>
            <a:r>
              <a:rPr lang="fr-FR" sz="1600" b="0" dirty="0">
                <a:solidFill>
                  <a:srgbClr val="CE9178"/>
                </a:solidFill>
                <a:effectLst/>
                <a:latin typeface="Consolas" panose="020B0609020204030204" pitchFamily="49" charset="0"/>
              </a:rPr>
              <a:t>'stagiaires'</a:t>
            </a:r>
            <a:r>
              <a:rPr lang="fr-FR" sz="1600" b="0" dirty="0">
                <a:solidFill>
                  <a:srgbClr val="D4D4D4"/>
                </a:solidFill>
                <a:effectLst/>
                <a:latin typeface="Consolas" panose="020B0609020204030204" pitchFamily="49" charset="0"/>
              </a:rPr>
              <a:t>)-&gt;</a:t>
            </a:r>
            <a:r>
              <a:rPr lang="fr-FR" sz="1600" b="0" dirty="0">
                <a:solidFill>
                  <a:srgbClr val="DCDCAA"/>
                </a:solidFill>
                <a:effectLst/>
                <a:latin typeface="Consolas" panose="020B0609020204030204" pitchFamily="49" charset="0"/>
              </a:rPr>
              <a:t>paginate</a:t>
            </a:r>
            <a:r>
              <a:rPr lang="fr-FR" sz="1600" b="0" dirty="0">
                <a:solidFill>
                  <a:srgbClr val="D4D4D4"/>
                </a:solidFill>
                <a:effectLst/>
                <a:latin typeface="Consolas" panose="020B0609020204030204" pitchFamily="49" charset="0"/>
              </a:rPr>
              <a:t>(</a:t>
            </a:r>
            <a:r>
              <a:rPr lang="fr-FR" sz="1600" b="0" dirty="0">
                <a:solidFill>
                  <a:srgbClr val="B5CEA8"/>
                </a:solidFill>
                <a:effectLst/>
                <a:latin typeface="Consolas" panose="020B0609020204030204" pitchFamily="49" charset="0"/>
              </a:rPr>
              <a:t>4</a:t>
            </a:r>
            <a:r>
              <a:rPr lang="fr-FR" sz="1600" b="0" dirty="0">
                <a:solidFill>
                  <a:srgbClr val="D4D4D4"/>
                </a:solidFill>
                <a:effectLst/>
                <a:latin typeface="Consolas" panose="020B0609020204030204" pitchFamily="49" charset="0"/>
              </a:rPr>
              <a:t>);</a:t>
            </a:r>
          </a:p>
          <a:p>
            <a:r>
              <a:rPr lang="fr-FR" sz="1600" b="0" dirty="0">
                <a:solidFill>
                  <a:srgbClr val="D4D4D4"/>
                </a:solidFill>
                <a:effectLst/>
                <a:latin typeface="Consolas" panose="020B0609020204030204" pitchFamily="49" charset="0"/>
              </a:rPr>
              <a:t>        </a:t>
            </a:r>
            <a:r>
              <a:rPr lang="fr-FR" sz="1600" b="0" dirty="0">
                <a:solidFill>
                  <a:srgbClr val="6A9955"/>
                </a:solidFill>
                <a:effectLst/>
                <a:latin typeface="Consolas" panose="020B0609020204030204" pitchFamily="49" charset="0"/>
              </a:rPr>
              <a:t>//$</a:t>
            </a:r>
            <a:r>
              <a:rPr lang="fr-FR" sz="1600" b="0" dirty="0" err="1">
                <a:solidFill>
                  <a:srgbClr val="6A9955"/>
                </a:solidFill>
                <a:effectLst/>
                <a:latin typeface="Consolas" panose="020B0609020204030204" pitchFamily="49" charset="0"/>
              </a:rPr>
              <a:t>sta</a:t>
            </a:r>
            <a:r>
              <a:rPr lang="fr-FR" sz="1600" b="0" dirty="0">
                <a:solidFill>
                  <a:srgbClr val="6A9955"/>
                </a:solidFill>
                <a:effectLst/>
                <a:latin typeface="Consolas" panose="020B0609020204030204" pitchFamily="49" charset="0"/>
              </a:rPr>
              <a:t>= DB::table('stagiaires')-&gt;simplePaginate(5);</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        </a:t>
            </a:r>
            <a:r>
              <a:rPr lang="fr-FR" sz="1600" b="0" dirty="0">
                <a:solidFill>
                  <a:srgbClr val="C586C0"/>
                </a:solidFill>
                <a:effectLst/>
                <a:latin typeface="Consolas" panose="020B0609020204030204" pitchFamily="49" charset="0"/>
              </a:rPr>
              <a:t>return</a:t>
            </a:r>
            <a:r>
              <a:rPr lang="fr-FR" sz="1600" b="0" dirty="0">
                <a:solidFill>
                  <a:srgbClr val="D4D4D4"/>
                </a:solidFill>
                <a:effectLst/>
                <a:latin typeface="Consolas" panose="020B0609020204030204" pitchFamily="49" charset="0"/>
              </a:rPr>
              <a:t> </a:t>
            </a:r>
            <a:r>
              <a:rPr lang="fr-FR" sz="1600" b="0" dirty="0" err="1">
                <a:solidFill>
                  <a:srgbClr val="DCDCAA"/>
                </a:solidFill>
                <a:effectLst/>
                <a:latin typeface="Consolas" panose="020B0609020204030204" pitchFamily="49" charset="0"/>
              </a:rPr>
              <a:t>view</a:t>
            </a:r>
            <a:r>
              <a:rPr lang="fr-FR" sz="1600" b="0" dirty="0">
                <a:solidFill>
                  <a:srgbClr val="D4D4D4"/>
                </a:solidFill>
                <a:effectLst/>
                <a:latin typeface="Consolas" panose="020B0609020204030204" pitchFamily="49" charset="0"/>
              </a:rPr>
              <a:t>(</a:t>
            </a:r>
            <a:r>
              <a:rPr lang="fr-FR" sz="1600" b="0" dirty="0">
                <a:solidFill>
                  <a:srgbClr val="CE9178"/>
                </a:solidFill>
                <a:effectLst/>
                <a:latin typeface="Consolas" panose="020B0609020204030204" pitchFamily="49" charset="0"/>
              </a:rPr>
              <a:t>'</a:t>
            </a:r>
            <a:r>
              <a:rPr lang="fr-FR" sz="1600" b="0" dirty="0" err="1">
                <a:solidFill>
                  <a:srgbClr val="CE9178"/>
                </a:solidFill>
                <a:effectLst/>
                <a:latin typeface="Consolas" panose="020B0609020204030204" pitchFamily="49" charset="0"/>
              </a:rPr>
              <a:t>stagiaires.index'</a:t>
            </a:r>
            <a:r>
              <a:rPr lang="fr-FR" sz="1600" b="0" dirty="0" err="1">
                <a:solidFill>
                  <a:srgbClr val="D4D4D4"/>
                </a:solidFill>
                <a:effectLst/>
                <a:latin typeface="Consolas" panose="020B0609020204030204" pitchFamily="49" charset="0"/>
              </a:rPr>
              <a:t>,</a:t>
            </a:r>
            <a:r>
              <a:rPr lang="fr-FR" sz="1600" b="0" dirty="0" err="1">
                <a:solidFill>
                  <a:srgbClr val="DCDCAA"/>
                </a:solidFill>
                <a:effectLst/>
                <a:latin typeface="Consolas" panose="020B0609020204030204" pitchFamily="49" charset="0"/>
              </a:rPr>
              <a:t>compact</a:t>
            </a:r>
            <a:r>
              <a:rPr lang="fr-FR" sz="1600" b="0" dirty="0">
                <a:solidFill>
                  <a:srgbClr val="D4D4D4"/>
                </a:solidFill>
                <a:effectLst/>
                <a:latin typeface="Consolas" panose="020B0609020204030204" pitchFamily="49" charset="0"/>
              </a:rPr>
              <a:t>(</a:t>
            </a:r>
            <a:r>
              <a:rPr lang="fr-FR" sz="1600" b="0" dirty="0">
                <a:solidFill>
                  <a:srgbClr val="CE9178"/>
                </a:solidFill>
                <a:effectLst/>
                <a:latin typeface="Consolas" panose="020B0609020204030204" pitchFamily="49" charset="0"/>
              </a:rPr>
              <a:t>'</a:t>
            </a:r>
            <a:r>
              <a:rPr lang="fr-FR" sz="1600" b="0" dirty="0" err="1">
                <a:solidFill>
                  <a:srgbClr val="CE9178"/>
                </a:solidFill>
                <a:effectLst/>
                <a:latin typeface="Consolas" panose="020B0609020204030204" pitchFamily="49" charset="0"/>
              </a:rPr>
              <a:t>sta</a:t>
            </a:r>
            <a:r>
              <a:rPr lang="fr-FR" sz="1600" b="0" dirty="0">
                <a:solidFill>
                  <a:srgbClr val="CE9178"/>
                </a:solidFill>
                <a:effectLst/>
                <a:latin typeface="Consolas" panose="020B0609020204030204" pitchFamily="49" charset="0"/>
              </a:rPr>
              <a:t>'</a:t>
            </a:r>
            <a:r>
              <a:rPr lang="fr-FR" sz="1600" b="0" dirty="0">
                <a:solidFill>
                  <a:srgbClr val="D4D4D4"/>
                </a:solidFill>
                <a:effectLst/>
                <a:latin typeface="Consolas" panose="020B0609020204030204" pitchFamily="49" charset="0"/>
              </a:rPr>
              <a:t>));</a:t>
            </a:r>
          </a:p>
          <a:p>
            <a:r>
              <a:rPr lang="fr-FR" sz="16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3326908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20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Pagination de la base de données</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Configuration : (</a:t>
            </a:r>
            <a:r>
              <a:rPr lang="fr-FR" sz="2000" b="1" i="1" dirty="0">
                <a:solidFill>
                  <a:srgbClr val="C00000"/>
                </a:solidFill>
                <a:latin typeface="Times New Roman" panose="02020603050405020304" pitchFamily="18" charset="0"/>
                <a:cs typeface="Times New Roman" panose="02020603050405020304" pitchFamily="18" charset="0"/>
              </a:rPr>
              <a:t>app\Providers\</a:t>
            </a:r>
            <a:r>
              <a:rPr lang="fr-FR" sz="2000" b="1" i="1" dirty="0" err="1">
                <a:solidFill>
                  <a:srgbClr val="C00000"/>
                </a:solidFill>
                <a:latin typeface="Times New Roman" panose="02020603050405020304" pitchFamily="18" charset="0"/>
                <a:cs typeface="Times New Roman" panose="02020603050405020304" pitchFamily="18" charset="0"/>
              </a:rPr>
              <a:t>AppServiceProvider.php</a:t>
            </a:r>
            <a:r>
              <a:rPr lang="fr-FR" sz="2000" b="1" i="1" dirty="0">
                <a:solidFill>
                  <a:srgbClr val="C00000"/>
                </a:solidFill>
                <a:latin typeface="Times New Roman" panose="02020603050405020304" pitchFamily="18" charset="0"/>
                <a:cs typeface="Times New Roman" panose="02020603050405020304" pitchFamily="18" charset="0"/>
              </a:rPr>
              <a:t>)</a:t>
            </a:r>
          </a:p>
          <a:p>
            <a:pPr marL="400050" lvl="1" indent="0">
              <a:buNone/>
            </a:pPr>
            <a:r>
              <a:rPr lang="fr-FR" sz="2000" b="1" u="sng" dirty="0">
                <a:solidFill>
                  <a:schemeClr val="tx1"/>
                </a:solidFill>
                <a:latin typeface="Times New Roman" panose="02020603050405020304" pitchFamily="18" charset="0"/>
                <a:cs typeface="Times New Roman" panose="02020603050405020304" pitchFamily="18" charset="0"/>
              </a:rPr>
              <a:t>Provider :</a:t>
            </a:r>
            <a:r>
              <a:rPr lang="fr-FR" sz="2000" b="1" dirty="0">
                <a:solidFill>
                  <a:schemeClr val="tx1"/>
                </a:solidFill>
                <a:latin typeface="Times New Roman" panose="02020603050405020304" pitchFamily="18" charset="0"/>
                <a:cs typeface="Times New Roman" panose="02020603050405020304" pitchFamily="18" charset="0"/>
              </a:rPr>
              <a:t> </a:t>
            </a:r>
            <a:r>
              <a:rPr lang="fr-FR" sz="2000" b="1" dirty="0" err="1">
                <a:solidFill>
                  <a:schemeClr val="tx1"/>
                </a:solidFill>
                <a:latin typeface="Times New Roman" panose="02020603050405020304" pitchFamily="18" charset="0"/>
                <a:cs typeface="Times New Roman" panose="02020603050405020304" pitchFamily="18" charset="0"/>
              </a:rPr>
              <a:t>AppServiceProvider</a:t>
            </a:r>
            <a:endParaRPr lang="fr-FR" sz="2000" b="1"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Ajouter les ligne suivantes :</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rgbClr val="C00000"/>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xmlns="" id="{0BF2BDC8-4C55-41E5-9798-4D0A4A9880D7}"/>
              </a:ext>
            </a:extLst>
          </p:cNvPr>
          <p:cNvSpPr/>
          <p:nvPr/>
        </p:nvSpPr>
        <p:spPr>
          <a:xfrm>
            <a:off x="752044" y="3501008"/>
            <a:ext cx="7639911" cy="720080"/>
          </a:xfrm>
          <a:prstGeom prst="roundRect">
            <a:avLst/>
          </a:prstGeom>
          <a:solidFill>
            <a:schemeClr val="tx1"/>
          </a:solidFill>
        </p:spPr>
        <p:style>
          <a:lnRef idx="2">
            <a:schemeClr val="accent5"/>
          </a:lnRef>
          <a:fillRef idx="1">
            <a:schemeClr val="lt1"/>
          </a:fillRef>
          <a:effectRef idx="0">
            <a:schemeClr val="accent5"/>
          </a:effectRef>
          <a:fontRef idx="minor">
            <a:schemeClr val="dk1"/>
          </a:fontRef>
        </p:style>
        <p:txBody>
          <a:bodyPr rtlCol="0" anchor="ctr"/>
          <a:lstStyle/>
          <a:p>
            <a:r>
              <a:rPr lang="fr-FR" sz="1600" b="0" dirty="0">
                <a:solidFill>
                  <a:srgbClr val="569CD6"/>
                </a:solidFill>
                <a:effectLst/>
                <a:latin typeface="Consolas" panose="020B0609020204030204" pitchFamily="49" charset="0"/>
              </a:rPr>
              <a:t>use</a:t>
            </a:r>
            <a:r>
              <a:rPr lang="fr-FR" sz="1600" b="0" dirty="0">
                <a:solidFill>
                  <a:srgbClr val="D4D4D4"/>
                </a:solidFill>
                <a:effectLst/>
                <a:latin typeface="Consolas" panose="020B0609020204030204" pitchFamily="49" charset="0"/>
              </a:rPr>
              <a:t> </a:t>
            </a:r>
            <a:r>
              <a:rPr lang="fr-FR" sz="1600" b="0" dirty="0" err="1">
                <a:solidFill>
                  <a:srgbClr val="D4D4D4"/>
                </a:solidFill>
                <a:effectLst/>
                <a:latin typeface="Consolas" panose="020B0609020204030204" pitchFamily="49" charset="0"/>
              </a:rPr>
              <a:t>Illuminate</a:t>
            </a:r>
            <a:r>
              <a:rPr lang="fr-FR" sz="1600" b="0" dirty="0">
                <a:solidFill>
                  <a:srgbClr val="D4D4D4"/>
                </a:solidFill>
                <a:effectLst/>
                <a:latin typeface="Consolas" panose="020B0609020204030204" pitchFamily="49" charset="0"/>
              </a:rPr>
              <a:t>\Pagination\</a:t>
            </a:r>
            <a:r>
              <a:rPr lang="fr-FR" sz="1600" b="0" dirty="0" err="1">
                <a:solidFill>
                  <a:srgbClr val="4EC9B0"/>
                </a:solidFill>
                <a:effectLst/>
                <a:latin typeface="Consolas" panose="020B0609020204030204" pitchFamily="49" charset="0"/>
              </a:rPr>
              <a:t>Paginator</a:t>
            </a:r>
            <a:r>
              <a:rPr lang="fr-FR" sz="1600" b="0" dirty="0">
                <a:solidFill>
                  <a:srgbClr val="D4D4D4"/>
                </a:solidFill>
                <a:effectLst/>
                <a:latin typeface="Consolas" panose="020B0609020204030204" pitchFamily="49" charset="0"/>
              </a:rPr>
              <a:t>;</a:t>
            </a:r>
          </a:p>
        </p:txBody>
      </p:sp>
      <p:sp>
        <p:nvSpPr>
          <p:cNvPr id="5" name="Rectangle : coins arrondis 4">
            <a:extLst>
              <a:ext uri="{FF2B5EF4-FFF2-40B4-BE49-F238E27FC236}">
                <a16:creationId xmlns:a16="http://schemas.microsoft.com/office/drawing/2014/main" xmlns="" id="{D85F5C8F-7234-7B13-DE34-26731F85A72C}"/>
              </a:ext>
            </a:extLst>
          </p:cNvPr>
          <p:cNvSpPr/>
          <p:nvPr/>
        </p:nvSpPr>
        <p:spPr>
          <a:xfrm>
            <a:off x="755136" y="4617132"/>
            <a:ext cx="7639911" cy="1944215"/>
          </a:xfrm>
          <a:prstGeom prst="roundRect">
            <a:avLst/>
          </a:prstGeom>
          <a:solidFill>
            <a:schemeClr val="tx1"/>
          </a:solidFill>
        </p:spPr>
        <p:style>
          <a:lnRef idx="2">
            <a:schemeClr val="accent5"/>
          </a:lnRef>
          <a:fillRef idx="1">
            <a:schemeClr val="lt1"/>
          </a:fillRef>
          <a:effectRef idx="0">
            <a:schemeClr val="accent5"/>
          </a:effectRef>
          <a:fontRef idx="minor">
            <a:schemeClr val="dk1"/>
          </a:fontRef>
        </p:style>
        <p:txBody>
          <a:bodyPr rtlCol="0" anchor="ctr"/>
          <a:lstStyle/>
          <a:p>
            <a:r>
              <a:rPr lang="fr-FR" sz="1600" b="0">
                <a:solidFill>
                  <a:srgbClr val="569CD6"/>
                </a:solidFill>
                <a:effectLst/>
                <a:latin typeface="Consolas" panose="020B0609020204030204" pitchFamily="49" charset="0"/>
              </a:rPr>
              <a:t>public</a:t>
            </a:r>
            <a:r>
              <a:rPr lang="fr-FR" sz="1600" b="0">
                <a:solidFill>
                  <a:srgbClr val="D4D4D4"/>
                </a:solidFill>
                <a:effectLst/>
                <a:latin typeface="Consolas" panose="020B0609020204030204" pitchFamily="49" charset="0"/>
              </a:rPr>
              <a:t> </a:t>
            </a:r>
            <a:r>
              <a:rPr lang="fr-FR" sz="1600" b="0">
                <a:solidFill>
                  <a:srgbClr val="569CD6"/>
                </a:solidFill>
                <a:effectLst/>
                <a:latin typeface="Consolas" panose="020B0609020204030204" pitchFamily="49" charset="0"/>
              </a:rPr>
              <a:t>function</a:t>
            </a:r>
            <a:r>
              <a:rPr lang="fr-FR" sz="1600" b="0">
                <a:solidFill>
                  <a:srgbClr val="D4D4D4"/>
                </a:solidFill>
                <a:effectLst/>
                <a:latin typeface="Consolas" panose="020B0609020204030204" pitchFamily="49" charset="0"/>
              </a:rPr>
              <a:t> </a:t>
            </a:r>
            <a:r>
              <a:rPr lang="fr-FR" sz="1600" b="0">
                <a:solidFill>
                  <a:srgbClr val="DCDCAA"/>
                </a:solidFill>
                <a:effectLst/>
                <a:latin typeface="Consolas" panose="020B0609020204030204" pitchFamily="49" charset="0"/>
              </a:rPr>
              <a:t>boot</a:t>
            </a:r>
            <a:r>
              <a:rPr lang="fr-FR" sz="1600" b="0">
                <a:solidFill>
                  <a:srgbClr val="D4D4D4"/>
                </a:solidFill>
                <a:effectLst/>
                <a:latin typeface="Consolas" panose="020B0609020204030204" pitchFamily="49" charset="0"/>
              </a:rPr>
              <a:t>()</a:t>
            </a:r>
          </a:p>
          <a:p>
            <a:r>
              <a:rPr lang="fr-FR" sz="1600" b="0">
                <a:solidFill>
                  <a:srgbClr val="D4D4D4"/>
                </a:solidFill>
                <a:effectLst/>
                <a:latin typeface="Consolas" panose="020B0609020204030204" pitchFamily="49" charset="0"/>
              </a:rPr>
              <a:t>    {</a:t>
            </a:r>
          </a:p>
          <a:p>
            <a:r>
              <a:rPr lang="fr-FR" sz="1600" b="0">
                <a:solidFill>
                  <a:srgbClr val="D4D4D4"/>
                </a:solidFill>
                <a:effectLst/>
                <a:latin typeface="Consolas" panose="020B0609020204030204" pitchFamily="49" charset="0"/>
              </a:rPr>
              <a:t>        </a:t>
            </a:r>
            <a:r>
              <a:rPr lang="fr-FR" sz="1600" b="0">
                <a:solidFill>
                  <a:srgbClr val="4EC9B0"/>
                </a:solidFill>
                <a:effectLst/>
                <a:latin typeface="Consolas" panose="020B0609020204030204" pitchFamily="49" charset="0"/>
              </a:rPr>
              <a:t>Paginator</a:t>
            </a:r>
            <a:r>
              <a:rPr lang="fr-FR" sz="1600" b="0">
                <a:solidFill>
                  <a:srgbClr val="D4D4D4"/>
                </a:solidFill>
                <a:effectLst/>
                <a:latin typeface="Consolas" panose="020B0609020204030204" pitchFamily="49" charset="0"/>
              </a:rPr>
              <a:t>::</a:t>
            </a:r>
            <a:r>
              <a:rPr lang="fr-FR" sz="1600" b="0">
                <a:solidFill>
                  <a:srgbClr val="DCDCAA"/>
                </a:solidFill>
                <a:effectLst/>
                <a:latin typeface="Consolas" panose="020B0609020204030204" pitchFamily="49" charset="0"/>
              </a:rPr>
              <a:t>useBootstrapFive</a:t>
            </a:r>
            <a:r>
              <a:rPr lang="fr-FR" sz="1600" b="0">
                <a:solidFill>
                  <a:srgbClr val="D4D4D4"/>
                </a:solidFill>
                <a:effectLst/>
                <a:latin typeface="Consolas" panose="020B0609020204030204" pitchFamily="49" charset="0"/>
              </a:rPr>
              <a:t>();</a:t>
            </a:r>
          </a:p>
          <a:p>
            <a:r>
              <a:rPr lang="fr-FR" sz="1600" b="0">
                <a:solidFill>
                  <a:srgbClr val="D4D4D4"/>
                </a:solidFill>
                <a:effectLst/>
                <a:latin typeface="Consolas" panose="020B0609020204030204" pitchFamily="49" charset="0"/>
              </a:rPr>
              <a:t>        </a:t>
            </a:r>
            <a:r>
              <a:rPr lang="fr-FR" sz="1600" b="0">
                <a:solidFill>
                  <a:srgbClr val="4EC9B0"/>
                </a:solidFill>
                <a:effectLst/>
                <a:latin typeface="Consolas" panose="020B0609020204030204" pitchFamily="49" charset="0"/>
              </a:rPr>
              <a:t>Paginator</a:t>
            </a:r>
            <a:r>
              <a:rPr lang="fr-FR" sz="1600" b="0">
                <a:solidFill>
                  <a:srgbClr val="D4D4D4"/>
                </a:solidFill>
                <a:effectLst/>
                <a:latin typeface="Consolas" panose="020B0609020204030204" pitchFamily="49" charset="0"/>
              </a:rPr>
              <a:t>::</a:t>
            </a:r>
            <a:r>
              <a:rPr lang="fr-FR" sz="1600" b="0">
                <a:solidFill>
                  <a:srgbClr val="DCDCAA"/>
                </a:solidFill>
                <a:effectLst/>
                <a:latin typeface="Consolas" panose="020B0609020204030204" pitchFamily="49" charset="0"/>
              </a:rPr>
              <a:t>useBootstrapFour</a:t>
            </a:r>
            <a:r>
              <a:rPr lang="fr-FR" sz="1600" b="0">
                <a:solidFill>
                  <a:srgbClr val="D4D4D4"/>
                </a:solidFill>
                <a:effectLst/>
                <a:latin typeface="Consolas" panose="020B0609020204030204" pitchFamily="49" charset="0"/>
              </a:rPr>
              <a:t>();</a:t>
            </a:r>
          </a:p>
          <a:p>
            <a:r>
              <a:rPr lang="fr-FR" sz="1600" b="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1130994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20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Pagination de la base de données</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Configuration : </a:t>
            </a:r>
            <a:endParaRPr lang="fr-FR" sz="2000" b="1" i="1" dirty="0">
              <a:solidFill>
                <a:srgbClr val="C00000"/>
              </a:solidFill>
              <a:latin typeface="Times New Roman" panose="02020603050405020304" pitchFamily="18" charset="0"/>
              <a:cs typeface="Times New Roman" panose="02020603050405020304" pitchFamily="18" charset="0"/>
            </a:endParaRPr>
          </a:p>
          <a:p>
            <a:pPr marL="400050" lvl="1" indent="0">
              <a:buNone/>
            </a:pPr>
            <a:r>
              <a:rPr lang="fr-FR" sz="2000" b="1" u="sng" dirty="0">
                <a:solidFill>
                  <a:schemeClr val="tx1"/>
                </a:solidFill>
                <a:latin typeface="Times New Roman" panose="02020603050405020304" pitchFamily="18" charset="0"/>
                <a:cs typeface="Times New Roman" panose="02020603050405020304" pitchFamily="18" charset="0"/>
              </a:rPr>
              <a:t>La vue:</a:t>
            </a:r>
            <a:r>
              <a:rPr lang="fr-FR" sz="2000" b="1" dirty="0">
                <a:solidFill>
                  <a:schemeClr val="tx1"/>
                </a:solidFill>
                <a:latin typeface="Times New Roman" panose="02020603050405020304" pitchFamily="18" charset="0"/>
                <a:cs typeface="Times New Roman" panose="02020603050405020304" pitchFamily="18" charset="0"/>
              </a:rPr>
              <a:t>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Ajouter dans la vue  le lien suivant :</a:t>
            </a:r>
          </a:p>
          <a:p>
            <a:pPr marL="400050" lvl="1" indent="0">
              <a:buNone/>
            </a:pPr>
            <a:endParaRPr lang="fr-FR" sz="2000" dirty="0">
              <a:solidFill>
                <a:srgbClr val="C00000"/>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xmlns="" id="{0BF2BDC8-4C55-41E5-9798-4D0A4A9880D7}"/>
              </a:ext>
            </a:extLst>
          </p:cNvPr>
          <p:cNvSpPr/>
          <p:nvPr/>
        </p:nvSpPr>
        <p:spPr>
          <a:xfrm>
            <a:off x="647564" y="3708027"/>
            <a:ext cx="7848872" cy="2736304"/>
          </a:xfrm>
          <a:prstGeom prst="roundRect">
            <a:avLst/>
          </a:prstGeom>
          <a:solidFill>
            <a:schemeClr val="tx1"/>
          </a:solidFill>
        </p:spPr>
        <p:style>
          <a:lnRef idx="2">
            <a:schemeClr val="accent5"/>
          </a:lnRef>
          <a:fillRef idx="1">
            <a:schemeClr val="lt1"/>
          </a:fillRef>
          <a:effectRef idx="0">
            <a:schemeClr val="accent5"/>
          </a:effectRef>
          <a:fontRef idx="minor">
            <a:schemeClr val="dk1"/>
          </a:fontRef>
        </p:style>
        <p:txBody>
          <a:bodyPr rtlCol="0" anchor="ctr"/>
          <a:lstStyle/>
          <a:p>
            <a:r>
              <a:rPr lang="en-US" sz="1600" b="0" dirty="0">
                <a:solidFill>
                  <a:srgbClr val="D4D4D4"/>
                </a:solidFill>
                <a:effectLst/>
                <a:latin typeface="Consolas" panose="020B0609020204030204" pitchFamily="49" charset="0"/>
              </a:rPr>
              <a:t>                             </a:t>
            </a:r>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tr</a:t>
            </a:r>
            <a:r>
              <a:rPr lang="en-US" sz="1600" b="0" dirty="0">
                <a:solidFill>
                  <a:srgbClr val="808080"/>
                </a:solidFill>
                <a:effectLst/>
                <a:latin typeface="Consolas" panose="020B0609020204030204" pitchFamily="49" charset="0"/>
              </a:rPr>
              <a:t>&gt;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@endforeach</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808080"/>
                </a:solidFill>
                <a:effectLst/>
                <a:latin typeface="Consolas" panose="020B0609020204030204" pitchFamily="49" charset="0"/>
              </a:rPr>
              <a:t>&lt;/</a:t>
            </a:r>
            <a:r>
              <a:rPr lang="en-US" sz="1600" b="0" dirty="0" err="1">
                <a:solidFill>
                  <a:srgbClr val="569CD6"/>
                </a:solidFill>
                <a:effectLst/>
                <a:latin typeface="Consolas" panose="020B0609020204030204" pitchFamily="49" charset="0"/>
              </a:rPr>
              <a:t>tbody</a:t>
            </a:r>
            <a:r>
              <a:rPr lang="en-US" sz="1600" b="0" dirty="0">
                <a:solidFill>
                  <a:srgbClr val="808080"/>
                </a:solidFill>
                <a:effectLst/>
                <a:latin typeface="Consolas" panose="020B0609020204030204" pitchFamily="49" charset="0"/>
              </a:rPr>
              <a:t>&gt;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table</a:t>
            </a:r>
            <a:r>
              <a:rPr lang="en-US" sz="1600" b="0" dirty="0">
                <a:solidFill>
                  <a:srgbClr val="808080"/>
                </a:solidFill>
                <a:effectLst/>
                <a:latin typeface="Consolas" panose="020B0609020204030204" pitchFamily="49" charset="0"/>
              </a:rPr>
              <a:t>&gt;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div</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class</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"row"</a:t>
            </a:r>
            <a:r>
              <a:rPr lang="en-US" sz="1600" b="0" dirty="0">
                <a:solidFill>
                  <a:srgbClr val="808080"/>
                </a:solidFill>
                <a:effectLst/>
                <a:latin typeface="Consolas" panose="020B0609020204030204" pitchFamily="49" charset="0"/>
              </a:rPr>
              <a:t>&gt;</a:t>
            </a:r>
            <a:r>
              <a:rPr lang="en-US" sz="1600" b="0" dirty="0">
                <a:solidFill>
                  <a:srgbClr val="DCDCAA"/>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sta</a:t>
            </a:r>
            <a:r>
              <a:rPr lang="en-US" sz="1600" b="0" dirty="0">
                <a:solidFill>
                  <a:srgbClr val="D4D4D4"/>
                </a:solidFill>
                <a:effectLst/>
                <a:latin typeface="Consolas" panose="020B0609020204030204" pitchFamily="49" charset="0"/>
              </a:rPr>
              <a:t>-&gt;</a:t>
            </a:r>
            <a:r>
              <a:rPr lang="en-US" sz="1600" b="0" dirty="0">
                <a:solidFill>
                  <a:srgbClr val="DCDCAA"/>
                </a:solidFill>
                <a:effectLst/>
                <a:latin typeface="Consolas" panose="020B0609020204030204" pitchFamily="49" charset="0"/>
              </a:rPr>
              <a:t>links</a:t>
            </a:r>
            <a:r>
              <a:rPr lang="en-US" sz="1600" b="0" dirty="0">
                <a:solidFill>
                  <a:srgbClr val="D4D4D4"/>
                </a:solidFill>
                <a:effectLst/>
                <a:latin typeface="Consolas" panose="020B0609020204030204" pitchFamily="49" charset="0"/>
              </a:rPr>
              <a:t>()</a:t>
            </a:r>
            <a:r>
              <a:rPr lang="en-US" sz="1600" b="0" dirty="0">
                <a:solidFill>
                  <a:srgbClr val="DCDCAA"/>
                </a:solidFill>
                <a:effectLst/>
                <a:latin typeface="Consolas" panose="020B0609020204030204" pitchFamily="49" charset="0"/>
              </a:rPr>
              <a:t>}}</a:t>
            </a:r>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div</a:t>
            </a:r>
            <a:r>
              <a:rPr lang="en-US" sz="1600" b="0" dirty="0">
                <a:solidFill>
                  <a:srgbClr val="808080"/>
                </a:solidFill>
                <a:effectLst/>
                <a:latin typeface="Consolas" panose="020B0609020204030204" pitchFamily="49" charset="0"/>
              </a:rPr>
              <a:t>&gt;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div</a:t>
            </a:r>
            <a:r>
              <a:rPr lang="en-US" sz="1600" b="0" dirty="0">
                <a:solidFill>
                  <a:srgbClr val="808080"/>
                </a:solidFill>
                <a:effectLst/>
                <a:latin typeface="Consolas" panose="020B0609020204030204" pitchFamily="49" charset="0"/>
              </a:rPr>
              <a:t>&gt;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div</a:t>
            </a:r>
            <a:r>
              <a:rPr lang="en-US" sz="1600" b="0" dirty="0">
                <a:solidFill>
                  <a:srgbClr val="808080"/>
                </a:solidFill>
                <a:effectLst/>
                <a:latin typeface="Consolas" panose="020B0609020204030204" pitchFamily="49" charset="0"/>
              </a:rPr>
              <a:t>&gt;</a:t>
            </a:r>
            <a:endParaRPr lang="en-US" sz="1600" b="0" dirty="0">
              <a:solidFill>
                <a:srgbClr val="D4D4D4"/>
              </a:solidFill>
              <a:effectLst/>
              <a:latin typeface="Consolas" panose="020B0609020204030204" pitchFamily="49" charset="0"/>
            </a:endParaRPr>
          </a:p>
          <a:p>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body</a:t>
            </a:r>
            <a:r>
              <a:rPr lang="en-US" sz="1600" b="0" dirty="0">
                <a:solidFill>
                  <a:srgbClr val="808080"/>
                </a:solidFill>
                <a:effectLst/>
                <a:latin typeface="Consolas" panose="020B0609020204030204" pitchFamily="49" charset="0"/>
              </a:rPr>
              <a:t>&gt;</a:t>
            </a:r>
            <a:endParaRPr lang="en-US" sz="1600" b="0" dirty="0">
              <a:solidFill>
                <a:srgbClr val="D4D4D4"/>
              </a:solidFill>
              <a:effectLst/>
              <a:latin typeface="Consolas" panose="020B0609020204030204" pitchFamily="49" charset="0"/>
            </a:endParaRPr>
          </a:p>
          <a:p>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html</a:t>
            </a:r>
            <a:r>
              <a:rPr lang="en-US" sz="1600" b="0" dirty="0">
                <a:solidFill>
                  <a:srgbClr val="808080"/>
                </a:solidFill>
                <a:effectLst/>
                <a:latin typeface="Consolas" panose="020B0609020204030204" pitchFamily="49" charset="0"/>
              </a:rPr>
              <a:t>&gt;</a:t>
            </a:r>
            <a:endParaRPr lang="en-US" sz="1600" b="0" dirty="0">
              <a:solidFill>
                <a:srgbClr val="D4D4D4"/>
              </a:solidFill>
              <a:effectLst/>
              <a:latin typeface="Consolas" panose="020B0609020204030204" pitchFamily="49" charset="0"/>
            </a:endParaRPr>
          </a:p>
          <a:p>
            <a:endParaRPr lang="en-US"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767838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1821</TotalTime>
  <Words>402</Words>
  <Application>Microsoft Office PowerPoint</Application>
  <PresentationFormat>Affichage à l'écran (4:3)</PresentationFormat>
  <Paragraphs>109</Paragraphs>
  <Slides>9</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vt:i4>
      </vt:variant>
    </vt:vector>
  </HeadingPairs>
  <TitlesOfParts>
    <vt:vector size="16" baseType="lpstr">
      <vt:lpstr>Angsana New</vt:lpstr>
      <vt:lpstr>Arial</vt:lpstr>
      <vt:lpstr>Calibri</vt:lpstr>
      <vt:lpstr>Consolas</vt:lpstr>
      <vt:lpstr>Times New Roman</vt:lpstr>
      <vt:lpstr>Wingdings</vt:lpstr>
      <vt:lpstr>Thème Office</vt:lpstr>
      <vt:lpstr>Présentation PowerPoint</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 DOT NET Langage VB.NET Réalisé par M. Hamid Belyazidi Année Scolaire 2011/2012 </dc:title>
  <dc:creator>Belyazidi</dc:creator>
  <cp:lastModifiedBy>pc</cp:lastModifiedBy>
  <cp:revision>260</cp:revision>
  <dcterms:created xsi:type="dcterms:W3CDTF">2011-10-01T12:57:10Z</dcterms:created>
  <dcterms:modified xsi:type="dcterms:W3CDTF">2023-03-23T09:16:59Z</dcterms:modified>
</cp:coreProperties>
</file>